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256" r:id="rId2"/>
    <p:sldId id="258" r:id="rId3"/>
    <p:sldId id="262" r:id="rId4"/>
    <p:sldId id="264" r:id="rId5"/>
    <p:sldId id="269" r:id="rId6"/>
    <p:sldId id="270" r:id="rId7"/>
    <p:sldId id="271" r:id="rId8"/>
    <p:sldId id="272" r:id="rId9"/>
    <p:sldId id="274" r:id="rId10"/>
    <p:sldId id="275" r:id="rId11"/>
    <p:sldId id="276" r:id="rId12"/>
    <p:sldId id="279" r:id="rId13"/>
    <p:sldId id="280" r:id="rId14"/>
    <p:sldId id="281" r:id="rId15"/>
    <p:sldId id="282" r:id="rId16"/>
    <p:sldId id="283" r:id="rId17"/>
    <p:sldId id="284" r:id="rId18"/>
    <p:sldId id="285" r:id="rId19"/>
    <p:sldId id="286" r:id="rId20"/>
    <p:sldId id="288" r:id="rId21"/>
    <p:sldId id="289" r:id="rId22"/>
    <p:sldId id="301" r:id="rId23"/>
    <p:sldId id="290" r:id="rId24"/>
    <p:sldId id="291" r:id="rId25"/>
    <p:sldId id="292" r:id="rId26"/>
    <p:sldId id="293" r:id="rId27"/>
    <p:sldId id="294" r:id="rId28"/>
    <p:sldId id="296" r:id="rId29"/>
    <p:sldId id="297" r:id="rId30"/>
    <p:sldId id="298" r:id="rId31"/>
    <p:sldId id="302" r:id="rId32"/>
    <p:sldId id="303" r:id="rId33"/>
    <p:sldId id="257" r:id="rId34"/>
    <p:sldId id="25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3" autoAdjust="0"/>
    <p:restoredTop sz="94660"/>
  </p:normalViewPr>
  <p:slideViewPr>
    <p:cSldViewPr snapToGrid="0">
      <p:cViewPr varScale="1">
        <p:scale>
          <a:sx n="107" d="100"/>
          <a:sy n="107" d="100"/>
        </p:scale>
        <p:origin x="49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CF46F-393F-4019-9FDA-504F8707299B}" type="datetimeFigureOut">
              <a:rPr lang="en-US" smtClean="0"/>
              <a:t>4/29/2025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432AE8-C1C7-4EE9-95FE-46FA6F733B43}" type="slidenum">
              <a:rPr lang="en-US" smtClean="0"/>
              <a:t>‹#›</a:t>
            </a:fld>
            <a:endParaRPr lang="en-US"/>
          </a:p>
        </p:txBody>
      </p:sp>
    </p:spTree>
    <p:extLst>
      <p:ext uri="{BB962C8B-B14F-4D97-AF65-F5344CB8AC3E}">
        <p14:creationId xmlns:p14="http://schemas.microsoft.com/office/powerpoint/2010/main" val="311490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9320-0678-40F0-BBCE-96D3B4AF7D05}"/>
              </a:ext>
            </a:extLst>
          </p:cNvPr>
          <p:cNvSpPr>
            <a:spLocks noGrp="1"/>
          </p:cNvSpPr>
          <p:nvPr>
            <p:ph type="ctrTitle" hasCustomPrompt="1"/>
          </p:nvPr>
        </p:nvSpPr>
        <p:spPr>
          <a:xfrm>
            <a:off x="2743200" y="457200"/>
            <a:ext cx="9144000" cy="718457"/>
          </a:xfrm>
        </p:spPr>
        <p:txBody>
          <a:bodyPr vert="horz" lIns="91440" tIns="91440" rIns="91440" bIns="91440" rtlCol="0" anchor="t" anchorCtr="0">
            <a:noAutofit/>
          </a:bodyPr>
          <a:lstStyle>
            <a:lvl1pPr>
              <a:defRPr lang="en-US">
                <a:latin typeface="Arial" panose="020B0604020202020204" pitchFamily="34" charset="0"/>
                <a:cs typeface="Arial" panose="020B0604020202020204" pitchFamily="34" charset="0"/>
              </a:defRPr>
            </a:lvl1pPr>
          </a:lstStyle>
          <a:p>
            <a:pPr lvl="0"/>
            <a:r>
              <a:rPr lang="en-US"/>
              <a:t>Slide Title</a:t>
            </a:r>
          </a:p>
        </p:txBody>
      </p:sp>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2743200" y="1371600"/>
            <a:ext cx="9144000" cy="1655762"/>
          </a:xfrm>
        </p:spPr>
        <p:txBody>
          <a:bodyPr vert="horz" lIns="91440" tIns="45720" rIns="91440" bIns="45720" rtlCol="0">
            <a:normAutofit/>
          </a:bodyPr>
          <a:lstStyle>
            <a:lvl1pPr>
              <a:defRPr lang="en-US" dirty="0">
                <a:solidFill>
                  <a:schemeClr val="bg1"/>
                </a:solidFill>
                <a:latin typeface="Arial" panose="020B0604020202020204" pitchFamily="34" charset="0"/>
                <a:cs typeface="Arial" panose="020B0604020202020204" pitchFamily="34" charset="0"/>
              </a:defRPr>
            </a:lvl1pPr>
          </a:lstStyle>
          <a:p>
            <a:pPr lvl="0"/>
            <a:r>
              <a:rPr lang="en-US"/>
              <a:t>Body Text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Arial" panose="020B0604020202020204" pitchFamily="34" charset="0"/>
                <a:cs typeface="Arial" panose="020B0604020202020204" pitchFamily="34" charset="0"/>
              </a:defRPr>
            </a:lvl1pPr>
          </a:lstStyle>
          <a:p>
            <a:r>
              <a:rPr lang="en-US"/>
              <a:t>Caption</a:t>
            </a:r>
          </a:p>
        </p:txBody>
      </p:sp>
    </p:spTree>
    <p:extLst>
      <p:ext uri="{BB962C8B-B14F-4D97-AF65-F5344CB8AC3E}">
        <p14:creationId xmlns:p14="http://schemas.microsoft.com/office/powerpoint/2010/main" val="5013255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cabulary Slide">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2743200" y="914400"/>
            <a:ext cx="9144000" cy="1655762"/>
          </a:xfrm>
        </p:spPr>
        <p:txBody>
          <a:bodyPr vert="horz" lIns="91440" tIns="45720" rIns="91440" bIns="45720" rtlCol="0">
            <a:normAutofit/>
          </a:bodyPr>
          <a:lstStyle>
            <a:lvl1pPr>
              <a:defRPr lang="en-US" dirty="0"/>
            </a:lvl1pPr>
          </a:lstStyle>
          <a:p>
            <a:pPr lvl="0"/>
            <a:r>
              <a:rPr lang="en-US"/>
              <a:t>Vocabulary List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Arial" panose="020B0604020202020204" pitchFamily="34" charset="0"/>
                <a:cs typeface="Arial" panose="020B0604020202020204" pitchFamily="34" charset="0"/>
              </a:defRPr>
            </a:lvl1pPr>
          </a:lstStyle>
          <a:p>
            <a:r>
              <a:rPr lang="en-US"/>
              <a:t>Caption</a:t>
            </a:r>
          </a:p>
        </p:txBody>
      </p:sp>
    </p:spTree>
    <p:extLst>
      <p:ext uri="{BB962C8B-B14F-4D97-AF65-F5344CB8AC3E}">
        <p14:creationId xmlns:p14="http://schemas.microsoft.com/office/powerpoint/2010/main" val="43954738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0284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A44DE1-E66F-49FD-9D59-58778E0985BE}"/>
              </a:ext>
            </a:extLst>
          </p:cNvPr>
          <p:cNvSpPr>
            <a:spLocks noGrp="1"/>
          </p:cNvSpPr>
          <p:nvPr>
            <p:ph type="title"/>
          </p:nvPr>
        </p:nvSpPr>
        <p:spPr>
          <a:xfrm>
            <a:off x="2743200" y="457200"/>
            <a:ext cx="9156968" cy="698565"/>
          </a:xfrm>
          <a:prstGeom prst="rect">
            <a:avLst/>
          </a:prstGeom>
        </p:spPr>
        <p:txBody>
          <a:bodyPr vert="horz" lIns="91440" tIns="91440" rIns="91440" bIns="91440" rtlCol="0" anchor="t" anchorCtr="0">
            <a:noAutofit/>
          </a:bodyPr>
          <a:lstStyle/>
          <a:p>
            <a:r>
              <a:rPr lang="en-US"/>
              <a:t>Slide title</a:t>
            </a:r>
          </a:p>
        </p:txBody>
      </p:sp>
      <p:sp>
        <p:nvSpPr>
          <p:cNvPr id="3" name="Text Placeholder 2">
            <a:extLst>
              <a:ext uri="{FF2B5EF4-FFF2-40B4-BE49-F238E27FC236}">
                <a16:creationId xmlns:a16="http://schemas.microsoft.com/office/drawing/2014/main" id="{030AC087-C3BD-4C42-8BE4-DF4EC3352CAC}"/>
              </a:ext>
            </a:extLst>
          </p:cNvPr>
          <p:cNvSpPr>
            <a:spLocks noGrp="1"/>
          </p:cNvSpPr>
          <p:nvPr>
            <p:ph type="body" idx="1"/>
          </p:nvPr>
        </p:nvSpPr>
        <p:spPr>
          <a:xfrm>
            <a:off x="2743200" y="1371600"/>
            <a:ext cx="9156968" cy="4351338"/>
          </a:xfrm>
          <a:prstGeom prst="rect">
            <a:avLst/>
          </a:prstGeom>
        </p:spPr>
        <p:txBody>
          <a:bodyPr vert="horz" lIns="91440" tIns="45720" rIns="91440" bIns="45720" rtlCol="0">
            <a:normAutofit/>
          </a:bodyPr>
          <a:lstStyle/>
          <a:p>
            <a:pPr lvl="0"/>
            <a:r>
              <a:rPr lang="en-US"/>
              <a:t>Body text</a:t>
            </a:r>
          </a:p>
        </p:txBody>
      </p:sp>
      <p:pic>
        <p:nvPicPr>
          <p:cNvPr id="8" name="White and Gold.png">
            <a:extLst>
              <a:ext uri="{FF2B5EF4-FFF2-40B4-BE49-F238E27FC236}">
                <a16:creationId xmlns:a16="http://schemas.microsoft.com/office/drawing/2014/main" id="{BFA68B9E-997F-4760-8039-B731CA08947F}"/>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rot="16200000">
            <a:off x="-1097280" y="3045934"/>
            <a:ext cx="3418305" cy="640080"/>
          </a:xfrm>
          <a:prstGeom prst="rect">
            <a:avLst/>
          </a:prstGeom>
          <a:ln w="12700">
            <a:miter lim="400000"/>
          </a:ln>
        </p:spPr>
      </p:pic>
      <p:pic>
        <p:nvPicPr>
          <p:cNvPr id="7" name="White and Gold.png">
            <a:extLst>
              <a:ext uri="{FF2B5EF4-FFF2-40B4-BE49-F238E27FC236}">
                <a16:creationId xmlns:a16="http://schemas.microsoft.com/office/drawing/2014/main" id="{DFA29E24-C478-40CC-831A-0685BC1021A9}"/>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0" y="-1"/>
            <a:ext cx="2318947" cy="6858001"/>
          </a:xfrm>
          <a:prstGeom prst="rect">
            <a:avLst/>
          </a:prstGeom>
          <a:ln w="12700">
            <a:miter lim="400000"/>
          </a:ln>
        </p:spPr>
      </p:pic>
    </p:spTree>
    <p:extLst>
      <p:ext uri="{BB962C8B-B14F-4D97-AF65-F5344CB8AC3E}">
        <p14:creationId xmlns:p14="http://schemas.microsoft.com/office/powerpoint/2010/main" val="308984930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306A655-94F4-4DF9-8B48-50354270E57A}"/>
              </a:ext>
            </a:extLst>
          </p:cNvPr>
          <p:cNvSpPr txBox="1">
            <a:spLocks/>
          </p:cNvSpPr>
          <p:nvPr/>
        </p:nvSpPr>
        <p:spPr>
          <a:xfrm>
            <a:off x="2651761" y="457200"/>
            <a:ext cx="6998866" cy="1147011"/>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r>
              <a:rPr lang="en-US">
                <a:solidFill>
                  <a:srgbClr val="212121"/>
                </a:solidFill>
                <a:latin typeface="Arial" panose="020B0604020202020204" pitchFamily="34" charset="0"/>
                <a:cs typeface="Arial" panose="020B0604020202020204" pitchFamily="34" charset="0"/>
              </a:rPr>
              <a:t>Charles Harrison Mason</a:t>
            </a:r>
          </a:p>
          <a:p>
            <a:r>
              <a:rPr lang="en-US" sz="2800">
                <a:solidFill>
                  <a:srgbClr val="212121"/>
                </a:solidFill>
                <a:latin typeface="Arial" panose="020B0604020202020204" pitchFamily="34" charset="0"/>
                <a:cs typeface="Arial" panose="020B0604020202020204" pitchFamily="34" charset="0"/>
              </a:rPr>
              <a:t>A Sanctified Life</a:t>
            </a:r>
            <a:endParaRPr lang="en-US" sz="2800" i="1">
              <a:solidFill>
                <a:srgbClr val="212121"/>
              </a:solidFill>
              <a:latin typeface="Arial" panose="020B0604020202020204" pitchFamily="34" charset="0"/>
              <a:cs typeface="Arial" panose="020B0604020202020204" pitchFamily="34" charset="0"/>
            </a:endParaRPr>
          </a:p>
          <a:p>
            <a:endParaRPr lang="en-US" sz="3200">
              <a:solidFill>
                <a:srgbClr val="21212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0C1041B0-4F99-4E15-B31A-086F692ED0B1}"/>
              </a:ext>
            </a:extLst>
          </p:cNvPr>
          <p:cNvSpPr txBox="1"/>
          <p:nvPr/>
        </p:nvSpPr>
        <p:spPr>
          <a:xfrm>
            <a:off x="2651761" y="1982231"/>
            <a:ext cx="2032608" cy="482489"/>
          </a:xfrm>
          <a:prstGeom prst="rect">
            <a:avLst/>
          </a:prstGeom>
        </p:spPr>
        <p:txBody>
          <a:bodyPr vert="horz" lIns="91440" tIns="45720" rIns="91440" bIns="45720" rtlCol="0" anchor="t">
            <a:noAutofit/>
          </a:bodyPr>
          <a:lstStyle>
            <a:lvl1pPr indent="0">
              <a:lnSpc>
                <a:spcPct val="90000"/>
              </a:lnSpc>
              <a:spcBef>
                <a:spcPts val="1000"/>
              </a:spcBef>
              <a:buFont typeface="Arial" panose="020B0604020202020204" pitchFamily="34" charset="0"/>
              <a:buNone/>
              <a:defRPr lang="en-US" sz="2600" baseline="0" dirty="0">
                <a:solidFill>
                  <a:srgbClr val="AE4844"/>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solidFill>
                  <a:srgbClr val="212121"/>
                </a:solidFill>
                <a:latin typeface="Arial"/>
                <a:cs typeface="Arial"/>
              </a:rPr>
              <a:t>1864 – 1961</a:t>
            </a:r>
          </a:p>
        </p:txBody>
      </p:sp>
      <p:sp>
        <p:nvSpPr>
          <p:cNvPr id="10" name="Lorem ipsum…">
            <a:extLst>
              <a:ext uri="{FF2B5EF4-FFF2-40B4-BE49-F238E27FC236}">
                <a16:creationId xmlns:a16="http://schemas.microsoft.com/office/drawing/2014/main" id="{4A21B2FF-2EA5-489D-8676-4454738CD91B}"/>
              </a:ext>
            </a:extLst>
          </p:cNvPr>
          <p:cNvSpPr txBox="1"/>
          <p:nvPr/>
        </p:nvSpPr>
        <p:spPr>
          <a:xfrm>
            <a:off x="2651761" y="2842740"/>
            <a:ext cx="5194780" cy="27161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pPr>
              <a:spcBef>
                <a:spcPts val="1200"/>
              </a:spcBef>
              <a:spcAft>
                <a:spcPts val="1200"/>
              </a:spcAft>
            </a:pPr>
            <a:r>
              <a:rPr lang="en-US" sz="2600">
                <a:solidFill>
                  <a:srgbClr val="212121"/>
                </a:solidFill>
                <a:latin typeface="Arial" panose="020B0604020202020204" pitchFamily="34" charset="0"/>
                <a:cs typeface="Arial" panose="020B0604020202020204" pitchFamily="34" charset="0"/>
              </a:rPr>
              <a:t>Spiritual Leader</a:t>
            </a:r>
          </a:p>
          <a:p>
            <a:pPr>
              <a:spcBef>
                <a:spcPts val="1200"/>
              </a:spcBef>
              <a:spcAft>
                <a:spcPts val="1200"/>
              </a:spcAft>
            </a:pPr>
            <a:r>
              <a:rPr lang="en-US" sz="2600">
                <a:solidFill>
                  <a:srgbClr val="212121"/>
                </a:solidFill>
                <a:latin typeface="Arial" panose="020B0604020202020204" pitchFamily="34" charset="0"/>
                <a:cs typeface="Arial" panose="020B0604020202020204" pitchFamily="34" charset="0"/>
              </a:rPr>
              <a:t>Founding Bishop</a:t>
            </a:r>
          </a:p>
          <a:p>
            <a:pPr>
              <a:spcBef>
                <a:spcPts val="1200"/>
              </a:spcBef>
              <a:spcAft>
                <a:spcPts val="1200"/>
              </a:spcAft>
            </a:pPr>
            <a:r>
              <a:rPr lang="en-US" sz="2600">
                <a:solidFill>
                  <a:srgbClr val="212121"/>
                </a:solidFill>
                <a:latin typeface="Arial" panose="020B0604020202020204" pitchFamily="34" charset="0"/>
                <a:cs typeface="Arial" panose="020B0604020202020204" pitchFamily="34" charset="0"/>
              </a:rPr>
              <a:t>Voice for Peace</a:t>
            </a:r>
          </a:p>
          <a:p>
            <a:pPr>
              <a:spcBef>
                <a:spcPts val="1200"/>
              </a:spcBef>
              <a:spcAft>
                <a:spcPts val="1200"/>
              </a:spcAft>
            </a:pPr>
            <a:r>
              <a:rPr lang="en-US" sz="2600">
                <a:solidFill>
                  <a:srgbClr val="212121"/>
                </a:solidFill>
                <a:latin typeface="Arial" panose="020B0604020202020204" pitchFamily="34" charset="0"/>
                <a:cs typeface="Arial" panose="020B0604020202020204" pitchFamily="34" charset="0"/>
              </a:rPr>
              <a:t>Civil Rights Advocate</a:t>
            </a:r>
          </a:p>
          <a:p>
            <a:endParaRPr lang="en-US" sz="2600">
              <a:solidFill>
                <a:srgbClr val="212121"/>
              </a:solidFill>
              <a:latin typeface="Arial" panose="020B0604020202020204" pitchFamily="34" charset="0"/>
              <a:cs typeface="Arial" panose="020B0604020202020204" pitchFamily="34" charset="0"/>
            </a:endParaRPr>
          </a:p>
          <a:p>
            <a:endParaRPr lang="en-US">
              <a:solidFill>
                <a:srgbClr val="212121"/>
              </a:solidFill>
              <a:latin typeface="Arial" panose="020B0604020202020204" pitchFamily="34" charset="0"/>
              <a:cs typeface="Arial" panose="020B0604020202020204" pitchFamily="34" charset="0"/>
            </a:endParaRPr>
          </a:p>
        </p:txBody>
      </p:sp>
      <p:sp>
        <p:nvSpPr>
          <p:cNvPr id="11" name="Footer Placeholder 3">
            <a:extLst>
              <a:ext uri="{FF2B5EF4-FFF2-40B4-BE49-F238E27FC236}">
                <a16:creationId xmlns:a16="http://schemas.microsoft.com/office/drawing/2014/main" id="{331E54B5-6E36-4537-8E0C-79F8B3C8077B}"/>
              </a:ext>
            </a:extLst>
          </p:cNvPr>
          <p:cNvSpPr txBox="1">
            <a:spLocks/>
          </p:cNvSpPr>
          <p:nvPr/>
        </p:nvSpPr>
        <p:spPr>
          <a:xfrm>
            <a:off x="2787058" y="5853831"/>
            <a:ext cx="4768158" cy="547996"/>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i="1" dirty="0">
                <a:solidFill>
                  <a:schemeClr val="accent1"/>
                </a:solidFill>
                <a:latin typeface="Arial"/>
                <a:cs typeface="Arial"/>
              </a:rPr>
              <a:t>C.H. Mason, Bishop and Founder, Church of God in Christ (c. 1950).</a:t>
            </a:r>
            <a:endParaRPr lang="en-US" sz="2800" i="1" dirty="0">
              <a:solidFill>
                <a:schemeClr val="accent1"/>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3E83C8C6-3971-4998-BF63-36ADA8CBB85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18328" y="6496050"/>
            <a:ext cx="873672" cy="361950"/>
          </a:xfrm>
          <a:prstGeom prst="rect">
            <a:avLst/>
          </a:prstGeom>
        </p:spPr>
      </p:pic>
      <p:pic>
        <p:nvPicPr>
          <p:cNvPr id="1026" name="Picture 2">
            <a:extLst>
              <a:ext uri="{FF2B5EF4-FFF2-40B4-BE49-F238E27FC236}">
                <a16:creationId xmlns:a16="http://schemas.microsoft.com/office/drawing/2014/main" id="{D886B615-571F-064D-9AB0-3E975B96E3C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50052" y="1173270"/>
            <a:ext cx="4001149" cy="5253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91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a:t>Rough Road to Ministry</a:t>
            </a: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1" y="1188720"/>
            <a:ext cx="3657600" cy="3999968"/>
          </a:xfrm>
        </p:spPr>
        <p:txBody>
          <a:bodyPr vert="horz" lIns="91440" tIns="45720" rIns="91440" bIns="45720" rtlCol="0" anchor="t">
            <a:noAutofit/>
          </a:bodyPr>
          <a:lstStyle/>
          <a:p>
            <a:r>
              <a:rPr lang="en-US" dirty="0">
                <a:latin typeface="Arial"/>
                <a:cs typeface="Arial"/>
              </a:rPr>
              <a:t>Despite his lack of formal schooling, Mason had learned to read and write as a child and had a deep knowledge of the Bible. </a:t>
            </a:r>
            <a:endParaRPr lang="en-US" dirty="0"/>
          </a:p>
          <a:p>
            <a:r>
              <a:rPr lang="en-US" dirty="0">
                <a:latin typeface="Arial"/>
                <a:cs typeface="Arial"/>
              </a:rPr>
              <a:t>He enrolled at Arkansas Baptist College but quit after only three months.</a:t>
            </a:r>
            <a:endParaRPr lang="en-US" dirty="0"/>
          </a:p>
          <a:p>
            <a:endParaRPr lang="en-US" dirty="0"/>
          </a:p>
          <a:p>
            <a:endParaRPr lang="en-US" dirty="0"/>
          </a:p>
          <a:p>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7693925" y="5685887"/>
            <a:ext cx="3124200"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Arkansas Baptist College as it stands today.</a:t>
            </a:r>
          </a:p>
        </p:txBody>
      </p:sp>
      <p:pic>
        <p:nvPicPr>
          <p:cNvPr id="7" name="Picture 6">
            <a:extLst>
              <a:ext uri="{FF2B5EF4-FFF2-40B4-BE49-F238E27FC236}">
                <a16:creationId xmlns:a16="http://schemas.microsoft.com/office/drawing/2014/main" id="{D637478C-B851-4C31-A3FC-794499996C37}"/>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705600" y="1190492"/>
            <a:ext cx="5100850" cy="4480560"/>
          </a:xfrm>
          <a:prstGeom prst="rect">
            <a:avLst/>
          </a:prstGeom>
          <a:effectLst>
            <a:softEdge rad="38100"/>
          </a:effectLst>
        </p:spPr>
      </p:pic>
    </p:spTree>
    <p:extLst>
      <p:ext uri="{BB962C8B-B14F-4D97-AF65-F5344CB8AC3E}">
        <p14:creationId xmlns:p14="http://schemas.microsoft.com/office/powerpoint/2010/main" val="374445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Rough Road to Ministry</a:t>
            </a: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19"/>
            <a:ext cx="4979628" cy="4209393"/>
          </a:xfrm>
        </p:spPr>
        <p:txBody>
          <a:bodyPr vert="horz" lIns="91440" tIns="45720" rIns="91440" bIns="45720" rtlCol="0" anchor="t">
            <a:noAutofit/>
          </a:bodyPr>
          <a:lstStyle/>
          <a:p>
            <a:r>
              <a:rPr lang="en-US" dirty="0">
                <a:latin typeface="Arial"/>
                <a:cs typeface="Arial"/>
              </a:rPr>
              <a:t>Mason was disappointed with the lack of </a:t>
            </a:r>
            <a:r>
              <a:rPr lang="en-US" b="1" dirty="0">
                <a:latin typeface="Arial"/>
                <a:cs typeface="Arial"/>
              </a:rPr>
              <a:t>piety</a:t>
            </a:r>
            <a:r>
              <a:rPr lang="en-US" dirty="0">
                <a:latin typeface="Arial"/>
                <a:cs typeface="Arial"/>
              </a:rPr>
              <a:t> at the school.  He left, determined, as he said, "to follow Jesus, with the Bible as my sacred guide."</a:t>
            </a:r>
            <a:endParaRPr lang="en-US" dirty="0"/>
          </a:p>
          <a:p>
            <a:r>
              <a:rPr lang="en-US" dirty="0">
                <a:latin typeface="Arial"/>
                <a:cs typeface="Arial"/>
              </a:rPr>
              <a:t>Mason began travelling throughout the South preaching that salvation required sanctification – living a life of personal holiness, dedicated to avoiding sins and </a:t>
            </a:r>
            <a:r>
              <a:rPr lang="en-US" b="1" dirty="0">
                <a:latin typeface="Arial"/>
                <a:cs typeface="Arial"/>
              </a:rPr>
              <a:t>vices. </a:t>
            </a:r>
            <a:endParaRPr lang="en-US" dirty="0">
              <a:latin typeface="Arial"/>
              <a:cs typeface="Arial"/>
            </a:endParaRPr>
          </a:p>
          <a:p>
            <a:endParaRPr lang="en-US" dirty="0"/>
          </a:p>
          <a:p>
            <a:endParaRPr lang="en-US" dirty="0"/>
          </a:p>
          <a:p>
            <a:endParaRPr lang="en-US" dirty="0"/>
          </a:p>
          <a:p>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8276963" y="5398112"/>
            <a:ext cx="3258071" cy="474423"/>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Mason in the 1950s.</a:t>
            </a:r>
          </a:p>
        </p:txBody>
      </p:sp>
      <p:pic>
        <p:nvPicPr>
          <p:cNvPr id="10" name="Picture 9">
            <a:extLst>
              <a:ext uri="{FF2B5EF4-FFF2-40B4-BE49-F238E27FC236}">
                <a16:creationId xmlns:a16="http://schemas.microsoft.com/office/drawing/2014/main" id="{A180AA89-E495-4CF1-A8DB-5F661C44497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76964" y="1188719"/>
            <a:ext cx="3258071" cy="4209394"/>
          </a:xfrm>
          <a:prstGeom prst="rect">
            <a:avLst/>
          </a:prstGeom>
          <a:effectLst>
            <a:softEdge rad="38100"/>
          </a:effectLst>
        </p:spPr>
      </p:pic>
    </p:spTree>
    <p:extLst>
      <p:ext uri="{BB962C8B-B14F-4D97-AF65-F5344CB8AC3E}">
        <p14:creationId xmlns:p14="http://schemas.microsoft.com/office/powerpoint/2010/main" val="370367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sz="3600" dirty="0">
                <a:latin typeface="Arial"/>
                <a:cs typeface="Arial"/>
              </a:rPr>
              <a:t>Preaching and Establishing Churches</a:t>
            </a:r>
            <a:br>
              <a:rPr lang="en-US" dirty="0"/>
            </a:br>
            <a:br>
              <a:rPr lang="en-US" dirty="0"/>
            </a:br>
            <a:r>
              <a:rPr lang="en-US" dirty="0">
                <a:latin typeface="Arial"/>
                <a:cs typeface="Arial"/>
              </a:rPr>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20"/>
            <a:ext cx="5665343" cy="4860371"/>
          </a:xfrm>
        </p:spPr>
        <p:txBody>
          <a:bodyPr vert="horz" lIns="91440" tIns="45720" rIns="91440" bIns="45720" rtlCol="0" anchor="t">
            <a:noAutofit/>
          </a:bodyPr>
          <a:lstStyle/>
          <a:p>
            <a:r>
              <a:rPr lang="en-US" dirty="0">
                <a:latin typeface="Arial"/>
                <a:cs typeface="Arial"/>
              </a:rPr>
              <a:t>Many Baptists disagreed with Mason's focus on personal holiness, while he felt that their view of salvation was too </a:t>
            </a:r>
            <a:r>
              <a:rPr lang="en-US" b="1" dirty="0">
                <a:latin typeface="Arial"/>
                <a:cs typeface="Arial"/>
              </a:rPr>
              <a:t>lax</a:t>
            </a:r>
            <a:r>
              <a:rPr lang="en-US" dirty="0">
                <a:latin typeface="Arial"/>
                <a:cs typeface="Arial"/>
              </a:rPr>
              <a:t>.</a:t>
            </a:r>
            <a:endParaRPr lang="en-US" dirty="0"/>
          </a:p>
          <a:p>
            <a:r>
              <a:rPr lang="en-US" dirty="0">
                <a:latin typeface="Arial"/>
                <a:cs typeface="Arial"/>
              </a:rPr>
              <a:t>His preaching attracted those who were not satisfied with mainstream church life; Mason drew mixed-race crowds of thousands. </a:t>
            </a:r>
            <a:endParaRPr lang="en-US" dirty="0"/>
          </a:p>
          <a:p>
            <a:r>
              <a:rPr lang="en-US" dirty="0">
                <a:latin typeface="Arial"/>
                <a:cs typeface="Arial"/>
              </a:rPr>
              <a:t>In 1895 he met Charles Price Jones, another Baptist minister who shared Mason’s views on holiness and sanctification.</a:t>
            </a:r>
            <a:r>
              <a:rPr lang="en-US" dirty="0">
                <a:effectLst/>
                <a:latin typeface="Arial"/>
                <a:cs typeface="Arial"/>
              </a:rPr>
              <a:t> </a:t>
            </a:r>
            <a:endParaRPr lang="en-US" dirty="0"/>
          </a:p>
          <a:p>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8560943" y="5595925"/>
            <a:ext cx="3070011" cy="709182"/>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Charles Price Jones, 1898.</a:t>
            </a:r>
          </a:p>
        </p:txBody>
      </p:sp>
      <p:pic>
        <p:nvPicPr>
          <p:cNvPr id="10" name="Picture 9">
            <a:extLst>
              <a:ext uri="{FF2B5EF4-FFF2-40B4-BE49-F238E27FC236}">
                <a16:creationId xmlns:a16="http://schemas.microsoft.com/office/drawing/2014/main" id="{E3D7A7E4-EF4D-45F3-BEA4-836393106E7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560943" y="1188720"/>
            <a:ext cx="3124200" cy="4407205"/>
          </a:xfrm>
          <a:prstGeom prst="rect">
            <a:avLst/>
          </a:prstGeom>
          <a:effectLst>
            <a:softEdge rad="38100"/>
          </a:effectLst>
        </p:spPr>
      </p:pic>
    </p:spTree>
    <p:extLst>
      <p:ext uri="{BB962C8B-B14F-4D97-AF65-F5344CB8AC3E}">
        <p14:creationId xmlns:p14="http://schemas.microsoft.com/office/powerpoint/2010/main" val="21122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sz="3600" dirty="0">
                <a:latin typeface="Arial"/>
                <a:cs typeface="Arial"/>
              </a:rPr>
              <a:t>Preaching and Establishing Churches</a:t>
            </a:r>
            <a:br>
              <a:rPr lang="en-US" sz="3600" dirty="0"/>
            </a:br>
            <a:br>
              <a:rPr lang="en-US" sz="3600" dirty="0"/>
            </a:br>
            <a:r>
              <a:rPr lang="en-US" dirty="0">
                <a:latin typeface="Arial"/>
                <a:cs typeface="Arial"/>
              </a:rPr>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19"/>
            <a:ext cx="8810372" cy="3064303"/>
          </a:xfrm>
        </p:spPr>
        <p:txBody>
          <a:bodyPr vert="horz" lIns="91440" tIns="45720" rIns="91440" bIns="45720" rtlCol="0" anchor="t">
            <a:noAutofit/>
          </a:bodyPr>
          <a:lstStyle/>
          <a:p>
            <a:r>
              <a:rPr lang="en-US" sz="2400" dirty="0">
                <a:latin typeface="Arial"/>
                <a:cs typeface="Arial"/>
              </a:rPr>
              <a:t>The two men preached to meetings in Lexington, Mississippi, in 1897, in an abandoned cotton gin house. </a:t>
            </a:r>
          </a:p>
          <a:p>
            <a:r>
              <a:rPr lang="en-US" sz="2400" dirty="0">
                <a:latin typeface="Arial"/>
                <a:cs typeface="Arial"/>
              </a:rPr>
              <a:t>They hosted large, multiracial services and revival meetings — a series of meetings meant to inspire Christians to renew their dedication to God and to draw new convert into the faith. </a:t>
            </a:r>
            <a:endParaRPr lang="en-US" sz="2400" dirty="0"/>
          </a:p>
          <a:p>
            <a:r>
              <a:rPr lang="en-US" sz="2400" dirty="0">
                <a:latin typeface="Arial"/>
                <a:cs typeface="Arial"/>
              </a:rPr>
              <a:t>Though it would be several years before the denomination was formally organized, this building, St. Paul COGIC, is still today known as the COGIC “mother church.”</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9448800" y="4789042"/>
            <a:ext cx="2104772" cy="102076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“Mother Church” sign on St. Paul in Lexington.</a:t>
            </a:r>
          </a:p>
        </p:txBody>
      </p:sp>
      <p:pic>
        <p:nvPicPr>
          <p:cNvPr id="7" name="Picture 6">
            <a:extLst>
              <a:ext uri="{FF2B5EF4-FFF2-40B4-BE49-F238E27FC236}">
                <a16:creationId xmlns:a16="http://schemas.microsoft.com/office/drawing/2014/main" id="{E43AF543-6FCC-4573-AEDD-6BD661879C42}"/>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743200" y="4405422"/>
            <a:ext cx="6659880" cy="1788007"/>
          </a:xfrm>
          <a:prstGeom prst="rect">
            <a:avLst/>
          </a:prstGeom>
          <a:effectLst>
            <a:softEdge rad="38100"/>
          </a:effectLst>
        </p:spPr>
      </p:pic>
    </p:spTree>
    <p:extLst>
      <p:ext uri="{BB962C8B-B14F-4D97-AF65-F5344CB8AC3E}">
        <p14:creationId xmlns:p14="http://schemas.microsoft.com/office/powerpoint/2010/main" val="3975717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sz="3600" dirty="0"/>
              <a:t>Preaching and Establishing Churches</a:t>
            </a: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7640253" y="1192365"/>
            <a:ext cx="3721395" cy="4496054"/>
          </a:xfrm>
        </p:spPr>
        <p:txBody>
          <a:bodyPr vert="horz" lIns="91440" tIns="45720" rIns="91440" bIns="45720" rtlCol="0" anchor="t">
            <a:noAutofit/>
          </a:bodyPr>
          <a:lstStyle/>
          <a:p>
            <a:r>
              <a:rPr lang="en-US" dirty="0">
                <a:latin typeface="Arial"/>
                <a:cs typeface="Arial"/>
              </a:rPr>
              <a:t>As the twentieth century started, Mason and Jones expanded their network of like-minded preachers and congregations. </a:t>
            </a:r>
          </a:p>
          <a:p>
            <a:r>
              <a:rPr lang="en-US" dirty="0">
                <a:latin typeface="Arial"/>
                <a:cs typeface="Arial"/>
              </a:rPr>
              <a:t>Mason emphasized the signs, healings, and miracles that many believed accompanied these early COGIC services. </a:t>
            </a:r>
            <a:endParaRPr lang="en-US" dirty="0"/>
          </a:p>
          <a:p>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ooter Placeholder 2">
            <a:extLst>
              <a:ext uri="{FF2B5EF4-FFF2-40B4-BE49-F238E27FC236}">
                <a16:creationId xmlns:a16="http://schemas.microsoft.com/office/drawing/2014/main" id="{DC3AE82B-2550-4A23-B88B-D3BC56FF24F6}"/>
              </a:ext>
            </a:extLst>
          </p:cNvPr>
          <p:cNvSpPr txBox="1">
            <a:spLocks/>
          </p:cNvSpPr>
          <p:nvPr/>
        </p:nvSpPr>
        <p:spPr>
          <a:xfrm>
            <a:off x="2743201" y="4616342"/>
            <a:ext cx="4572000" cy="776349"/>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Stained glass window of C.H. Mason in Mason Temple, Memphis, TN.</a:t>
            </a:r>
          </a:p>
        </p:txBody>
      </p:sp>
      <p:pic>
        <p:nvPicPr>
          <p:cNvPr id="13" name="Picture 12">
            <a:extLst>
              <a:ext uri="{FF2B5EF4-FFF2-40B4-BE49-F238E27FC236}">
                <a16:creationId xmlns:a16="http://schemas.microsoft.com/office/drawing/2014/main" id="{C000493D-CA24-4F53-8543-27EC5B2827A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55868" y="1175657"/>
            <a:ext cx="6433816" cy="3404545"/>
          </a:xfrm>
          <a:prstGeom prst="rect">
            <a:avLst/>
          </a:prstGeom>
          <a:effectLst>
            <a:softEdge rad="38100"/>
          </a:effectLst>
        </p:spPr>
      </p:pic>
    </p:spTree>
    <p:extLst>
      <p:ext uri="{BB962C8B-B14F-4D97-AF65-F5344CB8AC3E}">
        <p14:creationId xmlns:p14="http://schemas.microsoft.com/office/powerpoint/2010/main" val="212874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sz="3600" dirty="0"/>
              <a:t>Preaching and Establishing Churches</a:t>
            </a: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199" y="1188720"/>
            <a:ext cx="4710223" cy="4446536"/>
          </a:xfrm>
        </p:spPr>
        <p:txBody>
          <a:bodyPr vert="horz" lIns="91440" tIns="45720" rIns="91440" bIns="45720" rtlCol="0" anchor="t">
            <a:noAutofit/>
          </a:bodyPr>
          <a:lstStyle/>
          <a:p>
            <a:r>
              <a:rPr lang="en-US" dirty="0">
                <a:latin typeface="Arial"/>
                <a:cs typeface="Arial"/>
              </a:rPr>
              <a:t>By 1904, he pastored four congregations: one in Lexington, Mississippi; two in Memphis, Tennessee; and one in Conway, Arkansas.</a:t>
            </a:r>
            <a:endParaRPr lang="en-US" dirty="0"/>
          </a:p>
          <a:p>
            <a:r>
              <a:rPr lang="en-US">
                <a:latin typeface="Arial"/>
                <a:cs typeface="Arial"/>
              </a:rPr>
              <a:t>In 1905, Mason remarried, </a:t>
            </a:r>
            <a:r>
              <a:rPr lang="en-US" dirty="0">
                <a:latin typeface="Arial"/>
                <a:cs typeface="Arial"/>
              </a:rPr>
              <a:t>happily this time, to Lelia Washington. </a:t>
            </a:r>
          </a:p>
          <a:p>
            <a:r>
              <a:rPr lang="en-US" dirty="0">
                <a:latin typeface="Arial"/>
                <a:cs typeface="Arial"/>
              </a:rPr>
              <a:t>They would go on to have nine children together.</a:t>
            </a:r>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7831423" y="5725987"/>
            <a:ext cx="3844353" cy="75067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Lelia W. Mason, the “First Lady” of COGIC, c. 1920s.</a:t>
            </a:r>
            <a:endParaRPr lang="en-US" dirty="0"/>
          </a:p>
        </p:txBody>
      </p:sp>
      <p:pic>
        <p:nvPicPr>
          <p:cNvPr id="10" name="Picture 9">
            <a:extLst>
              <a:ext uri="{FF2B5EF4-FFF2-40B4-BE49-F238E27FC236}">
                <a16:creationId xmlns:a16="http://schemas.microsoft.com/office/drawing/2014/main" id="{CA9E5AD5-0162-4EF5-A104-CC935333D0F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684"/>
          <a:stretch/>
        </p:blipFill>
        <p:spPr>
          <a:xfrm>
            <a:off x="7831424" y="1188720"/>
            <a:ext cx="3844353" cy="4540103"/>
          </a:xfrm>
          <a:prstGeom prst="rect">
            <a:avLst/>
          </a:prstGeom>
          <a:effectLst>
            <a:softEdge rad="38100"/>
          </a:effectLst>
        </p:spPr>
      </p:pic>
    </p:spTree>
    <p:extLst>
      <p:ext uri="{BB962C8B-B14F-4D97-AF65-F5344CB8AC3E}">
        <p14:creationId xmlns:p14="http://schemas.microsoft.com/office/powerpoint/2010/main" val="118214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a:t>The Azusa Street Revival</a:t>
            </a: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6705600" y="1184427"/>
            <a:ext cx="4682920" cy="4419129"/>
          </a:xfrm>
        </p:spPr>
        <p:txBody>
          <a:bodyPr>
            <a:noAutofit/>
          </a:bodyPr>
          <a:lstStyle/>
          <a:p>
            <a:r>
              <a:rPr lang="en-US" dirty="0"/>
              <a:t>In 1906, far away in Los Angeles, California, a new religious movement was forming that would transform Mason’s life. </a:t>
            </a:r>
          </a:p>
          <a:p>
            <a:r>
              <a:rPr lang="en-US" dirty="0"/>
              <a:t>A new offshoot of the holiness movement, Pentecostalism, was being born — one that would spread like wildfire throughout the Christian world in the twentieth century into the present day. </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E18514DB-B00E-AC7F-0A8C-DC3DD9FB75C6}"/>
              </a:ext>
            </a:extLst>
          </p:cNvPr>
          <p:cNvSpPr>
            <a:spLocks noGrp="1"/>
          </p:cNvSpPr>
          <p:nvPr/>
        </p:nvSpPr>
        <p:spPr>
          <a:xfrm>
            <a:off x="2743200" y="5865545"/>
            <a:ext cx="5573185" cy="426398"/>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Azusa Street Apostolic Faith Mission, c.1907</a:t>
            </a:r>
            <a:endParaRPr lang="en-US" sz="2000" dirty="0"/>
          </a:p>
        </p:txBody>
      </p:sp>
      <p:pic>
        <p:nvPicPr>
          <p:cNvPr id="11" name="Picture 10" descr="A group of cars parked in front of a building&#10;&#10;AI-generated content may be incorrect.">
            <a:extLst>
              <a:ext uri="{FF2B5EF4-FFF2-40B4-BE49-F238E27FC236}">
                <a16:creationId xmlns:a16="http://schemas.microsoft.com/office/drawing/2014/main" id="{74F33A82-024E-A21A-FD49-A025D4FC107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06358" y="1187533"/>
            <a:ext cx="5946842" cy="4603523"/>
          </a:xfrm>
          <a:prstGeom prst="rect">
            <a:avLst/>
          </a:prstGeom>
          <a:effectLst>
            <a:softEdge rad="38100"/>
          </a:effectLst>
        </p:spPr>
      </p:pic>
    </p:spTree>
    <p:extLst>
      <p:ext uri="{BB962C8B-B14F-4D97-AF65-F5344CB8AC3E}">
        <p14:creationId xmlns:p14="http://schemas.microsoft.com/office/powerpoint/2010/main" val="140093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The Azusa Street Revival</a:t>
            </a: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867275" y="1188720"/>
            <a:ext cx="4718947" cy="4797410"/>
          </a:xfrm>
        </p:spPr>
        <p:txBody>
          <a:bodyPr vert="horz" lIns="91440" tIns="45720" rIns="91440" bIns="45720" rtlCol="0" anchor="t">
            <a:noAutofit/>
          </a:bodyPr>
          <a:lstStyle/>
          <a:p>
            <a:r>
              <a:rPr lang="en-US" dirty="0">
                <a:latin typeface="Arial"/>
                <a:cs typeface="Arial"/>
              </a:rPr>
              <a:t>A Black minister from Louisiana, William J. Seymour, had come to Los Angeles to preach. </a:t>
            </a:r>
          </a:p>
          <a:p>
            <a:r>
              <a:rPr lang="en-US" dirty="0">
                <a:latin typeface="Arial"/>
                <a:cs typeface="Arial"/>
              </a:rPr>
              <a:t>He had planned to only stay a month, but one day at a racially integrated prayer service led by Seymour, some of the people began shouting praises to God and </a:t>
            </a:r>
            <a:r>
              <a:rPr lang="en-US" b="1" dirty="0">
                <a:latin typeface="Arial"/>
                <a:cs typeface="Arial"/>
              </a:rPr>
              <a:t>speaking in tongues</a:t>
            </a:r>
            <a:r>
              <a:rPr lang="en-US" dirty="0">
                <a:latin typeface="Arial"/>
                <a:cs typeface="Arial"/>
              </a:rPr>
              <a:t> (unknown languages). Others soon followed. </a:t>
            </a:r>
          </a:p>
          <a:p>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2267572" y="6307657"/>
            <a:ext cx="5649075"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a:latin typeface="Arial"/>
              </a:rPr>
              <a:t>William J. Seymour during the revival.</a:t>
            </a:r>
          </a:p>
        </p:txBody>
      </p:sp>
      <p:pic>
        <p:nvPicPr>
          <p:cNvPr id="7" name="Picture 6">
            <a:extLst>
              <a:ext uri="{FF2B5EF4-FFF2-40B4-BE49-F238E27FC236}">
                <a16:creationId xmlns:a16="http://schemas.microsoft.com/office/drawing/2014/main" id="{1B88BB84-4544-4EE6-A9FA-A40ECC41194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1315" y="1188720"/>
            <a:ext cx="2961746" cy="5475112"/>
          </a:xfrm>
          <a:prstGeom prst="rect">
            <a:avLst/>
          </a:prstGeom>
          <a:effectLst>
            <a:softEdge rad="25400"/>
          </a:effectLst>
        </p:spPr>
      </p:pic>
    </p:spTree>
    <p:extLst>
      <p:ext uri="{BB962C8B-B14F-4D97-AF65-F5344CB8AC3E}">
        <p14:creationId xmlns:p14="http://schemas.microsoft.com/office/powerpoint/2010/main" val="85312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a:t>The Azusa Street Revival</a:t>
            </a: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7208393" y="1188720"/>
            <a:ext cx="4108549" cy="2527151"/>
          </a:xfrm>
        </p:spPr>
        <p:txBody>
          <a:bodyPr vert="horz" lIns="91440" tIns="45720" rIns="91440" bIns="45720" rtlCol="0" anchor="t">
            <a:noAutofit/>
          </a:bodyPr>
          <a:lstStyle/>
          <a:p>
            <a:r>
              <a:rPr lang="en-US" dirty="0">
                <a:latin typeface="Arial"/>
                <a:cs typeface="Arial"/>
              </a:rPr>
              <a:t>News of these spiritual experiences spread throughout L.A. Seymour and his supporters soon set up a revival in an abandoned building on Azusa Street.  </a:t>
            </a:r>
          </a:p>
          <a:p>
            <a:r>
              <a:rPr lang="en-US" dirty="0">
                <a:latin typeface="Arial"/>
                <a:cs typeface="Arial"/>
              </a:rPr>
              <a:t>  </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ooter Placeholder 2">
            <a:extLst>
              <a:ext uri="{FF2B5EF4-FFF2-40B4-BE49-F238E27FC236}">
                <a16:creationId xmlns:a16="http://schemas.microsoft.com/office/drawing/2014/main" id="{717DC213-58BC-4666-82FE-43F07F275EE4}"/>
              </a:ext>
            </a:extLst>
          </p:cNvPr>
          <p:cNvSpPr>
            <a:spLocks noGrp="1"/>
          </p:cNvSpPr>
          <p:nvPr/>
        </p:nvSpPr>
        <p:spPr>
          <a:xfrm>
            <a:off x="2743200" y="3857482"/>
            <a:ext cx="8573742" cy="772098"/>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Leaders of the Azusa Street revival, c. 1908. Seymour is seated center right, with his future wife Jennie Evans standing third from left.</a:t>
            </a:r>
          </a:p>
        </p:txBody>
      </p:sp>
      <p:pic>
        <p:nvPicPr>
          <p:cNvPr id="11" name="Picture 10">
            <a:extLst>
              <a:ext uri="{FF2B5EF4-FFF2-40B4-BE49-F238E27FC236}">
                <a16:creationId xmlns:a16="http://schemas.microsoft.com/office/drawing/2014/main" id="{590888C7-498E-4B16-81B1-672DBA7BC81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26500" y="1233132"/>
            <a:ext cx="6629493" cy="2482739"/>
          </a:xfrm>
          <a:prstGeom prst="rect">
            <a:avLst/>
          </a:prstGeom>
          <a:effectLst>
            <a:softEdge rad="25400"/>
          </a:effectLst>
        </p:spPr>
      </p:pic>
      <p:sp>
        <p:nvSpPr>
          <p:cNvPr id="12" name="TextBox 11">
            <a:extLst>
              <a:ext uri="{FF2B5EF4-FFF2-40B4-BE49-F238E27FC236}">
                <a16:creationId xmlns:a16="http://schemas.microsoft.com/office/drawing/2014/main" id="{6D8A3F65-5F36-5E6F-C428-7214476058E2}"/>
              </a:ext>
            </a:extLst>
          </p:cNvPr>
          <p:cNvSpPr txBox="1"/>
          <p:nvPr/>
        </p:nvSpPr>
        <p:spPr>
          <a:xfrm>
            <a:off x="2743200" y="4655831"/>
            <a:ext cx="8573742"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600" dirty="0">
                <a:latin typeface="Arial"/>
              </a:rPr>
              <a:t>Throughout the following decade, huge revival meetings of Black, White, and Latino worshippers filled the Azusa Street hall and engaged in enthusiastic prayer and worship including speaking in tongues.</a:t>
            </a:r>
            <a:r>
              <a:rPr lang="en-US" sz="2600" dirty="0">
                <a:latin typeface="Arial"/>
                <a:cs typeface="Arial"/>
              </a:rPr>
              <a:t>​</a:t>
            </a:r>
            <a:endParaRPr lang="en-US" dirty="0"/>
          </a:p>
        </p:txBody>
      </p:sp>
    </p:spTree>
    <p:extLst>
      <p:ext uri="{BB962C8B-B14F-4D97-AF65-F5344CB8AC3E}">
        <p14:creationId xmlns:p14="http://schemas.microsoft.com/office/powerpoint/2010/main" val="4191807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West to Los Angeles</a:t>
            </a: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9866"/>
            <a:ext cx="5611906" cy="5210934"/>
          </a:xfrm>
        </p:spPr>
        <p:txBody>
          <a:bodyPr vert="horz" lIns="91440" tIns="45720" rIns="91440" bIns="45720" rtlCol="0" anchor="t">
            <a:noAutofit/>
          </a:bodyPr>
          <a:lstStyle/>
          <a:p>
            <a:r>
              <a:rPr lang="en-US" altLang="en-US" sz="2800" dirty="0">
                <a:solidFill>
                  <a:schemeClr val="tx1"/>
                </a:solidFill>
                <a:latin typeface="Arial"/>
                <a:ea typeface="Calibri"/>
                <a:cs typeface="Arial"/>
              </a:rPr>
              <a:t>Word of the revival spread throughout the nation. In 1907, Jones and the other elders sent Mason to investigate. Mason stayed in Los Angeles about six weeks, and left believing that the Holy Ghost was truly at work in the revival. </a:t>
            </a:r>
          </a:p>
          <a:p>
            <a:r>
              <a:rPr lang="en-US" altLang="en-US" sz="2800" dirty="0">
                <a:solidFill>
                  <a:schemeClr val="tx1"/>
                </a:solidFill>
                <a:latin typeface="Arial"/>
                <a:ea typeface="Calibri"/>
                <a:cs typeface="Arial"/>
              </a:rPr>
              <a:t>He believed he had received the Baptism of the Holy Ghost and that the supernatural tongues were a sign of the presence of God’s glory in him. </a:t>
            </a:r>
            <a:endParaRPr lang="en-US" dirty="0">
              <a:solidFill>
                <a:schemeClr val="tx1"/>
              </a:solidFill>
              <a:latin typeface="Arial"/>
              <a:ea typeface="Calibri"/>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7326207" y="6022137"/>
            <a:ext cx="4556760"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Garamond"/>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8475809" y="5879859"/>
            <a:ext cx="3101340" cy="690273"/>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Historical marker on </a:t>
            </a:r>
          </a:p>
          <a:p>
            <a:pPr algn="ctr"/>
            <a:r>
              <a:rPr lang="en-US" sz="2000" dirty="0">
                <a:latin typeface="Arial"/>
              </a:rPr>
              <a:t>Azusa Street, 2023.</a:t>
            </a:r>
          </a:p>
        </p:txBody>
      </p:sp>
      <p:pic>
        <p:nvPicPr>
          <p:cNvPr id="10" name="Picture 9">
            <a:extLst>
              <a:ext uri="{FF2B5EF4-FFF2-40B4-BE49-F238E27FC236}">
                <a16:creationId xmlns:a16="http://schemas.microsoft.com/office/drawing/2014/main" id="{4BC7AFFD-A5BC-4697-B298-6D81ED9A692D}"/>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8475809" y="668925"/>
            <a:ext cx="3135014" cy="5210935"/>
          </a:xfrm>
          <a:prstGeom prst="rect">
            <a:avLst/>
          </a:prstGeom>
          <a:effectLst>
            <a:softEdge rad="25400"/>
          </a:effectLst>
        </p:spPr>
      </p:pic>
    </p:spTree>
    <p:extLst>
      <p:ext uri="{BB962C8B-B14F-4D97-AF65-F5344CB8AC3E}">
        <p14:creationId xmlns:p14="http://schemas.microsoft.com/office/powerpoint/2010/main" val="3344860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Visions of the Sacred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163128" y="1188720"/>
            <a:ext cx="6320036" cy="4611716"/>
          </a:xfrm>
        </p:spPr>
        <p:txBody>
          <a:bodyPr vert="horz" lIns="91440" tIns="45720" rIns="91440" bIns="45720" rtlCol="0" anchor="t">
            <a:noAutofit/>
          </a:bodyPr>
          <a:lstStyle/>
          <a:p>
            <a:pPr>
              <a:lnSpc>
                <a:spcPct val="100000"/>
              </a:lnSpc>
            </a:pPr>
            <a:r>
              <a:rPr lang="en-US" sz="2400" dirty="0">
                <a:latin typeface="Arial"/>
                <a:cs typeface="Arial"/>
              </a:rPr>
              <a:t>What does it mean for someone or something to be “holy” or “</a:t>
            </a:r>
            <a:r>
              <a:rPr lang="en-US" sz="2400" b="1" dirty="0">
                <a:latin typeface="Arial"/>
                <a:cs typeface="Arial"/>
              </a:rPr>
              <a:t>sanctified</a:t>
            </a:r>
            <a:r>
              <a:rPr lang="en-US" sz="2400" dirty="0">
                <a:latin typeface="Arial"/>
                <a:cs typeface="Arial"/>
              </a:rPr>
              <a:t>”? </a:t>
            </a:r>
            <a:endParaRPr lang="en-US" sz="2400" dirty="0"/>
          </a:p>
          <a:p>
            <a:pPr>
              <a:lnSpc>
                <a:spcPct val="100000"/>
              </a:lnSpc>
            </a:pPr>
            <a:r>
              <a:rPr lang="en-US" sz="2400" dirty="0">
                <a:latin typeface="Arial"/>
                <a:cs typeface="Arial"/>
              </a:rPr>
              <a:t>How are the ways different religions worship similar? How are they different? </a:t>
            </a:r>
          </a:p>
          <a:p>
            <a:pPr>
              <a:lnSpc>
                <a:spcPct val="100000"/>
              </a:lnSpc>
            </a:pPr>
            <a:r>
              <a:rPr lang="en-US" sz="2400" dirty="0">
                <a:latin typeface="Arial"/>
                <a:cs typeface="Arial"/>
              </a:rPr>
              <a:t>Religion is a part of culture – the values, customs, and works of art that are particular to a group of people.</a:t>
            </a:r>
          </a:p>
          <a:p>
            <a:pPr>
              <a:lnSpc>
                <a:spcPct val="100000"/>
              </a:lnSpc>
            </a:pPr>
            <a:r>
              <a:rPr lang="en-US" sz="2400" dirty="0">
                <a:latin typeface="Arial"/>
                <a:cs typeface="Arial"/>
              </a:rPr>
              <a:t>The story of America, and specifically Black American culture, is incomplete if we don't include the story of our religious beliefs and influences.</a:t>
            </a:r>
          </a:p>
        </p:txBody>
      </p:sp>
      <p:sp>
        <p:nvSpPr>
          <p:cNvPr id="3" name="Footer Placeholder 2">
            <a:extLst>
              <a:ext uri="{FF2B5EF4-FFF2-40B4-BE49-F238E27FC236}">
                <a16:creationId xmlns:a16="http://schemas.microsoft.com/office/drawing/2014/main" id="{13B45D64-0A4F-4D84-A9AA-84C4802AF888}"/>
              </a:ext>
            </a:extLst>
          </p:cNvPr>
          <p:cNvSpPr>
            <a:spLocks noGrp="1"/>
          </p:cNvSpPr>
          <p:nvPr>
            <p:ph type="ftr" sz="quarter" idx="11"/>
          </p:nvPr>
        </p:nvSpPr>
        <p:spPr>
          <a:xfrm>
            <a:off x="2621149" y="5896652"/>
            <a:ext cx="5414488" cy="715053"/>
          </a:xfrm>
        </p:spPr>
        <p:txBody>
          <a:bodyPr lIns="91440" tIns="45720" rIns="91440" bIns="45720" anchor="t"/>
          <a:lstStyle/>
          <a:p>
            <a:r>
              <a:rPr lang="en-US" sz="2000" dirty="0">
                <a:latin typeface="Arial"/>
                <a:cs typeface="Arial"/>
              </a:rPr>
              <a:t>Annunciation, </a:t>
            </a:r>
            <a:r>
              <a:rPr lang="en-US" sz="2000" dirty="0" err="1">
                <a:latin typeface="Arial"/>
                <a:cs typeface="Arial"/>
              </a:rPr>
              <a:t>Ethiopien</a:t>
            </a:r>
            <a:r>
              <a:rPr lang="en-US" sz="2000" dirty="0">
                <a:latin typeface="Arial"/>
                <a:cs typeface="Arial"/>
              </a:rPr>
              <a:t> </a:t>
            </a:r>
            <a:r>
              <a:rPr lang="en-US" sz="2000" dirty="0" err="1">
                <a:latin typeface="Arial"/>
                <a:cs typeface="Arial"/>
              </a:rPr>
              <a:t>d’Abbadie</a:t>
            </a:r>
            <a:r>
              <a:rPr lang="en-US" sz="2000" dirty="0">
                <a:latin typeface="Arial"/>
                <a:cs typeface="Arial"/>
              </a:rPr>
              <a:t> 105, fol. 5, 15th century, Tigray, Ethiopia.</a:t>
            </a:r>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A painting of two people&#10;&#10;AI-generated content may be incorrect.">
            <a:extLst>
              <a:ext uri="{FF2B5EF4-FFF2-40B4-BE49-F238E27FC236}">
                <a16:creationId xmlns:a16="http://schemas.microsoft.com/office/drawing/2014/main" id="{1D2C57A6-794E-0AEC-CA01-97AF1CFB3328}"/>
              </a:ext>
            </a:extLst>
          </p:cNvPr>
          <p:cNvPicPr>
            <a:picLocks noChangeAspect="1"/>
          </p:cNvPicPr>
          <p:nvPr/>
        </p:nvPicPr>
        <p:blipFill>
          <a:blip r:embed="rId2"/>
          <a:stretch>
            <a:fillRect/>
          </a:stretch>
        </p:blipFill>
        <p:spPr>
          <a:xfrm>
            <a:off x="1276928" y="1188720"/>
            <a:ext cx="3733800" cy="4724400"/>
          </a:xfrm>
          <a:prstGeom prst="rect">
            <a:avLst/>
          </a:prstGeom>
        </p:spPr>
      </p:pic>
    </p:spTree>
    <p:extLst>
      <p:ext uri="{BB962C8B-B14F-4D97-AF65-F5344CB8AC3E}">
        <p14:creationId xmlns:p14="http://schemas.microsoft.com/office/powerpoint/2010/main" val="4095207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dirty="0"/>
              <a:t>West to Los Angeles</a:t>
            </a:r>
            <a:br>
              <a:rPr lang="en-US" dirty="0"/>
            </a:b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741582" y="1188660"/>
            <a:ext cx="5545897" cy="3096201"/>
          </a:xfrm>
        </p:spPr>
        <p:txBody>
          <a:bodyPr vert="horz" lIns="91440" tIns="45720" rIns="91440" bIns="45720" rtlCol="0" anchor="t">
            <a:noAutofit/>
          </a:bodyPr>
          <a:lstStyle/>
          <a:p>
            <a:r>
              <a:rPr lang="en-US" dirty="0">
                <a:latin typeface="Arial"/>
                <a:cs typeface="Arial"/>
              </a:rPr>
              <a:t>But when Mason told Jones and the other elders about his experience, they rejected the new teaching. </a:t>
            </a:r>
            <a:endParaRPr lang="en-US" dirty="0"/>
          </a:p>
          <a:p>
            <a:r>
              <a:rPr lang="en-US" dirty="0">
                <a:latin typeface="Arial"/>
                <a:cs typeface="Arial"/>
              </a:rPr>
              <a:t>After over a decade of preaching together, Mason and Jones split, and Mason struck out on his own to preach the Baptism of the Holy Ghost. </a:t>
            </a:r>
            <a:endParaRPr lang="en-US" dirty="0"/>
          </a:p>
          <a:p>
            <a:endParaRPr lang="en-US" altLang="en-US" sz="2800" dirty="0">
              <a:solidFill>
                <a:schemeClr val="tx1"/>
              </a:solidFill>
              <a:ea typeface="Calibri" panose="020F0502020204030204" pitchFamily="34" charset="0"/>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2743200" y="5321280"/>
            <a:ext cx="8544279" cy="1110060"/>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a:rPr>
              <a:t>Mason with some unusual natural objects he collected throughout his life and used as props and illustrations in preaching, c. 1930s.</a:t>
            </a:r>
            <a:endParaRPr lang="en-US" sz="2800" dirty="0"/>
          </a:p>
        </p:txBody>
      </p:sp>
      <p:pic>
        <p:nvPicPr>
          <p:cNvPr id="7" name="Picture 6">
            <a:extLst>
              <a:ext uri="{FF2B5EF4-FFF2-40B4-BE49-F238E27FC236}">
                <a16:creationId xmlns:a16="http://schemas.microsoft.com/office/drawing/2014/main" id="{4A959B78-FFFF-4F83-A99B-1521A821B7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4521" y="1188720"/>
            <a:ext cx="4684661" cy="4089017"/>
          </a:xfrm>
          <a:prstGeom prst="rect">
            <a:avLst/>
          </a:prstGeom>
          <a:effectLst>
            <a:softEdge rad="50800"/>
          </a:effectLst>
        </p:spPr>
      </p:pic>
    </p:spTree>
    <p:extLst>
      <p:ext uri="{BB962C8B-B14F-4D97-AF65-F5344CB8AC3E}">
        <p14:creationId xmlns:p14="http://schemas.microsoft.com/office/powerpoint/2010/main" val="302435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latin typeface="Arial"/>
                <a:cs typeface="Arial"/>
              </a:rPr>
              <a:t>Growth and Controversy</a:t>
            </a:r>
            <a:br>
              <a:rPr lang="en-US"/>
            </a:br>
            <a:br>
              <a:rPr lang="en-US"/>
            </a:br>
            <a:br>
              <a:rPr lang="en-US"/>
            </a:br>
            <a:br>
              <a:rPr lang="en-US"/>
            </a:br>
            <a:r>
              <a:rPr lang="en-US">
                <a:latin typeface="Arial"/>
                <a:cs typeface="Arial"/>
              </a:rPr>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20"/>
            <a:ext cx="4052711" cy="3467085"/>
          </a:xfrm>
        </p:spPr>
        <p:txBody>
          <a:bodyPr vert="horz" lIns="91440" tIns="45720" rIns="91440" bIns="45720" rtlCol="0" anchor="t">
            <a:noAutofit/>
          </a:bodyPr>
          <a:lstStyle/>
          <a:p>
            <a:r>
              <a:rPr lang="en-US" dirty="0">
                <a:latin typeface="Arial"/>
                <a:cs typeface="Arial"/>
              </a:rPr>
              <a:t>Mason gathered twelve pastors who embraced this teaching and founded a new, Pentecostal denomination. </a:t>
            </a:r>
          </a:p>
          <a:p>
            <a:r>
              <a:rPr lang="en-US" dirty="0">
                <a:latin typeface="Arial"/>
                <a:cs typeface="Arial"/>
              </a:rPr>
              <a:t>After a legal battle with Jones, Mason won the rights to the name “Church of God in Christ.”</a:t>
            </a:r>
          </a:p>
          <a:p>
            <a:r>
              <a:rPr lang="en-US" dirty="0">
                <a:latin typeface="Arial"/>
                <a:cs typeface="Arial"/>
              </a:rPr>
              <a:t> </a:t>
            </a:r>
            <a:endParaRPr lang="en-US" dirty="0">
              <a:solidFill>
                <a:schemeClr val="tx1"/>
              </a:solidFill>
              <a:ea typeface="Calibri" panose="020F0502020204030204" pitchFamily="34" charset="0"/>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6899809" y="4738080"/>
            <a:ext cx="4807324"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Mason blessing a crowd, c. 1940s.</a:t>
            </a:r>
          </a:p>
        </p:txBody>
      </p:sp>
      <p:pic>
        <p:nvPicPr>
          <p:cNvPr id="10" name="Picture 9">
            <a:extLst>
              <a:ext uri="{FF2B5EF4-FFF2-40B4-BE49-F238E27FC236}">
                <a16:creationId xmlns:a16="http://schemas.microsoft.com/office/drawing/2014/main" id="{72166153-A600-4DDD-B8C6-2F934408D5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99809" y="1290679"/>
            <a:ext cx="4807324" cy="3365126"/>
          </a:xfrm>
          <a:prstGeom prst="rect">
            <a:avLst/>
          </a:prstGeom>
          <a:effectLst>
            <a:softEdge rad="25400"/>
          </a:effectLst>
        </p:spPr>
      </p:pic>
      <p:sp>
        <p:nvSpPr>
          <p:cNvPr id="11" name="Subtitle 4">
            <a:extLst>
              <a:ext uri="{FF2B5EF4-FFF2-40B4-BE49-F238E27FC236}">
                <a16:creationId xmlns:a16="http://schemas.microsoft.com/office/drawing/2014/main" id="{83F0FBEF-8B96-46D4-98EE-EADB598C2A81}"/>
              </a:ext>
            </a:extLst>
          </p:cNvPr>
          <p:cNvSpPr txBox="1">
            <a:spLocks/>
          </p:cNvSpPr>
          <p:nvPr/>
        </p:nvSpPr>
        <p:spPr>
          <a:xfrm>
            <a:off x="2743200" y="5245240"/>
            <a:ext cx="8963933" cy="86494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a:cs typeface="Arial"/>
              </a:rPr>
              <a:t>While still a part of mainstream Christianity some distinct practices of COGIC include:</a:t>
            </a:r>
            <a:endParaRPr lang="en-US" dirty="0"/>
          </a:p>
          <a:p>
            <a:r>
              <a:rPr lang="en-US" dirty="0">
                <a:latin typeface="Arial"/>
                <a:cs typeface="Arial"/>
              </a:rPr>
              <a:t> </a:t>
            </a:r>
            <a:endParaRPr lang="en-US" dirty="0">
              <a:solidFill>
                <a:schemeClr val="tx1"/>
              </a:solidFill>
              <a:ea typeface="Calibri" panose="020F0502020204030204" pitchFamily="34" charset="0"/>
            </a:endParaRPr>
          </a:p>
        </p:txBody>
      </p:sp>
    </p:spTree>
    <p:extLst>
      <p:ext uri="{BB962C8B-B14F-4D97-AF65-F5344CB8AC3E}">
        <p14:creationId xmlns:p14="http://schemas.microsoft.com/office/powerpoint/2010/main" val="20777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0F5AE93-F77E-9CE1-239C-1FA8608B8DF4}"/>
              </a:ext>
            </a:extLst>
          </p:cNvPr>
          <p:cNvSpPr>
            <a:spLocks noGrp="1"/>
          </p:cNvSpPr>
          <p:nvPr>
            <p:ph type="subTitle" idx="1"/>
          </p:nvPr>
        </p:nvSpPr>
        <p:spPr>
          <a:xfrm>
            <a:off x="4093535" y="1188720"/>
            <a:ext cx="6974958" cy="4584975"/>
          </a:xfrm>
        </p:spPr>
        <p:txBody>
          <a:bodyPr vert="horz" lIns="91440" tIns="45720" rIns="91440" bIns="45720" rtlCol="0" anchor="t">
            <a:noAutofit/>
          </a:bodyPr>
          <a:lstStyle/>
          <a:p>
            <a:pPr marL="457200" indent="-457200">
              <a:buChar char="•"/>
            </a:pPr>
            <a:r>
              <a:rPr lang="en-US" dirty="0">
                <a:latin typeface="Arial"/>
                <a:cs typeface="Arial"/>
              </a:rPr>
              <a:t>A belief in the speaking in tongues (languages) unknown to speaker, just as the Apostles and other early Christians did according to the Acts of the Apostles (Acts 2:4,11) and letters of the Apostle Paul (1 Corinthians 12:10; 14:2) in the Bible. </a:t>
            </a:r>
            <a:endParaRPr lang="en-US" dirty="0"/>
          </a:p>
          <a:p>
            <a:pPr marL="457200" indent="-457200">
              <a:buChar char="•"/>
            </a:pPr>
            <a:r>
              <a:rPr lang="en-US" dirty="0">
                <a:latin typeface="Arial"/>
                <a:cs typeface="Arial"/>
              </a:rPr>
              <a:t>An </a:t>
            </a:r>
            <a:r>
              <a:rPr lang="en-US" b="1" dirty="0">
                <a:latin typeface="Arial"/>
                <a:cs typeface="Arial"/>
              </a:rPr>
              <a:t>exuberant</a:t>
            </a:r>
            <a:r>
              <a:rPr lang="en-US" dirty="0">
                <a:latin typeface="Arial"/>
                <a:cs typeface="Arial"/>
              </a:rPr>
              <a:t>, open-ended style of worship, where believers may dance to spirited music, lift their hands in prayer, kneel or lay prostrate on the floor.  </a:t>
            </a:r>
          </a:p>
          <a:p>
            <a:pPr marL="457200" indent="-457200">
              <a:buChar char="•"/>
            </a:pPr>
            <a:r>
              <a:rPr lang="en-US" dirty="0">
                <a:latin typeface="Arial"/>
                <a:cs typeface="Arial"/>
              </a:rPr>
              <a:t>A belief in the need for personal holiness or “sanctification.”</a:t>
            </a:r>
            <a:endParaRPr lang="en-US" dirty="0"/>
          </a:p>
        </p:txBody>
      </p:sp>
      <p:sp>
        <p:nvSpPr>
          <p:cNvPr id="5" name="Title 3">
            <a:extLst>
              <a:ext uri="{FF2B5EF4-FFF2-40B4-BE49-F238E27FC236}">
                <a16:creationId xmlns:a16="http://schemas.microsoft.com/office/drawing/2014/main" id="{FA8DA5BB-555A-0782-F8CD-83D39A263FAD}"/>
              </a:ext>
            </a:extLst>
          </p:cNvPr>
          <p:cNvSpPr txBox="1">
            <a:spLocks/>
          </p:cNvSpPr>
          <p:nvPr/>
        </p:nvSpPr>
        <p:spPr>
          <a:xfrm>
            <a:off x="2743200" y="457200"/>
            <a:ext cx="9144000" cy="718457"/>
          </a:xfrm>
          <a:prstGeom prst="rect">
            <a:avLst/>
          </a:prstGeom>
        </p:spPr>
        <p:txBody>
          <a:bodyPr lIns="91440" tIns="45720" rIns="91440" bIns="45720" anchor="t"/>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r>
              <a:rPr lang="en-US">
                <a:latin typeface="Arial"/>
                <a:cs typeface="Arial"/>
              </a:rPr>
              <a:t>Growth and Controversy</a:t>
            </a:r>
            <a:endParaRPr lang="en-US"/>
          </a:p>
        </p:txBody>
      </p:sp>
      <p:sp>
        <p:nvSpPr>
          <p:cNvPr id="4" name="Footer Placeholder 2">
            <a:extLst>
              <a:ext uri="{FF2B5EF4-FFF2-40B4-BE49-F238E27FC236}">
                <a16:creationId xmlns:a16="http://schemas.microsoft.com/office/drawing/2014/main" id="{E12838F9-B1B1-40B8-80E6-991C89FA69DD}"/>
              </a:ext>
            </a:extLst>
          </p:cNvPr>
          <p:cNvSpPr>
            <a:spLocks noGrp="1"/>
          </p:cNvSpPr>
          <p:nvPr>
            <p:ph type="ftr" sz="quarter" idx="11"/>
          </p:nvPr>
        </p:nvSpPr>
        <p:spPr>
          <a:xfrm>
            <a:off x="2743200" y="5921238"/>
            <a:ext cx="5932967" cy="718457"/>
          </a:xfrm>
        </p:spPr>
        <p:txBody>
          <a:bodyPr/>
          <a:lstStyle/>
          <a:p>
            <a:r>
              <a:rPr lang="en-US" sz="2000" dirty="0"/>
              <a:t>COGIC congregants in Washington, D.C., 1942. Gordan Parks / Library of Congress.</a:t>
            </a:r>
          </a:p>
        </p:txBody>
      </p:sp>
      <p:pic>
        <p:nvPicPr>
          <p:cNvPr id="7" name="Picture 6">
            <a:extLst>
              <a:ext uri="{FF2B5EF4-FFF2-40B4-BE49-F238E27FC236}">
                <a16:creationId xmlns:a16="http://schemas.microsoft.com/office/drawing/2014/main" id="{6361B3B6-27FF-4E1F-A333-D0912DC336C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5663" y="1201760"/>
            <a:ext cx="3640220" cy="4584975"/>
          </a:xfrm>
          <a:prstGeom prst="rect">
            <a:avLst/>
          </a:prstGeom>
          <a:effectLst>
            <a:softEdge rad="38100"/>
          </a:effectLst>
        </p:spPr>
      </p:pic>
    </p:spTree>
    <p:extLst>
      <p:ext uri="{BB962C8B-B14F-4D97-AF65-F5344CB8AC3E}">
        <p14:creationId xmlns:p14="http://schemas.microsoft.com/office/powerpoint/2010/main" val="1220025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Growth and Controversy</a:t>
            </a: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6705600" y="1188720"/>
            <a:ext cx="4271574" cy="3819215"/>
          </a:xfrm>
        </p:spPr>
        <p:txBody>
          <a:bodyPr vert="horz" lIns="91440" tIns="45720" rIns="91440" bIns="45720" rtlCol="0" anchor="t">
            <a:noAutofit/>
          </a:bodyPr>
          <a:lstStyle/>
          <a:p>
            <a:r>
              <a:rPr lang="en-US" dirty="0">
                <a:latin typeface="Arial"/>
                <a:cs typeface="Arial"/>
              </a:rPr>
              <a:t>Mason spent the next decade building up COGIC from its headquarters in Memphis. </a:t>
            </a:r>
            <a:endParaRPr lang="en-US" dirty="0"/>
          </a:p>
          <a:p>
            <a:r>
              <a:rPr lang="en-US" dirty="0">
                <a:latin typeface="Arial"/>
                <a:cs typeface="Arial"/>
              </a:rPr>
              <a:t>Under his leadership, the church built a Women’s Department, youth ministries, national and international missions, and Sunday schools. </a:t>
            </a:r>
            <a:endParaRPr lang="en-US" dirty="0"/>
          </a:p>
          <a:p>
            <a:endParaRPr lang="en-US" dirty="0">
              <a:latin typeface="Arial"/>
              <a:cs typeface="Arial"/>
            </a:endParaRPr>
          </a:p>
          <a:p>
            <a:endParaRPr lang="en-US" dirty="0">
              <a:latin typeface="Arial"/>
              <a:cs typeface="Arial"/>
            </a:endParaRPr>
          </a:p>
          <a:p>
            <a:r>
              <a:rPr lang="en-US" dirty="0">
                <a:latin typeface="Arial"/>
                <a:cs typeface="Arial"/>
              </a:rPr>
              <a:t> </a:t>
            </a:r>
            <a:endParaRPr lang="en-US" dirty="0">
              <a:latin typeface="Arial"/>
              <a:ea typeface="Calibri" panose="020F0502020204030204" pitchFamily="34" charset="0"/>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2743200" y="5834743"/>
            <a:ext cx="3733800"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C.H. Mason, c. 1950s.</a:t>
            </a:r>
          </a:p>
        </p:txBody>
      </p:sp>
      <p:pic>
        <p:nvPicPr>
          <p:cNvPr id="7" name="Picture 6">
            <a:extLst>
              <a:ext uri="{FF2B5EF4-FFF2-40B4-BE49-F238E27FC236}">
                <a16:creationId xmlns:a16="http://schemas.microsoft.com/office/drawing/2014/main" id="{138E3D7F-7322-419C-AC4B-E36308D4E1C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3200" y="1188720"/>
            <a:ext cx="3825766" cy="4652386"/>
          </a:xfrm>
          <a:prstGeom prst="rect">
            <a:avLst/>
          </a:prstGeom>
          <a:effectLst>
            <a:softEdge rad="38100"/>
          </a:effectLst>
        </p:spPr>
      </p:pic>
    </p:spTree>
    <p:extLst>
      <p:ext uri="{BB962C8B-B14F-4D97-AF65-F5344CB8AC3E}">
        <p14:creationId xmlns:p14="http://schemas.microsoft.com/office/powerpoint/2010/main" val="214882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Growth and Controversy</a:t>
            </a: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4688957" y="1188719"/>
            <a:ext cx="6719777" cy="4946267"/>
          </a:xfrm>
        </p:spPr>
        <p:txBody>
          <a:bodyPr vert="horz" lIns="91440" tIns="45720" rIns="91440" bIns="45720" rtlCol="0" anchor="t">
            <a:noAutofit/>
          </a:bodyPr>
          <a:lstStyle/>
          <a:p>
            <a:r>
              <a:rPr lang="en-US" dirty="0">
                <a:latin typeface="Arial"/>
                <a:cs typeface="Arial"/>
              </a:rPr>
              <a:t>But when the US entered WWI in 1917, Mason encouraged </a:t>
            </a:r>
            <a:r>
              <a:rPr lang="en-US" b="1" dirty="0">
                <a:latin typeface="Arial"/>
                <a:cs typeface="Arial"/>
              </a:rPr>
              <a:t>pacifism</a:t>
            </a:r>
            <a:r>
              <a:rPr lang="en-US" dirty="0">
                <a:latin typeface="Arial"/>
                <a:cs typeface="Arial"/>
              </a:rPr>
              <a:t> and told young men to avoid fighting in the war. According to federal investigators, Mason had declared that  WWI was a “rich man’s war.”  </a:t>
            </a:r>
            <a:endParaRPr lang="en-US" dirty="0"/>
          </a:p>
          <a:p>
            <a:r>
              <a:rPr lang="en-US" dirty="0">
                <a:latin typeface="Arial"/>
                <a:cs typeface="Arial"/>
              </a:rPr>
              <a:t>In June 1918, Mason was arrested in Mississippi and narrowly avoided a White lynch mob who believed Mason was advocating treason. But in October, a grand jury decided not to indict Mason after witnesses against him failed to testify. By that point, wartime fears were passing, as it was clear Germany would be defeated. </a:t>
            </a:r>
          </a:p>
          <a:p>
            <a:endParaRPr lang="en-US" dirty="0"/>
          </a:p>
          <a:p>
            <a:endParaRPr lang="en-US" dirty="0"/>
          </a:p>
          <a:p>
            <a:endParaRPr lang="en-US" dirty="0">
              <a:solidFill>
                <a:schemeClr val="tx1"/>
              </a:solidFill>
              <a:latin typeface="Arial"/>
              <a:ea typeface="Calibri" panose="020F0502020204030204" pitchFamily="34" charset="0"/>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4AC0235E-E8AE-44B9-A431-667AAB052AD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57850" y="1188719"/>
            <a:ext cx="3627059" cy="5068379"/>
          </a:xfrm>
          <a:prstGeom prst="rect">
            <a:avLst/>
          </a:prstGeom>
          <a:effectLst>
            <a:softEdge rad="25400"/>
          </a:effectLst>
        </p:spPr>
      </p:pic>
      <p:sp>
        <p:nvSpPr>
          <p:cNvPr id="10" name="Footer Placeholder 2">
            <a:extLst>
              <a:ext uri="{FF2B5EF4-FFF2-40B4-BE49-F238E27FC236}">
                <a16:creationId xmlns:a16="http://schemas.microsoft.com/office/drawing/2014/main" id="{C4FE2617-0F91-4133-9F31-5951FCFDF7EE}"/>
              </a:ext>
            </a:extLst>
          </p:cNvPr>
          <p:cNvSpPr>
            <a:spLocks noGrp="1"/>
          </p:cNvSpPr>
          <p:nvPr/>
        </p:nvSpPr>
        <p:spPr>
          <a:xfrm>
            <a:off x="2671380" y="6270160"/>
            <a:ext cx="2219598" cy="41771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Kaiser Wilhelm II</a:t>
            </a:r>
          </a:p>
        </p:txBody>
      </p:sp>
    </p:spTree>
    <p:extLst>
      <p:ext uri="{BB962C8B-B14F-4D97-AF65-F5344CB8AC3E}">
        <p14:creationId xmlns:p14="http://schemas.microsoft.com/office/powerpoint/2010/main" val="3910759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dirty="0"/>
              <a:t>Taking COGIC Nationwide</a:t>
            </a:r>
            <a:br>
              <a:rPr lang="en-US" dirty="0"/>
            </a:br>
            <a:br>
              <a:rPr lang="en-US" dirty="0"/>
            </a:br>
            <a:br>
              <a:rPr lang="en-US" dirty="0"/>
            </a:br>
            <a:br>
              <a:rPr lang="en-US" dirty="0"/>
            </a:b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819163" y="1188719"/>
            <a:ext cx="5650347" cy="3002281"/>
          </a:xfrm>
        </p:spPr>
        <p:txBody>
          <a:bodyPr vert="horz" lIns="91440" tIns="45720" rIns="91440" bIns="45720" rtlCol="0" anchor="t">
            <a:noAutofit/>
          </a:bodyPr>
          <a:lstStyle/>
          <a:p>
            <a:r>
              <a:rPr lang="en-US" dirty="0">
                <a:latin typeface="Arial"/>
                <a:cs typeface="Arial"/>
              </a:rPr>
              <a:t>After WWI, the Great Migration brought millions of Black Americans out of the rural South and into industrial cities of the North. Despite its roots in the fields and country chapels of Tennessee and Mississippi, COGIC quickly became an urban church. </a:t>
            </a:r>
            <a:endParaRPr lang="en-US" altLang="en-US" sz="2800" dirty="0">
              <a:solidFill>
                <a:schemeClr val="tx1"/>
              </a:solidFill>
              <a:latin typeface="Arial"/>
              <a:ea typeface="Calibri" panose="020F0502020204030204" pitchFamily="34" charset="0"/>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E73D58EA-4296-48E3-BD3B-CCB4CFE6866B}"/>
              </a:ext>
            </a:extLst>
          </p:cNvPr>
          <p:cNvSpPr txBox="1">
            <a:spLocks/>
          </p:cNvSpPr>
          <p:nvPr/>
        </p:nvSpPr>
        <p:spPr>
          <a:xfrm>
            <a:off x="5819163" y="4209543"/>
            <a:ext cx="5644703" cy="620165"/>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cs typeface="Arial"/>
              </a:rPr>
              <a:t>COGIC congregants in Washington, D.C., 1942. </a:t>
            </a:r>
            <a:endParaRPr lang="en-US" dirty="0"/>
          </a:p>
          <a:p>
            <a:r>
              <a:rPr lang="en-US" sz="2000" dirty="0">
                <a:latin typeface="Arial"/>
                <a:cs typeface="Arial"/>
              </a:rPr>
              <a:t>Source: Library of Congress.</a:t>
            </a:r>
            <a:endParaRPr lang="en-US" dirty="0"/>
          </a:p>
        </p:txBody>
      </p:sp>
      <p:pic>
        <p:nvPicPr>
          <p:cNvPr id="12" name="Picture 4">
            <a:extLst>
              <a:ext uri="{FF2B5EF4-FFF2-40B4-BE49-F238E27FC236}">
                <a16:creationId xmlns:a16="http://schemas.microsoft.com/office/drawing/2014/main" id="{BB2E8E2D-768F-463E-9BE9-11B63BEC641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80333" y="1188719"/>
            <a:ext cx="4624211" cy="3699369"/>
          </a:xfrm>
          <a:prstGeom prst="rect">
            <a:avLst/>
          </a:prstGeom>
          <a:noFill/>
          <a:extLst>
            <a:ext uri="{909E8E84-426E-40DD-AFC4-6F175D3DCCD1}">
              <a14:hiddenFill xmlns:a14="http://schemas.microsoft.com/office/drawing/2010/main">
                <a:solidFill>
                  <a:srgbClr val="FFFFFF"/>
                </a:solidFill>
              </a14:hiddenFill>
            </a:ext>
          </a:extLst>
        </p:spPr>
      </p:pic>
      <p:sp>
        <p:nvSpPr>
          <p:cNvPr id="13" name="Subtitle 4">
            <a:extLst>
              <a:ext uri="{FF2B5EF4-FFF2-40B4-BE49-F238E27FC236}">
                <a16:creationId xmlns:a16="http://schemas.microsoft.com/office/drawing/2014/main" id="{2ACB42EF-1CCA-4349-AD4E-FDE5CD654C62}"/>
              </a:ext>
            </a:extLst>
          </p:cNvPr>
          <p:cNvSpPr txBox="1">
            <a:spLocks/>
          </p:cNvSpPr>
          <p:nvPr/>
        </p:nvSpPr>
        <p:spPr>
          <a:xfrm>
            <a:off x="2743200" y="5030971"/>
            <a:ext cx="8726310" cy="153240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 the decades between the world wars, Mason travelled throughout Northern cities to see that churches were built and congregations established in these new centers of Black American life. </a:t>
            </a:r>
          </a:p>
        </p:txBody>
      </p:sp>
    </p:spTree>
    <p:extLst>
      <p:ext uri="{BB962C8B-B14F-4D97-AF65-F5344CB8AC3E}">
        <p14:creationId xmlns:p14="http://schemas.microsoft.com/office/powerpoint/2010/main" val="243420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Taking COGIC Nationwide</a:t>
            </a:r>
            <a:br>
              <a:rPr lang="en-US"/>
            </a:b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51802" y="1188720"/>
            <a:ext cx="4797314" cy="4896227"/>
          </a:xfrm>
        </p:spPr>
        <p:txBody>
          <a:bodyPr vert="horz" lIns="91440" tIns="45720" rIns="91440" bIns="45720" rtlCol="0" anchor="t">
            <a:noAutofit/>
          </a:bodyPr>
          <a:lstStyle/>
          <a:p>
            <a:r>
              <a:rPr lang="en-US" dirty="0">
                <a:latin typeface="Arial"/>
                <a:cs typeface="Arial"/>
              </a:rPr>
              <a:t>In 1943, after the death of his second wife, Leila, Mason married Elise Washington (no relation), who worked as editor for COGIC’s newspaper, </a:t>
            </a:r>
            <a:r>
              <a:rPr lang="en-US" i="1" dirty="0">
                <a:latin typeface="Arial"/>
                <a:cs typeface="Arial"/>
              </a:rPr>
              <a:t>The Whole Truth</a:t>
            </a:r>
            <a:r>
              <a:rPr lang="en-US" dirty="0">
                <a:latin typeface="Arial"/>
                <a:cs typeface="Arial"/>
              </a:rPr>
              <a:t>. She helped organize missions and women’s ministries.</a:t>
            </a:r>
          </a:p>
          <a:p>
            <a:r>
              <a:rPr lang="en-US" dirty="0">
                <a:latin typeface="Arial"/>
                <a:cs typeface="Arial"/>
              </a:rPr>
              <a:t>After Mason’s death, Elsie supported the Civil Rights struggle in Memphis, and served as a missionary in Haiti. She died in 2006, aged 98.</a:t>
            </a:r>
          </a:p>
          <a:p>
            <a:endParaRPr lang="en-US" dirty="0">
              <a:latin typeface="Arial"/>
              <a:cs typeface="Arial"/>
            </a:endParaRPr>
          </a:p>
          <a:p>
            <a:endParaRPr lang="en-US" dirty="0">
              <a:solidFill>
                <a:schemeClr val="tx1"/>
              </a:solidFill>
              <a:ea typeface="Calibri" panose="020F0502020204030204" pitchFamily="34" charset="0"/>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7364246" y="5635600"/>
            <a:ext cx="4530284" cy="718457"/>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C.H. Mason and Elsie Mason sometime after their marriage in 1943.</a:t>
            </a:r>
          </a:p>
        </p:txBody>
      </p:sp>
      <p:pic>
        <p:nvPicPr>
          <p:cNvPr id="10" name="Picture 9">
            <a:extLst>
              <a:ext uri="{FF2B5EF4-FFF2-40B4-BE49-F238E27FC236}">
                <a16:creationId xmlns:a16="http://schemas.microsoft.com/office/drawing/2014/main" id="{93452561-AAAD-48E5-B945-422C568866D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41115" y="1188720"/>
            <a:ext cx="3376547" cy="4446880"/>
          </a:xfrm>
          <a:prstGeom prst="rect">
            <a:avLst/>
          </a:prstGeom>
          <a:effectLst>
            <a:softEdge rad="38100"/>
          </a:effectLst>
        </p:spPr>
      </p:pic>
    </p:spTree>
    <p:extLst>
      <p:ext uri="{BB962C8B-B14F-4D97-AF65-F5344CB8AC3E}">
        <p14:creationId xmlns:p14="http://schemas.microsoft.com/office/powerpoint/2010/main" val="57954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Taking COGIC Nationwide</a:t>
            </a:r>
            <a:br>
              <a:rPr lang="en-US"/>
            </a:b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343167" y="1188720"/>
            <a:ext cx="6012406" cy="4983188"/>
          </a:xfrm>
        </p:spPr>
        <p:txBody>
          <a:bodyPr vert="horz" lIns="91440" tIns="45720" rIns="91440" bIns="45720" rtlCol="0" anchor="t">
            <a:noAutofit/>
          </a:bodyPr>
          <a:lstStyle/>
          <a:p>
            <a:r>
              <a:rPr lang="en-US" dirty="0">
                <a:latin typeface="Arial"/>
                <a:cs typeface="Arial"/>
              </a:rPr>
              <a:t>One of Mason’s crowning achievements was the construction of Mason Temple in Memphis — the largest Black-owned, Black-built structure in the world at the time. </a:t>
            </a:r>
          </a:p>
          <a:p>
            <a:r>
              <a:rPr lang="en-US" dirty="0">
                <a:latin typeface="Arial"/>
                <a:cs typeface="Arial"/>
              </a:rPr>
              <a:t>Begun in 1940, the funds for the construction were raised through donations from church members. </a:t>
            </a:r>
          </a:p>
          <a:p>
            <a:r>
              <a:rPr lang="en-US" dirty="0">
                <a:latin typeface="Arial"/>
                <a:cs typeface="Arial"/>
              </a:rPr>
              <a:t>A three-story complex of concrete and steel, its auditorium seats over 3,700 people, and served as the meeting place for the annual COGIC gathering, the Holy Convocation, until the 1990s. </a:t>
            </a:r>
          </a:p>
          <a:p>
            <a:endParaRPr lang="en-US" dirty="0"/>
          </a:p>
          <a:p>
            <a:endParaRPr lang="en-US" dirty="0">
              <a:solidFill>
                <a:schemeClr val="tx1"/>
              </a:solidFill>
              <a:latin typeface="Arial"/>
              <a:ea typeface="Calibri" panose="020F0502020204030204" pitchFamily="34" charset="0"/>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2743200" y="6216204"/>
            <a:ext cx="7517219" cy="369191"/>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Mason Temple in Memphis, TN, c. 2020.</a:t>
            </a:r>
          </a:p>
        </p:txBody>
      </p:sp>
      <p:pic>
        <p:nvPicPr>
          <p:cNvPr id="11" name="Picture 10">
            <a:extLst>
              <a:ext uri="{FF2B5EF4-FFF2-40B4-BE49-F238E27FC236}">
                <a16:creationId xmlns:a16="http://schemas.microsoft.com/office/drawing/2014/main" id="{C004516F-E6AB-4F88-8D82-E326D1D500F6}"/>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106394" y="1188719"/>
            <a:ext cx="4084371" cy="4983189"/>
          </a:xfrm>
          <a:prstGeom prst="rect">
            <a:avLst/>
          </a:prstGeom>
          <a:effectLst>
            <a:softEdge rad="50800"/>
          </a:effectLst>
        </p:spPr>
      </p:pic>
    </p:spTree>
    <p:extLst>
      <p:ext uri="{BB962C8B-B14F-4D97-AF65-F5344CB8AC3E}">
        <p14:creationId xmlns:p14="http://schemas.microsoft.com/office/powerpoint/2010/main" val="359459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dirty="0"/>
              <a:t>Taking COGIC Nationwide</a:t>
            </a:r>
            <a:br>
              <a:rPr lang="en-US" dirty="0"/>
            </a:br>
            <a:br>
              <a:rPr lang="en-US" dirty="0"/>
            </a:br>
            <a:br>
              <a:rPr lang="en-US" dirty="0"/>
            </a:br>
            <a:br>
              <a:rPr lang="en-US" dirty="0"/>
            </a:br>
            <a:br>
              <a:rPr lang="en-US" dirty="0"/>
            </a:br>
            <a:br>
              <a:rPr lang="en-US" dirty="0"/>
            </a:br>
            <a:r>
              <a:rPr lang="en-US" dirty="0"/>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287924" y="1188720"/>
            <a:ext cx="6375992" cy="2867196"/>
          </a:xfrm>
        </p:spPr>
        <p:txBody>
          <a:bodyPr vert="horz" lIns="91440" tIns="45720" rIns="91440" bIns="45720" rtlCol="0" anchor="t">
            <a:noAutofit/>
          </a:bodyPr>
          <a:lstStyle/>
          <a:p>
            <a:r>
              <a:rPr lang="en-US" dirty="0">
                <a:latin typeface="Arial"/>
                <a:cs typeface="Arial"/>
              </a:rPr>
              <a:t>Mason Temple also served as a gathering place for Black-led political activism within and beyond COGIC. </a:t>
            </a:r>
          </a:p>
          <a:p>
            <a:r>
              <a:rPr lang="en-US" dirty="0">
                <a:latin typeface="Arial"/>
                <a:cs typeface="Arial"/>
              </a:rPr>
              <a:t>In the 1950s, Mason supported efforts to desegregate schools and housing, defending the </a:t>
            </a:r>
            <a:r>
              <a:rPr lang="en-US" b="1" dirty="0">
                <a:latin typeface="Arial"/>
                <a:cs typeface="Arial"/>
              </a:rPr>
              <a:t>nascent </a:t>
            </a:r>
            <a:r>
              <a:rPr lang="en-US" dirty="0">
                <a:latin typeface="Arial"/>
                <a:cs typeface="Arial"/>
              </a:rPr>
              <a:t>Civil Rights Movement from the pulpit. </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2743200" y="4471042"/>
            <a:ext cx="8660285" cy="74599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Dr. King at Mason Temple the night before his assassination, 1968. Banner of C.H. Mason is right above his hand for Founder’s Day.</a:t>
            </a:r>
          </a:p>
        </p:txBody>
      </p:sp>
      <p:pic>
        <p:nvPicPr>
          <p:cNvPr id="7" name="Picture 6">
            <a:extLst>
              <a:ext uri="{FF2B5EF4-FFF2-40B4-BE49-F238E27FC236}">
                <a16:creationId xmlns:a16="http://schemas.microsoft.com/office/drawing/2014/main" id="{865F1E75-0FFF-4998-BFEF-A66B939D974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2710" y="1188720"/>
            <a:ext cx="4352814" cy="3181920"/>
          </a:xfrm>
          <a:prstGeom prst="rect">
            <a:avLst/>
          </a:prstGeom>
          <a:effectLst>
            <a:softEdge rad="38100"/>
          </a:effectLst>
        </p:spPr>
      </p:pic>
      <p:sp>
        <p:nvSpPr>
          <p:cNvPr id="10" name="Subtitle 4">
            <a:extLst>
              <a:ext uri="{FF2B5EF4-FFF2-40B4-BE49-F238E27FC236}">
                <a16:creationId xmlns:a16="http://schemas.microsoft.com/office/drawing/2014/main" id="{9B004EA8-72B6-4830-ADFD-BA17D7377295}"/>
              </a:ext>
            </a:extLst>
          </p:cNvPr>
          <p:cNvSpPr txBox="1">
            <a:spLocks/>
          </p:cNvSpPr>
          <p:nvPr/>
        </p:nvSpPr>
        <p:spPr>
          <a:xfrm>
            <a:off x="2743200" y="5369441"/>
            <a:ext cx="8920716" cy="107915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a:cs typeface="Arial"/>
              </a:rPr>
              <a:t>On April 3, 1968, Dr. Martin Luther King, Jr. delivered his final sermon at Mason Temple the night before his assassination.</a:t>
            </a:r>
            <a:endParaRPr lang="en-US" altLang="en-US" sz="2800" dirty="0">
              <a:solidFill>
                <a:schemeClr val="tx1"/>
              </a:solidFill>
              <a:ea typeface="Calibri" panose="020F0502020204030204" pitchFamily="34" charset="0"/>
            </a:endParaRPr>
          </a:p>
        </p:txBody>
      </p:sp>
    </p:spTree>
    <p:extLst>
      <p:ext uri="{BB962C8B-B14F-4D97-AF65-F5344CB8AC3E}">
        <p14:creationId xmlns:p14="http://schemas.microsoft.com/office/powerpoint/2010/main" val="25777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Legacy</a:t>
            </a:r>
            <a:br>
              <a:rPr lang="en-US"/>
            </a:br>
            <a:br>
              <a:rPr lang="en-US"/>
            </a:b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842000" y="1188720"/>
            <a:ext cx="5683955" cy="4168175"/>
          </a:xfrm>
        </p:spPr>
        <p:txBody>
          <a:bodyPr vert="horz" lIns="91440" tIns="45720" rIns="91440" bIns="45720" rtlCol="0" anchor="t">
            <a:noAutofit/>
          </a:bodyPr>
          <a:lstStyle/>
          <a:p>
            <a:r>
              <a:rPr lang="en-US" dirty="0">
                <a:latin typeface="Arial"/>
                <a:cs typeface="Arial"/>
              </a:rPr>
              <a:t>“Bishop Mason was one who lifted African Americans who were former slaves and the children of slaves, lifted them up from the degradation of slavery, ex-slavery, the brokenness of poverty … He through this church gave them esteem, position, status and encouraged their education.”</a:t>
            </a:r>
          </a:p>
          <a:p>
            <a:r>
              <a:rPr lang="en-US" i="1" dirty="0">
                <a:latin typeface="Arial"/>
                <a:cs typeface="Arial"/>
              </a:rPr>
              <a:t>Bishop David Hall Sr., prelate of the Tennessee headquarters of the Church of God in Christ</a:t>
            </a:r>
          </a:p>
          <a:p>
            <a:endParaRPr lang="en-US" dirty="0">
              <a:solidFill>
                <a:schemeClr val="tx1"/>
              </a:solidFill>
              <a:latin typeface="Arial"/>
              <a:ea typeface="Calibri" panose="020F0502020204030204" pitchFamily="34" charset="0"/>
              <a:cs typeface="Arial"/>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2743200" y="5356895"/>
            <a:ext cx="7992533" cy="793938"/>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a:rPr>
              <a:t>“Camp meeting” revival prayer service in the woods. Harper’s Weekly, 1872.</a:t>
            </a:r>
          </a:p>
        </p:txBody>
      </p:sp>
      <p:pic>
        <p:nvPicPr>
          <p:cNvPr id="12" name="Picture 11">
            <a:extLst>
              <a:ext uri="{FF2B5EF4-FFF2-40B4-BE49-F238E27FC236}">
                <a16:creationId xmlns:a16="http://schemas.microsoft.com/office/drawing/2014/main" id="{B76964D7-7578-4DA9-BEBD-EA0CC526810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1243" y="1200011"/>
            <a:ext cx="5323757" cy="4132530"/>
          </a:xfrm>
          <a:prstGeom prst="rect">
            <a:avLst/>
          </a:prstGeom>
          <a:effectLst>
            <a:softEdge rad="50800"/>
          </a:effectLst>
        </p:spPr>
      </p:pic>
    </p:spTree>
    <p:extLst>
      <p:ext uri="{BB962C8B-B14F-4D97-AF65-F5344CB8AC3E}">
        <p14:creationId xmlns:p14="http://schemas.microsoft.com/office/powerpoint/2010/main" val="3096179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705975" cy="718457"/>
          </a:xfrm>
        </p:spPr>
        <p:txBody>
          <a:bodyPr/>
          <a:lstStyle/>
          <a:p>
            <a:r>
              <a:rPr lang="en-US" dirty="0">
                <a:latin typeface="Arial"/>
                <a:cs typeface="Arial"/>
              </a:rPr>
              <a:t>The Black Church in America</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174489" y="1300729"/>
            <a:ext cx="6248733" cy="1647223"/>
          </a:xfrm>
        </p:spPr>
        <p:txBody>
          <a:bodyPr vert="horz" lIns="91440" tIns="45720" rIns="91440" bIns="45720" rtlCol="0" anchor="t">
            <a:noAutofit/>
          </a:bodyPr>
          <a:lstStyle/>
          <a:p>
            <a:pPr fontAlgn="base"/>
            <a:r>
              <a:rPr lang="en-US" dirty="0">
                <a:solidFill>
                  <a:srgbClr val="000000"/>
                </a:solidFill>
                <a:latin typeface="Arial"/>
                <a:cs typeface="Arial"/>
              </a:rPr>
              <a:t>The “Black Church” is a term used to identify the variety of historically Black Protestant churches (or </a:t>
            </a:r>
            <a:r>
              <a:rPr lang="en-US" b="1" dirty="0">
                <a:solidFill>
                  <a:srgbClr val="000000"/>
                </a:solidFill>
                <a:latin typeface="Arial"/>
                <a:cs typeface="Arial"/>
              </a:rPr>
              <a:t>denominations</a:t>
            </a:r>
            <a:r>
              <a:rPr lang="en-US" dirty="0">
                <a:solidFill>
                  <a:srgbClr val="000000"/>
                </a:solidFill>
                <a:latin typeface="Arial"/>
                <a:cs typeface="Arial"/>
              </a:rPr>
              <a:t>) that emerged from the ordeals of slavery.</a:t>
            </a:r>
          </a:p>
          <a:p>
            <a:pPr>
              <a:lnSpc>
                <a:spcPct val="120000"/>
              </a:lnSpc>
            </a:pPr>
            <a:r>
              <a:rPr lang="en-US" dirty="0">
                <a:solidFill>
                  <a:srgbClr val="000000"/>
                </a:solidFill>
                <a:latin typeface="Times"/>
                <a:cs typeface="Times"/>
              </a:rPr>
              <a:t> </a:t>
            </a:r>
            <a:br>
              <a:rPr lang="en-US" dirty="0"/>
            </a:br>
            <a:endParaRPr lang="en-US" dirty="0">
              <a:solidFill>
                <a:schemeClr val="tx1"/>
              </a:solidFill>
            </a:endParaRPr>
          </a:p>
        </p:txBody>
      </p:sp>
      <p:sp>
        <p:nvSpPr>
          <p:cNvPr id="3" name="Footer Placeholder 2">
            <a:extLst>
              <a:ext uri="{FF2B5EF4-FFF2-40B4-BE49-F238E27FC236}">
                <a16:creationId xmlns:a16="http://schemas.microsoft.com/office/drawing/2014/main" id="{13B45D64-0A4F-4D84-A9AA-84C4802AF888}"/>
              </a:ext>
            </a:extLst>
          </p:cNvPr>
          <p:cNvSpPr>
            <a:spLocks noGrp="1"/>
          </p:cNvSpPr>
          <p:nvPr>
            <p:ph type="ftr" sz="quarter" idx="11"/>
          </p:nvPr>
        </p:nvSpPr>
        <p:spPr>
          <a:xfrm>
            <a:off x="5174489" y="3288811"/>
            <a:ext cx="5735952" cy="1191400"/>
          </a:xfrm>
        </p:spPr>
        <p:txBody>
          <a:bodyPr lIns="91440" tIns="45720" rIns="91440" bIns="45720" anchor="t"/>
          <a:lstStyle/>
          <a:p>
            <a:r>
              <a:rPr lang="en-US" sz="2000" dirty="0">
                <a:latin typeface="Arial"/>
                <a:cs typeface="Arial"/>
              </a:rPr>
              <a:t>Black minister preaching to a congregation in South Carolina during slavery. The London News, 1863.</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data:image/jpg;base64,/9j/4AAQSkZJRgABAQEAYABgAAD/2wBDAAUDBAQEAwUEBAQFBQUGBwwIBwcHBw8LCwkMEQ8SEhEPERETFhwXExQaFRERGCEYGh0dHx8fExciJCIeJBweHx7/2wBDAQUFBQcGBw4ICA4eFBEUHh4eHh4eHh4eHh4eHh4eHh4eHh4eHh4eHh4eHh4eHh4eHh4eHh4eHh4eHh4eHh4eHh7/wAARCAJYAO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r541/8Aao8FaT8W4vB+BLoyfuL3Wlk3RxT+w/iQfxNXCftj/tCfY1u/h34Fvx57Zi1bUYpP9X/egjb+9/eb/gNfFNAH7IW00N1bpcW0iSxSLujkR9ysp7g1Yr4C/ZM/aHm8Ez23gzxjcPN4ZlcLbXTnc2nMf/aWf++fpX3vbzQ3Fuk0MiSxSLuVkOQwPcUATUUUUAFFFFABRRRQAUUUUAFFFFABRRRQAUUUUAFFFFABRRRQAUUUUAFFFFABXyh+19+0N/wjiXfgDwTdZ1dk8vUb+J/+PIH/AJZp/wBNP/Qf977s37Wn7RKeG0uvAvge7Emtuvl3+oQv/wAeWf4E/wCmn/oP+9XwxM7ySO75d2+ZmagCORmdtzH5qd5TeXvb5f7v+1Qq/wAX8NX7+Hy/JKR3HkNEu13j27vXb/wKmosnmMs19N/slftDS+CZ4PB3jO4km8NSOq2t053NpzH/ANpf+g/SvAtYuLjV4EvntooYrOCG2/0ePav4/wC1WFVThyFRP2Qt5obq3SaGRJYpEDRyIcqwPcVNXwN+yX+0RP4Lubfwb40vJJfDMny2t0+5m08/3f8Arj/6DX3hbTw3VulxbyJLFIqtHIj7lZT0INQBZooooAKKKKACiiigAooooAKKKKACiiigAooooAKKKKACiiigBK+Vv2tv2hf+EbWbwT4F1CN9Zb5NRv4vm+xf9M0/6af+g/71Sftb/tDL4Yju/Avge8jfXHTbf36PxYA/wJ/02/8AQf8Ae6fDbu00jvJJ8zfMzN83zVEiWJI7v87Sb2b71Q1ds7fzpPnk2f7/AMv61o36tpoubO38vbOirL5qL5iY5KqcmrhAz5/e5Stqtutndmx3yJFuVvn2t/Dx92rOrXzahpiQyahIsFiFW2tJjubc339px92qthMttOX+xxXPmwMircJu68b16fMO1at7JDeJpM0mkC6hgSSS7ni3RteYbL7nP8Qrq78ulw+0UdX/AHMltY2ulfY5/s0cVwu/zGnk67x/dz/s1JB4fubrS7uaHy5vsj/vJYnZukeduzH/AI9T9V0+HT57V5IpI7e5tvPttsi+Zk/dL9elX7TQWs7+C0ttStr+8uoIp4IreRWVmLZ8qbJHy461cI+84yV/60DnOIr6h/ZI/aIl8HXFt4J8aXG7w5I+21u3Pzacx7H/AKZf+g1896hZXU0d1cf2LcQt9p3M0UbeVEr/AHUA/lWF3rmnDlNj9kYJYriBJoXR4nXcrLyrKamr4C/ZM/aIl8EyweDPGNxJN4akcLa3bHc2nMf/AGln/vn6V97280N1bpNDIksUi7kdDlWB7iswJqKKKACiiigAopKWgAooooAKKKKACiiigAooooAQV8xftbftBL4RtrjwT4Lu9/iORNt5dxH/AI8FPYf9Nf8A0GrX7Wvx/i8C2k3hHwjdxy+J51K3E6fMNPQ/+1Dnj+7XwbLI91cPNNJJLLI+5pH+ZmY9zUSIlIjnd5pHmeSR2Z9zM/3maprS33/O8mxV/h/iaiC3R5Pn+SrTwvDIn7u4R2f9xJ93o1XCHMZymWY4V8v/AFkafwsr/wDLL5vvVPd+dNpKI8kdxFZzbYpf7qnooQ+v3qzt8zyP53zys/zf71fVXwR+BXh/xh8ErzxFq+nj+39WSdtNk3yRx2uz5UbaD/eWr5/5THkkfMczXF1eXlxc/uVdG8zyoGWPdtyqYUfL81Uo91yvkuJHRE8uLyk3LvPT82q9PPevaz6FHZ7pfO3XKqjNJJJHvy3tVyGKyu/7Pvn0/wA63aHyGghHk/NH/tgnc235i22t4e/1GTWHhO7vrS98m4k8q1gaWKR4GVbpk4ZUyAeKbcLp7+EdMlhs47TWYnZlZLdlWWEfxux+Vq6Dwbpy+JL/AMG+EdJuL0399JPFdql2y+RG7crtP3cL83+1XsP7Vfwd8N+D/A2n694es72G3s9trMn2jcu4/cf95k891WrnOMPhXTX8/wAA97c+a7e41H7L/Ztmm9nkkWZvM3RysF+Xqdvy9qu+JfDc4jkuLOzjRYHb7T5O5VgUKn3o2+dcEn5mqOy0qWbQ5JLeOS8nluY9v2d/+Pfd03nHf7tdFpsVxqNlc6Rq9lJc6v8AvFnZZFjmTZ/z1OctW9Gj7b3ZdtP8i+fz2PL3r6W/ZM/aGuPBN1B4Q8ZXcs3hiUhLa4c7m09j+vlf+g/SvI9S0HUdX0n7fHpez7LD5slz5i7WhC/L8tcNIrqdr/LXBWoyhI1hPnP2Ks7m3vLSK5tpo5reVFeORH3KynoQas1+fv7KP7Ql14Gvbfwf4xupJvC0rhIJ3O5tPY/+0vVf4a++bG8tr6zivLO4juLedFkjkifcrqehBFZGhZooooAKKKKACiiigAooooAKKKKACvnj9rD4+wfDrT5PDPhqWK48VXSfM2dy2MZ/jYf3/Rf+BVZ/ap+PVl8NNIfw/oUsdz4su4v3adVslP8Ay1f3/ur/AEr88dSvrzU9Qmvr64lubqd2kmmlfczserE0APubm5vbua6uZJJriZmkkkd9zOx5LE1b03T7u8n8mG3kd9m//gP96nafod7dwPLDHym1jHsYyeWf48f3a66wuLyxeHS9N+0w3TTRWsdpNH/rZDtzuxW9LD83vVNEYzNrTbTTLDRnt/L2Wsu5V1C7jVlaZF/ewbf8/wB6vObiZ7l3d/30qpt3P95vRvwr7I+PnwfstJ/Z736bb79Q0bbeXbPIy+au3D/d+VmTdx/spXx9dvbyaTbQ21nH58W5prtN3zqf4Tn0oq1fax5dktjFQ5ZH2d8Ifgp8D/FHw+0qa18zWpmtVe5l/tKWOTzuN+6NX/d/3elfQmk6Zp+iaLa6VptvFbWVnAsUESfwKPurX5//ALIqQ/8AC/fD8L3ErbfNZWhkbazCNj83+zX2b8W/ib4T8B/YofEOoSwvdP8ALFDH5km3++yj+EVhD+8aznyR5rHJfGK98AeFbR/EniC3sbC6l3eQ1vbqtxdN/Eox97/ar55/Z+0X4c/EH4haxP4pNxp2rSyNPptlDIIYdm37yuOfNH3q9Z+Pdl4f+Jnw3/tbRtYtr61sN0/mwyfLE23jf3WvjOC3SayeWH7RNdRIzOq7VWKMfxf7VehWhUnGMYtW6HBgYxnKUuvU/QrwL8GPAPhXxUnizSrC5fVPmeK5lu5JvvrgtydvOa9Fv9PsdVsHsNS0+2v7WX70FzGsiv8A8BNeE/sOy69cfCSe51XULm5smvWi02OaTd5UaL823/gdd1qXxi8A23iifws/ieyh1KJ9su/5Y939wP8Ad3VwHoTnGETyH9sjxz4Z03Rp/B+i2dj/AGlL5a3bW8Cq0W1tyKWHp2rwe1W1vvEEmo2ccqNPZNLcrcbmuvLeP52Tcdrfd/8AH69v/av8Eb77SfFtnb215a6jMtnc2jXHlrLcuu2GUY+9VO0/Zp8fTWsNhca34fhktUVoL9IGaZGT7kYbrtr04TjD5f1ucUJ88ebqx3wh8Arqvwi1TxNY/aUspJt8dpNcfu5bWP8A1sBQ58v5/mH96vFPiD4SuLue1vtOEszXVtJcR2iQLut4Ubjew+9X6K2FjDYeGobC88u5RbVYp98fyy/Lhvl968cj+DOnw6ldX9n4k1ffdOzNFN5ckPPH3Ag/h+WijONaLjU279jOq/YzUup+fPQ19Ifsq/tCXHw/lh8I+KnkuvDM0o8mcuS2nk+nrH6r2/SuH+MPgLS9K8W6nbeGbgvaWu3bGkcjx7z1USGvK3UqdtefVpSgz1KNWM48x+xVhd219Zw3lnPHcW8yLJHJG+5XU9CDVmvzz/ZR/aAufh7dx+F/FMslx4Vnf93J95rFz/EP9j1Wv0BsLyz1GwhvrG4iubWdFkhmifcrqehBFZlluiiigAooooAKKKKACvD/ANp/46ad8LdFfStKkiu/Ft3H/o1t95bZT/y1k/ov8VP/AGnPjppvwr0c6fpv2e+8UXiH7NaMflgX/nrJ/wCyr/FX50+ItW1LXtZvNa1e6ku7+7maSeeX7zsaAG69q2pa7q9zq+sXkt9qFzJ5k9xK+5pGNGm2KTMHupBbQbWbzHDbWx/CMA/NVnw/YC4vIXb7NNtfcbaaQx+bj+HPvWnY6TdywXn2z7TZ2WnbvOj3ruWQ/wAG0kda0jSl2MpzPbfg1J8B9d0TS7Pxtc3Gn6rG8trbF7uaFfJ3Zj850wN3/jtfTGm/Br4V/bdN13T/AAzZNPbeXLaXMNxJ82z7j5D/ADf71fnNqa2Rvpn02OSG1b/VRyvuZV/2q+vP2AElfQfE1zNqd7MkVzFbx2jyN5MS7c+YE/vGlOcpS5ZO4ocp9Oaklvc6S9tqVvFNFOnlTwfeV1P3lrxP9o3xd8OfB/w2vfDEul2L3eo2TWttp9oixskZbO47f9XGG+auq8Z/F34e6J4o/wCEb1jxPbW17F/rPvMsTH+F2AKrXhP7aXhS31jStP8AH2lSRzeXAsU8qSfu5YOqMv8Ae+9Vwhzx93cwliJe15eh4F8MvGOo+APFH/CUaDJZfbbZGii+0x7vldcbsZp+uat4m8eeJJtS1C8l1LVJf3tzLcfKsUY9f4VjFcrYfabOe2v0t4nTftjaaPdG7D61IkscPyN5iTq7LPs+aNl/A1Psf5jScToI7ux0+e/sYdU1K4sri12yrDJ9n82b+63UNGGrlv38077SX2xtu+f+ELWzBdxLrNzfaVb/AGAbG8q38/5lyuD8xrGfzYhG6SRll+b5Pm246ZrbkiFKHvHsfhz4r+IvB3wan8GadqFxpV60/wDo0Taa0c3kycu6zb//AGSvMotPiuDMtzqlvbSpD5/zfMsuf4dwPpU+uzXt9a6NqN3f/a28ny2SX/l1UN1IH8J3bqbdXFvG9nbW8Ueo2umlpJuvlSkt+YWt4Uaev4fMs668i17UtJ0M6f4r+3ahp11HBZ6eLvCwKF3RSpuf7xr6Y/Zi+MHibxPq6eD/ABZbx6rftatdLqVpt/dKGwyXCjAVq+QrCziew+w3lhYxPeo09rerI26Nh/B/9jXtH7MH/CP+E/iFc+J5Lz7PodvpE+3UHn2rdMFXeuw+mPu0VcN7vNFW+f6EfB8R9n6s/wDyxrzP46xeIP8AhW17NoOqS6akTrLqU8PyyJaD/XbG/vba8W+Lfxo8R+JrvSbnwDqF7o+lxPvu5HgVbj5ud7Ic/udv3f71XNH/AGg9bTwzf22q6XZeILP5rO21JI/L+1Mfl/ewgnb97/gX92oUJcuzOGcJTqcx5Fqz3Ggx3r2GoXOsaVeJslttR+WR4/8AllImedo/vVyHiTwi0OhW2pWcsd5PvZLtYZPM+b++Mfw17l8PvCeoa94hsvCUt/Zak08DfZrvyJFWKyTazo+PvR7v3e3dWZ8RvCa+A/iM8L29jo9xKnnyfZ5NtlcK+793EG/2vl/2a9CUKU5exlpp9xvRnLl5rfM+bSjK+1q+i/2Vf2grr4f3cPhfxVcSXPhaV8Ryn5209j3H/TP1X/vmvHPGGn2v22R7AyTXHzT3PknzIVjPdHwPlH3a5lOteLWhyS5TtjM/YbTb2z1PT4b6xuIrm1nRZIZon3K6noQat1+fH7Kf7QF58P8AULfwn4ouTP4UuJPkkY7m09m/iH/TP1X/AIEtff1ndW17ZxXlpPHPbzorRyRvuVlPQg1mWWaKKKACvDv2nvjxpvwr0o6TpflX3iu7j3W1sT8tsp/5ay/+yr/FXq3jm9vtN8F63qWm+Ut9aafPPbmXlRIkbEZ/KvyU8RaxqfiDWbnWdavpL6/un8yaaV9zOxoAfrWrajrer3Osaxdy3t/du0k88r7mlY0xLQfYHu3uI1KuqrHn943+0PapPDtpY32qw22o6hHp1sx+edo2YJ+ArqL/AOW10e50Wxs0trF/L+33Fuqrcz7s/Nkn/wAerelS5/eMpy97lMnTfs/9mw2dzZ2UL3026O/mk/1Sjj7orQ03T7nV59P0/TdH+03s96trFOm7y7qToqdhXonwo+DuufEKw1W/0HVPDdyA/lXv2xJNtvOef3W3Kt8v8VfQXwH/AGfp/h742TxDqWvx6ksVl5UEaQNHtnf75/3dvSifue6Z8nOfKXxM8B634B1h7HxNp/2PUpds9pHb7ZLWWM/e2v7f3ab4L+J/izwPpuuaR4b1eOwh1P5pWS3+bzBxui6eXX3r8YvhfoPxO0mysdbkubb7HdefFPb7fM9GTJ/hNfN/7RXwR8I/DvwLba1omr7fs0259P1GRWa8Zvl+QgBuKw90OWUD5zsLWXWJBN/aEX2yefbP9odu+S0rNz8vrWld6xev4K02zmuL57CyuW2W01w8lrctnJ2L91MD+dZ6MlikyafcG58+2UyXCo0ckH99Bz93+GtCZB/wjWnalfRabeWdsksAgtx5ciuenmuv8X8Qrppwj8yftGBqTrLcPJHHb2yzu3+jJ832fDfd5q7df2b/AGhHb+WIdOik2ySW77pG+XnBP3vaqd5aXFpCiSwW4+dX82J1b7y5Va2tL03TL6CCe8n/ALItvIZWleTdJdSbm+YA8bd3ymtOSXM4msjO1EyRJYW00/7jZvik/uxu30+9Vu7toZY7i3s9Qs7jTrF1238sflyEHnbs+83NR6LNLYXX2yxutOhmjRYn87a6t5nDHBz0rT0kuplulgtmvbObbJYSowWWI7Qd3RNv/oVEP69COeUTPudY124gXS47yMJfSMMRIqxPvxlc/WnX0sUl3Ndv9mtnsUWDyIv3bTt0bilmlJvZtPWS2Rp5pJpobRFkhi+VvlT/APaqNNtncJq11BcojFVhjb723b/eau6Hr6+VjaPKWodPS5fc323TryDdLctv3L5Z67MmpNHe4TRrOaz0i4murO93Qt8ojkyuULp/E1JH9luoY5BeXLWsqeXfyy/NJb+y9uam8m3i/wBMuLu5ubW1eNdPk8xY90Z/2R826tJwjzc0f68xTNvTtQh1q61W8sZ4oL97X5Yb3csMC9GRVAKt97d833a9c8H/ALP+p+LNNsNas/H2hvZRus6tp9vI3mT7Vzl68ZutTuJRNodxJa/vIWl+0W+5ZNvXypdg+9trqfCHxg8e/DWOwi0q3sl8PReZBDYzSLNHLhsszMh/1n+0tYYiUuXmi723OeMIn1r8DvhPD8O5NT1K81D+1dY1F2Zrn5tsUfXYmf1rQ+M/w40fx/o1r9vuLm2urB91tPDt+8f4XB+8tdP4P1O71jwvpmq3+nyabdXlrFcS2jybmiYrnburQ1P/AI8HrzoTn7TmNa0f3T5T42+Knwv0bwz4XmhTVL2+1XVJlVV8yFfKhRvnYZA2xj/erx9vh9NqHgG68Q6PJ9sbR7n7LqSJ/Ap5ilH/AEzcfxV6V8brLxrbfEjWUvr839tcuq/Z0RY43sn+4qZP3sttO3/gVHwW8RW/gv4s2a39vJD4Y1yH+x52u3Vll28I55O75q6sXD2tP2ltjjwc5fDJ3ufOM6ukmx/vrX0Z+yF8ctS8HaxY+CNaSXUdBv7lYLb59z2Mkj4+QH/lmWPK/wDAqqftdfB+LwHqcPiDQ4/+JLfzbVXzPmt5Ouz/AHfSvHvhX/yUrwx/2F7T/wBHJXlnoH63UUUVZZjeN0R/BmuK/wB1tPn3f9+2r8g6/Xzxv/yJuuf9g+f/ANFtX5B0AdB4Sjt5Z7mG8eMQNA25XfazsPuhOD83+zVsWUzpi2/055S0FpG8aq3+9sP6f3awrFXMDun3kfdurav7m0vkNxcfvtRlRVWSJ/Lji/2m4FdeHnHl5ZGP2mbfgPxl4u8D3El54N1C+torba+or/rLd5OnzpgfL/DX6HfCXW9Y8SfD/RvEGuWFtY31/bLOYbd9yqp+71/vLX5rPa26+X9sjjiiWFkj+xSKzTvuxu596+idC/aEvvAnwr0/wTD4X+za5YWSxRT3FwrQ7f8AnrtH8X+zWdajye90Dn5T7Jkevgb9pmPxZbfG65m8R3my1uJ1bSruWPdarbfwbVI2/J3rG8J/EH4k6ZqU3iSx1y6W43vL5FxG0n29pG3urp/Jv++aZ8QfiR4g+JGq6Vc6x9nf7HBJFJaeQqx26uvzOMk/99NRRw8p20tcJ+/8JyFl4estR1LUrNdYtobqBN1nG3+rvO/3zjbVLVrbfs1K6GnWKzyblsEjb7m1fnGP4T/vVZ8P29nfWk0tzIJoLESSx2SJ+8ZR/ffj5f8AdNalvptxLoD6La6fZFp0WW7nuJ1aSw/eY6cGP/aWun2Mfsoxl7ktzG+yaa8jx262yW9lhrmS4VlaX5fvAE7+T/CtTaUy2eoR3Wj6fqL6jH+9tra4Tcqx7c7+nzfx1B4idWns47i4+2RQwfZS0Un3GT8MMv8AEP71TzajFbee19fXN5rNs8cVle292phSNex/vU51ow+Rcvh7kF7LZyy+Yh3adP8AvbmK3gZvsbv/AALv/i+X71KudO1CK8mksr633tDC0NwyyK39/j95xS2h8R61qU2qWcVzNO832pmi/dx+YGzux0rTfW/EGl6lqF9eaHbPqF1a+VPcvb7tiv8AefC/LuP96sPrMfT5B73YqSRWttNZadcQWsf2P/SZbpo1Zp167ef9norCi2uPtzu15ZyTTygrpTT/ACrt3fdCLj/vrNSWPiextn0OWPThcNp25ZrW4nZo7hn5Zz/d+b+Gty4lU6i8mmyRa5qNzNJf3f2SBT9mtv4lB/vbeq11Ua0fhuRzSj7rRiXF/BCLi200yOy7vOuYYNvn/wB5ef8A7KiC6aHY7ySvqkRaKPTPs6+X5ZXv/WoNauofMtofLuYdIn/ewWybfMWQLjkVd0mG6sHuoZo43guU/fSY/fWrbePmH+NdvvT93+l2On7I+Rt8dzottJbabpsW37TI8a+ZK3fZgnd/wGtDSdP1DVLuGz0rQ7bWHv32W1tcR/vNojwjK8hDfdX5f4aqzs/2TzhHbGzs0Voru4k3SOu35PlX+Hd/9lUUdvbvPBeXP227urx1aOW0k8lbWPcAcHp/FUTX9eRhM+kL744L4H+F1h4T8I/afEev6Xpyx3t3N/q7Ftv8feTZ92vMYPiP42tpEv7/AOIGpaxZvu+zQ/d/fn/nqp/1a7q5DxB9kt/EcN495c/2a0LLPeQo0jSyDgecSSG+avWP2cPAt14qsdfbWLSKF7OCOCC58va3mHlJUPDbtv8Ae+9XLCjGlLm6mNafND3jk/H3j288fT6SmvaR/Y91pMEi3N39o8tdsirtZP4/u9VVvmrk7m38P3Xh/bovh/8AcTP5Edzc3H7yKTd/Bmum8Z+E/wDhGPEl54fijtrCVf8ASmu7795DOp/hGT8v3f8AerLv9Y1NPFkOm21vE9xKkS/ZPtEbR/Pydm3BX/d3f71dUIxj7suvzMaM4/ZO7+OPjGXx3+yp4f1K7eN9S07VlsNS/wCu0aMA34rXgnwr/wCSk+HP+wvaf+jkqbxQNU0q31LRYr9pdNmvFeaPf1lC5GRk/Nyai+Fn/JRvDP8A2F7T/wBHLXhVockuU9Dm5on61UUUUjY5z4kT/Zfhz4juP+eWk3T/AJQtX5JMtfrB8Zn8n4SeLH/6hFz+sbV+UTr+8eokRI634c6Dreq/2nf6FbxzS6Na/b543+bdGGUH5D9771Pu/N/tK9sLe/jh89PPZUkVobhgueH+Xav369f/AGEbSK58fa7bTfOkukMrL/20SuR+L2hHwL4t1PwfqkcX9lwXi3lg33ZHjk5+8AWaPbvjrqw8vd3OOU/3jOagtreH7HqqWdttv02/2enyyf78ZOf7te5/slfD6w8ZweIpPEel79MiP2OffI32ieZuWR3B/wBWm3d/vV6B8J/gf8JdY8NJqVnrEviR503/AGm3u/LaJX/g2LzH/wACr2b4a+BdB8AeHX0Hw5Hcw2bXLT7ZpPMbc/vV1q0Z2jHY1hGXN7x8I/HTwdH4P+J2reG7H+1riGyjgbSZbi7/ANRGVz1P/LMNXC6zLqEYhN5ebLO8RvMmij/1sg4dD3r9G/Gfhnw3repJeaxo9jf3UCNBFLNHuZIzyy18m/tK+IPDkOuJ4W8Jz6bpv9hIssy28G7zZBz5XA2/Juet6PNy7nNDE3qcsUeR2cMUMVpfatdfZNr5jhWPjeeEeRdh6f7S/NU+u2I0rS0fyLmHUraRZG1OH7s/mZ2pw3y/LUdyJZL23vFuLd11OBY5La7G5rddv3owx+bC/drL8UXF3Zp/wjE0m+LTpG+Z4/LZu/3SA3/fVbYicYRcpL/hzefvSKwj1bxHPCr/APHrbbYFZf8AVwK33UFdBo2nWF5fWE1hpEf2ex/eXklxubzWPA/3q6bxbZWOheF9G8P+X86pFLPLFHtZpjH5jr6t8z7f+AVraLoMM1jD51v5MUSL5X/PR8etfNZlj/q0eaW7PXyvAyxlTlivUfoVv9skdL+Tybdk2xeTt71DrOjS6bA76bJbO0r7ds0f/swrvNF0S3uYP30fkp/yyX7uypNd8LPc2iQ2FxseL5l3/wDxVfKf2riefmi7H3n9iYLk5ZK77nh+paPfXcnnapp8Uyt8i+T/AMsl67uOd1YGpeF9e0W1udVs7e5Szh+WeX/VtFu429c7a9iu9Pu9LuPs00cif3W+9vrl/G+i/Ybb+34ZJNk8iwajD96NoTxux/eFergs6qVKqp1Op4ma8P0aNB1KOtt1c8/s9S+3WcFjcXDrf2z7rS6/i2nqn/662bW23215FDaSKkbqtzJs8uOVv7rZy3Pyfw/ernNGuJdI1d8CJ9rtBL5vyqy7vX+Gty01CT/SWij/ALU0q1/f+XcR7W/3ck527v8Aer7zB1ozj7258aaclxdJpUOsfZPJl/e2q2Uv7uF/mw/ynj/tmtVrXToZpLazvriPS5opFa9WKPzv3I3ZbZ/y0/4D8tWbtvt0sNvfQedb6i/lRWyR/vLJQvfaN24f3f4qh1WHbaWSarJG8Vnut767Td5m0f6peu1m2/w/99V1T69dDPnPpX4SfA/wT4w8C2usW2sXz6ffwbvsUMca+U27+NurSCvavCfhDR/AfhBPD2j/AGl7Xzml3XMnmSOx96+BvDep+KNE8UWtz4PvdXs7u6vY109Lef5Z1LfxIONv3F21+hOrXaWemedqt5En2W1Vrmeb92vC/Ox/u15U51OblqdDCtywpvuzn9Z8M+G9bvra51jR7G/ltdzQNcxrJtz16185/tQeIvh3fa1p/h/w3Z6Y97bo0VzfWMe37OybtiIYgT9771fR+m6noPi3SZk0fVLG/tbqFk3W8it8p4avifW/CNx4Z8STeGfsdlbahZ7riG9mn+W6gEn8eT8uF/u/erSEZTkpR6HNhfci4nEeKpUudJhu7b5LV3+Z9nzSzf7X8PC/3ag+Fzf8XF8M/wDYXtP/AEctS+J10y5037dYwajbIXXasm1YWY53lBVf4Y/8lF8N/wDYXtP/AEclYY7+IeuvhP1xooorlLOQ+M8TTfCjxTGnfSLn/wBFtX5RybfM+Sv1w8dWwvPBeuWbDd5+nzx7frGwr8j5/wDXvUSImfS37A29/iTqyeX/AMwhv/RiV6X+2R4R1BrTTfiJpH2b7VojrFPvjVv3btjc2fRmrzT/AIJ8/wDJVNTT/qESf+jEr7K8Q6ZY69oV7ompR77W/hkt5V/2XXFb4eXunDVj71z85/Duq+JvCvjGG68Iahc6PrV1ukupPM2w7D/vDEi/xV+kNpfJZ6FDc6reWyOsCtPP92Nm2/M3NfnvPpWm+EfFieH/ABJZ6vd3Gj3qyag1tH/qlSTIznImVl2MK6P40/GPWfHkDw3NxJ4e0hkaK0gt42kkvf8AbbONqmu2VGM5c2yN4zlyn15YeJPD3iq0d9N1S2v7eXcv7mT/AL6r4R+LXhG98FeMNT0eGC3+xafP59vcXBzcSpIvyvleWWqVhJrHhx7ZfD+qX1j8m69kaT93/sfJ1XNdei+J/iJd3PiCz0O+1LULK1W2vfNk8uO6jDY/eBjjj7u1a25Iwl2scdKEqNX1PKJFkmluLu6kRnZFnjvI93yMOigD3p+m6TrGvSXVzbRy38sSfarud5PliX+87tVm30qGXxinhS/uItMtf7QaKedxHmFujfMCV2j/AHq6e/m1PSrS68H6VJcw6bFPulVNrSOx3RszfVV+7Xn4icavw/0zvlLmkXZ77+2NW0+a582Hyk3QLNJ99pNu5mbNek6LNb2fko/76KD/AFrferya3t4ba7hm+z7IoPK8/wA75tmZOf8Ax2vU4E+zfJD8ife/36+M4j/iQPuuE4c9OpLqT6547S0l+0W3hzUbi32ea37xVk2/9czzRa/F/wAHXdi7LJepeqn/AB6SwbWZv7q/w1yXiDT9VfY+kXkcLb9jLL/drN03wXJNq0NzqP8ApybN0kvlqsLyf3QAPm/4FXDRWF9i5VPw3PUrRxPtVGnr3utPkzqfFfjLQJ3hWO+RZZId3zuu3hsfe6VzuoatpOv+FtYsbXUkadbKWURqPmfYuf8A2WqPjPwvctrL2+Y4VltVdV8tdv8AuYH+181cvrPh7UotCv7u8S2too9rKyxr5jNt2qgx/Ca6MLhcK5Qkp2loc+PxOJ9lOPJeNnqZWtQvpuuefbfI720N5Fs/hyua1LPXLIiO623EdvZmL9zFBxLJt43cbWbd97dt3VN4zsbqbUoYbez2XVrarBI29V83EedqD+LG2s/wVri6beWyXNvK9uzttaGP955h6Ov/AD0Yfw7q+4wdbklvZM/N5mnZeakl/bJp8ehazPB9qgZHXy/LPPDMf3f/AAGqv2v7PJDFpFhc3Nr5Cpd75P8Aj4Z2z98DP3617PTNW1WDxBczeDPEGo38V0q313FbssllG3/LNkx8rVs33hbxc9hZPf8AgvV7nRWRZ9L+yWEm6Vf9rGfLV69X20eX47f1/VyNSr4T0/xR5c3ju2sxfvpM0f8AaUV35f2OJZGxH/GNzbvm2/w/erofjV8Tte8ZWD6UmqfYdDs023MXmfvrpkbG1iPkZv4vkbbX1P4G8A2tv8EYPDHiOxtpbjUbbffRtb/Ksjr8i9v9X8n/AHxXxr4v+H3iPQdSTRDpVsq6ZcyyrfOm1ryMN8rGM56/w1yw/fVHyq5n9pc25h+HdZ1XwrqieKvCEiabNInkRbrj95A23J+V/wDWLt/vLtqz45vrfWtTuft1v/besSvFLqWtvf8A7tWb+5gBVjrMGnyPNi4jt7vXdRkaOG2aP92ny/w4+T+Lj+7TL+60e2Z7OWwl0i4tf3V7bJ+8Wdk427vet4Uo/a0/r7jaPxGZ4neaPTUtbhzNBGytYyKm1fLK8/nxUHw1/wCSh+HP+wta/wDo5aseJPtTabueQWNrvX7NpzH5tv8AfIH/ALNVf4b7f+Fg+Hs/9BS2/wDRy1w47+Ibn650UUVylla+i86ynh/vxsn5rX5A6imzULlP+mzr/wCPV+wp6V+QfildniXVk2bdl7Mu1fur+8NRIiR9B/8ABPdv+Luah/2CJf8A0Ylfbt3996+Iv+Cff/JX9Q/7Asv/AKMSvuC/T5/96rpGFb4fmfKf7anhHUIdd0nxbo8ksKapt03Ulh+XzZE5h3fX7teK6No4kS1vLB9SlvZblrdm1ONvLt13fNhlQj7v3q+4PjH4Ih8f+Bb3RHk8mVkbyG/uzD7v/j1fFPhu+1vSte/tibxJc/8ACSbGtW2W+6O3WP78cqcbmG37tephJ/y6vsYy5tehdtPAfiF9ah0628MalrVhI7N5Xl/N5277nLj93/tf3a+qfgr4V1vwx4fR/EGn21ndX0P762i27YlDfLFx975ayfgR8ZtA8SLD4d8Rf2bpHi6CRbdoVdfLvW/haAj5ef7tera1cfvHT+BaieI55OMVZdUzDEx5IqpJ69D83fjN4Yfwb8RtZ8Mr++RJ/Mtn/ieOTlP/AEKty50e9sFV9UvI7i6uLJXu28z7kw+4rf7QWt79sH/Q/jgl5D5fmtZW0q7vusysw/8AZazdCm1Pxbo16+n/AOjS/M0ip+8aKQbfX70Z/wDHa4V7knE6qXvxjIh1q+RNCmeGP/Srq1WXyvu7O7tz6ba7fwNcT3mgWc2oyb7l4d0jfX6VwV9b31n4be81T/SZdOSe1Zkj/hkj+Tdn7v3q6bwRqb33h61vEk37k8qf/ZkH8NfPcR0eekpdmfX8LYnkxLp9zsJLtYYJrZI/kb72+qfgzWtHudd8q5vLa2n3+VBC8n7x/wC7kVHqzW9tprzTSRpFEnmsv0rkE8QeF5Xmhmj+0W8rr57QwNtT5uGL47V8phaEpp+636H2+Lqxh9pL1Oj+IN7bp4nS0huI3na1XaqfeT5v4q5Xxc0qaNZ237vdPeWy/wDj2f8A2WrWnXvhJbt7TSLiNJWf5ml3bp27Yd/SjxJDb3esLY/2pHC2mafPqbeVIsbeYvyxorN/vV6mDo/7VCPK111XY8zH4mMMDUlJp300fc4jXLi+sdQvPEH7r7VdTsy7/fpsrA0yBpZLaxhA+23DrJFNvbcmP4cL607xJMj3Vsn2iK58iHazQ/d3UWP9o29vNLDlEvt0H7r/AFjY/gr7WHLze9sj8z+M9B+GPxN8QeAfFa69/a99NK11Gut2DyLtuoR8vc58wf8AjtfaXwo+M3gjx9Ilnpd5JYav83/Eru08u4454H3W+WvgN7nT0gTw/ZxyWEE77rm5u490yyJyO3y/8Br1P9khNQ1v46prF9JLeS2enyyyXH2jy/8ApmvA+9977tbVeSfvRd2yHLkPty+m86TYn3K8p/aN8S6Z4N8AvrF5pdtf3E8y2sEb7fvH+Ln0qt8V/jr4U8A6kmmvHLrGpLJ/pNtbybWgj9XY/L/wGs7xX40+FXxU+DOp3Wo6xbWCpC37i8nWO4t5uqbV/i/4DW8KvJL3XY872Mqs+aWp8iWmrJ/ZU1u8klxqV48ksH2f5pIN/I+fn5f7y/eqF7fdpaRfbx/Ycsn2qa48v995n93/AHv92oLOa3thp/2SS50jWVm2XF3Knlx7DwuMfd+XrUMiQJ51vp1/K8cCea8Msm2Pd/Hjn5l+5/vVvCe3Nr/X9XPRj8RDrt79u0oS3SedP53lx3bJ80sY/ibvUfw3/wCSheH/APsJ23/o5ai1i7le03RXQeO52+bD/FEy9v8AZWl+H/y+PPD7/wB3U7b/ANHLXLjpc9Q6UfrvRRRXKAV+QHjP/kcNa/7CE/8A6Mav1/r8hPHfyeN9dT+7qdz/AOjGoA99/wCCe/8AyV/UP+wRJ/6MSvua/T93vr4Z/wCCe/8AyVjU/wDsESf+jEr7tk+ePZRAicOeLKUf8dfF/wC1f4LuNA+JFzeaU8VtpfiyFZbk+Wu7z0bEipxncd27atfZsb/vK8v/AGmfClv4y+HU9jDIF1qzf7fpu3/Xbo/vqq/e5X5a3h7kjD7J8e+Brma88b2d/DbyfYtH2wWE0sjeYkkf3WXv/Du219E+Pfj1pmi2Flb2Onya7rksCyz20Um2OBT3d+dtfMuvWkN2Yb65jk06XZtttkjeW7Fd27C5Efy9VV65691D+yrZG0/U5UvrxNupwrtaLA+7z/7LXp1Z0oR5X636/cYzoxrWv9x1Hx58bWPxB8Xafrlnb3Ntt0xYpo5T92RWfof4lrn/AA1Y+IryWCbQYJZrpX220dvuaSVQ2W+Qfw/3t3y1f0T4aeJJdNs9d1TTbqy0Z7mCOR8fvmikbG9Er7m03w54N8H/AAz+zeD7O2trW4SPdcp801xnndI/Vq8+FGU6vvJ6kOcadN8rWh8d614B8SWdjZ33izX/ACbS81CP+0rSKTd9lV2+/wD3f/ia3NS8E+I/AP2rxJ4VjudX8M7N93H96S3X+/8A/ZV3njeK3v7+a2uY99u0PlSL/eU1Z+A3i+70G/uvD2q3H2xLX91L53/LW1f7j8/98tXsY7IqUqDja9117hhMVXoyhiIytbV2Rx+jatp+taal9pt5Hcqn3onj2sre9T3up6rbWP2PSXt7eRt3mySwbvm/2cEU340eAPD/AIZkfxToOv23h+7fdL9l/wCWdx32on+Vrzi1+JXiC4gRJrPTXT+Jnjb5m/A/LX5hicirUKt6T+8/RcJxXhMTQ/f6P+vuOpu7iXTdHe81Ty5pYE3M3l7Vdvarf/CldX1v4Jan8RLkSvryTfalgztjeyRfnAA/irjtC1Rr/wAQWGqeJpP+JVv+VYo2+z283bzeK+0vhtqFv/whmnvpWsRarZbNiyQ/NH/tLzXqZZgalOp7y31b/Q8jPM3oYmguV6J2S6+rPzzsPsjyedNH+6iTcyv81elfBLTopvEE2oTRxuukpuikT7vnSerf7ArU/aV8LeHPC/jfTI9Fjt9OiuIbi6ltvIVtj7vlx3ZSfuq1aPhbw7dWvguw8M2EdxBqOvzrHtf70bSL+8b/AIAivV5rP2VNxk7X/pi4aw0Z1PrUtYwTf+S+8yPHWi6T4h0OXx15F9pCl2/0m4t2a31HHG3fFu8tv94VymhXXi/wdpVt4y06SW2sr52gjnS4aOR1HHO052/+zV9e+IL3T/Anw6h0qw0+O8nlRdO0vT/+f24dcIu3/wAeavNtC8CJqXhf7Hrtx9u0i2hWztl+7HLOvEs6Y/hRvlT/AIG1eBhs9UKKqNe7e2u9vIvGYP69i3a3M+ysrnzrHrX2nRb+xe32GWRZ729eRmuJ17pn/ab5vmp+majpkNjq0Mscc1nA/m2kdxt8xWbjcUx+8/76+WrvxJ8Eah4H1jzoHlm02V/9Guf9n+4+P4qzL3WpdSnh1yeTzNeV1VIPsn7ueP8A2/71fc4HFUsTTUov+v66HgYnBzw1V06isQ37+bptnavrdxfqz+fJ/wA87f5cMDu53D5Kk1G3mitYJb3xBpv+go0dgbTbIzMjdOMfgzVBHqEFzZ6ra2VwLP7Xtkkjl27Z8fwJx8vzf7VMkBiJuIdMtobafKw2jr5kj7lxvTPP/wATXbyfajr95nymfqxmS0j+02McUs+25SZfvMpqXwD8njfQn/u6pbf+jFqbV4YrWzm0+G03TQ7WuJphiSNv7q9PXmofAL7PGei7f+gjbf8Aoxa5cX8RZ+uvO/8A2adRRWBYV+RfxCV08feIEf7y6pc/+jmr9dK/Iv4mf8lG8T/9he7/APRzUAe5/wDBPhv+Lv6mn/UFl/8ARiV92V+aP7NXjtvh98T7LVSN9rdf6Hdp/wBM3Za/SvfUR3L5eSKl3OS8Z+KdP8Pa1oujzRyzXut3v2W0iT/d3O7f7IWvkf48w658Sv2nLzw/4cu/39mkdrFL5jLHBsXMrFh91Ru+avTPip4s1S2/antmttMttSsvDmhNLO00nlrYRyfNJPv5+bbsrg/g9otwsepeMrnKXmu3LTxN/wBMC2R78124ej9ZkqZ5OIrexi5HnHxU+DnjbwDoaX2qahpt9pH23yIfsl3u/eOv3thxtzWrd/C/R1+FmkeJNInuL/VLy0+2eZv/AHaTI3z2+z227aTxbJ4o+LXxdj8FWdwXgguXgtFf/V26hfnlfH+7W5GmpfCjxNc/C/xNcR3NtLIt5pt6m5Y9zrg7Qf4Tt/76rTCRp/WeWWsdrsuEpTpqW3U7PQvEj6l4QSZ/31rPaxTrE/zbGG1//Qlr1CTzrbw1DYJcful+Vdn3do+5/wCO14Fo0X9j3eoaOkcv2WdGurZf9/8A1sa/Rv8A0Ouh+AHxHuPFWizeH9Xj/wCJlp0Kssz/APLePplv9oV9LV5IVYc27/Q8fHYacYupT26lzWoU/t66m/g/wrkvHyahpUFr4q0Ly0vbOf7O3m/8tY5Pk2n/AIFXYXe+aed/707bf++qNSt01K00XQZvN/4m2vWNru/2RJ5jf+i67sx9zCSl2/M9Ch8CiS+F/gnrieNk8QePtQi8QRR2sbQxvJ8qz/8APNk6bU7V5x+1R4GTw3rll4m0uwjs7DU91vNFD8qpcBf4R7rX3fHaW6f8s6+f/wBsm0Wb4Qas/wB94L2CVf8AY/eY/wDZq+Inyzi428x+ylSqqUnvpY6C78AaZ4n+BWjeEof+JbavZWVwv7vdtYbXf8/nrzn42+F4fhXosnjLwDr8nhl/3UEmlp+8humLY3bTnawWvZvhPfQ6l8FfCWpWfm7P7Lgibf8A3kXY3/jy14N+0jr0XiTxl4X8Gzf8eqTNdXK/e3KOFU1zYjERpUVLrb8jqw2EnWxPs47f57Hitvo3jbxDfQ+Lb/SL7VHlmWdp5p18yVR0wGrvvgr4+0+z+Ik158SruTStSgtfsdostv5cMWfvu4/vH+9T5tJ17RXSPQLhLmz38WF7I3yL/wBM5P4V/wBmq/8AaXh/xhHc6Z4i8O3lvPbJ/rJU+aLb/dlFfJ4jFxxlOcaivF9Vuvkz7uGUTw8FRpzab6PZteaPVJdTTxNqs3i+a/jh0OLzbXSbnzP+Pe2HFzf8/wDLR/8AUxV00/ha78r/AISDUv8AQ2ghW10vTYZP3Nlbf7X96Y/xNXyJrmgzeHIHv7C8uLi1idf+W+1lYSApvToy/wC7X3pY3dp4k8CWut2cm+3v7JZ4vxWvPx2EisLag7x29LHHQ9rhsUo1laSaPFvEFlp+qWs2najb+baz/Ky/7P8As189fE/4d6l4S1NLrSPtNzpk+77NN/y0XC5ZXxX0jq0OyR3Tza8x+NHjKTRfCkmiQjfdaijRMzfwx/x1z8M4yvCqqUdb9D6/P8DhsTgXXqaOK3/Q8S863ufDm1LS1toLN1Z2+9cSyN7/AN2lgSe7E+y1+0PP+8t7qWf5rWNW+8cfdqTTbf8A0HSr2LT7JXidlVbh/wDj8Zmx34+WkSCezh3fb/sM6N5k2zcNiv8ALgAD0r9XhzTiflcSHV3u20fa8cksUVztkuUO6OSTb6/3v9qk+He9PHehbRu/4mdsv/kZata7C66Kvk3nk2vmbPsXmL/rBzu2/wB3b/E1UfAXy+NNFk/u6jbf+jFrixfNze9qB+u9FFFYFiGvyQ+Ji7PiR4mX/qL3f/o5q/W81+TPxaXZ8UfFX/Yau/8A0c1RIiRztkjSXKIkfms33V/vV+j37MvjGXxZ8L7KHUvk1fS0W1u43k3Nt2/upPxSvzx8J3ENprKTTW8dwiq37uXo1e+/szeMbjwh8W3hvL+zXw5f7bWXZIqqjSNmGT8G+X/gdc7q8tZLoevSwMZ4J1o6yT27JK92eyeDLTRPFvxQ+Lmj6xZyzRatex6c06SbW8mKFd0W771a2u2NjZ61cw2Fn5Nva/uoIkj+VFRcBf8Ax2uA/ZqvpbzxLqGt3H3tR8QXcu7+8pbA/wB6vTNW2PqV7v8Av+e3/oVfWZbR5LS7xv8AifDZxU91R8zzr9njwNN4T8bazr15891I62/mf3t7eZL/AOhItb/7amn6Dd/DrTHvo4k1d9Tjt9Nn+bcuf9avy87dtdHYX1jpsaQzfI877tv1/irrLzStC8SXel69q8cV5b6P+/st/wB1bk8F/wDawPu1zY/CclnFG2XYmU4vmPjqS4u7ie90ua31LTdX0l1lS2u/luPJK/Mv+1/vf7lc74Je48J6to2sS4jt/Ons2m+X54ZOY2fH+1X0b8ffBLa3fvrvh2SOHXbP97ayJ92eM8+Q/wDsmvmO98QTajYa5oYgjtfIh+0wwvb7ZYpVkUvHuP8Ac5xXoKfwSqfEtvPqdOHnCtFx+89q024hmgSaH+Kug3eTrvw/mf8AfO3iddqp/wBcZTXnPhDUH1JLK5W4/wCPpP4I/uZWrHiuy+IesDStEt9Y0m3trO6k1Gzu4dy3G5NsfzAfd+//AA16WbznPDctNXvYqUOSofWupatd/ZH2SfP/AHUrxb9oZop/hL4iEzxn9yjI3mfxCRTXn2mX3xm0Tfc3XxAtpoWRllXUY/Oh2/RgKw/G+ueIfHOi6hpVz448LXcXyytbWlgsbfI3G0ivnPq9aMXHls35o5pYaU6qlz31PVv2NvEyX/wr1PRLnUJZpdLniZVm/wCWUb/wq3935a8V8Y32g6h8a/Ed1qepS2KWsi2lpKkzRtu/ibisN7D+wdMstReO98/ToW8101KSNW+U+Xs/u/Od1c54W8SPosc1nqthbala33724Wb5pNx/i3f3v96vEzXBVKMPZy3t0Po8tnyYlSla3n5XPV4LLxBp0DvpupxeILX+Fbv93Nt/2JBw3/Aqj1nW2vNNhtktLi3llfdJHL96JQ3frTfDNhoUMCa14Z1O9h01vmltEn3Ru391kbO2q+pbpkd5o/nlfd/9j+FfCV3Hn/4Fn80fp2DhJx8vW6+T3K0aw3O+zuP9ROm2RW/umvU/2UfGn9l6Tr/w+8Q6hFDb6TumsbmaTbH5L/eXJ/76WvIrdHT5U/4CtZvjnT7RJrPVNS+2pYN+4vVtNvmbRyjc/Lw1dmDknJ0G9JfmedxBhuemq8d4/ke/nxF4f1r7fJoupx31vaTeXNKv97bn5f8AZr5N+IeuL4j8T3Oo/vEt2O2BX/hjHSurt5ntvB+kvY6Bqvh4XEjxf8JKkknlzwlsSCZEHzYrS8aeA4Y/BsV7HbxWGp6ZZLLbrZbZLPWbZG/e3kdxn5mG75l/hr0spyqOAqNq7vtfsfL4/OquMw0KG1t/PsefQXSw6Sv9oWtvfWUqbY9h8tonH3ckD86nb7Zq9xZeH9EkudSuLzbF5ESM0ksn8EfP3tnam6NoMl9bNqN7NHBYl/MA3rtfDcr/ALNdDa3+l+H7y21Tw3bXAvrBy1perGroZyOA+7jivoquZx5vZ07+fl8zClkladD20mordLq/RHReNfgl4x0L4d3PinxRLp2lJp8KeTp0X7yT5mVdzEcLn615b4I2P4v0jf8Ad+2wf+jFr7J+NXiS08Yfsv3Pie2+RL/T4GZf7knmKHX/AL6Wvizwu2zxDp7r95LqNv8Ax4UVf5jxY9fI/YGim06kbCGvyc+La/8AF0fFW3/oL3f/AKOav1jNflL8XInf4m+Jn/h/te5/9GNUTImc9oclvDf/AOk+WI5EZWZo/M2Z/iArV1a0Meg29xbW8nlLuj89fl81C3Bcc1laTHC+oxCeGS4jHzSIndRXTxahbzPdWNjY/vH+WzR9rRrHtbf8x5xXFVcudOJ9Jlkac8LKFR2vdLvff9PU+kPgXqCPaeBrBLf5V0iCVpf4dxmdNv8A47Xq/iRPJ1m9h/2/58182fsq3irYmR/nezuovmeT7q7s7f8Adr6m8fQ/8TJLlPuTwfy4r7jBz0pecX+B+e5rT5qcpdmeWa1d7NWd/M+Rfl21rab4stLCwSHUtUitreX5oleT+L/ZX+KvKfFnibxDN4z1bRdN8NyP9jf5rnzF+bP3WBb5V/8AHq6DwRpmspab/MsdNf8A56wx/aLjcf8AprJ/8TXqznGtHlir28jnnR/cL0Ru6l4x8m486z8N+JbmJf8Alv8AY/LjfH+1KVrwL4tait148fxDa6PJZ3lmirqNu92snmh+EK7M/wALV9AeKL7w9o+hfbPEGoR+U6eU32u48zzfX5Pu/wDjtfMPjsQzeIxfWP26Hw9OqwWj3yNHthXnah5O0dq8rHyqQitf+B5lZVD3uaKsXPBPxDsdD0BNPNhc3N2jssKrtVWjLcbjXe+AdM+IHjjxB/x8J4T06WBlafy/Mk8ssPu5+bdXjfgV4rPxG801oXt1T5m/55KzKA1fU3w2m+zT6e/30+7/AErTCQq4nDe9UenRafievi3yU+aO53Xh79n/AOHdts1LxJeal4pliTe0mqXbeSn+1sGBXz98avAPhmz0LSfiV8NJJdK0q+umtYtNu9yzSsjN+/h3E7oztr2D9rPx1NoPwgh0GzklhutZm+ysyf8APunzP+f3a+YNN8F69qWk2t/qWofZLN4F+zRPI0kjR/7Kfw18jjMTHDT5qkrWZ6GAw1XGWjRjdlXxJ4pm1bRoNKSzk+0b/wDSXT5vPYdMCsy707UdE+fxB4buU+1QM1s026Nlb+/x/wCzV6n4J8M6fpUnnWfmfaPvfaXk+b8P7tZviTUNaXUZpraw+3QbPlZZ/wB4n4GvExHEEsZX2vpu3Y+lhwz7GnzVp2fkr2PNNA16bRdRmvNOupbaNSrLby7mWfDfdfFel6f4o03WrEPb/JdP/roX+8rf/E1WGtWtpZebqnh28t4v+W0vkLJH+OKzbTSvBmqI93b3UcSSP1WTyjAx+tcmJlTxK5qlNq3Vanp4GNXBS5adVSv0ej+VzddSkbs/yItYfj64uk8KJDMZIWvJlWOD+LaOdz1jy6vNpGt/ZrHWY9RtYE3b5zxn+6Gq34bu7jxl8RdGS5jjS3gm3tH5e5VjT5zn608NgJU6qqS+He5jmmcU50J046Selvz1Pr/SdZh8B/Ba2tryT7fLpOmK0iJGqxy7I/uvn1r51+Hegt8T7TxBqmq3f/CP6fE8sWk2Vk7fZ7W5mX95si/55+q7u9dx+0Dqz2HwivEhnkP2yeOBWPyttLbm/wDQa8Z+Evjx/DFgLH7JcTW815mST+FN6ha+4o4Oi5RpzfQ/PaOIqYjnqW62XyOTiVdK1O80rUoJZ/ImaLy0k2/vBx05FXL+8t1SazAjheOFV8lDuikkC4LsMfe/9mrpPjrZafb/ABOSbTZ9kF7awXErzfLsl24f3/h/Wub0C4s5L6Y3t2bd1tCsbONwZvfP6fhXiY2l7Gq9Nj7DKq061BU7pdOm3qdt4Q8ZL/wozxh4Gvrz7P8AIt5p6v3+ZfNi/wAK8r8N7f7e09n+59qi3f8AfVWNbujcm5m8yS4aTa0kkv3t3SqugfNrVkP708f/AKFWsJOUTw8TRjRquMdj9gqWmp9ynVqZiGvyo+JOz/hPtdd/4tQn/wDRjV+q5r8pfia8yePtaR/4dQn2/wDfxqzmRMwrR5kn3+ZJDu+Vtn3ttbl3NNqv2bS9LtLmdrbcqyOV3LEe2Oi1m6K6fa980myJvlZvL3Mi/wB7muk1rVo3uppns7a8s96qt2kbQrwv3TiuGo/eWh9HlK/cPmqWT+/v5223sdf+zFNsv9Ts0/1uyOXb833gzCvr3VpptS8LwXnmb2gn/wDIbrXwl8CtY/s34hWSP5rxXm61Zf8Af+7/AOPV9oeDNTiSwvdNvJI0inh+Vn+Xayfdr7HAz58NGUd4P8GfEZhDWce55z8RneGd4Ybjyd3zM39xe7V55B481bUn/svwVZyeVG/lSapL80cX+4p+9WB8UvE+sePvGE/hnTrOSxt4JniuGb7zIrfebp1/u1paa9p4Y8POsPyW9mm//al//XXvRnLEfDpFbvv5IvDYb9wuZfIreL7rw5o80h1K8ub/AF6eFmjlud00m7+Hb/DH81Znirwu8fw7udS1HzbjVbVI5JZ5rhm2szL90VmfDPTbzxZ4uufEWpebc+VIpXhm/efw/wDfFerfFeKGz+Fmsp+8+0Soqt/30tcTXtsNUqSVlrb/ADfmXKSo8se55r8CtM+3x6tM/lu8rxxbX+bd36V9GeAdMR9WhT+CBN1eIfAO1+z6Newv5iXX2r5l8v5kwvevoz4ew+T9pf8Aeu7Iq7v/AGWtsJ7mXo4sfW+yeL/tVy/278RfDHg2GT5LeHz5v9nzG/8AiEqjIvnSIn3EX7q/7Iq1ozQ+LfiT4s8Yc3m66awslTa3lRx7RuP1/hqzd2k1tdvDc/udr1+OcR4l1sXboj9T4QwkMNguaW7/ACKurO9npOxPvy/Lt/2a4660fxR5++38TSQ7n3LH9k+77Vv+ILe01GR9O8zfAibZGt5P4jz1rjdT8Ga7ZWst5pPiO4VIk3GOR2jbjsDXHgYRXu8yT843PXzKo/i5W0uqlYi8Sa1qWjyQ6Hq7x6pb3SiSZbTdDP8Ae+Vd3O35v9mrfhjwPplnZQprdolxfT/Md+7an+z1FTeB9ES8hi1XVLS4Mtnu/f3Y3NcXJ69zujRf/Hq6i/8AtcOmzTJ89xEn7hfvb5P4Vr9V4eyinSoe2qJO/l+Nj86x2M+sV3K7sttb/ieY+JbHTYru81iw0+2tLCzuo7OBfmZZZF5dufvV6F+zN4e+2Xep6hcx74Yx5X/bR+eP+A1wet2Nxp9jZaZ5H2v7M7Tz/vN3mzz/ACphf+A19P8Awl8M2/hbwbZWj/JtT7RdyP8AxSFcmlDBxq4l88NF0PnsyxMqUPderPI/2smlhHhrQoZN+7zJdv8AtfKoqDw94ZsYdFTSpLe2dWTbOySffb+9VDxRqTeLPjfqF9cR77XTIdtuv8K4+7/6FXZaFab54X+z/wC83+1Xt5bhoc1SpJb6L0R1YePscMubf/M8a+MLXbeILaC5j/ewWSRNL/DPtb79UrGFNRguLeWed4kVZmmEYGxtuDuzzXTfHZv+K5+z+Xs8qyjTd9WJrilQmCAQrI0km6NhEm7p/wChV8XnH+8zSfU+gyOrHXmV9Nu/T9R15HBBp1xC08crSLuUQ/MqMG9T6iszw3L5WuWUn7v5Z4/v/wC9VvUFYwTb/M3Ky7du3bz3JrN0vcl9A/8AckVv/Hq5KXwsM0+JaWsfsQn3KdUNo2+1hf8AvItTV0nniGvyv+M8Kw/FHxGn3FXVLn/0Y1fqga/Lv9oSHyfjH4qh8vZt1S5/9GVnMiZy3habT01aF9Sjle1X5mVPmbir3iVdM1FLjVdPk+zPJPtWySPaqR9Nxb3ro/2fPDmjeKvibZ6Lrdv9ps7i1udy+Yytu8tsNx6VSm8LTabr2uaVrUcqRaTuiuVt/l+5kI5X3+9XPVhyfvD2MrqSrxeE5U73d3unbe/ZFG6vYYb5J5raC2u7OBY4jbzqy+bFtZJPyr6qgu4dV0W1uUuIn+1Wq3C7Pu7dua+Q9TjW8sreOx0GS1kZ5JI5cs3mIF5/LFe2/s862t38L9Xtbq833ekzr5ET/eSGReMf7O+vc4exPsqvs+5wZ9TlKpz/AKb/AIIl1KxSHVrrUkjiS4l/1sv+5Xnvxi1C4toLPT7eSVPtG5ptn8S9Atek3aec83nSRfvU+bf/AB1hXfgOx1LUtPvIbjyYrWZf9Ef5o9u75lX+7X2mOo1J0XTp9f6Z5/PyQOn8BaJF4c8IafY/8vEqebOz/wDPR+aj+LD7/hzq1t5mzait/wAB8xflrd1JHT5P4/8Ax2uf8fRS3PgzWbFI40laFVXf7stFWjGGGdOPRHnfG1LzIfh7by23iHxTs8rat7Eu3+7+7XpXoGseLofCfw/1XV7eESyxo3lxrJt3N0rz74R3b6lYazf/AHIp54PK3+0Kqzf+O1W+Ld0qaDDps1xHDb6jdLA7P8uyMfM//oNciUZ4Nv1/PQidL21Xll5HG+GNY+Iln4UsrXRNP0mG3T9+tz5cfmSqefnP/Aq4rw++uap4rlhYW95eNv8ANN8nnJH69a9U8V6h/YXgJ9Y+x+S1+nkafu/z/drA8B6Eukaak1z8l5c/NIz/AMGfurXkf2Lhp11CnrbWT/ruezTrzkt9F5nJ6t4a1qz1q1sftlvHLfbm22+5FVe5YVrarovizUruw0K41gajat87RI+3yo1/jfp/erpbC0f7fdareSb5ZflgX+7Cn+P3q3PDVu7xvrCR73un2/wq3kj/ADurqXD+GlPmkuunkW69WMeWM2k+haMlvFcJY2MEsUFtawQRxv8Ad43dB/6FU2pIkMf2l/8Alkm6s/Tdn9rahN5nzxTqrKn3k+VarfEK7ms/CeoXKfI+xV/8eWvbSjRoOXa/4HJGHL7sS74B0O31r4vTTP5rxadDBLKnmfL55XHT2SvXPH189hpP2ZP+WvzS/wAOyOuJ/ZqtPsfhCbXtS+e4v3kupZH/ALvQVd8b313NvvHj3+bubyv9kVw4SHOvaWtfX/I8ecPbYvyieLfDt47y+1Wby/n1G8Zlb7zJHHyzf+PV7T4etEhjd383e/8AC9eX/DPSb2G1Sa/t9t63yrG/y+RCOi7f/Hq9W+0Lpuk3Oq3PyRWcDXEip/dT/GtaH7jDc1TTqeji5/Z7nhXii0uPGHxifR9Nj+e6vY7Vf7qqnDtUPxp8PW/g/wCJk6WEfk6Vdf6RaJDJt2xnqmfrXqX7NOjzXL6147vI9kt67WFo33uvzTN/6AtXfj/4Zm1vwS99Cnm3+ku0kf8AeaP+Nf8Avmvha375zqd2ztwc/ZSUux86pe3MPh+7s42jS2uHVpI3/wBZuFYVj/x8J/v1fmQtprTQ/dXb5m3p7e9Z1l/x9R/79cVJe6z18wnKfKpdEfsJp3/INtf+uKf+g1Zqtpn/ACDLX/rin/oNWa6TzxDX5o/taQPZ/HvxRG0ZV2ufMDb/AJdrxq3/ALNX6XGvzc/bcTy/2h9fH96O2b87dKiREyr+yQ6p8btJ/wBuC5X/AMhtXoX7Y/hM2OtaT4+srRJoJ3Wzv1b/AFbSJzHn6r8teMfAXxbpvgr4k2XiHWI7h7W3SVW+zpubc64Fe5/Ej48fDPxZ4C1nw9cW+rzG+tm8r/R1XZMvMbdf71Xyx5XEITnCopR6Hz5P4kvFhghaeRIBI26yiXy9kZ/hD+hWtfwJqNx4S1Zr5lktYbqdYLy0lHyvbO3bP8SGufe/0e30CGLT5L0XsybbtX2+S+GzUOoawb60jt2eNAszOkaf6uPKgcZrkouVGalTVrM9/F1YVqT9tPmlZW12vpufW8/hnTPLTybj7TuTcrJ93leGrnJ3VJE/2fk3V474a+MniTR9Kgs5Ps999mTyovtA+7H/AHeKg1L4u6xc3HnGzsvv7tvzba+9oZ7Q5PeevofGUqFeEnGpqe+fa0e0R/3W/wDvVS1ZNPuYJrO8j863nT96v9+vEIPi7rCRun2Oy+b+L5qg/wCFsax8/nWdk/8Ad+9Wn9tYTv8AgXDDTPZtCex8PT6hDptnFDZXU6yrBD92LC4b5a5vxXYDx58RdH8OxR/6NZq13eN8vyxnGB+P9a89PxV1ma43fY7FF/u/N/PNR6D8S9a0e+1a/thZfb9RRUa5aP8A1SrwNlcWJzLDypKnDa/bpuOWGlH3o/EeieIZofG/xISw8qT+wfD6bWjT/VtP+H+eK2dSmhm2fu/Odfvb/wC9Xjdn8RNYsbBrSzjskd5GlnuXj3SXEjtku9Uv+E/8TO+77fHn723yFpYPNMNRi5Su5M3pUnH5HqupJ53k200myW6+Xb/sj71bmmv9jtNjybPKT5a8Nj8ba9/ayX73kbuibVV/9X+VTSfELxC8Hk+ZbbPvf6uuuGe4bXmubTXMes6Lcedf61+82Ot0q7U/65rV2OKK8R7O+s45rWX70bx7l/WvCrPxTrdtfPeQ3+x2dpWX+HcVx92r9p488SQyI6ahGm3737tfmqIZ7huVxkn1Fbc+qbRLeHQobBP3Ktt3Kny7FHSuC8WPqF5rr/ZpP9FiTauyT+KvILv4n+L/AJ/+Jnb7W+X5I1qnb/ELxOn+pv7eH/cgWrhneG8ziw2GlRm5b3PcvBlpffb/ALTNH+6+b5v77DiuW+NOt3eparZ+AfDwle4unX7XGn/LWQ/cT8PvV5zb/EHxMs7uNXMO7+5Gq/NXYfB3xh4O0G+1PxH4qvLqbXrp9sbfZ/M2xn77Z/vGvLzTN44mPs6d1fc09jzV/aSPozwvo9jonhrTPD1nH/o9hCsW7+/J1d/xb5q3I7TzpEhePfbt/rVevLdN+N3w1TZv1C+/4HbtW6nx4+FaWbr/AGvdeb/D/obNXjQnE2mfMfxX8Pv4J8b654fTzFtWk3wD+/C/zp+VcRYvtuEr2r9o3xR4D8cWFhrXh7VC+qWztBLFLA0bSwnlevoc14dD98Vzcm/mds6spxUeyP2H0Vt+j2b/AN62j/8AQau1meGG8zw5pb/3rOL/ANBFadWQFfm9+3Ov/GRuuf8AXraf+iVr9Ia/OH9ur/k4zWf+vW0/9ErQB4RRUlR1IBRRRsqgCiiigBlFFPjoAZRT6ZQAU+mVPGm+gCOil20lBJJ/BsqOpE+emPUoQlGyiiqLCiiigAplPpfkoAjp8dFEdAH6/wDgz5vCGit/1D4P/Ra1rVjeCP8AkTdD/wCwfB/6LWtmgBBX5y/t2q3/AA0Rq3+1ZWn/AKLWv0aFfnN+3b/ycTq3/Xlaf+i1pMDyb4d+HG8W+ONH8MJcC0bUbpbcSsM7M19EeJP2Sn0e0e5fxZE6p97/AEdl614z+zp8nxu8H/8AYXg/9Cr9GfGFol/A9nN/qpU2tVUoc8jGtPkjzHwh4++DWm+FfB76q/iA3N/PdRWun2iR/wDHxI/+ArlfEPw9i0LRpr+81T5402qqR/ek/u16j4q1Cy8UfEi5vrSTzdG0IfY7Jk+7cT/8tJf/AGWsW+tE8SePtJ8Pv89rZ/6Vd/8Asi172Dy6n9WdSau27R/zM/bacwzw38Cre80ayvNR1yS2nnhWWRPL+5n+GuJ+I/gKz8OeJLHRdI1STUri5HzJs+aP06V9N3csNtBNczSbLe1Rmb+7tFeD+Ct3iDxZqvjK7Tb58zLbL7dP/Qa6q2V0eaFOmtX+XU4sHWrVpSlJ6HLSeA7eznkh1LV4rbb86M0fyzx/xbD/AM9B/drpdN+EGn3kCXltrhubWVN8bJH/AA12erQ29/pL2dzbxzK39+OuMur3WfAkFreWH2Z9Nf5GieTy5H/30/vf7X/fVXWyyhhnzTjeHzujtn7T7LLr/BBXtXkh1SQy/L5a+Xu/4DV2T4FaSsjp/wAJBc7/AOH/AEf/AOvW7pnxW8H/ANmpNcanLDcMmPL8tmZP0ro7XWtP1rSodX0ueOWBvus/ytxw3Wro4HL60v3evzPPnLFc29jxrxN8KrfSLtEXVnmRv4vLFU5PAGnpBv8A7Yl/2VSOvU/ENw9zGjw3Ftvi+Xb/ABVk/Z0uY/s00cW/Z8rJ/eru/sfCfyfiepSb9muY8gg8M+ddz232j54pmT/V1NJ4P2R7/tn/AI5/FWtrX+geKNQhT+B4m/ONauQTPNG800fkp/DsripZdhpx+Hq/wZ2whHl5jhr/AEaazkRHk+Vn212Oi/Dm11KBCmsSedsVmXyNyrntWLr6td3n7keVtf5Wrpo7LXk8KQ29hrltZ/wt5X7vf67n67q53gaFOU/3d0vMzrQ5DE8YeFdD8OWwh/tiS+1Vv+WCRr5cS+rtmsCXRpraOb7cxtJopFVraZNs3K5DbT/DXoX7OXg228X+NHuNSk32Wlot1PA/zfaG3fKv+7u611v7Ufh2C11+w8aRwJNBcH7NeqD96RfuN/wJa+YxHvtypqy7E4Xl9olU1TPCdN01rx32vyibtv8AE30p6aRN/ZiX0mU8x9sa+X8rfjViS3W3uVW48uBXVcFB5gZT/EPcV0FpdRW1tKsflyeXDOsUj/I2/P3iD/FXBVryh8Otz6DDZfRqXVTSyf8AVtze+Cvwo0zx94sufD2o67c6PceR51o3kKyyr+dezT/sb2iDd/wndxs/68F/+Lr568Ka5qHg7xlpWqefIk9jOqyLv+6u7Pev0t0W7h1XSba/h+eK6hWVf911zW1CXN8Wp52Y4eMPepq1r3/Nf5fI+LfiT+zNZ+E/Cura2niu5ufsFlJdLE9oq79i/d4NfNcdfpH+0JD/AMWk8VP/ANQi5/8AQa/NletdE4nk0Z85+vXgZt/gnQn/AL2nW/8A6LWtquf+HfzfD3w43/UJtf8A0StdBQbCdq/Oz9vHj9oO9/2tOtv/AEGv0T7V+d/7eny/H+5/7B1t/wCgtSlsRM8u+DWpw6P8T/DmpXIkeK21GKVlT73DV9tftKfFa00L4VpDoVx52teJU+y6aifeVW4d/wAN23/er4G8O3i2Gv2l5Nv2QTKzbfvcV7r8N9ETxV8S9I8TXl29xZaVp8usS23/ACzs40ZhbRbs/ed/mNRD2jqqMep2ulhvqTqSfv328rGrqGn2Xg3Sk0dfLMWk2v8ApMqfxydZG/76rM+A8P2yTUPEk3/H1fTM3+7GOAtZPxev7qSwXToH8y81W58s/wC0OtemfDrTItO0aG0hj2LF8u3+7hf/AIqvvacP3kacdoL8X/wDwcTPkoPzMz40X76X4C1AeWd10iwKu/7xk4ql4E0+00fwnDYXnlokEO6Vn+7uPLNVf45u15qPhfRVkLxXl/5rr/FhP/2jWJPcXHjbWX0KxklTQ4HX+1LlP+Wrf88krlxmZUsH7TEVOisvXceW4ariYxp01q2PnvvEHja68nwfb/2VosW5W1CWP5pf9z+KtfRvhN4ZUm88R3F9q8/8TS3H+Fd/pun26WkNtZ28UMUSfulSPaqLWR43vrjSoPs0PyMybpWf+7X5LmXEOOx9Vy5ml0R+oZbw5hqNoyXNLrcW08NeB7BPJTwRol48/wDo8EE0G5mY/wC3/wCPbq89+I9pD8Kdem8L6bJc3Oh6jbLfWEzyfMsm3bInT++tb+heLH0qR77VI45vk+9/zyX+7XD/ABA1jxF4w1rSvEFknmvapIiWmFVYl/u8/eY967shzOrh66lUnp1bOXiDIuS0qcNV0XYwNN1y4f53uPvP/wAC/wC+q6nRr6GafelxK7/xL/FXLmCymgd7C3lt7xU/02wlj/eLj7zqP4lqON3tp/Oh/wBGdvu+TJX67g8T7aKlFpo+W9nzXWxP4zlhTxldfu/kuraJvn/hYcVkedMn3PkSm+KLy4m1qzmm+dvJCq3/AAKql38mysYT96pHs/z1Low5I8vYu/8ALRJv46u32oLPb2dn9n85JLne8Cfx4U1nWG996JWjozLceII0/wCfaCXc3l/xFaVf3ocvcK3wnof7HMO/VvEc3/TrEv5s1ezeN/C3/CVeCLrRLmT5502xM/3UkH3G/wC+q8m/YyX954jf/rh/7PX0nBb7IE/d/O22vio7HmHwStnqEMFzoclgjzWTsb1VjxNEUk2tya0/JbT7RF1C/t4vPuVYx/6yVB/z138/jXp37TGgP4T+IT69DHImm6/Dtn8r5f8ASF++pODtyvzV5Td6NajXLa2+1PfyPMqrGnMbQ4z8rmvIrw5ajjLRbn2eXT58OqlPWWi3tbtpu7lW8ngur6PcLeMR2xjaSKPzd+ON5H8JNfa37GPjSHxH8On8PzXAe90Cb7Nub7zW7f6p9v8A47XxdPpTNPcPHHeQoP3NnmBVaTjo/wDwH+Ku/wD2c/GLeAPjHp7zS3FpomsotndGVAv7s8I/Ho9a0JR5lGLOLM6VX2blJdd/wPr34+ur/Cvxb/2C7n/0XX5oR9a/TP43afM/wu8W/vP+YRc7f+/bV+Zkf+sr0pnzNPqfrh8Lt3/Cs/Cu/wC9/Y1pn6+SldJXM/C1WX4ZeFkd9zf2Nabm/wC2KV01Zmwhr87P28iz/H29/urZWyf+Q8/+zV+iZr85f21rj7Z8ddc2yb1g8iLH9zEKVEiJnhka/v0r69+Fui2fg39maO+WTzb/AMUzfaZmT/ninCR18k2vyXCO38L19GQ688PwZ8Po/wDx72unt/e2/ec16mU0fa4lSltHUwrT2j3ODu/+Kg+J6b4/9F0xF3b0+XzOvavf/DyImko6R/Js/jrwD4aW80emzX01ufNvH3bi+7cvavdvDU3+gPZ/8tV+Zd/3ttfWYSFqUqnWWv8AkcWaQ/do8e+Mly3iL4kWGl6XeeSmnQMtxMn/ACw3fe/4Ftrt/CFvoOlabDpum+akUSbtzx7d7fxMxrzPwpY3Calr9nc3EsN1BqDecqbdzsW46iustNMV/nePzt33t/zfKPrX5FxDjJ4jEyUtF2P1fhDKKVLL41t5Pr5HqejatoKTww3Gt6bY+a/zNLcfdrmfGaafrF9dX9hcedZQPt3J/wAtW25Vv++WrjNdaKG72JJEm1F/dp8zfkKp6BFq0L38MPmQ2F0/mNI/y9f4ADXgU6cYw7ep7/J7GqpRnfuinq8J1i4SJvMSxV921N373FLIjw/InzqtbT2n7jevybfu7Pu0yS0/d75o/mZ/++KI1+fToj0aMOe8ur3Zy/ibRbvWNN+12nm/brFGlVl+95Y6jNc3pFzFdaesk/zuPk/3a9C+3f2a7237zzZUZVVNzNt+grzPwkqyLe28ny+X867/AOGv0DgvGVfaOjLZ7HwXE2Fp0cTCpHeV7/INc+Wewmf+/t3U/VVTzE2fc/66VD4m/wCPGF/7s1R3Vx+7/wB6vtfgq1Yy8mfOw+KRZ0l/3/8Acrd0KaxfxCiP8j7Nm761yVpM/mVan37Jpn8z5fut9KtVvcWmxnU989z/AGNYf9A8Run3PPgX/wAdevpewT9xZP8Ax71/9Cr57/Y18lPB/iC5mkiRGvYl3P8A9c6+h/D01veWEM0MkT7XXds+b+Kvi1sef9k5z9ovwWvir4e6nYRx77uKP7Zaf9do+dv4/dr4ogNjp9nZ3balPcPjzY4YOBbS5+4VPr7V+jviF4bbTXuZv4f618UfHHQNP8M/EHVJYrc/2Pr0f2q2WWD5Uu15aPj6/wDkSuLGU3KPMezkeIjGp7OWjfV7J9Dy6G3eLStRN9cSw37Ksmd2/ehb5g3pzin6t9o1SBBD5uotHtWG7SPa3qVK/wAVJYyaXCtzHN9s8q4hZYv4X3Dk7sfw5qW51CSwjtlafTphbOytbxfd5Xhs/wAVcPvc+i1/rY9yp7NUeWb91q2+u/Xp1vtc+y/Dfi9PGH7M3iDzryO51LSdLudNvWSNl3NHD8r4bnla/P8Aj616J8O/iNqPhD+2YfMuby01qxnt722eT5ZWeNlR+c/MN1edoPnr04S90+OqwjCT5WfrF8GZvtPwh8HTf3tCtP8A0SldfXE/AjZ/wpXwXs+7/YVn/wCiVrtqsQHpX5r/ALWfz/G7xN/1+/8Asq1+lB6V+a/7Wy7Pjb4m/wBu9/8AZaiXwkTPJo9nmfPXo/iTU3X4UaHpqSfPefuNv8W0SV53HXVeBWlv/FGnpNH51vYIzL/dRev/AKE1d2VT99047y0MJ/Ej0bw9Yw21pZWEMexINqqyfx/3mavQPDT+TqWzzP8AWptrnLSHZJv8uXY3zbkq5veGSG5h+/vX/lpX3/JaHLE5cT78eU860rSfFOq/Ezxdf+GNQsbN4r1opftf3Zcs23sf7tT/AGvxpZ/ES18N+ML8TRMnm+XabVjljKsRgxgHb8tb/wAFlfz/ABFefcafVm/T/wDap/ii0lvPjp4QRJNi3ELRSbP44xu3L+K18Jm+UUZYKeKt7zvqelleZYmjiadDmfJpoTabb3F589ho/kxN92Xy9u6ob/TNYtp5rZ5I0X/vqvY5E8m7d0/ublrkvHabNamdI9+7a/8A47X5TP8AmP1qjPnko36HEyPLbSbLySNGl+aNk+Xfis+fUIXu0Sa43u39yrXiC402aNIbiSN9r/d8z7jViummXKfZ08pPk+XZ8rbq1pKPL1PRw05Q92LX3j53b/hJHd7fei+Uqt5m3qv8WP8AaWuQ17yv+E21ma2+SG5gWfan+2qt/wChV2cmmK9vNcpJsllTymZ/m/SuF19VtPG/lL91baOBd/8A1z4r6zhbER+uwt/XQ+d4mhKGEjKX8353MLWtv9mon916ZP0Rdn8FWfEuxLTYkf3XqGCW1lkh33GyLeu7+8ua/Sa04wrz5nbRfqfEznHmfyC1X95/q6aQyWtyNmd+75vpRq90kU00OmySLb+Yyqz7dzr2Nel+Dfgb4i1vwpa6xNr9lpv275ktbhGZ/KP/AC0/GuGeY05+7TV9HqcVbG0YfEdb+x7p93rGjatZ20e9Ptse5n/1e4x/xf8AfNfRXhPRtT0rWobObT5YfN2s393j+Livmz4a+Hvix8OoL3/hFfEmiWzXTr58Hl+dvYfd+8ldH43+In7Rnhbwv/b2qaxpP9ms6xNLb28LNEx+71FeC4VIR5rOxw/WaTly31Ppzxvvm029s0+5s3f1r5w+PnifwTefD26sL7XI/wDhJrW9W60uK2j8yRZE4O4j5VUrWEPB3j7x34Z0zxJ42+I1zNpuowfalgTczIvuvypWTPonw98NyJ9lt49i/evdUkVpHb/ZX7q/981t9XlOntZPqzihi/Y1Xyt3T6Hj/iDUNWvNNT7Zp/2a13sqyeRt6tu2gmvXPDf7P1jD4eg8SeMPEnk2U8C3EFpYx/vHjK5G92+Vf+Aq1WPGN1pnjbwfdeH/AAf4Z1vXdS8+OWLVIYNtnEqfeXLYqfSfh5421HRLbSfF/jW9TTokWKLTrSTd8v8AcJPp/wACqMJgY83uq8V8lc3xuZ1qy5q0/e+92OF+IUfwyt9LurLw/ZiG4iTbHI87TSPJ/eL/AHa8kT79ei/Fvw7pfg3xXe6LZW8ckEsEctvJK+6SLPDD/ezXnSO6Tb0k+b+9WNb4trG+GXub3ufqx8AF2fBLwYP+oLbf+i1rua4b4AS+d8EfBkzdW0W2/wDRYruazOkQ1+df7aFutt8ddZdPkVvIb/gRhSv0UNfn9+3enlfGW56/vbW2f/Z+7t/9lqJkTPA/+XevTfhHp7pYXt+kcXzOsSy/+hV5Zu2bK9j+HW9PBFqifIks0jf7/wA1evw/DnxPN2uYHYR/J8ifJu+638VaEaSw7P76/wB/+7XK+MNTm020htk/4+m+639yuZkvruaRLl7iV5V/6aV9y9i4YaVWPMdv8IbdE0bU5nj2JLqdyyt9GxSePr5PD3jfwf4wmt5JrXTr3bcqm37p/h5+WpPg6vmeCYJv457qeVl/2jJXReMPDb+KvDWoaOnlPdNA0tsvmf8ALZF3ov47dteLiKPtstlHy/4J5kJ8mIUvMp6r8TIopHvJtHkewX5lktN0m6Pd97OwJ/49XNfFnXL8X9ul1ZXVpb3IVbeFnVVnP+1L0rF8LrqepeA0SG4jv90LQLFLu+SQfwEDHy/71epeJNMi1Xw3p9neW8c3lQxfLLHu+bbj7pr8WqeyoT95bOx+s0Pb1oLle6Vjx2SzWZ/KudTlmuv4rbT/AOFfdutVvDum+XdzXkMdwit8sayzb/lH3nzXZSWlu9p9mh8t9r+VIv2hpI1/4BVG73wybEk3s3zbqTxT5XFdT3MHgIzkqkun9dSSPzvIeFJPkZPm2f3a8Zub27e8N5cSSTSs/wAs0v8AFj/ar2OCF9jv/wAB/wBquX8LWVrqPg5LG7t45U+0ybv7ytntXdleIWDUqvmji4hy6WYyp06bs7SfzVjkPEDpcaNDdJ/E9d/8AfAeg+OLLU7nxTJcw2WnRosEsUiwruZmJy38TCuLuNLmtfts1vp9zfaQsc0cU7x/u9w2qXz/ALBas6OKaztXeK4ltkX5V2yffbr0r7OtjvrFRVpLdLQ/LsdCesL2a0uvI9Y8U/DHwLpV09xonjq43xPujV7dZlX8eN1Sz/Efx8tu7vHpuowRJsb920czKPxrM8IeFde1rwxbai/iCKGWdN0cctorLt3d2HNT6rDrthYz6Vb2egX94ybftdtcSfLn/YPy7q6YQ05opq54s735ZNO3cZovxX1jWNZs7DS/Dkc11O/lRQJO252r03xYnxc8YeBZ9E1L4e6TZ2UrxywStqSr5Gznldx3V4Z4L0Hxl4c8WWeqWOg/a7q2k3xqu1vbpmvXNQ+LPivQNK3+MvDutRyzvtto5Y444ePp81OjOU48tZtL0IrQjCX7mKb9TPn8P+O7XwnHo+t+Mrax021h/wBVZJuk2/3S5ryzxZ4dt7ewh1G2+0v++2zs8nmNtP1rrbfxT4l+I/iCPSNO+zaXFs83zJd0ny9PpXpUfwp8KaHph1rxNcXuuywf8/D7YWkP8Kxjirqxp1fdp6ru2EJyo/Hv2SMvQvjJptt8OtI0S3s7m+1SKBVntrSPb8y/Lyei1w7+NvFHjTxzb+F7m7k8OwSuystp/rf9XkfP710lxrng63nhW/uLLSrVfux20a/Iv+5H81eY+MfEllrHxJfV/DkeoxlUWKyeDb5zSIuFfH+7WdWtKnFU+f1SNMNSjOTlyfNmz4x8N+H7Sx1BLNPtEsEDM13cSeZJLJ/ezXkP/LSvTn8DfFbWPDd7qt5pd8mm2kLTzec6w5ULn7nBavMf+WlceIrU6sv3atY9bDwlCPvO5+qX7Nv/ACQXwT/2CIP/AEGvQq8//Zx2/wDCh/BWz7v9kQY/75r0CsDYQ18I/wDBRCLyfinos3eXR12/hM9fdxr4b/4KM7P+E+8P/wB5dIP/AKOaokRM+VpHr3b4R26f8IRazeXvdnlVf++q8Gr374bahb6F8F31aWOIvBJMwZvvbv4V/wC+q9vIpxhXcpdmYYiXJFebK9okviS71NLm3itk06ZoF2Sbt3y/3qyb+CyFvfrb39tLJbQPLJGjruX5fSte10q9tPA0Gg28kaazqKfav98ltz7/APZ/hrl/idq327QxY61pEel63ZurRtj5Z4+h8sj+GverYuVKh72/9aeppDES+GJ33wk3p4F0x/3n8TfP937zV6TYXDvHDfwybJV2ssqfwMK8p8KXF9b3+h+HLeSP7KumfaLmN9rNE38HzV3t9rDabprvbaXfaqlr8s/2Tb8n/AT96urDTjGgoy6W/I8rEw1PPNTkl8M/F6a1h8u20bxFOvmH/lmrO3zkf8CavU/HVxY2FhdTTahbQ7UbbE8i7t235dtcL46tLfxx4Q86wk3uifaLT/awv3PxrA+E99B4vns9H1dNN83R4N1l5sf+u7OrLn5m/wBqvzDifJfZVvax+F66H2fD2ay5fq8t+hcgX7TJDcp5UPlIq/6z946n1xT50R5H310/ivw/CLGa3mvPKvW+W2tbe3XdF2GzqyrXNzxeTvR5Pki+8zyen96vjz9NwFfmTUjK1vUotJ0eW9b5HX5Il/vNWNYo+jeDnmb/AI+FhaQ/7x5qvPI/ibVFumj2afaviBf+ezZ61o+J1eHwxeL/AHoWrvUFDkpdW03/AJHJUlOt7TER+FRaj+r/AANeOyjl+H/wx8Ex6texT+ILp5b+CD7rW89xhc/98V6X43/Z28Fw3DxWFxraKkO357tZPm/EV5t+zw83i342+Fke3ie30bT12r/dWCNsNx/EXbdX1t421C00vSn1W5s7652uqeVY2jXEz5/2F5rvzLE1YSjGm7M/N8FCnzylVV0fJGveDfH+g7LDTZP7YsItqwR+Xtbywv5Vz/8Awk2raPJs1Xw/9mf+LfG0f6kV9Kab8RPh3qv+kprElntdlZru0khWJu6liNq/99V039k2lzaI8MkV5bypui+7JG6/7P8ADVwz3E4aK5kU8lwmJk/ZzseG+Hvj74Z0G1h+x+B5fNZPmlfU42b/ANBrzj4r/Ey88eRx2zaXHZwQXXnr5UjSNz619Pz+CNM8xJk0OxR1/uW6q38qkg8Fww75obeKF5fvMka7n/Sn/rTWnFx5NwhwpQhJS9ofHPhSPxjpN+l/oukXvm7GVX+yNt2n6ivQ/wDhGfix42gSHxDrklhYL8yrNJ6/7EdfRkfhaFJPnkiT5Nzb5P4ahu4fC2lQfab/AMQaRbRL95nuI/8A0HNcrzjFzjy0o2O6GRZfCXNUnf8AA8p0b4NfD6xjge8g1PWLr7zNNceXCzf7kY3bf+BV21xpmk2dqlvovhvSNKWJ/l+yWm1v9r5vvU+w8beC7zxJYaLZ2+rXMt5c/Y47lLCRbfzDyvzvjrTdR8V6xFBq2u6P4M/tTw3pM8lvLObvbcT+W2JZI4ymGUN71ySnjpy95tfgdXJlsI8sYX/E57x1q19D4M1bSvMl8p7Kfdv+X+H+6K+PQvzGvo7xt4o1fUtZ1ObRbGPVtHvdD+2bflWSFXyjYPt3WvnQp+9X+LdXtZQqqhL2jvex5ub+y9yNNWtc/Uv9mlt3wD8E/wDYIg/9Br0WvNv2YG8z9n/wUf8AqFxfpXpNeweKJ2r4S/4KKTeZ8UdFh/55aKv6zPX3b2r4L/4KDOj/ABbsl8z5l0iJf/Ijmk9iJnzHX0v8HNPt774SR295bx3EE88yyRv91vmr5r7V9R/Admm+Fab/AOG6kX/gPy162Rf7z8medmM/cXqQ674RuJr+yudBvItKurP5Ym8vdG0Z6oU/4DXG/HvS7hbTw1baldi5v55nVPIg2r5fyg8Ek/e/2q9ltET7f/sL/wBNK8u+JEya78ctA0f/AF0WnQ7m/wB75pP/AIivocyhH2fL/M16HNQqy9qvJXKPg27itrfxL4mljlR4H8pUZNrRRRLhVP1rWc+INBE3iPQtXiuYLr/Sruw+9G+erwv/AHttdTJCjxzQvHvib5W/uv8A3laqWk6DpOiSPDZ/aUi37vImuGaFPoD8tbrBy5Ixv+jv3Np1IzNCe3tNKghhs4/Jt9m5V+tcPq01j4B8bf29Np8V54b11Nt2qW6s0Eo5OzP8X8Vd3qSPcwb/AOOL5qn8NafomtJN4f8AE8cX9kXibZGfav2dv4ZQf4WFYZxgI4nCOPZF4WtKjNVIvVHDXvxE8JxJPD4V0fUnurn5VVYPml+rZLVy9vpuseILrdq4+x2iyf8AHmn8X++ao63p9j4B8YTf2B4u0zxAlnMyRzQxyfOpXv8Awf8AfLVc03SfiF4wn3wyXNtZN92Wb9zHtP8Ad4+avy3+y6ntOWgtX1erPtsPxJRhTvir2X2VZJ+pra1/ZmiIiXN5bQ/w+Qn3k/4CK5DWfF1k9pNYw28syyoy7nk2qmf9mvb/AAJ8D/DNtH9s1uS51u6b5vKeTbCv/AR8zV0/iDw58JdJ0q8ku9P8LQvs2+W3l7k9f9qvSw3Dfs7OpLXzOXHceVq0HSowsvJXdvmeU/soPbwvr7pJsvZfLiVkk2s0Y5bivf28czeGdKub7VJDPZ2cLSM38XC18na54n0fSvGcGt/DzTTp1tZ/IzeY228O7+4fuqa9yHj74ea9Z21vd6nZI19CjS2l2+5U9VbPy14Wc4GrDEKpH3l5G+TY6hWw3sais+lzc+Ct78TLz4b2tnZ+F9Is0vHluv7S1G78yOXzZGk3/Z48s33v4mrndR0XTPD3xH8O+DfEmoa3c6FpukzXkrack0a/aZ5m/hg+aOP0WvYvhlcWkNj9gsJLb7Eqb7Rbfa0ar/dXFM1LwXrz+MtQ8TaD43uNNuLyGOCW3lsI7iNVjztxnB/irihieaTla17/AHmeIw8qPurW1vuMjwv4B8HeIbD+2PDHijxdDbyu0StDq9wqxMn3vkmz/wCPU3wF4Z1DUJ/FlhqnjLxJd2VlrTWsOLhY2MaRocb1QH/lp822u/8AB9prem2EyeIdci1i6aZpVnhs1t1SM9EwM1B4P8PPoP8Aa2/UJb99R1Se/ZnjVdnmbfk49Nta8+5jeZyE/hHQbb4oeHNNms5bzT5fD17ZtFdyNN5qiSJ/3m7/AFn3qf4+8DeEdA1Xwhruh+GNJ0+8tvENtE8ltaKu+OXdGVbFdnd6Gt54z0nxC95L/wASuG5iW28v5XaXb8+7221a8WaPp/iTTf7Nv/tP2fzo51aGRo2SSORWTn/eWtoYjkjuZzicX8cZvJtPCVz+9/deK7H/AJZ7tm/ev/s1eYap4zfwX8Pn+HV9omrDxDYJLBHHFaM0N+zM2yWJxn5Tu3Gvo+7S3eDzrmOJ4ov3vz/NsYc7q8y1a7+33z3LyfOz/d/iSuariuSmoyjc9DA4SVao5RdrHhFzot34f03wx9pt7h5X0a50y7VPm8rMfmrkj0YV80/LuGfWvv270/ztF1BHjiTzbWXbs/3Wr4BcfNt969bJarqxlKX9bmOdQjCUYxP1H/Zb/wCTfPBf/YMX/wBCavTK8z/Za/5N88Gf9g5f/QjXple4eIJ2r4C/b5X/AIvN/wBw6D/2avv3tXwX+33CyfFjzn+5LpcG38GalLYiZ8019Qfs+P8A8Wv/AO32T/2Wvl+vpr9ntHm+GT7I9+29k3f98pXq5F/vP3nlZj/DXqdnGmyd5n+5/wCy18/eCdbvNS+Ll7qFmn7+/Myee/zeRGW++v8AtbF2ivXviZqC6b4M1a8/hWFol2f7fyf+zVyfwb8JR6LosGrzR/8AExvk3Bm+9FH2G2vosXCVbE06cemrJocvI5S66HcTpaJH5P3EX5ak3rDGmz5/9qs/xJrGn6LpL3msXEcK7/l2fedv7qrXLWOg+NviNapfpb3OheGJflj/AOel0v8AeH97/wBBrqxOMp4b3d5dEK3u+8XfF3xI0fS3/s7R45Na1FvuwxfMqt7kf+y1yWreB/ilrHhW88U63Y3Fnplt+9+wL+7kZd3zMIv9n/ar0bTtH8KeAS/2S3tvtcCN5k7/AOs92Ln7tYlz8QfFnjrUj4f8I2MuqMn3mYbbWBem9v73/Aq8HHVqs4/vJ2v0X9ak0a3/AD7jp1bPKtC1DSdHlstYSSK8vbK6jnWKb5o7hQ33duPl/wCBV7Jr3xq0e8/4mtpZy3d1OjbbT/nkw+6v+7/u1NoXwX8PeGLHfr3lavqrJ82/5beLP8IH8X+81UfFmo+G/DaJZvHY6bF97bDbru59h81cmEw9ajTcrpX7mdatSrSUY3ZwHiH4peKfEkCW0159gtVf5oLHdH5v+8c5riLt0+d/4/vV1cmga94t1W51TwV4M1ebTZXVd0NozRs3Qnd91a7Ww+Bmp6bqVt/wnFxbJ/y1/s+0k3M3+y7/AMNefCNXE1eWOrOq0aMeaWiPHbR7f7O7yW9y91LMvkN92FfXP96vcPghb+F9U+EPiOHxLp+nXZ0SeWcebGqyKrR53bvvfeWus+IWifDuT4b/AGTWL2LQbWzk32kcUfzO391EHLVw3wc0bSbnwv4p1rxHJc2/hu9niVJLifbJLHGzHkj73+1Xn53R+rU+WT7bbnsZHP21bmiu++xqaF4LuNFsfBsPg/xBqekeJvEDr+9S4b7Kq+X5jts9l+WvaI9W8deCfFHhzTfFWsW3ifStbn+xrdw2Hk3Frcbcr8qk7lNMtPC2meKrDT0sLiWwt7NFn02+sZNskDbcIyZ/2f4a0NG8B+K38bafr3jDxn/wkNnpKO+n2yWC27LO/G99vDfLXylLE+3j+8891qe7jKXsqnLT8j0PUvt39i3r6VHE+peQ32ZZv9X5235N3+zurx/wvqHiTVb+y0TW/HHinwx4nn3NJaXmmW629wwX7ts2wqyhv9rdtr1zWrG41LRr2ws9QudNuJU/dXcP3om/hbmvM/Gfhb4n+MLCy8P6lJ4Ws7e1ngnbW7eSZrjzI2zuijI/dsf96tafw9DlmGpXfxXsPFnh/wAMXPizw+/9rfad19DpDeZF5S792wybWzT9W8Q+NPD3iSy8DabrFt4t8RaijXXn6jbra2+m2w43usP3stXba1ol9eeLPDOsW1xbJFpb3P2lZt26WOSPb8mP4t1cz4+8J+Ibbx9ZfEjwZ9hvNQgsms77TbuTyVurfdncsv8ACw/2q0hNT3t/wSJQ9TC8Z+L/ABlYWn/CGeJI9N03VNZhlXTdU0uRpI3kC/dZJPmVq+ftJ0/T/EHhWGLS7bUtX8Z3O77XdvPJ/oDhsF3fO1favZbu08WeJvF9l4p8WWdlpVvp277DpcMn2j94Vx5rycfNitD4U+D7rRUv4Zbv7RFLqEk9ovl7WijZs4b+981YSxMKatHfQ9qjhGoJyWmvqdl4X0m4h8IJbXkktzdLp/lSSf8APWTy/vV+dF9BJb3bwzcOj7WWv07127tNB8L6heXkmy3tbWWVm+i1+YF3Jvunf+8+6vUySPuzPFzKXPUUj9Qf2Vv+TePBf/YOX/0I16fXmf7LH/Jvfgz/ALBy/wDoRr0yvePOE7V8O/8ABQyHZ8Q9Im/566R/KR6+4u1fEv8AwUfh2eKfCtz/AM9dPni/KRT/AOzUnsRM+TN9fUH7NU2z4bXT/wAK6g3/AKClfLJr6W/Z1lX/AIV1cp/d1Bt3/fK162Sf7z8jzs0hzUl6mp418NL4luLOG7uJEsra58+W2SPd5rdst/dql468V6f4WsUe4k866lT/AEa2hk+8v+1/dWtT4h+KrXwvpSS+X9ov5/ltLf8AiY1k+DfAvksPFfjR4rvVrlPN8i4j3LbL2GP71fQYnE8lR06Pxvd9jlVXkhzT26I8O1fxBqOu6smpalP9o2PuWJ/9Wi7vuha998e/HrT9TsdPs/CVncifyFXyUj2skm37g/8Asa4D4j6S3jb4l6VonhbTIhq94nlTRQ/Kvsz/APAfvV6LpXhLQvhfaPC8dtf6/wCSyy3b/MsTFfn2HjatfNw9r7dxbv3ZrWnD2alJeiPGvGOneNZrT+1NctJYbXfua2V/mVf7zJ1/76p3wn8TeJNE8ZW03hW3lv7qX90tgkbN9oX+6VWu0bUpfGWsv4U8O+Xc3F0my9vX/wBXBF0bC/xYr6p+Fnw28KeAdGRdLs4oZVh/0nUJtvnS+rO/8K1nWjy1OaMvmEJ80fZyjr2Pnrx1/wALd1u3ubmefStCmb5o9Nt5N1xtH8Pmc18920xm12C7v5JLn9+rz/aN3zYb5s1738fPixo1nr1zpvgS4/tJl+V9Q+9CrH72z+9/vV87Rwvv3zSbN38P8VOtD21o022+vY6cJh6muiXY+9pP2jPhDomjWqaPJc3jeSvlWNpZ+X5WP4W3YVa8J+IPxY8XfEjxDNN4Z0f7Cn3P3X7xlX/ac4Va8OgeFI3/AHe9F+WvVPgNp+oJqU0KWcrvdbV2/NuRa4cdOtgKTqRfvHp4bAU8TXhTrP3WaOkfDaz+yXPiz4j6551vaoss1tDO0kjY/hdz6/3Vq1rOh+KfiDBC+leDNSh8IxWrf2XbW0kMLNIF+SVwx+7XrHihYvDGlafpd54f/tu98Ru0EVld3EcML7Fz87t8tdBpPjz/AIRWeGz8feE7nwlFLtW2vUuFurNm7JvjH7tv96vkFi8TV/eyV30v+iPexNHCYa9Gi/d/N+bOPg1G0tvgH4DeHxRe+HEv7qC1vtSh/wBZEscbh1PX+5XQaFqljo+k6zrGm/F/UvFv9m6fPdNY3fksu4L8rZ2A/erpvCHgDSdE8UQW1n4olmTTr251ZdG/d/uvta7F9/LHz7a3fi3o+oa38Ntd0TR7eKa9v7X7PGrybV+dlDNn2Wt7x+9/mef73xdjj5PGPjfwloVlrHjuPwtc2UqR+Yul3Ekd3ufb9yKT5ZvvfdWunu/G2mW3iTU9NvP9DstJ0yO/vdQuJNqxeYzbI2U/xbVrz/QvA198NdWTWL+zufH2nxf6i9l3TalpChfm8uIkq0f/AFz+asnx9o2veNtJ+Ib6PoepP5uoab5Ec0bW7XsMC5dUWTH96pnCE5+XcOeUT0nQvix4W1XUtPs4bfXLaLUZvI0+7uNMkht7qTbnajmqvxC+JOiaD4r0/wADv5n9qamm7cn3Yv7qv/v7azL/AOKvwtmj0ybVY7l73Tt0ttbTaZN51hMkePm+T5W/hrx2+0Txl4ssdW8W3l/pul3mrXS6pDbNaNJcweX/AKhN+flXatEoQhH3tL6G+HU51Pc1sd5438eaf4b8V6To+sR7LXUUZlvXk+WKQNjaV/8AZq3/AIm65feEvAUPiDR9QjhnivbZ2VI1k823MmJOuf733q8wj1CHxD4k8J3l5b/bFutPu4p18j5Xbam9SD92ofiFoOvaR4N1DR/DMcuq6HcQq/2J5GaSwYfP+5b+KP8A2a4aSpc0Oj6323PbxEKs6cv5fx2ubv7SnjOaf4f6hGJJIVutttHEn3eW/wDia+P7tV87CeZ/wOvef2jtRd7Pw5pv/LWW1+2Txfd2fKoRf/Q68J1KLyZ/L/2Fr38lpyhQ5pdWzw83rUvbezp9Ej9Pv2WP+Te/Bf8A2DE/9CavTK8w/ZW/5N48F/8AYOX/ANCNen17J5AHpXx1/wAFJVX7J4Mkz82+7Xb/AN+q+xT0r5B/4KSL/wASnwZ/13u//QYqCJHxUODXtXwa8TaT4f8AA2svf3eHimWX7L5iq0uV42V4p2ruPhHoejeJPiDoei+IdQksNNup9kkqfe+78ign1b5a6MLiZYapzx3McRCM4e8e+fBLwHqWqzP8U/F9v8+zfolo/wDCv8MuP/Qf++qxfjT8QodHnSzsP31033Vf7v8AvmvTPj58RLTwnoSeG7CT/iZTwbYY/L9OFTivlDxZ4V8S2Jm1TV4/NlZ91ztfc0X+9XfOtKMWo6yerZ5dOn7afNU26I9j/Zu8ZeE/D3hbXL+5x/wlc7t9pubiRd0sJ5Cxn+7/AHqwNVtPGvxTk1O80by7fS13M89xJ5f2ph/D9Kj/AGcfhK/jrU/7b1qCRPDdh8zbvl+1Sf3F/wBn+9XoXxF8XafoWmzafpvlWGmwJ5TeTHt3+ipWNL36fvaL8wq/xeaOr/I+Z7G71bw3rvnWcktjqVm+3cn3kYV3/wAUPjN408eaba6VqV5FZ6bEirJaWPyxzsF++/8Ae/3fu15+ftGva68zyRQyzvuZ5pNqr+Jp93Ytbb/3ltsT5fkkVv5VhhsP7a+topnr0aUZe9IpD5P/AIqiNd9bGjeHdU1y7hsPD1hc6xey/wDLC0t2bbn1NegeHvgxrNr4hhs/FnlQ7drS6faTrJcf7r7T+7/3mrbF5jhsHDlunY9bDQ9tJRiO+CXw1fXoZ/G2uf6N4Z0t/lZ/vXtx/BFEv8XzV9jfDLwRaeG9C865t7b+171/tF9Kkf3JD/Av+yn3a5LQpZbD+z1mt7b7FpabdNskt9sdr8uN3+1JXQa1rMWveG9Q0e8+02CXkLQST2km2RM/xLmvh8ZnX1yf7w7v7Irwk6lrv1OZ+IWsP4b8S6zb+PPCl94j8Hai8ctjdw2n2qOyYR7WieP+H5vm3VjfBWK+v/iLcp4bt/Es3w6a13SweIo22xXQbKLb+Z820Vkad4j+Img+Ob3RPBvij/hJtF0u1g8yHX9u7dJ/yyWZBu+7XR6N8foLzUtW0fxB4L1uH7D+4u7nS5PtkcTfgAaqHKo+7Z6d/wBDhnRq/aTXy/U634M2/wBv1bxt4weP/kM61LFbS/8ATvb/ALpdv+zuV65L9oDx54js79NN8G+b5Hh66trzxJfJt2wRlsCD/azu3Mtc/oug6S/hSb/hUHjvxTo7M/7vzr/zrdW3fOrxYyrVPH4D+Heu6HNFDp9tf3exoLvVLe7kaaW4H33c7/vbqr6xQhLml+RvDA4mceWKt8z1bRfE13N8Sda8JX8dsiRWsGpaVKn/AC1t3+R93+0HrJ+Kfxa8M+AYE+3/AGm/vXTdFaWnzSbR1Zm6KteTalp/jyz8IeHNaSOXUfE2hI1n5aSbvtlq7bdjf8B2NVL4keHr7w58JfEWvaw/2nXNRRUu5vvLFvbHlJ/djSudOE5x5ddbG/1aUIvm0tqdNqX7RHg7Vbd0tdXlsN/8Lxsrc+rVn+H/ABRofiB5bfRdWju5Yf8AWKo+YrXAW0tjNBbXM3i74ZzRLtVopdM2t/D8v97/AIFXqukw+E0u4bzSrPSH3J+4ubSNfu+xFcmNpwS6/wBfJHt5bOp8MbW66a/mzWjt/Jg/1n+9/wDtVasLF03u8myKJPNllf8AgX+8zVNaWM2pSJCkcv8ADuavGfjx4p1Dxbq//CvfAccl5ao7RXbW8i/6bMOq/wDXNP7396ubB4P20/e0S3ZpmOY/Vo+7rJ7I858UXuo/FT4rzr4fj/cy/uoPO+7Fbx/xuf4V/irzDWRsv5oR5b+W7LuT7rY719IeE/C0Yik8D+F7j/RV2r4q11PvSyfxWcL/AM6+ePF9jHpvifU9NhyY7a6kjj/3Q2BX1WBrwlUdOOiSWnl3Z8ZiKUox9pLVybP0w/ZY/wCTefBX/YNX/wBCavTa8x/ZX/5N48Gf9g5f/QjXp1esconavkf/AIKPt/xJfB8f/Te7b/x2OvrjtXx1/wAFGJJfM8LQ/wDLBUnf/gRpMiex8Yj7ld34U8IT614O1PXrS82XWnOreW3yq0YXJ+b+9XCV6h8J7571LbwaTss9Uvonu5E+95afwfjXRhoxnU5ZdfzMMXOUIc0Tvvhx4e1a10pPGXjL7Tc3E8KpoRu5PMZd/Pmcn723+9UfiZP7d1a28HW1x5Nxq0m6eV/4IE5f/gR211/xF160SN/tPmva6cm1VT+KQ/wqv/jteA+MLrxHp/iCY61aXunXDT+fHE/ysmPubX9t1epV5cNeO/c8mjz1nzbdj6o8ReJ9J8J+EP8AhH9FkjtLO2hVZ3/uxj+GvlnxZrl94m115rPzEii3NBC+35FH8R/2jWfqWva5ryW1tf3nnKzqsSvtVdx/iavfNW+E6W3wdew0ryptas0+3tcp964k2/PGp/u7fu15eLxMqt/Z6HoYHCRhJe01XU+ebfTVeKHzbcKWRrjd5jMzIP4Dj7tSzaL5cloPMkia4VpPJCb3X5vlXHX7tXtGgiuDMFuLZY7uFn2q7RrA47VZN1/atobSMW8suxfLZNzSM8eex55FeLOvNS/M+6hl2HnQXMtWtPO3p3/U7T4I/FLVvh1Je6PNof8AaWlX7/6dbJG0dxu244f/AHf4a9R+F+n+AbnVbzxB8KfEEf8AalzD5V3o3iK4ZZJfmz8knX/0KvnnTLi+tYLO4t/7Re/85bnb821mT8P7tfTI+Gvgb4m+HrPXnjk0rVbqBZV1Cx+Vnbb3To1S6P1hOP3+Z5tbDfVoqpTe3Ttfz/M6i+8TWOm/6N4q0++8MXDPtVr6P/R3b/ZuFyn/AH1WvBYpNaJc2flXMUvzLLDJuV/+BCuD0Xw98cvAYSz0vUNJ8d6Any/2ffSeXJ5fb/Wf/FVSsPGPwz03UnTxP4T8VfC/WpX2yyWck0duzFvm27fk/wDHK8mtkhtRzqUfiN34feFr3w/pOs3mu/6TqV1qE95LJD82+P8Ag/Rfu14sbj4peFdKfxBZ2f2HSNdumvGuWg8xrXe3/LbjK/LX1D4Xu9B1Twslt4S+JFtqt35+5b7UZI5pPL3ZdNg2fw9K7qfSbSaN0f54pU2Mv3ldTTp0J05S5o3uFTGQrRXK2rfqfH2pvY6Xd/2FpviyXUdU8QPHPr+rWNuzQ2Vvt/5ZpFnaxrf8G6j4f8P6F8SdN8G6xLNa6dZLqNi3zbomMOH+8Oz19E+Bfh94R8FQXMPhnSI7Fbl907LIzM3/AAI1wvxq+D6eLdVn8Qab4sk8PXEun/YLtUt/Mjuo/M3jfyK6o04/a2MPbVfs7/5nP+HtE+Jmj+DNP15PEltr066et1Ppt9ZrGzfLvaNJl+bd/vLUPjPx9qF5P4T0fQfCFl4j07xfpclwLW4nWOTaF+aNs/JxVnXYfH+q6bNo+q+PLa209k8pv7I0hYZpY+jLvZ28uvPvih4XvrzWfClvpHhi5vPD+hae1nHHb3/kzc/3nJFcqq4Xn3XXy/yOv6vi+Xay08/8y3JDq2x7ZPhXommuvyrL9rh8v/gW1K6rwRp99co6alo9tYOr/ult51mXb+AG2uQ8E+G7jSvEFtNbfDzX4fn+aT+11k2seNzp5h3LXX/Fvx9/wg8lt4Z8PWf9peLtRTbBGnzfZd/CsV/vH+Fa4nRlWnyxXz/ps9NYuOGpc0nr27/giP4x+NpvDlgngHwrH9p8X6wnlStD961jf6f8tD/46tcJonhb/hHp38FeFtQiPiKeFf8AhItb8xdulw/88I/9o1oeGtAvfCd0nh/RZI9V+Iusp5uqaq/7yPS7d/vN/n71af7P/wALfD93a6nrHiC3j13UP7TubX/SPmVfLbG5k/vH73zV0SqU6dLli9Fbpu+78jxL1J1eapu7/Jdkek6N4c0zwz4fstL0e3lS1i+6v3t+erk/3jXw18UbWa2+IPiCGWPY66hP/wChZr7L1LVdH+Gur6zo81x5OgQWUF/bWnmbmimdnXyI+/z7dyrXx18Tbu+vPHWs3mqafJpt1cz+bJbP96LPO2rySjOliaknre2pGY1ozpQjtY/Rf9lb/k3jwX/2Dl/9CNen15l+yv8A8m9eC/8AsHL/AOhNXptfWHkBXyB/wUjgn/srwfcIn7jzrmN2/wBrahUV9f1heNPDGh+MPDlzoHiKwjvrC5Ta8b9R6Mp/hYf3qAPyLHWtTRr6Wwu0mjk2bHVtyfeVh6V6V+0R8Etd+Feul8S3/h26mP2G/wAf+Q5P7r/+hV5VGv7t6gxmey/DJ5Ne8XWWpeINQjmsbWfzYf7r3O75VkP97+IVu/tXanaPYaVY+ZbPdTzfavk+8kYXH6mvJfAPi+fw3dTwzW8d5pd5tW7tH/jX1H+1Wp4eX/hOPilp6alqH+geeu1ryTdtt0bKRM3v92vT+tx+rOP2nueesNL26l0Wx3Pww8EW/hvQo9e8a6XbXmi6zCqTv95rCM8qzr/db+8v3a9V8H6xF8KdXtdN1e//ALV8A3r/AOg6kknmSaXn7sc396H+61canj7zrqbTte0vUU1KK5ls4rS2gbyW2f3CePu0vgbU77+xrrVDoEb+CJ3ZfsD/ALy4t4ejyhP4o938P/fNfIYrN69Ko1GnpF9Xa/ofT4fA05xUuff8PU4/9oHwtH8OPiJfS6RNv03V/wDT9Oh2boZIJPvLn2P/AI7XBSXFxb2G23tZbGIbXkkZMNFKejL/ALJ6V6V8bfDmrWng3Sn0u8/trwZFN5+nzeY00mnLIvMQb/nie392vM7nVLq3a+uJpv7TG37NDceX+7X3xjFdCnTxEVUp63/qx62BqypRdOo7JbddNXfvr5fgXluFdJNNhu5LhLVGZbhJ2VWbruA/4FX0l+yDqb3+m6t4Mmk857PdeafIn3ZYS2H2fR6+WpY0sNOtbRtW+aWTzZIYk37Pl4YGuz+G+tXfgbxtpHiiw1SO5tdLSOedN/3oZG2yooq6ElSmnfRl46NStSemqS6r7rb6I+6PKuLaT++n/j1Q61b2mq6b9j1Kztr+3b70VzGsiv8A8BNdtaPY6rYw38PlTW9wiyxSJ/GpXIqC+0G0mjfy/MRv7texznys/hPmbxZ8IvhleatP5Ojy6VL/AHrG4aNUz/scivna71bx/wCD/Fd1oNn4n1ezuIrryl2XDfvcf6tuv92vtzxfod3YT/bPL863/wBj5tjV8zftO6G8N3p/ie2t5Ulb/Q55P4t3WJuP++awxEPd90jDcvMpS2vqY1v8aPjL4b8l7jxB9pg85lX7dHHJ/wB9/wAX/j1dVP8AtKazeaFqGieLfC+ka7b7NskunXDRr+I5+WvIo7S+1iwsN+ofLf8AmSz+b837yPpWNoN3cf2hAI47Z5PJaBfN/wBXzu+/XlxlzxfMk31Pqq2X04VIummoytZvV7J/qvyPc/D3xc8Ew+H/AOyks9S8JvKjNFO8H2qOJn/jXOWavX/h9Nb694bS50rXLHxJLEnzNb7YZJf+Af8ALP8A4FXxz8M9e/4RvxpZ3155b6fJ/ot5FL8ytbv97g/99V7h8T/C/wAPvDui/wDCSWcd7oWquNmn/wBjT+W08/VPk6bfWsZ5TRn7xyVMwxEPkd18U/i5pPg20k0Hw9pl7ceM53WCOxmt23W7Ovysezf7O2vKvM/4VbYT6xrUn9r/ABH1hGn81/339nRnje5/z/dqrothqHw78zxX4jzrHjzVoWbTdOcNNJb/AC/PPNn0WtDwrBeal4CtWvI7n/hLvFOrwSwXcqfaJLqGORW8x0/5ZwJXLNQS5afwX18/+AjnhzP3qj978v8Agnrfwh0zRPDfhBNUv7iSzvdRfz72+1f/AEeaeTd947j8q/3Vq74vtNN8LWN/470PxxL4btb9Fnu/Jt47y3upOiyojf8ALQ/7P3q4/wAWX3w28JWmp3nju8svGXjONP3kFxb+YqyFcoiR/chjrnfhZo97qnhey8QfEGS2s/DOjo0+m2U3ywplmbz3X23bUWuFU1SXtpSd2/v9Eb8/tpezitvw9RPBHh648+9+L/xW1CWbyv39st38rbf+WblP4W/uR14H8WPE0Pi3x7qet2tmbaCefeqv/rPuqPnP/Aa6P47fFO78fa19jspJLbw9av8A6NB93zWH/LV/9qvLu/FfQYHCyjL21X4n06JdjzsTVj/Dhsuvdn6ifsr/APJvXgv/ALBy/wDoTV6bXmP7K/8Aybx4M/7By/8AoRr06vVOUKKKKAMnxPoOk+JdEudD1yxivdPuV2zQy/davz2/aX+BGp/C29fU9NEuo+Fp5P3F2fvWrH/llL/7K38Vfo/Wdr+k6Zr2k3OkaxZxX1hcp5c8EqbldTQB+Qu//viuo+Gvi7/hE9WnmuNPjv8ATbyPyL+2m/jhLdv9qvQv2nvgXqHwu1n+09KEt34TvH221y43Nat/zyk/9lb+KvEqgg+ytduNKb4SXt5fXFtr3ha/spf7I1Kb5mt5gvyW1z/dk3fck/4C1eWXv9t3vhzQ9d0WPUbbRdGtl/fxSKt1IwXDsiH70Y7/AN6uX+BXxPl8BalPpuq2/wDanhPVh5GrabL8yup/jQf3hXsWs6Lf6FHDbeEPFVlN4E1qFm0S+uYGma1bqbXdxtb+7vrwMxwvs/39Ndb67dmetgcRzfu6n/B8jA+H2saxoOjSavNpP2nw9fu39qaX5f3Yz/y8Qpz8pVuY65z4vfDuLw3pJ17wzJHqPhTUdsqMJGkWz3Nw4x95f4d1dPrVvqH9h+HtX0LU73TtLjtlW5jTy5JEjK4Dns2O9bfhC41DwnYzf2pb/adFunb+0tLi/eLa+txCn/PM/eaOvGoY7kl7TmV22rd7dH5+Z7EqP8t9t/19D50EV1FfvYaTktEiyO+9W8ph98hv7tXJbe1s57a7WS3lgkhaRoj+8jaVeP1rsPjV8Oz4TRte8PSfbPCuqfv7aSGT5YGP3d3+z6VxkkVqng6xePZ5Utz/AKU7f6xHH90f7tfSQnGrFTi9H/WoqMueMoW1Wu+i10t5d/8AgH3D+xt4um1v4fTeG7+4jmvfD832Vdkm7/RyuY/y+7XvKfcr8+v2ffFmn/D7426fNaXEqaLq0H2W7V/l8re3ytz/AHXr9BIf9XXo4eXNTUj5/F0vq9aVP8tV95geKIf9H3/3Xrzbx94O0/xV4X1PRLmOLfeQMkUvl/Mkn8Dfg1ereIId9m71y2x66fsnnn5vadp99HdX2m6pdfZINPm2TK/3fNG4AVXv9I1G3t5rxrKWGGB184L93D8rj8K9d/bB8E/2D8Rodes7f/QvEH73an/Pwm0Ov4/erzDUNRi829scyWsT3H7yR3bzFiGF2bK8yrGUanun1WBqUauGtUunHZ33bvb5LQoW93c28X2tJE8+3Ty2WaRW+Q9Agr1/w7Dd+HPD2k+NfHFvLrGvSRra+F9Fm/SVlrA+GnhjTtP0qb4meNDI+kWL7dMtHHzX8g4QY/u1eubnxhq/iW28XWGsWx8VtclItMa4h8u2tSv3PnPX1rjrT9pJ046Lq+/92/5mc4VKvw3aX9Xt3NLQ765e48faX4lsJP8AhYN/bNFbSvJxKpX/AI94f4fu/wDfVdj4Q+K/hnwz4f1DWPENvcw+LPIWD+yEtJI/ssMfEMCsw+Vf4maqx8bXfibTb/StS+HnnXUD7b22lv44/KkC/f5+dfZq5D4Z6f4t+IYkl8TandP4a+0+b5c0m5rry+ibz/yzTbXn1JU1ByqpLlt1/Bf5EToy5lGm73v0/MtfCvwvc+M0/wCEk8THZpME0l1O9xJ+8vJN27zZWP8AyxTtXHfHH4pXHi+6fRdHkMPh62k+Vf4rll/jf/Z9Fq98ePidHrIHhTwtJ5OhwfLNJD8q3TDsP+mYrxmu7L8FKpL61XVn0X8q/wAzjxeIjCPsae3V9wkr2r9l74G3vxU17+0NTEtr4WsXX7XOAVa5b/njGf8A0Jv4ay/2dvg3rHxZ8TCJBJZ6FZuh1G+I+6v9xP7zn/x2v0n8MaFpXhrQrTRNDso7LT7VPLhhj6KK9s84m0bTNP0bSrXSdLtIrOytIVhggiG1Y0HAUVeooqwCiiigAooooAztd0jTde0a50fV7SK90+8Ro54ZRuV1Pavzp/aa+BupfCvXft+nrLeeFryY/ZLnGWgb/njL/tejfxV+k9ZniTQ9J8R6Jc6LrljFfWFym2aGVdysKAPyHr074M/Ev/hExc+G/Elv/a/gzVv3WoWD/N5f/TWP+61an7SfwR1b4Ua8byzEl94Yu3/0O6/iib/nlJ7/APoVeQVjOBHwH0ffeFLrwtY3NjoXiu4m8O6sjXWjbIFuI79SufIRvvRzfw/7X+9TNa8ceILNXabwzFpNxEm6L+0J2bzW/uJsH3vxrzz4X/Eb/hH7B/CviCL7f4bupt23/lpZSbv9bDXrviuXV7vTba006Sy1WWWaO80+7l/499RjT5tvH3Zv9mvjMyw3s8TH2kFJN3u9Py/G59Pl2I56L5JtNLbcs+EFvfDPht4/EckWseG79GbWLJ4/l05n5LQp/wA8x/Ev/AlrzP4sfD+XwDrFn4m0GOPWPClx89tI/wC8WNW/gc/3fRq7PwjpreNLRNc8WeVcsrtEulpujhtWRud4z80n+9XXT6hpOj6beJpVvY614ZuEZdW0SGRZPsWessKD+H1j/wCBLRgsZKGIdOTvLqkrR/4c3nRlpUpaLp3Xy7HzPpT6dZtNqN48hul8yKS38z5vnXCFD7V+hP7N3jNPGnwn0XUZLvz7+CBbW+/vedHxz9fvV8OfE7wC/g24h1zQrj7f4W1FP3Fyn7zylf8Agb+jV6R+x34rTSPihBotpJJZ2WsQ/wCkwS/6lplXKbP9qvqsPV97un+Bw4uj7aPLK0XG783frfqfcd2izQOleea1q0Om36QvH527+H7uyvQI/wDV14/4+hmttdukhk2bv3v516cD5ufuSOf+PPh9PiP8J9TsLGz/AOJ1pO3UbGL5dz7Pvqv1Wvlv4YeDV8UxnxH4un+zeEdFhbzp/wDVtOw52L/e+brXqWq69qHjXXbrwV4c1iTTdCgRv+Eg1dPl/dj70Sn3rJ8YWdx4y8N2uj+Frf8As3wdBOtrpcHlsv2zG7feSn+6O395q8fMsRHm9nF2fV9vTzPYy2jXrX5btdu9u/kcP4n0XxB4uSOeOSS2sNMspLqy05/leC1H3S3915O1d3400fwNZfDVns9PsoVayWW0uUj/AH3mlcxneOWbNM0gXfw8c6dqMdxqmm6nMvl6ps3SLMdqbJuT8vpWPbeF7LxJr82laD5kOmWrsuo3KOWjVv8AnjACcD3YV5dWry2UXaK1uux9UsP7OEpNJzlunuWo9Ki+Jeu6a3lyGw02Dy7/AFNN0bXkm3mFCP4PVqwvjP8AEmzTTf8AhB/BckcNhHH5V7c2/wAquo/5ZR/7P97+9UPxa+INlp+lHwR4O8uC2j/d3NzD8o2/88k/9mavFT14rfAZfKo1WrbL4V+r8z5zMMXa9Onu93+gV6P8CvhRrvxX8VDS9ODW2mwFW1G/ZMrBH7f3pD2WqnwX+Guv/FDxdDoOjJsiXEt7duP3dtF/eb39Fr9K/hr4H8P/AA98K2/h3w7aeVbxfNJIR+8nk7u57sa948Qs+AvCeh+B/DNn4c8O2iWlhbLtVf4nbu7n+JjXQ0UVZYUUUUAFFFFABRRRQAUUUUAZnibRNK8SaHeaJrVnHd2F2nlzQydGWvzn/aT+CurfCjXfPt2kvvDV47fYrxvvRN/zyk/2v/Qq/SuszxNoWleJdDu9E1qxjvbC7Ty5oZPusKAPyH313/wy8df2Dv0TW4/t3h26f97H/FBJ/wA9Yj/Cwrf/AGj/AIJaz8KNbFzC8l/4avHK2d5j5kbr5Un+11/3q8hNclehGrDkmgo1ZUZc0T6S8V6LNcz3LadrFyl/eWTNaXdvJtt9Wj28b+3nbflrn7nVfCVh/ZM3h23l0vXLW6j8xUgaPyo92JVnz/DXA+CPGU2iwf2TqQkvNGlfc0f/AC0gb+/Gf4a9T8QXmp694bTTdKuLa5e8RV8/y9v22H+PH92QfxL/AN814Dw0sJJRk7rvt959rgp0sTQdSn8SWqtd38v8/wBTptN1jQf+Jm/h/wCza7ocv/IX0aL5vKz1nt0P3v8AaX/vmvPPGnhG48E3+meM/CWofb9AlnWWxuU+ZrVt2VR66vTP+Em8Sa5Hrfhqe30jS9OhaC0nuLTP20H73ycfJ8tb2kpceRqGpWejx3NuzyW/iTw6n7xXb+KW3X+9t+b/AGv96uqhVUJefYjHYP6zT5tV8rfP08vmj6Q+HPjKLxP4T0zW4fuXsCtt/uN3X8GrxL48eKLv4ieLn8BeApPms0b+3NYX/Vwx/wDPJfeuJjfxvoPh6bw98LvtOseG/ED7tPu4dzSaaz8So7f8s/8AeauL8Sahq2g+GbvwD4WP2eyt71bfX9Yik+a8uW+XZu/55p92vT9tL2fuvU+bxGG9tNR5Nt/P0Oi0nT7TWnTwf4bt5E8I6c//ABMLv7smqTDqu7/nnur0XWn87TZraG4+zOyeVFJbR/Nb/Lhdq+1cbb+A9E0rSkXS7i9tL+CH93exXDKyt/exnDf7tZP/AAk2oeNILLSNIuJUuJYVbVLuKP5bVf4lT/poa+cqS9p70Xt3/Nn3eCo0stpctSPvNd9/LysULmPxb431Y+F7y/tpLCzdft9/a7l81h/B/vetUfip480/R9N/4QfwT/o9vF+6u7mL26ojfzaj4jeNLHw5o3/CG+EPLhVfluZ0+8ueqq397+81eMSV6OEw/trVKisui/VnzGaZlyXp03eT3fl2RSnXmuw+FHw98RfEzxfF4f8AD8PzN89zcuG8m1j7u5/p/FU3wp+HuufEvxjF4e0GHDN81zcv/q7WLu71+k/wi+HPh74aeFItB0CHPRrm6cfvbmT++9e5FnzpF8H/AIb+Hfhj4TXQNBjJORJd3cgXzrmT+8/9PSuzmZxH+6j3t9dtS012C/zqwH0VDbzLNAkyfckRWX8amoAKKKKACiiigAooooAKKKKACiiigDL8TaFpXiTRLnRdbsY76wul8uaGX7rCvzv/AGk/gdrHwu1aS9tIpL7wvdSf6Le43NB6RTf7X+1/FX6SVQ17SdO1zSbnSdXs4r2wuUMc8EqbldT60AfkN9z5Pv10vgnxS2iz/Y7/AMy40uV1aVf4om/56J/dYV6T+0/8CNQ+GGqyavo8Vxe+FLl/3M33ms2P/LKT/wBlavC91c86UZx5ZG+GxNTDS9pTdmj6FuoPEGvC2l0jX7mG6lh32yw3Hl2+owpz8v8Azzm/vV6l8M7jRIdC/wCJP9phdZm+3R3cjfaEuP4/Nzzur5U8A+Lm0Ivpt/HLcaTO6vIqfLJBIP8AlrE38LCvW/GVzY3/AIUm1i51eS01V4VWLVLGTy49Uti2xllX/noi/eX/AL5+WvFr4SUJKP3M+vwuYxrRdWO/VN/l/X/B1PHvirR9P115Ph942t9IutSfyNWgTc1tzx54bGxZK6u38GeHx4N/4R9LffZXKfvG8z5nbr5u8fxUuh+F/Cmnacklvp9j9gW12vK/zK8P8TM3v/erkPD2u33/AAi+meE/C0hu9WvHn+zM/wAy2NkZD5csn/AOlZvmrR93Tlf9M9CnClhJP2lnzrp+S9Slrv8Awmb6lD4H0jxHbX7bP9Lufsm2a1i6fO4yNx/76rM8eeJdK8EaB/wh3hTm9VP9JuU+8mevP/PQ1P8AELW7H4W6SfDuhXH2vXrv97d3r/NIjHq7f7R7V4akr3Mm95N0r/eZ/m3V0YfC+196ovdW3n5s+ezTMfZXjF+8/O9l2X6hI7vv31ufDzwV4g8feK7bw14dtPOup/vt/wAs4I+7uf4VFM8GeGdY8YeI7Pw5oVpJd394/lxqv3V/22b+FR/FX6QfAn4T6H8KvCv9nacBdalchX1C/YYaeTHb+6g5wtexCB8vuWfgt8MPD3wt8KJo+jxia6l2ve3r/wCsuZP7x9vRa7+iitixKjkV9j7H+b+GpaSgApaKKACiiigAoqhq1xPawRS29qbndcRxsqfwIzAM/wCHWr9ABRRRQAUUUUAFFFFABRRRQBQ1rS9P1rSrjStVtIruxuo2inglTcrqexr88P2ovgTf/C3VTq+kCW78K3b/ALmZ/ma1kP8Ayyk/9lav0eqhruk6frmkXOkataRXlhdxtFPBKm5XU9jQB+QFdf4F8VQ6bHJoWvLLc6Ddf6yNfvW0naWPP8Qr0D9pr4D6l8LtSfWNJEl94TuZMQT/AHns2PSKX+jfxV4hWU4c3uyNKNaVGXNE92nis7fTrLStN0m51S+1Lcumypdt/Z1wv8Uph3YXHePbWlrev6V8G/DD6LpskV/4rvo/Mubn+4x/iP07LXkfw/8AHWoeDbu6ubO3t7l5YfKjM3zeR/tJXN6ld3d7fveX08lzcSvuZn/jzXHDCe97z0/M9qpmkfZc0Fab09F/mxlzc3d1dzXlxJJLPL80kjfebNWfDum6lres2ej6RaSXd/dzLHbQRfedjVaws73Vb6CxsreS7u53WOCCFNzOx/hUCv0O/ZU+Bdn8M9DTXdct4p/Fl6n76T732ND/AMsU9/7zf0ruPBZs/sz/AAbs/hV4Wdrz7NdeItQCtf3SfdVe0Kf7K/8Aj1exUUVYBRRRQAUUUUAFFFFABRRRQAUUUUAFFFFABRRRQAUUUUAFFFFABRRRQBR1bTbHWNLudL1K1iu7K6Ro54ZRuV1PVTX56/tP/AW++GWpSa1osUt34TuZP3cn3ms2P/LKT/2Vq/RiqOrafY6xplxpmp2sV3Z3MbRzwSpuV1P8JoA/H/bvjqeztrm9uYba2gkuLiV1jjjVNzOx4VQK90/ah+BN98M9VOseH47i78KXj7Y2+81nIf8Alk//ALK1e5fsgfAP/hFbaHx14xs4312dFbT7SWPd9hQ/xn/pqf8Ax2oA6D9lH4D2vw20qPxH4gjjuPFd5F83Hy2MZ/5ZL/tf3m/CvoGiirAKKKKACiiigAooooAKKKKACiiigAooooAKKKKACiiigAooooAKKKKACiiigAooooAhnihni8qaNJVb+FxuWpqKKACiiigAooooAKKKKACiiigAooooAKKKKAP/2Q==">
            <a:extLst>
              <a:ext uri="{FF2B5EF4-FFF2-40B4-BE49-F238E27FC236}">
                <a16:creationId xmlns:a16="http://schemas.microsoft.com/office/drawing/2014/main" id="{FAD8AD07-B939-F64D-B9CF-84829E78DBCC}"/>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Subtitle 4">
            <a:extLst>
              <a:ext uri="{FF2B5EF4-FFF2-40B4-BE49-F238E27FC236}">
                <a16:creationId xmlns:a16="http://schemas.microsoft.com/office/drawing/2014/main" id="{B0F7D311-B88F-4AD1-91F5-F5A6D3C63072}"/>
              </a:ext>
            </a:extLst>
          </p:cNvPr>
          <p:cNvSpPr>
            <a:spLocks noGrp="1"/>
          </p:cNvSpPr>
          <p:nvPr/>
        </p:nvSpPr>
        <p:spPr>
          <a:xfrm>
            <a:off x="2743200" y="4597010"/>
            <a:ext cx="8680022" cy="20871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0000"/>
                </a:solidFill>
                <a:latin typeface="Arial"/>
                <a:cs typeface="Arial"/>
              </a:rPr>
              <a:t>Founded in 1700s and early 1800s, these churches helped Black Christians grow in their faith and deal with racial </a:t>
            </a:r>
            <a:r>
              <a:rPr lang="en-US" b="1" dirty="0">
                <a:solidFill>
                  <a:srgbClr val="000000"/>
                </a:solidFill>
                <a:latin typeface="Arial"/>
                <a:cs typeface="Arial"/>
              </a:rPr>
              <a:t>segregation</a:t>
            </a:r>
            <a:r>
              <a:rPr lang="en-US" dirty="0">
                <a:solidFill>
                  <a:srgbClr val="000000"/>
                </a:solidFill>
                <a:latin typeface="Arial"/>
                <a:cs typeface="Arial"/>
              </a:rPr>
              <a:t>. </a:t>
            </a:r>
            <a:endParaRPr lang="en-US" dirty="0">
              <a:solidFill>
                <a:srgbClr val="000000"/>
              </a:solidFill>
            </a:endParaRPr>
          </a:p>
          <a:p>
            <a:pPr fontAlgn="base"/>
            <a:r>
              <a:rPr lang="en-US" dirty="0">
                <a:solidFill>
                  <a:srgbClr val="000000"/>
                </a:solidFill>
                <a:latin typeface="Arial"/>
                <a:cs typeface="Arial"/>
              </a:rPr>
              <a:t>The Black Church played an important part in social movements from </a:t>
            </a:r>
            <a:r>
              <a:rPr lang="en-US" b="1" dirty="0">
                <a:solidFill>
                  <a:srgbClr val="000000"/>
                </a:solidFill>
                <a:latin typeface="Arial"/>
                <a:cs typeface="Arial"/>
              </a:rPr>
              <a:t>Abolitionism</a:t>
            </a:r>
            <a:r>
              <a:rPr lang="en-US" dirty="0">
                <a:solidFill>
                  <a:srgbClr val="000000"/>
                </a:solidFill>
                <a:latin typeface="Arial"/>
                <a:cs typeface="Arial"/>
              </a:rPr>
              <a:t> to Civil Rights.</a:t>
            </a:r>
            <a:br>
              <a:rPr lang="en-US" dirty="0"/>
            </a:br>
            <a:endParaRPr lang="en-US" dirty="0"/>
          </a:p>
        </p:txBody>
      </p:sp>
      <p:pic>
        <p:nvPicPr>
          <p:cNvPr id="13" name="Picture 12">
            <a:extLst>
              <a:ext uri="{FF2B5EF4-FFF2-40B4-BE49-F238E27FC236}">
                <a16:creationId xmlns:a16="http://schemas.microsoft.com/office/drawing/2014/main" id="{7580F1F3-0055-462C-86AF-5F1B47A6F09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8778" y="1290225"/>
            <a:ext cx="4242284" cy="3181713"/>
          </a:xfrm>
          <a:prstGeom prst="rect">
            <a:avLst/>
          </a:prstGeom>
          <a:effectLst>
            <a:softEdge rad="25400"/>
          </a:effectLst>
        </p:spPr>
      </p:pic>
    </p:spTree>
    <p:extLst>
      <p:ext uri="{BB962C8B-B14F-4D97-AF65-F5344CB8AC3E}">
        <p14:creationId xmlns:p14="http://schemas.microsoft.com/office/powerpoint/2010/main" val="416796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0"/>
            <a:ext cx="9144000" cy="718457"/>
          </a:xfrm>
        </p:spPr>
        <p:txBody>
          <a:bodyPr/>
          <a:lstStyle/>
          <a:p>
            <a:r>
              <a:rPr lang="en-US"/>
              <a:t>Legacy</a:t>
            </a:r>
            <a:br>
              <a:rPr lang="en-US"/>
            </a:br>
            <a:br>
              <a:rPr lang="en-US"/>
            </a:b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6705600" y="1188720"/>
            <a:ext cx="4548443" cy="3902347"/>
          </a:xfrm>
        </p:spPr>
        <p:txBody>
          <a:bodyPr vert="horz" lIns="91440" tIns="45720" rIns="91440" bIns="45720" rtlCol="0" anchor="t">
            <a:noAutofit/>
          </a:bodyPr>
          <a:lstStyle/>
          <a:p>
            <a:r>
              <a:rPr lang="en-US" dirty="0">
                <a:latin typeface="Arial"/>
                <a:cs typeface="Arial"/>
              </a:rPr>
              <a:t>Bishop C.H. Mason died peacefully in Detroit in 1961 at age 97. </a:t>
            </a:r>
          </a:p>
          <a:p>
            <a:r>
              <a:rPr lang="en-US" dirty="0">
                <a:latin typeface="Arial"/>
                <a:cs typeface="Arial"/>
              </a:rPr>
              <a:t>The once small gathering of renegade Pentecostal preachers and congregations has become and international denomination, with over 5 million members in more than 60 countries. </a:t>
            </a:r>
          </a:p>
          <a:p>
            <a:endParaRPr lang="en-US" dirty="0">
              <a:solidFill>
                <a:schemeClr val="tx1"/>
              </a:solidFill>
              <a:ea typeface="Calibri" panose="020F0502020204030204" pitchFamily="34" charset="0"/>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2796971" y="5091066"/>
            <a:ext cx="3750585" cy="883013"/>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a:cs typeface="Arial"/>
              </a:rPr>
              <a:t>Bishop Mason’s funeral in Mason Temple, 1961.</a:t>
            </a:r>
          </a:p>
        </p:txBody>
      </p:sp>
      <p:pic>
        <p:nvPicPr>
          <p:cNvPr id="10" name="Picture 9">
            <a:extLst>
              <a:ext uri="{FF2B5EF4-FFF2-40B4-BE49-F238E27FC236}">
                <a16:creationId xmlns:a16="http://schemas.microsoft.com/office/drawing/2014/main" id="{9F06AC58-1039-4825-A22F-FF5759FBDD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7957" y="1188720"/>
            <a:ext cx="5561472" cy="3889284"/>
          </a:xfrm>
          <a:prstGeom prst="rect">
            <a:avLst/>
          </a:prstGeom>
          <a:effectLst>
            <a:softEdge rad="38100"/>
          </a:effectLst>
        </p:spPr>
      </p:pic>
    </p:spTree>
    <p:extLst>
      <p:ext uri="{BB962C8B-B14F-4D97-AF65-F5344CB8AC3E}">
        <p14:creationId xmlns:p14="http://schemas.microsoft.com/office/powerpoint/2010/main" val="18542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80E5E-34BC-A0D3-04C2-032D53B84B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DD0302F-37DC-DF42-512B-9A33E4EE37AE}"/>
              </a:ext>
            </a:extLst>
          </p:cNvPr>
          <p:cNvSpPr>
            <a:spLocks noGrp="1"/>
          </p:cNvSpPr>
          <p:nvPr>
            <p:ph type="ctrTitle"/>
          </p:nvPr>
        </p:nvSpPr>
        <p:spPr>
          <a:xfrm>
            <a:off x="2743200" y="457200"/>
            <a:ext cx="9144000" cy="718457"/>
          </a:xfrm>
        </p:spPr>
        <p:txBody>
          <a:bodyPr/>
          <a:lstStyle/>
          <a:p>
            <a:r>
              <a:rPr lang="en-US"/>
              <a:t>Legacy</a:t>
            </a:r>
            <a:br>
              <a:rPr lang="en-US"/>
            </a:br>
            <a:br>
              <a:rPr lang="en-US"/>
            </a:br>
            <a:br>
              <a:rPr lang="en-US"/>
            </a:br>
            <a:br>
              <a:rPr lang="en-US"/>
            </a:br>
            <a:br>
              <a:rPr lang="en-US"/>
            </a:br>
            <a:br>
              <a:rPr lang="en-US"/>
            </a:br>
            <a:br>
              <a:rPr lang="en-US"/>
            </a:br>
            <a:r>
              <a:rPr lang="en-US"/>
              <a:t>  </a:t>
            </a:r>
          </a:p>
        </p:txBody>
      </p:sp>
      <p:sp>
        <p:nvSpPr>
          <p:cNvPr id="5" name="Subtitle 4">
            <a:extLst>
              <a:ext uri="{FF2B5EF4-FFF2-40B4-BE49-F238E27FC236}">
                <a16:creationId xmlns:a16="http://schemas.microsoft.com/office/drawing/2014/main" id="{7F96C2D2-75DE-ABED-095C-12F50923D482}"/>
              </a:ext>
            </a:extLst>
          </p:cNvPr>
          <p:cNvSpPr>
            <a:spLocks noGrp="1"/>
          </p:cNvSpPr>
          <p:nvPr>
            <p:ph type="subTitle" idx="1"/>
          </p:nvPr>
        </p:nvSpPr>
        <p:spPr>
          <a:xfrm>
            <a:off x="2743811" y="1188719"/>
            <a:ext cx="4124822" cy="5347547"/>
          </a:xfrm>
        </p:spPr>
        <p:txBody>
          <a:bodyPr vert="horz" lIns="91440" tIns="45720" rIns="91440" bIns="45720" rtlCol="0" anchor="t">
            <a:noAutofit/>
          </a:bodyPr>
          <a:lstStyle/>
          <a:p>
            <a:r>
              <a:rPr lang="en-US" dirty="0">
                <a:latin typeface="Arial"/>
                <a:ea typeface="Calibri"/>
                <a:cs typeface="Arial"/>
              </a:rPr>
              <a:t>Mason’s vision for COGIC empower the wider Black community in many ways. </a:t>
            </a:r>
          </a:p>
          <a:p>
            <a:r>
              <a:rPr lang="en-US" dirty="0">
                <a:latin typeface="Arial"/>
                <a:ea typeface="Calibri"/>
                <a:cs typeface="Arial"/>
              </a:rPr>
              <a:t>For example, in 1965, Faith Temple COGIC in Harlem hosted a Muslim funeral of Malcom X after no other venue would, fearing more violence.  </a:t>
            </a:r>
            <a:endParaRPr lang="en-US" dirty="0"/>
          </a:p>
          <a:p>
            <a:r>
              <a:rPr lang="en-US" dirty="0">
                <a:solidFill>
                  <a:schemeClr val="tx1"/>
                </a:solidFill>
                <a:latin typeface="Arial"/>
                <a:ea typeface="Calibri"/>
                <a:cs typeface="Arial"/>
              </a:rPr>
              <a:t>But clearly his greatest desire was to serve God wholeheartedly and leave a legacy of faith and obedience.</a:t>
            </a:r>
            <a:endParaRPr lang="en-US" dirty="0">
              <a:solidFill>
                <a:schemeClr val="tx1"/>
              </a:solidFill>
              <a:ea typeface="Calibri" panose="020F0502020204030204" pitchFamily="34" charset="0"/>
            </a:endParaRP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2EBD2652-1810-AD95-FEF1-CC5E8DB8390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913F0F8D-D8A5-0157-7A1B-835BA9BE8C3C}"/>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08B551A8-2AEA-A20A-818F-501C2D9B755D}"/>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522A5163-8578-82EE-4C25-F4FEFA3262D7}"/>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ooter Placeholder 2">
            <a:extLst>
              <a:ext uri="{FF2B5EF4-FFF2-40B4-BE49-F238E27FC236}">
                <a16:creationId xmlns:a16="http://schemas.microsoft.com/office/drawing/2014/main" id="{717DC213-58BC-4666-82FE-43F07F275EE4}"/>
              </a:ext>
            </a:extLst>
          </p:cNvPr>
          <p:cNvSpPr>
            <a:spLocks noGrp="1"/>
          </p:cNvSpPr>
          <p:nvPr/>
        </p:nvSpPr>
        <p:spPr>
          <a:xfrm>
            <a:off x="7099299" y="4567475"/>
            <a:ext cx="4786417" cy="762202"/>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rPr>
              <a:t>Muslim prayer during Malcolm X’s funeral at Faith Temple, 1965.</a:t>
            </a:r>
          </a:p>
        </p:txBody>
      </p:sp>
      <p:pic>
        <p:nvPicPr>
          <p:cNvPr id="12" name="Picture 11">
            <a:extLst>
              <a:ext uri="{FF2B5EF4-FFF2-40B4-BE49-F238E27FC236}">
                <a16:creationId xmlns:a16="http://schemas.microsoft.com/office/drawing/2014/main" id="{5D3EE49C-0F49-4477-B9B7-15268C59326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099299" y="1246303"/>
            <a:ext cx="4786417" cy="3321172"/>
          </a:xfrm>
          <a:prstGeom prst="rect">
            <a:avLst/>
          </a:prstGeom>
          <a:effectLst>
            <a:softEdge rad="38100"/>
          </a:effectLst>
        </p:spPr>
      </p:pic>
    </p:spTree>
    <p:extLst>
      <p:ext uri="{BB962C8B-B14F-4D97-AF65-F5344CB8AC3E}">
        <p14:creationId xmlns:p14="http://schemas.microsoft.com/office/powerpoint/2010/main" val="1575296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47BE83-A9DA-40FC-B318-BB69530DE27F}"/>
              </a:ext>
            </a:extLst>
          </p:cNvPr>
          <p:cNvSpPr>
            <a:spLocks noGrp="1"/>
          </p:cNvSpPr>
          <p:nvPr>
            <p:ph type="ctrTitle"/>
          </p:nvPr>
        </p:nvSpPr>
        <p:spPr/>
        <p:txBody>
          <a:bodyPr/>
          <a:lstStyle/>
          <a:p>
            <a:r>
              <a:rPr lang="en-US" dirty="0"/>
              <a:t>Legacy</a:t>
            </a:r>
          </a:p>
        </p:txBody>
      </p:sp>
      <p:sp>
        <p:nvSpPr>
          <p:cNvPr id="5" name="Subtitle 4">
            <a:extLst>
              <a:ext uri="{FF2B5EF4-FFF2-40B4-BE49-F238E27FC236}">
                <a16:creationId xmlns:a16="http://schemas.microsoft.com/office/drawing/2014/main" id="{0CF6BAEB-FD4A-41F7-BA9E-D7B4F6CA64CD}"/>
              </a:ext>
            </a:extLst>
          </p:cNvPr>
          <p:cNvSpPr>
            <a:spLocks noGrp="1"/>
          </p:cNvSpPr>
          <p:nvPr>
            <p:ph type="subTitle" idx="1"/>
          </p:nvPr>
        </p:nvSpPr>
        <p:spPr>
          <a:xfrm>
            <a:off x="5512143" y="1190333"/>
            <a:ext cx="5460657" cy="4536212"/>
          </a:xfrm>
        </p:spPr>
        <p:txBody>
          <a:bodyPr>
            <a:noAutofit/>
          </a:bodyPr>
          <a:lstStyle/>
          <a:p>
            <a:r>
              <a:rPr lang="en-US" sz="2800" dirty="0">
                <a:latin typeface="Arial"/>
                <a:cs typeface="Arial"/>
              </a:rPr>
              <a:t>“If there is anything in my life’s work that will be helpful to anyone, passing along this Christian highway that may serve to give them a greater religious zeal or to help them to more patiently consider and bear the burdens of a Christian life, I shall have accomplished my aim.”</a:t>
            </a:r>
            <a:endParaRPr lang="en-US" sz="2800" i="1" dirty="0">
              <a:latin typeface="Arial"/>
              <a:cs typeface="Arial"/>
            </a:endParaRPr>
          </a:p>
          <a:p>
            <a:pPr algn="r">
              <a:spcBef>
                <a:spcPts val="1800"/>
              </a:spcBef>
            </a:pPr>
            <a:r>
              <a:rPr lang="en-US" sz="2800" i="1" dirty="0">
                <a:latin typeface="Arial"/>
                <a:cs typeface="Arial"/>
              </a:rPr>
              <a:t>C.H. Mason, 1920</a:t>
            </a:r>
          </a:p>
        </p:txBody>
      </p:sp>
      <p:sp>
        <p:nvSpPr>
          <p:cNvPr id="3" name="Footer Placeholder 2">
            <a:extLst>
              <a:ext uri="{FF2B5EF4-FFF2-40B4-BE49-F238E27FC236}">
                <a16:creationId xmlns:a16="http://schemas.microsoft.com/office/drawing/2014/main" id="{6950F6D0-58F4-4390-A1AC-0F041601071F}"/>
              </a:ext>
            </a:extLst>
          </p:cNvPr>
          <p:cNvSpPr>
            <a:spLocks noGrp="1"/>
          </p:cNvSpPr>
          <p:nvPr>
            <p:ph type="ftr" sz="quarter" idx="11"/>
          </p:nvPr>
        </p:nvSpPr>
        <p:spPr>
          <a:xfrm>
            <a:off x="2567873" y="5823606"/>
            <a:ext cx="7055556" cy="503148"/>
          </a:xfrm>
        </p:spPr>
        <p:txBody>
          <a:bodyPr/>
          <a:lstStyle/>
          <a:p>
            <a:r>
              <a:rPr lang="en-US" dirty="0"/>
              <a:t>Mason with a group of COGIC members, c. 1950s.</a:t>
            </a:r>
          </a:p>
        </p:txBody>
      </p:sp>
      <p:pic>
        <p:nvPicPr>
          <p:cNvPr id="6" name="Picture 5">
            <a:extLst>
              <a:ext uri="{FF2B5EF4-FFF2-40B4-BE49-F238E27FC236}">
                <a16:creationId xmlns:a16="http://schemas.microsoft.com/office/drawing/2014/main" id="{9FD58C52-C8F7-4665-B974-A1FCAB2DAF6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06346" y="1188720"/>
            <a:ext cx="4027655" cy="4537825"/>
          </a:xfrm>
          <a:prstGeom prst="rect">
            <a:avLst/>
          </a:prstGeom>
          <a:effectLst>
            <a:softEdge rad="38100"/>
          </a:effectLst>
        </p:spPr>
      </p:pic>
    </p:spTree>
    <p:extLst>
      <p:ext uri="{BB962C8B-B14F-4D97-AF65-F5344CB8AC3E}">
        <p14:creationId xmlns:p14="http://schemas.microsoft.com/office/powerpoint/2010/main" val="26289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662D57-EB62-4328-5E06-E5B362B450D9}"/>
              </a:ext>
            </a:extLst>
          </p:cNvPr>
          <p:cNvSpPr txBox="1"/>
          <p:nvPr/>
        </p:nvSpPr>
        <p:spPr>
          <a:xfrm>
            <a:off x="2743200" y="1188719"/>
            <a:ext cx="5452533" cy="4105769"/>
          </a:xfrm>
          <a:prstGeom prst="rect">
            <a:avLst/>
          </a:prstGeom>
          <a:noFill/>
        </p:spPr>
        <p:txBody>
          <a:bodyPr rot="0" spcFirstLastPara="0" vertOverflow="overflow" horzOverflow="overflow" vert="horz" wrap="square" lIns="91440" tIns="45720" rIns="91440" bIns="45720" numCol="2" spcCol="0" rtlCol="0" fromWordArt="0" anchor="t" anchorCtr="0" forceAA="0" compatLnSpc="1">
            <a:prstTxWarp prst="textNoShape">
              <a:avLst/>
            </a:prstTxWarp>
            <a:noAutofit/>
          </a:bodyPr>
          <a:lstStyle/>
          <a:p>
            <a:r>
              <a:rPr lang="en-US" sz="2600" dirty="0">
                <a:latin typeface="Arial" panose="020B0604020202020204" pitchFamily="34" charset="0"/>
                <a:cs typeface="Arial" panose="020B0604020202020204" pitchFamily="34" charset="0"/>
              </a:rPr>
              <a:t>abolitionism</a:t>
            </a:r>
          </a:p>
          <a:p>
            <a:r>
              <a:rPr lang="en-US" sz="2600" dirty="0">
                <a:latin typeface="Arial" panose="020B0604020202020204" pitchFamily="34" charset="0"/>
                <a:cs typeface="Arial" panose="020B0604020202020204" pitchFamily="34" charset="0"/>
              </a:rPr>
              <a:t>denominations</a:t>
            </a:r>
          </a:p>
          <a:p>
            <a:r>
              <a:rPr lang="en-US" sz="2600" dirty="0">
                <a:latin typeface="Arial" panose="020B0604020202020204" pitchFamily="34" charset="0"/>
                <a:cs typeface="Arial" panose="020B0604020202020204" pitchFamily="34" charset="0"/>
              </a:rPr>
              <a:t>epidemic</a:t>
            </a:r>
          </a:p>
          <a:p>
            <a:r>
              <a:rPr lang="en-US" sz="2600" dirty="0">
                <a:latin typeface="Arial" panose="020B0604020202020204" pitchFamily="34" charset="0"/>
                <a:cs typeface="Arial" panose="020B0604020202020204" pitchFamily="34" charset="0"/>
              </a:rPr>
              <a:t>exuberant​</a:t>
            </a:r>
          </a:p>
          <a:p>
            <a:r>
              <a:rPr lang="en-US" sz="2600" dirty="0">
                <a:latin typeface="Arial" panose="020B0604020202020204" pitchFamily="34" charset="0"/>
                <a:cs typeface="Arial" panose="020B0604020202020204" pitchFamily="34" charset="0"/>
              </a:rPr>
              <a:t>fruition</a:t>
            </a:r>
          </a:p>
          <a:p>
            <a:r>
              <a:rPr lang="en-US" sz="2600" dirty="0">
                <a:latin typeface="Arial" panose="020B0604020202020204" pitchFamily="34" charset="0"/>
                <a:cs typeface="Arial" panose="020B0604020202020204" pitchFamily="34" charset="0"/>
              </a:rPr>
              <a:t>lax​</a:t>
            </a:r>
          </a:p>
          <a:p>
            <a:r>
              <a:rPr lang="en-US" sz="2600" dirty="0">
                <a:latin typeface="Arial" panose="020B0604020202020204" pitchFamily="34" charset="0"/>
                <a:cs typeface="Arial" panose="020B0604020202020204" pitchFamily="34" charset="0"/>
              </a:rPr>
              <a:t>lay</a:t>
            </a:r>
          </a:p>
          <a:p>
            <a:r>
              <a:rPr lang="en-US" sz="2600" dirty="0">
                <a:latin typeface="Arial" panose="020B0604020202020204" pitchFamily="34" charset="0"/>
                <a:cs typeface="Arial" panose="020B0604020202020204" pitchFamily="34" charset="0"/>
              </a:rPr>
              <a:t>nascent</a:t>
            </a:r>
          </a:p>
          <a:p>
            <a:r>
              <a:rPr lang="en-US" sz="2600" dirty="0">
                <a:latin typeface="Arial" panose="020B0604020202020204" pitchFamily="34" charset="0"/>
                <a:cs typeface="Arial" panose="020B0604020202020204" pitchFamily="34" charset="0"/>
              </a:rPr>
              <a:t>pacifism​</a:t>
            </a:r>
          </a:p>
          <a:p>
            <a:r>
              <a:rPr lang="en-US" sz="2600" dirty="0">
                <a:latin typeface="Arial" panose="020B0604020202020204" pitchFamily="34" charset="0"/>
                <a:cs typeface="Arial" panose="020B0604020202020204" pitchFamily="34" charset="0"/>
              </a:rPr>
              <a:t>piety</a:t>
            </a:r>
          </a:p>
          <a:p>
            <a:r>
              <a:rPr lang="en-US" sz="2600" dirty="0">
                <a:latin typeface="Arial" panose="020B0604020202020204" pitchFamily="34" charset="0"/>
                <a:cs typeface="Arial" panose="020B0604020202020204" pitchFamily="34" charset="0"/>
              </a:rPr>
              <a:t>sanctified</a:t>
            </a:r>
          </a:p>
          <a:p>
            <a:r>
              <a:rPr lang="en-US" sz="2600" dirty="0">
                <a:latin typeface="Arial" panose="020B0604020202020204" pitchFamily="34" charset="0"/>
                <a:cs typeface="Arial" panose="020B0604020202020204" pitchFamily="34" charset="0"/>
              </a:rPr>
              <a:t>segregation</a:t>
            </a:r>
          </a:p>
          <a:p>
            <a:r>
              <a:rPr lang="en-US" sz="2600" dirty="0">
                <a:latin typeface="Arial" panose="020B0604020202020204" pitchFamily="34" charset="0"/>
                <a:cs typeface="Arial" panose="020B0604020202020204" pitchFamily="34" charset="0"/>
              </a:rPr>
              <a:t>“speaking in tongues”​</a:t>
            </a:r>
          </a:p>
          <a:p>
            <a:r>
              <a:rPr lang="en-US" sz="2600" dirty="0">
                <a:latin typeface="Arial" panose="020B0604020202020204" pitchFamily="34" charset="0"/>
                <a:cs typeface="Arial" panose="020B0604020202020204" pitchFamily="34" charset="0"/>
              </a:rPr>
              <a:t>tuberculosis</a:t>
            </a:r>
          </a:p>
          <a:p>
            <a:r>
              <a:rPr lang="en-US" sz="2600" dirty="0">
                <a:latin typeface="Arial" panose="020B0604020202020204" pitchFamily="34" charset="0"/>
                <a:cs typeface="Arial" panose="020B0604020202020204" pitchFamily="34" charset="0"/>
              </a:rPr>
              <a:t>vices​</a:t>
            </a:r>
          </a:p>
          <a:p>
            <a:pPr>
              <a:lnSpc>
                <a:spcPts val="2850"/>
              </a:lnSpc>
            </a:pPr>
            <a:r>
              <a:rPr lang="en-US" sz="2600" dirty="0">
                <a:latin typeface="Arial" panose="020B0604020202020204" pitchFamily="34" charset="0"/>
                <a:cs typeface="Arial" panose="020B0604020202020204" pitchFamily="34" charset="0"/>
              </a:rPr>
              <a:t>vocation​</a:t>
            </a:r>
          </a:p>
        </p:txBody>
      </p:sp>
      <p:sp>
        <p:nvSpPr>
          <p:cNvPr id="6" name="Title 3">
            <a:extLst>
              <a:ext uri="{FF2B5EF4-FFF2-40B4-BE49-F238E27FC236}">
                <a16:creationId xmlns:a16="http://schemas.microsoft.com/office/drawing/2014/main" id="{5A0F0244-E86B-5D99-402C-ADD221CD0DAF}"/>
              </a:ext>
            </a:extLst>
          </p:cNvPr>
          <p:cNvSpPr txBox="1">
            <a:spLocks/>
          </p:cNvSpPr>
          <p:nvPr/>
        </p:nvSpPr>
        <p:spPr>
          <a:xfrm>
            <a:off x="2743200" y="457200"/>
            <a:ext cx="9144000" cy="718457"/>
          </a:xfrm>
          <a:prstGeom prst="rect">
            <a:avLst/>
          </a:prstGeom>
        </p:spPr>
        <p:txBody>
          <a:bodyPr lIns="91440" tIns="45720" rIns="91440" bIns="45720" anchor="t"/>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r>
              <a:rPr lang="en-US" dirty="0">
                <a:latin typeface="Arial"/>
                <a:cs typeface="Arial"/>
              </a:rPr>
              <a:t>Vocabulary</a:t>
            </a:r>
          </a:p>
        </p:txBody>
      </p:sp>
      <p:sp>
        <p:nvSpPr>
          <p:cNvPr id="5" name="Footer Placeholder 2">
            <a:extLst>
              <a:ext uri="{FF2B5EF4-FFF2-40B4-BE49-F238E27FC236}">
                <a16:creationId xmlns:a16="http://schemas.microsoft.com/office/drawing/2014/main" id="{F16980C8-8A3F-4F64-B19E-79BC524A1918}"/>
              </a:ext>
            </a:extLst>
          </p:cNvPr>
          <p:cNvSpPr>
            <a:spLocks noGrp="1"/>
          </p:cNvSpPr>
          <p:nvPr>
            <p:ph type="ftr" sz="quarter" idx="11"/>
          </p:nvPr>
        </p:nvSpPr>
        <p:spPr>
          <a:xfrm>
            <a:off x="3425549" y="5391223"/>
            <a:ext cx="3889651" cy="1003879"/>
          </a:xfrm>
        </p:spPr>
        <p:txBody>
          <a:bodyPr/>
          <a:lstStyle/>
          <a:p>
            <a:pPr algn="r"/>
            <a:r>
              <a:rPr lang="en-US" sz="2000" dirty="0"/>
              <a:t>Mason and some “wonders of nature” he used as illustrations in his sermons, c. 1950s.</a:t>
            </a:r>
          </a:p>
        </p:txBody>
      </p:sp>
      <p:pic>
        <p:nvPicPr>
          <p:cNvPr id="7" name="Picture 6">
            <a:extLst>
              <a:ext uri="{FF2B5EF4-FFF2-40B4-BE49-F238E27FC236}">
                <a16:creationId xmlns:a16="http://schemas.microsoft.com/office/drawing/2014/main" id="{7C309725-6544-45FB-ABCC-A89846D971B6}"/>
              </a:ext>
            </a:extLst>
          </p:cNvPr>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7656084" y="786809"/>
            <a:ext cx="4231116" cy="5608293"/>
          </a:xfrm>
          <a:prstGeom prst="rect">
            <a:avLst/>
          </a:prstGeom>
          <a:effectLst>
            <a:softEdge rad="38100"/>
          </a:effectLst>
        </p:spPr>
      </p:pic>
    </p:spTree>
    <p:extLst>
      <p:ext uri="{BB962C8B-B14F-4D97-AF65-F5344CB8AC3E}">
        <p14:creationId xmlns:p14="http://schemas.microsoft.com/office/powerpoint/2010/main" val="34257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F9B1CF-D287-49CB-9E08-4A51AE69DEB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F0E1D190-6FED-B37A-FBB9-DDDF372C4E1F}"/>
              </a:ext>
            </a:extLst>
          </p:cNvPr>
          <p:cNvSpPr txBox="1"/>
          <p:nvPr/>
        </p:nvSpPr>
        <p:spPr>
          <a:xfrm>
            <a:off x="1190933" y="5105400"/>
            <a:ext cx="9810135"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ts val="2775"/>
              </a:lnSpc>
            </a:pPr>
            <a:r>
              <a:rPr lang="en-US" sz="2400" b="1" i="1">
                <a:latin typeface="Garamond"/>
                <a:cs typeface="Segoe UI"/>
              </a:rPr>
              <a:t>The Woodson Center would like to thank </a:t>
            </a:r>
            <a:r>
              <a:rPr lang="en-US" sz="2400">
                <a:solidFill>
                  <a:srgbClr val="313653"/>
                </a:solidFill>
                <a:latin typeface="Garamond"/>
                <a:cs typeface="Segoe UI"/>
              </a:rPr>
              <a:t>​</a:t>
            </a:r>
          </a:p>
          <a:p>
            <a:pPr algn="ctr">
              <a:lnSpc>
                <a:spcPts val="2775"/>
              </a:lnSpc>
            </a:pPr>
            <a:r>
              <a:rPr lang="en-US" sz="2400" b="1" i="1">
                <a:latin typeface="Garamond"/>
                <a:cs typeface="Segoe UI"/>
              </a:rPr>
              <a:t>Dr. Goldie Frinks Wells, Ed.D, L.H.D. </a:t>
            </a:r>
            <a:r>
              <a:rPr lang="en-US" sz="2400">
                <a:solidFill>
                  <a:srgbClr val="313653"/>
                </a:solidFill>
                <a:latin typeface="Garamond"/>
                <a:cs typeface="Segoe UI"/>
              </a:rPr>
              <a:t>​</a:t>
            </a:r>
          </a:p>
          <a:p>
            <a:pPr algn="ctr">
              <a:lnSpc>
                <a:spcPts val="2775"/>
              </a:lnSpc>
            </a:pPr>
            <a:r>
              <a:rPr lang="en-US" sz="2400" b="1" i="1">
                <a:latin typeface="Garamond"/>
                <a:cs typeface="Segoe UI"/>
              </a:rPr>
              <a:t>for her review of and invaluable feedback on the lesson.</a:t>
            </a:r>
          </a:p>
        </p:txBody>
      </p:sp>
    </p:spTree>
    <p:extLst>
      <p:ext uri="{BB962C8B-B14F-4D97-AF65-F5344CB8AC3E}">
        <p14:creationId xmlns:p14="http://schemas.microsoft.com/office/powerpoint/2010/main" val="3990772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a:xfrm>
            <a:off x="2743200" y="457201"/>
            <a:ext cx="9144000" cy="723014"/>
          </a:xfrm>
        </p:spPr>
        <p:txBody>
          <a:bodyPr/>
          <a:lstStyle/>
          <a:p>
            <a:r>
              <a:rPr lang="en-US" dirty="0"/>
              <a:t>The Church of God in Christ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1" y="1188720"/>
            <a:ext cx="4413955" cy="4862124"/>
          </a:xfrm>
        </p:spPr>
        <p:txBody>
          <a:bodyPr vert="horz" lIns="91440" tIns="45720" rIns="91440" bIns="45720" rtlCol="0" anchor="t">
            <a:noAutofit/>
          </a:bodyPr>
          <a:lstStyle/>
          <a:p>
            <a:pPr fontAlgn="base"/>
            <a:r>
              <a:rPr lang="en-US" sz="2400" dirty="0">
                <a:latin typeface="Arial"/>
                <a:cs typeface="Arial"/>
              </a:rPr>
              <a:t>One Black American religious leader who had a big impact was Bishop Charles Harrison Mason (1864-1961), founder of the Church of God in Christ (COGIC). </a:t>
            </a:r>
          </a:p>
          <a:p>
            <a:pPr fontAlgn="base"/>
            <a:r>
              <a:rPr lang="en-US" sz="2400" dirty="0">
                <a:latin typeface="Arial"/>
                <a:cs typeface="Arial"/>
              </a:rPr>
              <a:t>The Christian movement he helped to lead and promote inspired millions of Americans, especially Black Americans, to pursue personal holiness, revive and expand religious institutions, and work for peace and justice across the nation.</a:t>
            </a:r>
            <a:r>
              <a:rPr lang="en-US" sz="2400" i="1" dirty="0">
                <a:latin typeface="Arial"/>
                <a:cs typeface="Arial"/>
              </a:rPr>
              <a:t> </a:t>
            </a:r>
            <a:r>
              <a:rPr lang="en-US" sz="2400" dirty="0">
                <a:latin typeface="Arial"/>
                <a:cs typeface="Arial"/>
              </a:rPr>
              <a:t> </a:t>
            </a:r>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ooter Placeholder 2">
            <a:extLst>
              <a:ext uri="{FF2B5EF4-FFF2-40B4-BE49-F238E27FC236}">
                <a16:creationId xmlns:a16="http://schemas.microsoft.com/office/drawing/2014/main" id="{7AAD97DC-6D87-4F46-8565-03DA94410785}"/>
              </a:ext>
            </a:extLst>
          </p:cNvPr>
          <p:cNvSpPr txBox="1">
            <a:spLocks/>
          </p:cNvSpPr>
          <p:nvPr/>
        </p:nvSpPr>
        <p:spPr>
          <a:xfrm>
            <a:off x="7945344" y="5518513"/>
            <a:ext cx="3314526" cy="73765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Arial"/>
              </a:rPr>
              <a:t>Seal of the Church of God in Christ.</a:t>
            </a:r>
          </a:p>
        </p:txBody>
      </p:sp>
      <p:pic>
        <p:nvPicPr>
          <p:cNvPr id="11" name="Picture 10">
            <a:extLst>
              <a:ext uri="{FF2B5EF4-FFF2-40B4-BE49-F238E27FC236}">
                <a16:creationId xmlns:a16="http://schemas.microsoft.com/office/drawing/2014/main" id="{3C6391CB-1E27-41D3-B288-74AC4FFA261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0381" y="1339487"/>
            <a:ext cx="4064452" cy="4010244"/>
          </a:xfrm>
          <a:prstGeom prst="rect">
            <a:avLst/>
          </a:prstGeom>
        </p:spPr>
      </p:pic>
    </p:spTree>
    <p:extLst>
      <p:ext uri="{BB962C8B-B14F-4D97-AF65-F5344CB8AC3E}">
        <p14:creationId xmlns:p14="http://schemas.microsoft.com/office/powerpoint/2010/main" val="194714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Charles Harrison Mason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048207" y="1188720"/>
            <a:ext cx="6456221" cy="3350326"/>
          </a:xfrm>
        </p:spPr>
        <p:txBody>
          <a:bodyPr vert="horz" lIns="91440" tIns="45720" rIns="91440" bIns="45720" rtlCol="0" anchor="t">
            <a:noAutofit/>
          </a:bodyPr>
          <a:lstStyle/>
          <a:p>
            <a:r>
              <a:rPr lang="en-US" dirty="0">
                <a:latin typeface="Arial"/>
                <a:cs typeface="Arial"/>
              </a:rPr>
              <a:t>C.H. Mason’s remarkable life saw many changes in America — many of which he helped bring to </a:t>
            </a:r>
            <a:r>
              <a:rPr lang="en-US" b="1" dirty="0">
                <a:latin typeface="Arial"/>
                <a:cs typeface="Arial"/>
              </a:rPr>
              <a:t>fruition</a:t>
            </a:r>
            <a:r>
              <a:rPr lang="en-US" dirty="0">
                <a:latin typeface="Arial"/>
                <a:cs typeface="Arial"/>
              </a:rPr>
              <a:t>. </a:t>
            </a:r>
          </a:p>
          <a:p>
            <a:endParaRPr lang="en-US" dirty="0">
              <a:latin typeface="Arial"/>
              <a:cs typeface="Arial"/>
            </a:endParaRPr>
          </a:p>
          <a:p>
            <a:r>
              <a:rPr lang="en-US" dirty="0">
                <a:latin typeface="Arial"/>
                <a:cs typeface="Arial"/>
              </a:rPr>
              <a:t>Born to formerly enslaved parents in 1864, during the Civil War, he died in 1961, when the Civil Rights movement was transforming life in the South and beyond.</a:t>
            </a:r>
          </a:p>
          <a:p>
            <a:pPr fontAlgn="base"/>
            <a:endParaRPr lang="en-US" sz="2200"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ooter Placeholder 2">
            <a:extLst>
              <a:ext uri="{FF2B5EF4-FFF2-40B4-BE49-F238E27FC236}">
                <a16:creationId xmlns:a16="http://schemas.microsoft.com/office/drawing/2014/main" id="{74B6A962-6E5D-40D1-88CC-09C31CD2CC58}"/>
              </a:ext>
            </a:extLst>
          </p:cNvPr>
          <p:cNvSpPr>
            <a:spLocks noGrp="1"/>
          </p:cNvSpPr>
          <p:nvPr/>
        </p:nvSpPr>
        <p:spPr>
          <a:xfrm>
            <a:off x="5048207" y="5239274"/>
            <a:ext cx="4114800" cy="8092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C.H. Mason towards the end of his decades-long ministry, c. 1950s.</a:t>
            </a:r>
          </a:p>
        </p:txBody>
      </p:sp>
      <p:pic>
        <p:nvPicPr>
          <p:cNvPr id="12" name="Picture 11">
            <a:extLst>
              <a:ext uri="{FF2B5EF4-FFF2-40B4-BE49-F238E27FC236}">
                <a16:creationId xmlns:a16="http://schemas.microsoft.com/office/drawing/2014/main" id="{96143321-7B54-41D5-B743-326B0124582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2372" y="1188720"/>
            <a:ext cx="3815340" cy="4859850"/>
          </a:xfrm>
          <a:prstGeom prst="rect">
            <a:avLst/>
          </a:prstGeom>
          <a:effectLst>
            <a:softEdge rad="50800"/>
          </a:effectLst>
        </p:spPr>
      </p:pic>
    </p:spTree>
    <p:extLst>
      <p:ext uri="{BB962C8B-B14F-4D97-AF65-F5344CB8AC3E}">
        <p14:creationId xmlns:p14="http://schemas.microsoft.com/office/powerpoint/2010/main" val="29066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Early Life and Conversion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21"/>
            <a:ext cx="4796557" cy="3638460"/>
          </a:xfrm>
        </p:spPr>
        <p:txBody>
          <a:bodyPr vert="horz" lIns="91440" tIns="45720" rIns="91440" bIns="45720" rtlCol="0" anchor="t">
            <a:noAutofit/>
          </a:bodyPr>
          <a:lstStyle/>
          <a:p>
            <a:r>
              <a:rPr lang="en-US" dirty="0">
                <a:latin typeface="Arial"/>
                <a:cs typeface="Arial"/>
              </a:rPr>
              <a:t>Mason was born to sharecroppers Jerry and Eliza Mason in rural Shelby County, </a:t>
            </a:r>
            <a:r>
              <a:rPr lang="en-US">
                <a:latin typeface="Arial"/>
                <a:cs typeface="Arial"/>
              </a:rPr>
              <a:t>Tennessee. His parents were </a:t>
            </a:r>
            <a:r>
              <a:rPr lang="en-US" dirty="0">
                <a:latin typeface="Arial"/>
                <a:cs typeface="Arial"/>
              </a:rPr>
              <a:t>ex-slaves and neither received any formal education. </a:t>
            </a:r>
            <a:endParaRPr lang="en-US" dirty="0"/>
          </a:p>
          <a:p>
            <a:endParaRPr lang="en-US" dirty="0">
              <a:latin typeface="Arial"/>
              <a:cs typeface="Arial"/>
            </a:endParaRPr>
          </a:p>
          <a:p>
            <a:r>
              <a:rPr lang="en-US" dirty="0">
                <a:latin typeface="Arial"/>
                <a:cs typeface="Arial"/>
              </a:rPr>
              <a:t>His family worshipped in the Black Baptist tradition. </a:t>
            </a:r>
            <a:endParaRPr lang="en-US" dirty="0"/>
          </a:p>
          <a:p>
            <a:pPr fontAlgn="base"/>
            <a:endParaRPr lang="en-US" sz="2200"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2743200" y="5198732"/>
            <a:ext cx="4572000" cy="1042580"/>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a:solidFill>
                  <a:schemeClr val="accent1"/>
                </a:solidFill>
                <a:latin typeface="Arial"/>
              </a:rPr>
              <a:t>1833 map of Tennessee; Shelby County is in the southwest corner, bordering Arkansas and Mississippi.</a:t>
            </a:r>
            <a:endParaRPr lang="en-US" dirty="0"/>
          </a:p>
        </p:txBody>
      </p:sp>
      <p:pic>
        <p:nvPicPr>
          <p:cNvPr id="2050" name="Picture 2">
            <a:extLst>
              <a:ext uri="{FF2B5EF4-FFF2-40B4-BE49-F238E27FC236}">
                <a16:creationId xmlns:a16="http://schemas.microsoft.com/office/drawing/2014/main" id="{B193B6A3-CCE0-47C9-A27B-98F9288A500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92157" y="1188721"/>
            <a:ext cx="4073651" cy="5052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72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dirty="0"/>
              <a:t>Early Life and Conversion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5808133" y="1188720"/>
            <a:ext cx="5401734" cy="3642924"/>
          </a:xfrm>
        </p:spPr>
        <p:txBody>
          <a:bodyPr vert="horz" lIns="91440" tIns="45720" rIns="91440" bIns="45720" rtlCol="0" anchor="t">
            <a:noAutofit/>
          </a:bodyPr>
          <a:lstStyle/>
          <a:p>
            <a:r>
              <a:rPr lang="en-US" dirty="0">
                <a:latin typeface="Arial"/>
                <a:cs typeface="Arial"/>
              </a:rPr>
              <a:t>In 1878, when Mason was a teenager, an </a:t>
            </a:r>
            <a:r>
              <a:rPr lang="en-US" b="1" dirty="0">
                <a:latin typeface="Arial"/>
                <a:cs typeface="Arial"/>
              </a:rPr>
              <a:t>epidemic </a:t>
            </a:r>
            <a:r>
              <a:rPr lang="en-US" dirty="0">
                <a:latin typeface="Arial"/>
                <a:cs typeface="Arial"/>
              </a:rPr>
              <a:t>of yellow fever swept through the South, forcing the Mason family to flee west to Arkansas. </a:t>
            </a:r>
          </a:p>
          <a:p>
            <a:endParaRPr lang="en-US" dirty="0">
              <a:latin typeface="Arial"/>
              <a:cs typeface="Arial"/>
            </a:endParaRPr>
          </a:p>
          <a:p>
            <a:r>
              <a:rPr lang="en-US" dirty="0">
                <a:latin typeface="Arial"/>
                <a:cs typeface="Arial"/>
              </a:rPr>
              <a:t>But they could not escape the disease; Jerry was among its more than 20,000 victims that year.</a:t>
            </a:r>
            <a:endParaRPr lang="en-US" dirty="0"/>
          </a:p>
          <a:p>
            <a:pPr fontAlgn="base"/>
            <a:endParaRPr lang="en-US" sz="2200"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2743200" y="5671538"/>
            <a:ext cx="2983437" cy="824237"/>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Young C.H. Mason; date unknown, likely 1880s.</a:t>
            </a:r>
          </a:p>
        </p:txBody>
      </p:sp>
      <p:pic>
        <p:nvPicPr>
          <p:cNvPr id="10" name="Picture 9">
            <a:extLst>
              <a:ext uri="{FF2B5EF4-FFF2-40B4-BE49-F238E27FC236}">
                <a16:creationId xmlns:a16="http://schemas.microsoft.com/office/drawing/2014/main" id="{886C1655-5569-4AE9-B678-FADB2DCBF56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54993" y="1188720"/>
            <a:ext cx="3907639" cy="4428965"/>
          </a:xfrm>
          <a:prstGeom prst="rect">
            <a:avLst/>
          </a:prstGeom>
          <a:effectLst>
            <a:softEdge rad="25400"/>
          </a:effectLst>
        </p:spPr>
      </p:pic>
    </p:spTree>
    <p:extLst>
      <p:ext uri="{BB962C8B-B14F-4D97-AF65-F5344CB8AC3E}">
        <p14:creationId xmlns:p14="http://schemas.microsoft.com/office/powerpoint/2010/main" val="83975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a:t>Early Life and Conversion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2743200" y="1188719"/>
            <a:ext cx="5220586" cy="4584759"/>
          </a:xfrm>
        </p:spPr>
        <p:txBody>
          <a:bodyPr vert="horz" lIns="91440" tIns="45720" rIns="91440" bIns="45720" rtlCol="0" anchor="t">
            <a:noAutofit/>
          </a:bodyPr>
          <a:lstStyle/>
          <a:p>
            <a:r>
              <a:rPr lang="en-US" dirty="0"/>
              <a:t>A few years later, Mason was struck by </a:t>
            </a:r>
            <a:r>
              <a:rPr lang="en-US" b="1" dirty="0"/>
              <a:t>tuberculosis</a:t>
            </a:r>
            <a:r>
              <a:rPr lang="en-US" dirty="0"/>
              <a:t>. Back in 1880, there were few healthcare options, especially for poor Black people. But his mother and family prayed over Mason, and on September 5, he suddenly recovered from his illness. </a:t>
            </a:r>
          </a:p>
          <a:p>
            <a:r>
              <a:rPr lang="en-US" dirty="0"/>
              <a:t>Mason praised God for what he considered a miraculous healing and resolved to dedicate his life to serving Him. </a:t>
            </a:r>
          </a:p>
          <a:p>
            <a:pPr fontAlgn="base"/>
            <a:endParaRPr lang="en-US" sz="2200"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descr="A statue of a person in a suit&#10;&#10;AI-generated content may be incorrect.">
            <a:extLst>
              <a:ext uri="{FF2B5EF4-FFF2-40B4-BE49-F238E27FC236}">
                <a16:creationId xmlns:a16="http://schemas.microsoft.com/office/drawing/2014/main" id="{0AC29E42-C901-4065-B11F-6AC9EA32C96B}"/>
              </a:ext>
            </a:extLst>
          </p:cNvPr>
          <p:cNvPicPr>
            <a:picLocks noChangeAspect="1"/>
          </p:cNvPicPr>
          <p:nvPr/>
        </p:nvPicPr>
        <p:blipFill>
          <a:blip r:embed="rId2"/>
          <a:stretch>
            <a:fillRect/>
          </a:stretch>
        </p:blipFill>
        <p:spPr>
          <a:xfrm>
            <a:off x="8268923" y="1175657"/>
            <a:ext cx="3400557" cy="5287245"/>
          </a:xfrm>
          <a:prstGeom prst="rect">
            <a:avLst/>
          </a:prstGeom>
        </p:spPr>
      </p:pic>
      <p:sp>
        <p:nvSpPr>
          <p:cNvPr id="11" name="Footer Placeholder 2">
            <a:extLst>
              <a:ext uri="{FF2B5EF4-FFF2-40B4-BE49-F238E27FC236}">
                <a16:creationId xmlns:a16="http://schemas.microsoft.com/office/drawing/2014/main" id="{B270F4F0-016A-4CA7-9460-547942B8F8BC}"/>
              </a:ext>
            </a:extLst>
          </p:cNvPr>
          <p:cNvSpPr>
            <a:spLocks noGrp="1"/>
          </p:cNvSpPr>
          <p:nvPr/>
        </p:nvSpPr>
        <p:spPr>
          <a:xfrm>
            <a:off x="3848986" y="5905144"/>
            <a:ext cx="4114800" cy="490515"/>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a:solidFill>
                  <a:schemeClr val="accent1"/>
                </a:solidFill>
                <a:latin typeface="Arial"/>
              </a:rPr>
              <a:t>Mason statue in Memphis.</a:t>
            </a:r>
          </a:p>
        </p:txBody>
      </p:sp>
    </p:spTree>
    <p:extLst>
      <p:ext uri="{BB962C8B-B14F-4D97-AF65-F5344CB8AC3E}">
        <p14:creationId xmlns:p14="http://schemas.microsoft.com/office/powerpoint/2010/main" val="114578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775E4-06D1-4DC6-AF24-E44429D6A026}"/>
              </a:ext>
            </a:extLst>
          </p:cNvPr>
          <p:cNvSpPr>
            <a:spLocks noGrp="1"/>
          </p:cNvSpPr>
          <p:nvPr>
            <p:ph type="ctrTitle"/>
          </p:nvPr>
        </p:nvSpPr>
        <p:spPr/>
        <p:txBody>
          <a:bodyPr/>
          <a:lstStyle/>
          <a:p>
            <a:r>
              <a:rPr lang="en-US"/>
              <a:t>Rough Road to Ministry</a:t>
            </a:r>
            <a:br>
              <a:rPr lang="en-US"/>
            </a:br>
            <a:r>
              <a:rPr lang="en-US"/>
              <a:t>  </a:t>
            </a:r>
          </a:p>
        </p:txBody>
      </p:sp>
      <p:sp>
        <p:nvSpPr>
          <p:cNvPr id="5" name="Subtitle 4">
            <a:extLst>
              <a:ext uri="{FF2B5EF4-FFF2-40B4-BE49-F238E27FC236}">
                <a16:creationId xmlns:a16="http://schemas.microsoft.com/office/drawing/2014/main" id="{B0F7D311-B88F-4AD1-91F5-F5A6D3C63072}"/>
              </a:ext>
            </a:extLst>
          </p:cNvPr>
          <p:cNvSpPr>
            <a:spLocks noGrp="1"/>
          </p:cNvSpPr>
          <p:nvPr>
            <p:ph type="subTitle" idx="1"/>
          </p:nvPr>
        </p:nvSpPr>
        <p:spPr>
          <a:xfrm>
            <a:off x="4797778" y="1188719"/>
            <a:ext cx="6694311" cy="4760525"/>
          </a:xfrm>
        </p:spPr>
        <p:txBody>
          <a:bodyPr vert="horz" lIns="91440" tIns="45720" rIns="91440" bIns="45720" rtlCol="0" anchor="t">
            <a:noAutofit/>
          </a:bodyPr>
          <a:lstStyle/>
          <a:p>
            <a:r>
              <a:rPr lang="en-US" dirty="0">
                <a:latin typeface="Arial"/>
                <a:cs typeface="Arial"/>
              </a:rPr>
              <a:t>Mason was soon baptized and began to preach as a </a:t>
            </a:r>
            <a:r>
              <a:rPr lang="en-US" b="1" dirty="0">
                <a:latin typeface="Arial"/>
                <a:cs typeface="Arial"/>
              </a:rPr>
              <a:t>lay </a:t>
            </a:r>
            <a:r>
              <a:rPr lang="en-US" dirty="0">
                <a:latin typeface="Arial"/>
                <a:cs typeface="Arial"/>
              </a:rPr>
              <a:t>minister.</a:t>
            </a:r>
            <a:endParaRPr lang="en-US" dirty="0"/>
          </a:p>
          <a:p>
            <a:r>
              <a:rPr lang="en-US" dirty="0">
                <a:latin typeface="Arial"/>
                <a:cs typeface="Arial"/>
              </a:rPr>
              <a:t>Around 1890, Mason was officially licensed as a minister by Mount Gale Missionary Baptist Church in Preston, Arkansas. </a:t>
            </a:r>
          </a:p>
          <a:p>
            <a:r>
              <a:rPr lang="en-US" dirty="0">
                <a:latin typeface="Arial"/>
                <a:cs typeface="Arial"/>
              </a:rPr>
              <a:t>But the next few years were painful: in 1891, he got married, only to divorce in 1893. </a:t>
            </a:r>
          </a:p>
          <a:p>
            <a:r>
              <a:rPr lang="en-US" dirty="0">
                <a:latin typeface="Arial"/>
                <a:cs typeface="Arial"/>
              </a:rPr>
              <a:t>Mason felt great shame at his inability to live the values he preached and fell into a period of depression. But he persevered, refusing to set aside a </a:t>
            </a:r>
            <a:r>
              <a:rPr lang="en-US" b="1" dirty="0">
                <a:latin typeface="Arial"/>
                <a:cs typeface="Arial"/>
              </a:rPr>
              <a:t>vocation</a:t>
            </a:r>
            <a:r>
              <a:rPr lang="en-US" dirty="0">
                <a:latin typeface="Arial"/>
                <a:cs typeface="Arial"/>
              </a:rPr>
              <a:t> he believed came from God.</a:t>
            </a:r>
            <a:endParaRPr lang="en-US" dirty="0"/>
          </a:p>
        </p:txBody>
      </p:sp>
      <p:sp>
        <p:nvSpPr>
          <p:cNvPr id="2" name="AutoShape 2"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C3387CD6-326B-DA4F-8E21-7A78B0DDF35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52F4CC6E-1083-AB44-8C53-EC9FCA1C50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data:image/jpg;base64,/9j/4AAQSkZJRgABAQEAYABgAAD/2wBDAAUDBAQEAwUEBAQFBQUGBwwIBwcHBw8LCwkMEQ8SEhEPERETFhwXExQaFRERGCEYGh0dHx8fExciJCIeJBweHx7/2wBDAQUFBQcGBw4ICA4eFBEUHh4eHh4eHh4eHh4eHh4eHh4eHh4eHh4eHh4eHh4eHh4eHh4eHh4eHh4eHh4eHh4eHh7/wAARCAIoAu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SeFjHHlXxgcc4xxj/PvUUFvxtMYz04GO47VuTxOsa4VHIGeByOB+lG1YxG20YByTjk15cGep7PQXTIuQysRIhyH6dvbv/wDWr7J+G+s/274TsL9mPmmELN7SAYcfnz+NfIth8wVhhcjj1r2/9nrXfJlvtHmbMbv50PAwHwAR9SBmibG0e5g5FAbB54rOi1W2J2jGenFSm7jb+IN+GaSmjPlLZPH4UoGMfMag+0x4+/uA70guo/72fpRzhylo7SB1puWDbU71B9qhHVqUXCH/AOvTuhE44+vpSIFI3H5agNzD94sc0G5QjcXoTQFghQPY00BdnFRfa4SPvgfU0n2qEAsW/Oi6Aef4/fGPavLfjppMNzZQXht/OODETgkp/GDx/wAD/OvSTfW4P3xXL/ETVlstAkurbZJNGfkR8/Pngj8ialzuOC1PmrWLeG3ihRUdJDHuk8wYwTVF/s/LcE8kYPPJrN+IHi2G/wDEl5cSSRwiSTAQDjI68+tYUevxkbg/7w/c5Hr0FaQhZEuSudSfswByxGOnPNRmO2Z9wjH161zseuq0ZYuNuMEmpv7dtZPl84A+qEVfKCdzo7ZVG3ym59Cc4NW4h+7Chh0zsNZ/huxudddU0+2kuN6A/ImTnvzXf6V8OvEUkaySWphU8jfjIP0/GsZzsWcykbt9x954PL/XirMEL8qYs85ruIPhzqAH73G4HJCZqceCbyIfcPXuaz52y/ZnHxW7kphMnk1ct9PcncFTg8V0sfh+8iIzbydf6U6LT7mHbm2c8ZNTdj5TKtNPlLltuOfWtmyt7iIcgc+1WkDxYzGQAMHir1veLF96HI+lMqxXt7e4KHbgE+3SrKWMxTccgVci1OEEL9mq/BqtiQfMhIwPSgpQuZMmmbkHPPpjrWfLpgEnKfpXVNqGnshVc9CenYDNV3v7cJvNvnjBOOKBuCOQuNPjXOMZz03cVSe1QR8rye1dfcXVqyHbDjNZk8tuOqBTjk9j9KDFo5uW3QIc5+v5VGQoO0e3NbE7WxYt8g+v1rO3W7fwqOSefxqkiOSxUgjTcPlzwT1p/wAu9c9frTsLjj/PIpmMkbV7/wBP/r1bmAYyf9k9RQisHO7kfX8qYgwSxbgDJ/wqUjMZUMR26VXOgsSeWmDnr9c0+CH5921ai+UY+YZ9u/NTRyKEbHT+lQ2UkaVvb5j3eSnT6ZqYW65J2D0HNQW91IE2leQQMUS3M2wsEUcZ+7UXfQbSZXu4kMhwnGTjntk1YgtYfLHyR8HPWkfe2MoAMenX/OaRN8ZHyPgdecA1POFrbDjYW4fcUh/2vzqGaxVYy0cYAxjBP9KlMmDny3yPSovM6qUcZHcmjmDcyhaZl2bBjvkdMYq9HpnzjK856+lQvI0TFguT7VN/aeIyzRuPr3oBwM/UNN8uI9wPYd6564tGaTYzKdnp3zXT6jqaSwGMRnJrAmlznrz7dORVL4jMzDaOJB8wwTyfWqT265KDdjrxyOe1ak8qnOGwSMIPxNVHCxkptyAffNb3Aoy2iF9rNkjPTjtTZbONsKGxhsfyqzJcNvGEDb+SfQ1ILjnbySeRgUCKgsI94UIAeMkVMNN6rtfcRs6Y/WrUFzHsHmJySnTtWtaTWJKrIr89ec1LdhpXKFhpUzPv3OMYxx711NhY3gTbG7ggDr0qO0u9PUDEjjHt7VtWd9po+bzGBHXrWT8zXlKM+lX8sbLI3JQ8IeM1Ul0e+yG84438AnGa6+C7sJMKbn+P/CthNKh+6JM4yexqW2HKebDSnOFkyMADOeanj02GJTh3zz1PHSu01S0t7bb5kkab+m+sq7itlJ/0qHjJpavcXIjjNQs2Z/lyc+p4/CsOXTFj+dmPAJGT+Fd7Otscst1Hg8fTNUJxYjbuuIzlPqT9KcW7hyI4p7BR8yr7fpUM1g2GY4G8njOcV1M7WuWXcOx9vaqkj2Zfdx/kYq/eM2rMwZLNY32hsuT2Ge4phtW4XzNg5P8AhWw8kZBwoJ+tNk8vZtDA88DORzVwAyja/PsVicEd+lTwWTeWVKY9QTnNXUMIcsFAyOprT0aRP7Rt8sm3IU57ijnaBK71PRv2cpFjt7uxniPmM5kRthxXtAhQfwAV598J9BudHnunuUCjHyAYxySe30r0dD61vQh7tzGv2Q3y027dtHlKAKcTmjK981vZGELpgY1IDbaQRqeqgfSl3Y9qUnB9aNEVyjTGvHT8qXav3dtOI3Yo+bNO6M9RhjyOnt0pCFGF2jnjipaTFJmsRnlcUnl46L+tPJxRlT0ahNIRXljBB+Wvnv8AaY0fRbWFbxlf+0btwEOQBhOuR+IFfQ8h2oW9BXy18fQninxfIks0j2lgDbwojkAnPz/r/IVhX5epvTdzwDW5rW3kK7oBjnZvyfyrGf7RcTn7LY3Rxzu2YzzXqyeGbWIN5NrCOfv4pRorhGUY3Dp9e1Z+2S2H7K7PLrbw/q11nc1rbg84LlznjtV+38GwH5ZriaYEHA2lO+fy9q9GTSlUhgvGcdP8+lWIrFvkZVO4gDOzkdRQ6zYOikcPpnhu1hnjeG1G5H5OPcV9H/sswyW/ijVNySANYgnHQ/P0x68mvJ4tNcy85DHlgete5fAG2jh8T6g0Q2q9oMcf9NP51EJ++hSgrHhFzY4QbeAUB78dsVXe1dnG7tySepNdVc2z7ApXew67zmqotWUjGdw74znPUUou508xmW1s2NuwA4wCPzrT0+S4tZY2t3eGQYCFDjv/AJFTS2zLu+V+gIx6DPbvU9tC3GV6YH60NFbmjaanqgw4vJ0HUgP3NaQ1/W/K41S6GOmHrMSJiAoXHqQasJGxw3BHHbFZBYlOva8CF/tS669C/H51G/iLWwC/9qT8Ack45H+TUckS7Nq9eaoyW/mRMknMZTbj25FFh2L8niTxACuNVuCenJ9O9CeMPEijdHqk2D64qhJE2Nu0DnB9KHjXyxhQfYAVVwNA+MfExj3NqswIGe3Soz4u8TeWUGqTHtgfWsuSNWO3b2zSHcoLBuRxjGO9TcLGi/i7xEo/5Cs4J5PfvVGbx14sW5KjWJBGEwfzP+FV5VZk4brx+FZN2rb2Y57Dk1cNTObsTXPj7xgIw8WsT9N3IHPHQViaz498c3UbQyaxHNDJ8ux4QC4+vao7vZHHG0r7enGc4PpVKdY2J8qZM59a25CG2cD4plvLiLZcW/HmD95EOpP9en5VUFqhI3X2o2/HyeYnB/wrqtfiQ/Y8SHJuow+OM9a0UtkMYypcZIxnpWvM0YOFziXtW+ySLDrjvlCNnHP+TV3QFjj0y3+dMlOcjnPPatjV9MtZYJVaOEyRwmTpg9PX8qzdM8LrNbWm25eGWWMHKOTyc9ulVzprUqCs9D0nwX8RJvC5jWHyxGD9wJj/APVXpml/G2ORIhNsQ4zXgWm+BLi4dW+3Tj1JQYH6V2Wl/D+2t0EhvLh25+/j/Cuabgbwv1PbLb4sWcjjd5eOv+eatp8SLKQ8yDkjrjivKLHwPC0e6a+nc4/uDitm38EWfObqcfgPy6VgaHef8J1p8iBjjcQOriiTxTYyZZWj9fWuEuPB8MUqpHdToOpwB/hVm28KqoVWv7jb16A0XKOsGtW7OXEiDPP4U031vIT8w5GcCsGw8MYjDfbpwcdcf0rSt/D+1D/pMxPND0JsXPNjxw/T9amiCiCZi4xsHU+9V00LAG2ST1HArXsNCzbzeZJJ+8ABHGevrTBcxm28n7uTHURnOajF/JGhhD/u3GSPxrdg0BFSZjJIcxmM5x0zXM+J9NuLPats+Mg8OOOo9KAasOkm3SbS2MdTUT3LKxYMRk5B9q5+W/v4QWmt278jkdKrHWEkRmD4PvzQQzpJJcDb2J3dahymQCg6/wCNZSagrZy/AGMAUkN4shDGZeBgc/Wm2CRsIU3jds59vpTCqmMdM4B/SqQuUOP3iHr3NTwsGwytxvHemySdFTPKDGem2phGvKNnJ9qhjCkBmbBOM+9X9LihztvHcHsc571JVrkaWyFPupxk1ZFomD8oPXgfjU+pw28RijtGd5e47CnyWs0QVS2CXIzipvYdrFi0sLMkPI4z3BFXDY2JjOXHH+1Wz4U8OtfbppmKQp93Hf8A+tW9qfhW3Nsy2rFJQOMng/Wrs+UXtIbHnslvGHZB0Bz61ctNNhkTdxuPOaf9jmF4IypBzjHpXoVnoNh5EamEk7Bk568UowbH7RR1keevpkOTnGOtVb2zhUFgoz7V6g/h/Tsj/R8D2NZ+r+HLD7HKyRsGCEgg/jTdJoPbQex5Q9okk++VQcetD21sIzmMfd7Cr3lO0u1Y0O89q6Oy8GXU1sJJWjjLj5UOSRShqJzOEvYbOQFY0AwPvgVz93aW+WZec9a7LxRo91pNwY5bfqcgoeoFcpcrI0fmCFwAefwp7EbmFcWtv98Jgd+1Uby1jz+7XGCcc/Wust9Dub6yF1CqeWRwDJgj1FYFzEy3dxbgZ8s4dweM/Xv1ouDMaW0tt/DEHeMkHk49arPapt2GebGAfkfvWvJaZfauSenp3qvJZ7ULF3XHGMntmt1qhGYLdFJxI4x3L8mrMcXA/eSAA5GD7VMLVTlm3DZ1yaR4kEZUTbCDtzzmpmgiPj8tXChpCH9TUhl/eNjJV8HqahEcf3Gb755/LFSRw/uy2/HGPrxSaQ7s1obyH7AJGaf7ZvwMHgirut6neW2ozotxPwEC4JGPkFYsUSK43sI+f51u+I9P/wCJxdOPulwMbOeg/wAKxuaRdyv4jvrxri33TXBH2aM4L8ZxmsmS5m3yMbiTkcYfjvW54ktnF3EzZAS2izg/7FY0sONzRMCyJnBBIJPaqQrSKpuLj95maToQBVeSVs5Fw/H3M9CRmrElttJ+Y5AzjHrVWeJg4WNxgdsc+9OVr6CXNcjkaZn3R3Dk7+p9M/1zREXjA/fduamkhk+/9nd23Dt6VW8tjLv8uQjJ78VSmOa6g8s3OLrABx+PrTBNMJOZnyBgP2pZI32cQuAR3PvSPsKBRG6dvu4/GquQM+0MSr/aCN4BIB96u2E0iyxzK5BQ5BD5/wA9Kz7g+UhXypBgcjr+OKekqRybisnGBz9al6gj6j+F+spLpcs11eJI0jg8uOOOldzHqFsVH76Pn3FfGllrL2/yx3M4XI4RyB2z+tXD4juAB/pVySOcmYj+tONRw0FKknqfYJvrcfxx4+tBvrf/AJ+I+enz18hW/iLULgqtt9qmL8Z5wX/E8d6uW83iC8l8wTJCvBG53JHWm8QT7JH1a+p2cfytcw5z/fFK+q2O/wD4+oOPWQf418q/2ffSY87ULoqcYwccVo2WnpHhthbB+UknPWp+tFewR9KvrWmqdpvoPX74ph17S1/5iFv/AN95zXz8bRpMdXI6ZPbvViOLbH3+T+dT9ZZfsEe8HxBpQ/5f7fH/AF0FJ/wkWk43/wBoQbc4++K8GCtw23OaV49rFdvBNL6xIj2KPc5fE2kr1v7cf9tBVa48XaOp4v4D7DtXissbAFRzwDSeVn5Txz25pPEMapI9V1PxvpS6ddNHco84QmEHua8OuYXlllkmyWfLEjrnJ6+/etw2/G0MfwFRyWzvn5c5H51k5tvUvkSOb+yrv3Bc4685JpBYsc5XPFb8dmuza2eDzUiWqeQWKD8R0qrl2ML+zlA3lDwMCoorbdGcKSMAf1rpPsueiADBHFJJbLh259SPTNTcLGBHa/vF+UYTJAPBx1r1n4Jwsur3Tdvsvf3fNcHFbZKr+GOvevTPhNEI9Wum6DycAf8AAxV0f4iM57HkM9qpywwMjkY9qRbZGQ4z19fb/wCtWzJbqqMu3sMD0/zmozCp+9jryetWnYnkZiPa8BR7DJGT3qzBb/Ju5PGTxV17dTltvGOMfU0R2+I2++MU7loS3tsycb9oGceuDUvk8bdpwMVIkKrGWXJ7fTmp448JyowDnA7iouaIzXhTYcplunPHaoPs3z/dJx6jPFaR3xksWGd3INJIMHhevHWlzDMqSFQdx6B+PqRUbQoEXGc46/gavgJ8uOvp9KWSNPLDBeMf5/nTTAzJ428tvl54GfzquYlYbxkDfmtExrxleuO3b1pyQ/MNq596XMBhvxtVm7EnPfisa8kjadlWQfc6juea6TUbU+Q21D2OQucev8q56901mG4qcFevTNaU2ZTg3sc9rC+aYkC4JjGB2FYM1reeYyCGZiD2TpzXa2+meZIqyPhQPX9PzrTNigUvtOXOetac5FpHjGv6fcLLG22RyZAEwPx6f1qtc3OpW0Rw08f9/IPFek+Jzbi70xZWQH7cgdyQONh6mjXzpv8AZl55dxA8n2Z8AYPODj6mtlU2uQ4Hi0t/qVxctcRXU+7kPscnNep+GLaYaZpm7fu8sDI75z1rEsfDkFpoUt59vjuYzaSThYwB5T/5616r8PtGttV0izuJeIhaxnCYOcJxn2qK1S8dCqC5XqW7BW5ZdhDg9OMe1dDBD5sY3duKit7dMhVVgD1JrXtwqwD5skj5snqPT9K5Ltm5JbxKH+VemM/WtGCN8n5vpUWmK0zhz16j8q3be2wQp3/jRqi0jGuY8S7eo6/jToi3me5Harj27TThmx6cHNW7e1jj+Y449Oc0thuHYZZW7/e+bHr1rYtNNmlj3CMkZ9KjtgyjbtFd7oWxtNixjOMHnvWkIc5FT92jlU0ybHMZHHpU9tp8wjZGQ4PtXajaBQY1I3YrT2KXUx+sPscgLGTlfLPIwa5/xJo9zK8SrG5A9Bnrj/CvTyFGP8aYIlPv+tL2SH9YvueBapod3GjH7PMDnqEIrnIdPtxcSPJDGWIJwO/+ea+l7mFCnKAj3rwDXQkfiG9jiYeV58mzB96jl5Rp32KMmn2Zf/j3j4PbNMSwtoyR5KZ+lXRG3D7R6kA/59ad9nbf93JOD0z3FSyytHa25A/cptGOD2rXjtLUIuYU6jJqAW+Oi8VowBmT7qY4/rQFiG3s4Sm/yefY9a07awhZNphAx0pbeNPlyvt0qcNkbBkKOeKXMFiSzsYYj5ixgnAH1qzqNv8APaoE438/lU2nn9wF25NWLtWNxa54+c5pmltDt/DUKxaVAgUD5Mn3NX5A3brVTRv+Qdb/APXOrrbiDmuuOsTz38RxOsW6jW2Zf74NdnbBvKH0rmdRjU6uX9H/AKCuntvuDHpWdLdm1f4USkbgKrX3NtMuONhqy3FVNQ5tpV/6ZkVtLY54r3jhPDlhHLr6tIg2xkyD8K9ACsE9a5HwnHs1qT3D/hXZEKc9aypKyNKu5ynxDsEudDZ8fvIjuB64rym3t0e3mSQHHmPzmvZfGg/4kF1ngBK8mt4l8qTCjmQ/iKipuaU9jBn0/VIZJ4bSZI7eUgjn7h/jx/nvWe+lXkWEjhjCg9Qfeu0jw2UKkEdaZcw5x8pP4VkzS1zz+TRtUbDbYRv7b/1/SqVxpOsCIuEQgIDnzOScV6GbZVI+X0/z+tQzxr5Xy9QnHP4VXOHKjyyez1SN/wDj1cgfMeeM5qtPbaqdrLYue+S+f89a9Ekt3MZwnQnoBWasLTS7GTKk8496HNtEuyONis9WbKi3kB9CvtWlZ6Jq1zIqHfAvGXc8n6CvU/hxotpqfiNbW6h3wpGZSg/AD+deox+EdEX5RYjr13//AF6IKdRXREpJHhGjeF4Y9sk2+aYc+ZKcmu/vLBTdy4TgnHSvQU8L6SD8tvjHoasHQrNiW2H8TS9hMuNWCPMtQ0uNpN3k4UImeB6Csx9KhGB5cZ46gV65JoFm2c9arTeG7Y9HkxT9lNFKpBnkj6VbkljbpnrwnU1Tn0e23n/R4wQD0HNeh+KNBj0+KO4Vy65wSeOucVzEsTBl7/Wos1uF7u6MH+y7cg/ux+VQx6LbRyDy4UGTnAHv/wDWrofLx+NMEeBu28gGpKMB9Ft2G1o0OOPSqk+hWcg5h4c4PPJHHeuqeHJOG/iPRKqvGwHGOuBnrQTY4mfwrp4jDRQsmM4Ic1QuPC1sqBFU9zkueua72WFl/h45qCe35fK/xH+tMqxws/hG1ADh5kKDJ2PjParGnaDaw/8ALNCeMk/P7d66mSNxHJnrjkVFFFhOeTzUe8BUt7FFJQJgc4+lXYosfKOM+1WYIl+93zg+9TiLL8KM4xj8aEFit5XBYrnpxUoiXefkdQc8DnFWwrDcxTq3WljiYnvwTRYBYhIrllYg7B3xkelPSFvKLMuOhqYR8bvWpU+4PWi5RQML8MuTz2qVrbGc/wD1+lWzwRtzn60iljhmTIHOD34NQ2xNFOSNcBSuCMZ+vNM8oA7eQepx7gVaIbeH7nr+dCLl9vbnOe9TG99RECW+EGVORxSvDnOPWrhibIw3Sl28DHQcgVrzgZr2+fm6c84FTx2yhOWPv7VdES4+tOKqct/k1DZdigbZc7ip9elQmHaowua1pIsA9DjPaovLUgrt5JoAyPK/eL165A9e1ehfDCPytRus5x5Hf6iuQNvlwxXnI/nXbeF4mhthcBvnlTpnFHtvZu5Lp86POpF3K2WGSAN4NRleF2tuZzhBu+tXHiYRF1bHTBxVcKuC/wAm7jp1610jD7N5cZc7PkPf6/c/WmRKg3Kzk9eRg09yzHbvJGDwaYkagSLuPXAoAmgG4qqjdnPQU6RTG5Up049N/H6VZsIuN5Uj0A+gpLzY0+7cFA6474BqWgKN7Ftk2q6HIwf8/jVORW8wsFwN2RitC7k4HUDBOPxFVTsV9x5AekBnnpsOAMd/wpw3sAhXt+VSPGudwXBHGfbIpwC+bu7Z7007AVzGxcJs/X3FW44sIG3EcZH50JGnyscAdxVtIl2Lj0xRIDI1GFvILdulYM9vHK5whwB3rqb+JjGccdKwTGqhmZBuw4BOemcdBQBnC2wzEL7gfjU94F+yMwbDBCc+nFTuVecKVwJM42euOKku7dY7eRwz7ZM8Ej0NCYHl9/dQ2mu3VtNY2u2JA2ZULyOSM8noRzXOyeOL59L84aDabQXJwDj1/lXpdxDpst/I1xrb2kvCvD9myEwOmcY9+tNfT7HYNviSPHR99qAPYdPatlUSMnBs818Nanb+ItYbTbnR4LcyI7Ex5A2BCcZHrxXfeCNTm8O211b3LmSGUIsYOMDggfzrZs7Gwiu1ki1yG7mGf3QhAJGD3x2rE1G2xbW6lcF3HPpyKHNSFGDR2Gmak1xjcmex/pW9ZXKsg3IQ2c461xugXDQ24xDvI7J3GRwKrfCLUNRufEt9Dd3k90skLyPG/wDq0fzPkx6ZHFYtWRoj1XRpFECtIpBGc5HXpxW9bzRn5++3ism2ktreGR5MIiAlyfb3rndD8aR317Ot9YR2Nmls91BM7giSMEZPscHPPrSWpomdokb+Zu255yauW6/LtPGTWV4b1rT9fsPtmkzRzQF9udmCCOxHX/8AXWrbyR8qeWQ/OPSgtF6IbnOF6Vt6ddzW8QhX7o5rn7i8Ft5flxvMxyREiAnA6mrlpfw3Fok1vh1fpxg0RdgmlI6FNWmJ27B7cVLJqbg7RisSCYKQx455qR7tNnDd8U+d9TP2SNQ6pNkYUYrOn166VGZUQjOOlRGZsBgMVk3MjeUy7SdnSjmYOjDcrap4z1KONsJCmGxnBrzSe4eW/lkLHJJ6DjPXit7W5VETMVOd/ftXL6WW/tCZC3Ayfaj1IKk+q6kLvyfs+xuoB7jAq4NU1SOXaLNMDnnNZ+v3TNexR2q4nTgn0GKlthdW11aLeSBhIXO/Oc+1Mk7C0kmlt43ZNkjpkjPQgc1YDPgpu75I/GqwkdoGcdQh4/pWZpl1qE2rxw8iMO4cnnA2ZB/pVMo6q2jaRA+4mr8UXAbbiqNkGMfG7BfNXMtld3pgioGi/bhQQ3f0qzcBvtduq9v1qrb7hty3OatZb7fBlumTTNOh32ljFhAvT5KuP0aqWm82MTf7H+NXO1dcPhPOfxHM6l/yFJD7iuituIw3oK5q/O7WHQ9N/wDSumh4jDBse2Kyp7m1f4ESHkbqqah/x6S9/wB2asncBw1VNQLfY5s/3DWr6mENznPDG0ao2epBOK64ha4nQ7pLW5nmkyUEZJwvPHOK6jSL5b+xjuo0ZFfPBA45xjippSsrGtf4jP8AGA/4kc/zZrzS0jwg6ZMjn6816V44LDQJ9q85AFeWWmp2sgkjhdyyDcQQBnJPT8aznuaUtia4Xad3QmoTLgemaxPHEnnDTFjkMcyXRBfPAHBGfyNS6/qdtpdpLcMpf+LZGMnrWMijUuQwjDDv3NVJFYI3y8AZ/UU7T7y3vtIgu41IWUbhu4OKqmUfaPJ2jv25I4pA2Qv8qMnQHNV44WjJccqmahvNZsbbU4NPkYpJcEqjkYTPXGa0ekTSN/AmcH1zTJbXU2PBmqQ6Tr4urjfs2GMkDp6fyr0m08Z6JJn/AErBAGMofSvHoyud/XPHP1pI5mW4DBsAkc+grSnPkM3Tue7W+vafOC8dwCB7YqUarYsfluY+e2a838PSqd+Mjoefqa145N0W7cB60e3aZoqCe52pv7P/AJ7J/wB9UyS/teP3w/MVxguFPAkGenFJGzM5Vthb86PrDe4fV0aXjG5huY4EDb1BLHmuSuLfp69P1rSuJVjfczgHpyKgPzJw/wDnNZznzG0YJaFKS2X7wX1/lSm0UHcMcZFW3KRoWkbAPFIJY5DsVgeMjn3qHoVyWM77Pj1AAzn3qH7N6/iK2HjB+YqMduKhli+TheoxSTuE0Y08ODsCnpj+dVJY+N5UnHatS7jXJbaDg+lUpAquWVf6dqszMy4iYxSfKfnqC3jz83c9Kvzsux09BUEYUAKOoxtqWAsca/Kv+fSpolUE9fXNICgIznBx296lTlB2JFMoAuU29ulTpHiXd7Go4gv8XXn+VWI2V/4T/nNSwFwwwpbkYAz7mpI1xH6DvntxShWIOW7jtUiLlBluo5qBIj8tVAww654p21OWHpUgVcL8xI96VI0I2hqdzS1ysUX7u05znpUnlL+dSPGoyxbnq36U7bk/L2oM7DQvH0pojyPxp6cEjk5qWOPjbszz/SkUMEalApXuKQLh426b6nC8bduPpTwWHyrnPrQ0BE445/jqF1XlgvXmrrjP8BwePpUJiX3POeRS2AqheQ23Izz27iuz0cYt4PQRiuWETJhmQA5z/Kuq0jb9mjVmx8grmrK5VPQ89MTK4Qcl+56deKgC7ULhfTv7itG4CyJxz0Y/zqERr5bHrkjrXpkFORf3W4rz0455pgX94cKSQc4J4/KtCVVkt1VVA2d89aqgNHKN3SgaLNsWEasSuBnnFTSxII/lYZwc+3vUUQxHGm76/pVxykmHCk1MikjJvBjOcZ71RkVt/sCQa1L+PJLDrn86zpNkeFZoUDPt3ySBAO/NESWVZY1wfmwCh/Adc0/au8rt4D5B/KqOqazb2Nz9nmUOSMZjmRwePas//hJ7Np9q2s5LnGAASSfSi2ojowq7FUrznoPr/wDXqxbBfL2suCBxVW0aaQDzrWSAgA4c8kH2qzAGwPKyTjvSGQ3gJB9MjPtyaxrtdyBumAR8n1rc1EYjk7Njt9R/jWDctmKLb958n6ZNBLIbeNpHgcKTz8+w4A4q7eRMbbnIHX68dKqG8sbGASXVykcZPVzjPsPepf7a0+6gK2ribYm4SIMpg8DnoeeKdnuMSLStUljLWn9kkFzgTAbxk9/6VJJbeIBem2Fno/lc7CQc45/wP5VzGt2jWsU2oTeH5LiGSTaJbeQg+mHGOep/SqkEccsjND4f1R22H5BdH36/mP1p2uSdpqdjqlvab7q10sxedzJCPnTnGevrwa4PxLEqmxUcE5/mK37fS7i1ke8/sWS1BfC3BmLjJ9u/Sue8a8XOk24+eSfPl/P9B3+tUtB2MzS9V1a+8U2+ieHZDDeGTzRc4GIADkufYEitm/1SPwH4t1a/1NI7j7bOIpHtk8sICnmeZ5fYk549eldJ8L/hzDLrkmuR6g5vihMKR8CM9/rnHesb45/DrW5fMvxGL+6kkjXEQJPAI2bO4HXPuaq6bszNqy0Okl1Sw1XQ2SKSQxXMG392cHY6H8u1YV3o3mRzpdxhCLaOKB43B34cF0I98IPbmqHw3mt4bCCxlcC6gjjhkhfgh0Gw+xrq7vzLkQeXgNsAEeDnknPArJpqdkPm0E0i3uY/D99eWN8bVry5S7MaHiSCPII49dh59qPh9qsdhpl01veTXAnn8wh3J8s4HyAn25qOBm0/wNeTSN/pEjyLGevHmeWgHHXA6VJ4buI10KXTxp5sLtN7PEUxyQSD79KOUrnaO+8P+Ira7v0to3zdGOQpGD1AwSf0qz4QurG50yR7S58zMz5B6g5II/CvIdF1S60oi6h8szk+USSBgOOefwNb/hDVXu/Gcs1vD9lt5YXzDEDjIQD/AD9aOUcZ6nrsdxCoClwDjvTo25LHGD+nNeeDUpJbt3a4O7PbpXVaRqVtJpxY3MZMY+cgjj60jVTubF3MluhYOPXn61iW1z9pMy7sgH+tUdR1C1vz5lndJPGnynY/Q8Hmqcep2Gk21xc391DAh46/f+lBM2Z/icsI2QKQXJ/i9q4uwv47e9bzZkTzASC78HpxXVeILuG80z7ZbzI8UozG+euRXluryoIyrR78j5OenPWtYLuYs7XwR/Zd/wCLLe3v5nRZI3bfngkYOPqQOK0/Glnpunx2MMd0HvJJJEO3kfU/l+tec6fdI17YyBvLwMkh/T6fSty4hmXUIbq8f7UZYTKSBgR8Dj9avkTBHTf2si2drGuC0/7vPqahsNQe3v45Agckuo7YBFc3eXTeVaxhX4BBzjk57fSpjcyXMEKLs3RgjAGHxweT68VHIFz1GwuUktFmifep+569f/rVbDMUDDsM/Wuc8L3kceh26SOEYE5BIB6/pWxb3MMtsbkOjxBCd6dMA4P5Ej86VijZs5mkIXaeB82a1rCJJLuOSR3GBgY9TiuetLmNQtx50brI+A45BAPNU9fumYxfZrgFkGSiSdj64qRt2R7LpwEVgq7wcDg5zUdlqUN5JdQxN81tIY3ye4rnr/xTYad4cge1uIZppIwsKZ/j4646AZrC8Ga7BaXd3JqUhjN3hg+cjfzkY/Gt4NbHH7NvU2dSuEXWZPmwd5/T/wDVXYW7K0Qx6f0ry3WNVt5tVKq8Zglc/vc4AQ9/1r0oTQ29oHkkjRUTlicDpyc+lKnrM0r7JE1zdW9uP3siIPUnGaq6xNH/AGRNIHG3yyc9jXJ+PY4bi0TVo7oPCEAEeRggnqPfmq+u61plp4ZGjw3aPKIxGCASAeCckcev503PVoiFPYyH16GG4kttpLTo8WT2yOo/Oum8D69YtHFogbZdxgjkcSHuR7149d3yyXEsi5Bz/hWl4Ev5B4z0vbsXfOSS5IB+Q5/TP5VnDRm1SN0eg/EPxAsU66NFC5lkIHmdMP2GK8tt7630vUJZL5CBKOHjTI4Izx9TXUfEG5e6v5tWtJMQRRp5cw+feckcD/Oa8z8S3bF4fn3jYM7P15pOV2OG1jRnv7fU9D1jUrhQnl7xajPQYx+eai8Eaw2pWclnf7JriI/u3fBLxkAGse2Zj4Slsd5DXMhOQMgAGsXStV/s3VJbqHKKI5I0ITkfJxx68CrULg2eh6Bd2MUUlna3Ec0kTyZjQ/6vk8DPpV6eVYpGeRgM+vQdK8l8N3F4viGB7eGSQnIcAFzgjB4r1B5VkvbeMYYbyeDkdDgH8qjlRF2YeuXFnJ4p0WG6mQQ2/myhyB1yCMj1rq5GQ227dnI4/wD1Vw93F/xMzqqxxv8AIco/JBPcj611Fvcrc2ayKuVPfrk9/wCVIC3b7eE3ZIbn9Kpysv23YM4zUSX9tb3EKzTJGZcYBPXJ9OvtQSx1UptHQHr9KRokei+H9pBY5xjp+dXrAq0cmM/fIFU/D5/0OR9uCQSAfpRpd8nkHLYJcmpZaIPMeOc537gT04pba4f7XHhjknBzUF/KrXDMrdff3qDzpIXWYLjBOaQbF3VT5l3tDHOMdak05o44h5j4ycevpVeS4SaLfs2SoRgGqqblQJuPyZxkcmmh3NXWFT7Puz8qEHjvWNHIkZVzyRg5PtU9xJIY442ydnXPFZeoXcNpbGa4YBY/myeB07/jUsmctTZ0fxNpOq6zeaLbTGS8swfOTYQMjgkHvg4B+taVwU2bd2M8cV5L4SubbT/HGp6tNvSzAlEc2SAfMIOT6jGOeg716FFePcIZF+ddnBDcHjrVcoKVyS43ZLLnJqhPwfoM/wAhUztNIfu9PeqBaTeUKB9hTj3yKaQFOduWxjk+vvUyf3txqvOreUzbjgHjIxnJFTW7L5skYb5gMn2pMhPUlB+dWLcDtmp/LUfNuJx6GqSXDeZJjA2AYyOnNaEW2ROOAeg/CpehY+Db5bdSPf6VMgUH5V65pqDt/L8asJ8vy/j+dK9yh2OB0yecflUgDbG+XmkRXPVh1x+lThWP4g1A0iPYzZ6U0Rtj7uDVkR5fnGC2OaXa+Nw+lBRBOu5WYLzjn8qd5bbztX/OamO7n5BjGPUVJ5altozgnPIoCxT2tgZXBqaJMHee/SpjFufd1Of71PEbb+cZ7YOaAsMRGI3eopRHgjsOpq4iooKnqcYx0A9T9aWIfvNhUDOetBViKOJQZGZeCM/jUbxKpKlCRngk1cMbbht5pskasA5bp+VAWKEkeJOeBvHQfSuh0xWW1hXdzsGePasmSJg4UZ65zW3YrmNW6EiuatuM4OcOqRr+JOMVDGrjd8o49T39a1byPd0x3OO+aoOGBKsp5PX/AD9K9EySGeW3lhQuQR+VRGLJ28YP9KnTb3xzjvSHYUPy/Q9ulDGRpFxGzOOcZq1KGUb+SP5/SiLbLyEGMc8VcAiaIE8gDpn+VIuxlEZ2uW/yP/11ma14Zv8AxJBFp9nsjd3SSSSQnZGgPJPtitt4lyenXP6Gui8CLjU5crx5PekTPSNzw/xP8N9c0DTjfSTCaJHdcoTyB0yO3SsHQraM67aiRS6yPwHPbNfW13Y297p8trMgkjkyHBHUE186RaC1j44uLMpzaeYwJPOABj9K06GEHc6u5VcyNt2kIP0zjFEEao5x2B/lV64tJvtBbZhSAP51AYQEOWA7/pWZtylDUomljOOCeM9Md/6VzuuWzWllFIbiGFcld7vgdiPoK6h9zZIU55PSvPvjZK8fhpbYyeW08nl+5B9Ka3ImebeLbmTXZIVmuYbVIndXHJG/0z6+9emfBvwMt1oF3eLbXV7axOTG9vggyc5AzjgcHp615uLS3N3pttHGkC5zsyTkkpnHp0r6c+CC/YZ9R0yRwPMSKYR57ngke/StH2Iex5Frmm6xFeTst5P5JkJMSElM+gFYmpzar9oCWlzcRyjrsPB9z6dcV9D+LPDcDazdagsI8oWU5fHUl/Lwf0P615x480m3i1S7jhxar5O4yRjhPk7VCbLMPw9pmqC2V9S1S6mGCXSRzjOMDj2rD8So9ze6TJbY86DfsyMgZ/8A1VsT6t5nh5bC1QNMEwXBLySPnsTzz+lafgvQfMtxc6zZjzj9yMn/AFYwc5x3NFwsSfA6wttF8YeGbj7Q6T3tjKt0XmL+e5QkH0zx/OvR/GN1cReIzcGHMNlgnHqR1f2FZXgvwnp9pqJ1ZZJC1lMTaIEx5QGcj3znH4Vz+ieO49T8UHUNSuoYLOQvC4c4RAUwmR64x+OKpaiasef/ABEv7mJLPVbHT3hjivjKZDD8hJQ/JnjPrivRPB7aJ4ctIPFTTQl57EW0cxDlDI5y8ntjGM/hXH+OdS026+2Pc2/mR3cn7m13k5CAgEc4BA57V3+geE5tO8BwbY729SWCP5OyZfJCJ3TJ/HFFmibJs5PxHrt14pvNLtdLt457h9Ri847AElAJIc46A5HNMuNUmi8cNDqCPbriQIhTl8Agj3OSfqAK6/UNFs/DuoaDb6NDO88EnlxoYRm4fJP6DPtj6VJ4j8MvqnjS10uJjALdD50xAPlI+eR74wB7mo5i2jjtG0zSta8ERX0jTLNi4+1ok2DE6SbIxjt8gGD3yat2ltYaVq/hi+sJBDINPMOoIEyJMDqeepz+lemx/C/QbbSprfTJJIbq44muZCX3juMdB17Vg/E34ffZI49b0y8eNoHCmOUZTyiNhwOxPycmm+5mtDmJL+2ubu6a3cAI5VAOcf7f0zUGotoo1GKNZhGJ7XyZBGdnmoSP65yetcPqls9ppkFxbsPtZEkjvHvB8snPP4YrNlvJpvsUMmwx2Uf7kY6HnGe57VaSZd7HpNhbR6frd5cWflxxGPynjToO+frxjmna/Fb3WiNqcsefIBHPTB9q5ux8QWMWma/dM5S9e1gWyjOSC+SXfHtx17ZroIda0mbwRBJfZgiltgJBk/PJxnHscGpasG5Rkia18JWNtCrqD9zf1G9+v61YsPDNmdbuI7iF3tEtjJ856OMZH45rlvFPiBLx4ksE8i0t0GOeSOeT7YxXS/ECw1TQdF0/VY7oIL+ER4z98Om/H4Y/Wqhfcl9jO0TRbO/8Qx2NvNs8qGWWRxjHGAMfgas6jHNa639juOfs8ABz0HHB/lVz4eaFcCeHVbiZLWK4gfqOoIym/wDHBrqhpun6ff6ml5mc3CRxGbeMIBhyfoTS5tQSOG0aNrtGs5LFJpZ8rGQnI7jOfTnmr+kKmlSyyXFg00sU6E+YvAx0AI654rqrTSUuPGjahpUgktJIXk8sR9DjkJ/sdDWfcrf2F3qM0qIVwC8RHIdEOCn0Jovco5mWOS4fdbWfRDKEQH7nOO/Iq5b3jklFbjD7wOPkOM8enSr2n6beaXab7xkkaVBGgz0Ayf5mqusaZJp8klyvl+RKADGSN8eR3/GhFGvBFugLq+FLlgOg6fofaorEySSqsPmPJI+3Cc5yMcVfs/sLeBpLyW4KTeZJiLP3zgYx9CRmsPSLrytRtZNxBSZCEHQc9RSM2jpI1Y3Ecd23kq6PKMpznBxx+FMBxfhoWLwJwC/pjrVPXLq6vtdlmVZPkKREqhOw49vxrTsrOOG/3xsEUIQ4znOSAKQLQVIbmXzJIYzgIWT0I6EDt6VpT+Iry40wWNxcmRRIFJ35QoB3HX0qRzC0TRhSfMHljnGOetcnHcSCDy4nQH+M9z6frSWhViXUbi4klit1kmKjiFOe5zgfnxWmbO8kS1h+zeT+7Eg8wY2AcZNUNI1Ca01mG33/ALkTZw/TryfrnpXU63JJKhS3XMnlkEk9v/1Umh6HFaxptxaWk00kiGRD9wdDyOaxNPkuI7vz04jjB+Y8bD2/PmunkjzFK9w4fsEf+P8A+tWNiGF7tLW2crhAF35GTnpnt0pxEzsNUudJm8LDRY75vtkEYYHZ+6d0Gdmf0/CvMrOW4l0+Z95GcAAjr9faur/sXUru0h0+4t5IZJSHy54EfmcyVu3PgS1lexSxX9wX/wBLJPJGck/XrihoNzlLPwwsWjyW/wBvTKD94c8ISMjHtyK83vdMvrPVLnS5VH2iDIdOo+5nI+o9a9Y8b6fc6HdrN9sMi3JJBPGwDBw/4V55p1prF9rkuqNDJJLIHkPQnp1x36URuuoFv4f65D4c+13FxbzGefZECj4TAHTn3JOa6xD/AGsdPuLe5jtRcWr74wR+73hwMemOD+BrmdX0uOTw7NcSqI7yMBkI4wM5xj6VneGBpt9ILGW8nt23/IUfrk9PbvwK031Jub3jE2dtftbxNvaAopeJ87MAbB+PXNY2n69rEkBhtoYgXchAe3qan8X6bDpmoNa2jvsltkbZyxHznv8A56VD4TtbEPeXJTE9u4jwefqPrmq0SJ2ZjXbXmoT27lkjngG4yAffwRjj2INdVo2seb9j1C/cpJcYD4XCZHX8OlN8aaXpq39j9huo5vNgSWSOMDnPDpkcHB7H3rb0azaXw3PbeXHMk/mwokZGQ+Bx6g1k2aHodpeJY6FPeSOdqId+wZ9uBWZomrWt9bGaxc4J2mOVNjpwOoql4f1W1u/By+Y6ZkgC4J5J4wfX8aztCtZtK3tqcIRnAIQSA/J0GfyqQvY6eWVRhmbnB4PfvUMVx5pZUcFUOMn61i+KZLy4t4odLuI4ZDIN7lwPkwfy5xVLwldSW/2u11Cb97HJt+f0wD/jRyhc6dJtsoTcPu9fx5qo+q2JtJbqO6R7eIkSPHl8EZ4rlLa7ePxVfMbl7iEJJIYpDlE5GDj6EineG1hsPPj5gjlKfIgI5yecfTFPlJ5jpm1BbxLe4jmSSMp99Oj1meN7WS/0iexjZPNuEwmXCDIOev8AnrTbQtFJ5KxmMD5vLI5Gef14rBv/ABFo+u6xb+H1unLS+ZGJUGU8wAkAA9TlP8Kvlb2E2cx4r/tAT6dpEtuDcRWscNtHGd/m7ycdOCTx+VdD4c8ezW/hNY7TTZ767sAi3Z6JGASMZ65wOlcX4wun0XxXHJZXEdxNp/2eXzRkR+bs3lB/sA46/jXU+CtNm0nQ7y5uLOSdr2QySRohO93G/GOvc/SraSWpMNz0jRr6O+0yC/t/uzoJBx6//qqK4lWEmSRgFABJfoDjuaytAZ7bw/b20cMkYgEgPmRiMpjkg/TPA9MVQ1e8t7+3uLOV9kNwjqT0PIPFZRTbLuFl4n03Wvtsen3Hn/ZiMyIMIcv29RwatxXBjnlmZuSefzrgfDcdnaXN7qEbwW9vbnycD+MYB5Htx+dafhrxJba/LeR2yyIUw2JOM5J6fjTnG2olNHZWjbklbdw+Bj8anh1S1iSJjeQ9cffHHWsqKZI7ZZD+FReOIoYtE0u8togjPBycAAcnk/jUblnYQahZtcRW/wBqj8yTlACDmtABQWz1GOPWvOPAGl+J7m7h1iG3d9OgnEc8p44/jH4d8V6TEV4ZlJ4z+FTawXJ4wpzlj3PT2qUKwQt6VHEcDb6dafGy+aOvX+tQ0WT5XHPbmmOP3nDDAz9/ofX8ad8xwv51g+KLTzo55gjmRIRjD7Dnk8GhoHI3j5ZyocdKlQKvVkxyfpXjlrfzSTm2FxIJAn3zJwcdetb/AIe1TULXymks/OE+AHuOfbIGffNDQ+c9GijwoYMMZHI71NtUgY6//XpUj43DkVJGqqhVV57UrGhHEqk7eTx3qTbmTefSo4ywJIXOQAKngGZSyr8uOKbAeNq9O9MMSn9325qwP90VEApkPHFIBoj4Cdce/NaFmPujdVTOCWC9uAatWxy4cZxWNQDnL2Pa5Xb074+tUrmNRuZV+bOefxrWvw32gqez1nvGzJtbqa7iLFLap/hyeR9BURjURlCpxjj61cEeJPqKmMKkFjz/AEpSCxXtlxL7dePerscahAhxjHBPvzzUcKqH2HAO4Z/OpTwm35cbMZpFpX0K5iHmcLjBzXQeDF23srbePL/OsdNrOfmat/wl/wAfcvzAjy/8KS3FV+A6ONcxn2zXlviPTVi+IGp3ATG7TDJn3wR/SvVoxkH0P61wniVf+KsvjtHOlDPGejvWrVkctPczr2Ng8OO+OaybyJzbS9iEIGenQ1vXi8wqQeEB/QVn3o/0eT/cP8qzOprQ48G5g1CRYraZ4THn92hxntXK/FnS9S1fSrNbexuPNguw2yNDkcfSuq1CKQ6+qCWRFNsMhGOCcD9ata7qSxeP/D032qcWh1COOYIScjyj1A9TQYs8ct9J1y20yaH+z7s+VcpNBvjfeDyHA46dCfpXsHgOzXVNct1v451hkspFfzAUMTjBjcnsQQcfSsfTLnVW8D+Lri3vrqe9N2TZETHCRB0PyP8AQuD+A7Vp6Pqt0dK8CSXNxOZJx5eolwAXPmfxj15qvNiaPQNb8TaRHoVxbXN/D9s8kxuEQ8kHkj6/WvP/AIgbbq9vGhw8Mr26nDjGA4P9K3vEGlzaXqerQyX80hmthcQjYAI98uOPpgj6Guf8f6hdeH9K06G2cfaJLkiQnBPlhx2PHQ1Ny0jntHsIbbxb50zC3Bge4R8jZ5gHOPcjfz61c+H1xczah4kS81J7iKLUEWxLj7kWMgD16iunM0194k8SWdm9v5dtAFtUKARhyODk9v6Vl2WuWdnoVjc6nfIZJbueIzRRhA6JjY5GOBgA/jR0Jtqdhr8iW2lX1uzILUwuT5Ywc4zn8cEfhXzlrq38aS2sNv5cbpHKEbq/TgY6nj9K9y1HxRar4ln0GGRy0WnyzO7sAnEW8fXOScVyOkeM7q7+Hba9cPGl3FevEgEI5RIw5QjqO/NVC6KbTPOrKzvl0rVtWukH2yRHtoRJxxwOB654r608N6lEPCkTLbPAtokdtsbrlEA/LsK8+tNSW58bjQ5JrdIjCGQeSPk/dhySfXJzjvXW+XcQ2kS3bCNgH3oSMHDkb+P8iq9o1uRGCb0KdzcKfFljc3SRiNBKUJ/gyAK0Ly8haCGaRUhaVxlzxkAcHPf6VSubVLu8iWOaPzShCI+DvPXOKx7u/upZNMjjhQ27yeXM8p4QB9nAxknp+FZmj0I5PiUmj3MCyu09uDmd4kyfL5yfbtgdeK6u81/TfEng691DT5o7i0xtJIPUEZTFcl4hjl0rT9Qmme1RIghjkkgBRwc5GAOfb61mv4kuLTXW8PLbwiB7E3Zmjwkbv5WShHTrj8KohrUveIF0GHS4JBb2sl0bUR7yAJHQpjB9j0xXj58J6opjuIUjnhkHmb4jwh5+Tn0rsH8ZXU3hrQtVNnYm4u742sgMY+QAjkDHHXiuquPFWij+3NNj00W8mh8ySBEdJAXxnZVJCep4XdaPqWJI5kMapy+fpyP51tiRLTwz4ZeWGOaOKG7kkiIOJf3nH0xzj616o+uaLdanoun22lwvFq6CX7RLsyiAEHIx1OPyNVri7tZfCFnqw0vTsu6AxmEYRHcAgfpUObGjyLXNMttP1maO3WMWk6bo+5QEf/WrS8W+KL/XND0fS7mMIulwGMFH5kIGzJz7IPzrurvUI11TxQi6Tpx/sTYLR3Tl8uB1I4x7VNFd215qHhu1utJsJF1W2Es37vJjzkED9KvnYvtB4emaPwxDbGb/AFFqg69BitTT7NtTka2LvGI0Ofky5JIAH9ar3FykOhS3I023Ekdz5LxuOCn4foK6bw2EGv3kdvbpiNE/edMkjvWfW5cSbwtEun+KbO15fEZGeOyHpXNeKZc+IL6MLJtRwT26k1c1y8S11nV3jhPn2dqJUk5QPkAYz+JBxVG3a3uNU022ksyTfwC4MhJGzh+CO+MfrVRJe4moFbpdNYsdqXQPJ4wAeP0FZfjeaNhAhb5xycnjHp/WtG3vLW80+y1AWJx9tMMYRzwRxvA6HqabraabImqTXenvINOcAneRvBfBxnp2ovYZyhvn+yLbC4cwjlAT0Jxk/pT7O4USh5YzhwSAHA65rq00fQZL1bWOz3k2ouOpPGzP51XgsdFlg0yb7MU/tGcxQ/vuhGOTSTJOl8LiOTwvH/q/Ou5HlcZyOSQPyAFTR/YLTS7h7pcyZJz2A9R+X61FZiO00seUxSG3keLBbJ6kZz6Z5qxdmzjs7q2u7UXUaQm4LhyCQADgfnVAVfD+saXNBItzZuTsOw/h6VmaVpM1zP8AabZ/MEZEmyQgd+nvV7S4dLNpDcRW5SK45Adye+OT6V0uhTaf589naW3ktAm2TMhfOOOvYVMSd3Y4N9LaG8nbUHIY/MUjOc59/atGz+0KRJFJ/rMYycmuk1WbSlvJ2urN5mi2K58zrnpgYqGWbS4omjhsZY5I4RID5mQRxzyKdrh9o891S4uI7xo5bgybDwR9fpWDqDTKWdm2rjKHPcD0/Cu/+y2E13ZIXmLX+TD0wefpxWTrFn4fms1ufOu4FE/2d5OH+c8+ntST1KPXLS7s5vC8Oqskefsnm54/uZP615f4T8bafY+HIrfULpxdDJIcFs855P41oS3zpo2o+HRqGyPT7Xy5wY+QhGPv9zzmuM/4RbS5ryzhXVJBJeRmWBPJ++nJ69vuGrerJ20E+Jni2HWLiyj01xNHFGSXA4BJHb1wP1rW8FK1vBZ7Yxuv3Ikz/wA8kz+XPNY+n+G9Ja3024t9SYreO8VsTDzI6HBz6V1uj2aW+o3bi4JazAWQEFAgycYz7gfnWLKMPxhpkx1NfsaoFnPz5G9Acc8e9P8ACnhPS8XFy1qJpfMHlkk7IOOQPoTW9qGmSXmpx2wvDDOAJPL2Hoc9Sfauj8D2tva6H/o7bwZHbec/OTzmlBuw0jBl0uxubMi7t0mZAFBIBI615gujXEIvFi4EE/mEbSDIOeB+Bz+FetXNvN8yW7Ik8mZAH6bOefyqHTNHsbmC0vJcyQ5ky8bgicHOz8uasGjyLRJvtPiXR0lthHBbAxuQM7xzyePXrXUeKdVvvDurtDYWsAtdURFMSJsETjgkH3BPPrXVaRpL2lxeIfspKAiQJyR7dOh/wq9f6DDqXk21xGjRAYjIAL4zk4z9KTbEkcrrjXEIs9QkaFLMWyQwxRphIEQDYme/HfvXN6/4pWS08uHe8iJtTjj/ADya9XvfCulahpC2tx5+AU8s7zhMD/x/8a4vVfANtHpc8dtaIbiNOHefnPqeeKcJg43Mf4Zrfa94kmT7TIZIrSSZIv4JMEYGO/36yvGGqXOmeP8AULeRorgW04ikTBwSIxkc8cGu6+E2hah4Z1eW/vIYcvGY4wkgfIwc9+mQOK43V/AviDUJ7rVLjy5rqe7cmIyITJvPL5zgVomiLGBF4gmtPEjX8axuo1AXEmc73RDnZ9MZ/Suk+NF/psN3o83hySO0jAuZC9uMDmQYJ/DNc7L8PvFhkZm0mcjBz+8Q9/rUN54L8XS6fHu0e7eQAqBkHj8TwKfmS07l7R5bnxBFFJNdXsa8LN5OR0JPXt1Fcp4k0u50PXJHt2mCiTMcnrjjr0yP8a95+GejR23wqsdK1q1mtbiO9kmnjIxIT5hKOcdcjHXqBiu21DR9GvNO/s/UNNje3cGMxyINgJ7j39xg5pe0aZXJdXPji91zUrjTGsLmaPyXvTfmMDAErjDke2MD14r6O8MX1jfeF4bfT7WPzIRGxIkHzyBMkICck46/lXmHjPwFJY+MZ49P0S6ms4JsRzLC8iOnBznpk85z6Gqfg/Rdas/iHod1/Zd/BD/aaFz5EmwR553noB1xTup7kJNM9O8aXi2vhw6tFDJJZvMgeVMnynI6kf3CeM14jf69DqXjEWt47/Z7aGQSRBygkyQByOp4ru/jhpOo2/jeSx0lL59IfToI/LiSR4ON+QccE55PqcVznhDwqkkFwt3ps6NcSFHkljcO455yeRzk8f0qovlQ2rs5PUItTvPEstvoVzJdRRomQvCJlOQT+n4V3nhu7s4bOHol0kPknCYATPT65PWtn4TeE4dW8T6lI039m+RHBN/qMB+SEHJwOOvPcV0Xizwna2LxIJjPFcXpz5QCFCXDgjGfkGKic2xpHOi+kCeSy5HP4Guu8Z2OfCkDBHLWxjYfV9+B9K4IG5uknkaHZLI8gwEPUORz9cV3/wDwhOsW1nti8VSXAMloojmGeZD9T061mtQTPYbPSbXQfhuNPiQD7PZHJz1cjJP5muFtJGkC/Nx045zWvq2j+N7PSJhc+J7e+tERxOHhAd05zzjnPFchBcPFLK2/gPx1rSrbSwUzoYpF+8W6jr74qfKiT72P89axYLtVDbmBHXqDj8Kw9d124iN00cjxxxghMHAJx3/wrM0O7T5fl9Kp6vGzGRduQcD8fWrenSNKIGk4YgE1ZktPMgDBQfnjH4Z5qGDVzzDwRosmq+KY9NdcEzOkmP7iSEnP5CvoRdFsIoII/s0LxQRkRgpwMgDI+uK4j4VaUsXjTXrtk/1TmND9XJP6CvT7nb5DfSuqhC8Ls5p1PeSPPSOOG7mpY+AW7etSSBSdrLxn0oA/hP0PvXMviPQj8JHcRuU2jYDx36VPbjCDPWm7WxxU0fI+nFQxgB/jSIHBONlSRnA+6KP4S3H40iStJJlxnG/1q5Z/vFWTcmCMcVRlOW5UD1rTsI1EQ+XiueuV9kxtRj3XJUZTJJz+NUJI8J97oDgVr6icTlt2cE4H41mybT8p4ruuKOxVO3eWK4IFSDhCpUHrzjHrQ65Q/MOcjn86BzAWDHgDNFy0R2nP0zx6YqzJHz2B9RVWAMAPl4wNv5Vd27o/u9sVLGlZkCLhyB6H+db/AIUH+msu7+DpWG/DsoXIwea2PDe8XZaPYDs5OM8UbMyrbHV5b5mOAeK4jxIN3im6YMcHSjxn3NdZBHcbGEkwBBIGxcD9a43xAGh8U3SyO8wbTDyQOMZOK2ctLHLT+Ii1NWAh642ZOT9Kz78ZtpOgOP6VpaiWbyl/hdAP0FZd/wA2zZ64rI7JbHF6uEbxLZrIziKUxrN5fXZkZ5/GvR38HaDdmDUrqzL3dnMZYZPMPDpwCefYflXn1/8AvfGek2xjJ825gUZHXkf4V7NbRyf2e0ez96fMGM55yapbXMTG0/wloOm2yWtraJHFO+508wnJwTnk9c9qmHhXRXtP7JNsXt4JhdQxmQ/f3mQHOc4yTxWw4YPZ4bAD7s4zj5P/AK9S7V+2TNtxlAE/CkZ7lPUdJsbydLq4h8yWWNITzjKZ34/MdayNf8CaDr0nk38MxEaYzHMUxk5JrovMU29t8uTvA/Q0/wAxFvfLGwM6DYM9fWgSb2OSPgfSWjvrmP7RHJqOVkcOMjPHycfJxxn2rLu/hV4eubCPSZbi++zxGSRB5w3/ADgAjOOR8g7V3gkBtEbdjMmf1p4KG9LBtmY8DJphdnB3nw10G6vbjVBNdJPLBJaEI4CCN08o4GODgD8agtPg/wCGYtL/ALFaa+e18yS4P78A73QIRkDpgfqa7xC32NnLbv3wHTp89WCym7DbuAn+FO40cQfhz4fN1JqbNdi4dDASLnohTy+OODgdfXmneM7VbezWyjuJ3uZY8wzStk8FOp+mPr1rrhIpg2Bh/rOcfWuI+IF4sN7YXKuXEG/zPUcgc/0qWXFWIZNKgvjC11NcFiCPMSQgpnrirtx4Js5rm2uWv5z9jYSDIQmQnBJJwMH39qmtBHm1bcxZP4z1HBrdjmVbSaQuCAdo9+P/AK1EWW+5na54Wt9Zs7a1a4KhGEwymeQPr7/pXO6t8N/tl/HqC6tiQWb2JPl8nehTf17cnHeu7E3lyxLvHyAk89sConufLt41Z85n4P8AwOnzEO550fg/HJZWunya1/x6T/ag/wBm9SMDr7frT7v4TRzSavcLrGDrJ+fMPEf73zOoPPp9K9JguG+2zqeMRg4z161JFIoSzXrz/Q07mfvHmdh8Lmtb/TLz+1YyulQC3eMQH96fnOc54/1g/KpIvhvqEXh2PQG1i1KdDIYDgx46YJ6k988V6NNJttLxwwJQ4B/AVNOyi4jReMxmhh7x5jL8LkuJNUml1Z4/7Uk6CDHlYk34689MVcs/hpaQ39lfNqU8h0yNIxFsAEmCeT+f6V3MTborXdwC4AI6nANLJMoivc8BDj+VIp3ORvfh/Z3Mf2Y6lex7387zE2A5xj0+h/Cn2ejxaXcXE0MxcyueSfQAf0rrTL/pKryB5fX9KwZ2zu9fMOfpRIuG5gvoEOq6rezTXEiSSokI4GEHGSPSrsvge2EkUy6hN/oY24wCHGDkn35qWwmWLUZXZ0AMiZycc4FdF50flX3zDaBz+X9aFuKe5yVv8NNPjtobNdQu8RSm6DkJkuSOox7Zp134BtrsXW7UJh/aDoX+QZTBJ49fSu0Em66G5hnyc8Go4pF22ZD8k8ZPfFDWojiLjwHGt4byLUpCyW32MCROD8mzfx+eKo/8K/1K3/sqOHVI3XT5jM52FN4LjgAd8Zr0KW4XyJWVs/vsU8upkuGD78RjPsKaA4yz8MX4svss0kb+aSRycH5yfzwaml8P35uWuImB8xPLwXJ6YGMfQV1gk/f2q8glCRUQm/cLjr53c+5plHDXfg3WD5ENs1ukVsXwPMIGCTgDj3/MVZ8LWF1Z65qklyvyz4aN8538k59ugrtYG3XF104wV9q5yymUysy/Qn6mglb3MrVNM1TUtRvY7S3yJcAZwA+OuKUeGNYvEZZJoYRJGYsknug7emQa39DmZtXlRmH8Y4Tt2rSjkxbQKMkGbn8CaAtqcS/ge+hudMuILyN/7OODuTHB5Oz3/pWNf+AvEUmlmzV7UsboXXzyYHAIz06816jHIzW111HA4+uKlm3C8KnHEfzUmPY80k8D61cXOtXLPbo2qR+UmDyRgck9ulRXHgvXIdf0u/tVg+z2Vq9sQj5xlHHAOM9a9Qh5Wzxjl+D6UpKG3bspn9eetJNimjxvTPCfie2g0O2awJ/s+6naRA4cIkhQ5698H8q6zW9F1r7Hdta2KSXE7owQY/eYfOPau8HL3anPCd6lATzLfb18s9v8+lOykQeXQ2Otxa4t9JYzCKW2jjeTZgJhOh98k5rd8BxTR+H/ACrlJEbzHARxg4J4rr70f8S8P0O/k/jWXZLkSqMffNTazsXS1R58lp4ibX7S6lUx2kVpgx8nMmJOceo+Sr+hRXGjeGLWOa2n/dEnYI+UP+e9ei6dtMG4KFJk5/OtCSNCZV25wnf6VfJchvWx43pxk/4SLXnlhk8ty68r6SIPk9avXN1NHqHh+GG3k+d8PnIAQB+vp24r1hI4x5DDjg/0pPKjxK2xP9Zgce9V7JEc7ueca7JdHw/ZLaJJ5rECMjj+AmsLxGLhn11Y7MnzbQqmU3jqgAx36/WvaPKjaTa0aHA4FN8lD5TbRknPA9v/ANVL2QOq0eG6do19/aPhSSON3t9P8wOUT5Hy/p26VznjDSNSh8D6j5yzSTSagl07oShSPynTHt1/WvpSaJFEuFAxVaW3hNzGkiI5MZL5Gc0aopTPnnU5JIfGPii/LYil8NuIYTygKW8bk4P4VhQahDDpfgNWFxPEL24U75CZMidOevOCcYPGOO9fUMdvbyQDzYYzvcqcpk4yeKrXehaPMWWbTrWQRfNGDCCAeuRxwc0yW7nh3grXrW31nxjpWrTOloNXM0DP1i82fYI/YZCD8a7jxRqqx2Wy2uY7eRNTtInlkGAiGQFxj6Ajr3ra8UWOi6bFHcNYQR+e486QQpkkuOT64Jz7dar2Fra3Es6tHHMk8wkdJPnQuAMHn09aibszSC0OI8c+LoWm8R2OmXEkc2n6JLL5yc4l82NMDHQgH8N9cWPFGsQp8N/N1ScfbPMOpnP+vxcomH454JHtX0X/AGBokziSXS7F2uUxOXhGZe/PHPPrTz4c0H7PJ/xKbAi3c+QPJBEfQ8ccc8/WtI7GTbueE614quoh8QI4tUmW40yHNoAADEfPKcc9enXsapR+KdYaf4aqupfu9RyNTwQfMzcBB29MjjHevo7+wtHM5P8AZdp/pOTOfIT94fU8c8+tQHw/oMkPOkWP+jv+7At0/dkHIxxxzzx3qkuhPO2eIeD/ABheQ6544udVka4sbC5A0y3CDOwzmM8Y9dnWtnxR4ytS/hqGwc2s2p3cW8BM4iEoRw/oT09a9ag8O6DC5SPSbEC4BMwEIHmHgkn155qG58L+HrgGabR7KRrd/wBwzwgmMjnj055p8nVi52eR/wBoaxHb+L7pr5HhjM40olAPLKT7Me5AI6+tehz/AGebRIXsVjml+1RREj5z98bwffrW0/hHw+BLa/2bGIrwmS5QOQJHyHz1655qCLwX4bUttsMGDesJE0gKAneec+vNS6etxqeliz4rhtrbw1d3CxwiWKF3jJAxkAnHv9K8rudV26BplwPI8+WaUTfu0yEBABxjivY72zhubKOylQvBPkOhOeCCcVgXHgvw/LHKjWbhYCcATHjIyaVVPoFOdtzioDYy+J7i3l+zi0R3XjYAMRk9frj8a84uZXubjU9yJxP5YCIBxx19frXsWueFtKjsmvx53mzuhYeZlMnAPHbg15jqdnbWut3Ftb5EYutnJyc5HJ/GsWbnodmf9Xu42AHg5rZiVTaRt6Tx/wAxWHtbG7a2fyre0s/6HDlcE3cf86lauxX2TS+H0ajU/ED7OTfYz/wAH+tdZeHED/7hrl/h7/x967xk/wBo4z6/IK6jUDttpvZCf0r0YK1NHC/4hwj7i7fNnmlzyG3D86aD8xx6ZqTbkbtgrzrHqx+EMKR97nNSRja5X8aQb8e3an/KAGK81DGA5/hpxGUKnk08Bc7Q344owoakBScKuWHfkVp6dt+zRtgEkVUkjU4Xpj2q5afLGEXtXNW3CWxlaqPnZPUnn1waz3DE7q1NVjb7Q2V43mqlxH6egGa7hdCmAxQ/mKYhYBmPTGcU+IsMKeQQMH0oudvlh16dMfjSbLiQxn7rKvI96uxHB29qoQHH3ulW/lMYVuo680ywO4guF98CtnwswN4e+EOOaxIzgH5R+dbXhYKuocNxg/yFL7SMq3wHTpt5rifFRU+J52HbTn/rXcDdk/Nz0rivFQ/4qOf5ef7Mf+ZraocdPco3pbZFhuMAisnUBusjuX5uFx9a1rtc+WpwcIM55rO1i0a7tvsofAkkRTzjjPtWR2fZKOhaGlx4vtNSjYhbHEhDknJKOB+R5/CvRYpmA3D7pcke2TXGQeDkz5kkxyQOUkfP51dt/CqInM0gPqZpOfrzS57GTR1KSsBECmNh7HPGKcbn96ZNvy8A5OCKwE0BBt2rJgE/8t3/AMalk0NlI+Zx1wfOfj9anmCxpwyusCoVzsOTzThdt55k2D7uCPT/ABrFGjyKNpmkPu8xzUbaPNwv2iTPtMf8asqyNZ7t+U+zptHzJk9fb2p32zE/mGI5246//WrGOkzYGZph/wBtDUUmkzAbftUw/wCBmmCgjbSb915RXBJHP45pftbedG6pkKAMe9YH9izYLC5mB9pKb/Y02xR9pk4GMmQjPv1pA4WNd7iX5mVUYDkZc8nPT2rjPFNpqVwd5S2RSCJOSQU659faugg0yaKPAmkPOeZM/Wqeq6ZMLSd45CTsdiGc4J6/0oKRmWFteWFtpttDJvKAxlHfgc8ngdcVvWl3fraQ281tB5jYabE2QDyOMjnjFUjY3NzbQSNNIZODn049qjk0aYSbhcXAPP8Ay0emgsb8d/IZJHeHI+6AHGSMDrxSvdqI41KnKPuJ9Oc1zx0m4CKv2mYDtlzxUUujXw+7eTg/9dDRcLHSxamhvJcI53oAMn6/41Ol+uIeHzHzx361x40m6yGNzJu6Z8yrB0y5XKi4k64x5lBB051BPLnQRviXkUPrFtJeLt8xPKTBOPXGPr0rmHsb7G03RyOhMhyKiGm34wy3U2PTzqA5TqotTjFvbxsj5jcF+mO9MuNUjKXa7HAl5z7cVyx0y/C83k5PH/LbPakFjqGdoupsY5/eetAjo7nWG80yRw4YJgAnHf1/Gs60uHuZZPlwB24OSe9ZT6XeMBm5mAJ6B/1qa302/tzxcuTkDlwc/wCFA1oS5uBqE8K/OXAYEEDPA4/TrW4Lpma6ZUJEsYCc9T71hPpt4ZzJ9okDYxkSds0821+Ol1JnI5BHNANHQHUv3kLiGQqU8s4/goS/WMQK0cmYn5GK50x6l/z9TfP9KCL77zSScDI6D1oDlN6e+RoJF2P88m4D2zUcczSTCQ+ZtMOCSMfpWM8typK/aJhyOgT1o82+KczSHHA+QCnzA2bZvMeW3I8sHGwdKal3H5bY34D5HbueawjNfkt+8xn1jBx3/pSGbUB8u9BzwNg6+tO4r3OpivIYxefOASNqnuTXPaQZmkuXjj4D7QN+D3qqZr8g/MnPqlOt5Ly2J+SNySPalzCL2lTNb6xerMgDYyD1/Crb3S4VA5GzLfTk81iSS6h9oNwI48HnkE0/7dqilcpH16FDQ3cfMjbs76OSOQM+zzEQgHv89aaXUMtxO6uD+7IJ68/lXJpf6kM7oYSOOoPIqT+09S+6LeHJ56H1oBu51MUsO+1TegEeTwTwMUiTJ9mCeYDunycd+RXOJqmobebaAnoXwadHqeoNjFrATnnk0g5TqEZi9279XODn0qWO6j8+L94B5cYzmuWTU77B/wBFgHccnip49QusFXsU644J5+vFIOQ17/UrcWENtJIhklOfLzz0J/KqXh+8jvNOW8t1eSKcnY4HBwcVDPf3JTb9jjzgjJ//AFUyw1B7e2CSWucHBEZ4AJzincLWNTTtUtjdix85EmjxI8fcD1Nb4lVvOZWyHQfyrihMvmtcSWJ8x12kuBkj3Pfr0qZNTSOLatsUjAzxgU1ImaudgkmJLdS3VCaR5M20pD8+d/WuOfxAgBb7Ne/J8v3O3SnDxJb+UNyXQAzwU6Vop2M+Q7bzcXEy7fl8sVEDgW6/56VyUfie1MbOtxPznPFPPiOxMisbib5G4/dnipc7iVOx1csmY7k7uC9NfbJeQtgcRn8elc0PEViw2i6PPXg80qeJrPzQ39oIMDHz9qXPcOSxvxswtoyMA+Zzz2zTbi4ZUvGOcYFYP9u2ZQKL+DGQe3rSS6pa3OF/tKE7++8fyouUoXGeKJIZI4oWZMbMZPB2EfpzXA6BcJH4gjeF5vJuHeG5hdzmOQOBgjsBgkGup1ORLu7gVbpJleTJjGzjkd/0o1TSobW3k1LT440vRlvNxy45zz+NZspo7SK5U3cCf8tAnOO+RUsdwht7pvm74B71yeny3M0Ul5FeIgnAMMZhGI/b1IqWBdcWC1jbVLGTHF0RakebyPuYf5MAY7+tWpEuFzsPM/e2+7OSDx2HtUTzoba6YnGZCnPrWELnWCZcTWJOCIAY3x1J+fn09Kit5Na8q1WSTTXU4a6I35J35Pl57Y7HvV85nyM6klTdQt0xG/8AIUSNiyu/dya5hLnxIPtbqukkomLIbpMEZxmQ49MdO9W7e61oRwRSQWBY/wDHziYoEJP8HHPHrWvtEQ4M6OQ/6Zb/AEfP0xUQb/R7tiOjP/KqaXchuA0iIIwMIfMBz/hQbiT7O6+SCZHJxvHHP6/hT9qnoLkaLjt89n8p5H9KrvMpj1Fh2BOf+AVEbuQSFjbH92h2neMyH29OneqF5fXK2szrp80kkrkbfMj/AHfOASc/jx6VM5WBJmd4pkP9hWXyk73jOwfT+leRauVl8SXWxHcC+IwD33//AFq9T126MlxaIsU22B5GdzgDGw89e9eOWUWq/wBomTUGEd1Ld+bJGUBKb334449P51zt3OhLQ9KRmGV5+/1I5Nb2mSN9itMKObuPt/tisBDhN3O7Jzn6810ekQqbSz/6+4/yD1MdwexY+Hl8pvdZt/LkBN68mQMpyAP8iunvby3ltp0jlBYIcg8Hv2rE+HEfl/25/t6nJ/IVt6vbx+TNIUQyLCQHI57969FL92c3/Lw5FyBlvQmlgfcQxzx15qNDu+8v1FPU7kOWx2/ya889FE7nIVdrfgaVOZA3PHrTUVgA27mnI2H5XBqSiWM+Xn5f1pSVJ4poOR+FLhSPcVACAr5obqDyR7YrXNtFFZCRnIyKyYwqyj5QQPate9lWQLCOgpe7yamVS7aMfV42F2yhf9ofSqFwGA5U981q6nua4b5h9/FZl6GZPlfkZrZ7lQ+EyyuTxz0x+YqWdcEMG65z+dJKyghgo56c9KS7+4cN04oLKxVR/FnHGKshvk+brUb7WyxXHI75P40E5jGG9TQWh8bZyoAx0xitjwzt+2hd2PkOT6cVjjn/AGcVe0a5htL3zpnEcQBBJ6dOKn7RFX4Dsk25OXBPrXEeLZFHiho1b7+nOOB7mtceJreS4eG0t7q6mb5kEaEDZkDOT+Ncf41OpRavDqt1ZGASobcETBwQQeuBwea2exyU1ZmtON0YP/TMY4qpIMyw+XkZkQfSlt5llijw3YcZ6U25O3592wDnPpyKyR220Ohs7dCnMznjvV1FUfxEj3rmrfWbaMBTcIMcAE9DjpU8fiDT9+1roZ7/AOcUyGjoI+u3ngY4pzhe+/msUa7p8hKC6QyAFsAHpjNXbS8t7q0a4hkEixvtLj1/yaCNEWXCglVU8e1M25O0ZBNQatf2+mFWv5kgEp2xkjqcVTPiDSxx9sTrjoevftTDc0yrZ2/0pnl/PtLGsm48T6TERuvUAJ28g8n8valttf0u6UPb3IcHoMHJ/MUhxNfy1x94/nUbqoAX8qhF5GTt38dWwKbJfW3mBd49eAc/Wgpk/l8c9B7VVuYsxSKd5GM1lav4w0PSpFh1C+8lpELDMZOQDjPAp134i0oaWt4tyHtZeBIkZOc8Dt1574oGaaQqoGcn04oK7YznPrWdFr2lzPIsdyDJHJ5RAB4JPAIxViDVLWe3DxTZUgnlTQJsdpc1vfWn2iLzhE548wYP4ip/Kh5w5AqGC/tmlaPzPmRAxBBHH4097pBl9/GN33c8UDHiK3zuLvx70vlwHq565pnnI0YYN8pGRxTDJuH38e9MCV1t8HMkg+vSoNsYPDvnpkc5rGk8SaUNWOkrc/6bzmDD54Qk/jgVbubuGKIzSsdg6kIeOtAPuWHVV6ZppjwB8z59DWHL4w0MTm2a8IkwDtEZzjselZ9x8RfDFtcTW0186SRHbIPJOQf8kU+UjnR1BVslR/LNOwyjdu69c8Vx0HxL8KyR7o7m6ceqWr4APA/Wtbwp4m03xbc3cOhPI7WmDP5qEAZzgDPU8Uco7o3hGwc4b0HSlMbEhtxH4Vjxa1bMFwz56E7OmDgj8watQahDcltrnIOORikF10Lv2bJPXnpxSpaZ+Udh2FQyXbRMF3EZFEV05+eNiVOKAJ30uZjncUPPBFQPprKdzO/T0pqarJIJPKkOUznAqQ39wY9rPkHPagRTNpzy36Ux4nyUHfpVmS5fBYsOOufxphlc/PtwAM5/GmPQrFXVCp6GnRh8lhg8Z9e9TwXK3EYeNRID37VMA4kLeScb8dKQJIqKr/Mp7+9TCNlB2oeTnrVgHP8ABz9Km+0bR8yD5KB8qKCxP94K/ApSr/ePQ+9aMdwh/wCWaEdKm+0qfl8lDj2oEZ8W7G0rg4x61NGnJ+Q9c9OlXBcouMxxg57JUguY+6J/KgbuVhuI7/iasIHxu2+9Ojlh2ltqY+tTRTQgD5I8fWkSyIeYcMM5Ip6RuAHKPgHr2qxFdW64wmSPTpUtxfQmPaBg9qdiXcpu2eq5I9qSQRkjcuR7rTjMpO0rg/TrSSSKM59KLBFdyErDu5UH0ytBt7c7lMac98DiniRS4w2fSpEHDNt7etAyH7Ja8qY4Tkdh0pyWNqWOIYxk+lSxbcbeOcU9GYAMeh9qfKBX/s21Gf8AR4+faj+zbNutuOn0q0TxyoxTgyhx8gNHISUTo2lyDbJbJ2HamyaHpbOWFuhb3FSXF9eR6hb28Wm+dbyf6yYPgR9xVmTe0nMfPu4AFHKSZNzoenxhFihKSg5THenR6BZmAxzKHb7p54/KtaK14LyNlsYzmphCoHDAAetKw3Ywh4V0soIwsgj6AA9PxpD4S08MPnmTHQZ/+vW6YsYbdSiOTPysMe4osM59/CdmTuF1PyMH94f8aY/hOMneNSvQQcg+YRXReXJz84xUixsF2nr0qoktnOx+F5hlhqt3k/8ATQ1Mnhu8XGNUuiP981vpG+D2+tSxBvunmlqS5W0OcGgaoznGsXSfief0qX+wdVGF/tu69OtdGAwxjj+9TyP4Qp+tO1zO7OUk0PW2xjWpsn1I/wAKrXOg+JMN5evP+KJxxj0rswWzx2qK4Z1BwgpcgRZ5Xq/h3xaHLRa1ATyAHjjPOOK4vV/C3i6Gc3TahaSN5gkYvAPbjg+1ex6zfSRkfuZM89PpXGavqc0h2yIcFx98471DRuWo2wgz6E4GTgeldbo20adpp/6eB178muVIx79Bz+VdZo4X+ydLXcebsf1q4fEQzT8Bj/R9TcY51Kf9DWxrRX+zrhj/AM8zWP8AD7/kGXrHqdTufx/eGtfWjjTrhv8AYNdyX7s5N6hwwkYyF+uSePxp4bg5U8+1RD5Dt7//AF6liGXDHpj9a833j00TRM2dpb2FSnaH5fHHWoQvG38qkHy/Lxk+tCKJuj8MM9KcnT8OtRozY3MvPvU0AxnC8AdKGAR7fMDHrVuIZJY9ahdWMn3cYNTkbRv3HPcVy1dLGd0yPU1/fyfL/Hmse94j2D0O6tjVCvmt3weM1kXa+YjdB+HtXbLcqitDHdt0+0/560lyyqB8oyecZ/z6U6TPnllXp1qO45x8vOz+poKa0B9uNq5GDwalcN7Y5pIOD9acnXYef6CgBoZs/fznnpWvoUSSX8asgePk4P0rNVdz8dTjH51seHFYXq47Ag/kaS3FN+4zcNqi3scgX5hG659RkVz3xRVP7EhcrwJ0P6GurkDebH8wXg1zfxI2/wBix9sXKZx9Hra1kcUHeRzVnF5Y2eg5/SpJNpyGbI6Y9asTxpD5Xy5/djn8qhAYdOo5z2rBHf8AZMeSHCjAjOOc++TUEltlwvr2FXHkA/5ZlAchCeAT6/qKhnlTzIkwSX3/AEJxzVEDLKLGoSYzu8mT27Guq8J2Mlxoc0YuDGvnAnCAk9O/pXOwGOPUFbbgGFwPyNdv4IXbpkqjr5n9BTgtSKuxjfEywjEOnuql5ftBBZznOR61yUkTRysoUDDn88Cu8+JMam309d3H2n+lcRqHF3KpU9c/Xpz+lKRMPgMvWArpFnGd57f7Bq94bC4ChQP3YOfzqjq4xBG3QiY/yNX/AA5sAGOwI/nSH1Orj/1bOewz/Kqx5vR7R/1FSxu3lbv89qhkOb0KFxiM/wDof/1qDYhNtG2GKg/L6dO9chrGtX2j+N5Lc2Fxe6XLaxicRwvJ5Z5+f09MgV2sQwFy3OP6UyeLcSwcg9ARxigk5gxTafe2k1qvn/bLvBlIPAKEc/j/AIVesbuHmS2BMUu8Oh5KDA4/PvWZps2t2fi3UVl0+efR7mclJAn+rJxkj2OOfzqW4Eml3dpDavHNayi4YzOOAmAQOO+EPP1pknQHZceXJG+GitgRIG6HuD61o2d1HNaSMcq0ceHQ9s/5Fcvp19GYpFgbMM6PkE8pyePwrV1CRJBcOsmzy4U+ccggjGCO9PlBSLhu1tZdoyYim5yOic4J+lJqOu6Zo1g15qd5Hb2vH7xveoPMSYTx7NmIPLO8fcPPH6V5b8d7mSK20/S495j8w3ODyUPlkd+3zmhLUts2Y9W0OTxZa+MlkL2l756wweWfP80HyydnPHf8RXWa3qFvcaALiLmKQ8Hp2NeZfCyxv77RttrawytZPJsy/wA+JHGcZ9xnn1FdHpGoA/DaSa6hjSdLu5EkUY+QfvHwB+YptX1Mb3OS83/i4MDhiAbLkZ6Yz2rJu7G5vPEfiMw+R5CDzEkkfAjcYIP1zxg02K/j/wCElW6DxviHkA4OB7emM1dsrCbULDV5JEmSyN0bgugIFxhMBA/p7ULQRn6fo8lppl1c3FwPOOwyR7x5YxyR169/wr0b9lsqup6+gXmS2jkDomN43kZ+lcTa219b+RHMgRZch9hzjjPP4V6j8B2gXUL63iheEW9pFGCfQSHAH6n8au5Eilo8iy3l1JFjaZ5BgJ05P+Gfxrb8OSedLNt5XzDx61454U1LVY/EetWouscytBHLyA7ycfjjmuvsNdHhawnXUryS7uHmeS2DgIeoABI46gn6VmWek6nJHCgZmGX5HvSWc2bfey45xivNINf17U9Vs9VEyJpklz5LWZHSMZHmlz33gdPTHeul1vUml0O5j0u+jF0YX8sx4Jz9PpSLuX7OTa8mcfn3ya1vtdtGiqJAJOgye/bivHPC1zrdjqNpYR3IGnfbY5T5pCbCI8FO5AI7ewPWt7xDbW95bQsq+YnluwkB3gE8I4x3GD+dO1iLlLxJouqyfEc3NnrUkc893BsTzP8AURvs4I6Ec9vevXZIlWzly3BR9mOvQ1zng7w/NdeIV8RX80m77DBEIpEw7yGPDlwRweMjvk11DxzNdm3km84YKxueuD6+4oWhotjzn4Tatrd9rhsNTZJIZYHlICY+zSDHyfTnH1r024mWFSzMAAQOe3P9K8/8U22qeDvFE9/oKRzi5tjLNHNkfJv5Qe5IJz712eqtJr2lWtxp6uRe2wmjJ44OCM8fSkJTtuWIrhZY2UOAU49KpTzI0FwFdSRxgMCe3X0Ned6Pb+IY31Lzbi9naMp5kfJw5c7yPbqMVVttF1CHx/ZtHcXXmCZMxOeoKAumPTGePagmbPSr/VrPQtGt5rp3w4wnlR73Prke2ea1tKkjurdbiNgVKAgjv3H6Vi+K9PWXSNJaNHMpdIkGM7w47n3wBXR6JpUelWEFjHJvW3hEYfIzgD2oGp2GzyLnnGeentXO+I7trC0N1cLI4DnCICckjjAqjo+oapP4x1Jbp5DZxGRVj2ACAh8IM/TrXQ6/YXF/oElwsJBSPzdmMnGM/nTkU5Noh8P3lnf6RBfWkkhjnGfnGDkcEexyCKyx4gsLDXxpdzNP5k80aoQnyZPABPqTWXbaTfQyWVnatNCLvMiRocDeTyc+mB/P1q5qXhH7X4zWzkWWaF40ubiVMoBgnBz6kogyKRHtGbeqaktvILcTJHIUBxnnHqB1xWh4LmW7ublZW8zy4x15HU81wHxMiuZtfs/JXF0jg2RRMO/zpvQfUcfiK7b4dwmG81FGUo3lodhTGB8/anEhzZymh+J7PWJ7tbC8m3ROd/mJjYO34cVxHj3xnr2k+K57W01KSO3SNG2YBAynXp+ldL4esJotQ1S5WEeRE3kmZDkDkkDH9zvXm/xMP2vxpeKrbAIY29umOPzFNbiuzTHxH8XRDfNeOg7h4UOcdxx0zXXXHjjWLfwdo+ptcQfaruRI38yEEHk9PSvMEie8u7u2WRMWw+0FyTiQYAI/E49hit67lkutO0i1MMjxxyCbYDnYMHJ+mBTmguev+FNfudQA3TQyREgIYx1HT+ddn5bMBnOe1eVfDqVA8aM6JKcXAjyN7xkAh8ehHNeja3qT6Z4evb+KPzjbwGXH98gdP06e1SaJ6GmFZowrUMu1N3Vz261x/gPxjNrh1GG8sZreS3xIMoPnQ8YGO4IP5il0Lxja6/fy6bbRzwyQEh5CmBKAedh9P8aJBc6T7cv2lo403gJ9/HGeOKr3Os28J27XkkIzsQ++Dn6VzviXxVY+GEsreWO4nuLsSLCsKbzxj5z7DIrL+3IqTLE3mEoSZB/GMfJ/WkK53NxrUdvFIxRz5ZAxjHX1qpc+LbC281pFnPlY5RODnpXlfxg1DUrvTxZ6PciES3cCzS5I6ITjPbnn8Kl+HUmt6z4e1CHxH5llBZSIHuZEAeQR4eQe/wAmPnA6GqHc9asvEVjdPeqrTR/YpzBNJIhQZABOD3HI/Go7PxPZTXCQrb6kkkhIBeykA68HPQA4NcB4vtPF2vava2+n2XkaLFNBKR5ib7vDo+T6IBzg9cfSvTJVy0nVhyR9O386TfYCY6la5ZWkckDn5D/ntTDr2nrh2ughzWReKi3E6egQ9fQmub1EKpk69fz5pXIa0O7/AOEn0TB3apbp35fA6VPB4g0SY7I9VsiR284f414rfspc5TjGRn6Gquhqi6jK23kJjNaXM2fQUWpWEmFW8gPPGJEq1HIjEoGyw5I74ryPQ41N7BhUwXT+Yr0fRwB4yv8Ab0+zAA9+1OHvMU9Fc1SduWbgepqCW4Ty9yvkHHSq3j3/AJF+XDY+dBxXmLxs2cORx24oqrldkFO71O21a8UEtyep6VyOolrqRFKIckdu+apGFzIvzOoz61ctIclWbL7CDWRuy8Yc4Y4xnuK2/wC07bTdI06e6kKxxP5rnYTxh/T8KyQOdgTqetUfF8TyaHt2/KTge3vRcmWx2vw+1OyGmPG1zEJZJ5ZsFsE73JHB79q39ZdG0udlbjYap6XocNrpP2YqJsb2xKMgEnPSsXStLe18NRTSPdxyEZMZkJBBJxkHPautzfJZnIvjKJG0nPWpEG35CtEkY3bVxnGKUHLjLZI/wrjPSjoP+U+3FOIJAbofWmlSAG7VIAx+as2WOiLd24HvVmM/PUaKuNvftUsat3/OkJkvzF+Pxqd48Z+bNRxr84qVi3mv83GSaxr9DLmXMV9V/wBbJWRKreWc9hWxqe0XDMOvA5FZtxu8vb2PBrskaU3ZGTKq+eWqvKNkgwucY/OrsnJL8Y6darkeYTn8frQasjjXJ3Ff88VJjL7unNOQKuKe4bH40iBYBtcsV6GtXw+cX8SnqQf5Vjg9Mt+lbWhfNeRP6ZI/wqofERU2OimH75fm9a574iLnQxnvOgz6da37gqssbDgDJz+Fc78RZ0/saNA337lO3HU5ya0nsccPiMm/iYR2rhjzACT+VVJZFBwGQc9zjtV+9LNaWjdcwp+gFcfZs1zqLRzIkiuk+xJDwZB0H88/WsEd7naJoyRNiNi4GzJBKcnOMfyqCWPzZ4W2PlCTkH2/l1qr4euC2hF5GLkXMsUZJz8gcgcnr35rQspPOj3FD78VVxIiQMb/ALYCOefpXdeClxpkq/8ATQVxKSbdQbrnyH69OldL4c1BYdHvnjaESRyJ/rXIQcA8nsMVUHZ6mNV6Fj4ilimm9MG5x+lcReH/AEidjyM4zU1940t/El2sNpseK2uiRNH/AKspgDr1zkn29KqahMgmnwwH74jJpT3FHSBn65EzQLhvvuTx24NWfDysECms/XNQjFluXLshJxnGBg4qzo19GtvFIXCbx3fHJFSEZanYQf6o5/D9KjMqC9C7sfud2f8AgZqhJdyS6fO1vJhkjJBA3kHIA+T6kVh+GNfa+0hNS1K4gBEBEkuPLQ7JHG/HbIGafKa85o6r4jh0+9ht5Y3w/G/jAOzIFa9pMk3zK3XlPfOK841Oa38RXMmoaZ/p1jb3WLmSM87xGDgeo54I9DXReEtWsL60iazuo5F/1Zw/KEEDB9+KfKJM657faFcIMe3X0rh/CdvrlilxY6pb50x/MKSZBMAOSR16YJPsT6VuXvjfQbCSKyur6NJ3JjKDPyH1z+NWtRkhm0q4+zqH8yBwnPX5D39OaUS3Y5r7HdaNqlpZiT7Rp40+TzJpAMy4OeSOh/eDJ74q1FdoYykTkxvCjBz9/k+31rO8NrfWPhiTSteuYHsinlR3Mc/zxDgbM9eCP8apNdtpWo3sMzf8SyDTLRYy/wAnmEHY7j3+TJqjFo7G4l3PcPG+D27hwc1wfxkt0up9L1AcrHIYXR+xKb8Ef8A/I1ram0klhNcWGoXEM0cjxIkZOOBxv4PuMe9UPiTtuNEjuT54kjeNiVGEjJj/AI89vnOD1yaUQuc34X1280OK6+xSJD9ohMeTwgPZ/wAMCr8cO7wpq8gmEwknQ55HJBJ/XIrmdMjaayjSPHJ3Yzkgc9K3NIu0PgzUbCZhDd+ekroR0Qp1H41pPbQSNHQNAuToemSNpUxtoC85lMfGzJwcdwc59cV3Pw3tGmso7VbZDbSubrfIMkc8D0ByD+lbnw71SHUtE0u2uciR7VC4K5+4AhGPQ1X/ALdh0vxnPY3GLXTPsqeWTgEHnsPQ0kFzmfHei6fo2kDUruTN7JNhEDZPJOcjqOO9afwNm3XGrovAEcbfIMZOcfy5rkPHWlX2peI73UtNuPt1nPMJY7guTgEj93+H06Yrof2e2uf7Y8S+ciARiJQPQ5O8H0PFFkZzd9Sb4SeBdJuX1HxDfqZ5pL64ithn92iAjL4H8ZJP0xVrVPhvb6hZ2NtNL5d557tvKApJHvxgjqTjkH6V5vONVk8MaYq6pNb2ogublCkhBybiQfP04GzjHQZr2bw34msNeMKWtxPJLbnEnmIFPKZGAOB16e1DaQ4XK6fDiwtLmzSFPM0+K2cSRno8mOvHqTnj0NO8MeAtNjvLq5laZ4TJ8kLvxjAOCep578V1et67YaNb266hc+XJKRGnyk8+px0FV9PvsWDTSSBMyZAFQ9ylrojnJfhnoktle219511HcP5kZPBt8EkbCPXjPrgCrnh7wZpWj6Rb6fbWyeXFMJXfqZ3ToXPr61Wt7m8lumlW5mgXziu95MhwD6GtS0v2V7hfOHliQ7McYTFPccFcvSssQZioygLZxzwPX86wjcN9sjfrs+7+WeaqfETXrnRdGie2VJJ7mQxp5mcDjOTj6GsHwf4judY0OG4uIwk8dy8UhQcPgcEenBHHbFFim7HXfEHSbi60q1vLZAZ0k2yEAk7CDj8M4rpZNPtbSOCaVdv2aERbxgIgwOfTgitOAJJDtkXerjdt9sdKi1iGG60+a1m+dJUMbg9HBGP8apI53fmOMn0210m4vtShTfDqJi3ogBAJyN/05BP51d1C0sbVItSt7WG7vIIwsB3gb95Azv6fj6VxfjcXOjeG/wCw7GGY2MQji3OS5SDryfwxk+tcVb2urato0GlD7UbKz1GVkSOQjMUiZR8k8Ij7x7ZFLRm3vHolp42hbxHZ2l5bvNZST+T9odBsgnBwmP0HHc131oim3hWXLkfvPnck5OSRz9f0rx3wtappusWVhfQ/cnjL7ORG4+cOPx71c+LPi3ULfxRBpelX3kQbA1y8f3+Tx24GBU7Gdmd41hpem65c/alL/wBtXEaxxhDw4Qkk4+ma6CxjSWKSFuY+mDzx0rz+2+JWhx6e11NJd/6NjiWPBclMAJ6nPpWn4a8XWGs2a3lhIQspO9JOHDjHHH8qoqzZ0Esaw6pbwwyJ5Uce1Ysfc+h+gp2pWbfZ7u6geRJzHkHIxkJhP1Oa8e1vWfElh4xhulkup1ludqQn/VvBjO/H589OnrXpuh+JtNvdS/slLyO4u3ByE+cDAGQ57HB/Q0nvYPsnA+FtLv8AVvEsLalqtxqkFoY7qOSX5+d5Dp9OIyPoa9hijtpPMuYl3tJGR5gGS45wB+tYOhaSnh2O6QzDy55/3BcjOMcA+/J4q14W1i3uxfKrJ51oP3iJ/AOSM+5HNFrMl6q5QsrT+yvC9vbTeXNK78jZ/AScD8AQPwr5q8a27TeMdWjj3mKJE3gdQM8/jjNfTniO9t7jQre+idDC6ecCR2xkcfSvBPCUkN5431S4m/eNJAkmGHUHPJ/Oiz5hr4Tj7y7t49L1C6t/3E0n7qRBnkZOHH4Vbh1iaPUA8Nx8pAVHfshGPwI6/Wt/4t2Nq3h0vDbhZID5gIGM4PQ46jmuc8Lqn2/UPNSGT7HbGRMpk5JQf1P51utrGZu6PFa6fYWvioPJ9ugu0kQZJBG8o8YTshGQfw9K9Z1Hxn4dm8Hm8l1J4be4jwBGMSuM8gJ1z1HPrWHp0diNH0e3+d9QS1DSJHGHAjkckA8YOT2685rxzxbbpa6yXtXT7FLzDmTIQHqMZ6Zz+ZFY9TRTsem+DNc0uzsDcTMYG8gq5yMImd+BjvwORWr4MtZtH1W7vrmN0V5Ntu78CXzAXTHbBA69unavGrC/a+tjhfLAeSPYD6evv/jXt3jG9WWzFiF2eZHBLGBw/EQGUHYAv+eamQrmfqMv9oa5ZXWmyf2jID5V2EAIiDk7AMjgEg5I9qr3FzNDI0IchpTJFsHfgdPxAx7Gsuwv/s8d0bOZEFx9jkyMADEoOAPcEfgDWn4shja4gvhNGh0iR7xw5PIEDjGB7mPr2z7VpFA2ea674+vJdclsNNmgWxi2DzEGTJJswSTnpyR+FdBo/iDxJ44s18M6VcQW8UAfO99n2jAyASM/cGePUCvLJNG1XT7CC+urCS0tr/L2jyDiQDqAc/Tj0Neq/s/22dVs7lcFQku98984P8x+Aomrajpn0ZZxILeJJFwwjQNzwMD/ABFJeBlJwxA57/Si0kWKLnjPb8Kjv7pBEzswQHC5PTJxWTNTy/xPrviK/wDirF4Z0bUobC1Fkk08kiAl3y5wR2BGPzJqSDVH1C2NzLCYJBI8UwyP9YC4fGPQoeuK2NZ8O3Nt8UNM16zWKOaVJBI8knyEIhQdB1AkPHoKrxaMt34PHiWxeTypc3EkMw2SId53g44OCeeOfxp6swctbHE6zfPDJKu3hATg8g8dP1qr4Xl1ub+3NWjFv9i0hBviwS86HDvj3A/kabrpQeZJIMLs5/D/AOtR4S8W2Hh/wl4ov7l4zFLGYbZCMGScJ0APUfvEJ+hq1Fy2JbPQvB139q1Fk4AgePAAyfxNek6ZMi+Nb5N3zG2HAyfSvEfgp4jbVdT8q5jjhuLhIrhAOUkQHBIPpXuehqq+ML7CjPkoOR71dNcrsKfwk3jgeZopUMSPOTNedyQ4JbkZya9E8ZhV0ot/ekB/z+Ved65fQ6fp13qFwp8m0jeWQohc4A7AdTRX3Ko6RuRuuJDj2/GrVnH5cbN2PWsvT9Se6MKzafd2ElyDLbC5AzIAQTjHTAI4rbSSJY1Q8b8Z9zisDZNMnTd5g7EHj6VP4kts6Bbrtzvm5+lLaBSS3bPrV/xDHnRdNQc75hVQXvE1NjuNqiJhjiqOsxhdLK+wxWj/AA57VS1zd/Zzgeor0KiXIcEHeaOQnVs/eb8KZhgC22rRGSc1G42k46eleYetESPdjYVzyc/LU+FwG+YYqJFfG7kVKgbAap3LDawHFT26t5Zz0FNHt26VNGuUK9j1pmbZNbqufU5pZdwc561JbrmT5emc0lx/rTtY9fSueutEY/aKt/xcSZqm4z9KuajzO2eu7FZ9w22MruBJ6YrpNqexm3AwzZ6VXiOc+mat3IZQM881WWPjcOPSg3QKvI2tmpT8wbPUZFIir937tI4wCpQHOTk0DsZmp6l9hkVivy8kknjgVhxeOtbgA1u18P3UmkRuN8xT53ToX6+xxVP4nW11c2rR2KGRnQ7IxxvPpXWaBapcfDHTbG3Rg0unRw+V9395s2EEkcfOCDn604s56nmegCNZJ7efk9QAewx3HrWP8QVUaEucD/SIwMj61Y8MWlzpuhaZYXkiSTwQCOSRMkEhOvPJ/GofH/8AyBB1H7+P+daz2OSHxHM65f22laEuoXcwjt4rYSyFzgAf/rIFebeEvE0Ora5cW0u+xtRvFtMD88c56OR3BHB/Cun+MAWT4fRQlTif7GpHqDLFkH2rzEy/Y7jVIZV2rHOnl5HGyQdvxBGfoe9RDQ6nqizrvjLWvDes3em/ZrSbTbS6MUAMZ37DggF88v1/GvR/D93DdQC4t2DwSokkbg9iMj9Dz+NfPvxA1S3kuI7O5z58rpv8vgIUCAZ45zk9/WvSfgdqr3fgtYWZ91ncyQ4fnAOHGffk0VIt6kqdj0WQp9vZun+jOePwol0Cwu7eTUr5ZHht3A2Eny3OMbync5wKw7nU0W52xvyYXVvyrI8Na7qEXxEtdJlujPp2o+Xb3MLvlAH7oexBwaURTZ2ngexs5PDE9yMeZez+Y4Ax9x0jGB24T+Vc14zuktdVuIVywjmBPJ79P51m/FO61Lwf4k8HabpN0YbcSXcgdxvDySHZznjgOce79K5i5mudY1j7L9qfzrmQRyXEr55I5kf6AZOPSra6EJ9zftLy1MmoQyr50iac8kCGTY5kLhN+fbfxWP4QlvtQjjsbfzriUF1Q53uU7An2zWNeDT7zWdOsFkEhj1i2hW6/1TvEXTIJP3Pkd67bRr5NCcpYaW/73VX0q7QEJKLgOTkuedjx7DgdwelPk00DmibkN02l2jW+sXMcf2lLi28zfkRyCIumfXOzA968f1HXpNZ09fCeg2s9+oERjkjBLzxoXJMidAfMfnnGUFWPGGtSamNf0uXYmyeC7sRGgRInTKEcdM85Jzya7P4ZaNb+F7PTNQvI/OGsQReZKgLm0Qg4BTvycn6jriqulCzDd3Gf2W3h99Ph0a5kh1Fo0WaKIlhdkD5xgnGck84GMHpWD4LtPFtjqms6tbaTNNaSOZZNkw3pzvyEzk9PSuq8c+I9LsdTbXtFuEvrmCYRT275IAnR95Q4HaP3A5z1rS+FusJrOo3VzuS3/wBGddjnjzd+ce/GTnrWT0LRzHizULq60KGws9Kkup0ndrqOKMmWMEAhwP4Dkjn6V0HgbX21Xw4zX3lw3g80SQqSHjwCOQe+ME49a4nXZbbRvEdnqGl6hPe31vdfZ9TcHInEiEEbPqemTxiuqs9PvPDqSa3MkIlufPJAJMkUjggDZ3PTI9RU3SKI9Uuba78Nzabd3iW91czvFsfkoSRyQPUgfnXO+J7bGj2Md5cRvqwIjSWQ9SJAPpjB71sxafYanrlvodzbXVv5t1JdR3DwjzJCHMv38E4ycEngflWzrmg6Td/2zNfWsf2y0EAge2kIjjQDIOCeSSHzn+tUmlsLci8J2/8Aa3iLWbVrwpFd3X26MhDwm9Izx67CD0rk/HN4l94l1JPOnGmC+kEIjPp8gPP+4aTRtcuLW8s7m1kMcwt5xvxzjg/n069MVnCWTU7jRtDtooZJzOkcJxgvLKRw574AJ+hNXHvYyb1Nr4JmGbxTPY3yRyeRp8kkIkGEkOUH/oBzWn400qzs47zVLWEQg7I/Ki4IPz5c/UV02q6Tpfw9TTGtF8y6u3Md1ckgGROPuf3EBcHHtzTdP0ZPE/ha7muJPIjkupBC6NkAJ8nOfv8AIfp9RSbNEaHgvTbe206xv4bh0M9lGdjz7+T8+OfrXJ/Ei8t9QvLWE24F5HvleVMOMOMADBz2yfcV0GkSvDZx2tzgyWcJiI7ZQAVi+D4YdW8YalNd2ouILSBNkZTjJOASO45NRqSWNLma78Lx3DQyRsZEWSTYUSUgAZBPUlAOnepfhFeTaX4h8XPd2xgmzAHjk42EGTn8Sa9X09bHZBC0cDsJwyJsBAwmeB6fhXEahI9vqEkltHC8pkeREdMgkPkZ9smnsK2pi/E3Tbe30Sz0nStJmkOHtk8uTZ5CYJOT9SevBPX0rE+H+pr4c1Ge81CwezjijFs4IGeJByD0xkEHvk13eqSX95cT3BaHyIoSGjRAd7kjD+v8B4Pc1zHiHmCTStRt9mwbZAOMApnj3y/PvmlbU0sSfFHxBDqskE1qryW6acfOcOfLjJGQPrjniut8B6na+KLDZbSSNFZMkUm8AeZJsD5P6nHrXmn2SS8iurHS1jkVII1mAcYt48HBwfUA/wAqpaHdXnhW+i1iG8SGO4jnEkXBQAxF0+TP98A+9XuQ3bY7H4k6H9h1k20cwddVdBH5h4Q8DPPTnmtuTXLYapeW9vcwzTgIZhvA7Z3nn7h4PTpXnvhfWdb8S6XF5bJJfWA+0T3V1IZHnncl+ABwOMAdgBWZZXXlPdXFxCgnvLqQeYhI8v75Az6dvwFD00BNnrmu6e3iLw0yXzRwT+QZEjD7gJNnr3GSR9Ko+DYdBh8KWMl3P5Nx5gS5ixl/tEhA2ADqMkDPt7VXGqvp+kQ2tvIk97bhFmjEg8wDoSPXpVHTIZL6NmmsTD5c/wBoSJSCZXRxImPQlyM/XNIo6D4k/Ea+8K38On2thb3HnwHErTYIcD0A7EjHY11HhrxPDrXhvTdVMmDJCBIXIyH6HPpyDXmfiQ2c1vZ6pf3NvLd26GK9Rwh/1gBPGeOUx9SPWrfw/lXSPCBjmDnfM9xGCeQCckEdsDtTb0sSlZ3Ok8X+JNL0/wAPyyTWxvmv5HtkjhI3j5O/sMVlaRf2t/4atPs9sY2gQQzCbGQ6Zzn/AIGM/lXM6xbxxeK4roKYNMd/tYtXA/15GDvGc89eOPyplhfSWdzqdj5n+gvP9pQmMgAyIQ+D3GRx9Km6ZR1l2tu2oC4Hk+bvRcP/AKznHJFYXjH7CyWX2mQmTBKIOrjf0rnvD9n/AGp9s1Jbz7PqUU5uHubiQpHAm/5M8ngp7Vs+KNMs7iOzmt9atJJo4XKQnI+1pv3ugf16gcdxQ1cGNsrBNW0y7t5NPne1lTyo5UQ7I5cnGT25wKqy+HbPT7KzsY4fIvDaCRJPOIKOScYP1IHX2rpJPFt/qXguGz0W1+wSyRiKGONA5x0xnjBwTk+1c3pWufbI4pL9RJexwAWrojkJlD+8kQdf4H/DNFvMhF7RP7VtvBT6VqV494oby7Z3Qk2+UOyIOeSScn2zVHR283yprdpI9Si2eZcRnD5CE4P4kk+1WtQ1VI/B95HfSSGW0OTIByXSQ4cE/wA/wqtbjTbmzOt3UiQzZBmhjfYJMZAjcjrnCDIweKG7BY9lkvl1yOztg3OxLiQDoRwe/uf1ql4StU0vU/EwkQjc4Z3L/wCv/dk5HoACB+dcR8P/ABNNDrElvqi7GaD5JCmwEB85OeOg68DiukvNf0/Wby9vbO6jlt/J+y+Yin532cn9Rj2FUu5NuhzfxNvNc1mDQbrwvIgtIICX8q5GN5IBQkdQAMcd684+Hl2p8Sao8TB1MEEYcdAST8mfXjvXaeB9Fm0GS787BiuEjWCRHPz4JyMdj0OffHavEjf3mj+KZFsLkofOMUnGRJszz+lNNSZO2h6h4tmS60qSMZIdCvXnpn+lcJp10trba1cBhh5EG/HYAnHuM4NYd74m1RvMSa53xPPjAAAxjFXdADXOl2Nv5jlZ7sNJv6Ab049+BW1rCPYpL7+yfD1lZiSSS9u4I4ppDjeEHGTjpk5/P0rz/wAZ2dnf+FvtNrH/AKZFMjRpCg3+Xk7+B2yc9O1Xdcu7m5imkNw7+WBFvQYPQuBnPUAjNUPAUlxJeapayNDMRa/6Mmdg81M/x568jnpx0rOVhpHH2WoTxxKyzBzsdneQ5/eYA/H6V65qOoXWoG117+y57e3nsnCGQj7gTKd8gfJnnFc14p8L2Oh+DW1671oHXROjQDH7u7QkAIOM7x878Z4HPrW2fGNrfeDNPS7eSaWIeXc/uyTwMeYRnOzihrRMEzL8Jl5dc0aORnEdxaWZcYzkoMj/ANAxWx4suGXXfEFgGKLOlt5cm3f5bmIDp3zgDPbApfDh0/SvDEfiC8RJo9M0yMOh5yUHUEHrvIA/D3qn4b8SSLe3Fxrtn9lmkCNHvhJJQgBO3TjAPvUbDZB4/wBNuLjS/wCzbf8AcafHCl3abP8AVx3PIKc84dHJ47iuj+CkVrZ6dKwePz4ykex25GcHn3Of0ri3uNQ1rQ9Yt/7VtLezNyI4DNgIIuQEBxweAMnHJFZeiaVqFjeXrxp57WU0kcxQ+XIfLfYT+XIH9aGtAU+U+oYtSWULGsybg/KA5I4PH8/yqHxPLjT4k/563KIPfA6V5bo/i6z0jwBFcWNrDJqb3IMFjvHmkSAu5Pc4JOf6Vb8T+Jv7T8BeH7i8Yade3OpgXVsHJcBBJkZHrwe3UCp5LmjqXR6Xo839raSJg/8AxMNPkeaB89SSePxQ4qhrWo/2NY+GfCdhZokOuef57mMnyhs3ugA6ufM79gfQVgi1/tmK3tbDULfTrHTpIpr0IXAnADkROMggYKHr6elcfrHxAub74qXmkyWMd6NDuUXTJIpAMBDl3eQ9c5CdOelb09Fc5nqycaT/AGl4t1LwnLYP5kUEhS/+1Dy4p8YRDHyT1BPXFeBwRXl94sOi3jOhgvZUMROdkuNmfTkoBkdcV9GaEJNT8fz3ln54DiS11GSWP50lw6P5Z5D/AMHHTGK848UeEbrwz8SLK/1S5gk/tW7nmjuoodiSoY+pj7OHxkDPXPSqptIbXVk37OerJceNfDlvK371La5tCD1yNjjj/gD/AJV9YaKP+Kx1JucCNP5mvkb4IaZJY/HqC18w7YPNuslD0kwgH4mT9K+utEbHizU1LH/Vp/M09Lg9rEvjH5tLC/8ATQV59rNr5umXcW3fvhcAeuQePxrvvGDbbGFe/md+nANfKfxz8feJIvEmpeHdNvnsbO2hAc24xK4eMF8v7Z7VnUjedkaw0gesaWba7t9CkEaCaJDK2DnYSCMDPTPII9var+v3KWNuLyRSBF8xBOOBXi3xI8W3WoeEtBsLPZY3cEz3d29r+7xPkiM5GMgIQfq/1qhoHxI1XWrC68P61snnSMyRzIgTzAhGQcdTg5z7VHsl0EqnQ+m4rWaLw/BqDAAuiF0zkDPv3q3rjZ0fR27mZMfiRUSNb/8ACGLb2mxF+ciMZ6ZyQM8nBNR6xJ5mmaHGM5LRkY+sfT86UdA3PQX5RsdOapeIC32A7fUVLPcpFGU8wEj1NVNUuVl01JQr4Lj+DB4+tdlSa5Gjnpx99GARyWNRDcc59MYojlSTOHPHX2pybcH09K849OLJUDYHyH0qTDcUyMIdvy9OalXg+tAmxQEB2t1qWPv/AL1M+WQHg8jFTDocfSgkntyclt3J4NLLy5+tEa/vAu0E5qaSF2kLRocZrGrGc0rGMp2ZnXpXzWcryOKzLllUFm+73rT1Hd5sihu9YN7I/kSeo6Vs9zop7CW5+1Sx5fBk7noOv+FVbi5tYoy0V5HOADkxnOOen6Vl6PDc6rf3dtcPImnqg3vG+Muc/IO5wcfhXOaP4d/szxh4guLOSSPTZEiWOLJP7zkufXpgfjTsHM27Hai6j8vzjhF65z061nvrKrLFcS2xhs9xElxIQAMDryemRiszxXZ+I7rQPJ8N6ha2t4TnMiZMg9Aeg5Peua8c+CbHUoNN0y61rUru6vZ0zdSPv46EhDwMDkfSgbk1odZY3Fh4kvS1heQT2du4WR4zk78Zx7DGDXRXMaeVDbc5DlkIkIKEYOQfr/KsTwdb2GlQrp+n20FvbpdPGI8+3OfU8dzXRybC65VMpg89h/SkHqX7bU8XVpb3BPzvhD0IJyBn8Kd49Lf8I9vX73nRkfnXlln40s77x4IVmd7RN8cGOBJIjoXk55IIcflmvSviBcr/AMIx5m/OZoOfbeP8a2t7pz1LX0PPvjAXPw/ieEAyJDFMPwdH5/74rzfxDY3Fx4hN9ZrJJb3Nq8ZCZ4KFCjgnqck/gK9P8fyJ/wAIVarIwJNrGfrwP5eledxyrYeDLG/2TTtIj5hjBfOHOT6IB78VknbRF7Hi/i+7utQ8T3E0cLxtLdHyYdmSgHATHXsfpmvUv2eLO6tfCerXnkyeRJcoASMJvCc/jyPyq34i03T7vT4vEzWE1levYztBdS2zoJ/MGETB6k84xyB61vaBfafF8EtJttNuY/sUULmbEB3iV5XzwDgd+M54rpfvQMr3mVLDzdZ8WaZYRSAS3cxiy/OzjqR9AeO9a+sWNh4R+IGm6lLqWdOt0RpppPk8sjYScDtxn8awvh5Y6wvjmy8VNbTpptpv8yd4SyZf5DGMc5O/g9sc13XiTwnrHinxPNp9xGkFlIZZBcFN6IEdABjPJPz4HA4J9Ky5Ow2zzj9ofxjoviO70C18M3T32oW2okBIoXO/fs4HAzl9nT8avzyQ6Z4Y1DTV8O3GratbF/7QvbO6ERtnIyI4nPV0GzOBjOetaw+Ft5oPjm3vrZBd2mn/APEwjlIIkMpBj8oJnAx/rMkDPTrVuTSpND8NXFrDbPPMb2e7AYxoT5h34OT1B498Ct20iNzzO5h0qz+HcF5ptvNqP9szPb2U1wnz2/D+ZkZ2GXGUBPOPSuj8Q6S+leG47PWPFNvBqms6hbXF2TJ5n2cQIfn6f6wjgk9SR71Y0f4YXX9l6LZ3GuQQ29vOLr7LLAY/PlJyTnf67ABXQ+PvCOj6f4Tu2jjjk1M2ks0F1IfnQ4yNnZBz26jrUOZfszg7uPRbfW11zTPtU13eFFhupQ4iLuQA5DjOwZ5/HFdVc3F9qmgabeXEb/2dbi4OoSBP3fkRPyST3OzAHU59K2Nb8Jah4s0mL7GsP2dLWIPMTgTuBnCAc5/L0qtoct54b0xfDus6P/bE0jpNa2sb70uZBLI6OMdQNgcjHf2oVnuJto5m78BatfXGo69I9rBaSJFdQCPnzfMQnYCOgToT0ycVc+Cclzp9vqc19bFJLiSRoXIJI8tMHHtnPTrU2teM5rv+1tPs9BawzbRTC1dChS7d9knA4cYHoAcHNdf4IGbS38QTbLqV7VLWCMONgQY8zHHc9uuAB61nPfQtSujl9H8M6bfeII9Q1rULCCeWNJUikf8AeeYANhPROByR6nFejnQ7e1itZhqcEljBA5mkzz5gPJB/uYL+/Aqlq9yhsoNQksLC1uvPcv5ZEiEh3PUjk4GTUr6bILUWf/HxYl5JJIuTsTYdgQZ67yKjlBHL6FdW954oN5FCBDp0Jt0cuMO8hQIn1f8AoKbixv31ix12/wDsmpFPtAh3ojyQfO6Adt5547AiuL1bUrqz+IH2e2jD4ngkjGOCf3gRHGemeR35zVXxBa6lHq9/dX7JNqMhO8MT+7foMZ9AAB7VagrXJbZxCTXNvewW7SGRgZAcuO6A4Ppzxn2rufgXbvefETTbiTd5dp590XIA3uiHH0/gH5V5PqtwsUsVwbvN15hUoPn2Dr+PvXsX7NRhlv8AU7lWJ8rSyHwR9+SdB09fkP51rayIvdnefGVZm12x8qSPy4rErsc4wXJw/PugFXPDCvbeBNDsQh3SxpvAPrlyf1FYPxkuUHimGZo/MX+yvMHmDIyJHAH5k10cd5ZwyWdm0g82IRRuMjKcAZI7d6xNVsedeM/GMnh3xfrGny2Imt96SxyI+CfMRM8Hjg5qf4XXcgsNS8Q3MqRxyvFbQb3J5DgnH4OOKwviZoOpa98TNRt7CHIMFvy5wgfZwM+pFdJ4TsW0rweuj6hCTcRTvcuIzwCSAn4gJ1FN2aJTsdXqly9j4sg1CKI+bbkj9253lCNmPToentUMdxu1eDzW4MOc578ZrG1OSG40ttQaaR7tMWwR+pkEgBcnqCYz0z3p2nG5kuYL6RZDBBkGYnAAOM8+2Aam1tDQ9Ails9N0q4uWY3EQ2SPHjLkgjYPqD/OvGPiDr82pXF3c+S9qsrxr5Up5znOOO+CMkfWtrU7qbUPFdu9u7xwmEW5Qk+XLgnv0IOa5r4i2Nwup6fDNDvWQRs6JIcQO6J1OeuMD2ovZgR/Ci61hb/Vm02SOOSeBEklm+cDrj8eTWxf6XH/wi1wurNBZRG1ntbGMvvzc4/diPPb5M5PH50eE7P8AszXIrFrW70v7YY40MwJSV8jpnkHGeO9Z/wARNTvtUuYtPuIY7E6fcyQod/BJOzfIfTjPtV3u7kTJ/AFvcW/h7Ub+zku0t7kCGclwXSUfxoQMfx579BXYS6PG2jWUmkoIbm2kjlNw/wB+SMDEmXPOSCST6ml8FaUnhiwk0m/v47r7SfNR4UzECYxlMk85HOenNdF4o1zw7o+gNH50f2sx/vIoh+8OR6dv/rUt9RrY8y0i7uL621G/uEQxyOJYe4IL43/qBXT22uQ6Lc6ZbtbbBewebIeQYzIf3ee44CE+nTtWOusyR6jDY6to4sI9QtPJhERzvzgjn2wnXoD2ql4s8QNrHiMaeLbywl9HZxpkfwIg64zg9ce3WkUUNC0y48QeON7P5AudQdfMLbyELnt9K2/FMc0es6No18kcJguxLOSQMInycemeSPwpdM03/hG/HOip50bwS3qNC6cAgHkYPQ4/nTLQrr/iyazNwd3nZSREODGASRyeD9wf8DNNyBG9fq1957eSzmc/uUwBnkcg+w9aWZXOjzx3dl9kk2EYR+2DgjHfitnXJNLsfsK3CCER5V5G3yEkj2Ocn1qjPeWOsafNbaXN9oZAiSCMkEpIN+Rn8Rn2qOUChp+k6Hfac2nxWf8Ax8YURxvg56c+p681saR4fj1TU4/7TjEa6ROXkUk5zvOE35xjjPvgVyt+s2n3NpfaS80LWziQiZ40dJQ4ydnUgDrW3ceILrxvYW+iaZJHZTzweZqkyAhMghAg9uh689M9atK5LuXr2017+0ZLa81CG3+YNax2MGIxGRgdQMjnvgZrLs9Gmh1C4XWJBe3ciIzSkHGH6JnOCQAR+VXv7N1Kzn06zhuXuI4rZ44S4y5QO55PbZkDPoMVv6M2gw3cVg1zCL4x7n5w4J/QetQ9xWszx+/uY5INUsbqZ0s7i8ik83BMgi3/ALwbD9Mj3rp/hxqdvYaJBp9zayRiCTzI4pY9kkqGQ7HII4z/ADrodIg0WxijRbCASPc7uYQ53jJBJ6n7/wCorU1nR9P1kWksusJp15szD9wvIAQQnz9eR29TQrvQsyPiHrMM2jbb+GNJZ7WcDknPyb8Hj1P0zXDfCi5uJtMv4ZFz5k0R6gYAjP8APGKgn1XxD4g0/VrnT7h0tba0kt4UcAGRP49mf4zs6/hV/wCFmu+H/DfgOO/1aaP53n3ybMu5QkIgHPQYH61soXVzFs6DW7m/1rQ/slpbYaK6ikjMU2TgdcDjnkj6V5f4t0pbbVJ1mzHdJH5km8c5x1B9K978H2ehrZRs+oCC+uYxKkNxIA6A8oHTIOeccYrybxT4X1a2n1HVNZ1KA3cDeTIUQjuEQp2xyn4GjktqJs801TTcGdRl2khiZCE45J+fPvg1738DvB/hu88Drdanaie78yeNxLyAA5wY/TIGc85Oa8Pv76PTLi/t7u3M9x5gXBjEYtynGOucc8p3wDXq37NGuTX9hqVtc3E3nR3fmJH5hKRxuByB0ABGf+B9Kp7XEZAZftl5GLiG4t7CQgFACJX2fO6cc4HA9cn0qDw1Lp99rOrWq2EEn2KA3RBhGAXyOMYzjH5fSqXjHWbfS/GOs2MVvJHDBfSNBF3kDvghPxfIA7Vh2mvp4O8Qamghe4mvLKI7+MCQb8g5PTJ5A9KUYJjbtodT4z0rVdZnhjukJ06BwLJzITwSCXJHcdOR6VuarY6T4Y0x9JazmguNUgc2ckcbvImEADkDkAE8jvyBXQ/spTXGs6VqlzqFrGI7O5FvC4y6Zx5hCE56ZwfbArs/iZYWFt4j0bW2jQTvm1aROCAP3gwfrn86HBkXTeh414fiubrwlcWB0+SQ3CBRsjAjkIPJB6Hjj8K7yy8OaP4misbrXFe3tYoHti5yrv5hH+jgnocgk8E8dqtRf2xb6iuiy2drNb6VdCYebGN94H/eZTHyADzMZ7lAan13X9L1Ce1mWFE1CKSNjGoy8W8kHjHbPP4VmtHctK5l+L9PtdD8Oavpen21rDp1zNFbWUQjJOSE3u6HqSUPJ9RXlGvi+0W5uNae4SQXMn2iZACAZ5DnA+p7H0r1rWfDNjrvjTUr++uLv/R7ZIrUCTEduEjySR355I9q5bwz4P1XxlZzQXEiaaCsYmmEgPmDg4jx1QcDeeMVp6Ab8/h++0+DT9e1K+tbq7ec821psePfzIgfPI4PvXn3jGxk1X4iajZ+RJGzvH5gjJI8tMfOgB69M9weK+h7PSZJNMtLbU7jyPLnLPGHBEnGADx0yc15Vrvg3xNoWvzeIJvLuIpLqKY3MeTGD9oGxJE+/s5wfY0kkRsU/DOlx2t74o0sxzSf2jYi68qJ98kqEeUNh6dRjOcZxUU+hW8ejy+OIrbzNcSa3N15eUjkQOgII5G8YQ7xgmu1j1aTSr218Rara2t3Pdo+m2n2aPykiTHmBE3nkHYck9xxXIW/h/Wtc8F654bs9St7JpZElgAL79khdxFL7Dy9gcdRjNaWtoO/cPBniNT4sax2iNrgSX/mGY+WkTgv5h7EHIT6itjXFtvF1xPpt2gdtKmkOmSwyZIkeMZLnps+dEKe2eteQXereIvDPgy+8Aanpd1Dq/2RLaxkCZzb/aRK4RxwUAzgg9BXrOheEP7M8PaNPY6k9wJZDFfSMcoUSMu+MdcEDjvv9qmpC2wQd9zj/C9hqXhb4yx3moW8ZaS2RjHbyCRxGH69gfpmvoHT9SuZNWuNc0yS3vbKVArxRkiTgZHB+4eeh7YxXz/rmrTW/jga5c28k9mNPMcLxkSeaRg4GOhwc4wMV3Ph/Wkvo4dY0ma4gyTFPKjgSDjqRjD88YPTIrPn5dS3DQ9M8S6xbahbWqwviT7TgxkcjjuPyr4h+Ims/bPHev3zYmilvpRGhxgAOUQfkBX1nq+uyXNxZpc2KeahLSXkKjZsGOo6j6dODXxRqlrcS+LdRs7lyGF1JG+/BBPmED69DW9PV3M5tpaHYaZ4kuLaGK/ZknaCExF5QHOQnYn2zz7VyGmahNJqayRuBNLJzhwM7yM7+2D3HoTTNcjsbTT544dSnuowPL34GPM9Ae4/wrJ8PSJLeRqXwD/rn4yEz1x9AeK2hBWZi5apH0/f/FT7P4xs1toSLGwIhjjBAzGgKZyOOXP4A17h4glWaTQ5IdiB7lBgDA/1kQ49utfFVpIuoaRrFxbRkEyW4tg8eCEEnTHYcivrD4c6ymveB9BvJHMlxBd2kOSefnkTKH3+T9K5WrTN03yHbeMJrxdYUWer2difI5jng3liScHOePT8KNH1KG88P3Hk63Dq08dwRPNARsQnkRj2APqT60vjbT5ptTtruGDz8oYmQJkjneD/AJ9BTfC+jyaT4YeG6hgjubi6kmlSDGwZ+RMfRAmaUuo4K1mUtPDiWRRuxngZ+tXIiwG0+lZsbPFPMyqCyZ+T1rO8Kao+p+HLbVproefMAxiB4B7jp9KwOvmOpTdnbu4PFPjkwT15rKubtoow6sPTr1Pv+VXrC4SaJXLDD4J7fUUIGaERUJt5wOcipUOQcYzVeIsG6dDVmPaSfTvQSy3abjPyM85BrbjGB0rF09syLW6nvXdhY6HBiXqchqgbz2x1z/Ss2e285GQLkkcDvmtTUB+/b/fFN05N1xOzNzsAz+J/wriWrPRTtAwLO0m0Oxv78xzPvxI8SPkjZnkA9OK4Dwx4ia7swkNtcXEk5kkSUSAjAJJA55AAPX0r2SQ+d5mFHXoRnNc3aWKaZcSQxWsAt7eyfyUjXnlySmfTHH41droi/UraBbslvI9wx3JkpEe31Psa5LTPDniPVdYtV1K4e1ubS4EzkIXQgOCSh/kOnPatXwFrUN5b3LtJ+8knOyN+DGP4Acd8f1r0a1tU3wTLI6ADlB0cHHX6VCWuoTnpcwtV0C2ij8+2YwyCb7Q6RnhyDkj9c/hXB/FTxbbeHNCj+0pM4u5hCUHBdMHf14HHGfevRvFmp21oBHdXkFr5kbhPNkCZPqPzFfNXjPwb8S9YFvpF3fQ6pZxp9n82WYRhMDJkfjgZz6k8VaV2LnfIeff8LH1BNQu9ahtbWNpUe3cSEP8AIfuAE9NhCHI9MdK+hLdptZ8G6HrGu64bC0uLS3lgUkvK7lBwiAcnk186eNfhX4q0m222kJ1lvMIkjsoZAU4zkhwMg88juK9P0q8v/DngTQbn7Nbymz0+OS9kkkO+ONI8gID3PIweAR3reokkrGamzo/GOpX+sWdjp+n2F2kFsUhQucyz8dSicDGzPrSfD6zttZ0jQNK1BSY7e+cX1s6HLmN5HSJwemTscg88dxXN+PPid8QrXw/Frdtb6X4dtblEaOH79wiHBGRxg4IP4+9dH4Y0rUtG8E2fiDxJqlx51zewXxQQ+VLGc73R/c7D09cVk4W1Dmb0PRvFd5b3ltfaLfpD5NzayDe6Z2ScDP1+cAHPWuGgtdE0LQ7Pwzb2d/qMdlqME8xyESQmPf8AvewjHBKd6z/Fltqvir4i2OlWkyPaXMcd1Id+BFB8j7+O+Omep9K2NO8Ord67rV5f3kd1pBeQRvayEkz8JhwOhjRAMdOD6ileQWNbxJ4+sYdGlube/wBEt9PtPmmETm5n8vrhEjAAJwQPx9K4zwV4+1Lxn8Sb3+x7gyW1oJBAiSFI/KGMnjgk5Trxwc15PqPhzWD4g15PC9jfXFo+nkGKbI2RvjJIOD/AfXrXf+DtD0j4X+Hx4hhupr3VLvT0uJJI5MR4fkAZ6jn2yRWjtbzEr3Ov1uLVda+INxfaw3naNpmlSSIkZ8uOOcygfOAeSQHIzkday/hh4D0TXDceONTtoDavIjWUUkhKR+UCZHwOCMgYz02HgcVyGheN7fxH4ll0e4aSHRtVjcX3mSJH5YQPI8gcc9sBOeprY+E/gvxFN4rabQNWk0nTEkjunhuLkyyBCeI3jHBJQc5A4Pc0NaagzuPiBouoeKbCOPSHeyvZHS4SSV9iDJ4JPr8mePat3WfDn2nUtN0/UkX7Db2wN75gDxyHOZEJ68knjGOa5rxx/alpqkF/oUmLe0JWFGTAjwH4APbAP5Vt6H8QodW8DWOqaksMF1d732Z/uOUAI6jpWPQ0uPk8Ua5aXmqf2XpNpHptsPs8EdxN5ckjp/GgHbJ9unFZVjrS6x4n8P6xHbpMZ7ISyCIH91vT5yfQI5PpnBzVu8XyfDc6GEtLBdEhwnVzHv4/77/A1zHhvXNHt/hxd6K14bfUB9pF6UwJRhyUIyMckZA/CnB33E9Njrri7t7TWPOtvDovb4yeTG8j+UiAId5JIyeCen98etPi8ZXN/r40S6trC1tTHh5UQkggAnGfQE/pXKz6xcRaxI0l1bx6nLfEahKRnYgSPEaZOQN4ckD0yaydQ8QW9pr8t4siTicHGTgR5Iz25yRTno7BFJ6noXji2TVI4pNPkzaCQF4SMfJGme3PPT8aND1FrkxRy2xjupBKMl9+98E/hxjFebN4+jk822it541AThyOBkZPtUL+JLqTxRDHHc7DIMxiM/OCMdAOR1NS4FvQ9F13wjJY+G1ks7Oa9vHuYhlDse3y5zLkc/IKw/Hev32jaFqP9qaTp2s29vGInuJYTG7j5B1B55I5GDXongy+17UrKe61i3hgt5bZFtnQHzJCfvu47c9PXPbFcrqvhNfEkOqaL4i86OOQR/Pbvs+cyfu5Bnjt0PuPSqW6Rm9UfH17q0d5qMjW8PkRpkgbwXCYwMk/5Ne5fsn71tPE1xIxcA2duOCecyOR9SMGvDfEelzaLrl5pVz/AMfVpdS28hJwOD1/HH616N+zdriW+uXels48yeQXH3+NkUEpOPfJQ/Suqa0Mk2meufF20hv9d0W3uZNhubFxygIJSRH5/P8AnVPSZWudUtXKAzy3ySuSfnPJPXvwOnvU3xQu7aTV/ClwGTbHBcKCc9vLFVNC1SHQrmb7WsZW5tvs6B4/9VPx5ciP3y7kH0Eee9cm50t2O01e1s7fWF8lJzdR8b9+A7jGXH4H9K5jT7iTVtb1Kxl1q+htI4LaV0kk8wIC7h3GemEGc544rX8S3X9m6hLq2vNPa6cII7ZLmP7nnyR8OPUYzk9utNv/AArot94Us77w9Np2q3sEwmkuJZj365CdQAOAcD5PWmkyHY8muNZ1QwS3DQumnS3MjW3mIfkG/jk98Y57mvQ0hv4fDFlrml3lxMrwvNDb4BSRCeQR74+oAo8Yaa1hY3f2eSzgniheMPJbI6Zfjp3GOcehP1pLjWvsFvaxxtaTWmnQQKIbccSJkcJ6kAZPPXFTN32Hsdd4E0uPWdLku9Tt3FnGNgjjyA7jGQgHOB0/CuH+LP2yHxnYpFYzvZfbogEljwZwMPKPU9+T+ldx4U8RW95fr/Yt0htzbE4IAKHIOAD0OXJ/xrD8WX91deJC8sgeMQJGiF8iPOQcY9cj8qenKUWtZm0/VbgxzSOGgnS6TE2w5GcY/F+noK868WW15qnjONpbVLsPdRSXOcCMjGDv5xjFdbeRx2d61wyxh43Ekwc4A4wfqOoq1/wkdheeE/8ASNEkGmvahhsAOxDkjg9+lRElox9Q1m6ijsobXSYYIYNmJRMXdxgYyO3QnjpkVippbX2htftJOl7OJbgDO9MBzj6dDz71NrmuX+geJZtPtdJhur+ADzCUEuxCEwPrjk/hirXhDXU13UIrw+RaQGTy7m2CEfvc5GM9AeuKd2C1M/xHdWN9a6K9xJdJJYERTo5KA5wHOepxjt1zWv4P8Balrjrr9v50MMc3mxzyuXkndD/AD1yRjPT0zijWLq3to9n2nzpZ43I2cOBvGXx9R+VdKfiXb6MLTQY9Nc6dbQR21zPG/KDYiHYPYZ75OKpJW1Jbbehk+I7i3up9NubuS4tWRD5bgFI5Efrg+vGCDVXTNQ8J6LJe3lncZ1mMGI/aCc7zgYAPYnHIroZbRbPTJ7XS40k8gSG2SSTeC7kkZB+/kkD1xXn3xN8O303jzXJrNo7UCdJMlCU8wwIX2D2JP6VCgtx/aOg1OLUIgL/UNUS7jtXOfLT7m9MZ+hwR61h6BfvY+JdV8TbpE06Kxj8w+TsS4L8DHrjr+ddHqImvraK3a3c6fIiXDhCE4OcIf9vIOR6iuS8aTSRaSdDitrjJuYNkXeQb/MwB6Y3+lPyY73OhstWhvr24tbi1eOS/kKwvNAepGAPb69M4FL4MWPQnvnlmbzHk8n7gHCb3OCPXj64qTxIsevR6d9m1F9seoGQ3Owfu08s849M7PpVG20aYah51xDJe2joZHmkTgHHDjnOMgc9xkUlZOw4nU6V4xv7bVIdH1bRTareBxauHOXweR+vPvilS2S28C6nc3F1D5heeUzAfIJd7uhyffYPwIrj/ABfr2mnR7K8WFLqW2unuYdjnnYmMe4Jxmuutru6j+Hv2qza1S7khgYRRplC8jjCAE+5HPetJKwmc1d+J7eL4UaNcSLGl5JrBt7qZMu7xxSeaTk88koMf7eK2vC+n6L4s0G8uZreCdtReeV5ZE/ewEkgYOeMEDFVNX8N+G5tcs0vrcySRjbcoH+SW4coDIUHGeCOMZz0rs7ax0mx8NDVBci1tYIELIvcE/IABznnHrmpqN9CUil4E0fRNQ0a8trnVHM0kf2Zyh8s73jxI4Jxv39ee+a4/4weA9K8MeA9PuNMvJ5/7Puo49kxTEhk4z+eDgdvbmrn9sabqusR6hYWslh9m+0eekqbPMEhGDjpkYIP++KwbnVNL1S01RNSSS/keSBo7ZyUQvF5mM457bDg5OMd6qHmDR0nwsiuNV0yfVtSVLiXVXNwXwhEiIRGB37o4x71z+j6xNcaIdPFyfJtCWheZC7kxP8gychwgGOewx2Fdh4E1DT9UsLGwi8P2toPPMYjsxj7PHnMnmAkdyDwD3p1ta2MfiPWfDFi6QRxo8Q+cBB5uScev3z+VU/INDx/4n6XdXfim+1ZrbfDqMgvIJI0IQxuBggdv8969C0/VrXwn8IPCDFzbi4gdiETeJZOTIT75Oc/4VofFG7tb7VIvCWj6DfXo0cpLNcRdUMiFBHHyODnJ6jjgcVxnxMaG4+HPhX+zJt9pozyWc0f8cBfABcY6ZjI574HvVWvoYt63RT+IF/bayFtbCEGWWx+1wyug8w3Hz7HBIyBlOnfnNcdoOhah8QPGFva2CptlskuZJXziCMcHPfOTgCrVzeJD41lhIQC3sbSJIyenlgB+Pxc11nwAtV0vXdRktbm4gk8/yXwMkhHyAc9hkn6GmmoLUahzM5/SvG/iL4c22s+GLC4S1UaoZAWTIBTKP/wA4T6EA19VXGraD4n0S2/expMUjuBCmDPbnGcEdhjg+oOK+Uf2h75LzxBbyTWMMGo75YZJYiUjeME7EIJ4dCH59D3re/ZT1jS7fxDrN9dSZni06AAufvjefMI9vkTitd4XM+W0z6C19dQsdc/ttWjktfJOUiH3AOR7dP5Vn2FtY251a3ZITaxySQvI7ZfjLj68knOe1eS/FD4iSa9d2+k6ZJd2NnBBJGMPxISM5I9ABgZ+tQ+HPEFnceENd0SN5DeSQ24EcpJzHI8nmOD3wiAfU57msXTXQ25jofEuueJLDxL52hWKXdlPZ+WZRGA8ru5Bff8AjnjrzXU+B1XS9M0+MSSCV0SKGYoSCcBwCe2QP6ZzXP8AhyS8vvA8/iH+0DdzRQGXYf3aEYBwnpwc59QateH9ZuZNP8N2os7i9vrfMj21tMPnAi2OZMcY/ecDPX8qzS5tx9LnoPiDxvo+hWFvJrNwfPu22xwxpyeAXz6YyOT0JFUviBB4h8ZeDYbbwteQQyTXURnR5AgeAHLpvGTz8n1APNeL6RNJ4k+KFjca8thdqbRDbCQH95FJI+JHQ/ckBGMV7VpkzaNJqyNNCkiCOSGNORGdgJQ89Mn8vWrbs7IjkurnAeJfDGrXd7pen3OvP9jSCSaP7PbDIffgpgnk4I5PPUUzw7pmuaV8W7y2v7q1eIQYEuMCUA5i+QDggE/9910HxB1mPTPs+uWyWUMMGobvLdCjyufv8/Qb8D0zV/wZf2eoeGG8ZalbpZTtD9oeTIL7OQCSOvHHtn2qG29S4+Zg/EzRZNVstL1W6fy2s9QKwxff3mQHIJzgAbAfqMd66mPWNBvrbSdEOqpY6g5juo4QnMqYKZI6gH5xn9K5fx7rNvcX0fgfSriMNJdeZe3U3Mcc6IHCcdi/Bx9zH1q14MkubH4gm2mtrGe9n06CYOhPEaJjuCQOHA6ZxVbCb7HnPju0bwj4jhsbu1guJyAsCeYY0JkwiSIRz/nBr0bTvs+maddNc3kMkdoP9JSRBGUA43574OM+nFeZ/tjxwy6v4f1qzZ8yWk9qcf8ATKT5CP8Avs13Oo+LNHjuPCF54nvvsMGs+GBcXScIlxIXjyHwM5I39O366uknDQzdR7HO+M9Z/tDU9O0fSraTURewGRPs8jx+WnmIN/mDGMAOADwM+9ec/tDaPZxeILPW9OgksLi4tj9ttpxgvcpg5Bzhy6Ohz35PrX01HpPgWRLKbSf9EnPFo8WQC+Ucpg8c7Aea5z4+fDG88W+H4G0C4tX1CzAmFuU5udibAAex64yMEkClRfK7DnZo+L9QLtp5U26JC5yJN4x/ng80/wANxLCl75ib5HtZFBxnunT0PWu1+B+gR3fxJDapbGQWQEhjlAGJd4QZQ9SCTwe9d7+1X4d0XR5ND17SrD7BcaiJbe9hjh8tJDGBiTA4B5I4xng11OS2RhyN6nLfCazub7StcuYrcu1j5BwB99/MyBjv9yvWP2b9ca41PWkk0k2OnPqMawpGSY4JzJ8kYyc5yPoADXLfsvLHb6N4imutnlz3sUPznGdiE4H516xFb6XYavayaVbpDEJ5L67dE3+bJkDzDz1JwPTg8VxVGk2b002jvNR16ZZ967DGAcuU4zz0FXdG1yPVdKuIygGyHcxzwTgc5ri9RlcIY9+RhznPYvkfzrR8IXVvpnhTVLm6bAs7LzZMnHATe5/PNYRTbsbuxUvdTttNuBNd3EMEOfneU4GCfeq3w9unXTJ7G1UTxXMg+xOE+SS3PCSJ7EAD8K8Jk1x9clurq8xJM0YlAlHmJGCASP1Fe7ReKrXwxrnhrw+saxxReD5b4v0jj8tEIxgdcI/f+dbwoXMZ1DUu7mOa03xSI0Zc4MZ+/wA44P4dqr+C2m1TQf7aTW987jzIYUdPLQZ5QoOnoT19hXy94O+JHiAaqLWS4Ekdw7yBJDxnBcggdsenSvov4Faq2qeB7r7PaohN1LhyiJ5UZx1PfIA5HcUp0bbFxn1O20y+drwxyKACBwR04rdj5+ZW4PQVyejXVtc6jLcwyCSKJ/3hByIyQTz+H9K6wN5YXoSORg5yKx5TRO5o6eymdW5zW6vSsPTgokVfWtxeld2Eehx4nc4zUGYTspboc1jaRrEMfiS702V/mMHmoOp+Q4PH4g/jWjqEqmedtwHOPrwK828Sz3lh4kt9WscvdCRNkf8Afz8hQ/XNecnZnfb3D1D7Y0sjRqkg+fjeMnGBz7de9c/8QL77H4O8Q327y5ItLuChH8GUOMY9CetPs9fuVu2tdQsJbWQZ8xyh2Ej0Nct418XaLLqtx4YvmgMEumG6m3viKQFyPLyOp4Jx6GtYN3M7HA+DNZ+yjT7TTUd1ghDTo7nHQEEEcF0y6HPtX0Nol99o06JtuJEAyD1r548N6snie/h1WOGC0t7tzFDHH/cBxnGOCQOld34l+IGn+CIotQ1SG6NjLdC1SWIb8psyZB6gY/Q09WymlbUxP2oJbmKLQNQ+byIrqWNz6O6JsyfQ4I/Gsq217xZ4y8cHw3p99/ZWk2gl854/kluzGgy5k6ojkjGzqOpPNdJ+0asmqfCO8uNJk8/y/IvE8v5xLEHDn6jBJryv4X3+oad8UdFvLu+Fvpt3pzxWySHJy8AfB/uYcpzWkF7nmZTfYp/GPR7DR9UDQ37yLcTSxvIhO+0dHB8xMnJPHr9OprodWttS8QadNpWivJNd3Efl2rnBJxjl39x1P+NUfGHgfxZ468X6hNqFudF03zyZJZSXyCmN8Y6OMDPHA3g122maponhGXS9EjvyJri+t7WSS6wCUGRjgY/5ZjjPJNJ3eiNI7HJftAW+qX+lWtkLYRyWWnJHezImYky6Z5AznKOfoM13XxBvJLr4aF2V90Wp2wjlOQJ43H+sGeQME5BwRzml+KOqzQ6U11LHCbHT5PMe22b5bmTLjHJHlpkdep+ma5TVbu+uI7zS9WXZHBBaGaQThA8qfPISeSOSRnAyPrTd2ibWehsfBRbwR+Ir6KZPtYSK3jluCXAGHPUckBAmAPb0rD+FGsXN/qfjZrbzjGbXdB5XPmEl40ckkckEccZyemK4jQ/ircaFe/2JpVtDcW9xdHNtFbSGR3fEYAffnPTAx1rrfhwr+AbzU9B8T25WW/m+0SXKpvQOU/1Bk6OQChPYEn602uVXBauxufCNnlsJLm5triPV7lJFubi6yXeNDiOMZ+4nr+ec1keJfAl1rMt3NH4gmsdNsraJUjePARyc+UTwAETYN4z716F4p8Y6Dovh+W+luYAHjeON/vpkBz26kkcfX0FfOV74s1s6PqEdzdXV3FeXKXc1ybQqC4GCB2AI2ZOOSO1TCD3ZTZ0vgbwDYxfETS4YtQjv7VHe4IkAyBG+CHx1ycHFe5fBa7s7nX/F32e4L+XdpEHI++Ej5f8A77kJ/GvDfhP8VvBfgnwtepeaVd3fiB0Kvd8f6RnPcjMaDPQjnqSat/BDULjTYNR1K1kdGfTHuoE34McccsXm8nr8m/r6Hua1nRmlcwdRM9s+NHijRNK0r7Bdube+uMm1Aj53pnJz27jnnnivN/Gmp2ejeGPCnjTS7W3vtMuYY43tnkK4kjQcf7mUfPuX9aT4x2FnNfwaXaQm9llubeSyzMCSMb87zk4Gcn1qn8SdP0208NR2uhW11a2EF1c3klkRxZF9gOB/ACRnGfesk1szXU9H8T20niLwZp6WeofYIp9P+3SR+YQZ/POUEnPzgDf9SB6YrwWwmv5tRh8Ktch7iDUUuHuEfgxIjnJ989z1yK9B+HHjLRNU+GEOlKjz6npGkEXAKZKBDIEwc/8ATTjvz7V53pVyLnx7qF0v2eyjNsLaa4dwDAOpcAnk44+uBUtWYdDpvCWtf2h8R9JhOySFJHFzLIN5BBL7+f4957eta3xYKRWF419JBJEOYXQch8cE8/8A1qj0Dw3JaPd6+LpdNt7TMdimAxc8fvJCQOvp3JzTfGFndah498LPZ3EFxZS6ghyBw+Dvk46Y5xz69KzumaROC1ObMtlcC4cNdxxs5HBjAAJIHt2ruPh34gsNS8eWXhnTNNCWeqXUBBxseLG95MnJL/IiZOe1ZPxr8GXGh3Nv4n0eGObTeI5LOQZSAnIBA7x/yIqj+zneQr8SdDuprmcNb3vkgFA6FJEKDPdOXJrojaxnUufYmozR2z+bJsjiTHXGEzWZbmO/uVuLaaN494jBHOSHO9M9Mgg8dsVzP7Q13Nb/AAy1d7d9kpEEcZJxy86DB+vNQ/BKaO58EaXGzkSWaPJc5IwXkGR09iPyrJ9xx+E+aP2m9Fk034wavMy4jvTFdxlAcEOmD+OUOayPgMrDxndXJZsQaXcHJf8Av4jwf++69q/bI0CS+0XTfEVrbpIdPMkV245dI3KbD9N+fpv96+fPh5dJHHcRm5e3kuZo7YPGeQhz5h5+ic9s11XTjcxd0z3r4h+WsGgTRSJN5QlOwHI5kg+Q459/zrrPH9/pqeG72x3QJbz2XlRxR7Mx70wEA7Y45x9K+f8Axbpsmh6XDfafe3E8cmFmL/IMugPA465xn/CpNd8XLrPw6MN44GqW88ET7OTPGiFIzz1I6H6A96yUL7Glz1D4k6w+u+FPDmk2iEgQRzO6nIQxIY+vXgnp7VV+D9xc6Zrms6lqsiWtommfZhl+JCXHI7nABOe2a5iw8O61JqtvbRsE0m2gjzNbLxJlMkj3B6n/ABq+miouuC2hv5xp/wBke4Gwea4O8DHHbk5z6dKmcuhUD0XXbTVNTsrq60qaC9/0VJLWOXHlyHgIPRyevPpzWPrulLaaG1rdX5NwIPMeXIEhfKZ2dBwRitP4bW8mhaVPpcsc1xeXFy7ImzOIzJwBznHBNOk0Ww1TxHqMOsXlxDfIHMIiQFI48oB9Tk4P5VitSzO+FWkrcW+vNZ3X27UooLdkjdRzkHf1PJc/Jk1f+IN1beHddsYVaFzHGkl64OS8hf5EHvgfrXL6HY6h4O8QeGdcubrMNxIkcyE+WRkk7H4+5kHHpxmsTW9fsfEXxQ3SNJc2V3qMinYMO8ewnIHrlB+VbxirEXaep0dzrUOuXi2dsotFmO0SXBCAbxjLn05qbSpbddQsdDkt0u4TN9leGU/f2O+c55ONm/H0rC8d6fa2Gq6LDZxvax3c/wBlkL8neSMEe2Cfrz6V1Gs6HpvhmO61628VQX+pRnbDDHjJdzsfgEkkhzyfQ1Fuo7my5sLfV9Y1JZBBcXpikmMoyeEwMH8jXFxfZ4vHk/2O5hhgub1AkjpvjLyYR+O/3yMDoTxSanLfXm1oo57q9kJZwiB96AfO5HfAIHSsbddW9+PtNqLWbIJeOExHOcg4xx06jFTYnfY3fHsUmi67Y2tzbW8klgJ7aTZIX+0Ry5GSeucbDjnBqWTxFp66bFpctib2a4tvJMMI+cF8jBfpvyc+nNYut3kniPxDfXlz5z+Y8TeXH8hlMmPLjT04HOPf1ra8L+E7Oa91a41JJEgS9kW0SI8CJOfM74PTA68U3q7hFmz4E1hLzTDq1vKjTW00VsIpYw43kcOcdsB8D1FZXj2aSw1uydria4edzJO+cuDkcfjk9PSqvw4kv7fxT4ssxsn+zx+YHkGzMgkfy+gxkhz9ab8RL928Q+H9NXCLJGjXMZh3umJMpg9QeoOOtS1cp7mjIJrTT5esmoI8cb7P9ZBmTYnPcjecjp0zU098nhHU7W/jvnnt5bv7Ld+bH/ywc4yH7YdAR6fStPTLb7dcSx291cGaUhY5E2Al3IIOAecY79OlZut6Nf8AiPS5obOYQLBPuk3pnzOTwD24A7d+lVfuFrE2oan4Z8LSalA2pQJeyYWO1T5n3nBQYHAyAOfcGup0q5tZLdb64keO3FqZZklH3I/LIdD6nqfwrwfS/Ct5feLLjS76O4gulkSOO3iw3mbAmD5h/gI79AM/SvY/C9ta6HAdF1Oxnt44tOkaASuJEuQgIOT/AH/WhpdATZ5Ymn/25bRQ2lnI4eALI8x4EuTj064BI7kmvTfCVrqAsoLGNIzEHi4PSOPPBGOOEzg9sCue8IQ2dnq66fbsyR/aYzBGZMoXGSBj6dc9wDXXaHrNwPFLWemRxyRfOXkfjyxsfCcnBw5I47EelS7sox/FMMmmTzaheXEA8+QNG6HjfGQ5A9Djv3xV43UeracLPTZS0UU8ErvGuQDG4IPpyPWtae8mt7eD7TDICEDvngnPBerni/Wf7D8FaZc2NsEluZkjGYwS+842e5PTn1paks5XxrodxdWVprGlCRzAkk1zEAT5iEY5A7jk5I7mua0+VPCWkaDJFI90RdGXAQGRy8cmwDnjHmd/U+1bmj3PjPQdR0u41VoTp1zP9lm8qHiM8nBPpjfz64rV8Z2uj759VFuHCXoKHICRohHI9OAcetNAcN4/i8Q6yG16TRL7S5Y4/JZ4SSZc52Z2Y+cDI9xj0FcRBqVy2l/2DbrcJJJsF0cEOQHyAfbnr14619K+B7ez12yNtIZEXOd7vgkb85x9c45rG+PfhP7D8ONR1uzmj+12cBXPKGSByA6HHJI35QdiT6irhdkzmjznwBrEkfifUNP1XH2uSGKbzHk39AQM+/3APeu8/wCET0ebQ9aupVmu7meGSSe3JJNweDImPfIxjocHtXhvhe31bS76VrfTbecXEaL5TzBHRwcoDwcnn7nXOOeK9e1jxkLDw9ruhyX0Y1SPFs/lB3jjdwARv6A43kZOcp2qktdDK54FGsOp6y2oNueASeaS/BcdgfU8896+gvhJ4GuZkvdbtL/y5pb470LfJ5floN475BJBz6CvJdQufLt9Y0uO1gez08xxadLLamKfZniTPXkdjkEfp9D/ALNcjS+BIWmx5xmkD9vnDuCP0pzV2XF9jw39oHwHqml41KO6e4s1mIKOf38ZPJOej5x9a4S9s5vDur+EXhc2l1Po9tfTmMkbzO8rn6fIIx+FfQ/7UJSH4e3F308u7jVE+uQQPwr50+PF0o8Q6E9q+DB4dsI8jjGEfHbuCK2pXcDOto7khGpSajZ/ZbOW68wyEG2QzeZ8mSB9Op9hXUahZx6Gmj6xb6k7yaha+XIkcfyRnZvcbyc4BcJXJaN4km0zw1feH7O3juJL0xyTXpmxmAQbzAD27n3IxU/hq+hv9ObUru5PmwWX7yLywBvjQpn0y6JGfrnuabhZEqdz6X+Dmn+HdV8NCxtbhDHJY7dT013+eKQEoXyDnYTk/liq3gvw2sthYto14U022nci6JKE4fJkx6nGfX8zXA/spXlwfiDa/I4eexnjnAPDoAkgHfnOw+3Na9lJeaT441DT/s8x0+z1SO0EoJ2OBKSQBnBIQjJHOCM1lNWjoXB6nW2+gpr/AMb7y4024ksl0rT0cpsBHnmXJPqPk57jJ4qr8UzdeFfE7X8TSzw6hB50kaAEO4jEZIIH3wBkDpyM1oaza+KtLj8WeINCT+zZEuoreN7hOLiKOADz884G9zgn+4M461i2lnqGvaZqtzr01jue1ItJJLsB0lKDe5OTsGQSDzgHOOKU7aISTMn4m3Mc3wm1e2a5sIWvI0ubR7lwOcoSUJ5RymCnQ9at2HihtJ+B8+pSW7RzxaJbxwIY8xguAgkz6DI9+ORWMPh9Z6nbLcXGsXt2AlvCZY+Yn+dAgEj/AHPkxkjuc45qH40Xl/4b+G2n+G7fVLULFJKJ0dAj3MSPGYowDnkZ9shM5GMF01zadgfcaNH8Tnx5e/25JpN3dgRyPJChl8x5I/MB4xgjocdcZFdh4L1yNfFNpD4i8L6lpt7b77aO6Qh4JB5YOwnghMFCDjqevJFedaWPiTpvhWPWrfT7SP8As+2QyWqzES7E+TzDxjIGM+nHpWlr8njLU5YtSjvIhePsWewuih8s7wUwY+M4z6ZwO9Ll1uCOl+NOi2/jOCxs7O8isL22kfy/MjJjleXAIwOnODn865Xxh4V1v4jW3g6+0e3tbPT9KsksCLyZN7+U+DJsHWMlDjofwq/4g1Xyp7LCyQT3moBWEmcwYBOw56c8fWq3w7Cf8J/dSRw3V7Jvk+SWTZFHyNnvnnuO4oVRpWHynpfhTQ7zWvA+o+HdTtriwukjljkIjAkQneUKE8dHHNYfg/wtJZ+CP7Y0a81aPX7MGXzpbkmKfBBdHGSNmCfQgZwa9V1HWZLjSNQsdBEQ1RDJbJvJQpKE5+pGcj14rzfRwuhfDTUNE8dXn9jRTvJbvciYPJINmQU4POB3HepQPzOZ85fEvxMvbzTbmDzdI0o3HnSxoiSgSh3jMncBMuCemSDxiqnxs0ePU5rLVNc1K1ns7a1AtrMEfJcS4ffJ2IEflYHPJ6Vf1ebwXY2EeveE7++tzcA2hN7HJHFPHLkEpIQBv6Ec4IHuK868cXN14guf9KmMF3c6m9ylsMvJIAAMBBk5GAM4/g7DFaX0uKKOq8U6U/hn4V6TcWl1+5Mz3KShARITg7EPYAd++DUGlfEzUF+H9rJrOkpJNBJHbve252E2/feg/j4z6V6FZSWHij4f6Jos3neVd6jZ2chjwBEMZc9MDIGAR1zWv40+GHgCz0W30WV5rdb+5SK1Rp8vvHp3I5w/1qFFjlNIzpLyG5MEcNxC7XbgQxiTqDzgDPoBXB/E/wAYx6XaeINJivijanapaQxjIyC6DGe3yO55rznwfdLofxklbxHfLC2n2s9qHMJABRPLTPHycDr19apfEDXE1rx/a2sSoFjmd5kOMF+h9R0Awe9aQpcsyZSujH0DVXN/qCs0kmyN178nHH6ivVPjp4i+ya4L63ZybzwsmmQuh6F0jz39DIK8W8HHfeX13JeQRGLYHjkJEh3nG4cYOzgkdcc84NeoePJbG0+DmkSXyR3FxPYx+X2eNxIYzx24jPNbap6ELVXPJtPvF+1gRPJayJmT7RvPyDZ9zA6nr+dfZUmuaX4V+Hmi+GNKkhtZruxiuJ3TgZljHz49SfnI+nrXxBpgaV7n5yAkJOB69Mc8V6to2u3OpSaT5zxm7njSSEzPkfu5BFzj0RCe3SiomKLueufBSbxjY21x4f8AstvII55ZA5BkefIBeQEEZBwDzzXuGr6teWPiLSNKax84XkEks0kfSAoE657ckcnORXh3wz8WbviNDcWsNxdxW8Iju5LdMpI6ZACd34kPPbHQ9a951Vnk1jzPJnUSQRbPkzj7/HtXFNdTa9mammy4uIj0BO3jpmumDMpHXB9a4qwkddTgQqQUIBDjn2/WrXhXX7rXNZ1B4lhGn205hTnMjlOC/wBM1thZ8q1M8R7z0Oc1WZVlvVDkZmc8knsK5m0mtZfENvc3ckccMZeUmXgAgcfripfEmpIdU1FI08lUmdTK79XHFcTqEl1qFvd2elalb2jOnmvcECXy0Tk8e+P1rlUdTt5tDuNU+LXguxlktptYgSSM887+Bg9uh56V434rsr7xP4k8VX8Ny9xo15MkVrHbTIUEWOC4AygBy+OnPtXEeJ9Hv7S/uLO7SOSeCRwZRbBBIg2AyHnqfTpXT+G7yTQPgtLqFjpJgvtV1Ewm5lttgngkGBs9QMkA4wMjrXUo6XRm7XK2jm/u9O1e10Xel7zHYiNwmTITyDxg9ce9bnx/s5JdQ0bQbW6nuhqJMVrFKMInMcUYwe/cn8etbWneG7Xwlrd0ksxkmM1ubWL7mwFMkk98ZcnpwgFeeftKNr1v4kt9Ws7j9xZQ24BhmJksrgpnD+jkgkc9BRTu2E2kex+MZW8M/DvR/D/nfa5LaCO180qT5nlpgnHofQ9iK+efifqOqf21/YNpZzx3Xk+bJKWy4jKDIGOgx1zzwRVzwV8S9V8R+ILDSvEsyOyEiG5EYQu/GAR05zjp6V1Wjy6fr3jDxM9navJIlrh5JPnxOXx5cY7gDqO5B+lXyum7si6ktCz8B/FOpa8yeGdQ1MS29jHcROwhyhTDmL94egBU4JHQY7V5x4/uJpNZ0y61q6tftlvMhkMU/mbyfnznoOR07Zr07wf8P3/trWtYsZFtY9TSPT4vLYFElkQiXoeQCVOeoyfWvLviP8O/Gmn3umW13Y2s++NI4EgcP0AJz3wMnJ6DPWiNnPQTbSsb3hvxnJaz6PY+KLyG60KW7BnkmHmSR7H3hweTjhM/pXsbeEk8R6o2vaxc2Oo2EV881tFbyZjuIjEEAcj0ckgZwfxFfMEun3GteItE0nXXtdFjvFQLcFQVSNjxIUHQHHTjg5r3D4WeMbeW+8O+AdDQT6Zpcz7724TL3ByRvCZwD8/HXAx3oqU7RuKMrzH+GPCum33xgC6a9ukXheSLUFQku86In3Ix1Pzgk56d+tdh8U/E9rY+CxeWd0k817JHDHJEQ5xO4RyPV8E4Ht7V55+0jpuj6T4zsU0HVE06+s45Jr66R38yN5CAicdMDJx6EV5R4a1q9fxxoGn6hqr6tpkOq20xit0L7yD/AApgEnk/maaptpNi9pZto9YtorHWfGGk6V4gFulrqGrvLPEX/dJGmQI856BI0GewNdT8YbbS7PTrK3tEjTTvnjcQkBCBH8gHGAmcnr1Nc94jbRdNls11hwdRzJdGR+lvGEMn7sHrK5fCE/cz7V6TqvhPT9T0eZtX3wWmmWKXV1Chx8hQuifhjBPXjHPWs2noaKSPjXVbNpL6FbNTcPKxCIsZJOCQEA6k+w9q9f8Ah5psel6PoxsXu5NQ1W1H2qVz+7SKU4MYzwMjOeucVB8GPDEcPjTTdU1WGFbGO1GpknBA+TKD2O/Zx36V7Hf6PeQwanqt3ceTKXM0FhI4CWiAHByBnfjJ/T3p1K7tYhUr6kPhfWdE0A6XeTWxuNTSxtI7a2QY2RySeWHz0OBsGOw6Vf8Ai38WdN0PT762hsEuzI72s0kT8ffCP8nV+DxmuIsPDnirXtR0zVdI08f2dp0dkVuZX8rzTAIzhPUAA+xJNZ3xEsbrxnqN3o2jR280hjBnkcbMfvcu49SS+eT2wOlR7l0aa7Gx4CtdH02S803T4UtIbiOO2cHZGfL2Tl3kJOc5JHmE9CPSs7w/otjrEtvqSqLL+0ReXiG1Hz745EFu4Dn7gw5OfXnmqmn6Dc6rpdjpapCY7jSEbULmJMm3xKNnmE4wN8IGOTh3HSuw8Px6pffEXS/Fl3pNpp2kW2nyWk0u/al+JEDh7ePP3A4GM445ya1lYm7NXR9Km1b4baf5qCS41G5cPgADGdg4/uZ3n14FZcmmWNj8R9N0WzWdIbCEkAZ2Eomc/Uk/yr1LT1j/ALH0O8hYCPyzKnf535GB6DeTXHx6FqMvji98QXHEZQw20cYyQhx87nsTjpXDI6IrQ2vEulw674QvdPZQfNgcof8AbxkfqBXyl4CubnQfGdkm15LhNRiXyIk+cuj4wPUknH/6q+uLSGS1tykjAR5wPUewrwbSNGttS/an0y1tlRY/7TjuZI4xwgjQyPz25H54rSk76Cq6K59LePbfT9R0y+sNctfPsdu6SPBw4HPyEd84xz3ryzw/D4w0/R57XQbW+t4pXNxHHcyIHBwPkGQT0AGPXrXuWvlPKZ2XJfI/z71iwBFePC5bA5A9uMVD3Kp2cLs+evGGqeOvFGjfYLbTZ/s8TFZ/tmENw5P3CCOQMH+dcN4btHm1i9m1m2urHWNNtftdqIYUKS7OCOARnnt1AOa+rfE/g2+vtPnaK4h+1csiEFNmRjBI+pNePaRoKH7XrSxm4MoeGE9cRiVPNHvyB9KqM3HRktKWxwer3Ooa5H/wiO+O3u3unEzxj90iIhIzgY2EbOntnrWfe+A5tJvbG81S4t4bH93I/kzb3PlkEgAgbCcHntjvXoVxo9tp+u6hqAVBPevHbocAmOMADAHTlyc/7lS/E3+x7e006HU5LeOKBJJUSXlwAAOPXv8AWtYT1sjHk7mZrGqzabp7axaW1vDcbywSTeSQc4BPAxk8ZFXPh/rV1c6HeXFynkXVzJ+7fYQhAAAODz14JGe+Kp+Ktd0+8jia88x7OSOIXoEOfkJ4P0fgkema2ZLiO5EmpWskc1rGm8OgyCeMY9MnHH0qJb6loks9U8Raol1pStDY2lhDFDdSwpvckoCgyMbzxkknHPSpNLuLzw7rGsSK881lHpiXEbzEYjI7dsHknFcd4U1PVNG1ibT9Qt7sxymWWOOSPiUgADrjPfkGn+JdUmmkXCSCO4P7i2f75wQnKeuSBg8c0aNlmn458V6fquhfaIneS4i8ubyR1OOuD36155oi3Uvj3RWs7k291JfRkJICOeABwO/T8a25dN1hbOeaXSRHDGkhkMkHAROufTHU/WsvWdYt4RZahHcQi7067jYGPGQEOSM9OiD9aqC10IZ6P4vutUh8W+H7eJpLb7e5tow4/wBYd6ZAHrg9frVzxrpNnb6NdajafaMpIkj/AGhNh8skg9OhGc5ra+Ptxcf2v4R1bTdhlSZz9nJG8eagcOQewCEHtzVPxncXUnhS4QbyryCOTA42ch8E+3881NRWBO6K/wAM5beXWNRulQbUshFkcbAZN/X3xWX8WLtm8QzwwtcOLbTkbZy5d8yHj1xkD2zXWfCvS7E+G9UurR43upbqCFAjhziMjnH9w+YcA9hXJ/EC501fEl9eWtxvjLpDA4fBcIMPj6lDUhzoreH9Pk1bSvtEaxwNlMXB6goOMD2yfxFbbm+0a5jtorWa6LxhoJAQ7ycY3knqSQelQ/D8u2lSzXLeXHLI5QA4AG89PfGK9I0DR7a78N2+oX15ITYXVyE8pPLeKNxs8vI9M789ec07X2DY5fS5LbRdPnufs0EDSgXF3nr5hTlycZwMnis7w/Z2zXdx4k1xYJw5DaYkqIPs47EydTx0Hbt1qa9Zri5u7NWzFHCDuc53gkgfoOtZCSf27oVppZfyo4g8znG/EcQI+nXipVxnYeEtLsBrk+raZrVvPZQWou444fviXkAEjsCeOec9OK0kvrWNBZq0iATSTOhfPzu5fA9OScD2rgfDln/ZOs2tzpuoSTwahvhuvkIIwgfBxxzxj3FbWvXl5b6e2oGxngWOQeYZQPk9AR9ap2Cxy2j6nbS/FxfMmkSKR54gY3AOQnGPxBrqvGiwySLeSTTma3tZYo8uNmZHGc9+AhwO3WuW0+G1sLmQ26RwlA4STBJDnqSTyTwPwzUWsXSazc3C6U8Jt7fKnypt46AkH064xk4wOeaEuoXItPuXt/EumQxsBJcF2hL5yAiDJ/N+PpXYp4X+0391fMzwGN/MBhkKck4fv3zmvJotVjXxroF5DDJcR2v+jBAM7zJwP/ZOPY175Bd27RQ2okfzricW4jL8IX56H0PQU2gucTrjahbCWPUtShe4jSeFAZ03uhTehKE/Jh8j34PQ12OuC31/4T6FeRXMAmsxZ6m6bwSUjTMgAHcdfwNeJav4jv4vEN5D4g0e3W9SRwA8IyQM44IyeAMH0rl7PxFHql41rY6LB5xLvHGsOMeg9ycgY96tQM29T6Lu7WPWPDEFm19N5txd26pIT/zzkLk89P3aP1+vFeA65rNzrNjqd9dX07h9XFvbWucRRoSHD4zjJAxkc/Ieea7afTfEFppZuLiOxuo0VGNukmDkggfOeBkEjPviuN1PS47DX10prD7A14YLjyRdCYJKj7zg9hsLjHbtRS5RTk0fQHiXw7eeGNZ09NK1CSytJ45WcocSuUCcFz2HXjr9azfiRNr9/wCA75DNd3Fm6wS2wSPzDK/mDIJQcgDD89CnvXofxZtJtT0eN9Ot0mmtHeQY+TMZQggH1PHHH1rF+H3jia+8PWX2m3htEEZTA3/cT5M47E47VH29AvdHivwqsWv/ABisdxGZJbAC6eJxj/V8jrzgnHHtU3gr4e2etSXcl5rl+9pcancxQRodgkjE7gPx1JO813PhzWH1P4s+Jr++jhjcWqWDi2TORG78nvkgg/Qe1Zo1TS/A+qtbXDQQ2Vgk9yEjL42B/MQfOM55JxzyetX5AtdTikXS7jwNqmjyOH12AuqOG/eSCKVwicDL8ZA7jNdH8A/FXieTT5rDTbASKXHl3DjZ5n9/B+4Xx6+nrXN6JoeqWenw+LLixgfT8f2kYkffcJE53mTZj7+OcZ4B/CvWfgpbaWPD899E0CAapczW3P7vZ98Y9ijg/SodxpHn37ROpapdeG/7LvrHCwahumcPlCQD5eCeec/mMV8v3c13dXHmXLzSSRII8yZOzsEz2HFfVPx01PS7q31rSy6fa3mgkeEj7nGcZ9ea8AuY7a08Fa3a3DJHeT3dvJDG8fWNMg/Pn5MFycc9q6cO31Mqmpg+HZVjkNzLbedbxg703kZ56E+3tVvTNS+w3CrtL25kcHzOd44+/wDofxrJgmeKzltov3hJ3euRg9R75FOvd+n6pIqKW+zyDqCQTxkHH4j6V02u7GF9j6R/Zj1y3X4kiG6jtUmuNMkhtnjQJvfKOcY6koM4Pocdq+g/GtnpsVlaanK2JLabaHjP3y/Jz6njrXxb4U8WWNjr8eqWNs8MUc/2u1thIYzA4HOw9O2z6YzXs+n/ALQMep6Fq1nd6DDe3E8YktIg+Y/NwAY3HYDqCOvSuOdNs2U0j2C48TeHdT0iXwuNbsptU1CylENmHBlOUP8AB7AfzrkvA2n2txo09itmkgnOZE5JJ8oIQN44Jx378ccivnTT9QudF+IOm6+bp5L83EV28+wIMvKEkwAMdDgjoB9K+utbl0vw54zjdU8m1vEkuZHj6I6ON74+hT2z9aTp3s0Up23PEPEHjOz8FvP4Pks77VLqIQRJNs8neRGH3gAEE9B045xWJ8QNJ1bxO8/xEtraG4/tF0sINMEBleQmPDuMgEbHAwcdyc4ru9btNJk+Od94h0S6t7+MadBI/wA/yWkjuULg/RAcdsn1r0C9XS7Eabdah5FvPco9qlvE+U3pnn8hsPbpSc7OyElzHF+A9eW48J+I7a+sZL+4gRxPYj94ZEeMJIg46cHvXmuq+MbPQ9RsktoUv70pHaAFxmWMZMRxnjl+vOcGvpSw8H6Vp+oXl5aWYEl3G5nftJ3yR75P5mvlr4h/DdPDfjW1aWM3ujSRm5h3uIyChyYi4HUAoc+hBxSpu694p76Hef2VZ+MksdS0K/eFrYPceX9mRzvfIGQT05ccd8Y5rU+Hlo2j+PY01pLcPqEk5eTeg3oQmMg9OYx75FW7Pwvf2niHw3eWGmx6FZWenS2+phMPvMEo8hMccuHcg+nNd1488F6Xc3mh655gtDYXKM+Id6Sb5EwmPXeeD9amfZFq3UrXdjqFv47uLizszJb3c9xcbQ4GT9njA5HTLh8dTxmuF/aJ8OyamdP8cWpeaC0CWuoWEpwiIXDg7OOT0I54I9DW/wCIdevNF+L832pfPt7a1gjmdBgfOE7546n8hXX+IfCaeIxJcasriB7X95DG4cIRnOCBjJ4IOO3buK6FO1jAsrO48WfBuysbmzjLapGIp4YwEjijdyN+D0AGMAdCBXiXwXum0P4y2dr4k/0X7HPLbTSZ4EqQOj7z2QkDJ/3K+qPA2iabo+lLZ2bpNbzxiWM9coTlMnv17V478c/BtvpfjRvGYtru6srs5uI7bywYpQIx5mD98OEGenfnmtKbaWpk3d6Hovjj/hHovh/qVzpqWkcDwfaoXtUHEgcFJPk778c+uK5T4r6amofCSLWI9bd7uxdL+xlmw7kkD937546c8Vz/AMLrq31rUdZt7PVXRtRkjuptMvNPFq/B5RMEoU6g49c1N8SNC8RaB4f0tGtv7W08+JbSTIzIYLQHCRlOw5KZ56Z701Nt2Q2tDmtUh8G6940muNcjEN1q4gW5FnGfNl/eB95IHyJmP539CcV518a/BMPgLxHZ6lpUck2kSyE200syHnD4jJ6jAweRzg11/irwjb6N8bbi2mW+1vTZSJLGyhcp55wSInc/fxjHGMk/Wup/aB8A+H4vhR/wkXh2xFubbymksy5dMSkDPJyHBkTpwOmK1WkiW7nzno+lwzeGrW+mtXjleeRUkGQSQT36HrVbxnLcL4fgs/MLwyXMmPYJgAZ+te2DRdPX4EXVzLkagk4l37D+6cSbEPPbO9Dj1PevGotT0y+vzay6O+pEX3mxnz/L/dDHmDjj58d+nFVTvJ3Cfw8pT07wjrF3p2l3On25mk1eSS3jh/jIH8f0OD+VdbpdnYab4x0jS/EEkb2kTwW+oJEcBA7/ADojj+5vBJ+te6fDy+v/AOzLG41zRbLTbK/8yLS5I3TMaAviCT+58gjwg67Oepr5h1i6uNQ1ud9ufNmJcp7n/AZovzvUSXLY+8fht4f8PaVcG40PSiSbkxu+/JgOwDv2+TGfWu3N9azTzwx7DLDw52cdM9e/WvC/hB4x1qTSPCl9bRwz2eoCWbVXMJdx5UeHwRwCXjJ59a6e88d6XqukXeq6W5SA6DcXxDoUcbMggg9wRg1jaysir3ep6bJ9luriF4thljcEY++R3x+BFZOnyW0XxEms/sZTzLUTRyB8J6HAHBJ7/T3rkvA/iK3i8LS6hcuZJNO0yC42Y5wbeIZz6kj/ADzTPhD4a8TtqFv4n8TXl3cXtyTKS5GxIihCRiP+D+/x7CqjpYzlqtDwv4neJvElx4v8UaZpOiSXy2eoSLNJHH5nlgn5Pp07c1514F1/VrP4hK50+63QWtw0lsSMkeUcB+2N+wn8q90+Ium6fpniDXNQiaSCeS7kuygON8hGMnPXGOK5H4T+HdNuNE13UoY5HuriFI0kdDn5Bv49jIBnHGU/CopuC3OqUG15nj/inx1qV+93JJnzJ5vMeTeCg/vj6b84Hpiul8DePLO/8J6T4V8aXFw9lZX0FxDcx4LmJM/6O/fGDwR2OK4bUfDNzaRteX9vfQWgfH7yMp5kmTgDPXgZ+lZksixBXHTP3ME5A6106NaHO97s+wtPm/4Snx3rXiG3ZJtHe0tjp8kZBBTDo6AfwPnfkHnGPWua+JFjrmp6Zd202lWMOnyeZJI/mYkeQjHmH1PTr6CuW/Zvubm409raK5uo7SLURc3JTlHwhSOI+nXfx6GvVPE8Mclo9jd6o5e5SSOQgApgjHr0GTXFU0nodUbOB8q6P4W8Sah4jafw/Zl47ecLHcykRxAoR1PTrjpzmvV9Qik8Fyx6oPIna/8AMv7vyiU++758snoEw4x04rE0LxMkmqzNYs5tLJ/LSHBJjiiQDkHgFym8+vI7ivSfjF4Vj0j4I2l1NcSPqMkNna46lzLIZHA44ALyYP59M10TvKyMUuQ5nwN8WPDumxt5t/dwXdwmPJuIDiN3kBzkcdMfP6D2rF8YeJ449dvLmLVBPLBpjw5DjM9xLnZg5zjzJAeOMIM9K8c8WyqwhhBwCCcZyT2HH5kH3I7ZqhoWqtpeowX32eC6aCRJEW4+cZB4/wA+1bxopamUqtzb+IEVvp/jCe2tmdFtygJduSQg5z9f5V7j+zla29xYeGHiT97c3brIccmTzd5J9gEHtzXlfgLwvdfFDxRePc6kbVktjPNcyRhwOQETA7n+QNfS/wAC/AM/hUaXpsmoW121teyzGSNHT5CDjr7/AKetZVppJIqnfc85+LPw+0288eatfXMmpXFrl7gPHN5jzyY+fe/8HIOByTn0Febx+G7z/hZXhu20W2hsmluY/IaLLhDG/wC8cn1GOee1fU3jzwdqsccF8ZBqOo3k0lu/lpgIjnKIPUAA5PuT0re0P4VeGLG8g1WTT0/tiK28qS6jkcByUAd9nTJxWKrO9maNJ7HiusWGk+JviAVt4Y7+00yMBIozjzSj+XFGX7J+7d3PcAY4NXfGnjrxVb/DfXrDxO1rJLqEYtLY20PlvFv5OSOChGR6g47V1uheEU8HnV9At7me4jjQSG+CYfNw8gGfXAQDvgD3rzX4kXGnyaXJbfablPNu4rOMyc8Aj94O5xyalSdyuTQydH8R2+n6d4btvLSe1QwGSNX/ANaYpdhP0Te5/DNe0+LPEeh2kEkmuX0cFm58u6x99wTh8ADJ4P8AOuM+D2maPN4l0y1t7VDp8kk9vBvPmvOkWZZ3PfG/YPTkjvVz4ueGbDxdYaxdWOoWo0vwv5n22QQj/SLnAMgDp6JgZ5G8496qpT52HOkrHrHhzxd4Z8SQxf2Df2l5GIfLeON+UjBAHHBxjH04rP0fw5p/hyC20+HY85wZJCPnlccB3x35Pt+tfL/7N919m+K+nu10bWCSC5iCF+Zfkz5X1Jwfwr6A1nxtpVml1qN8zzSW5g2RREkp1HPtxzUVabTsjSnNHB/H3xlbeFtYaw0G3e11K9hEk95HIEKJvcfc7yHB5wSBXmR8aap4iuJrPWkvxegP5EhuikUcYi+4U7nvwc8gYxWF8XPEdvrmuXFyupPqV9cTH7Vc4xEEHEccQ64HP40ngTTLibXrHT547oSq8h8uWU/6z5UOBjHQgE98gV0KFoamHPeeh9uSW66f4Q0+3iTY1lawKE9PkArE0rxBbS3bWsiiGbLhEYc7PU+3ofet7WJd9leR7ckOkfHTAB/wrkXhtzP53l4l2bQ+zoDzgGvNnudsXaInjfXrXRtEutTupE8mEYITgZJwOfqRXj/7M122vftCW+pzKxEdrcyOT0/1YHBHbkfrXb/Fix/tLwBqNmJI0OE5c8cHP9KyP2M/Dj22t3mtzpsMViYkidCH+eQfPyMdAa6aVrX6mFRvqfRfiMXE2UhQmQMOe3vXPXsWtrod02nPDY6hGUEJlj8zBJGAR+POK5bxR8VNUjvGbwv4dfU7GOR1N7I5RJdj7CYwBkgEEZPXFdHpPimHxP4OudSs7OaOeFJEmtpFy8EqHDjtnHX3HNZ2LT92xz03xibw+5h8T2MjwRSeUbyzj4yAMv5fXGT2zWt8PtQ8K6hpAfwxqUOo2rTykv5ezY74d4zxx/Aa8R+KljqreA9X8STb4dOfyooJJOHuXkkTOE7JjJPrgdea5v4Y+LNW8D2F3axR5W4vbe6mR8b0jTKShOeCcp+APpWqhzQ1M07T0PbfiRYaXDqLPFGTNIBceWZCkY+cAnpxwenrXj/iO/sLjVbO/v8AS31WK2kyY7yZ8OB0BI4HXOBxkc13ms/ELRNen0e5t3njt73Vbewui4A/dfPIceoBAz7GrnxJi0SbS7uxulMMKBGk2QoCSXJ7dznHuTUcrp7FtpieEtN8MXXh7UvEGsaUg0uTY0EVyn3IwA+Y/bBABHXkd6v+B7Twl4k+EoTTry0066NzJcPH5m0QS79iCRAcn92Bx7kjmtP4h/D3xNr/AMOBpVjDb2jAgm2MxJMcf+rjBxjOAh9igFed/C7QJPCuj6vbeI7A2kc88F3bJJImT5YcHIBPGXB59arZame+x0HxPu/CXhHwhpmn/wBqC91aLVILm2GQSg3gSnjhE8vIx6kV5DqnjC2Or/2pbWPmX0d8P3pclI4on8xAgH98Dn1rZ+LemXPiDVdFs9Ls3NnGjxi6zhBLkuUJ7YAB/HitrQ/C3gDTNIt7bWpJNRvrsfvpYncRxcDKIAegHqCa1vFAk9z0H4mazZ6f4D1+6it0kke1IjR/SXjOPo9fLdibf7PI0jb8TiRyUxkHk8e44r6H8aaTJqngyG5sb60nsoLtLbVJQdmI0IAyO+fkBx+FeL65pcNv4xGhxwm0F7JF5MzniME/O4PQj7+PZKmm+gPc6PwOLnUNRtfEGsObjTo5h5jXDkm4I6xDuecZI6V3mt+NNK1O2u7G+Wexhu3QmQJv8sAh/rjPXNeZz6pda54jt9E8N2zRwRgW2n25xiCBB9/PTJ5JPc1e1nw7q2h20dxrKPJaXEnkmXGDG+OM/X09qKlnoXFX1PQNP0HxBNo95Y6emmzxXdzFcWt5HdIjxRx5wB3wciuC8capdaXZ3mgiS3vRBJFc3N1HJ5mJQkh8rjuN5yR7V0vw2vL/APse+0+K5k8+zDrAiDzN4f8Ag6exwKwB4f0keGIm1aa6t8xhpwmE2SHrwRnOahNbCmlueheAJrOXwvDZzWqA2jpbp0cvGUD7393d398Vd1fxTceH70eHoUJh1CZBHCSOd6IgQHPQdD6c15r8N7yb7bex2aTz2vnucCTDun8BzjAqvqXim3tviqbzU2ee30ySQobfn5/LwOvGAc/ilChfYOc9Y+xx2bt5TZjlnzJIOruX4H05AHbiuXtJv7Lv5prqR5CI7jd5Y/dPHJKDsJPPGRz06itHxBf/AGeztbmNg8H2uMApwh34AP0+cH6DNbej2Ecdvayat9itJHyU+1P88qZ6+WOT6c4yKzSZVza0C60+xuLFbGH+1DNaSbyX8vEfyAkg9eD+tVdT0vQrjTrrQYUexuLjM0MtwQ8fA5jD9uMcfSrHhuPwvYWxt9L1CeSazjdd8sONiF8n3xkj8AOtYnjuLVtY07R10nSrq6Cb5HnhTen8A2OcdeM0pFHNi3m0/Ubi1ukKPFONsiFCkiPj7hHUf415po+qNp/hxtLjVIftMdxCjjGxCZX/APZBXY6x/blpqMkeuTeW3nI0cSAAhBnr6Jgjn1HSuak8N3jJFfeZGkFm/wBo8mWN0kkDneHxjBTGfyqoO6sQ0anhbS08Oa/pt1MqCS0vYGc3JAdE3gkgdEGzP4V2Hivxna6Xd6xHpSJDc23id47WXz/M3wQRo5wOw8yQD6H2NWtRtLa6e71sX9o93Pm5EUaAFCADgHnPA5PvjFeF3k7XWv3U0UjSGfzJpMHOZCAM/pWlOyTImjsPiD4nuvE2oWl9crZQrveQvECC+RsTf/fAAwO46VleAPBF1J4n0d7C/tSN/wC++0DYh2PxGO5d8YwP0xVrwPYaDdqttrVxqsEryAQxR2o8sxkcEl8YOSeoxx717Vo+n6J4b1Tw7bfYUuPtt9Ham6lky8TuhdHTAwmXCDOT1ou2VZWuZunXMesyy6HY3McE9yhWGXy9/lOBvTIHoR+lefQaDeWXx9s5PEjXGnwS6n9qmluiMbEQnr0KZGPevfrbwtZ+HfGmr+J1tTPFNGJYEiTLo+CZMD1Jxj6n1rkb/wAUL4wuA+n6JdQ+UQTNHJkxgZ++AMDOAcdeMVG2xLV9T1DR/EugalHJDFrVhORg4R8Ofz6jGK8qtL5dLv8A+wVa0uNk8kZS34QITkRjjoEKCrdxaXt9YRCGR4JOqPIiSAHJGzBHU8HiuJ8QW2sWeo6pfabHZSC2KeZLNIU/1g2Z2DpyckD0pR1C1jodR1nR/BHiS6vIYY9S1TUJnmun87ZBES/SPPbAQE98Zqeex8PePbuPW5be6gjlCWlzau4JIIKYI+j5B+lcmIfDt9r8ml32m6jBexQxq9xbT/upRjCZz3zkEgc8VuWdvppGo6Xb20MBktRdQJLOZJLkkEO5BxnHAAHQZpuabLS0sdJ4ItLW71u70GxkjmWwzCJiS6GPZ5ZJ5weBnA4zXZ6L4Fi0WwstK0l4IbS0OTHIhLu+OAXzwOg+gry+z0qTR/HGhXOlJ5MWsWsdq4jOwDZBmVAOwIiTBxx5h61z3w50/UJIJdP1C/1WyviZBPFcTyF4iJeOpzjGOR65q7K12Z882zW+Ovgi/i1e88TyLCLG7MZd43JCPsCc55GSOvTtXhuu21utsqfaLcmUAHOcE5754r1jxR4x1i0sPEngy71iTXLKSdIYLiafMtpwjmPIHJB9+z15nd26SqM7/wDWDrgd+fwrTbVE77nP/Djw/b6p4xBa9gt7ezuVkkWSQRlI0fJfJ4OAOE6nPtXI+Iby2utbvJLFSLWSY+Tv4cIemT64rota0eSGOW+t7l0lj5UJGQXQggvkcDHH1z2riZR++bHQHGTXVTlzHNUjbQ1LhriwLWsk2JIXwTGcgf48Gti8ub7Stfkhum+a3kCOSMDgDA2enSsKyhe5u0s4iXupZBFGc9SXwOT7kc12HxctHPxL162mmVJ7cAybCMO4jQOAe/Q/Wq5SW7G74XXw74tm86717+xtQjKRRxXA3wTxnr84OUIJ9x37V9UfDjw5rk3gv7P8QHh1m8e5cukr+aEiGwR89wQgf6kmvmf9nq2XxL4s0XSryZDpttM9w9sXBc+WmSMY4QnYCOnX1r7U129htPDclxC6A8DO3IQk9x6c9a46/ZHVTXMrs881n4e2tsjav4U0uysbgyDzgmIy4/jQnsOOnTP1NYfxjs003wlF4tvLa6nvPD80cMcMc+yMSS43+Z/fGQnA9hXp9nqtvbWBaVhIHTkdie/51zHjjU7E/Dy+bVJPIRwJh8+PMKOn7v1JIxj1Nc9N63NpHN/Cvxx401yMzarZu+m3Nthybby/IfzCgTGBnMY38evvUvxx0zUtZ8O/8SWykn+yXf2vA/1hiEWwonqepx3HvWz4Els4dJ86KR5yB5bhD6ElBgc8g4wemOtGr6l4qbU7ew0zwuJtPtyGe5up0iRzgEBATnjoT3Pbindt3JslqT2FzcjwnG99EYbichvKGB0x8gH5itHwp8TPDOs3Eei6lZ6jYXAIEf2+1KJIUwQQe3IyM1U8SQ31n4CCWd1/Zd1Zxy/ZpHKSkHl85OQe/XsPWuZ0/wCJl5H4ft7jxb4ffUdOkheS5ureMHygkhTLgdenbnBzg80QfUUuxU8WTTeN/iL4ksNHsI49Q0JEjmTzATdxHqQemAQmB7vmvWfCd/dNqs66o0AjltrdcBx8kmwF0I7ffz9MV8/f8JFY+CPi3eXVs5v7XWNPuMTIMmcykPFknoeMHOOtUPiR47+z6zqf9nzOYZbS0kQoTsJ8sxkg/WMYJx2rdK+qI1tZnvHwbv18QfDbw5f3TzJe2kL2kkWeS8EjxH9APzFfOP7QnjrULn4j6tYWmqXX2ON47ee2kfMHmBCHPoMbyMjtXRfBv4l65feNdNsJLuOaCdJ4fncApJkEc9SXGD7lK0Nc8A6DeeMtSvIlke+N294HGySMmQhyhjfjjJP8+tE5cu4oQOT0Y6prVppi2NnPBezlI7YOAUu0foUJwRyCMccYxX1hd6zp9rZRvqU0aSRRpJnf1kOQQPU5Bry/wlpF5BrVmmopZQjT50ufNtUO2S3RyEAT+BzIe2RgHiuu+J2iwxRx65HcOio4jdB0y52Aj0OTj3zWSb3LPCPiZ4pvrjxzoV/a2P2LTdJkQW0hTfgvIX+cjk58s8dOPc10elapdfFnVdR0VWm03QpYwLX/AEgOZDHko8kWOeoJGeyelafizR9P0eytNW1O4tzYyQzrmYHyxKHQoSnchHl49q4/4KaHbzapOsOoXWba58mSOK5MTiSDnfjqUcZQY6ZFaJu1wJ/GI17w/wDCyXwl4juEtZrsXa208Mwle4xgg4P3EJIHqM8V82eFoja+IniuInjLwypINmSnGfToMdxX078Yzb+KPijoulXVz5FpaWM8uTkSSP5pLxj/AG8AZ6cIfatCDw54dura6s7CwtbE3EMlqJIYyJHQjYSXOXPX/wAcpqpyqxk1zamh4UOiTeB7y20q3mjnM9vNC8snnfZpJYMl0ftj5xg/xnHpXkvxB8Fza74svr/wnH9qgs7YWjoLsGQy5ORGh68cYHvgYrqdA0zx/wCF/hxLNoa6d9rtrm4j1CG5AeSREHyAZ4yMSDYevGD0rO0v4pX2hRo+peGNEnvIvMlASNIzJgYycfU8+3FEPiK3O9/ZSmuf+EHgszcwQQWmp3MdzFKnJj4cJz05k+orA+Keqwx6v8SpjcgyRaE9pszwheRx5Yx78/nU/hPxl4J+ISa7YafoN22uan/p8emykiOeeNAQBIMYB8sE5xk557V4z8QtY1TGuXOtXBg1DxCn2maEZAQ+fnyzn7nBPXOMYrZJXImd7e+N10WO00+4mEdvrvhqzEznIQAXEYJ+nlxyD8a+r38Safa6totjGpl/tW6eCCSP7iFIzIAfqAcfSvg7xXNJrSeBdLs7YyahcaJbWif7e+TCD88/ma+tNC8ONoer/DHT/wC0JL1tHnuLSSYn/WE2kgyB/cGzj2ptK4RWjPP/ANqfTNVXxHDfQ5W0u4BDC4bpIM7xj8QQfc10Hw00zWPDHgLR7G4kIZLUyEZx5SSSGTH4bx+ta/xX1jVNJ1FVlt47qCecm0jCb3+QZJxg9B/h3rzHX/idrFpYNJd6PeiNCFBlBRCDx6ZIzgYrzb3VjrgurO88aR2/iPSBoWv2wuI5LnaBvKbJB/GDn5ODmvnnxZ8K7fwc82oa/qBu9M8tPsghkEUtzISm/pnATJ+uRXsmlXOt38lrJeNB5tzdZkCHCW0UYO/L9xg9e9eY/ta+IoZvENrodi3mWtugyccFyckiumhz7EVUiXwFfeBtFNpfW9t/Zsf2kyTXEshllMUcWQn1kfnYMccVzXxQ+L0uqNFbaF58ccE/mJLIAC6DPyFB1HPQ9hWH4W8Oarr2l21zKslrpcl08b35TKR7EyQEHLnAGPc1ueJPh1o9mJv7NS+nFsIwZpiAJJH2OAQAMcP0rb3E9TOza0KXgC80TUb+z0rb/Zst7dRw5WbzI5DJIgcbzyg6YBzzj3Fe/wD7YeoJaeB9OtypQS6pH8h4OAjnGPb/AD1r5SvNSg0bx1Df6bbQmOzu45UixlHZCOMem9P0rd8e/Ejxp8RlstD1O3E88V67wpb2/wA7yPwEAH1xx9a15Lu5m5aWLfw3+Husa9bXfiSHw6t7aQx+VYxSDbFPKMDJJxvAOCT35qnrnw71HQYRo+vaakGoySedHNFKHJjIwBwcEZVvoa+w/CdtD4d+GGg6ffx2tjPY6bFFPG7p+6cAbx1xnOc++a8X+Oni3wPqV5DCFu9V1S2glihe2kIjiL85c/x4I6dPnNYe2lz2NY04cl2eP+CJtW8M3F4tvqEkNrKE3i3fBkIyBk9gMnj3r7Y+AGlyWPw70+9uVk+0aqDePvck4f8A1Y5/6Zgce5r4u8L6F4h8RxT22i6PdX12kZJEUPmEZzgnHvxX33ocf9n6NY28i+SlvaRqUPyBNkYH4dxUVHdglYn1jULWGSJLiREYybRxySQRx79fzqC41WzGnC8juozb7ARJvyH98+leBPdal4wvb+O21ZJo47sZ1M8x4QnYkIHXnGX4yRjJ6V53rjeLfDF7NpVz4hku9HsoXheEDYkYeQP0HQkuc+wIrHR7l2sfR099p/iie4e31B0tBYySeYD8hAkQCTB9DvH0J4r5++L2qw+E75dFtpI9Yu54E/tEyLsRPM2PHFHs5R+5P3+cV1/h/wAQLpvh69x+4hg8NJcyAnBKCcl0z6nIGfevCdR1n+2tSutY1Df5k0huJDn5HkJBQe+OOPQVvTgxVJnR+HvE6aFFb39teXVpJpdlcxWsT4+eeQ5A3jrnjPHAA+tcTb+MfExttR8MaPf3Q0/U9iz24GTOQOvPIz3x1HWjTo7m8s5Zm2ZncqhPUjJ5H45/IVd8WabGusppXglPOtL3YsEJmBvN4jDEPnnGd2MYBArqg9TCcdLlPT9c/wCEN8QabqWlTQX81iNxE8eYXLx4xjOSOT0qCTWtUv2vvEMurQC884yTQiQxSSknh+BggFxxXJXZmhuBDLHskjO0juD6V2vg60s28AeMrycRmdbS3itgeSDvDuR+QFW13IgzimmSUyXDs28nIAOSfqfyrubPxNbaNdw6lY6hPdzyQfMjpsEEhKHI4I++nT9a84Bw5fb07eldL4R0m78Qa5DY2KR+YxY5k4SNBzk+3b3zjvTnFOJNOVj7V8Fa7/bXhdtQkbDXPlXOwnOzzEOR9Qc1ZuCsIVNnPl7gfzrjvA721tod5p9ndGeCygt7VJCBmUBMpJn33kEdtldFqF3gWu523eQgOeOTmvGnGzPThsYfxFV7nwZdpE+GOGGDz1pf2dGuFuNdt5ZHMctrFEMuTgkyDgnpxmtHStJbxIjaVLcGG3I/fOEyRGDk49T6e9b3hO00Twx4jvLVZIIFvLkW4t7h3knEscW8oD0xsO8nGcuR2FOCfQLq9mc7renyaNDFpcWpFLO0EEKRxQBJAgBBdz0JPDk+profgE3m3vihykhtZ7pJY5ZE+Qk70eMDJz9wE/7/AKVm/Fy1vDPbXVpcSfZ9QP2cgDMgnBPGfVwePcV1Xwz0uPwvoMekyXUZvnnluZ44scOcHA55wMDP+FNO25E1fRHC/tq3T2vgLQLGFAYZdUy6EfIRFEcJ9Oa8i8J+HdE1zw9bXl1czW9xd5P7pwY9gd8Dkd8HgnmvZP2ndH1Txbonhux0mP7Vef2v5YjX/biPJPYDYcmudHhbXPAPg+z0m6uPtcsXy77aMmJDI77I84+cZIIOOvSuicrQRnBNOx4LqMt5pSXFmH8s5LJl8mPPGUI/jIA59M+te8fDy0ufG+q6Prd1qCQaXbx2l/evNIPk8uTPl4HcuhOT0A964D4q/DrVNHgs9Vs7C6uIdQjihmAzI8V2/GD6A5yPckVF4T03xPosMWjXlzpunWt7JbQXcc2ZXCRyg5IAI5y+QT35q9GrsiW9kfZsXibw/cRGZdasHXqXS5jI9+/1ryT4m6VpevvZXWl6lGbd/MUyxjIeMgkoh6Y4HNc7cXOiW+mTtZ29ukVvN5LyRdMD5PzyfTr65ruPGdo2jaRareLHEkRB2ISAOMBOnQY/TNc05XNacbHM6BFb+H7aK1t/MI8w53vku7vjOce4APoPrVzUvCNgYLdLzR45zb20YeWWAA/U4784Jo8DatZx38980KXUsGBaQgAnzXIROT3PP6muL8YfFLxTa+IIp5tLSws8SwmOQH95wUzknnGcj6VEU3uXc3vGthJF+ztqdjqbW9jLZmK6jh37N/z7whzjlxkhOe3cV8xtfahf67btG891ceYI40TJcnPRBjvkjAFew/HfRdcv4LTxZDHcPoN7Y27QSRk7Izs6yJ0QnfkdsGqv7NXgW41LxP8A8JPdt5NppEgMD5x5lx/ABnsASX9yBXdFpKxzu5T+FGjSWPji4bVLe/snitJB5ckBEnmb0yOR1Az09a7X4syQt8O7rE1w7QTpdkEbyOR+pzV3xLqqR+LI/wC1fEL6ocRqllpRMhBzzGecIAARv5PIwK63T9FbX54JtY0GHTdPitnthavJvnlBx88jj0xx9TXG5XkbrRWRW+F/gy38MaUNW1LUrWSeWETZ+5HGhA5Jfr169s8V8/fF/wAR23ibx7qmoaTNM9nPIgQnIyQgTzAD0yfXtXY/tE6J4w0eKNmvpJ/Csf7q0jtxsjtgekcidsdnOQfY14naXMw1DftQhsRHegIJPHIJrohBcraIb6M+jB8Objw54D/tgTXAspIY7m5WOdxKA457dwU4H9/2rwzVba50u/8A9KPzSAkoScjOcZ568/1r3Sws9Q1DTra21PV7q92RiOOKS5cxx/uzjAHU4z+GK+e79c34sPO8yb7Tgzb8k4frn6UUUK+h7F8PvFOlTeGLGPWEnlk0O6+0gI5PmBMmPeM4OM9PUCu88FXU2oeJNc8RXFsjyXE0UVpJK4OyARggAntvJOBXmvwL8Fw6rd6m+rXEiWzwoscNuQnmpvBcHOcYAHTn569A8Y+MJPDmqjR/DPh6S6kswPPMUBEEBOMIcD7/AE/MVnU30CB6Z8ONPe+8UapqkjQPBLZRW1zDgP8AvAfkJPXoCMewr0LS7C1sYBb2sKQxly2E9680+Gvi5G0g3jab9lmuX/fxucESD5Hjfrsf06g9c16Dpeu2t58qs6NkgBzyccDFZw00Y2ne5xfxLtvC665B/aulJdzXEO15BMUdACAg/HJrmPigY9a8LTW2lNp2nXSQm2hmuP8Alls5MeQDgEAjgc5qXxbrOmyeNJ2mv0F9seGOPeeIg/H0AwTnryaq+Jb6zNtZfa7kBRdDYQSmZdhIJP1x164FDbTKgcWZrCJNl1ZwiWKyIVwOC7phxn8APYHNeQpDdabq8mjyWE8eqIdskKf6wEduOo/oK9o1DwzZy6nd6qZyhP8ArEDcu4I2Ajp6ZPfGKkt7jSr+7utVukhmbT5gA+MkOcghD1xhz0q72uD3see/2T4hlsmvLjRbqOC0hBLynBCcAcHnr/LNd94bvNNtbDQ/7eZ5IxqMczyWznfEIsvHjHUA4z7E10AaOHwhqdzHbySb4ZFTdj5xjpkduTz715nq8T2ureGb67X7DZXunSTb3AQPKQA7+3OB9CPWphqwdtj3/wAaeO/D0PhuPUF1uNIZLlIUeF+7g+nTGCfb61f1bxJ4Y0nwneahDdWU5MB2IjjM5IOM46knJ318fXF9a3Ws2VrHfSXVnLdoZkUYDoJA/AGPp06V79qF/wCHtH8IXepS22yD/VF4YxvHmjZyOncfnVzhZ2IWpd06K5PhaPWLffPp9sYppH3DEqZIPT04z64Nc3HJDq17ex3V4mnW9/e2kMgnRMx/vcHOeAc4T0P4Vr/AvxZpUvg+DwfNazzSG1kYyuiCJ0L42ISewcdeuDXkfx3vJtC1/wAM36xj7ZZzySvC4zveOROo+o/UmrhT1sE56an1FYfDjw7b6mL6T7XPOkflYln3oBntwMYx24zVPxR8MfC+pJHPfbiLZCPNc/PGhO8lHGCh46jjHauE1S5uV8ZrrFv4huJNN1uOC6sreKd/LSPywjjAOPv549ayvFupa54f1/S9bE17qOnRaddx3KB+YHIeQPJk4x1Ge2O+QDHs1z2M7u1zitI+MUfhe7nsbu1TW59EuZ7fS7zzBmWLeQjuQODsGMjqOK7i31bwra6hp3iDxjrkmh6xeWSGbTZR+8iOckkYLoOcDOOAK+W9E1GGw8a6bfXdv5lvb3sUskQ4BG8EgDsPbjpXrd/Yw6n8WJtVluLDUtLlMf2aXePLIc7CT05z5nHTOK6akUkKnJs6rx34S02S0uPEngK5GpaDeTm5u/KcTG2kGScjrsOSc9QSe1cE91c2Ny0YWNJEyCVAfH0rsND0y+8F/F3RrzRlkstL1SCQ3cMeZIpNm/Ixg+iY4/jPNZF3ptiby+tVk/eW108J+fHAc7Me2COPesW1a6NVvqc7qV3zHI1xeufLBCR7FR88jPHNcR4oh0tbWO3s9Nm8z7R5smTvkI/jGcZxxxXoVxZrCGw8bh046enHFctrMIkjlWVWfqRsOTn/AOtV0pWdzOaucLpF4kPiOzvmhKxRXcUuMk7AJAf5V1fx+aE/FTXGicSRtMD8h6jYOfzqj400TSdE0fTHtpDNfyDF5iVCin0Qp2IHU89ayPGOvza1q8l1Ii7SEBBbOSEA69TXWtTmemhq+A/Ft74Y1PTb7TbaOO8s7qSXzerzpIgDxP6jAP517bpP7QV/qGtRrHorixih/wBKQv5jxDJ3v7jGODzXzLbS4lDMm9QRkDHIz0rqfAWgTeMvGMWh6awtY7gyMCRny0QE/wD1vxpTpp7hTm1oj6p8LePNB8UyXVrpVwbF7RBMIpQDHOhOMoeo5PSsjxi19rmlahYi/AjEA8mMc+UfMwXx68/lg189Q30mn6w9/aQm0bT7vMlqHLEBHG9P9wkH9BXr+v8AiKMXe3T83Eeow+ZCUAIfkD8DgofX5K46lO2x206l9Ga8s3iCx8HTvo2pfZ7izvvNKeR8+ASjyICccjJ5zkccGuZij8WXnim+W61u91I24eO2uYshJHAy/XOOM8Dk4q58QPHkPhy3uoYoTcXZmlW2Qn5DG4yC/qBn9PrWP8LPFN14l8VMFsSEX/SJY0O5ETGwkAc45579+lTyzULolzXPY7fXdA8YLrtxpVn4o1RLKexjubFJsYdzkOhGOcHBzjoa0tEsNYit9P0rxNpM72Uuyx1GOOYAASuQZMp6cAH/AGxjvXRa/rEek6VpGvXlu80Vyhs7YrjeHzvI5xwQgPX/AJZ9u+leeMNH1LRoY4mKXNyJBGjwEOkiISgJ9ygxnuaytN6lcyPEP2gPDtt4Pg0++0PXJ3njuxELaXYXiQZIkz36DIx15qnZ+HNP1PwZceINNvp/tUY3a3a3AMcMaEE4Q4wCjnge3TOK9A+Mek2uoR6VrFzIkKWd6Ji5JwUkTAB44GfL9a6nSrXVtZ8Hq9xLHfEWwuoIo0/eSSbJY3Lp3GDnB6n8q19roiVC54d4c8Of8Itb6R4gtbq4k8RSv8ifIkdsXOzgYJLgHj3PA4qLVNe8SeGIL6ZtQmK6jlo3jkfeA+R9/HJGwA9Ce3Q1p+IfOi8W6XDKHEIMY2JkP98AAA+nPPbNeyeHLPS9a8B363OlJttrmS608un3xl08wZ4456jvmk6ie4uR9Dzb4ZfE/wASaX4gluNV1ZNZs4LaNZ4dg37AA5eKQccdTnph8c19EeKdV0/xN8NNXvLG4heKKNJScgeWY3D8+n3M9a89s/B3hnxFoEdzfrGZZLKPFygEcglxg8oOmSOP8TWfqK2/w3+BXiJLeYyT6whiySSiSFBEBn05P1qoO7BppEfizxv8P/GPg+38N614hvdKmS6cpNFbZEmwuRkEEDhxnoc5rc+GWl+C/DkB1jT9WvdVkSF5QQiReZGH+d8Dk9OTnnArxP4XfDPXvGGmS+IrT7KNNgmdUMzkySSIBkAYyOHHJwK9j+D4+x6U1tdWMcPlTTxeVKgBRCclCe2T+A5pVXZ2CC0Nr4gHVPElnH4o8LWdpqWkXkce8xwYugN/MnIyRjjIzx1zWHoUaWo06/km2LO0sjAnhEMhTB+nWug1XXfE/ha5s7hdEe4gitEM0cR3pFHnByRkfI+efQmvHfih4tkvLiC8iTybO51SS2S4dQkUrjqCOoIDxnOOQT3FNJyYbaHSXPxLs9H+JNn4b1qOyj0C8nk/tC5kPmRzuUHJBOAgdE/OuR+O3ijwL4nihm8OW8Ed9aTeVPII/KgljA4+f1B6Eeprz34ij7XcWrzO6XX2kiQI42eU4BDj15BHocCuw0fTbfXvBWoOt0ITbpOtpb26ACTABQev3xn8TWjaSTEuY9e+AGh65a6P9v0a404S3GqJJqlu4xLGgRE8vOOhAMgx/fFeQ/tgx2Y8cQzWCw7Z0kMhjI/1ofD7xk89D+Ne6/Cqzs9F0Pw6Ldc3VppAh+1OX35GJHQ84cfvOM5x2xXln7UvhWTVdEsfiLYSAQXAiF9bcg+bJwkoHQAoEB9wO9OE05kzhI5f9ljRf7f+J9vdX75i0Kx8xAR9yTJSP6gFyfrX2YuhvNrukahbXEE0NpdPJMe4HlPGMHHXJ5Hua+MvgfDf2fw28Y6pZpN9svJrfTYXjOHQHlzntgP+or3j4UtM2veFJ9Me5tOP9LjDkxXMBDggjkF0IQ56jPWio1z6iSahod94pisdSuVvxMQ1l9othIn/ACyJAD9O/wAgxXifxEi0jy7uG6vpJI9PSCR/NcHYY8Eucep7V1+mavdXfxV8ceHnb/Qo5Cwj7vKTGgx6cE5/CvI/B0kcnxRgbXrCCbQb/ULiGY3ibEIR/kOD6PsOfauSEPfOhfCReN/Ft5a/DqbTbdfJk1MA3JdMSYkI4GewBAOP6V4l4s1ltd8SG8m2IuRGigYACA4B9T05ra8bi+Oq6lIsc9/ELiXy5k3vFJGHIEgJ7Y6VXtNK1jXdGuvEi6U6afpSZ+0RQiOJAhGUJ7nkcD1ruprlRhUm2fV/wU0uw0f4FWUNw8NpeTCe+JvOBG5JKE56DYE/AmvJfH/iNtTM0du/mSThJrtOcxOmAd56DGOBXkGp+LPEXifV1+13k8zXdyCI0OAXJxwOnpX0t4pXRLTTvFPiCG3jmuJdTSz0G2ltiiGdwAj8/fAk8wg9hHUTpe/zFQqJqx8h6lHNFcSMFZSj4yR0IPT61b8P6rrWm65Dqmn3c8V3C+Y5Qckcf4E17RrFn8L/AAjff2HqWlya7qWx1vb+WZyDIUyZAAcA88Y5HU16l+zP8OPh/rmn3XjS10pLuJphbW1ne/vfszxgeZwc5JJGCeg/GtvaWjcwcPeOG+HWmteeB4ta1C5v7i9uPtagS5kEoCAAgvn5PnzxwSfauJ+IOuQWmpxNo80aTSQiOfzQSQExsQnj/Ir6x+Nti0Xg6aa1jE0qFIrZI0CbMk5P0Ixx7V8keO9N8N6bebLdknky++QPlznnJHYVxxfv3OvpZH01+yVHJN8K21S48vzrrUJM7AcERgIBz/wM9vv16R8QPD8PifwhqGjTKm64tZFgJcp5cpHyPx6HFeXfsmeJNDl+GEGh20yQ39hPI08LjDv5spKSD1yMD8K9jnuHjjlk6ybCw9B1xUT0dxwV1qeXeGtD0vRfCGm2Ytp7UpHHDJbzOUKOD+8GO/z7z6EEGvB/izqUjfEDxMrQyQRSackQTPLiN0cS89jk49jxX0hcWN/cXC2cly5kL5eV8dCic/qeParGt+DfD+qJDHqek2l2sUPko8sfzhOOAc57etRCaTuzacG1Y+IdR8VahJZ32mqkcdvqFtFbOnOUijk8wAHsMgGsOeWb7CYY1mkMnywJGCTz3A/SvTfG3w2jvfjtceCPD5ENqdty8sp8z7NEUEjlz3xyB/wAdyapfEDUtB8Oa8NF8H2bWiW1qI7i9OHnuD/z0dzzyOwwK9KL91HDNHNWsV7o+hxJqUK20sfKRMR5h5PBHbHPB54rF13UXgntryFIDJ08t0DIQBkHB6dTVLU9ZaaeWRsyMc4GOAScnPrWPc3lxcqqSyuQM4GeBTUNbkTqacoSTebL5hVUOecV6F4PlRPhZ4quJY3fzHji2A+wwc+xINebNjjHpiuksdYS18BXmlLJ+9vLoF1z0QAHn8QK0krmcGc5nr8uAetdf4C8TT+FZNQuI7aGR7yye2SRkyyZB6eh/TiuOX74yuRXS21vdakLdJHj5YbQOCeOv0x2pTaS1CCb2Pffglqt9feD9Tv7yOMfadRRf3aBE/dxoCcDgde1dv4pumV4bcMUPlxqSfXH/wBevOvAniPSrfRNI8M7fs7iZ7i5mfIjL4z+pwB25re8eeMNDh1cQi+hnkYD/j3O/oAM+wyDXm1IuU9D0o6KzNaPXdX8OaZea1p8cch3wWrg88yP8gT/AG8jj39s1nazr+sWsd1falrUFrrkUj3Ti3hykTnDiLrgj92EL9ePQCovB3xO0e60rUNEt9EuLqYzxzT3UpAjgG9I4nxySQ7k/WmeJVTULe7klv7dJED+TbSJvlvLgplAM9UIHJOAOnc1SjZ2Fvqe8eBLdbv4d6Bcahbwm4nSPUAgjOI55P3hKZ6f6w8/WuJ+LGs3OlavE+gWKT6zczJYWTgZyXAOwfQJk9hXn9l8eNV8M+LL3Q/F0MGo2llMYUurFPKdAD12ZwRjHoeKoWHjZvF3xJ0ZormAwW4ubhJRGRyUwN4P3OMdM+9TOm07hCasavgzxZ4u8N/EzSf+EsuXv9NvZjZySSPuSJ34BHAAIIHsRmvdfGGoWEaaVHcQpMdRu4lgi3jeQhDk+uAQD6dM4rwb4oWmq3XhZrYXMV1fI9u0MUafPJceZwAMe4H61X8c6rP4z8SalcW1rfm70S1c6cLeBy5nSRMuCD035+QjpzTS5rXJd4vQ7/436pqlpZXUNtbxpb4CyXVxsEQ3nJTn6A4rzGw8EeLvFVuLy7ube0snBkQzHHmlxlAB6HjnpXs/iOw03xbFdWeqPGdOkQXUkgIdBIjgohHUk5wQPQ1Ye70q3lMMdugIIJTZzkDGP89Ky5raF26s8v8AhFoEN5o/hO5lS6jn1fxOgEZkPEdtvld39/3Y7DnFe7/Eq2F34U1+a+tY2itLY3EPz55RHJPtjp3yK898Bi00LxTDqGragkenWb6jJp5eM7y9zJGXcgDCcBxjk8167rFnNqmjzw26o63MO2POcHIOPpwauck1ZGcE7u55hB4P1W18IeEZrDZBJp80eoahvGPPkMb8n12bwPoOK5XxvY3Os6HqFrqTW5aODCeUMnzD02deen416rrMt5c6ZdeF440S7Fo4Hzg5+Q7Bx2PA+ma4fwxZ6xc67ZLe2d3B5TCW7SVCBEEHOex+cgcVl5mtj0u90vTbbwXb6O0YuLOC0S0McuH8xAmzB7dv1ridGHh3xFYXmiWthDDpOizeWbaMPCI5wTwcYzxk++QaWy8Ualqc8di0wkk2GQRkYxGOSfTgD8a0LPSYdG0zUvsrk3Gp3b3kxP3BKUQA4x04T8TQ53KSOc0bw/o+kySJbI4KSBpHD/vOH4IPU9P1rtNLhuvtd5IyjyJJw1rvOSEEaB/cAuCeawTbyaXqcsMrlIo9jY77D/cPqckVu+F7Z9N0vT9Pu5B9oSMtMNxOx3cvsx7fyFShx3Od+OOmTaz8MNUsbea3gnkMZ8yaTy0GHBOT9B/Kvlz4OeDl8W+MYbG6TfZW0Jnuj03gH5Ez2ycZ9s19B/tX662mfDiLT4Xxe6nchUA6iNAS5/8AQB+Nc/8As1aKmj+EpNSvP3d1qriUFx/ywQEJn0yd5/KumE+SmZTjzzINI8OeIftJ0GNP3MciefdPJ8kacZPuSOmO1eCwTabH4jubxoc24mk8hd/GzedhPrjpxX2xqFmuq6Je2Nt9qxcW26SW2OHxICMofXZXxl430GTQPFeoaLKxBs5nUOYdgkQHAfHoetVh2tbkVI2eh718F7S5i0BfEV+hRr1/3KYwI4BkAAdDnk57gitjTtNubcyec86Xd5qNys6RHKAlzjByM4TZz6itjwHoN1cfDTSbMQvYyHS41HmceWfLzyP51zfivVLkX8a2/kyMJDHJ5oI+cZG8AHoSD19KwvroXGFjqdItJLS7vI4mkK3F15qcAclER3x6Eg8/WvLPi3r+pLrcNna38kEGz5ESTygXEgzz7Ag17L4cvGm8KaPJIxzBA4YsmN7hyCT+VfN/xrvLVfHMkdrI7+VDt6Hh/MxgD8KqmrsG7I0fAA+0eJWt5bmSM3dlPm784jyMRnLk9wRwe5Gcc1oxWGsG8D2PnyabIkklt5v7yQjY7gEHkEgYGeMe/Byvhg2n3PiPR11No49PnMnnvI+wBDA55J6dBzXpmn6n4dvtMu/JurebCOr28bh9+QEA2fgOlNpxJuY3h2316XWIbe4aD7HKXaeNDlE2DrvHTPGOTnJxjBFdh4ft/D8fjAaT9jgg/tGYzTmM7N52YA3n1OE49a8I+GFzcQ/E2xZtnmGOU+XvPlo+H/Dgb69H8Q6bNq2oQK000EeAQAdhTY+T9QR9OnFOotQPpi3tNL0yzMZW0t4UG0IAEQDjA5x6fnXh3xV0HSfFmiatMLVPLsUuJNNuLfn92ADnAxwZAe3Qn0FdFZ3V0dGnRlgvFxJHvd+2zj9TmqvgLQNUsfhdB/abFLueO4bEiHOx/nRMdB0z+NRfXQLM+PLXULq1vI76zZEljB8s439c5/wzXsPgnzPF2neHbCbXo4AfPjvbeIh/LSJD85TpyQgGc9eOleH6nI3mTNHG6RSFyAOPTj3xXc/s+am+n+O4UMafZLmN7aQkfIXKEoPYnZ/OuqcE4X6mEG+bU9u1H4e2GheF7zUtL1aa4vLdEuUikjTZIm/oRjPPqOleS/HuZtdv9L1aNPItb22kuUjI37PMcPj68n/Ir37xxqFvp/wq1rUI4YXlFkbWEONgcu4CD6gvx9K+cJNSj8ca54L0G1tksrqKGPT7mZ/433kvJgdgCTj1PWooKdrm1WWpa8H+IPE1xreg6SWN3ZaZGbeyilwhjj69enPGM12vxb1W/msotEhmuIBcp/pcCHh43PEZweT8mcewqvrHg9vANvD4ibWLK7Yav9n2BDGNgDgjeTkkfxjGBkHmtuUzW/izUdtrHJeJ5cdtJIAUeIAEOnrkHP4Y60qid7kxs9DwC48JaleatZ2+lW8l99tkMUCHiQHHIPbj1zivZNC8L6p4T8EQw39yl7dW2pRXSJbZPlI+UdMnG8F9h7AHpmvUdL0X7Rb2V5fvHDeb8GQDoBjeh/Ag5HXFR39qtjrsmk30ZmW4CROgwBycZ564ODWc8Q2uU1jSW6NXUbVdY8LQ3+n3KR3qBzD5j8PgEYJ6DPB9Oa8H8KeC/Gg1m9uNWjd7y43y3NsSjlzgvkgdOnBAx0xXvenaVNHpEWhq8JlQGMyJwjk43n6YH8qv/EeWPTNH0uZYSbgXMdsTHhHKYchM+mQPzNQpWVkNrqfM13F85xCEPf16c1WlhjkQIN5AGPXnmvbfiZ4Stb/wl/wk1oiC+gkJvvKTCSBzjzPwJHPoa8YuQkO+MkY6E45FXCfcg4rXtDZ45ZtzK8fYjOEORz69vwrhbmFhKyDqM8AelevTwzSBowmemcJjB7/h0riNd0u/sFunhBMc4XeQBke3X1rsoVOjOerC7ucopXefl9TzXrP7MRVPHtxM7YlTS5vLA/3kBOfpXkvyqxAz7H1rtPg94hh8N+NbW5umxaXKG0nbrsD4w/4HB/Ot6i0djCD1LXiLUJdF+IuutZRo0X2qWCS2kHyTxO/zxvjqD9fcU2O9s9MUzR3E5urWd5bVcgwAfc43jzN+UTg44zVD4gXnleMfEEMaZWXUHYndk9Tj+dc+vmC0kkZzvc87sl+3OfxNSldajc7PQuatqt9q2qy6heSPJNI2XymOO2B7V0fwa8TW/hvx7od/dIv2WHUbeSaTnMaB8OQfTBP16VyXh7Tb7WtYs9KsIPPurmYRQxjuT717Fq3wrj0fwdqttcatoz39mn9oWpXcs1ymNkkQz6dU9TngcU3ypWYtdz6F/aZv7iG38C6ppzWs9pHrscpRyMOfLPlvnuOSR25HrXyff395oWranYR6lfJHBcyLHvkdw5zjJPr3yOeKq2vinW9R07SvC199s1BNPMqaRCjlXilkxs9yAQPk/CtLQfDWveIPElpYXMMlveiNJjLlH8uNyCDgc/h1+lZuNkOGp75o2lX3xB0C9tWaZPtAS382TMnlHy0IkweqAgdMd69M+G3hPUPDNjZ215cQSCyDxu6ZIc4Ow5I4AJJ556ZrxX4FeNk8PaxqVh8k1vpskloECn94gkPz89+AT+Ir6Otr9pre1ktG8xbseYJE+4QTnJ/DH6V51SDR3Qs0YPi/RdJ8U2moRarp8b/Zw4glSH9+hCOQ6HqSOuM4PevLPD2ta1f+BLxLSQQRf2f9suHE2+QJJEc7HP3B+6Ix65r2jT7d7aSOORcyyx75M9ATyc565Jr5+8SLqsPjHxj4M0ZYrGEaZ9mjVB/q4vPjw/HOAkz9Ogz6VdHUJ+7qjzfwdeeLvGPiC6ubDVPsWyMQwjkRgYOAAOPfOO9d7rtt4k/4QCf4RX6pfaxIYNU0+VHwk8Bly4BOOQSeDzUfwyt7nw3qll4PuLaFy+pltQxHvePKAeYhznHyDn0fp2rob+/mu/2k/Cdnb/vvsmlOs5JyUTMjnPqcAfifrXRe7ujLdanE/Azxvd+B/GunW+rNPHpNyj2N7bggDz+iSHJ5IPXv1HNfS0UfhfxlpcOpR3MQnuxJHJLDlEkRH8t+vfBA9ea+QfHFvcaX4p1izuo43u7TUXmdyeuJDID6HI5/Gpvhn4iv5tRHh6GT/kIzJFAkhIHmSOAD3xyUPA7U372tiNnY+pPFfiLRPCfify7m/kOn6yBayZmB+wSyF03oT9xCM7x2KDjmvn248Kx+PPHdppOk6gLfR5Z57hPMJ2CNCAPLQ9XPb268CsvxHq82l3d74e1XSpEXzgt1bSJ8/mpx69fQjsfesC41ySLUbSa2m+wf2VeyLHImcRxPwR6+341SDbc9/wDHPwm8MeEvhxqeoLfSBrSxlWG5lOQm8IB8iffycH2zmvFfgvLYzazBouraoBoUkm2cAPFs8zAfD+v+Gay/HnxK8QapajSYtUkGmXOnxW88XneYZDGMfPnqeM/lXY/CTwfe6nB9ss/FVvDfXMEl3Bb3FkZI7gocHJ44D/IcetKUFFalc956H01qHgya10u9XSLkTHy3aCJjtdC9sY8b+mDhCK47w1pd5Y3+p6T4itbe/ivNmmmxkfflPLGwEYxggZGDnqa4jwp421Tw5rniTQ/EV09hLHObuEee7xSZAil8onnZmMOB2IwK9N+Ees2up6vb+deWt3fy2Xmxgj5ynBDnJ64IOO2+sJxs9C1NNanA+I9C0n4b+E9S8Nx3thb3GomW/tba6vdkgQ7Anz7CHIMZA79M1237Nct5rWkW9+wtI4LZ0K+VN5juDkHfxw//ANcV5r+2Z9q1TW/Cs0VkZBPaXATykJdzvQumBycY/Wtz9kvQPHXh/UY76a2mg0W/kSGaGUjeAQ7iTZn5OSP+++lbWWjZldpM9EvtLsNI8earqVvCEutQLl3x98k8g+2U4FeD/GDw54t13XLGGa8063028u5RBEjnOxIzIZJD6Yz8nrXv+s282p+P3sLd/La3czE842Ajr6YL/rVLWfhy2rXP2zUtQkeTT7mWa0+zgZMboB5b565FcMG07nXZch8+alpaaVYf8TW+upru3hH2ZMgRkB8AYH8HzivM9b8Talb/AA/bwhGk0Vk9ybmMHgPG+Dk9iM8g16N8S7m4NxNpsVtHBDbjqhPzjYMD2/pXpjfDX4f+PdPgtbi+kGuRw/YTe2mYo7meOIElEPDogOeMdRzXTQqcq1MasLnyh4Dt5LzxTpFmFdxcahBGPm45kTj+dez/ABl8SW03xF8N+HdKSS4XQkP2gljJvlAJHGf+WaAfrXGahoEnw6+Ma2F1IL5dGuhdGRAU83ZH5vQ9O2fSuR0fUtQbxQutzW326UXHnTo4OH8w4JOOgOa7G76mMdEe1ap4V8IWnhazs9Qtnj106YLuaQ73cl/9sdeSP++/QV6P+xVZyWHhbxNGZEktDqEfl8HGfKyR7kfID71xHxN8T2q6DLbeXG8iJbxySBMEiIo4APpxjpXtHwmGk6H8J7G+tbqD7PPALu6ucAAySAb/AMBjYPoK4pTajqdLhdo81/bA1vxqNY0rw1pEUw0bUF/dm2OZbi4Gcoe4CDBx0xzXjtn4dv8ATLL+x757D7RcTPJJKHEryJsyQSPpX0H431jRNf8AiD4c1XS47u+1PQ3xCCQkB89xGN/0JBGOoQivFfihHf2fjCXwbaRmdrCQ20MgB3kbyQScdBnk5/wrSMrw0JULS1O7+CXg+5mtrPxLctGItUvLOwtO7yQRXHmyS4H3M+UmPbJr6W1lvO067YMD5oMZx6nj+tfM/wANvEXiHS9PtYTIk9pYODaRypkRYQjKe3J/M17HoHiy41m0kjljSOWO5iVNh++Dz/7ITXNVnfQ2VOzudIbe3l1drlUA2bCc88gEAj04Jou5MXjTM/7pIy5ycADnHJ+p/KsL+147W3kmuVxDPIcvycRj7g/PvXlfx++I1to3hK70rT7qNr/UUzM6PzFEUA2Z6AnkY7ZNTCHM7Gk52Vzxn4q+Or/VPFfiu/0O7S10y5nRpJ1QCSYInlxoH64OHOOnc5wK8u1bWJb+8S+u5Zbu5Me2Z5v48cDp1GMdfSm3upSTW32ZQqR+YZWx/EcYHPsOPxNZ03lmQbc44PP0r1qcbI8mbuNG0IWLHPQVGfvU4Lzg9PWt618JeIbq2+2WuiajPaiMyecls+zAGTzjHFaGdjn6eVYHb+OKWOPJDVZtLRppyhycf7JOaHoNK5Hb20s7qsa53dMV22hwoBEowY8ZGecv0zimaFoFzHD53lzIJMZTJB2dh+dbdxYTWtv+7jlEmcfIhAHf8K5KlRPQ6adNrUie8jtvMlZTIyHAjIG8ntz1x1yK5nXL+23GHT/4lBuGP8cnfHtzgdeBTdUa4iRnjfhxnleg9M+uaxoFkmvVSQBMuPoMn+VaU4KwTqO57L8P9VsfAXgC81TVYRHe6rcRNY2s43efBGMhygwcBzkE4Bx+Na2onxnrCN4ntJkt7icvLbRyyAyD5MEhBwmRxj0rldc+H3i5tT0rVtd0u7Gn6ndRQpKp8whCR8hHY7B9w9K9d1CzsNPMci772zQOSZCcglOCencAfiK5684p6bmtNO2p4Nb3GqeJNYjsJtKgvr2/nSOOSON/NEjngAjqcnnrwK+rdG+C+geDvCl6+lQSX2uC18z7XMMvlMOURB0BweBye+aj/Z38L6VZ6dfeNjDDPNeX0ogmMeHgjGBIE7AeZv5HXHocV7LcHCSyLzsT5SOhHHFY1attC6cLnz58KvtOseI7zXLu3IsrNDGZXOR5jkd+/wAgc8dARXqXwkttPj0nUPEENzCi3t7K0gMOzyyj/IOx4Tn0wRWxZaDp8mgT2cdhDHZvHJm3AwCZCSfxOSfqa8dPiLw3F4am0lrDVbjT5p4ryS1nhOEO8DBORgEjJGSDilB3d2XO70Rp6JqlhqWp6pcaVax2uni+kFskeMSYGDKOO5PXnir2q2Gy2kvGmmk8tyDHv7543+vp71xXgrX77VPine2N1awWmnW+lZsoYk2CBBIMZPvnHTHAxjFdnfrNFelCyGKPDRgkmQyZP3ycjkAdfTtROCTBXaM6z1q2by/tiJDFPOi3UZOQiA/vMgHsEc4Ppx0rtY/jt4Nk8xraz1ae3g4aWKyJjHf8K8X+IsVxc293b2nnNNFZRqhTnzCZEGfwxJgHIxzXZaNazaBpX9l6bYwCCzjj+ynGTKc8yE+p7+9O6SM+S7OiufHWh+INfs9b8OXe8RhFuf3PlvkvxvH0z+ArvfFUkzeHL77A7mcQP5Lg8g7D0z7dvpXzh4S0ddJ8WeLVs5AlmbqKGCFPuR/J5hA9AC+Pwr27xpqci+D9Rms3Am+xO0bk4wdnFZ1FZm1PVGH8M9J/0dtYkdC0qeUEL8hNnzjPfkjn8K0PFviqx0OcyFEnkjmQCIHGMY554rU8N2NvovhqysQzmK0tApL8knA3n88n8a8n1ObS7jW9TnurV3nExaEmPISPZmNAemcHNREpqx6X4b1q18X3Eet2lsEWzBWSOQ5kik6gn8DkH0rWNs5vResoSIyOdm/JGeB746n8a4D4PXNtZ6hd6eLQxm/j82Qb84MRwX+hEgH4e9ei6nMgkVNwOQQBkDJ69PwFD0KW1zi/iz4T03xv4OmhlcC7tC/9nygZKSgcjB6gngj6Y6V5vZeLrCHQ9N0uVQNOjgitLqJJyZ44CMHBTqQD1HNemRa1otv4c/tDVNQSwiIff52ODk5GO557V4Z4O8HR3Xjhda0qOfUfDlpqGUSRCJPI/gd0fHQ7M9x1PWtoK9PUxmtT6A0q7bSbuCxkQTwxIITOgAIEY2IHQdcDOcfjXGx+Fbbxl8SYde1O8jvYdLQR/ZyEIefOY4z1B2ZLv65Ax1rauBYx3DXMjPD85ld4yRnnuT17cVkfD+H/AIQnwXb2GpfvL27unlQBwSN5wOvQcdelRF2QOFz1WRgLffgmaRyHyT1z/wDXrzPV9Dtx4lvZGtXmhLmYIj4DmTkknr1z+Vdd4W8Qf21oa6lGrpAZ5xkHIl2OYz9OU/SuY1m6urfxXeQx24kKQIQhOS47P79SB9anY0ktDpfDojGmfZTb+TDFHtAjGQB7Z78/rXyz8X9CvtP+JOoWNx++luJIzDKEIRxLjYc4464PuDX0r4WmvzrO6eOGO1cBgB/GQMkE9zn+VedfH20kj+IHhS/PyfbHt4pAD8j7JeM+ud4Na0Z2uZzWhyfjn4dWvhuPQrKHVXuo8z/aQ6BDIY9hyidkPTqSMg5qjo1npNvbQ3FtDHCAR+8L5IkMhQdfqPyxXdfF3TdW1XVdNj0VAbyV3h2SEDI2eZ1JwMEP9eBWPofwv8Wf8IxPdatdWsIsA9/HaiQSSvgmQnjgAHJAyarmTWpm4s7DXPhjolg/9t6Mj2moaXGZcxcpcBEJIdOxfnkc885rwfXPiNrd0Hkt3+yxRxk4xkk9ck+vuPWvrXRNSe/gt5rhsNcQJI4IwTvA5I7E5P4V8QpEf7TmsI1I2TPFkDeUG8jIHfAHX2p0Pe3HUVlofXnhTQLyawukv0uI9OgtjMbhB5RdDb7xsft16jvXjGgfH7xxaiNdWeDVrePDF5YfLfOM/fQcn619XeOTNpXw01hLeEvHb6PJGgQ8kCIg/pXxlp3iPS7a4n0ttKe4s5UERixkc/JkDoD3qkrGd7nEX8i3N5E00ccdvOTJAg5whJzvx+PHSrvh+4bT9Z0y+iZDFBd28hUfc4Iz+n49cVe+Ivhuw0q5g1TSfMSxuAnmCRy5SQg85PJBIJqjoltHdacY2ZBGkctxPIcgodhSNPQHI457npit1qjNXTPoH40w3lx4cs/DOlJPdSXdz9ok+ckRxRepJwBvKdfTjNeRWHgK8OqadNYX1v8AapAZpx5n7q3kB4QuCck8HOO/tR4s8VXHirXNGmudSni06LS7SK9iikODKEJPAxkk17nafDjwx/YFvHGhtbqKFNlwAUcEgEfX6VhJ+zSSNYfvD578dTeINL8Q3Hh/xFdSTrFey3wSVxIDLLgvIh6EOU+nUetS/D++X+1/LkuJxaiOQR7HOckAY46cp+grT8S6baXEreE9W1CSDWNMmItZgQ8dxHkl4+eY35JAzgng44r0P9n/AOGOi65calfakhNrbwfZ4w5PzyyR/fOOyAg49SPSrlsKGh2zzPceAor+xtZri+uJIpUkT94RLsCEjHQE7/y9639Vt7q8vdL1qO1dsJAzoB87jvgdSQSTnFYHgDw/4ktdC1nw/MpUWGn3NrHIh2F5zgJz65Geo61gaFpPjKzvVjl03xGbqK6ijguA58q2tvnzAR6EnOR0/CuT2a3NPadj0mzkVfFkaCQSRjzTvTvnp/L9KofEzbqdzoWn7ikUmoo02zglED5/MvjNTy22rWuo+SttN9oCGSOWQ5QI+8DkdeR0rl/FOux2/jjQbGRhJIkcrDHUZIQY9elZ8smaaNHslpHZzaX9mVEMMse1wTnIPBBH6V8y+MPh3q2jyXs02i30dlE8hSUDzECDocj2xX0jJb3lxpkNvaalDYT4GSIw+OeRsz1ODVay0vxMtvLbahrFlqkE4Mbgw7DgjB5HFa010ZnNrofGV5axl2RWHJOfMwO2MZ71hanp6SAsHIBG0jGc88CvQfFGg6hotw1jqVs8FwOiSnB/D1HXkVyd4MhlZcsSFwCcAeuatNpmdro8t1iDyLgRsnlv35wp/DtVRN8MoO0464I4PFdvrejSXNwjjzME/I4Xt6n1rlNWkme7WOWR3kREj56gAYAz7V6NKfMjlnC2pHbLc6lqENuHMs88iRpnuTgD+ld/8V9K0/R4ItLs3Egt4Yo/NP8AGRnJH1JP5VznwytEvPiFokEpeSP7UkhxwTs+f+lavxQkmm1W8yzlR5a52/x7N55/4Gabfv2BbXM34W+Jbfwh4zs9burF7qOFZEKq2HG9Cm8e4ycV7b4P0LxZ8QtQ17xpaW0E+khPL0+OWbyklMbjMYPVCEPJ6Z9a+a3mygXbwOK9W0vxrer8DbDw7p97LZX1prLosUEmx7uGVM4IHXDnqf7woqQTVwgyDxTPq3h/4t6PL4k037Imk3MASNBy9skvUEdeCefpWXJqmoeA/iJrMdndR3Sw3DwO6NlLiDO8YPuApzU2k29343sZdKnv7mPUdPtZ7mytpclJyhDyRpnkHAcgc8oa5uKxs45Ypry+SWAXKRzdRlCDk56/w9PpSW1hdbo9F1jVP+LvapNARapfmOciRSoSR4lfPoBls+nPvX0d8Fv7cs/C0tnql9500dyTBM/PmRud4x9Ce3GK+WvFPjvR9Uis7k6TNDq1mIovtSuN9xEEKESHHJGEwcc816f8JPjlpirZaNqu6whtYpZI55CCnmHkgcZAIzge1c9Wi5bHRTqJbnpt742uh8W9U08r+7tra3tw5kxGDku7jP8Av8/SsPULzQV+JmueJ49WjuPtmmC2FtswcJEgch/T9329a+c/FvxJ1XUvFWpalpii3+2l0yVzJsPYen/16Twd4M8ReKUW6tpHiQMAHdyOOMn6D1pRo8iuy5VL6I63wZqviS+8di/1Jz9olkP2p5CfkyCRyOPQbDXsnwosdJ8ReL9Q8ZWDG41CB5dOuQZi42DZiSPtggEkDpvPavmTxBdeLfBPiDU9Dvr+dJ9pgukLeYkiOmc89QQc596+i/2NLy01PwX4le2s7eDVbW9gkWUZHmJsGM8nHKP/AN90qlP3LoinUV7HI/Gvw7rc3xw1V9I01L5f7NivLwTMEj8vZzkuR1AGB15rM+FVnb2HxY0fVvC2l302nJM8KJIEkuBL5fz4APyf6xCCemSMnFdD+1jJrH/CzI7jSUm8iWysoZI4oSUJk37EcjjrwAfwrU+FHw78bQx6e9z4i03RlijnWOK3jd5Hd+okPABzs554q/sk7u56T8d/h0njDUdP1K01LStKu4LYi5uJh85xyCQPvgDf788dK+SvEnhLWvD8c9zr0aD7YHYbXBB78jseh/8A1V2HhHVPEOoeO2vPE2q3cktsJBOASAfIGJOB6BOuO3vXT/tRaPYW3he11+xv5PtFxcC2khlmLiSN03o6DsRg59Q/rRG/PYr7J816fceTqEEwYEI4JB9BX2z8CtP1JfhboF8umxuEjuGtCIwDHHK+d5OTkEg/Xr2r5D0zTbeXSV1SHy7uRCfPt5DkxkHj5O6Yxz+FfRHwQ+OGrf2rpui6pb2v2FrqOF5cESJHymT6fOUJJ4ABp1dTKnoeZftAaq1z4lFrbpdQ/Y/NWbzUwd7zu+wg+mcenNYXwg8bv4P+Iuh+Ibh5J7W0cQzR5yfs5BRwPw5/AV9ZftI+B9E8WfD668Q6XZ2p1SJ0mN7Em+SeNN6OnH3zjoOuU618Za/o76Np9nfTXFpcLdvJH5cUhJi2YIJ+ofj2px1Vgd73Pq74saowltL9b6FIdImk+y3sN1iRxPEjjYOpOfToM5r2D4NTJfaBYakZk3XNnE7xo+4F+cv06nPSvzrufEeq3dzA13fzSLaIIYAZDsRE4AA9McV9EfswfETxJr3xO8PaPdTF7ONZgyq2E2bDj5AOucc1Lp2sP2mmp9EeLbfT9BmuvE9/cPBDHMGJ3dfTA75PGPSvCvFf7QGoaT4vZtP0QDT44/Ke1mBQ7+53gcHqMcivUfjFcSan8SPCugzIU0mz8zWLx2H7uUR/JGmMc4fr9a88+JeoaJqnhy5vJITMLmYxoCmOnXqR2ri0jOx1xXPA6n4V+HfB/wAQtAuvFEdufLv7mQmE8PbP0ljJ+rv+BGK6m20nwv4V8Q6esSvHd29qbWAclEjdwSTnq+QMk8nJFeIfs9XV/wCC/C/ivXtQ84aRpl0knkxHLySPH0x6EGOt/wCO/wBlF7pnjK/1ucafcXdvHDYW8eXk8vDuEIOMnoc561coXegoN7Mv/GT4e6VrvjRfFWtal/Zeg2en5vntx+/kJkPscAgj5zn2FZGv6Xp954XsvCXgz4e6pYaTczJM99cQvEPkfkv/ABuTz/rMDnjiofEHxQuhcyeIZvhzqk8UpRoTeSOlqHA4KAjG/A6j04xXOap8b/H+pxBdP8PWNpI/OZCZOucYBI5PuK0V0rByj5fA8fib4n3tnbrN9jS6eOMXAIDoOr+h9Cfb1r1DW9Ak0LQh4XW5jfTZXSYAAgRkEZQc8g8H8PesX4VaP4k+Jnw/i1zXPHGoww3cksU9lZQJEE2HBG889MHp3qtr8jWuoaLpOm3lwbGAyW8Mt1MZC/7uQJlz74IrJq2jNYzvqZvheaM2Wp63Comlg1a2wid/LcOQD9Ca7zx/pmhjxHqWoabbQSahqaRB5uu8FBjA/gzsz7kc1x3gKxOmaBd6bcwmaY3ouHjT+M4TGPxT9a0INTuNS1vWdQWEwtb7NPtg/B3xgpI59MOXx9DUJ6WQW1KfiOG10vR7K3t1Ba4uY1+TrJjP8z+QqpaeIJPB9tqGrXnkzYj2pC8gjR5CDwCQefv/AFwaqma21/4h2WlQs72el20kjneE3gAIBnryT25qv8XFtR4D12GbYYxCDGc8BxINh6dqIL37MUpmjqnxO0HWPDZvpJp4NOe2ktrs20JllspJExE5Gem8Pz7D1r5Z8U39zeXrebezXCAAo7gjIwOcfXvX0R8CPC2iar8CNZsdQuBZR6lqkkdzdwycyRxCMx/UA7+O+TXzTqLxx3kipcGVY5nC8HkA8f59q9GjBK6RyVpt2KjoygblKqeVLL1HrUB6n+KtPxBqsmrXKzSH7qeWi+ijoP1NZXox6VujnY9O7fhX1nefFXw3/wAIFLZrbzoTo/2dBgfIfIKYr5LAwc9vWtC3mdovvRkhNoyO1RUV0VTlY9e/Z/l8J2vh6/uda0e0vb/7aPKkmQEpGkY6Z4HJJz7Uz4Q6hp/hefU/7Z8Pz30c1xHJagQhgNm/nn2Ix2rhPDVpcQW487mGWRSBkkHrXsVl4E15dC0zWpPIjj1S4ijhNzOI9kbg/vTnonHA75HrXPWn0OmENLnaxfEDwmoD/wBjzQHI3y+QOv1HpVi38UWOqvBYWOk3shvHEcIltCiSF+mSRwPenfDDSfBkVnqF/wD2zY37WlyYkvrkgJaP5fUJnHUk7+vbPFZnhfVpvE+trqmoW9pbzW919m82zeQG/l2ZixG5+QbBk59veuVq+x0XPJfiZpOsrq891d6XDBDbPjeIABxxgDGO/evZfhz+z5YCC31LxlcwzbYRIltauU5OCN8mB27Ade9c/wDE+5uNTttTt7qxntfLhQb5SACT06Hj7/44rqfCHxljvNR8O+GYnjkuJJo7dypL5fOMf59q0U5uFjOyTPc9Q03T5tOaGS2jEcbhkHl5IOc5x9f618s/EVrO08R3ulReIXNnHMCbKEl8EYwC447dhXf/ALSPxIuNK8NxaX4fmmBv5JIp7yNCPKRBkojnq5yM46DPrXzZoket6lBLNpelGaJBlwiYyAQN545wcDjnmiFLTmkP2ivY+tPg34z0G/8AC1v4Xt7m1jvIwVjtwm0yE8kj1Bkc/gK9Rv18vSLhlXjyTjt0HA/Svz5fUtc02/VfLvbG9jkE0eUKOj54cevNfaVz4ouLD4d6RrmvvBpV7d2tuboXOUEcsiDOR1HOfoTSqUupUJnXpqlnZ6H9quJI7eNIdzmR8bB15Jr5s8YeN9Fu9V1SbTL6C408XYWDycIHwASORyMk9sYrxb4n/EjxJ4qvJU1DUH+xxuRDbRfJEiDpx3P1rU+HNlaXen6Lb3zM4vLuUCN4CwR0IJ+ftwQTkdO9aOhaGpCqJs9I8A+PfD2j6nOmvbLC91NDN9tZMggOQidyOd4HbpU/jnx1Nb381tptvC8kGxZvk3iId8cjuT16815d4wGm698T9P03Rrm1msx9ntbZ0b92T2HvyTzX0DoNvbaFo0OlzWYku7S0Q3RihwCSRk89+evPrWdSKjZs0g7nGaMdV8Y2k02n2+ZfsrwyS7wIBK4JQZ49iB2BGatxSXWn6ZJpszSXF35ZH2hEJj4GC+T0HH6V1vwW8Np/wsDxSqx/Z9Okngmto4xjH7t+np1H1x9K6m4+H0N54jn813h0rIk8uMkG4zz5Yx0Gevr071lN62Q07nmdlo1zYm4ktnzHchJXj3jeCUByff8Axrs9V161urMWK5SNIwrgoTnBH6VznxM1C30TVbLT4bj7ReG+kCJGh4l4RAO2cODg9KzPFuj60uhzNFfQ/wBoPCZRHHg79mCRk+wPOKXqUnY9X1jXI7XS55rVUuriUn935mABxwT2ryf+1biWKdrdBCwQRu4j+5jgZJHXy8Z78cVyXhTxDf3nhvbHc3aCSZzJl8lz03n8MZ+hrtPD+ltqXwq8cXTTR28kccUdrLJJ5aRSjL7yT9QPocVXJrYiU9LnQ/CvUobO7vJrySOEXEiW0Eko2R7+uzP0MfBrd8b66mlGzlu3gtYrm5S3E0oI8veDz/Tvya5r442lj4d+GXhbSrC2SCI3IQ7OSXMDl3z1JPXP/wBavM5/FN1fR2cerTfaIICZYznJx3GT1FP2a6i59DW+JPhPxPqvjTzLTSrjUrSCFFgEMwSKDI44yPnJBJPoRXSPqy+DrvSdDVIDqAuhdXpR8RxxSZHlZ/jOSST04HWqluviG8lsdV8H6lCP7XhNpNJcHfHbJbuT5iAgjuRkevarniP4Y2K+H7y+Gq3eqax9meSSRz/rx3+TOeAOuc4/Km2hwuzcvdF1S6v2QpsijTJcdnGccY/OtGLTbDUp4bi8RzJIIwZEcgEd+ORj2FdJolzcah8PPDyXbFbz+zojO3q4jxz+ArlbSR7fTLW26y+eYuO2C5yfwFZ6F9NThrLxUnhzXNQsPtBksRdOMAkoDkjOBzyAPx5rc1XxnpeoX8M1tMN0DnzCRjA6Yye/f/gFeJ/GGK/0Tx7eW8Nube3vy91G8Z/18bvyRyccg8cc/hXQfCrw7f67obNv8mKKTy4d6EmQ4y5/AkDv1rVwSVzJTd7HqMnjG10bR211Nk/2S5SN7cHZIUkyMgE4GMfQ5rm/ix4m0XxhqngXVdHuTJ9j1Dy7mIjEkQMkZBdPfnFY/iTRtVt7tfCK2sE1xqdo9zbSRzhEcRZMnUZDgA8Y79ax/gRo+leI/FGoNqiyeRZ2sdwiRPs813fGCRg4AB4BHNVCCUbkuaeh7lOIf+EkjkKGSOOFy4B4HY8/Q12GlW9nKA8VvG5EBt+CScYwAT6cn865cljJNbMhEYRGj74GPue/StnVbxPB9vaTXAN0t44+yw26ZluH/uY9u5rm3ehunZWILS0e3guriVDDbugYE9ETy8AfTHfrmvkz4ZWC6h8XtDtpIx5F5rUeR6p5hcjJ9hX1BaeM9Sk1W60m/tbeC9c5Fsj7wI9535PQbOQSTj5O2K5jx5oHhfQo9I+JVhbeQLPVbea6ktU+SWB8gvsGBnfs5AGc10UHy3MajT1PcfEMj6h4a1C2jhgmaeF18ubOwgjBB2c457V8iaN8N2u73zrpfJMcLqQ4+eUD5OAPf+Vd1f8A7TWn28cVvY6He3cPQyTTBHIz2GD+tXPAPi59aVLya1Nu2o3Es0cMsmHFuWcIxxwc7aVRTWqCFr2PNPjjaR6V4S+zOUeWW6Ag4ydgBO/27ccjmvIrSZpJLewmuDHA8gLkkYTtnP8AL616F+0Abi/8ctahY5gIUKPF1O/t6ZBD/hXEp4TvJLct50DywJueONiZCBzgcc8e9dNOSUNTnqJ30DwvIum3mk68VgmWDUAWibOdiYL9eMEfrX2Xpg0/UI98LODdiKUOnBIIyMAnj8K+PfAmk/2r4j0bS5lEYvNQtoSXHZ5AD9OP1r7r1nQZNP1GS4t2/cXLjaAM/P0AH14/WsMT0sa0HZ6nyH8e47A/Ee6ksJN5jcfahGfuXA6j2PTOO+a6Dw3431vS9H8OWGlzC3hjvorqeMHAuZHKcSf7AAwAO/JrP+P+gw6H8RdetrdcgTxXKR/7EgDkD6ZNYvg65t21HS7a4dCovY4/9Zzw+RyfQ5/DFVO/KrFaH0/8aW1Kz8L3GoaLc3ej3f8AbXmfaBJsdwEKZxjGwhASD12Z71zWjeIPG1zYfvdchk2YBc4GUOcHfjh+/wCFav7R/jbRbHRBoJmeS8uU+1xvGm+MIhIy/wBckV5t4Ea+OliwlsZI2nhRct0EbgHJfHo4A+tZNNEwXc474qeKPEejXos77WL+7mlkNxiS6fZ5WSI8cjBOCTj6VV8BeOmvPEllY6nCfvhobp7mRHQ5zgc8ZxSfHOO2lubH+zWkf7Gk8NyOf3TiTGz25DkfWsv4WWun2kV3qU00AuthWON/+Wadcn1NdHL+7JUtbHoV5eNrnxPt7FkAm1GPcHEj8iMdevGen4GvTLy01yTRoLrStYntJbOAl5baTBymRyOQQQB1rwG98UJf+MfDr6Mk0l1BeiFZCMCQP8mxOc96+gZLnUB4K13yrab7XFp1wdkiHkiMnk9x1rnnGzRULNu5xV54sufFvgy+t/EbWt1LE8dxo94keJZBgEggcFCMpnA6Zrzi4jQuF2cPjnOBV/Q9cj1LSBNbIB9n/dPFIeUx0A9sHinXMe4BGh378ZwMf1+laPzCNjnNUiSWP72DnOeyH/IrivFemBYxdRpnAIcg5555/GvSruNTHwp29xnnFc7rtjDJaN5lx+7OeAM9u/51VKbTsTNXR5/4c1KXR/EFlqSKS1tOJMA8kdx+VaPjDW2vNQuI7Vy9o8wkQumDkIg/kBWbeWiW0smXR40yUIGeewNUbiZppzMVAJ/uDFd7s9TkbaVhqK0kg2qxzz74rt/EXg/VfDNittq9jJaX7wfa8sRgRkDAz654I6g16/8AskzeANSlWxvtGsbfxRZtvt7meQu1wPmy6h+AwBAwB0APWui/avhsLbw1a2c9uZpbm6HlypwYjgF/wIBGPUCsZT96xrCnaDZ8v+FNW1DTNfstQtbp4Lq3mEkUpP3Hz39R6j0zWh4piit768+y+SILxxcRxRtv8o7/APVn0xz+GK5Z/wDWfKOn6V6D8KrrQTrMV14pvraGwt+HS4sjcC4GD+7C9/cnpwauS6ohdjgZd3K8gAnrUKSsDwxFbfjCLTf+Ej1JdF8w6cLqQWhlzv8AK3nZnPtisQBgQpqzNkkLSLKjrn74OR6ivoz4G+ML7UL/AMOaPJcERW8EkOJGAAfyzHGeBk4zyD7eleVeG/Ccd3o9tNzJe3Djy4iRsO/hB9cnvxyK6zQvBGraXqllqULXEMETwSG4thkGI4+cZ+oH1Fc9eotjopwa1Lv7WUlvJ410a427Lp9KjN1EMEghzgk+vJ/DFdh+wfeJH4l8WWG04l0+CYD3SQj/ANnFZev+FdE8XJcTXEd19rgunt59S84ySbEGARHwDko49yaqeD9Vsfgfrja3arPrsWp2Mtk8ZQRGOQOkgPfKGMoR75HaiDUoWIaanzFX4oeMkm+PGs3Ud+Y7WLUIghIJQyW+ET6DO/noMV9JfDu4W6t7hvtM03kTR+XL5wL+WUwQQB0yT+Qr4L1e6l1DVbi+MeyW4meXgcDec/1619ofAyK6h8GaTrLODDf2qSebMn7wdOCeh5BwfSs8RG1mjenO5zfjfRV8L/G2LVbe1FvaarPcS/aHIkSV3yJUx0AG8A57k1iftgaHcDw34b1RdPMFkZJYUx8nlnYhAI9CAcZ9Perngj4oaTo0lmnxE8Paje/ZtTub7S7+WHzIwkjkEgPjIyDg847dM16X8R9U8N/G74ZTab4c1oJ5d5bymSaF8I6Eko46k7Dn8qcIWfMxT95WR8ReErKS+1qDTRkSTypChLYA3nByfpn9K+rfDHw70cC683Q5o5YzHEbm2ncPscHO/Bx1H61k6V+zf9j8R6brFtrEGs2VtOks0MYNvOQOQUOSCc4OOM4r1n4aX1v/AGhqL37PG29CQ8fluMZGHQ8jPXms8Q+wUY23PK/2hZtS+HfhCwt9D1y+tT9te1jtXmLB4NmeAR1Bxz/t18tX+pyX1kI7l3kljfKufTvn36V9m/tdeBPEXic6bqWjxxX1vbRv/okY/fgnBd0/56cDnnIAOM18cT6Y9hfssy+WfnjkR0w6HHcHoee9bUdrGdXVlXT9vnKdpy7AbwDn8q+mv2RdBsR46s7yDT9Qe7s3815DMNiIQ6ByuOmevPcV80w2q/YJLzzoCI51URE/vGyDzjHT5eeeCRX01+xlr8kvj2C2e4GJ7N4SDIAXIy44PXpWlToRHY+hfiXDbW13DqErRm5eCS2jR+siH53A+nBrxPxPNpq3tnDHYJ5ccc/3E6k+31xXvfxZ0KbVvDgk0+E3Gp2z+ZaYfGC/yPz/ALhNcp4e+G9xayJqWtTJfy2yeZBakDYZByC798H2x37V5bT5zupzSRUtPh3Y658NrfRIbmGxiuLpLvUWhTebmVM7w5+vH0AHatrXPBl1qsoiOowWmmWlxBJaWcVuD8kbo5Dn1JTt0GM1gfs/aB4z8P3OuWvii3uEiuHFxCXmDxCR3cyBAPUvk/QV6reSrFhdueMtz7U27AvI8g+Oun6nLKb9lSbQrSGNTbcPvleTYSR7DGD+VeAanqskX221WO3e8vfLih8tADHwI+PzBr6m+Ltz5fw81q+CuJY7TIGenKf0JNeF/CP4fXWq+KYtVv45/sdhIJMTAYJ6oiD6jJP+NLnsaJXVj2yLS9N8F+AYdE0Vfs8EYO8jJMjnmRyfUkf0r5q8a68svj/w1ZSW8gt01SK4nfDySPGhPb0wHPFfXJs0V1yuQQFEfccdP618x/HPwZpWj+NW1XSvElpoWofaTdRpI7/ukKdEQD5PnzgdDk1dPWd2TNWVjsNPuLy51ePy9HngaQoYRK4+vOPuEDJ5rk7zxbCfDEKWzjzrnfcTEHnMju+Se+c1jfETVG0fwfp1/wCHdaukn489xNvSXKEO5PUISh6cZfFYHgSx0fxxFetdLdWMcUCLvtpANku8du4Kbx7dfatIU9Lke06HX/BSJ7jUdb8RSpmNNlnDKUOOpeQoSOTwnT1NZ/x41Rh4NurYhY5LyeKLC9M5yePwzXU6prOm6NpYtreOOys7OPbDCDsSOMe/f69zk14J4i8UTeLPGGmWZ3CyN9EFU/xkuBn2606cOapzBNpQsXvgrp+rXfxK0nwxem7jshd+fdWcpZB+7BJ3J9f1rz3xFC9rr2oW0ilGguZI8HnGHNfoAbG1k137RFbwi437UlwMgZ9TzjmvhP4nfZ28e+IGtR+5/tS52fTzDXVSq87Zz1qfIkc0OoWlGN3AwDQAxIx1pdrZ47GtzmNiTQdQj0b+1JLOcW3aWRCEweB+fauo8A+CdR1m1juooUkiLlUiM4R5Tnrg9B71F4Y8R6t/Zp0q7v5J9JEO1rW45BAIwo9AD+VdBaaet46ahHbmzGXD4fy4x6gewz29K5q1SysdVKnd3L8PhHXhuRtDnwPlT5DgjHX6Y/nXtPiHXl8RaVb6bc+E7394Y4kt7giOBCcBELjoMkYOO1eP6fqmq6eBNY38xjcBd4mLocDGOa7ZPHviDTdDjv8AUo4Y1jj81DIT5sncEJ2/gxmuCbkzr0R0nhr4aJEkaXkNraSFxJ9njjJjQYyUOep39/QHFc34n0/VJPjTHa6LqA/dXKatqcmzItghIGR/GXHPvv8ArXosvi21uLDTr+4uIbea4tYriGFBmRw8Yf5BjnqRn1rxW/8AG3iDS/ih4it47YTfb5tzxAZkJ8sBBn0AHQ8dfWqo3Tdwm9jt9OsX+16jr3iS48+zttR3WlgJN73MiZePf6RjZkDqSPTiuI8JWdhp/wAefCtzFZ/Zba91VG8p8funkJHBz0G8YrqF1/RbTQ5bGR3/ALUuJ/t0zy4yXI2AAjjGC+B/tmvM5G1LWPH+j2ultImrm+jW1PmDKHeCM9hjBJ9K3pu5nUPtT4kaFouueCNUttahk+xiB7jzIUzJAYwSJI/9sY4H4d6+fvhpazad4XtbWPU7eW2CXEzSKBw0jl0GD1ONhJPpivo/xDrun6bbQR3epILq5ZIoYxzJK5OAAg5JPt+fFeLfEfT/AOxviBJa2mm+XJe20EaR26AJI5wBhMYHPH4E1lzNLlHFLdlf4YeFtN1DxTd+INQQ3t3pVlALaSQh44pHkfqOpfBJBxgZPfGOm/ars3l+C2ryb/mi8iXL9eJQOPzqU6r4d+H9hb6Jd3hkvQ5ub1I8yfOX3nJ/QewHrVL9oK+sNW+AWu3Wk3YuLaaBJEkD58z9+nH16/J7URvzq45/Az4clk/0hvkyQcEda19H1bUrGwurW0v57eC8G2eESYEox/hWFI3lzyZww52kHitbQ7S7v7tbOzUCU878gbAO/PQe9eieejYg8UaraWt5Avk+ZcXUF28siB5BJFkodxHA56d8D0r63i8QLPZwXUiwhrmGORx5aZBIBOfcZr521Xw5Y6hq8V1oeh+Tb7IwIzIXjDog3lN/L5IL/jivWvDVvcat4Ktb5knkjkhJkME37uXyyRlz9Eya467UzspXiex/ByK3mbU9Qhk3z6hILgHP3EAASMY7AY/Emuyu5I7e2nupGAjiyX45wOtfJ3wa+J1/4O1O5hulN7pM8hleLfzE56vH+nH5V7rrfi2HWvCkGoaPeAQ3uAdh6DpIhPYjoetc84NGqdmcD4ws4dW1y01K+kc4mMiSRfIIwRJmQ477ABT9Lt9LWWBmztSHbCSOD16e3J/SvSNA8M6fc6XFf6hGPMeEiFH/AIARjOfpnn0rymKS5Y29tdxzQwBws0sUbyp5YIDkcY9fbkVn6lWPOfD7LIdRe0g2QSXLyWoKAYjLvsz6cdq6bxfqTWvwT0zRIo/Mn1nVbi6k/wBiOIiMP/33sGDXU/EHwTa6LAfEmi3Hn6RcgHYPn8hCOMHumSR7ceteWW0t1rnjfwpot3Dsggmtra1jwhd0Mnmkk5+4+8ue2BXVT11Mqi0se3ftE2sMieB9FlWR431AROE642RocH3z1/wrxf4s2VroPjnWNHsFkEFnAgj3nJGUEmK9V/akuVk1XQNsxjZEuZVYHBjy6c+2AO1eP+GYbjxHqs/jjXro3chukCQ7Bm7MWAPMPTGRjvnHpTlZ6hHTQ9/8NWun6P4P0bTLpRGIrJI3HOY3MYJ5z6mtOW502EecUSPFtgb3D5QeuOvsa8q0/WL/AFzxHayX1yREbmNUTOETJx2+vXviug8Sxak2kSoVNusYy/BBwHGU56Ht/Kueyvc2vdHoEEthcRwXljcRzwmAR5TBAAOCMgcdOR7Vx95Iq67aQlv3j3VxIMDJJ8vJ6fhzXmWl39/pd+01vMY1lIyB64Geh6d/rXpvhKZL7S5Lwwp9r8x1Ljq5J5x7dOKUoWFz6nmX7Tlr5ltoWq7PuSS2r7xzhwHGfxBrf+Ed5Db+BtBjEmyPy386Pyc/OZCS54yD0/KsP9oXxBpep+H49Jtp4JpknSV3icOIwAc9Pr+FY3wj1hbDw0qTxzP5RkWN4o9/lZOfnwc985+tbtXpmS+M0f2hJr/TdR8NahbXQS9iSeJPL+Tg47dejufxpv7L9pGdc168Y5MFlFDD1zh5CSc/8Axz61z/AMVBrWsC0vr2FzboCqO7gPkv/wA8+uOE5x0Irsv2Yo7e3j8SW8qRvdyyRNH84LvGA+cHuASOfcU7/urCt757D5ySaXF+8ySQyADoQdh/U1L41v8AS7bS/D/iDxFfz2C6Td+bY/Zo/MllkMboYwMHqDkj29qzrSVLgxoWOLe6kjKE4IOEJHv1/Stzx5osfiD4dwMsKPc6fdC7h3nAOwkP+cZcD3xXLT0NZR0ucRcWFvr2kS6ObabQ9Ouy7GPziZX2ON5mcnL8n7gyOatCzjuvgJqOj6gkFzLp0JtbmLzOnlSbwcg8Eph/WodCuLMWdrcw+XNCjhk3ufMGcYz6Hkce9dB4PttNvtI1ZrZPLm1/zd5c/wCswhiB9hx+uauLuwSPkb4hSWA8VS6Xo9pHawxSC2GzLu75GST3OXwPYAV6zc6VDD4l0hrVyIbO2ER2DhxvOz+teFawstvqc0hf97FP1J7o49ugIxXpnw71XVtS0qK6uLgz3U88kVsFABBBTI/r9DXTVT5Lo5ab98d410uH/hdulaXfs4s/LtBOUODs2YcA46npn3Ner+GPAfhdZjDJZxxhw+x0JDocHBBzkuOD9RXnXxha2t/iXo15NvRX09AJuecb9mB2OenrkdK7nwVHosWji6iWSS4tpHkSJH/eD5MkA/wDgH8axqbI2geKzrJo3xDHluI/smqxlJU7ETg59u/51+hpHmRFhnkkjH5ivz9+JNzHrXxEP9n/ADyEwQkAHJl34wPXrj3NfoJGGWMLwSEHArd7Jmf2j4m/atke3+NGoyDzIz9ntGHyEADygK5fwHrkdpcyx22n3FxeSwnz5rcDzI/nD4BwQAQgQ+oJxivUf23tAS28Q6L4ghXBvLWS1kPTeYzlOfXY5/AVy3wPtrOw0K3ktvsrzPe4maRcyHICHk9OOfSlUnywuODu7GH4qutP1pJnurU2mtRO7SW4jKfu8kkBD2B6e1fRHw/01r7w18OdSs7COa3NpEL2QA4QRINnt1B5PXAHU15L8bfDcJ0Cy14XiW97FcmEvF0kAOcjuHHz17N+zZqbTfB6zyoJs55bdf8AvvOPyNY3uky5Hyl4/uri08Y6pHFIcQandxgnrjz36/4Vx6yp/alw8sAiiuHcjy+mf48dutdH8VZXtfHGvKZD+61S8UKM5AE71xFnIs04QtmTcSEx1745rtj8Jzuex05t2jvFe1lxJaSechjGSNmHQjHT+fFfesVpHq3hOS4a3t4dS1LSiJonOESSWIkoR9X5r5j/AGftL0SSym8TXlsLq8sowESQDy0cZ+cD14HPTmvffCevTTXgTUvsrrOMAx+meD9OB+tcdSprZm0I31Pi7V7e80e7vrGVZoRvkV4yCmHGUPUdun4V6L9oXUNKstQCCMvBGs4zjD4H4dK3v2wPCdtpfiCy8QWqGOHVDIZgOU8/HLn6gjPvmvIPCWuXFvJBbXFwRAjxmTfyHCYIGPXPf0rX44XFdI7B/mwkmE/wrNv44yXVlYsfkwT2/lXU/Zo5bJLyKSCeGcfu3zjPOP8AEVkagEVw4XEefnGcjPb+dREs841i0a4jm8yPYC+I8cAH0/SuOuYXibbkk+npXpuv26Z3lwTwAg4GcknjvXE65aPJIZFjcdsH/PFdNOpqctWOpl2F3cWN3HcWszxSxvuSSNsMCO4Ndf41+IGueJdG03TtS1Ca8S2/eb5ceZ5mzYcv3HcfWuSls7iK1W5eFxETjfxjNQO2Y1Tk4JwD2roauZc2g1JNrM23OQfwqxa3TQzKzNIVDguA+M+tVfm3bf1qXZ5jMVD7cFsd6ZJ1fhvxRd6fqf8AxNVmudKvl8rUYpOWuLYuC+0kcHjgjHIqr8QPDn/COeLLvSopxc2wKy2lwB/x8W8i745PqUI/HNYYupmWOGSUssYwgPIA9q3PEviBtY0XRLS4tQLvSrV7P7Tvz5sIk3xj6pvcZ9MUbDbPWvhHpa6zbto6uPNeySS2kjTpIg3xn/vsD9a9G8T+Jl0PSNN1C0hg88+VdQ2oxiVHcieP04Pp0615D8BfEtvpuuafNcvgL+6dzjHsPU9R+dehfEwX7+FoltreaM6ZqF3JaYXIeBwdjoRnnBHHB4NcM4e/qdcdVoZcWtWck8FxCot9O1mG4toyJjIY5TsnjkLn+MSGQ89Olc18dtcafwh4a0eS1jQhHvGk3fOJyNsiEdsdfx4qJNPhv/AFrp9mzw6jKlzJ9jcbAJ4h54MYPYx+YMevArC18J4k+I9nILmC4Fxb25MZfAB2AFDj1PX61tBa3MZXehgeBIXl1Uj+z4L5TC4KXCEpGCDiTjuOo7Zr7t+BviPQNct9c0DRbNodP0iSLy4poymzzE3kBCOBv39u/HFeX/CFtS0q2ibSfD2m/Zv7USK6W3jEexJIz8/H38OmM+hzVv4F3L6B8d/E3hm+eb7XPbPFJk5SQJInlOMf9M5NmPb3rOc+e6NFCyR337SngKz8V/DKe6FlG+r6eoNlJ/GAZEDx5zjBBr5V8Z6b428HW9r8OpbR7CWSaS8kdHBNwJAg++DgoNmPYgivuzWGSTQ7xb64+y20SGQzn/lmkZDknPH8FeOftJnTzP4X1azmsLid7mUokuJA8bxb8g5yAcDHrkVMG7A0rnhPhTxT8S/hxf6bf301xdaRvRZI3k82J04ynscDHoK+t0i0TxVZ6b4n025YR38CAug/4+ExvRH+hxn8q828J6bDrMdvb6qlpNpGoaYS7yP5hjd0A2Z6ZHXPXPNO+GEV/wCD/htBZTXDznSo7u6dDwPMySUz/cwB+JJrKc7rU0itSfx3Nrd45vNHS4nawhT5IySiOcA8euH/ACzWJ8S/Cul/ES0vrb+zRJqVlZbkvoUOUuSY8R56SAgglO2cjHSuA8D/ABC8QHWIvDu/MmtTmFpXyHikePA5z7AYPTj1rQ0zxb4+8WWun+FdFurTR7WytrfzLmKYh5T5YIBJ/IjuRVRhb3id3Y828cfCPVvC3g6PXGmjkaK6e01C2IAktJMAjIzyh9fb3r079krwdLL4l8P65LqNsku17+1hHLvAjyQSj/YIOPwcetdRrXhPxcz6xqWq/YtWm1CTzpLaPIzIIwmAhGOnQewrJ/Zu1PR4/Hmm6Tbfa9Omt7qRYbe6AOR5ZjkiyOQ5ID46EoM1tTqc+hnKFtT64kH8J6d8iopFUVZPJLVXkK1zNWLg7aEMu0IcqP5VlSskjjKl+MACrt/JtiLdT2qjp4VX2zcEDiudu51U0krnP+NbF9T8MappYcJJLbGIE84Jxg++PSrfh/SYbDTIrGFAVibmTlDI4OfyyP5VsywxtHLu6vx79ag1C4t7CzknZkj2cg54z2x9TVdB3KOmXX2pJrhcOvnSRoc8fI5GR+VfIn7QuuW2k/H+a61jSo9U06KxgBt5coSDFnH5nrX2D5S2dhCu8GRE+fjq/wBPzr4Q+O+vafc/G7xNfXtt9oS3BtLaIP8AL5kcYRCf9gEZx3NdGFV2YV3ZHF+M7zUbbxNepJbJphaTzPsUB+S334kCAZOMZHHtWpp/jOTTdTspLGNMQuVkuUQRm4QjuOm/39RXIT6ncXNtJbysjrJN5ruyDez4x97Gce1adzZx2XybkcMPlzxuB/n9K7nZKxyLuSeLPGWq68THNNshGcIOCfrVbwQftfj3QV2hA+o2wPp/rErCkKbRtB3c55461o+FL2Ow8S6ZqEoby7a6jlfHXCuCarkSWgudt2PuTxJ4psdD8N6vrRfJtIJJQfcfcA+rlK+D764e5nlmmO+WRmZz6kkkmvYfin40TWdDk0nTXeQT7JHwScoDkD8xn8BXi8cUksuxVy3oaxw8OVO5tiHdjRux/wDXrU0yOSSSMLGz8jjp+NVLm1mhwjJjP416R8N/Cc2pWhuY08xn4JR/uA+uP61pUqJK5NKm5OxU0zT1W0j8zogxk4GB9fWvrjwv8M/Cf/CP6Tc3+lR30/2KM+XKSY4zjnYnTOepOc14/p3w+dkijDRxqxBcDBJPfH09K9yFvcLJBeRag4sY7bAHmY3kDuD0x1ryp1Odno04WRwvxF8JaTZjSI9HgsrIWM9xNIEON6GMuR7kuiYHucV88eI7/UDqs1tNNJJCYzxjOx8gkfh29K99+IEa6fpUEi3gnNw5m38ZAAOcnuSX6187arI19qs0aoC4QhMDfkEE7/pxW1LVGFRPoen+CviBa+HfCk1nqypcG2tiunlxkxyAuDFnqE6H2wRVT4ARWXjL4ga1f+I7lwHhdnKPsdy+T8h7f4AVwHjC1kTOk28iAQJJK+SBnBycZ6n2961fgJeLY6vqTyb48Rxl7jeSkAL7BvHcb3Ga2taDaI59Uj6IufCXhOxEd/cWdvIICmZrkA79hBGSe4/KvJ/hXbQ6T+0DcXS23madpSXd05LgCIGM7CPU84Fdj4jh0+3sBNquqm/mluYw8byZzlMZRD0HIPfGzivJ28d+Tb+L9Bi0u0mh1SYMlxKgMsCIMEIfdEH41lQ11Lq2Z9Dfs12F/wCMvEF98UfESSTM7m204SYIi5y5j7AIMJkc5L16p410+zOoW3iCVMT6VDPJGeMHMZxnPoR+tM+B+l/2N8IfDVi8apImnRySYz998yH6535z71P8Qbe8vvCeqWtgyC8ltJRAH5BfYcA+x6fjSqPXQmGu54F4j8H2GpiN5pLqS8eAPc3Ac/PKeSR+JI9uK4X4s3celfDeTwxpryPFeSRTCCMl8unDnqeuMkDjNa0FvMth9ouNekjWCF4REXMcmUxiI+hHUggc15B8UdUt11GO3sL15kVyzAcBP9jAx7Ej1qqMG3cKzSWhS074Z+MtQhW4XRJ0R03BpiI+PUg9K6CXwdqvgjyLnVbi1eS8heOOOM5CHIBy4GMV9F+F5o5vB9pqUyky3cEczOTkjIH49a8j+POpWZ8Y6BY3+fskQQzxZI+SSTnB/wBwVUq05PlJ9mopSPedE8C6TbaFoCrbwvcWECSGXfg+afnd/rk8egGOlcf4k+z+DdL8aWEVyIbe5AubS3RCBFLLGUcD0GRvGPUV1Vpa6gbKZxrYNjPaAR+Xzs4++D9O/evMfjjdQ2suj6JDc/NdyDzrhMYGEwmMnI5cH8qwgrzsbTa5LnkdldtZi4sxCQfuuhQgjpkc9O1es/CjU3h8AB7hnkxezmFH/wBXgdhn3zmvFxsbUNRaG5knjt43be55685H4CvZPDC/2V8PtL890TNp9okwOhk+c/oRXTNaGMG2zvvCHibUNQ1O00mSb/iV3D+TMhJLj1OeoHBH0NeuXklt5bTbkjjT+5jYnPT0rwT4XtHFPBJM5MrjzRnnGcO+M/WvSRa2axtZzXU8jSzCbIzgY6E9vWuGZ0pl7xLqelWHg6+sQ8aC4d4raLjned/APYcn2r5s1HX9L8K/G/TfEDQma3tpo5rpIT32FDs7c/I/pxxivWfFl1by67HYRShxFGZSnPYYHt1z+VfPvxo48X2twGPm/ZR8/wDG+C4/+tXTh9WZVtj0T4x+MNN+ImuaR/wiN0XmjtLgT+dmJIkJQ5Oc+pHHrW38D9BtrbwhqFvqjR3aiPyYHyNhLu7uRn3xXiHgSZbeLV75XCS+SlsmODg8k8emBXrXgSOPUPCMNhH+5PnSb5ZHA3oT2HcjHB7Vdf3VYim29WdvH4ZsNK0u82xkSGECMjO8PvGD+Bwa6T4txpa+H9SwvzSzRBC8nXkE49eRXIPZ348Q6fp82oXc0N7NBGPNkI4yCUIHQ9812Px0tbW38NxXS8yS3aHLE4PDk9eg4rlWhpe54Rr919njgdWx5YyM+pdO30Ncpc+Pdb0mzls9JuJozdyZJQ842dgc4OSeR2Aq540uf9AWbeApkAHPJAPB/OvObuSaa58wMMoM5HqR/wDWrspwVrsymyxaSMzm2lYBhkYzkHivRfggZG8dwaTIn+i3iOsw3/wIhft9MfjXmNoHju/3XBQ8Y4ycYx9Oa9Q+A92tj8QY5L7YnmWkkUeT3JBGCe+AfyrSpsKPxHuFt4L0eTVFv5NPR2lYghs4Ttz6Y9PSvHUuU8B/Gu7W0QJZx3ckS7+QIJeME57ZB/AV7lZ36yXsrNDPHHaSbsiZCJOCB3zzXzl8eLqwufGstxaJGnmQI05Qg5kJJ5x32FM9+AK5KEHK6NqtlY+iPti61FKtr++nt1jaZ05OScYIB5OMZ9OK0Lu5uBp5024v8WaIVmkR8fOQOQe4IJH1rzf4MXEd94eiYQmGKS1iaZIuDkZBPHPVP5V3vh5cv5cUkk9oiIzoXzIZB39Sf0JrJw5GXB3RynhvSdSt7Kaxurx1ggJO+SH95LF/AevfA49c4Ndx8PrG1vtLsbOS+zDEHjxkPImc9COQcnPqOlYl7qsNrp8j6koRXD75jHs3jGc7Bz9MehqLwdq2hw6iq211aSS3EZljQDiRByTzjPTvUodrh+0r4EtbjwFqlxa29kl3Yf6ckggSOSRM/OhIAyME8ewrxn4YR20XgCKa7mSMpPJMm7/noDx9AQK+obuZtZs72HVri0IuS9skOzhEwQQe5JHOegr451TS9Q8K6rNpt3G/2WKeeOHeQqPszgjBznoTkV00X7SFmYTjZ3Ow+IElv4uvNOe2aQmzsRD0GM+ZnIP1P4fhXeeF/B/iaTT9N/suNbiz1SFJba6CfIIymXEvz/IQRjpzjArxmz1WO6BSKYglBhM8Hufx/wAa9/8AhVq1r/ZHwxkleRL5L6/sfMB+/AAeH/4G8WKtU76MnZaHAeIfCtn4Z+PAur64zodrqCXF24yXR0QOcJ1OXHH+/g9M19mRXKSRQybvvjvx1/8A118q+O9A8Ta94z8SatpkMX2M6lLDGM4kkCEI59ABgD8DXRaX4l8bfDnwxDc6xD/aWkJIkZ33Id4+ruEJ6jG8c4GRWbnd8o+TqWP25ZLf/hDvD6uymQ6jIPfHlc4/z2FeR/By3uNN8Mxa9dI8lld3ckYCguU8oIOfUZf6jFYHx1+L+o/EO6hhMf2WxtNwtrcOWfeeC7nuSAB6DmvZ/gDDo837NGnpqEscBGq3CI8nIEpfgH2IzmuipD3DGLtM4L4/NcC20G8hUwWtzNLsSV+fNwjgkdgRkAduRzmvT/2S76C8+H2qqHIYaoDsJzs/docD/Pb3rxy81y88TavZWb6WJNLgIkhhKbyhAwD6g4Aya6Lw14qtfhjr13Z3CzJpPiERzJNGM/ZJ0OPnHcfOPfGPSsI22Ntjyv44ho/HviXCgl9XuxkvjH7w151bM8NwGCEMMYz/APXrqPijeJqHjXVJLG5F3b3F0biOYceZvx/Wszwx4c1rxDqken6TptxfXEjgLFbx7jyeCT2GT1JAruhpC7OebvPQ9C+DWoapa6nd24t5xplzGGuZoxv8jJ+QnHYnivfvBAtoryymmvHChHBEsOMnJfGfXn8sVwnw28K63pejWlvprWEtvqciS3rycmVAdgQcdBg4/Ou+8WrNodtp8sscw8x0WOHAOzIOBn0+Q/pXm15qTOyELId8c9K1Lx3oWgaLpNv5k0l05MkhwkEYTG+Q9s9gOtZOjfs66JY6M632qXEmobA32gjEcb/7npxg9/TFez6ZoNrNollNFJ9nmeNPLkAzzivGvHFn8ZLe/u7OW5SeLyZGtZbe1Lx3BAyE9UPbnHJFTBu1huyPL7KGSwtrvSpOZdNvXhkCfOiH+57jIP8A32KqE5j3hMc5cdc8+lV9J0rW9P1TUrzWrh0u55DFNbAh8kDPz+jgg+/FSancx2kRmkjd89EA5cittNkZ3ZALmawJkgUpJy579eOM9uv51z3iTUtQv7YreLAQGxv2DOcfoK6XS7yx1J/s11ZyadJKMxzMSQfwI5Hv+VYusabcWst1Z3SbGich/f3B/EH8quEkjJnnWoQuLc3AxjgPjHBx14+tVppvMtoIGRBtyQQvP4nvXV3kSmJraSbAkBwehJrmZbKZpfs6qnmYLEb/AEGe/tmuyDuYTM4nJ9/XNWLa4NvOsmA2zqDyD7VCYXYkqpIAycDpTCMMcVZBLKyN0UAVqaHeRROyNp8d5K8Txxh0zsyOCPcHnNYv/AauaZePY3K3MTyRzxOJIZEPKOOhoA3tNt9U0GFNSutNuEsriQxxzMCAZEAJAP0dCfYivUvCnxVkt4xHdt5YUjoM4B789K8m1TxDrPiIQWur6tLLAJQym4bKRvgJv6dNiAfhXuP7HXgLQfFPiTV7/XDBfwaPsMFnJD8kpfP7x89gE4Q9T16VlUhdXZpTnbQ6/TPEnh/xQsNhLbC7nf8AeAW4zLB6yB/4DyTn+YNU/B/wTvNN+G+u6rJIl1qbybrNI0z+7icHgnnJ9uOK73W10+HxXqMej2EFrFI4I8mERi4wgBGAB0wfSvW/hmVu/BVpIVAB8zt1w5Ga4U3eyOp23Z86/DLVY7W2u43uDBEYBL5pmP307kdO1drp/gF7D4n2PxSi1D7XpWp2h88YwYvMiQJ9UJA9xmuC+PvgW00rVdd1DT1mj8uRJJ4o+PLSfPzjtg8jjpivp3wXbRy+ANBtmVTF/ZVupGcgjyEz/LtVRhoyXPU5/wAaXljrPhefRBcB7fVI3inRHKPsOARnsTz+tfPvjr4e/YdKS10qS4mCSCRTNJkogTgA46YTGPpXuHiOxuNF1WC1bM9vcjbBITyhA7+vFedeMIfFWp6nNbWrWWnaObQRyX99OYkglBOXjI+dzs2dOOaUOe9i2l8Rz3gLxFZjT7S3WOabyAhkjMJAiHAB9/Su/Ef2f4T6jfanqhvb650yS8kuM5Q+ZF/yzIGNgwBj296wIPB2i6nFv8L61pupSwALexwkGXeP48A4/Dj2zXZaBNpUfhfRrG2kM8dtH9gPmx8uU4II+oNZzjbcpO+x8uf2xBefFfQtSsf3Cx31vJkYA3ggk4+v6Cur+Gk2gjxb4wtoXmmtIL64mtihIAjD/J8/tnH4V1nx0+Emn2fh2fxF4bdNJmtJIzPFEh8oxvIELgfwEEjpwec1xPwi8A3y65d3lvqyR2cbmH95H88+f4ChPoc1rKa5DCzU7H054XuLCMyX3mYlngQEufk3jjPoMcH1r5r+G2uR6h+0xZXdsiC3ufEpKFOhy7/P+PX8a9h1W/sNB0yOwvnD27/6O4zglD6Ecjrkn0rw7wDof/CNftF6Lpp+028EWtW7WvnP85jflMkcHg9e+OeaMOyqmx96SlgxwtVZNxG788VakLd6qTlhmspyKgjmtburiTV7SwiyIzmaZx2RMYH4kipRfRtqHlsmIxGCmRwc8fhyKdKIzc3Ew6piPf1wK5ZFY6pqVzFJsXyUjhJ/vk9cVy67nXG2x1lw8wQeXMH6nGOlZ1tJ/arxTSfJBbycDHVxyP5VDd3iWYuJri+cqiAF34Afk/1FeLeIPi//AMIzrwm3mbTkHlzxucOUzy4z1Pf07d6tXexTcUj2bxRr9jo+jXuoX83lwW0ZlOSASAM/0x+NfnD421T+2fE2paoquBc3Ukqg9t7k4PvzXs37SHxct/FUR0Lw/JHJp2/zJ5h/y1PGAAe39RXgEqvt8x/4uR716eFo8quzzsTUTdkWNJtZNQvlto2HmOr9vQE/0q9J++00SQPGpjA3o5wenUe1SeACF8WabIWG0XSBgT1B4qLxHbNY6jd2JOw28zxeX7A4/wAK3e9jFbGHmrekRtLqNtEMZaZBz061UzTkkZZAynDA5BFWZndLb3kMjxy8Nswc9Pp9cdKyvBNmt9rbxSbSPLJ+c4xkgc5qn/bd/J80shcj15IrS0vTLuV/LhtSbmT5iEGNg61i9E0zeLuz1rT/AAnpOq2+2+gjkhjTKFBgk4GcHsAf5VhXmg3HhbVIriwvp0t3cbJUfB69Py61n2dtqtgBCl9GMDmOObJj9OKfql/ef2a1zcyGdkwyZPBOcD8K47X0TOq63PSPCfjuS32JqkiOH4MuAOPTPrXfW3iRdUsJEt7kSRE/64sOTk9M8dyPyr5Ukle4kge8m3yyPnGOETf3/I19SfA/RrfXfg9p0l1DC+zxDJCXlfD+QXTeM+5JpSoK1xqo2cN8QNVv7Pw1ca/eOzWEVymnqw+8ZHBclO3yBBn614nYXGnjU7q/N4IwXcInIzFsOceuegFe3/tqaxZQ3mh+CdKjjjt9PgN3PFEMIjuMR8euwOfxr5ljlePGVTB5x6110aS5DnqVHc63VbtLvxDLDDC9wvlnYiZ3nEfL8fmfYGrHw70K+8QeKLPTrS5SAXk6WwkcYR97gAEdxnFctp13bxs8lwrtIFzCFx14HPrx2rqvh9rk1n4w0O8Z2jEGo2zE44RBKM8VUo+6Zxl7x694f8Oa9r1zH4Rk0+aPUreQLMksZxZpv++75wAmCcdz06ivFddtI7PxvqVhaXDeQmpyW0MspOdglMYJ98cmvsjVfip4P0DXPE2qSTONQdxawoj7vMEYcRZ5wOSRn3r4j1SS4XUGkukAZ3MhxyjknJwfc1lSgo6F1bn6b6fqGl2HhyJlvrf7Fb26RiUP8gRAADnpjj9a8s8Z/G/wfYn7Jpsz6rdEmNUhBCA+7kAY+lfKvgvULmLww1qbi6eC8ukDwmZ9j44T5Acde9P0oedBPcNH8x3g5fnIz19+aznBG0HY6nxWdQ0rx7rrXVvKYNUn+2NFFv8A3hkG8AY5/wCWg+uK8z+J3hnU9G142eoeSdQKRyzxLnfG8kYfyznugIzX2R8OY9L1bxM2pX2mQyf2PoGllLt+f3jxu7/9tBGBzjgV8v8AjNbzVtcvfEN/bXEYvL77RO8aAuIyc9M9kxjNaQn7PcU1zHtnh+72+EtItVYEf2LBJ07+XyP8+leE/GyV9T8f3rgkLG6QgnpjA9uepHFUn8Sa5o2lSfZNSnAkBhKH5/KB9PQ4/nXM2cr/ANoiQyecUblwN+PQnPcUoU9eYmc72R9JeHIriPwR4bt9am8yyuNPjltHRHCO4JTZxk7xgHHGcivPvjRPcaX4xs7DWJroNcaYG1CJCDIm93dEJIxnAjJr3L4VXi/8K0+G8cl0glMckojcfJIQX4P4OeP8K+YvjLrX9vfFDxHqu4yQm9McJ6/JGfLT6cJ+tTCPvsdR3gc7b3ciDUPMR4hPCFAUAB8Ie/vjNe26ndtJpVrYWcw81NPjGHPEn7vt714OZvKtZVYu6snIOM88df8ACrlz4n1W5tIoTcuAkYXKHZv+tbyp8xlCfKewWXiiwhvLFI5PPOY1SNCMoTgDJ6A5Ne5anpl/YapLpdxFNNdiQCHyQdknXYRn/Ir450CZo7+0aNcsZ4iC5JGfMH9cV+h81zHffECC2V499pYySzJsGcyuB9eNhPbrXPUoo3VTqfO/inU7PRvihfaJqdyEmt7aCNHf/Vu7pvfn6uPyrw/4yXT3XjFbaJHdo40XHrnnHv17V0vxr1ZNY+I/ibUBnY+oSRxn/pmhCD8fkzXI+D2jHjPS724Tzil0mHAHyHkJx7HB/CtIQUdTKbbOj8HeFtQGgz2+pB9OkuboN5bx5cx7Bjjt6c17GfB39gfDfS/EGkofLimnivjI4J8t3wJMHjjGOOzisC4WNbtW6EjJccYOM5+letfDzVbO6+D+u2LqZ/sRuYvJz1LpvjQf99j8/asZvnd2aWsrI4OztdY0u2t/E7W5sYLeaOKx8yP/AF7kPk464CZ59xT/AIkeMF8YeGF0qOH7DdxyDzAXGx0OQdj9P0rpPjLryXfhrwpG37uWWGS5mRDnEiIIyPcAk815ZLHuuA5UDglAeRxScC4Ox5t8QbqaJ109ldJI354xxjjFO+FGj6VrGr3cmqL5yqBHbxl9mwnHz+46jFbHxotFjTSdY5cPGbV8j+NCSM89wT+QrkvAem6fqOpStqGoPp1oqOVmMbuC/GwDBBBxnnn0roSvT0MJ/Gd74t8A2en3sGpafb3Rs45h9qtrYkv5eeXi9/b3q54O8HX2qeMINQhtv7AtTJ5sMco+dBwicHkAk9/en6V4y0/TLJtNj1Y3flSP5dw/BkGSMoOSOMcd66Pw3rKX0VxeRXA3nGEDnKYHHXvk/pWDdRLU3ilc09HXWL7UItFjjujqXneU8UgQAHPKAjtXmnj/AOHGpW/iHxE2n3FrPa29y5hDyYkkTJ7Y69R1weor6v8ACjafJ4z1rW1jtNx0q0leRExIXId3cn3+QevFeIavczf2ibrf+8uH+c46k881Cly7Ca5tyl+z4s3/AAi80jOI/I/cyEkb9n7w/qcD8667wvczTXd9axP5NvFM6yHlHSQCMpgH+DqffHvXPaOLDSre7a132UDh7iRIXPGATmMdAePXGKoz+M00HU4rnSmg1aKe1IkjMnIPmdyeD8hI/AVm4c2prFpaG545iXT7zR5LiGd7Py/sZuXcElx88coOMZILjHYDFSaJJpscFvcS2EYFtnBEwIc7yQCPTPOawtLvPEvxPtPEGnrYRwnTIre6tbCEfvCDIQ5yfvnHAGR3xmtT4e6Lc6/FIpS+FjpaO13cSEY+RCfLTAyHOAPaqdLoQ5nqGlwtDLNY3UImhiS3ljQdS7gmQk9M5P5V8w/tB2H9n/FO6m2km/tIrgyOmPMc5BPsTs5966zwV8WrnSb0Q+JPPvrOURqkyPsljHPVO/J9uPWue/aI1zR9Y8WaRc6O/wBotBZPskB6kyHAOehGO/rWtGm4MipJNWPOdKlNrfwsGwB1BHTBIzx7YxXsPw7vnXUNFUkRxaXqrymSQfwSvE5z/wB+814jGNs8arzlyANmM5wePoa9W8Js+n2961yhgjdxIPNwMjYc8da2qKxlDQ9u8KalNIVkjtjJb3t3PM78nyy8hfg/jnJ9av8Ai+2k8R+A9d0fXIfItyTh0Ow/J84fJ78Z9K89+G2uahFpRjL/AOiRhFjlSPehcD7nOMnGyt74k6trd94G1hdFeSS6S1MkgQIdgJEZ6Eg5BIx1rjgvfOm/unx/kyRDHIIx1wPp9K+qf2O2TWPA3i7wvdPC6jZcQZwfLMkbxlwMdQUBr5Xjt2a5EMYbcXA2Eckk9D75r6t/ZP8ADGteDbu913xBbjTrG903y44ZZMS7xKDkpjI+TOM88nPWvQqNKJxwg27kHgS/0S20hVvIYzd2tsFkjtwSUwQCQB1Ofw5rnf2mdKjv/D1v4k0/ZDCgQyR4+cuSEJHsOM+5rpbRrbR/Fn9m2yRkQXNywKZKSRuRJGcAZPHbtXPftKa1dTeEFjsIS+nyTC3kkB4R8bwh9zh/++K4af8AEOqdvZ6njekN4RitLG4m+0SXQhJuo5Y8xg5I4wQcdP1r7B+B/hy18N/DpcafHZS6g5u5I1ByEPEYPJOdgBIz1NfGnw98Pz+I/FFppMH7tXPnTyFMhIh98kfTjHqRX2P4j8e22i6cZLmyl8o5ACEcccJ7cccelb4jTRGdDuzN8N3Mi6VZZtYTFFCFj8qYZOOm/sARjoTgk+ldV4gij1jTNPSWNEaONDjeCQeoHHtivLvh94gaVLS3ixBNH5jbLmM7whPCdR0D4/KvSfD2p6b/AMJRaWE0iSRiNzbIOm89O3cZNcT0djrTueiWUX2DQ7S3OP3ARc+p6f1rLTUlk8UCE7/LIAxjI7gmtXV7mBbAqJkDGQAfnXLW2myTeIC6zeSEedd4PPLggfkaXMSlfc4D9o/wCl34el1vwxp873/255tQlj+f5ChLvjOQA5B4HUmud+FWhW+vSafr1xDaTzf2eFmiKARwXCfu8gYxygBB/wBs19H2DfZLNm3B1jyQB2Oef51534guPDel6qv9m20FvFeiWW7jQeXvk3j5zx3O/wDIVo56WRk1aRo3fhvQdY09dN12xjdSQRFLHh0IPGMdOfSvl74i2aW3iu+tigBt5DCQQegPH6AV9NaBqlvJYWsgmeBg5DvG+RKD2B9P8K85+Mfgu8jubjXIrOMW93Ig3AcknJy49+mfpRT0HOPU+cdTsXmRvKY+YAcoiZP1FclrcUm0OY3yAN+8dT716frem3UY3vC+/BCOB1rM1DwrfXelyXO1/P6mMjII74NdtOZzyptmF8PYfO0HX4To99qMl1b+TC8KKVhblskn8P1rhpRskPrmvSPDF/qngXU/tFzZySWcikzxDHPb169q87vWSS7mkTOxpGK59M1vB3MZpJEGWP8AFTsMOnWmAHmpEOPm3Y7VoZj4ZGjkDLjuOle3fsoeJb/Sdc1rRbW58n+1LHaN+dgdHyX4/jCF8E8da8Qi4PKg163+zSI3+IF2+1tyaXL0AxnfGOPwrOtpBl017x9FXbIsckzI5iQFvkPKEfz4r3H4b2slp4G0i3m2+cLWNpAP77/P/WvENYlW30q6k+T/AFZYjpxjPWvSf2d/FT+J/hXp9/csHkjeS03p/H5ZwCfwxXnUr7nXUM/9oGzVrOO4ht3mnktJY5IjjZPGCDg/Tf8ArW38B9Rmu/Adtp94pF1pzvasr9QgOY8/gf0rJ+OiJdfYraRigkhnB5PIIQEYrkPgp4i1HR/iBfaTr2oWIs57QLBKT5Z3xkYyemcEgVqneZHLoer/ABVtt2gRX53D7JOkz4OHKDOUB9+K+D/Fmu+Jvip8QPsxnkFvLIRBb/8ALK3jHoOP171+h94bHULCW3Z0mhcYIHP518W3HgtLX4seKtPt7yS02HzY3wB+7kIJGfb1HNayfJqFNXVmY158L/G3giA+KPDusGaSyX7QTC5jkAHJ/wB8Y7V638LPiFb/ABK8PSyTIlv4j0wJLewxcC8g4HmoO2O47dat6fa69Haaettdfb7GW0kinjcgHOCA+c9CK+dfh9bat4b+MkUen29xNFbXVxDOVTAktsOJCe33Mn37VEH7RPmE04P3T6Q+LWoSeJ/gr4gMTbHl0/7XDGPvukRDk+4Ozp7jPWvnD4bfEttBv7q31aGS7sr0oXePiSBxgfJ+AHFezwabHc6p4CSK/mjsbu0u9JucHHm20lv5gHOe6cjHYV4p8XPCNv4F+Ld5o9hGZLOMRzWSXByXjkjyMnjJzkZ9hVwhHksxVG9z06/+LXgS7H9oS2Zur2NMRh4BmMcHAJPTrmtDwdc2/wARbjTfHSqlrqvh/wAQ2azW8eCfsBkQDPqQ5znjjeK4Pw5DYX3gye4l8J2ThJhaXlwIP3kGeBL6jkgexNb/AMN9K1TwP8S9I0pMzWutPBIHx/rIkkyQ4x1BGc1MORPQc7uNz7enXPWs+dvL3YXkDOavztwc1kXsmELbwma45vU3p6ni/wAT7/xF5msabZ6gYYLeMXBeI7H2OcbD7cVxPw8j+LFv4fs9Qs4bH+zhNIUl1Kb78Zccomc4GCQffivY/iBY6bpWl3V3d4JvwYZD/G5wT+gBrjfDF+/i6wi0nw5IJNGtESKOYghAmwcfh/SpTaWxu/Iwvih4nvr+DS9PjQWdlqGpm3fVrgOIAej7/ZD/ACFeWav4fvtY8B+ILqTTLeQWchjTUzNv+1iDO+SLPb5Bz747V9djwnosPgUeGdQt0utPeExSRyDIkySd+e3JyO4NcPrOlWcfg7UtLNiYz/Z8sMFvGcpBGkZ2cd8Z59Tk1rCaVjJptXPgGVv3crYwNwGMcgc1UeR3AVjkDge1TXJxhOOg757VXFerFnnS3On+Gdn9r8URKWx5UbzZxn7gzWl8ZbUW/jJ7lcgXkMc/J/iIwT+lRfCfVNL0fWbu91Obyx9n8uHgnJLjPT2zUPxE8Q2+v3dulrGSlshUSkYL55/Ko5Xz3KuuU5HbTcYpepp+3kKOea0Mzc8LwrLeq7KHEZBCEZyc19DfB74f2fiTQ7u5m1J7VTJiTZGPMdBkeWCegxzx1rxDwpD5ZXaz/KOcHGa+oPgFZ6lpkf8ApUE0ELwJLDsII2OeT6nAGMe9edipM9GhFI0/EHwz8L2OjzW9joNqkhtZI45EBMu8g8hyck8jFfK/jGSa2ubXTZvMheNEM0fQ/f5BT8O9fa+uX9hprwzX8kcwkSRfMc4KAcnHf2/4BXxv8ddYs9V+IsV9aMj/AOi2/mEHOX5P8iM0sLBt3DEtJHNx7Li485Wz1GD25r7B+Deh3ml/CPTNN1qG7sbj+0XvoUIAJyR5blD9M4r5f+Cdta6h8UNCtr+OOa1+2+bMDyjiMGTHuMgV91awrXlm0xxh8Hp/n1p4mfLoiaEL6nxX+0rpHiK38f32ua0ieVq0pkgliJKbQAAnPQgDn868jkZjheMp2r6/8caLB8QvEFj4Puria1htrrz7q4jGXjjSI4Az6kgc+tfIl7GILuaNXEkaSEA+oBxmurDz5oHPXVpEEfUMzV6N8B9BsPFHxP0nStSkb7GC8k2M5KICQPbJwK83Bzz616n+zja3N18Qi9i6C+t7Gea2U/cMgwBk+2c/hWlR2gyKfxo9Z8a/CTS5dQu7z7fdtF5xJjJHY+uPSvJPi/4f0vw4+nrpskjrJGTICc4OeOfcc4r3vWbXxYNAs7W/1SQi+nI+0W1qEn8rZwNh7l8A+wJrw34zWbWMEVtqF1JPfR4CcnkZ5z+A9a4KF3M7a6MjTN/9j2aMgeO4x05xl+ee3IFaPh4rDiPzBJKctIC4G/kcf571j29xm2t9sxS0tBGS4J+eXI/+vWrpczC7udztmJyODkY3jit5xMl0Pef2ZftOoeEPF0moNNJp893HHskJ8x3jTBQn0wUGPYCunudLsJorzTzp9l5dxHh0EY+uR+Nedfs9a7qUfw61G3tUhmJ1WUu7oeCQh7dSf6d69Ijt9SuNTjuJXkh8gjZGBhM4Gfw6/lXHX0Z0017h8k/FPT5tG8SXWgyNIRbOSd4Azv8AnDg++f1rmbA4jMm5s4GSPrXon7R9xZ3Piy3ubaSN5HtnEmw8ZSV0Bz36fpXmUUsi+W5f92nAPQjmvRpr3Fc4JytM+mbHVE034I+G7qRdj22j+dZSqek8csmRn15Q47o5r5vuZm86TGSxP8HTFeoT+KIx+z1Bo11Cn2i31RIrZ37xjMhdO/GcH6j1rzGyWC+tb6S51BLRreHdbxOCxnbcB5a46HBJ544pwjqVUmtiiZI3MrO7KMHZ3yfQ1EJGACnP19qikZs7e1A3E7T09a1ML3N3SLtbS9t7ld5ignSQA5PRwePyr7J+G3j3TfEXxvu/sdyJPMhk2ODkPEBH+fbjtzXxdqen3+lSJHf2s9vLJHHKiSIUJRxvR/oQc1f8L+J9W8N6nJqej3KWt2baS38zuI5Bg498VnOCkaqVlY6LV2a+8Q3txHJlJbqc5C88yHrTNZ0vUPC3i2Ow1WGS1u4LmCSRXx8gcBx09iPpmtj4J6x4b0bxlBqviyaYWWnRm6hhjhMnm3Ax5aY9B19DsFYnxO8TN4k8W6n4kVvLGqXplCZ5EY4QfkBU8nYfoe0+G4rzXopbywt0uPLm8rH8CPlwM+2K1/CY8XLLq1vcsbe1MgPQFH98d+cflXPfs56xcQ6BqdnG0ZU3ZDmQ4AGEIGT356fWvSftjxXjNLdR5lAJjOSce/8A9evPnpKx2U3oeWeKNReW5stPNz9obSoBbySDIO8yO7gDJwmXPHtUNxND9lt2DbBJMigHnHPPP4VmaputNR1z7RcZ8u5MjhARszkhPXqaxby7uFFikzl991FnBwXOOQAPqPyre1ydza+IMa6p4UFv9ot4EjuUlMtwT5YOCO3rnFeeTRw2ljBZ2N5DdKJPOeQPhEJGH7DqBXY+M4V/4RC8ZmcSyIGw4+5gg4H+Neb+G4llvLa2ZwFnuY4iX5ABIB+nBrSl8LMKnxnoej/DHxNq2kHVFsxBGRujB4JBHZOuO9Zmj3mpeH9d8m7SSC4jkEToUx5mwcZzX2DBqulW+nq67HjAEY2c+2P89q8Q+NPgmO/8S2euWHyW93C7XRQc/Jjnjg534/CsI1bz1Oh07LQ7T4f6zdR6Rqd810m17G4tY4t+MkiKSNxxz8j4znuKx7yJTnd19fQdOPyrP0a8jjgWximEJB5t0BG+MpgueMEjy0HXvTfFGofZtKn8yTBKOAOeBj/9VQ9XdC2OS8a6pN/YEjWjmMzuIwQ3/LNzgDj1Bx9Ca7Sw+DSrNprNqSE2+xp/LOEd+CQB2GOMV5bqMNzquoaZpNvcW8kheLJkTAD4zx352dR04r6S0K+1L93Cuno5MIJlck5k2ccfUY9qVW6SLp7kfwx0Gz8HfGQW9rcObTW9CllhEh5R4J0cjP0fIqTWPGkcX7O/iXxJYTQyTXuoXttGMAeW8lwYgPchPnHrkVg/ES8vNF8OR+MrnYNU0oSxWwjOyMxz4R9+PqOteBWni+U/CeXwefkg/tQ3zyEn95+7QBPpkF8100neFzCorTsZd6qywRrtzhAF4wT7En2q7F4d1S+gnNrYvIuzMfydXyTgZxnp+tWNEXSr63Gn3NtcG8nuo282N84gRH3x+Xxkk4OfavbPhl4R/wCEszq3mPaW5kPlxpnoBjI7AHp9KzqVHAqEOc+ebLR7zT9cs3v7OaP7Od03mIQBzlM+3Su20zbcDzDJ5mz5S+c8jOc+lfQvxR+GulS/DO8W1Q/aLOPzYHJyQ4HI/EZHPrXy54YuV8+ZiShMgbA7jHIJHvRCftFdhycuh9D+GJvD2lfAqdJn07+0Z459VENxNsxskEaOeuzhEQeufrXQ/FiztvD/AMJLW3so0Fxq13ZxTOh/1gB8w88cDy+MYFfMfjFnE8tw28xRwoswzwAd+M/Xn86+hf2gdQtLbwN4QsywxGkVw5yc7EgQY/8AHxWjWmhNzgdAv49A1CZotNspLeScyySC2Qyb8DnPXHHT6969Q8Pa1ba1BIts53RkeYCeQTkDPr0P5V4dZ6xpupSx+U5ODhwR0z2Oa9H+CUP2i41BCzeaYYBIDwEy79/xI/CuZo2hudvrvw+k1Dw1b3+loE1GKfdGI/kMsRABjB9ARkD6imXnwv08+BLvStdjM7apsWSONx/o4TJQocffBOc/hXo/iiKSz8LR/Y5HSaKSKRNn/LTY6OU+jgEfjT/EN1b3Wj293auk0M7iRHQ53goSKmPMlcmLTlZnyz4a+Hq/DvW9RuJJpL0Tjy4Jkj2J5WQcEdn6e3FdBesLhNrJvBICRuOjg9j+NdX49mt7g3Wn9WuYyMuB8iZA4/HOPevN7vXHtLZrmb5xGNxeMZBJAA/Wi7m7mkrJaHbaZ4Jt7i38NX2k3kEl5q6StMjyEeYASfNQ9cgYB/Ctfxf4Vm0nRJba3vsavJPHdxypjERR/kAz6/OMnqDXB/A/xHf6X8W/D+h6xCJLOO0l0zTpOvl7yZHcH3KYJ+gr1z4oTKdfKbSQkMe/jnqTwP8APWqqQS1M4SexjxeN9P8A+Ecs7nVEeF3MZSKOMu8kvZEA5JJzxUfhf4reH9S1ubTbi2u9OmL4zcoMZ4+/jpz3NeXa1cNc+KLK2E32f7NBLdR4J4fOwH68k/ia2vg/ocdpc2Ul3b29xJPdgvMQHIjPBH44x+NZ6JGl7n0TB80fzPgZ5H+Nea/F3w5c2+o2OsQ+dNEYxFPHHyU5OD+IfH4D1rudI/0dzYROXjt5jFH67OCB+A4rO0eXTvE/xJu5rfUJF/sVBCbeLIEh3k5f1AJx9adNCq7HAp4d1rzG8QSwvb24kt8pInlPKA4+cIPQZz610fxju5JPCentC2VkugSR7IeD659PWu58U3ltDp0vmTbXfO3I4d/61i6BbaXr/hq60q6ZLgEfvIRy8YycfQ8ZBp21J6HzvNc28w+ZRkngvz6ZrG1HTLO5zlnjJyr+WT9OPzrW8f6ZceHfEt5pNw6TSQEfvB0kBQbD9SCPyNclJqbjahaHCY9s1aTWhF7mLrPhiExSIL4+WeTvkOSff868x1nS5bC7khkQBlYnjpsr1XUL9lDJJITl89P5n6VxviGZLkBi8Z2NgepFddG6MqqRxDAKMBuabnB4qxeYaeRlXgvxUHcV1HKOQLn/AOtXbfBvxRH4X8cW2oXA/wBHnD287AchHI5/AgGuIx1btT4s5LnHHalJXVhp2dz7iS7t7iONdyOJME4Gf8g814x4X+JXjD4d6ve6HLvtLI3083khAfIeQ5Jj7FOnQflVLwD4zll8PwyTNvnsyIpscbwOmfw717P8NvhpbfE+0i8Q+KI7qPTPnNlFGfKM4PGQeuwY6jGSfSuFJ03Y6udNXGXfijVPEctpeXlzHdCOE+TIiYDo4znjrnZWRrNnfR6vbzKkHkFMyPcp8j4ydmex+fP4V7jo/wAK/BehwW9tbQ3BhHASW5c569M985OBWX8XdM1DS9EW/wBD0mC/0yy0+WO5sUx5koIwDj+MAHPXPWs/ZvnNPaKx5/pOoaXbwT3MerWsMdnPg3AudnlvzgP2I4I9OK8f1/xvp+ofEi/vrWeeQ3M+0yKdgCRgIn1JA315SLq4EDIZmC5BIyc1o/DSzk1Tx3otisiFrm9C4J5PWupUkotsx9peR9O+GvE8J0qGa0voZGR5N4iwcDBJ+mDk1wvhzxdNZ+G9d1vRZjfw3sgjvY5Yxvs5NhjjJcf8swOB24rrT4E/svT9YudNjjk1C8sniQY6O4IOPTIevHfh5o2pHwB40ureE3EMlpHaXIA5gdJ4pEJ9MgOKyppNGs3Y9b8GX1rrHiDwtoPh+/jLWWomW4kePekYitpN+PfD4/EGu1+Ivwv0Txvr9jqmqatew3dtbC2CWsI/eYLlC7nOMZx7ivmz4Za4ngr4k6dfXSTQ2lu8gniwcgvEUx655HWvakX4x3HiO78SWq2sFvEAYNMecFHjz044z84JPXtRU93UiLvujyzRotc8OeI9U8I3k0kDS3JimQIPnePOCPYjBr1WDQbnxnqnhu502TZqemXSXRsXAT7RBHLH5hQ9nTPTuHOKk+OfgnULjSNH8dQ+TBq0UEcWqRw5MeSMgg45COdmfcVtfsxaZ52unXLmaTy9KtJVmklkx+9uHTg/RE/UUoWc7lz2Poq7LfdXiuenuUm1VbFcnEZkkOcgDtn3zW1qkqxK7M3ygEn6CuS8F6lDqZ1G6i4ZJhFJIR1OM4/AEVxz3ubU7JGX8ZdJutf8Fy2On2qT3cc0cwQnoAcn68ZGPevOv2ebbVtL1XUljt7qO1nnLsJkx2AGB6gDB7V7v5kfGJRkcnijy7eElo4QueeB06DrQnc02M3WJ2m8pA+x15A7Z9TXnfii7kl1OLR42Jn1AyW57bB0J/I9a6nxbeL9tZNzocEAjpkVyfk22lpNfy3Ju7yQEDj5wScHHtkilF+8ObXLY+GvHemx6B4y1jSLeQzRWV5PapK+PnRHIB+uMVzwwAd2emBiuh+JF1DfeO9evbfPlS6hK6gnPVya5zr8or2obHkS3HEsOjUmW7NxS9x8tT28LySbFX8KokdZ2+4iRmCjtV/TLGOaQybidh3Ej/69XHtm8yJNieXjMfzffOOn512mh+EpBEt9dSfYoZEEgJ5kkH9/HYc8VjUqWN4U7lDRoWtna3WPZkhjjn/PIr3LwdrWtnwdE1rbzfaNDg2zzdEkgL4Q+uRx+Vea20thptxCmmQgzmQBriYbz+Hp9a9z/Zs1OzvvEuuaLePvnu7FJI0fnzY0kIkHPBxvT8Ca45JyOpPlRyXxF1K/1/w2trbPCJrm5jtowARvMhCDPfHTP414De+E1kvLqFdSsUntt4xLJ/rZEONg/I9a+wIfh7olh8c9O2vPNBbWL6nbW+MxwOkuwO7nrg8oPUZ7V8hPaXGueJru3itneR7meQRjHGXPUnoPrWlFOCuzOpJT0O0+A2lW1n8YILH7Tb3xeGfyJozmMnZw/PI7ivpOW21uKylju9WnkE9yijGEwncA9s9Bnmvmv4YabJoXxA0a5lYeahK7Y+SHcFBn8+le8eLdeS2sIrkxxvIZAd5m5zzzj2rlxDvNM2oL2cbHj/xk1Obwu13Z6bqk4vvIGZkfDkyP0z/uZr55JbfXpnxpW/uvGMqXUM/myolwI3++Y3HyPz7Y/OsC48M2U2mi4stSJmHDQzIBz6A16NG0YWOSreTOTVQY2beFPoe9dd8JtdufDvjG2v7fcDseJvoR/iKw0tUsSVu4XMwODEeg47/nXdfBw2t18V/ClndW0P2SfV7eKaEDgoX+4R3/APr1c9Y2M4K0j27xJ4mWS0g1BbqaTysSBDOOODk7Pr0r5t+IGrXOta6bm4kkfdyMn+X619CS/Dfxxf8AjS68DW9x5em26CWa8KDyxbu/ySdOXOCAPbnFeQ/tCQ6XY/EOTw9o8YTTtDto9Nj/AL8jpzI7npvLucmsMPA6KzbRzd4dulxJGyeXGcu4OAT149a0ra8cXN5ILd8OiSCMduCeazvC+n3/AIjkg0Sxsjc3THEKRgZ6dT2x7nivoPwl8FbW3tw/ia6knuJUEflW7lEjwOm/+Pjj0oqTUNxU4SlscZ+zL4km0XUNX0m4dI7ScCYlx9x+Rvr2efX0lE1xFJNMp43umyPoMY5+hq5N8O7C08JXGn6BpsFlcREXQSJOZ/LzkF+pyCep7VwllH4i8SaifD9jagNJJg4TYmO5f0rknNVHdHSoOmrHzz8TI9QXxjfC8SZN7fufMGB5fUY9sH9a5hN6qPlyp/zivuzxT4c0q7gi0W7s7fUYLAJbZuoxJkhBnryO/cV534l+CHg/UIJf7LN3pN04+Qo/mRA+6Ht9DXRDFrZo5ZUOqPm3VZLyLRdPsZFHkJJJLG6tlJCdmcH2xzWPdsjshT5fkAwPUDk/ic10/wARvD+u+E9SXQtXiUJA7yW8keTHKr4+dCevT8K5CuyPwnPLcUBiQveu5thYaWIv7Ns4bq4wSZp0zg47g9PpXEJu3hh1rvfhb4d/4SnX47UTcqDK8pGcYA6D161NR2jcqmrsXUJNV1y3lfUJDd4h2Ru6fOgHTHsK452VYBCFQFJCd/ftX1Ne/D/w7Z+DLv7Ol6bgWrsLh5jv3jLh/TPr7V8ozE7m3Hr+hrOhP2iuaVYWZammbylXaTwRz6GprmVpDHhSQBjPGOtZ27L/AH2z7etT7ZG8tVUuXwen6VqZXse0fs0XdrLqOqafdyfvZEjaHPQHkSZ9TjFe8auLKwtLq+ikQiCD77j5AcYHvk4r5k+EVheWvjPTLeG5jtby6voLePnIi3nGTj6/WvY72/1DWHXw95dxDMZzC8TgjLgkH681wV4e/c7KMnY8v1m/kv5LpLiJIJL3UB5w34JA+c59Og71S1UxraSXEmEEF7ABsBz15+nUfWui+N8KeG/ipqFhsEaxmO4wgJw8kCE/rmuPMjXWl29rbySFhP8AaJJIgMxnOSeentW6jaKM3LdnWeLbjztFn+0MCUhcAHPz5AA/xrynS/3BW5VgGE27BHAx3rqvHBhtraK3iaTODzvPJ6HOepxz+NUvDvh6z1KPTUt9Y23F18j24tZJDG4k6PsByMYOQKqKUYGbbc0fZOgDSbjT1uLVBJDeRpcAjsNhI578GuX+NN8LbQIbWzQbZZkhJwfkTqSMd+AMe9Vvhxpeq6B4Ss9P1yN90YkjhROSkWTsD9gee3ata70eHXBLb6tGfKn3sih8PFgEIQfUE5rz9FNnXurHmGhx/wDE/F9sKMmnyLgH/pp/hXOeNNTQ7bVpCZLyaNfLyeEyCX/TGPevSZPBmpafeyraMLuHyxH8gCOcEnkeue4614h4is9VsfGEc2pWN9ZY8wIZI3jIHOSD7e1b07Ml3Wwnii+uNG8SaVfxYeW3nSbHTkHkdO4GK99+HfjRdZ8HWl+FCkuSLfJk53nCZ4PHr7V4brmgat4ivbG1tLYzSAcunypGP9s9ABkGvoT4e/CuSx+H1nDpVwDqNo8hvedgnJ549MdBmqqOLgl1FBTucR+0Tql1ceCrGOP7UFvLopcgjAOBnB/EZrxKVo206BI7WOOSOAxu/JMhyTvPbPb8K+vLvwImq/C/ULfXoykj3UbIm8jynQ4GeeuX9a8s0zwR4ZWS6hvtHOC+3IuX6c89fWlTqqCsE6bvc4z4LadpWseN4rHVri4hYw+ZapFxvkTBcE9hsBPuRivqPQLhdGg0ywt4x9nRNuAnGC/JB9ck9a+afHmhv4C1HTvFnhR5jFZXMYdZnMhjkIygJ4yjjI+ua+j9E163j8P2l5c7G8+GOUdzyAdg+lZ1/eSki6G7RseJNYbULLVtKhjAkEBw7yYBf0Ixx2ya+KtOkUeJWhGBHIhAA9SiH8ehr6y+I/iqw0vwZqOsWlvvleHyoyi4d3kGxM/8DINfHlpcp/ao2r/q5kY5BB2HCOffsauhHQibs7HZajbNdxT24wYngQzP1JOzgAevfmt+3OoeN7230XWbya3gtNM2wFAAAIgEAT0BJya5jU4biXULiOG4kjijEUZA4QnGeK6H4Zw6hcz3m24R5bcxxF8b5BG+ckD6oM/WnJNIW7O88NfC3T/PH2SaaCRzlHd8gJgjB49+taXwoEmleNNftWZJpTPZwyY+4cSSA4+o5q5p2reIbN7KaW3gdY0dpCiEeYUfAwO2RzT/AAfaW9t4k1d4vMQnU4rku/PWMYGTzkHJP1rnva9zeJ2n7St9faf8KpLrT7mSOX7RHFlFyHRw6EH0479jioPhvqr3HwO8MvM26S3QWr5/2Mgf+ObD9DXS/FjR4dc8BSabcN5cElxbSzEuAAiToX/QGuH0jU4f+Ec8aeHraOPzPD97GEMWfnRwMEjs4wUP+5Wiu4WMVpqcr4/1D7D4hu7kRyXEcUEaxxpyd57n2/xri/FGm2+peB7y80ZLueAOnnZj+eNN+TJ24H9K7a0vtP1Iqt3cIJZCMhzgpycAY/zxXe6eNK02afS7poDHc2xYx53jYOvXqMViptM1tzHiejzL9i0jVYspqGmXsF1bOcZyCAY/Q7xkD8K9M8b6ul9rmp3ML74BJhJEfPyBBj+RrymWay0WwvIdWk+z2NpeyW4cp6FwhHck4Bqxo/i3w9L4eaGHUoYxk70lJJAL5/PrW9m1YzdrmTr8Vxd+Jd0a+XcT2sbJsTLmPeQ4HPXYRW/pWveItKtI5NmnTw2k58ySQFJIhkFN+Oh6DPTrXC+LdUl1nUJdY0DzzY6XcRie8jGzyy/yInv0f+db/hzxNeab4YuL23m8wZ82G3KIUL5OU3jnoT146UThZDie+fD6/ur7QNS1CRJLVzdySIZPvx74kIGP9jge/pTfgr4f/sLVb+6jvDPFcWqRAucuZC+8uT3zyfxqLQvtDfByRoW3313pc8znOMzyoT1HTGQPwql8Co9YsfC942tPIGF39nh8wkny0RATye5rI15OZEHjfxFdX3j7VtFt0Qi2SKMAvgpmME/q4rY8MNeW94txIgS4+T7h6461558QdSuND+L+oX9mlpJBd21n53myODyTGcDvyiEn2ra8Ga1rd1rH2O7sYYMZjhliJcJgnmT+5kDird+hnBrqcr+0FLIfiHdu8KZe2timCeQYxj6c5/L3rzHcnGXfOCAXH8q91+Odhb+ItK0jxFZxuBA8unzEjkkHeDnuDh68Pu7N4ZDub5eSQe1aXuZmTex+ZHKu4FfTuD2rldctmIZlYv3bGOfXHvXc3/lmMuqA8cHA9RXPXNo1xEU8tBkkcnkehyK3g7Gc9UedTr5VxsKnj+/2qGXAO3jjitrU7NoZHy29yfmLeoI6Vl3UZjm2bNp67TxXXHU5SHDY3FeOlPTaX7DkcUAcjKAD1FG1RJtCk5oA+gP2P/hxZ+N/EF9qOtfvtH0oxO9qeUuZTkpGefuAAk+vA9a+2ddu4ND0Oa4jjijit4SUjHCDA4H8hivlH9grVWtY/GMMqOUENtccd8eYhr2z4g+LLW8it9PtJvMDlJLnHI46R/nya46rfNodVKGh8q+IfGniS6+LM/8Ab3i3ULKe3vXEd1E5AtHwdmI+0YfYD1OM1778GPjFZ/E7QJvB+uSJYeJZbKSHeg+S4yhHmJ/tjOSPy4r5o+Pejvo/iw31uzGDVF+0ZPqDyD64IB/GsPTL7/hHT4c8YaJfA6hFORcRFP8AVSxnI9ijoR/4/W0Y8yuZvRmLrunzaTqFzYXUbJcWjvbTJjGHQ4OPyqpp8/k3EUiyPG0bgq6EAgjkH2wea9D+Px0/UvGY8UaOUOneIbSPU48clHPE6H0IkQ5+teabWEhwnIPKHqPrVW6EH1d4S+JEerfDfUNeu5gNU0i2LXS7x88gHyOPZzg/n6Vxv7Jnjx9K8at4Xvo4JLPxFdxtJJNwI5Aj49iXJQAHjOK4XwB4m0XQvBHjbS7+2ee/1nTo7WyzHwhDkuXJ6Y4/KuR8PStH4gsriGby5I54ykp7HIw9QoWG6jZ7v+2DorWHxMl1QwnyNQtopDIBjeQCjke/A68nPtXrXwH13+0/A2jahfXIuAS9nNIfXOEz74QfnXM/tq+H92mab4sjuTJE+LGaFyccgukkY6DoQce1cl+yn4gaJLnw3eOUhv5v9Ec9rlADs/4Gmf8AvisKkLo3p6aHtXjjxVp+i6/P4J8WTGHSdbsiLK8fgQPkoUc9h/qyD781D8Ote0XwJ8M9Hh1P7Lcatrt6GS3RwfP3yhN5/wBgIAc/QdTWR+0fpKeIPhXLMVD3uiOLqPf18oHZInPXgg4/2K+efB2qXN94r0iHVr+f7OL20jmy5fykjcYAz2HAx05opxVrhUvex95fEC+Ww8P6hdM4ASA9Vz14/rXNfDCx/szwZavK7pLf776SN/vgy4OD9BsrO/aF8SWOmaINLluAJryaCPysjzCHk2Zx6cHnpxS3/jK30zd5mmvHBbpt2BwcAdq42dNPa53FuEaAqzcZ5z1Jp0jMZ1QOORk8V5V4Y+Mnh/X72W202G+e6gTdODDhE5x1JxWB8T/jNc+GJxNpmnxztgnZK5GBj+WaOS+hq5W1Ox1m4uP+Ejls+EkgQyI5OeCK4P4h3Nxplhc6tCkkkjwSDT0HPmTk4AAHU5PSsf4ffEux8ezi41OaHTdTS7cTQ78AxOONmTk8D8wPWs/9oDxg2j+G/DMlpHBdRpqlyLmNjhHeNAR054MufwFa06L57MwnVXIfKOobvtLsz72J+Y+pqvsYfMa7DxHptrb+EtFu7GCCVWRvtV6km4mYjPlsvRAo6dzyfSuZ+yXO3zGRhH2JGM8V6i0PNKybmkXdk9h3ro9GtVWI5UpIxB+579KzNOtJvNDFDk9PkyOldJY20hnL+WfLQcgf8swTgEnpUTnZaGlNamlFYopgSPfIxO3jBJJ4/pXRWniNrzXY9N8l49kAAjxxGETBGO3FY1lYatqaC30qM+aUJmuBjZFGTyT3zxUXh/TVsdYvWN0Z/IgEUjnPV8f4Vhurs6XvZGkblBeJHG5cjkc9Ow4xW94K8Wp4R+MPhXVbmYC0JENyScbIpCYzk+2/P0Fcno0kct5awhR5qZLyBMAdgP1rG+Isu7VbeMsB5cAHTA5ck0QV3YKnwH098S/i3d+G/wBoC80+xs1uIYtE+yzgMQfMGZwcjsAQPfmvEdOt3iktPLuAgldyeMcff79uRWHomralq3iP/hKNYuPtEqRx2jv3KJGIwf0StHTw7RK7M6LbT7kCcZI/pgc1NTTYKR6V8MrNbr4h+HGVsN/acBIz2Qlzn8q991nwHpN54zs3lhL2KRyXUlqceQJARsz7dfk6V4p8Dz/xczwyjOd5mlPQZwIpDn8K968Uawmn6lPrRuo0t7C2n84BxjhN+w+hyU/A1ytJ2Nm7nyD8WbldZ+Kus3TSE4u5IQ/bZGRGOB/uVxMbR+dIqxyJFgsAecjOPw6VvStJLq4urhsySoZSST988/zJrC1S5jbVbxbXKDYB64Hz59j1rtjuc/2Tjrxn+2TPI7nD+vI/yK634Z3UOl/EfwrfXUvk28GpQTGTptQSffIrlrbcLqXapITJ4TOO3em/L9oBKgkDIxx6VvucyZ9+eAvFWk3Ft428dXTvHJYXUlrJGc4S3gTzI8D33nn1NfDPiOa61TWLvVbpCkl5PJcSZHQu5P5c16R4D8Xa3rtta+AJVk8rxBqdhHc3AGx5YEkwc+uRjn/YNdZ+1Z4X8C+F7iCPQ7N7DVJ0SUW9t/qjFvky5BPByMcenIrJe47G1nJG/wDskaXaReA7vVWth9qu9QkiMhUEmNAMAH0yT+Nex3i7riNSw2oSH5wBx/OuK+DlsmlfC/QrWOF0L6fFMRjBJf5yfzf8sV2FtMtzab2UvvfPP5f0rzq75pno0dIGpo9xIuq6e5ymZgDg9nBH+FWvC7Qx+KPF1wtjaWtpbTxwvNGnMkgiDy5/77T9ax7ub7M8EnQRTRnP0I5rjPDHiq/1WLxSyqf7PvtU+12zDAOHTBQ+ufLQ596VN2WpFXc1ZLlphLcsMefI8pHpvOR/OqMV2uQp5LOQMH0FOuGxbbB3j2kZzXPapfJDe2iLwfnwPU7On1oauG0TzH9q91n0/wAPy5Viklwue7AhD9ccdfWvnwr9c17t+0jDcTaVol+7IUjklik284kYIQB+Ck/WvKfBvhvUvFOvwaLo9t9ou532xr6e7+g9TXqUZWgcFSDc9Cp4f0HVNZ1COw021nubuQ4SKNMn6n0HvX0j8F/AY8Ntq5udhvw8WJEGSI8c4yP7+fyr1H4R/CXSvAvhaSH93c61cp/pV6EIPUHy0HZOB7kjNS/E+zuNA1waxYw7ory3jjBAziUDv9Rgj6VzV6zfuo6KNDl1ZjXtneXVnJZzNcCC4jkj85HAcZOwbx7g5r5l+Knwn8SeB5/Nvrf7RYFysd7B80b4HcdU+hr6c8IXE154gsY5XfyYI3kAeYOTxwPrkk+2K9QlsbfULOS1uoUnhkh8uSOQZQg9iD1rCnW9mzd0FUVz80XhdTskU5PtWzZSNYQFYkPnsMPKDyeegr1L9qD4ew+DfFkOsaPZxwaPqA3JFHwkEqY3pjsD98D615Mlztl2qgIdCD5h6e9enF88bnmyhySszpdGvn0xoNQiYJcW08dwjoneMhxz3Ga+0LPwD4gHiePxNbalo088skcpuLi0IkEZOSAEOwuEOA+OmM818R2zJJFIrdXD5cHJ/Kv0B+E/iCHUvhB4f1iWQbBpcZmcHgeWmH5/4AaxqJaG8XY+S/2jbmO7+NHiPysIsUkdsCRnYUiRCPzzXlqSJDL5kbEeWSQ+Rx7fjW34v1h9d8UatrYUN9tvZbjYeTgkkA++MflXOXDH93COA77sk4xxyfer5RNnT+E7Z/G3jnR9B1B7hIZrkLPNHjeExk89AcIOa+pfCnhbwz4TgEeg6Tb2hIAeUfPK+exc8n6dK+UvhVrVzpPj3T5IWCRS3KRXIHR4ycfP+JBr66MvmCzccb5Af0zXJiW1oaUYJ6s7XwHYw3c9080aOoAGCM8mszxfF5OuzqyxxlMAbABxjir/AIAuPst3JalCxlGc78YCf/rxUPjjyW12VRk/u0B9uD1/SuV7G8fiOXKr55SRnIIAwD061yXxFt01MWumyRh4xIkoIxkHB6enAI/Guquy0UkStwUmxnHXg1zHiCK4/tWxuJUAFzHJ5aEDqNmz9ByPeqRYzToo7V1t44xGEGQAnT/OK9H+EV8Ytcv9NZiYZbWOcdfvhyh+vDivOLeKSW4hm35BjGU9e/59a6nwHcLZ+MLNizgSjyiSexzj9SKa0JcLnXeN5ktvD2r2/SN7qORBnvw57+orybxDsiuRcROgygbGcDGOcn6Gus+LmvLaRXdrEsbtK5OMjHAx6fWvIpby5vI1U4WKKPaQMckdT/h7UQ31GlYPEPk6pHqFi0IvbeWMCT0+TkAfj3r13XraTQtTGbaSbTZYEkj8sAlMgAY+nSvJrQL5Erq2zeOuM9q+k9E/s3XPh5oVze/vPNtoI8jg7+EI/SrcbrQjY8M+Lly15pFnYNbObefFx86BDJjIL8e9eK6v4HuJZ5r7SZjOMg+URiQEc/ITwe3HFe//ABfEM3jOe3ih/wBHsIEtUCdhs38e/wA9cJFbt9oijlwjbypOOuM/5NVC6M2k9zzb7TdNr8032UoJCFkMmUKADBzn88Vr/D/V7fQ/EHnW8iRxy5idz/GfXB/H8ql+JrIbjTZl+RShBI4B6YP5E1jeGobWPVdLkvVkNkLuL7SA5Bx5gDnPbg5z7V0WuiLNM98i8VGz0CCS/SGNhCSIxGQXPrntjriqcd9eaD440aa6m3x3kaR3qN8mRIhlR8nuMj8q6vw/8NZrrxYdL8QXEl3pllClxHJni7TecJ/sY2DeO+Rjqa81+Md+l98R9UkiYJFb6h5YwhGfKAj69OoP4VzclzRPU+kfiRqlvb/CzXdSVIbhY9KnlKSco42dCO4NfN3wP1K4t08UPcTCT+07ExwPJ+8EkkZLvvPYnzARn3rOtPHmqyaDqXgxr6Q6Tf2phcH5/IBPzmPnjir2n+JNI0X4ns9hZ33/AAjUenJps7wh5I4pXAMZ2dyg4yOea05LKxPU0vhxFa6xPcOl4UaK2ikzGQCSUOfyORXoWjWUN1pVnqEmpGaX7MVfkYyM4OPf0rwizuL7Q/El9NbzJGtw7xybB8kDyFygL+p5/LivT9K36f4OnuIW1GRbuHIW4fOHI4Qc9Tk1i4JOxaZ4j+0BrMf/AAkLaDDjyoD9pmKf89JBvIx685/GvM4ixQKVjA5IBTG/2p3iO+ubvWZ7u83PcyyEzB/XPp+n4VShbLheORzyTXpU42Whxub5j7G/Zw8EWfiD9nq+s7t9g1uaeQPGAHjMZCRv+Bjz9OKh+DXwhv8AUpINS1i/02bR7e9fy/sZEn2kJJ03j7kfHOcnjFb/AOyjqlva/s/teXWRDp895vOMjy0PmdPpXX/s/wCs6a3wH07UNNhEX2aCdrlOpFwC8kmT6kkH8a5eW7dzXmsj5+8LfGP+x7+40PWLY/2bJPKIbiMfPADIeCP4wCeB2r3jRvEfh5fCcN9b6xZTWoQMZRIgBfHPfg5r4R1SWSSRpJEBaRy2cE8vmoUv7lbT7L50hhd8+WeR9frVfV0wjXcT6D+NHiLRZPFGhappWq2F35kwhuhncEMbgpIQOcckfrXR+KfFNzpOnRfZpIDdXRCzzQj7idOhJ9fWvnD4Z6BqXizxxp+h6bcJDPLI7CWX7kYQFyTj2Hb2r6S8F/D3xnr15Jpus281rb2tztu7mXBRwMHMXHz5yMccHrjFTUp2dkOE7u56N4gs4R8GI0KRiVBFcSD/AGy4JP8A4/8ArXg2s2c3klZUOfMI3muq+N/xEl8I/FDU9JhWS40lLK0t5LUTY+dI3IOcdQXT64xWPoXizR/EcG+G4jecc+S/B4odNoakjhtUhaE+SYyAB8/TjNY08ciyf6O5+TPf/P4V69caNYX3yyWyAnjI4/zisLU/CVqMpb3EkbDrzkHOcUk2h2PDvEEMwmNyf3iyckjGX7f0NYzqx6oMjjHevXNe8HzeXJGrfaMnJBz+IH6HiuKv9A8mc7YySGHyDkn6etb0619zCdF7nPW7QqOVdwenOMH1qCURyF8GQMOgPT881Zu7V4gGKsRyOh4x2qhuxIWI3+1bqVzB6HY/DbxhrnhW9u49JkGNQhEVwp7gHI+h68+5r0PS/ilNYWzNfWEkzJMN8iH35x747V5d4PsVuLa+u23/ALlEVAOBkn/P51a1i6822MMj8bOhwMjsazlBSNoTsjr/AI767pWv6RoV5pdxDIP3oCA/vE+5kOOxryl5Xxt7dMe3env0YHkdBl/1qB+XH93I/CtIKysjKb1uaGnzxyXtql1cyJaoeXT5zGCeeDWp4f8ADOsa9rNxYaHp93qMkeZB5MeRsBxk+lYFpG0tykZUYcgdvXrX1H+zYq/D7R7jWNYutJFnqs8UQjhnDzxcugJHpkds4zmoqNpaF09dzyYfCbxxGTv8K6kFH3xsH+PWpv8AhU3jONFdvDuqSNJjA8n9Dg4r7rt5obq3FxDIDG/IOc1o2bY+RlfnvmuF4iZ3Rowtc+MvH8nxI8ReGtB8N61omqGPSA/ly/ZnLz/JsG898JxWN8PtF1fRfEdv9os74WckySTJ5LqUIPDjjscfrX3Ld7fNCsvIPUVnXNtHiSQRggjOMc845qHXbBUFucZZ3Ca1plxY6hgtLC8Mx4xPG4KE/Xr718w3GhXXhHxHPo+oaPi4TUbbyLooRhEc/wCrP/TQEZ78Cvre8hhLny0R1B4JTj/9dVJFWaJbeUCaMSBsSAOAQcjr34FEKjiKpC7PK/2k7Nr/APac8IWpUODaWzOh4yElnc/TpV74p6otrpd1MznJDkn8DzWx8V7BJf2mdG1GR0xbaC5x75nA/DmuA+Lcq6re2mjxMA13MQc9AnJf+VOdudIKe1ip8LLGPQfAra5dR7J7/wD0uRyeTGT+7H5dvU156l/Z+MdV8UyaktxJBZ6JeXkbxtgJIgTyyfxP4kiui+IPiSG/1/SfB+nu4sjdW9tO6Lj77gHGOnyHFU4/Cf8AZeoeMPD1iqWs2t61JodqTz5FnBJ59xJ9MJGPzFdNKnZ8zMalToeffDbwfqXivxFFY2s62kKyRCe7KMRBvkCJgDkkucAex6AZrtk8D6/4k+E+mpY3FrdG01fVZkkkuhGbnYkQ2Rg9XxG749K9J+GHhuPR7nxTovhm6kH23RdOutLN5sBF3dwO6ZI7hBJgdAT6c15r5aN4T8P3V9cXFloejQzqmxgkt5eSzuZEhP02IZOgwe/FdGlzDcwtDt7zxT4NtU1C2h0fwroGZb68toR5t5K5A4B/1kuCiegHX3wfGl/p2payE0PTZdLsESNUtzOZcMEGSTjkkjPQDmvSfCl2niPwp44+1xmx0eDSLeG0jihzFbBLlH8tAeN5AJ55PUmsLW/BMkvhzTfE8NtaWVpeSeVDaxgmRIPnCSSOepd0fp12E8DFQ52LUGcZbwpHuk3uix8Dngk9/ccVtaZayXU4XcIyXwZCOPb+Wal/sydpVt+QsfGewz2/Wu28D6ZGt7tuFGNgwhA5zWM59jeMLbnB+KNcktnl0/T7j7PDGnJhkx5gHHPHPeq/guXy9A1K6KO7GcY98Dk/mRXV/E/wbdS6JN4msNHht9MwJBddJLkdMiPsnHXAz15rj9Fvli8PWdrJBbiJvNd5Cf3nJ6n2yKpWcLIjad2aujS7tRVFZwJZPMfGO3Ye3Jrm/iSw/wCElliL7vLhRefp/k11vha4tv7U3W+0FIwRyCCM8dffFcT4paW/8X3ca/M8k4iGO5+4P6UUo63FU1SOrtNPeLwnZxw/u5RCZXA/jzz/ACx+VM8P3D3GY4lxISik5PXJHFbWsbLfSmRl3WsYC/J3IGM/pWD4NulQwyNj9+8jE/xg7wgx+tKzabNLrRHqnw41qx0P4ueF7i6kSGB55Yi54CExlEyT0GTV/wCOnj7StTSbSfDl/a3El/cutyLfh8fJv3n1JTGe4Arybxr502vWNnvKDyz8wGSAe35iszR9PS21eJGR/PgjkkJc8Pxjp9aiNNNXFztM2NY8w6ZJcwxzPJFGW47AnYCfTlx+lctiNYLxyx3A+UgzzwMVsXurNavNBDM5L2jwzuGx1cHBx7IKxNzHTIXX/WyAnqPxz6Gto6EN3Zi2twsZucn5pE2hwcY6VVMmJTtbP1FWJPLWQ5yRsHpzVOP/AH8Z68da2RzfaO0+E+uw+HfiT4f1u9E8tvp99HI8aLvfyxnoO+PSuz+O/iOw+IXxXN9pdy82n7LaytXdCPMwQH4PTlzXk8dw4k+0R745Afk2ccjpXefArTX1j4qaDCzNtinN3Od2QRHlz9cnH51M9NTWDu7H2NLbx21nHDF/ywAjGBj5BxgD0qtphkit7OFsoPL5BHfOeak1yaO1t/OusADGEx3qj4cvI7jRre5DGTzE646kHBP6V4t3qepG2xa1W7a306W4bB8vEnHPTBrlNHtrax0aC109cQmRykmOCXkyf54+gFdLrhaTRbxNwIMDgfiKyjc7haYXg9cHg4HbH0pp6Cm+xHdybT9049B2rhNcvJLrxha21sgJto5ZHjJxkkBB/M112sXiW6M7OCoTcT7AV5j4I1JtT8Sa1fScGOOONN/PL5c/hwK3gnYyclsYHxkXyvD+oJdytIz3UXztx+9+ckIOwAr2P9j7wTDpXgf/AISqeH/T9VJEJdQfLt0JAx6b3yT9AK8A+KGoXOqajHpsSI2ZwYxjqScIB9c19v8AhLSo9A8N6XolsoSOwtIrfgd0GCfzBNbVHy07E0YXqXNC/iU2+z7nIGehHP8AOsyBX1XxJqVrqRj8iBIhDb4BR0Kckg98g/hWpeRzSwMiuUPPzjqKx7Zvs/jMbZMm5sRgHgZR+Tj6OOa4k2dc9WJZaBpVlrEsdjbCAWw3EA8F3ySec9gPzrdjXahULtA9O/FZ+jzSSXOpPIyHFyAjp3AQcH8yK0o+IzlifegqOiPIP2q9NXU/g9qMirlrN4rlMDlAHAc/kTkV8PIG84dSoOMgdK/QT4v21xqfwn8U2sceJY9PnKA9TgZz9cV+ft4VjnZjv3cgAgV6WEfuHm4tWmbCSfIW2uQ4P3+Off2r1bwH8UV0P4B+JPB/nTDUbmfFoQekEoAk/IIeP9sV5JFKkkf3nyfYdMc0lleR+TKjwo5coUfOHTGc47emfpWvKY3LUDLLEX5wH7Jj8v0qjqu9Z4vnR2PQDqB05q1YXCyDc2zJc4II547/AJVmT3GZxlzjnocimZ3Es5GW689ZDHh92/OCuDnI9+lfcFvcwyjTpoW/dviVcDggpg4/H9a+GopFAOcAEHoAOa+s/C+qOvgrw7c3MrvLIkSuXb+MpyfrkH8/eufFq6Vjowr3R69oUzw6rayRMNxcKcjOQexq341i8rXZG3bQ6A/Xj/61Z3h797rdjGqkZfdz1wOf6V0nxBtlH2W6C4bkOf1/xrgO0898SNi2Dd0cZ/w/Wuf8eWkt1Po8gdwthJnJ7bwR/hWt4vkUaWzbckvGeDyfn5P5VT8Zh49DuLlUHmGaOID0GQP607k3KOnTLHPFDM+WckIQuA+CD/J6t3M95Z6jaTWcZeco+wk4AcEHJrn9fVtLji1CLO6O9jkdAMZQny3x+Faeq3Tf2hZNG+DIkmwnnHANUr2uFzl/ih4pSPWy8zSGUWRxCDn58nqPzNYNnM8mEJGJEyBjr6j60/xmYY45vskcaTvGN8pbJ5ch8H65rJkupoo1uGh3jOcg8HnBJ/AnFa20Fzo6izX9wcKRHIgKZBHUHmvWPhNrsknh600OKE3EllfedNEDyIHcbCPxLn/gFeOeGtS+16FaeYxP7n9yD6Akce2a7D4eX1xpWs6peR7DCdPEknm548tzjp7vU6pEJ3JvEt2up+INTv4WEkc93KY3zwQCQPrwBXE6oVjS4WSR0RN/7zPTeMZ/M5rcsm/4lVu0rbHwJHP9wnk/hzXO+ILlxZiTb+8uJEUHHGN+T/I1UL9QlsYHjy0muNLhv/nS3BSMAfwA9M/pXPAf6AFkXYMZP+fwr0vVVjv/AAhNbW6DLxkDjPv/ADH6V5tGvnabBKuFBjHAA6/5zW8fhMmz6x+Eniz7Z4FsvFmoXQcW9olpcx9/MgD7/wAX+Q18z+I9Qe8vZbyZx5lxIZZCfVyXOO3VyPwq54f8UX+m+Dr3w/b3M8a3k4ljIAP7zBQjHuDkkc1hvcxzWk8ckL/a/ODJKM4EWwcH37/jUpWGUbO6eEsqtmafK/PzhAASfr0rel1q/XS4tPikf7IH8w4wDnjr78AVxZv8+IYgHXbGmWLjGCeCD+QrZubnzYmUdEcA9yAcHOM9cVo7oINHof7P2m2+vatrPhPUIZHs9Yto5fNjGTBLE5McnP8Av459QK9f8D+Ada02/vJryOSaTSATBE8h2Sz7P3f0HOa8p/Z71JNL+K+jbuYrwyWmQcZ3oSnP1QfnX0ZoWpyy6X411STUDfR293dxwRkYSJIogcAY6E5Oe/FZTXM0HNZHxf4h8NwarALiaR47gohMyJkHtkj39e9ef6xpN1pMvlzFPLk+7IvRwP5V61KW/suLy+THAhy/071gaxGtzo0ltIoJFr5xGBvD84/Ctac5J2IqQTR3vwF8dWtj8DvHnhK5kEd6Lae5tEc483zIxGQPcEZ/Gu6/Zr1Nof2ePHkcv7v7GbiQfP0D2wxj8Qa+R4JponLRvICw52cZ9M/pX0J8Dr7yfg58WrUOCBpUcqHjoY5E/POa1aMUzwe92eRGh2YJBHc1THClWbPcD6e4+tX7i4jkt5YZEk37xsIIAxg5z79KzLtn8wqWGOB9wdABVoVztfgn4rtvBnxEtPEVwryW0cE8ZRFycvG4HH1I5r7P/Zu1iwl+DEGqSa5cX0oMsuoy3T820/35I+egHUe3pX58yTu0iuWzJ6hUr1P4c/Eebw58KfGPhmJpBc6yIhbFMYQnKS/T93xxQ11C9jm/ij4nXxT4t1bxBIz5v7p5k/ecBCcIMeyAVy1ncNbSRNFJJG3XI4I/HNF8/mOdv3eh44qr5m3iPP4gU0Sz2z4f+N7i70yO1vJN9wmQxYZynr+XFda+prNGW3gMOpr548L3y22s2811I6RISd/pwa9Lgu3mszJDICpyu+M5BFc1Sm73OilO6O1Gpw8sJgFxyPQ9P6Gqds1jcOWmee3j+6JDavg5OB8/Q9TzjpXN6PC97r1jDPIHhluY/PifADpkZ6+2a+otPHmDzpFgdZUxh0yCPT0/DpXPUaR0JXPlL4iaNHp77rq3hmtbn5obm3HHGD+B6jFeVXMSx3Uip0D8EnsfWvrz4q/Di3i0vzNKuAmnXIfzLVxkQSAfIYz256g8V8r3tipu5bd8+ZHkZwPzrpw9RHLXiRWeoNBpU1ss0kchI+QYxJk8/wBKitt0qbmfeTxyc9/Sqcv7o7PMQnPTHFOgm253A5x8vfnFdBin0HuNzzMNmd+BzzTSFIOe39KjBwOWODyopZDkcts4HPrVDGPgY/u+tdR4ditLuS3t5vPhkljfZKH/AI+xCY6HJrmhubCq+cA+lfUtn8Lkt/BVhouqW+L6K2jufOSPDo8nzmPPtnH1rKvPlQ4K7shnwa+KE2gX8Wi6xc/aNPJ8tJZByCBjmvqTT7y2vLYXFtMJIjzvB4wa/PrxGZtD8TXGj3gLTRP8knRJUPIOOxI+gr0f4SfErVfCWsqzXEl9pEvElvI+TFweR9K5Z076nbGa2Psjbk8791Mk/dEM3QDrXJeG/iDoOu2cdzYyExeZ5Tk5GzjjI/Kuwi8uW3yGRw44dDnNclrGsZmLrtplJLiFfmHJA/jHsBXKz3jRx+Zawi7KEb8Pyh46jHevQZIpFVvmyvbms+TSoTeCSNQkuAMgVOzK3PC/2ldfm0H456fMv+r/ALFjBA75klryLxx4iuItQ/tCK4OXgkWPnuSMn8uK6/8AbhEkPxR06aPO06RHynTiWTp+deLSyyarp0as5M8WeBz2647c13qkviORVLKxq/B/TZte+LPheGRDIJNVt2m9wH3nn8P84r2/Ure2t/ipo1/b3NvqOlpZX+qWtwgxHKUE7z5HvPkEdxgV5X8D4V0n4l+HL65nFlDBqCGeQk4jTDoTn0w9et23h/TbPwB4bvPGF5AlppkN40Flbzfvb8SzvIgwP9WhB568ccVbl2Is0YWr3SXenyeJNUur0aJqEOnSyAny7u7u7aB0eCJx0iDyPvlHHGBXB/FSzvbq+0eRpvLtbnRLS8hto49sdojh8wRp6DHHf1yTXoXimGTVU06TVLGNxqNtexCOMmMaV5EYeOCMA4GN6Z65JI7Zq7Z6Lp+p6f4Wt79pI9Rs9F0xpy4HlJb/AGlxJ9SN6PnoBSdRjhFJ3OZi8Lapo8R0nUnSSO98MXJtY4sbIimyRwRgfPwCT3yOuK0vGGoaUvhrT7XSbnzzPbWcbgcfZkt49gTBHJLvIfoB60a7DqGlXcdrFcQ3dwj35meI+bGftGE2A9DiMfgXrB/sm+MQWW3fcfl7Y7jH0rBzOlLUyoo2iuBnAxjPvzSeKdQfS/DzvASJblPs42DkbxyfcgZwPU1qrptwZSskZPzkcHvnmtNNNv7ewL6fDH9utwJrcyKCBJGcpkH36/TmlFq5Mtj1rU47fUvBVlb/ALtLeSxjjSMdCnljH+favi/ULb7Nq81hcI4iSRzGMe/A619AWfijUrjwtpmtarqUKRfu/MiHBxwScfga8X+Imp6PeBYrOzkhvra8uN06dJ4Hcuhx6jOM+la0E02ZVZppC6NNDpdwHj+TPJ3jqPUVzelTwy+Ko7y6fZALgyux7DrUt5dzSWaPJG8bcjIOM1X8NW6y6zbpKmV37iM46V1JWMOa+h0HifX5Lq3ZYrZ0tycIX4A684rr/gh4Yk8TSQW9wuyzgQyTSYyQM8ID6k8/SuR8WaVm3+0BZN3Ax1A49O1en+BNVk8GfBi01Kxh83UtQd2CspOSCQO3AwlYT/h6GkL+01NL4+eC9J0XQINe0e18ieOQQzlHJDoQcE+4OBXjeh36/abqa5DiSK3cjoeTjj9P1r6Z+I0C+IPhf9nvFktftccUmOrxvwfz7fjXyj4q0ubRdbms5Cdo5QjgOOx/Lt61GG1VmOt7uqIL0ySXCpI372UDe56DPIH4cVrLD5OllWh2NGAWLOAcDv71labbyX18sskJkWPG/GBng+9bV3NC0TQmMIuwhBgY6eueldMjCL6s5K6Zmnbd6ALkdqg6AMVyOwrrPiDo+jaXeW03h7Wjq1leW/mh3Ty5I3yQUI/l6g1zEcTFCpUZHI9TWq2JYolDYUKMJ0475r239k+yuG8T6pry2+9bS0+zRseAHkPr7AGvINE0u61TUILK1UNJPLsXc2EGe5PYdz7Cve/2bZrjR5vE3hORYHmjnjk3xyZQ4yj8jqOh+lYV5+4a0V7x7LdzXP2ZpGWFwA+x06j/ACaqeFZfsvh+zja3kjkcScOOQfMPX0yCTXRi2WS2W3DcYyXxwcH09Kz57VrFPMjQmJ3yQTnB45HoOK8lO56bWpFdXHm+H7yToyW0nPoQDXG6Hrv9pSafNDM7wPauxIt9g3gAYB7da6ie5QRXUO8bZ4CV568HivPPBV/f3ErQ3OzFtC6p5YAwd+B+mK0hDQlu2hB8VNVew0qZVXMlz+5QYycdT/KvOPB99qkdpqkOnx24Lzp5kjydBs+nNdR8XLqGS+jjZjiCEyEDsTk8e+BWD4b0mG18Lz301mftlwPtLuXzsTtz2IB/U11wtyWOZ7m78L/Dc2s/Fvw+lyY7iGKQ3kjpGc+XAAcY/wB/Z+dfX80gDrluTx/Ovn39lazW88S+INbK/u7eGO0hJHQyfOSPTIQcfSveruKQ+XMG4R8n8c1y15tux00I9S9EcEtxj61ia2sNvrGmXjKQ3nPbgj/poO/tkD860Y5lBOc8cn6Vj+N5fs/h+4vwqE2YF1iTp+75I/IVgtWby2JPD26WBrgPkS3cspx/vkAfpW2jYHLDJ6+lcz4A1S31PwnZarb/APHrcIJI+MH5zk5Hr1roZG+cR7f/AK9FmtGEXc574lSLYfDLxBdLH5jf2fcLjrk+W+P6V+dFxuXYxGeM/Wv0o8QW63WkNbXCCSCebyzGf4wRyD+eK/OXWoVttRuLfoYpHjxjuDivRwj0sedjFrcisGUR7CvT0q9o37/R9Shz9zZKmB0wcEf+P1lIUHmDdwMjAPUc1b01vLcpw5lBjdOmen+ANdZyIesjRWczKyEbvkxwDms0mRjsAUjpnIq2Q0iFQmz255wOposreM3tvDcSiCOWQCRzzsGcEnHamTa7IbZXJKhfvkDqK+kteubaTw9ZaOLomOW7thazD1DjGcdOK8kg0Pwzb63qELeJbZ4bOfKPGhKXCbx/qz1Bx0z716zrNnb6x4QuJLVHjBhMpjiULjAyhzj6cjmuau72OqirI9p8H6tbjX7R7mQQF8g7+MfJ6+varfj/AMRX93q8dtpkcclpbE5ffzI54OPoP1PtXlfgvQ/tmgWM2pXM13K9shkeVzwSOcY+ldPpGhLbwNb+ZJMuDsMkh3jnpnPTFcM1aR0p6lbxrfXE1lBbW0bma4uoM8fcHmAkk9MAZzVzxffW9rocVzIC8fnpGgfpl3689evFUtO0pLjxTAyyObe0jLTQlyQXP8GD9Dz70vxUtG1PSrDSonSOWW+gkOBkhIzvOB+GKIq7sDVtTF1mZtQiuLY527ChyeHfrx9MVj+GL+TULfQml8x5dksZf/cJQH8h+tW9b0G5N2t8sk7zQZ8mEYEfQjBHf6nvWf4Jijt9Y063EbiOLTh16I56n0znIz7VpolYkpeM47WKCaGNYRGIxjYM8k84/GsK8Xy9Kmct5YEZBxzj0x71r+PLuxlE7wrIVHlgGMYTPGc1g63LiHy5GJ8zJQR9M88n2GRW8CGWfCVww8MWMy8yRAsQOMjnI/EVt69rU2jWEV1ZuNtzG9uSeQUdOP5A1geEplt9Kis1cP5SGPPXfyayvF7PD4Yu9NlY+XBcxzWx77DwRn0B/So5PeEtjvNXuFigt7CN+ZQGIC4wg749ziuZ8SX32VLBGc4e59fY/wBTV3zP+JnNfysQskcahyMAY9Aa5zVZYbzXbO3DE4hkwBzzkDPsapK45PQ9A08xrZBCwwSI8k9PXt715PoVxk3VhJiOSCd/LBwNgzg9K9F0uS6Z4mkm8xQemzBAH8zxXj8rzWvjO42rvCXMgPOQ6ZOf0rSnroZVPdszpLeJf7TgjbeAnmMcHpx198c/nTdXbyYJnC7WdhGASOPp9KsaeY5Li6uF3uvlgcqeQQTj09K5zxLfRy3hhHmbUGMj1PJx6dh+FXyXYc2hQsy8uqzXC8SYDBCOD6j9a6TTmkWV1DP5jwBgevAPr34Nc/oEX2h53j/1sbjAxkYNdZZBC1vcKrBRIYpNnbeCPyyKc+xNPuWbTUrnSLu01S0QmazmjuITkffQg/hnmvXfCfjS1s/g3ruoO3kXmtwyREb8+ZcPI4zj/cyfpXjKeTco8JckHg8npz/jSWepsdA0/Q9/7mO7NwNgxgbCAM9wCSaz5Lmrae5tagFa3dItgj2YBP8AHwcCuYtz9ovZraFjJI8nlgO4xhBhE/Gu50zQdV1+0kfSbCS6EDAzSAAJGCD1J/8A11xnhi2dvLnVCfMckY75Izz2+lEGKZ56+/zCjKXI4yenHavR/g/rFzDpPj3Si/7u88L3Bk38PmPGzH/fZrgdQXy9TnhG/wC+VH50Qy3FvITbvIhkQxvg4yh4IyOx9K6baHL9oW/uG+0FT+8w/wDf7/lUIX/RlkZMHJ3HHv8A/Wqe8+WRcR8g55Gc/wCNKCzRHdke2AMVSQzNkP73dtO09ARU0UrqNoTYOnIps42uNyuSOmw0hUYZfnA/Ggg0dM0u61GC+e3hDrYWxupzuA8uPIBPPU5IGKx+vViD+NaAN1a2jPhvLuozGQCQSMjg/iB+VZo3f3SPc0FMfuYBMZzg9+td94Suo20VIldna3++g6EE5yT+Q/GuCReSx7Yxx1rpvCmm6mw861kgj3nBSWQJvTntUT2HA9B8IQtrGv2Ol+YISzgI+wY4OQOeucfrXvtlFq2n+F7izsWaEwXOIzb/AMCHk9fQk8V886NI2geJdM1CV7WcW1ykmIphIU6jp1719F+CNYW7gZotUSSCWR5DHL15PQfSvPrR6nXA0beWTWdEiXVIZBJGhVwY8BzzyB6nOa+NfFLeXrN20ds6FJ5FI+h5FfZ/9pvdeIILIMghH+rfOMnp+OMGvkbxvClz4k1i4WPZG93PImByAZH7dqvDintocXqELmMSbDgckcdKyiGwV5wPUV11tarLKUl+QEEk8H9PXp+dY9/ZtFO0cf3eo47V3QOVqxmjcRnD447Y9qUNnapVyOwxU0kOIgQj4HcJjJ7ZqFtyn7o/KqEbPgaXTbXxfo11rSu+mRX0El1gZPlBwX478V9T/EX4gx+HfHus6ldq9xpd3ZW8ljg8DKZx+f5ZFfIsfCDMJyD9/ORit3VPEl9qPh/TdKuZi4s2cgyNnrjA9eOfpUTjzFQnyi+K9ak13xRe6qYQi3MxkSLfkICeAP5VpeF9Ya1uoZLhPPgBxiRcp3GD/niuYjCyMdvBHAJ4Hc49a6XR4VbT4pDb5jLnHGM8jIOfpSqdi4M+kPhPq2jiM/YfLSV4/nQnG8c8HsTyMGvW9M1C5jjtZrCY+RjgnoOen0618X+GNVudFu42XJAPyO/IGOx9jX0h8NPGNjc6UbdVcQIM7Dz9nfv9UOev4V59am1qjqg11PddMmS+tw0i7GAyU7irptMy7jgAd65fw1fpcOr2/wC8XtsPb0rtIGQjnpXPDVlzl2Pkb9uC0Wbxhp0h4ZdL6nsPNkr548HlI9dhha4SOKdwJCU4GSPSvpr9s1U/4SzS/lGTpzjI7/vK+Vk3Wt/IwQgh93IPH/169Gmrwscz0aZ9a+HPhL4fayjkl1ad2I5cR7MfTit+2+F3hmSdZpNUnm8hxJhwMcEcH2zjioPhfdvqng+xufM3s8IL49cdDXXRxzKSFmJ34UjH5VxSk72O6KTMweAtKt9CitodUkLGa5bziMlzOUeU/UlBTdQ8I20pVodSRAbWK2I2H50QdD3xkZ+tbDhms4ow3QuQSOuQKTy33/f/AI+1Q2y1CJzY8Cw5GdShJ7fuz3//AFU9PA6MCxv4c5J6YPWukIk4+Y9KmRZVQfPjv1qRuCOTj+H0efM+3xgvkY2dPpVhPASxkqb6F1Ocggnr+NdVFuB68nvmp0VySvGDRr3EqaPE/EH7POjy6Zaw6Z4gu4J0ctO8wyj554A6YP8AOsZ/2a2mkLS+J43PByls+RgY9a+gZFYkMWXiiMSF/wBapVJ9yXRj2Pnm/wD2bpJruJB4mh8vGEj+yngfXNO0v9nO+0/Uxcf2tavGAQB5ByDj1r6NjEmdoZOakMbAcd6ft59x+yh2PEf+FLzSxNHcXkEwPDIYzyDUunfB+/i0ay0m61KGSGwc+XiM58snOPr717M8bZ+n60v77joeMemKn2z2uVyI43xj4OudWsDbWtwkMbyIQHHGAP8A9VeTeM/gFrGuXsNzDqFlGY0MT7wckZ4/nX0Vibvgg9KdGHI5wWwMcUQm4u6YnTT3Pma2/Z11W2i8tdQsZGByCI36+tU9T/Z/1sJKst9ZSK4HlkI42Pxzjv3r6k+cfdYCleJcBivPXsav20+4vYw7HzNp/wAEmls/+JzJaTRxoFhMe/jHr36cVk6f+znf3Inb+1LQkP8AudiHAGT1J/lX1b9nTYUZBt+lTR28aoGCAD0Aqfbz6Mn6vB7o+aNE+A2saXOZI/sTyEEK/O8H244z0q/4G+FXi/wr4rGqQx2slrcoY7uPzsEDOcjjqPT619E7fnCnsPSkPBOFxj2p+1b3K9ikcvBY30ce6SPDfxepz3qj4psdbNoIdKs4ZppM/PIfkQeuMc+ldtIONoUk+tQShQ+4KRUcxpY8g0/w74shu5Gu7aB1Ry1sYjxg9R044rnPB3gHXtI13VrhtLeGG4jQIQ+ckE9PeveH3b2YMRk561AWYYxt5PrRzsXIup4cPh3f3dxe39/pckklyHi2SID5ceCMCs+/8HeIre2MNvpszj7MYx8gzIccDGff9K94uZmXOWI/CoZbiRgVLOTjPDdKcZvch0kziP2d9Mfw54EZL+3ktL27vpZnjlGH2DCJ+ifrXrbhZtMKB+X9PbkVxx2l1codydDnpU8epXUb7t749x1obu7jXuqxo2k1wZfLmtjGwTL88H3zVTxvbf2l4b1PT1UN59pJHhxkOShwD+NSR6tdBOXBJ/2BxTI9SuA5bcOf9gfSktGXuiL4Y2K2Hw70KwZdhjso+CMfwVvJMrENyMDnPrVGLUJpAVZxgnnI5J9asx3TRoPuH6imGiRpyWkdxp8bM/lsMMO+eR/hX5+a/wCDtWbXL7/iX3v/AB+SDAgc/wAZ6cdK++Yr+QuF3AjPINOikVpPmhAGMg44rSnVdPYxnR9pufnhJ4S1QZX7Bd5T0gfjn6VYs/CWqA720+7JD45hfkV+h4WEuGMMfHP3BxVhLW3Y8wx8f7FbfW5mDwyifCfgjwNMfEs01/ob3drFHI2DGfL3kfu89z1ziud1zwTqVtfybbOfaCf+Wb4PpX6NRQwt/wAs046ZHSnpaQbyot4umOlHt57oTpwPzVTw3fCFma1mRumdhAz9a+jfgtpWfA8LSw+c1xvD7x0QcYGe2K+nv7PsDu/0OAn/AHAaWKzsV6WsIx6CpnVc1ZhCmlsfPXgvTbzT9O/su6jf/RiVRAgOYx9w5HXit6WZra3Nx5cjqMDjmvaGtrH732WFv7x2CnfYbMx7fs0JHbIxWJp7p5BoEKx232yW3Eclz8x3jkD0/KvH/jBr99F420v7K5NvYZMw35D+ZgHPHoBX1/8A2fZkbWtYSD1GwVnXPhPw7dyGa50WxmkPBMkAJ9hVwnYTs9zxK033FgsygfcB5PXjPSuTMa6Lrdx5dsCLsDywONhB5z6DnNfUEHhzR4oxGul2qYGAPLFLJ4X0GSQPJpdq5ByD5Y4PqKnzJsfFnj2LVL6S6a1jFqo2F4wQcDuR65xmqkuk395aR3Ak2KR8kacYHPJ/wr7VufBvh27P+kaPZPnrmNORTP8AhCfDYGw6PZAYxwgGK0VVgkj4k8KabNaebC2f3cjkAkj5Ouf0NWfFOjTalo8/l2zzTJnYkYJIGB6V9nyeAfCu/f8A2PaK+McJSJ4C8Oxvvh02COQgjfHwQD1/nVuo9xWR8hXNnfnRo4rm2e1vY08u5jkHMbjg5H61ylnpN03iO38xBkI8m/PBHH5njpX27Z/DHwxa+bt02MiRsvk5JOMZ69abJ8M/CTSecdEt92MZx2NT7VicEz5PSKQuUV4yPXZ0J9K821XRrk+K77y/kG+QoXz2PX6199p8N/Coj/5A9uMcj930qjL8J/BMsv2iXQ4DKcnPIzn8aUK/KxTgmfD2jW1za6BJccbpZCoPcnjFYk+mXMcEryqhYZLkJ19/xr75Hwg8DGJYv7Eg2p0GTxUdx8G/A8ybJNEQgdBkj+taLEeRPskz4Z8JaTMm2TyUQykhcj3/AP11uvp9wsEk0bAKRwHTqQelfY4+DngmGMQxaMgjHOA5x+pqdvhD4MmBSTSgd/3sOefbil9Yb6DVOysfGFlDcWNzHL5O8vmMg8dQccenOaytOsLqHUY2VEAAchOhHJH9K+4v+FLeB/LEZ0UBQennHjH41Efgj4FE/mDSyGPHE7+/v71ft2lsJQR8hT+I/Emm2Woafp9zPBa3kPlzFF5kyMHn6ZFO8L211b2QQ5xgng4HQdP8K+uLj4G+BpjhtPnH0mcVLF8GvCdvGI7e1nTZz/rz19an27eyHyI+APEFhNHrF4DCcCZ+QTyM9arnSrnYHMfTAAz1r7tuf2efA9zctcMt+kkhy4jujjPrSSfs+eDW2/8AH7kHdgzcHnPpWv1iy2M/YK9z4X1GxfKoI+e+Bnim29jMuHjjPBGTgZNfcU/7OfhGaWSY3OpDec7FcADPbGKYn7OXhWPO25vwNo6uDjHTtR9a8ifYeZ8LXFjISW8vqnQZppsJC+1U3epIHHT/ABr7hu/2afDErfLqmoqvHHyMPzxVST9mfQz/AKrWr9MdP3aHjOfSmsR5C+rHxK1vKsQSOFsZI5Aye+ai+zSAn5T9MDoelfZt5+y3pcvzLr0/Axh7VKjf9lmzChV8QycDAzajj070/rAewZ8d6favNewqUJG8Zz6ZrfvLNmjM0SDcWOR2B5x/I19Qp+y2sUgZfEMb/KOtr0/I09/2a7jePK16HqT/AMep9+eD70niEWqVjxX4JeBLnxv4xt9JKvDChNxdypw4iQjIBxxngZ5616v4o0NfB2q3Xh5nvdsQM1k7jKSxE8EHsQTgj1+te1/CD4d2fw98PzR28aXepXEmZpug2dkHsB+tX9C0DW28d6nrms3lvJY3EYjtbJE3+QBswQcdeHz9axnUUmWlY8K0W61Sz09vFGqpNaWdmnkweamDczknYiA8nnk/jXj/AIxsTHqtxnLxu4bOD1fnr68kV9V/Fz4f+KPGmrwNFd2tvptoCLaHecg9N59Sf0FcTB8EvFX2h47uawuILgv5wDucg9NmaIz5WO19z5j1CwaMFxJsIz9T2rNvYWkiLFvMlzkZPY9a+ltQ+APij7RIkLWs0BzjfJg/Sse9/Z48Zkfu4bLcORi5IraOJXUh0z5qlj4VZNiAJzzx071AY8EMMgYB9D0r6A1H9nfx18zx6TC+R0E6DnHvVEfs9/EDcW/4R8hgCP8AXpjvznPtWvt6fcydFnhwiRXV25AyORzUsirEBhgeSMge3SvZ5PgL4+ErMfD1w5zg7JEOf16VEPgT44bc3/CPXQlTkAuM4745xR7eA1SZ42VXzecOcdjz0r1T4d6fb33hVoblR/x870fPAPB61JL8FfHEWVl8M374AGUwc/ka7fwt4C1vRvD6w3Om3sbSfvJhJGeD6Y7Y/WpqV4NaF06bR55qumtY3DIYw+VK+YE4dCMZ/WtHwfq1zouqwXFvNIgQ4yOnbjHcV2Wr6Bcy23l3lu8YAJJKe+RiuKvNKktZzHJnj5UkC8Hnisvac6szTY+mfh3dLdQfb9KQRZHmTWpPyB+M7D2HtXpdpr6E7Jo3hOP4+K+SvhZ4t1vQb+GziQzwyYWNBknPYf8A1zX0J4Q1zW9V1GO1v9BksY9hkkkkxjjAx9ST+hrhq/u2bQ1PL/20B/xVehSHAzYyjkf9NP8A69fJutx+TqEm71zX1v8AtqFR4j8O9MfYp+o4++mP618peK41/tFXDBN4HQV6FA46usFY96+A3i6O38HxW0snMDkJzkdq9MTxda7z/pgBwep4+lfNPw20y61i0+x2l0ElB+/nHHFdx/wrnxDvH/E0Qk8ggkVjUUEzppt2PYY/FtnkKtynTpv9qmTxRbiQYuU55wTXjsfw/wDFBcMNWBGM8k8e36VP/wAIJ4oB51ZAeBkOQfWs/cuaJs9hHii3J/4+oeB/fqzF4nhIGbiPPpn6V44/gjxMX41SEZ46ngf5FOHgzxRGN39rIN4yRgnkmo90rmZ7IPEduX2iZDkEVat9ft485uRID3244rx6LwX4m5/4nCAkZHoOP19at2XhPxOQHa/KEs+Q7nKAHAz9cZ/GotAfM0esHxFbnpKO39alj1+3UjMgHcV5gPCXiCP5jqD9RjGeOM06Pwrr33m1Lf3HB60WgO8z0SbxpYW16LP9482M/ICR165rSTXrZsfvcYx+NeXDwn4hDHF+mBx06/WpB4Z8RL01A+h/Ci0ATmj1I67b7NvmAnHFKNft2O3eK8xHhvxIyBjqHbGBTW8OeKHc/wDEwQA+/Q1PLArmkepDXLfOzzASf0FSJrlup5YJ+NeVnw/4pB+a8QD2J6VGnh/xUNv+kx7vbii0Q5pHrD61bgf6xCE6/SlOtW4+9KOK8ofRfFig7bgZ7ZNO/sbxhgf6RGfkPXNOyHeZ6qdYgH8SYpz65ZqB+8wPavKzpXjAjmZMA881E+meMIzkeW+AM80uSAvaTPWv7dtSNyyDn1p76tasm7entzXjxs/Gajauzj3qMx+No8M1uh4AHz5oUYoFObPXn1S3OF3j8KryaxH5e4MP8a8jkl8ZDO60439vSs+4u/GmFQ6eckdu1P2aYc8z1y71hjEEiX5uufesuLWrmaUx7H2g/f6ZrymS/wDGyx7f7Nk5znDgVTudX8bRJuNhITk85HFXyLuT7SR7R/aqKCsrjcSaQanCBuMieX6GvDLjXPGYQONNuDlCcDk1XbxB4tY7ZNKu0CdyD+tPkXczc2j3o39vndx603+0IQWYOM+leCHxP4sEi50q62g8fIcmnp4p8TKD5mm3fQZODz+FWqa6C9o2e8R30ZPLpj61NHeQ8fPXgUHizXBIGOn3u0kDITGMU6LxlrUQObGcHHHyZB56U+SIKoz6Fiv4UcfNxVqK/hBDFiD7c14BB441Qbf9An56koTs59quWfjvUmAzY3Wf+uZz9azcDTnZ7zBf22/bvTuT/SrcV9bKNpdPzrw2PxxeEbhZ3BxnPyVZTxxcbAn2W4QnGOD/AIVHINVT3eK6t2I+YY71fiuocbg4HpzXhOneN5AgBhnBAxzxmtOPxww+TypvXOaXIU5pntsd3bjHz1MJI2ywYbu2K8Zg8bY2qfOzzmtL/hNHCbljmdgOB05/GhIz909aDKE2hqTzFRSwcHPoK84t/Gau48xHDEZ4H9at/wDCZQqN3z8jPFMcUrHeCRcCpQyv0bOa8+j8Yx5+Zjj60x/FeXjaGZEOeRJ1P+FJMLRPRSV3/eHOBUhZM7twrz5PFseY2Z8t3wQKsReLICSpk79jVE8iO7DLv5/OlCrz8361xieKbfP3zx71PH4ot2+b5+e1PmQnTbOu2pwvWlMePm3ZrlB4ktim7eQad/wk9tjiR+nNPnRHs2dUgBQ/NRJ2w3SuWj8TW3OHJ5pU8T2+Su8gfSr50Dps6zHBbjk1FLE7E9K50eJrXG0ycds00+JLbYf3lQ2g5GdH5bY/u9OKZ5WH+7WEnia3Ycu9PPiK3yVMhFLmiJwbN4RyY+6PTrSmJucKKxRr8JwBJSPr0YAXzM/U0/aIfs2a7xPj7op/lvtPSsVtfhU8zc0465Hjhz+dCnAPZs2THJgY/SlMbkhutYn9vRr1mz+NL/b0K/8ALQ1aklsJwZuiNu+T71GVfsv51jf8JFCCF39TilTXoz0emqi6k+zZsKJOPUetOAYn2rIGvQnCiTrT5NchGMOMd6FUgHI1ua2G5+bimhW9qzP7WtwQrSLg8inpq1vnhwRVc4uQv4yNwwaH4H3cVTl1SHAbeKa+poSoD8H3qFPUuzLuOKb06NVU6gpJwwwKjfUEI2rjr3oc0FmXpDwPlqNWz/DVWK8mzt+THPQGj7VN9pOXQxdh0P51Lmg5JFrPVe9KPv8AOarC6y+6ZgcelPF5Dwvqanm1uFmWieR8tDhAfrzVUXluTu3Cqmo6q8O1re3Ewwc4cCtOdE2ZqkJjhM0gVM7SOOtZFvrn7qR5rd0IPIBq7Yana3URddwwSMOMYo5kFmWtqjqgH1pm0EfdGaV5o+F3dfWkNwgYbWTn2p3iLUUwpxlajkijUbdpqT7THgfMPfmmPcQnq1DSZUV3Khijz2HbkVRuFtmQ+bGh9c1pSXFsQcMM1UdraSM7l4Oc1k1Y2MLVdHtbyzkj8uPcEyCB9K8O8QeH4bfV7qwubfKE5QkfwEcV9CoLYDcrf/WrnfHGi2N1pTX+xBPbnIJ649TRCTJnY8r8N6LbW2pwXTJG8hcHOMYweK9u0797JvC8v0+nbNeTaf5MOoxNK8bxoRkEdRnp+dexWgX5VPYfTmufFGlHZngH7aZX+3/Du5sYtLg4J4/1idTXzB4nt1aMTKv3DjheB+FfTv7bgY6v4dbjBtLgf+PpXzzPbLdWUse0ZTOPcDNerTdjitodP+z15kniCGFV/wBYh57j6V9QXOjeXbmVpCPk64xXyv8ABK5bTPGdjIzY2EgcjvXufj/4pabpscNnHcRvNIQuAQcD39KxrQbmb05rkOpntLi3DebGCCevtk1nm/t1j5UZA+cD+daOheM9Ku9HimMkM3n48vnOSc4/lXhHxo8XJIbq20a+MKjIfZ06469azVNydirrc9qF/bMAwdHHTg5z1p8d3b43DHQdsetebfCO0uta8LxXz6tJGucIgGR0GTk+9djHoVxgf8TOYsMZ/dipcbOzHfTQ6OO7QFVCg445H0qeC8jAHyDHsc5JrAj0aYSDbq0x/wC2Y9R71bg0m4KbP7UOOp+QZxUDjc3ZLu28sqV57DFLBqFuctswfpWSmj3Hy51Qn58/cH+NSR6NMEOdVcHA/gH+NOyNOZmymoWxJzjHsMUkd/bYLbRWWNLuEf8A5Cv/AI4P8aQ6NMSM6njPI/cjp+dFkLU2f7QhXOEHOMU5NQtxlugI/OsY6Lc441UYAx/qR/jR/ZNzvC/2kh46eXntzU2Q7s2UvrY73KoBjvUpurZpNi+WT9Kwzo9z8yjUIT9Y6emlXh+Zb+Hnk/uzStYq7NoXVs3TYMn5akjuLcnadmcZrEGjagSFF9DnPH7s099J1DO1bqDPoUIpDuzc862UfdA96jM1tJj+LnNY76VqmT/pFuw6YCGmDS9VHR7Tn2NOyDmZtySWYO3Z196rySWuDlaxZdP1pi37y16epHP5VFJY6sM5a0x0++f8KbgJzZrlrBvm2jAbrxVU/YS/KY5rJks9a8zaFsiD/tkf0qKS11vyt5ht8kZ4mz/ShIOdmrLHY4PynOP5VVlWzwGOckflWa9trZG4wwZPU+fVOWLXi/8Ax7QyAnoJ8VdjP3jUkis2IYLk4Hb2qM21mX3HZnPpWLLba58v+gjPXi5A6VELfxB/z4AH188cUWA3ja2P3iqA/wC5/wDWqF7SxI3bEOOo2ViPH4gWdlbT3cdeJwcjP1qIDxB82dNmAPfzAadiOa250kVjp7RnCR4AxjHWnf2bY/MwSPHoB1rnydaV8jT5+OwI/wAangm1koM6Xd5PBGQRSsNO5vf2ZYkFvLjyExnGKntNL08SB1jjB6cJWKJtWAb/AIl92MckY9qe02oZ3iwvRkntQyjoU0vTW3Y8nkntzmp00fTcbF8vGQSNlYFpdX3P+gXuf9zrVtL6+yM2F6B6+X271NrlJ9zorTRdP4wiflVyDQNPwcwg9ulYFpfXxQM1rdg+8NXYtTugdht7oDPdDx+VS0NNG2dA00Hb5cZ5qzHoGmk/6mP8KyrfVJsDdDMDjrsNW4tUkwPkm/74NCQtDSTQdNyV8mPHpTv+Ef0/G37NGDj0qvb6m5zuhm69dhpwvpC5fdMcjkbDRYfIWx4d0vH/AB7w4PtQnhzT/wDn3jz7ioBcyZXHn7R/sH1q7Hfv/dkH/AKCbEX/AAjOmjrbjPrinR+HNNA4txUqXmf4ZB+BqzHc/J95hz3FUL3ivH4b0/7ot0qQeHNPHS3HHFWI71cbhnNTR3OUPyn3quVdSOaZSHhuwAOLdKQeHLDI/wBHT8a0hcDHNH2hfu9fpRaBHMzO/wCEZ09cfuUP1pD4cscn9ylaf2jb1pElVgWo5UHvma3hyxx/x7jPbmlPhqwbK+SPzrT+0Ljdto+0/wAQXBo5UJyZnjwzYHLeSPzpR4csCDiHn61fFzkD5alFxhOBTUIE3mZw8O2O/d5fX3pH8O2LHabfI+taa3K4Hy8057mtOWmHPIyf+EbsA27yeT3zTv8AhHLMg/u/1rUe64+7S+euN2KOSAc0zIPhqzwPkP503/hGbEdE/WtgXXBoe4z1U/lVckQ55GKfDFqfm2frTj4ZtQfuP+dbP2hRjqR9aVLlMnNNU4C55mFJ4YtWxnOemc0j+FrbIw78elb32lG6ZpTMval7OFw9pM5r/hE4V+7NNS/8ItGuMTSV0QuEA+9QbhcBt1Hs4B7Ro5v/AIRbk7biQH3qP/hGXHyi8nz9a6d7hV47Hmm/aEHRue1L2cOg+ebOZPh28B/4/pjj1NR/8I/f5Ki+kH1/wrqXmUDJfrTRcKCMrUOEO5XtGcu+h6oM/wCnPkD6Ukuj6spGLwH611L3KDPQ0faAyBuhqeSHQaqTOQk0vWPM+W5GPQCoZNN1wdJkrsvtCjK7RSfaIycsBUtIq8jijYeIAT88Z4x1pJbDXs7tqY9zmuyN1GW+6n5U57qPH3RzT0FdnG/Yde53Kh/4FTRbeIFJ/dg/j7V2iXELDheRxzTvOQ/LtGaYrnCGPxAHOLfkelOX+3t24Q8j2xzXb+dHj7o4pPtFv3UA0WA4XdrgQbrds9uetU5ZNcil3C3k2nkIRnP0Oa9GLQEbjjIFVZZbcZyo2jvnvQUjgZLvW1w32WTPfmq0up6qpZ5LOb8D9a9Aea2bKso59qqT/ZWc/IFH0pXHucI+s6gJPLktbjv29PxrL8SeLHi06Wwmtp0aePADjrn3r0eVrMA5jBP8xXDfFi3tZtKtbiGM+XE5D/u84yDgn8RQnqDR5o+qTLcW8kTPkyCPj1Jr3/Rb77RbDzEPmDHJ5OPc187yDy5C0ezI6CvZfDF19vkW4jkeNowgkTIx0qatNS3FB8p5x+2vH/xM/DmOhtrlccEffjr52sGXzWj28HPPp1r6T/bTjQ3vhpt/zCO54A/246+abYut4GXBz6fSu2GxhDY3/AFok3juysJORJJnpjOMkV9BeKPhV4b1KzleXTYfNMf+siJQ59c14D4Cs7yT4i6Q9jGXlRzI5zwAAck+2K+ktTvr7ytgmjOOv86zqX5tDSCVjw3xP4T1zwTqdolpdTX9lcSGKMFCXjJ7/lXG+NfCupafo88xsbiOJAN5IfAye5NfWPh6x/tPULO4uXQ4OS55Oav/ABI0zTdV8MXXh23eN5L2ExApzsB4L/gaUZtPUc4XVj5S+Efju50Lwrd2LMX8p/MhjCFi+cZA6V6FaeOPE8nl48O6kSQCv+jdQMc9feuF8ceAZvBPiCawiuftUUsaSpJgAnJxg46YNd18O4vF1vFtNncT2WMRl+CD25PXtVVJrdBGDSsWbzxl4m020lv9S0G9t7OPA8zyQck4A6H1q34T8ZX2vaY1/bKBGh2kyJzkdeM9OcV6Lbaeh0prXUFjSOUGNkJyDwciuQg8JWfhjRJ47OaR4kd5MSDH4A/hWUWpaPctJo468+MtjbO1usc5aNwHxD34BxzWroHxPTxAWh023vbiZNirEkOC5JwMc/jXz34sLS6jIVjTPmcHgY/+tXoX7OccjeJQ+3ZE7nfjuQh4rrnSgoXOdVG52PWZfEHiHnHh/VMdsxjj9ap6h441TTLRr6/0vUre3iIV5Hg+QZ6d673zNv8ADnv09qSfT7XWdK1HTbu3EkNzCY3BTPFcfOdFpHlk/wAbNKji3NNPkHJAgPqeOtTj4waOwjb7Y/zjOfIOB9ea8L+KehzeGfF97pJc4tzlHxjehAKfpXNWEm3blAACcY/rXbGjBpM53Vadj6etvi/pdxPHDHdSGWR9oRIXy5PTH8q3B44uln8u40rUoWHGDavxn14r53+FDNL8SPDj7Pv6nER6kAmvsCQK0rIcYzz71z10qb0N6c3JHGD4jpb2xubq3vYFTl5HtXCD0ycVW/4W9oKkqdUj3fQ8cHvXbXOn22p282n3UYkhljKuntXxz8SNHuPDfiy40WZhI1s4G/H3weQT9QaijFVGFSbpq59Mp8WvDxwx1WALxgE47Z9Kf/wtDRMhI9ShkY/cwcZP0r5DM0oPy84GORXo/wABNs3xQ0xZEBXy7mT5x/0zI/rW8sNBIyjXbdj3J/iXpe85kHA9e9RSfEzSiDm4hA46yY5NdZLb2wcMYUyCD061yXxV8Mw634OlSKGMXFpMlzHsXBODyB9QTXIprZo6X8Jq3viOS1sxczbPK9RIMD86xbn4j6TDIYZNQt/MAyf36ZFZHjmbyvBE/wAufkJO8ZwMZr5fvLuSS7lctnJz2H410UaSqbnNWquFrH1jP8T9EZS8d9bkAfOPOH6VBJ8TtF+VjcRnnA/edOnFeL/s5W1tfeOJ0v7eK4ij06VhHKA4BJQA4PtmvbNV8O6SZ7ZxomlkJMN4NsgGzBzgdDSqqFN2KpSdRXGRfEKwuo1WGSOQuNuA4zn0xSp42h52wnI64cDn864X4weFrONNFurCxt7FY5DHOYYwnBGQePTB/OvNNfvre2gjtbBcLEeXx99z3+lVTgqmwpz5dz324+IVnHJ5e0bhwR5gqze+LZtPihlvrO4gil4jeQcOfb1r5p8GafJqXjDTbC4nWISXQLv1+5yeB64x+NfWnizS9N1bTbe21CxhuIon3RpKgOD0z/8AqpVYKmxQbqK5z0XxC01ivznJXrn9KuWnjrT5HCByTj0HfFZVl4L8NtJKkvh+y2g/JIOcjAP4YOam0L4deHtQ8e30dxp/l6ZBpcZ8mIvGjymQ5+4fSobh1NY3Ok0/xMl2T5UM78ZzHHnjtVqPXmYqptbsDOP9Sa6RIrGwUJDDHbqAkQAHYcIn5VOgYx/cAP8A+qsnO5pZo5STxZYW0ghmd45CM7HTHWrMHi7T/MKfacH0xWT4p8L6RqviS8uNTt5pHEMCpiZxhAH9Pqaz7bwJoalpDbz7t52H7S+Anbv15px5SXNncWniqwPSaMc45q9F4psRjdMAc9N1fIfxAudQ0Xxpqmn2N9ew28Fy6wxGcn5Ow96y7PXfE0nmSLqF84jAkkPmH5BnGTz64rpjhk9TJ1vI+3bfxRYkBUuPlwO+asx+I7MuV8zgc5NfE9p4j8Qgjdql1nj+Mkj6V9EfC/w7DrHgTSNWvL6/F3dxmWTE5QZ8wjgduAKxq0vZlQquo7Hr0GvWZI/fAA+pq5FrlqRxIOfQ15/aeEbYErLqWpD588XWDjjH9a8n0L4j6rDcXFhqHmXQgmdRIAAdgON/5AVCg5bFttbn07BrlkcqJkLA4P51dj1az5YyJ1x9+vD7DxPbXVv5lrdAk8bQ/Oc1uaZcXN27MbkdMDZ/L60cthHqw1OzIH7wD61N/aVqR/rEP41yEHg9AgdNS1E9T9/P9KwPiXp9z4c8CatrljqV0bi3gEkKSAdcgc8dOTSSu7ENLc9TS/t/7wP/AAOn/a4M8snvivlbQvHfiq50y1aS8BYu4c+X1GRiqGu/ErxpaXBSK5TCORzCPWtEneyDQ+uPtdso3bh68ipPtdtjduT3rwD4O+IPEHi7Vfst/fmKMwGUPHHgofyr1n/hG5Mn/ibXfz9fkGCfyoleIcsTpTeW3Hzj15o+122fvpXifxovNZ8NahpCafeTP9r80uXQcbNmCPzII964u/8AGniqGJPJkD+XhgPLHUc/0o1YrI+oftVvgZ2fWnfaIAT8yflXyroHxG8ZSmNpmhKkEDMfXnr+X8q9J8BatrfibVJLa5vPIAheTekY65Hr9aHdCUUewfaYPulunbilNzbfe3L+PFcr/wAI/qCk51tx35hHFebfGTXfEngg6etjcpei4hkL+bHj7hA7H0NEZtu1hOKPdkuIfYfXFJ9otv7wx9RXyRH8YPGYdU+zWmSx2fI459PepoPi94y8xUazsn9fkPJ7961V1sTywPrI3EOfuihJbYnjGPavIvhZqmveLrKaS4uo7Vo40bMaZ3ly49fauyl8P6lvCtq0gYjnZGME/nUOpNaByw7nWGa1+9xSfaLbvs/Cvnz4p+LfEPhHXv7Ltnhu1EEc3mOhQjOeDg+1ckfi/wCMFcL9jtG59T/jWsbhyo+sfPth029O9RrcW5AwyH3x1r5Zt/i34qlkXNjaHJxgFz7eteueC5Ne8QaXJci6hg8qYx4IJ4ABz196Odj5V3PSnltvu7Rn2NO8y2IHA/OuNGk+IiZVa+txjkHy36Y+teReJ/ib4g0HxDqOlyWMcxsp3hLpMQHx3/Gkpt7oLLZM+jSbXhfkzS4tgOdn418zp8ZtaLlRpqEDr+/NW7T4v6tNPGsmlY5wf9JJPOP0piUPM+ijFasPugn1zUZtbU9f515/4O1bxB4m0xr61tY4VjmMRSSQkjAB64961XXxOrlZY4EGzkibJzn0xWEp2KS6XOsNta8ZbB+tM+y22f8AWOv44rAjmvF/dtcEnvgdKm8yTEfzuflHBrH2kOpfs2bJtoecTP0601LNBlhdSY9c1l/PhvvjI4OaAsgAZXcEnnml7aBXI+5few3fdujz7VH/AGew/wCX4/lVKX7eM7Zkcf7Yqj9s1Ir90Hkd8Uc8GPkfc2ZNNmJGL36ZQUh024x/x+D/AL9j/GuY1HW9TtCVksLiTjP7pA/H51St/Gly2cafqucdPsUhx+lXFp7BZnZ/2feDGLmMn/c/+vSPp9/ji6hHrmOsSDVtYdF/4ld8mRn/AFBxVlNT1mTaq6TejJxzCQPzquSXYjm8y/8AYL//AJ+Ys+uzFAsL/P8Ax8Qke+aqJca4ScWEmeuNhGP1qdG1wjmzcD/dNLkkP2nmNns9SwcSQc+hNVn0/VcBD5Iz33npVt49bZN32PDe71Jbw61hWa3T0PNHIxc/mY72mrYG5ITk9N//ANaq1xDqWFU2yEn/AKbAf0roJbTWmc/6LCR2xIBTJLDWpE/1Ee4np5gqvZtj549zlWXVEkK/Y8j1EgIFZ3jD7VF4XvFns5NrjaMEHDnHP0ruRpWrH5zFGhxnHmfpVXxB4d1XUtDvLECNWkQBMuccEEfqKPZzuDnE+bZ7aeOWNghGDnn/AD717b4Xtkht1mVf3kqJu+oH/wBeshPhb4gaQMzWW7I/5bHH8q9C0jwteW9tEkrx5VQDj/PtVOL7E88UeI/tr7Wl8Mrv52XPH4x84r5lLtHcBd2RkY9B0/Wiit6Rmz0H4P6xb2GuT3FwoGYR8/Hyf5xXVax8TLX+0GtluBwTyD15oopziucpPQz9U+MkNrZiGzWS4uD0I4TOP6VofCbxZrmtajql/MzyTSTIIzjiNB2QduvP0oopVoKKViYSdzvYtPTVfFdvqWqw+e9vC5j3chDx2/A10+s6ra2unwqqpGXkGQnYYzRRXF9o6IGVZyXOqahJfTKYYACIIsYzweTWV49u/smiXkZbBlQxoR64ooprcbPmfTPDN9rviCCwtVPmySHe/PyAHkmvZvCGg2vhjx5Z6DYo5AgMsjk8u+zv/nuKKK6JTdjJRVz0sqx+8j9BkVf0YqpmzvwRnNFFc7NUfLn7Rdo938U9TkPOBEMD1EaVw+jeHriVN7MACc9wR9c0UV6MH7iOOXxHcfDLSXX4g6FgPmC7SQ/Mf0r6hG7Jbsef1oorgrycnqdNNaFuw3Cfd7dccDkV8tftD6a9/wDFTVpA8nyeVGBnHSJB/wDrooqsNuKtqkcFb6DcyYy2Fzxl+nOK9I+Aek3EHxIs5tuRHaz8A5xwBk+1FFdLk9TCnBXPo37NNI+3YT6cfzpZ7O6+xSN9nkJKHjB9KKK4UdpwHjnw7q154XaGPT72TMeMeSTzjFeD23wt8Q3Kl4tD1R/kydkDgDjPcUUV0Qk47HNUWp6X8APhx4m0/wAR319Lo99HE9iV3yx7AcyDGM/Q/hXs0ngnXmTctg+eR1AooqX70tRL3djI8b/DfxFqHh+W1tbBHlCIiZcD+MZP868ZuPgF4+mnOPD84VHwm+eMZ9+vSiiqpScVoHxbm14R/Z/8c2Gs2V4dLhhEU6FvMu0GBnuO/WveLj4d6tMIF861AjBBJc8/pRRTm+Z6iUnHYktvhrqSg5vrfA574Namh+Abix1C6upLqEtOgU4Bzgf/AK6KKlRVh87jsareDlkY+ZJkHuRz9afH4SwNr3Ge3CUUU3BWGqsijd+AVmv5bn7YU8wDgL6DH9aE8Awr8v2x/Q/IKKKXIhObPNfFH7O/9s+ILvVv7ajhW4IOHtskHGOTnmqdp+zQyn974gj9wlr3/F6KK1RnzMsxfs12sb7x4ik5P/PqP8a9T8H+ArXQfDmn6ULyScWkIj8woBv5Jzjt1oopuKk9Rc7i9DYHhy2B3+ZJjOa8xg+AGiLeNcxa1qKSO5b7icZ5IooojBFymzcHwX8N+Xsa4u3Y8+ZwD/LirujfCfStLuRNaalqUcfG+LzAUfHrxRRVygjP2sjvEsYVAXcTjuSTWZ4p8M2HiDQ7rRb7f5FyNshjOHAzng9ulFFQoIn2kjldM+D/AIV09RHFHevg7svPVe/+C/gy7k8yaO9JL7j+/wCtFFLlVinNm74P+HfhnwrdNeaTDOkxQpmWYtgd/wDGuuFuhPKjI96KK0UFdGfOzD8UeEdE8RS276rYi4NsXMPzkYzj0+lZj/DfwlLFtk0hMezvmiihwVy4zY+0+HPg+1TbDokOCMYYk1r6P4b0fSrk3On2EEErgqTHxjP/AOqiijkQTmzWKpjaVHpWP4g8L6Hrrq2saVa3pjBCGUZIB60UVXIjJTdzIj+GvgkOX/4RnTvT7hP49asx/D3waCMeG9OyBgZjFFFTyoucmbWk6NpelR+TptlDaxkDAiTHT+laO3jhhx6UUVpCCMeZmZqGgaPfubi+0u1uJiMb5IQTj61T/wCEO8LsS58Pabnufsqf4UUUOKKU2Oi8JeG4seToenJ82f8Aj2StWztLa2Ty7e3hhjznCIAM+tFFCgrk875icqoO0rkVlT+H9HuJGmm0u0klkOZHeEEufU0UVaipLUtsT/hHNDJLHR7HOc8QIP6VLFoelRuGi02yRh0IgT/Ciih04i52WxbR2+EigSMHrgYFVtRjXer7frRRXHior2bNaMnzmXiMk/Kc/ShNoHaiivB5mekG1T8xpn3Rt9e9FFHMyhwHH3s01FzlfpRRQAGNN4UKBirNncNDKFbJGeOaKKqjN85EorlN2NFZBt6U7y8HiiivporQ8uW4oVBlRg5pdqfd2iiigQ7C/T6U0qp+YMaKKAEwP71IVVur/nRRTYAAAdo6etIV/hC5FFFIAAz14p+cdKKKaH1P/9k=">
            <a:extLst>
              <a:ext uri="{FF2B5EF4-FFF2-40B4-BE49-F238E27FC236}">
                <a16:creationId xmlns:a16="http://schemas.microsoft.com/office/drawing/2014/main" id="{3886E216-3A92-4B40-9530-FA2CD3EFFDB9}"/>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g;base64,/9j/4AAQSkZJRgABAQEAYABgAAD/2wBDAAUDBAQEAwUEBAQFBQUGBwwIBwcHBw8LCwkMEQ8SEhEPERETFhwXExQaFRERGCEYGh0dHx8fExciJCIeJBweHx7/2wBDAQUFBQcGBw4ICA4eFBEUHh4eHh4eHh4eHh4eHh4eHh4eHh4eHh4eHh4eHh4eHh4eHh4eHh4eHh4eHh4eHh4eHh7/wAARCASwAnY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ozQd1NqSpAjqRaXbS81QBzQKOaXdQSFPUUyhTQA+ikxTkoAVaWmU/bUgFLzSUmaABqWkzSqKAChqKKLgJiloooAKXmkoqguJTuaSlUUAHNJTqTmgBKaafzTWFSUOFMNLRQAtFIpp3NUSHNNozRQAUUUZoAKKKKAHc0c0c0YqQAUtJigUALRtopM0ALtpMUZo5oASkanYpGoARTS0i0UFBRRRQAUtJS0AFFFFACil302igmQ7dRuptJigBd1G6kxRigAoopM0ALTdtOoagBtFFFBQhpMU6igBtI1Po20AMp9NooAdTqbmnUE3CkNLRSKIjRUhFFAEFCim5py1YC0pptGaADNFFC0XJHKKVRSc06pAGpVO2kahaoBymnMfkpqilNSAtJilooAMUqmkpaACiihaqwBRRRRYAWil5o5oASl5paTmgAzSUU/5aAGUUUjGgBM0mc0uKSgBc0L81LRQUJiloalUUEiUZoaigAopaKkAoWkzQtFgHZpKXmkosAvNHNJtpcUWAOaSihTQAlKtDULQAUlFFBQUUfLRQAUZoooAM0tItFBItFFFABRSig0AJRRRQAmKKWkoAFFDUZooAaxoUUPQpoAKKKKACiil+WgoZRRRQSFSLTafQAlFIKWgoKKQnbRQBWzTs02nVQBRRRQAtItH8FKtFgF5p1Mp26gkXFLmm0tAD80tR1IoqQCjNFFABS03NLQAtFItLVAFFFFABTqTNLQAUUUUAIaSnU2gApKKKAFWmU5RSMKAFooooAMU/dTKGoAVitJRSYoAWloWigBGooooAM0fNRS0ALzRzSUvNSAlC0UlADuaOabSqKAEailooARaKMU7mgBuaKVhSUAG1qWikoAdmkpeaSgBc0lI1KpoAKXNJRQAUlLRQAlIac1M20ALmm5pKTbQAtFFFACt8tKtFC0AFNp1FADakqOpKACmMdtPphoASiiigq5EKWiiqAQUtFFAC0LSUu6puAUUU7G2qCwU+mNThQSPoooqQDFFKrUlUAjClpM0/FACLRRRQAUUUuKADmkoooAKKSigBwoNJRQAUbqKSgBaKSlUUALijmlooAbRRRuoAKKTNMZqAJN1NzSUUAHSjND02gB1OpqinYoAcp20jGjbSUWAKKKatFgHLTsUlFFgCikpd1FgHNTd1JmiiwC/epMUUu6iwCNRRTakCQUlCil5oKGtRinc0lABRRRQAUUUUAI1Np9MagBMU4UlFADWoQ0UooAfTVoooJsFFPpKAG0UppKACm0UUAFFKKKAIqKQUtUUFFFDUEhRSZpakoXdTqZTs0ALThTBTxVE2HYpaKKkCOpVpppVNUAhp+aYaXNABRRRQAq0uaRaKACkzS0MKAEoWlx8lC0AFLikpuaAFailpKACiiigApabmmtKqfeosBJTHqndapbQ/eeuc8S68qWzNBNQB1TTRp/HSpItePWvi6dHbzHrZTxov2b79SB6XvWjK15ha+M5GhZqT/hLrygD055VpPNVa8iuvGc67l31Sl8eXOzbvqgPbFkX72+laaNa8ZsPHbCzZpJqTTvGk9xM26b5KAPZ/MVqM15pa+N4I32zvWla+NrSR12vQB3LmgVj2usQXCKyvWjbXMc33XoAtZozSZozQAtFFFAAvzUUgpaACilWipARqFpaKAF5o5pN1LzQUGKOaM0m6gAoo3UUAFFFFACNTadTaACiiigBtKKSlzQAtFFFBI/OaShaKAENJSmkoAKQ0q0hoABRQKKAIRS0UVRQYprGnUmd1ACUopM0UAOxupVpop1SAop1NUUtUBIKWmCnrUgFLRS80EjaGNDUmaoBaKFpaABRuooYUlAC06o808UAApaKKAGyUmKcaa1AAtLSYo3UAFMeTYnzVVvdStrZG3PXE+KvGKrujjegDpdX16G3TbG8e+vNvFfi3UI32wTVi3WqzyTNI01YGpXPmXLM1AGvea9qFxbeYz1nvqt3c2zKz1WtZN8Mis/8NVsr5Mi1ID/O+RdtaMEy+TXOW9x5b7ZKuXEnyeZQBtreRom2ntqCslYMTNJ92rEXyp5bUAP1G5j37qx3uGeap9RH8NZ0+7ZQBYuJfkb56LOW5dP3FVbO3kmRt1XbWGS1TctADbq4n2fM9S6dczr/AB1WutsibqpLdbPlWgLHb6b4tnsf3G+uv8L+NGSZfPf5Grx2La/zNUjXUifKr0FH1fpesW15CrK9aYZWr5j0PxRqFsirHNXqXgjxj5iLHdvVEnptFVLO8trlN0b76s5oAKKbTqAHLS7qZTqACiiigAoopVFSAlFK1JQAUUUYoAKKKM0AFNozRQUFFG2igBtFFFBI5aKKKAHLRmiigBF+ahhtpaRhQAyinUjCgBKKKKAIc0MaKdVFDaKKKAsFFNpcVIC0+mU5aChVp1MpVqiR9SLUa07NFgJDSbqappaCQb5qbTqbQA6lpopaAFpKKMUAFC0UUAO+7SZzSZpM0AKxoprVXv7yO2hZpaALHmVh+I9cgsLZtr1yPibxvHG7LaPXneuatqF+/mb6ANDxV4mnd/leuauLy5m/effrO1a52/K1OsLrbDtoAtpqTSOsFTXG1dq1Wt7dVdmouiy7qAHrbqn3XqjeqyvVqyk8x13U2e2ZrndQBRiiVvmapJZPO2rVmK2+emvArTfLUgW7BWENQXUmyrESsifM9ZWoybnZVoAc9yrJu373rP8AMnardlbbk+ao7wqj7VoAsWEiolOvLxXTy1qooqCWPb80b0ARXsnko1UIGZvmqZv3n3qi2/wrQUaVhGsm5mqVYdvzLTNN27FWStjbGiUAVNLZUdvNrT/tNbf/AFb7KovLAqfKlZUu53ZqCTuvDnjTULabb51ep+H/ABvBNDH571842Bkjm+at631Py4du+gD6d03U4LxP3T1erwXwN4nnhmVWeva9L1CO6tlZXqgNDFGKFNGaAF6Uu6kptAEiml3UxTTlNAC0lLuoqQCiiigBGFNp9RUAOoaiigAoaihjQUNpTSU6gkFFFNp1ADqKKKACiiigAptOooAZiilNFAFdjQpptKKIlC0UUVRQgpaKKkBGNPqNqeKCRKkzTcUtADlpaSloActPamLT2qiRjGjbT9tJmgBtOoooAKQ0jUKKABaXNNFLQA6m0uaguriKFNzPQAXMywozNXnnjzxHH5LRq9VPH3irbujtpq8s1zWWuYfmegIjtQu45rmoXuGX7v3KwRdK9WopmZNtSULdMszstQWu5LlVkrSgtldN1J9lkX5qLkm3pcaq/wA1LqkSsjUll9xarai0jTeWtEQGaNErzVpyxKr7WqLSI/L+8laDRq9UBiSxMlyyrSfZmZ/lrWS327maorWNt7NQBnPCy1WuoVXb/frYl3JWTLFNcXNADLXcsO2qt/bKieZWnPE0aVQ1Jm+zVIGQ0rb120y6G19y0qL5abqiZZHegCvdSMtQxM3zNWjLb708uqVwqw/u1oKuTI3ybqu2V3uRlkes1JFWGo0bfuZaAubSXC79tWLiaNIa51mZE3Vat5ZJNu6gkv25aT71aEUMap81ZyTf3alt/Pmud1AGrZxskysr7K73QfE7aftj315/cfK6/PUtvJt21VwPffDPieC/2rJXUpIr/dr580jUpI3XbXofh/xVsRY56APRKbVDTdTtr5F8ur7NuoAUU+mCloAc1KtNzTqmQBS80lJQAtMp1FADaKdTaLAFNanUjiixQzmn5pKKLEjqKbTqLAOoopM0ALRSZpKAFzRmkooAKKKKAKtOWjbTqoqw1qKdikxQUJQtFFSTYdRTaKoodS0lPoJEFOpKWpAkpwptOFUSLTadSGgBKawp/NNZttAEdOU5pfvUlABtpDStUN1KsKbqAItRvI7WFmZ9lebeKPFW7zFgqfxprsc26BX2V5he3zRuys++gDN8R3ck1yzNXO3UrTJtWt/UttyjVjRWDK+5akopwQsr/LW1ZxqPlao1tm+XbVmK3kX5qAL9qVWr/l7ttULOJm+9WzawqyVRJNbxLGm5qqOI3uat/wB5aqeSzTUAXIod/wDHT2O2ooCyPtqy22gCFwzw/LS2Uav/AKyrcG1U+ao8bX3LQBWv4fJTctVrcLs3VqXEfmJtrP8AszK9AEd0qum6sG4i37q33jkZNtVbe03O26gDK/s1XhWqklgqV0nk+W+1ar3EO56AMA2flozVk3Frtm3Vv6sGZ/JgqitpP/y0qQM9bBl+arVrDHGjKyVo+UzIq7KjuLdk27koAxbr7+1UogWtC9t2kddtVIrWRpvmoAsWcaq9XLVvnZVqosM++nxRyK/y0AaVvaSXT7vv1q29rAqbm/hqtp1z5Ns1RrNJJQBswSWy/dqxFK0b7v4KybeNo0qeK63p5LUAdv4a19bbau+u/wBG16O6+89eExLOj/LXRaNfSWzr89UB7lBKsiblqSuP8Oa0roqyV1MEqzJuV6AJ6fTKdQAtFJRU2AQ0lOooAbRSmlqrgNoenU1qAG0VJTDQAlOptOoAKXNMp1SA6m0gpaAHVHTqTFAC0U2igCGlxTTSrQaDqKa1C0WAd8tIaWigBtLijFPU1QDaWl5oFTIkMVJTadQA6haKFNUSO5pabupu6gB+abimsacpoAMUjCl3U5TQAzFc94vvvs1hIq/xVs6leR2cLM1eSeL/ABJ9puZI6AOW1ktI8jM9clfs2+t3UbhpEZVrGjibf81AEFmrO9altbb922okjVXqwh2vRYBi2rRv81LZx7pm3Va3bqmt4d3zUAEFsv3qtxfL92oc+XToG3UAXsb6R9q7ttRKWpqnc9AC43Puq7bw7tu6o22slLblkoAvPbrsqv5S7KstJuSnW8W75moAYlvUV4V2fKlaWN3y1BLbtQBjqNr7ak8pavS2m35qh8vbQBQaHe/y1DLaM33q1fL+fdSyUAc5e2qr8y1TWGRdtdDcRq+6qX2WgBPsP7lWqCXTWZ9zVu2/+p2tSXUbMny0Acbf27RzNT7K1Up81b81h5ifNVVrHy/moAyWtmbdUaQ+WjbkrZij27qa9tv+aiwGREWZ60LMbNtSSWf8UdWrOONNvn/fosBaW285F8upV0xbfbJJVmzKx/NUV/f+d+7oAiluY2f5UprXNtG+6s/USq/KtV2HmJu30AbsGvNDN8tdz4V8SM7xq1eOTxyb1210Oh6h9m27qAPoOzuo7hNy1ZrzzwlrrPtVnru4JlkTctAFihaRTSrU3AWkpaNtACLRQ1FACYpuKdmkqgEFIwoooKG7adRRQFh1NoooJCjNFFABmjNGKRqAFopKKLARUUbaKk0HUUUUAGaKKaxosTcdTl21DTloC5IaWmLT6AuJzTs0U7bQAU6m0VRIuaaaSkoAKN1FG2gBOaZcTLHDuapNtcv4y1SO2s5F30AZPivxHBskjWvOrrbI8klSyvJcTSSNVCWWgCrOtU3FXJ221WU7qAI2Vlo+7U2N1JtqQFU7quI33VWqsS1ZgG2gB6jdU6jZUPzU5i1UBZzup7CoYjVmJf71AEqqrVIkX92nQRrsqzFb0AJ5Pybqns491SN8vy1JFGtAEnlbf46Vloam53UARON1V5Uq3tzTWi2vQBmlWX5lpJAzVotFTGjVUoAzGi+SmJEtaLrupjKqpQBXijpXWrCr8lG2gCv5dRfZ9/ytV7OKgZqAKtxbxpVC4NaDBnqCeLbQBBa/u0aqzbnm+5VvDVHLuWgBGZlfdQ+6lUq+1avfZ1fatAGJLCrvVGWGT7q10txZ7Pu1QltmR91AGbFtjTa336fAVmepJbHfUlrp+35t9TcDpfD83kvGtej6Dfs21WrxqC5khuV213vh+/3Qx7qoD06JtyVMlYukXyyoq1sId1AD6KKM0AFFIxplFgFzRmkpKChc0lFFABRuoooAWiilzQSJRSUUALmkaiigBcUUUUAQ02iipKHZozRRQSFIadihhQAynLSCloKHKKWkp2KoBymnimVJUgIaSlNJVEiGm1LTHoATNFN5pl1N5aMzUAZuvaotjCzV5R4g1Vr+5bzHrd8Uan9puZF3/ItcVeSKu6gBtxdbE2rWXLLUM9x89QNKr0APaZqki+aqy1OoZaAJm4p6hnqJh92rCNt+WgCRo923bVpVVUVaLYqiU9vm+7QAqBaVlVqdAu1PmpzbWoAjSNauRBWTbsplvHuq5bjbQA1Birtv9yo0CrUr/IlADmkVn+5Uy/MlV/MVasQUAONJT8U1F3UAOQM1OeNqci0rfK9ADfl2VGyqakxUXNAELVWare2moq7/AJqAK26jDVJOyq/y0xm3JQA3FRSsq0ryfJtqvL8z0ADGopZFapp9uzbUHlUAMYq1Ry1Mi7adhW+agCko2vVqJqryna9MaTbQBppIzfK1OMKulUILir8U22gDPa1+dt1MuJVhTatXLorWdOqtUgVvN2fNXTaRfLsjWuXl/u0/TrzbcrQB63o15sRa6zS7nzkryfTdQk85Y69D8PXK+StUB0qmhmqNDuqWgBuc0hpaZuoAWlFN3UtBQNSUtJQAUUUUAFLSUtBILSUtFACUUNRQAtFJRQBBRRQxqSh1DU2nNzRckTNGaVRTaCh2aVTTKUUAPpd1Mp+2qAXNSLUVPoAcxopMUtBI6omNPpr0AM3VznjXU1sbBvnrfc7K8m+KV+z3PkK9AHN3WoeY8klYN7deY/y0XE2xNtUWdWqbgI1CmmsaKLgWIjtqzu+Ss35lq1EdyUXAnUtU9qu6q8Q3VoWY21VwLSBUqbdGiVDJMuzatRRN/eoAk8yplaoMbqtQRbkoAfEWq5F/C1RW6qlaEBj2UARp9+p0+ZGqNvmpYg1AEiru+apkDNSou1KkRWoAcm1aGVd9SpG2ypIrZlSgCJvmSmKM1Kx2p8tMfigBjs33agYrUxO771VZUXfQAzzqRpajdVFMbbQBHLJuemKzUrDa9RS0APZt33agnDU5DTcs1ADFlanrLteopRtpq/N81AE8s26oXb5KF201iq0ARud6VCxapWqHd89ACqasxS/PVdt1G5lqQNBCrfeqKeNd/wAtQLItT5oAoXi7vlqkqrG61ryhqp3Vvu+agDX0mbc6rXbaNdtC6rvrziwl8t63rC+berM9UB7JpcyyQ7qvZrl/B9x5ltXTfdoASjFFGaAHU2ijNBQNTeadmigkbzRzTqKAEpaKKAClFJSUAK1Jtop38FADTRRRQBBSNS0MKCgaiiiiwDxSNSZpGNABRRSmpAWn0xafRYAp9Mpc1QElFNpc0EitTWNPzUbUAZ2tTfZ7ORq8M8VXTXN/JI1enfEjVWs7NlrxS/vPO3N/eoKKE8292qFTULyU6KpAk3Um+jNOWgCVDlKcvy1D5u2lik3UE2NCKRat/aF2bazohuqaKgC5F/eqx/tVTgKrVlBuqgLdvtqwjbXqraxr92rrLu+VaALFq26rkW1UZaoW8bNVxRHGlAEihqsLH8i1BbhpPmq4i/J9+gCRVq2g2pVeKLf82+pt2PloAmRadcBlSkiLUs+5qoCr5fz0ydWqdiqvTX/vUAVnhZYdzVRlba9aM7M6Vn3AYVIFbf8APtpku2myq2/dTHFAEUs22o8s1Ky5o2slACZxSOd33ad5e6m7WTdQBF96nMKVRtpHk2p8tAEWMPTGNLvqF2ZqAFWRaXG6q1WEkVUqQBjioJZKkaqs9AEiyVct5d22srNTpLtoA2WKqlU5ZVqJJs1Co3vtoAllj3Oskdb2mx7kVqwrcfZ91aWnXMm9VoA9F8KXSwuq13ER3Jury/SJfLdWr0TSbjzrNWqgL1FC0lAC0YoooASlpMbqNtABRRRQAuaM0UUAJRRRQAU7+Cm0UAFFFFAFelWm80m6gq4+kahaGoAQUtNpc0BcWnGmrQ1AEgp1NFLQAtKppKKAHbqVaZT1oJH4qN/uU+q9+dltJQB5J8Wr7fN5VeV3TbErsviJcs+pNurhtRkqSiqzbfmqRZN1Vnkp8Em6gC3F8vzU9m3JVdZNyUr7lSgBzFnqxEG2fLVVGqeCT56ALtvGy1P0+9UNvu85d1W2Cu9BILLtq7ZhpPupVdY1XbtrXs4lRFkqgHquKkWomkqxAtAFi1b7OjN/epVkV6rOdtAbfQBpQMzbY1q2si/dWqVqfnq9bqzfNQBKjbUqeHb8tLBH5r1bSFVoAY0m2keSnMtPXav3qLgQrGrJSsFqZitCbdn3KoChLVZ1q7J99qibar1IFBlqndR7nrZ8uP5v79UrhfnoAy3t2V1pZatS/M9QT/7NAFYHc7LQhWl+aoFLLQA6c1Rdtvy76mnLVUuqAFnk21D5tRtukqFm21IFmVvkWkVsPVfzGbbuqZJF3/NQBYXc9K0W5KjU/PuqTd8lAFGUbaYhp1ydtRK1BRaRqmQ1R8yhJGoJL2Wq9ptxsf5qyrVvnq5EP31AHXabdV6F4Vu/MtlWvL7DasNdp4KlZXqgO9WnVHH9ynUAFJRRQALS0lFABRRRQAUtI1G2gAoo20UAFFFFABRRRQBWzTaVqRaCh9Np26haCRtFLzSKKCheaWiigB+2n00UuaAFal5puadzQAYp1JS1ViQrO8QXH2fTZW/2a0a5P4jXPk6O3+0poEeF+LbtrnVZd396uZvDurR1Zt1zIzVjuzF2rMZErUIzb6j+69OgDM/y0FF6I/JStKyou6ol+Wn7Wb71ADW3O67avWa4eoflVNq1Ys46ALn+rqxZBneolXdt3Ves/v7dlESSzlVfaqVN5jf36jgO2p7W28yaqAIAzVZiLb6ka18qbatTT/cVaAIVbd8tWYlpLeJW+7Wnaw/uWVaAGxL/ABb6tW6tUSwsn3qu28fyLQBat/4qmWJm+aiBdr7Vq4oagCt5W6iW3q3TXVnoArKvz/NUb7t9WnX5FqJ4ttAFCXc1MWOrMsW35qjoAiaKqtxV2eNmh+Wqbx7UoApyjbVaePc67auXFUpWZ0oAhuoWWqjBlStJh/o1Z8q4+9QBEy7dtUrr5Xqe4LLuZaz7iSgBrttqCX+81DSbqq3E38K1IErXG6mrKz1XUNUkQbfQUaNuN0K1acbUqpb7lRatudyUEmZdfM9VGk21ZvZFV6y3k+ego0UkWnqdqNWV5u2rcU3mJQAsVw2+tSKZm27qzFi2/NWpEI3hoA6vQrbfbbmeuw8IMq3KrXDeHJtsO2um8L3S/wBq7aok9QQ/ItOqKA7kWpaACiiigAooooAKKKKAH7aNtMpaAFb5aa1FFABRRRQAUUUUAV9tJzRnbRzUlBjdSbadRVEjaXmlooKE5pVo3UR0ATLRSUtACU+mU7mgBac3y0zNPU7qCRi/NXn3xculjs9tegsNteWfF9t21aBHjWpSb3asdyy1qaov77atZc4VKksjcUtvJsdqZlmpFNAFyL5qteX8lUIP71aFuWagBYI/k3NV2zk21BArMlTqv3VoiSW1bd8tX4gyVUihWrCFt6rVAXII2X5qv2Q3feqG12qirWitq3k7qAGyyqr/AC0ff2tUDxqv3asW/wA9AFyCFm+7WoqsiKq1Da7USrrlW27aAG+XI/3qmjO3atL5nlpuahl3bd1AFm3bb81W/O31Sg21PE2x6ALVKo2vUO7+Knrub5t9AD5KiZWan52/NUjGgDOn5qFiqvV51U1RuI9iUARytv3NVO4+ZKkY/eVXqrLIq0AVmLfNuqCc7nVVqw5ZKqTtvoAhlkZN1U5ZWWn3p2VntJtfdQA68m3JtrPu5FWi9m3Pu2VQeVWfbUgOxt+aoN1WIgrUPbrs+WgCNTu+7UyDdTII2X5VrUtbagLkSblqOeZkq5dRbErIuWZaCrla8l3VnNLudqlupNz1SYMlAEqtuetCzO2s+AbkrR0vaztuoAmludqMq0add4/dtU1xGqp8tVLCPZN81AHUaSJ1f5a6rw1L5epLXJ2F9GjqtdbosivcxtVAetWTb7aNqsVT0k7rOOrVBIvNHNLuooAKKKKACiiigApWoooASilpKAClpKKACiiigCpmlWmiloAfSGmMN1KtBQtKKSkoAe1C0mactAElFFNoAfRQtFADHFPjopG+WgA/gryP4uSf6ZXrmfkavGPiw2+/ZaJEHmN+fvNWFOd9bt0v3lrDnCrUlkdP27qIl31b8rbQBHFG2yrlruX5aSIqsO3ZTV+V6AL0RZvlWrUK1nW8u16urN/DQSX4vmqaIrvVWrP3VcgVnoA34vI3qy1r7t0O2uasj92tdrpflVaoB85X5Y1ogHz0xirvVm1Vd9AGlp0e/wCarbRs3zLVSKbZ8q1c27kVmfZQAKGarStu27kqvtbZU0Ssm2gCzF8yU77tSrtZFpzBaAGsuKeo20v3n+alcqtAC/LQzbkqNTTKAGmqlxtb71WpSuyqV0VoAq3B2p8tUJWXfVqfc71RcbPloAXO6s66++zVbY/I1ULgR0AVJW3fNVNxv3M1aJjVttQzwbn+WgDEut2//Yqt8u9vkq9fxt92qOP4akAiaps5pqr8m5Up6igCVNrVetzUEAWpMYSgBuon5Pv1z1xNWreybflrEvZNtARKrS/PSbt9QM3z1NAdyUFD7ct81XrPalVGh2puWpbEM70AaMo2puptsGdN1K6srqtTxFkfa1AE2nWkjvurr9ElZXjWsfS7uBPlaul0tY22yUEnqPh87rCP/drT5rK8PMrWa1q81QBzS0UtUAlFK1JQAUtJS0AFFFFAA1JStSVIBuo30mKSgA3UUUUAVqKXbS4osUR05aTFO20AG6haNtC0ALilWinrQAKafSUtABQ1FO20ARU+neXRRYCGc/I1eDfEu4ZtYZWr3udfkavBPikqrrbUEnC3jMr7qxbor81a2pS/wrWJc/NUlC29akEbN81ZkArRt7jbDtoAf8r1HtZn20v3k+WiJWX71AEkENWoKji2x1PEd3y0WJL1mFZKuW8TPVOCNk21p2qt/rGqgH23y1bswrbt1V1j3VZU7EVVoAmi+bdV+ziaqtnx96tW1Vd9AE9uFHzVMx30lvbN8zUxSyvtoAtRTfJUsDM71Avyvtq/bqqo1AE7ja609Pl+aoMM3zU3MiptoAnYq1INv8VVlO19tWl2/doAVpFWo1mXfSS1DigCRpd1QPGrU5flpksn92gCpfx7HVlrNnl2/erRl8xtzNWfPE0r0AZ08mN1VHXfVyf+LbVLcwegB+WfbUnyvUG7dUU5bZQBW1RY97NWWsO+rsrU6L7+5aAEitG2VHcRKiVZaWSq0sm6pAZEatKqrWcsi1Itz8lAEWrMtc9eN8/zVq6jJurDlbc+5qAiRbqns2xVVzUlu2x1oKNllZ0ot12vupi3VNWVloJNBrhae7N8q1Vt1Z03VoKV+XdQAqNtdVrq9GaRfLrndsbosldBp0yqkVAHr/hcf6GtbamsDwlKr2C1uqaoB60uaSOiqAX71CikooAVhRRRQAuKMUtJmgBGpKWjFTYBklFOYUmKLAJRQKKLAQCjmloouVYjNSLS7VoouAlFDUq0AKKcKDSrQAtO20baNtABtpVpKQ0APzTVpqml+ai5Ik52o1eDfFhlbWJNte73Hywt/u184fFC7b/hIZFoKORurdmfdWdMFrY81VT5qyLv+KpAjQ1YiK7Krw/NtWrEvy7dtAFhGq1j5Fqnaq2+tWL7m1qAKrRbttWrUeVMtTW0O7c1W7exZvmqiR0C7n3Voqd/y1Gtsy7VrRt7ZaAIWPz+XVlI1RKVrWkbcKAJrM/PtrZsIvnrOs9q7a3LBaALM6/dVarT/L8uyrLbt9NeNW+agBkSs3y1pW+1E21Tg/13y1aXar7WoAFk20rHcm6nOqr92q7fN8tACRGpIhuejO7atLEGjfc1ABLtV1qOST5Plp1wdybaiQf3qAGZ3Uir96rbBV+7UTbaAKjNtTbVKVtvy1fvIttZ11/dWgCtcRrs3LWPMtac5k2MtUriLbQBHFIqfwVVvW3uu2rMu10XbUVxbNHtbZQBnXjLUdvJ8m6n3X36oSyMtFwLjTbn+aq7yqr1RnuGpnmVIFiWRXeoGakzuqBiy0AQ3RrLb+Kr90Was92ZqCiPmpYJP71RKd1TUAaFkNz1YaPdWXFLIlXLW7875aAL6bkSrFgrSU35WRaltZPs7/LQFido2X93WvpEbK8a1SeVX21saIVe8iWgk9h8Jw+XYR1uqKzdBj22ES1qLVRQAtLRSMaoA3UfeoooAWikooAWiiigAoopKAFaj5qSloAR+tFK1FAFalWm80ZqbFDqKFoosAYoWiigB5pVooWgB9OxSUuaAEpcbqSigBGG2lU0klC0EjboboW/3a+bfinDjxJLX0nL8yNXz/8AGm0a31JpKJAeeznclZ0p3vVuJ2+bdUDxrv3VJRHEzI9WolaT5qjgj3vWtBFtRV2UE3H6bbb62bW0Xf8AcqTS4lWHdWxYWqt8396gCvZ2Cv8ALsq6lmsbqtbVlYqkNOe2WqAyPs2560LWzX5atRWuzdWjptuqvuagDLvLVY6yni+dq6nWWjf7tc/KrfdoAW1VVStezDKm5ayIlb7tbOnL92gCbDF/mprht9Wm+V6Yit81AC26qlTKFameXteryxxolAFMyVC7LUtwyqjVSt90k1AFtdy0lxu2blq7BHTLz5IaAMzLO/zPUsAbf81RWvzOy1eii3URAljWNKrS7WdquJHtqtdfL91KAM6eZdm2qDn98u6rV4NtUpY2bbQBBcMrTVF9n/iarzQqz7Wq2tsrJQBz7QsjrRcN+5+atw2f8VZ1xa7320Aczcrv3NWdLHFGjV1F5bRJ8qpWPdWlFgOfaP5GqGtv7Nu+WoWsakDJeRqjaXbV2eHbuqlOKAKN1JurPlZvmq9eD56ozq1BREstPSWqzfLSxNQBfQ7qS3uPJep7eNdm6obmJVegDYsLvzH21opHtm3NXN2bbJq6uxKzWy0AWF/ePV/TZGh1WD/eqlbqrfdrV8Pw+dqsVBJ7n4fl32ETL/drVrN0GLZYR1o1QA1NopeaoBaKNtLQAlFJzS0AFFKpobbQAUlFFABRRRtoAKKXFFAFPNFFFSUKtPzTKctADsUlFFSBJinKKYrU/mqAdiiinbaokbRTttFADaKU0i0ADV498cbTdCs9ewMa83+NMW7R91TID59ZdvzUkUe99tQ3k219tW9J+d91SUaNlY1pxRKj7mqCzuVV6rXF350zKtAG2t1AlaNnqqq67a5JZlVNtWbWby6APSbC/wDOhXbU7XcbPXH2Fy0aK1X4ZGL7qok6dbmBfvPV+zlV0+WuCuGuWmq5a6rJbw0AdRqLKiVjOGd91ZF1rW5/metHS9Sgm+WgCzbn5637BfkXdVOwjjaatL7RGn3aAHTlaiVqa0nnPUiw/PtoAVCzvVq6Pl21JFHt2rUGrfKm2gDLurhpH21c0mPcm5qxZ22TNWhpsu51WgDpLcKqVm6pJ87LWkvy226uZ1a6/fUAT2YVXate1jrCsLj+Fq6GwKyQ0RAfKNv3azpWq3dN5O6ufutQ2uy1QD7jy3mprW25Ny1mtfR792+p/wC1F2VIFv7NtTc1P27UrJbUd7/fpl5qjIm1aANuLcflqtLDs3M1Z2na1tdVap9Rv/MSgCCe1XfuWsi8j2vV+XUFRKw9S1De+5aAFljWqzj+Fary6luSoE1KOT93QA28jZd1ZVxG1bjBX+aqtxCrbmoAwZ4dtVTGtaV6u/5aoTqwqSjKuI9u6oNq1avAzPVVo2WgC0km1Klgbe9Zyybflq1bs1AF+VdtbWg3G35aw4mZqu2U3lutAHWgbfu11nw8tftF/wDNXG28jPtr074Y2bL+8agk9JtF2QqtTGkT5aKoApeaOaOaoAzSqabTqACiiigAoooWgAopabzQAtLmm802gB3NFNoqQK9FFFFwFpRTc0tAD80uVqOjdQBMKdUYqSqAdS0ynLQAtOpBS1IBRTqbVAMcVwHxiRv+Eeb8a9BY15j8cNSW20Ro6kD5vuj/AKS1S2szI9UbiRnm3UsErI9SUb9rdKr/ADVLPcxq+5awZ7ldm5arrfMz7WoA6Odt/wA0b1e05WdKwNOul+7W3ZXPl0AdFZjZtVq3tOtmb733K5m1utyK1dHp2p7UVaokn1G0aNPlrPihaRNzVvfaFuE2rREsDIy7KAOK1Gwn+8tP0hZLd9zPXbfYVaH5krHu9LVXoAdb6my/Mr1N/azM/wB+sKeGSHcq1QluJE3f36AO6t9W+7tete1vN7rJvrznTpZNi10thM2xW30Ad/C0TQ7qw9Zuf322o7PVF8nbWfqNzufdQBTnmYu1X9IkZnrHYs77q1dLZUegDqYJG+zNurmdVZVmbdXQwTL5Nc14gK72agCi18sM25XrW0/Wtn3q4uab71N+3UAd3qmuK0P365bUtTWNGaqP2lnTc1Urg7/vUAVZdUneZqY2sSL+7ont/wC7TUsNvzUAEWqzw1at9Qkf71V5bBvlrRsrVU2qyUAK14y7dqUjanI33q1Wto2Rfkqpf2OPmVKAM5pp5kZVrJvDJHurZaSOP5ao3UW75m+5QBlQSSPuqXylRPMqjq9wtsny/JWC2tSfwvUgdZFqWx9rVM99uRlrjf7Q31Ol1I/3aANW6utj0yKX7Q/zVkyyyK/7ykbUNnyrQUW7wqXqq7VG1xupYDuegCO42ipLVlWmXkW35qYu1vu0AaSSrvq7YDzLnbWbZxbnWtaBVjdWWgDfiikR49te4fDmLbpsbV43owa4miX/AGhXvfhS1+z6bHQBurRQtKa0JDmlWm0UALzS02lFAC0UUNQAUmaSjdQArNTWamtRUgOzRTc0UALmikooAhooooAGpabmloAM0UUYoAkWpVqDNSKaBD6dTVp1UMWnUmad96gBajzT8VjeJdSXTbCWdv4VoANZ12x01G8+aNK8B+MniddWufIgf5FrnvHXim+1XWJFWaTZurnbxWfbuqSjNddnzUxpVqd1b+KmwQ7nqQIfmampH89X/LVU20sVtuegCzYRK23bW7Z2DP8AerLsI9ldRpcPmbaoC9YWirDtrW02wZnqTTrBn2x102l2Kpt8x6CSCztdibqlS2Zn3VsLDAlJP5aJ8tAGey+WlZt5uatOeZagfyHoA5vUDtf7lYlxDveuqvbTc+6qV1Y7Yd1AGHbr5dXre7ZKyNRM8L1TS+2vQB2NvqS02e7877tcml4zPW3ps29KANCAyVpWQbetVLVWetWwtmapA2ELGGud8QR7d21635dyQ7WrB1ZWZGqgOQvWZN1ZyytvrTvF3OytWe8f8K0AaMVwrIq1KkSvWYsc6VcibbtagDRazVqcuns22mxXVWILpv4aALP2CLZHSNCsdOiLSf6yrqRRv8tAFeAbUaqF1/FWw0Kr8tVp7Xd92gDk7xW37tlVbq4VUrsX09WSsHVtJ3/dSgDzzxHJ5n3a56Vd1drrOlsjt8lcvd2vl7qkozVkXftpYrpo3+WoZY9s1V2k2vQBt/a/tCfNVSVt1Z32n59tXLcZdaANO1ibyfmqZPlp6y/Iq1XdmoAsTt+5qtbmnPIxTbTIA3y0AbVgu7a1aMUXmOrVm2B2pVq4la22sr0Adj4N+bW4o29q+itNCpZqtfM3w2ufO8Qxs1fRlvqtpHCqtNVRJNdaKy11yx/57VKmq2j7ds1UBoUVHFJHJ916koAKVTSUUALzSUUUAFRmpKY4qQG0UlLQAUlLSUALmijNFAEdFFFADaFp2KMUALRS80c0XASpaZTttFwJENFNUU6qAdUgpi7aepoADXl/xwv5LbR2Va9RauD+Keh/2roku37+00AfJiXe68Zt/wA+6tNpN9U7jSZLHWJI5E+6xp8p/ffLWZQOrM9GfLqRW2/NWfeXHz/LQBZik3PV21ba+5qxYrjD1M13/t0AdVamN/u1uWUbLtZXrhbPUtu3yPnet+BtUkh3LDQB3K6lPborUyfxN5O1mmryjV9a1m3doGrCTX7mObdc/OlFybH0Fa+NLHYu6arSeKrST/ltXzBLq120zMr7NzVp6XrGoM9FwsfRX9tQXH3XqaK7ZUrxWz1y+tvmrqdG8UNJCvnvsqrhY75rv+9UqtHJD81cxFqCzJ8tWIrn+Gi4FjUbOCZ2ZawLzTNv3a31uNlV7qVW+ai4HPfZlhf5q3NEKt8tZt7J5lWdLVt/y0AdVZKyvtrpdNhWP71ctpbSfKrVuJcNsoAtatcxqm2uR1TUvvLWtqW503VzF7FIr0AZ89xuekXa22o2tt1SWqsj0AbFlFG6fMlQ3VltrT02FWSrEsatC26gDnVtpFerMXyU6WVY6zdUvNvzLQBt27M1b2mmNk+avNH177N/HUEvjralAHrMrRo/+xVeW6tmevIZfHk+z5fM2Vc8MeKV1i8aDf8AOtAHpU8277tULq53blrlb/xTHa3Mlpv+davWGoQXUPmSTUAQaptdGrjNUjXe22uj8Q38CI3lvvrkbqZXSgDH1KOsZtrfLW1cSxsjbqxbwbfmjqSiCWFt+6pYJWjpyHelRouKANWC/wB1T7t3zVmYwlW7NtybaALsRXfR5jK9RxfLQ7fPtoA1rKRm21evxutlrLsCyba2beJZHXdQBFoJubaZp1rZl17VG/5bSUnlKibVqFzHCjbqCbEqa9qX/PaSrMHibUI3X/SZK4vV9agt3ZVeuduPEbM/y0BY+mPAHjxmmjtrl69isrlbmFZFevhvwz4gkS8jbfX1d8J9Z/tTR1/2VFVEDveaShaKoAooooAKa9LmipAiWlp+1aZQAUUUUAGKKKKAGUUUUFDqKFpOaAAU6kpakBRT6YKcKAsOWnU2lzWhItOFM5pVNADmNVb+FZraRW/iWrOajl+581AHzN8VdL+w6w8mz72a8xaXbM1eu/Hi+VtS8ha8avG+9WZRYnvla22rWazSPTLcNJMqtXcaHoMdyitQBxqWk71etfDt3dV38vhxYU3KlXNIt1j+VqqwXOW8K6S2n3KyTw70r2Xw/Y6XfWC7fLR6x0s4JP4KUW0ls/8Aoj1JJgfEvwZs3T21eUXnhyffIuyvc7i61ST5ZE3pWW+mNNNu+zUAeNWHhmRrnbJXoHhnwbG7x/JWndaHc/ad0aV0mnWOpR222NJN9FirmL4m8J2lrZ7lrhpbGdd21JPlr0vUrDVrj93P5jpVJrfZbNBJbUWC5xWl3c8LrG1dDFfVzmrx+XfttqS1kZdtAHYLfVDcXka/M1ZDXn7ms+6vKCTciuFket/TQuxa4nTbnc+1q6nRpmWqA6jTh89bCR7qxbI1vWsrNt+SgBstpu+9XPazGsddhKF2fNXF+IZV3sq0AY10yrTtIKyTbZKy9Rlqva3TJMtAHptlpS7NyvT7qHyUasXRtYnWFf49tT3msbkbdQBh6pdRpuVkrltck/0Zttb2uXVt5LSVx11dT6hN5cafJQBlRFXdvPrX8PeE7nWr9V2bId1MTR5VmWXZXXeGrjVrZ1ZYdm2gDQ1n4ex22j/uIa8b1aw1DRb+VrZNlfQ6+KZ/szLPDXFeI4ra/SRvs3ztQB4Pf3OpTTNIzyb6tadrWrJtgV69ETw7bPu3J/47UDeGF3/uYaAObim1B4fmesq/vrmN/mrul8M6hI+2q+peC2X/AFlFgPP21Bn+WnLcVp6p4Vkt5maOqcGhagz7dlSUIJKcxZqkn0u7g+8lVVl8n5WoAuIfk+apbVl31nxXO7dtqzZBqANiCZWeiUbZlas/zGV6uq2+GgC7A33W31uW9yqw7q5aJmatqKRUsKANZ9QVIa4rxN4ibeyx1cvLiS4TbHWNeaDO/wC8agDnJZp7h2am/MK62w0Gi80FaAMPRPMe8jVf4mr7F+BWnyWugxyTfxKK8G+EvgltQ16NmT5FYV9a6DYrYWEUEfybVFUSaq0UlFUAtFJRQAtItFFADWptKaSpAGopKKAFopN1FACYo5paKChM0lLzRigBFpy0nNKtADhSUUVIElJmm5pVrQkfSqKP4KVaAEb5aq6jKsdtLI38K1basPxpcLb6Jcyf7NAHzH8UNQ+3eJJd38LGuUNqrVe8QS/adbnkb+9UbNisyjPWz8uZWrufCtyq+WtYDRrJCu2tPSImRFagDvlCvDWdcafJv8xaSzv9iLWhFd+Ym1qokNLZo/vVuQRKybqyYlVP3m+raXyum2gDTso45a0U03e/ypWdZFV27a6O1b7vz0ANsdNgRP38NaKW9osLbaqXF5trIutQZXZt9AGhcRwLuaRK53V7S0bd5afepby/aZNrP8+6qalmRmZ6AMLUfDttN91K5XW9JaxRmX5Er0N5o2h3Vk635FzbeW1BR5XPcSJ8tV2mq/rNnsmZlrH27nqQOh0Yb9tdZYBlda5LRA0aK1dRZSN8tESTqbBm3rurobL5krmtN/vNW/an5KoCzdVyur27b2aunvJo44a5rVrzdQBz9/HGtc7KzLc/LW1qTNJurnrgtvoA6TSNQaFF3Vqz3ltIlcbZs2/bvrUij2utAF5NF+33PzfcrorDw/p9tD9yq+kzqiKrVtwXEbp8tAFK10uDf8qV1Om2FovyslYtr8kyrW15iq67XoAnutKsW/grDutNsbV2Zoa6J2VoaxtRXc/zfOjUAc9Pcae25lhrOlv497eXDWrf6SzbmX5EqD+yfk+VKAM/zfvNVK8bzvlZK0/s32eba1W3s42+ZaAOYtdLW4m2yJW5HoFpCm7yalSJYXVqNU1D5Nu+gLnM+JbGxRGbZXlviGzgMzeWld74juWuHZa5K6t96VJRyyW+x61NOhZ6tNY/d+StLS7VUoAoT2O1N1V4j5b1uXkW1GrGlG2gBr7t+5a0PtH+h7apIyslTyqrw0ATaQF310Vwsbw1z+nQsla8Um3arUAT29sqpVVo9822uhtolazZqoadD5l+q/7QoJkz2b4M6MtvYLPsr1FRtrl/AFt9n0eKuorQB1FFFABRRRQAU2nU2gApKKQ1IXF20UnNJQAvNFJRQA+jFO20baChlFLRQA3mlo20tABRmkooiSKtPUU1BT1qgHCjmkpc0ABrh/ivdNb+Hpf9pTXcZrzL443Pl6JtqZAfOkvz3LN/eapvLXZSQR1Mq7agomsIt1bFrEy1FpFuuzc1bVra+d92nEBlsu2rytUj2mxKag+fbVEk1u275WqdAqvS28SrVnylb7tAE8VxtdfnrWs79kT5nrLgs2d1q+9oyJQBLdX0jptWsuU7nq/5fyVVl2x/e/ioArzy7YV/3qptct81LfTbflWsy4kZtzLQA68u/k/d1k3t0zfeepbibam2sW8kbfQBDqH3GrLs7be/3Kv4aR6u2dps+apAdZW+1FWtqyWqCNWjZ/vNtUBv2DVqpcfJWXartSriGgCW4kWSFq5zUWran+VGrC1QrQBmzrv3LWLdQqla/mMtVpwskLUAY6Bletiz3Jtas9F2Vq2e2TatAja05t1bFsyqlUdItWd9tbT6a0PzUDBGb7zVbxt2yb6oP+7q1Zyec+1qALazSbGamvcKyfM9NuI2+7VdrVk+bfQBXurxv4afBeRqnzVWuoZGqm8MjOu1KAJL+5jd2qB7pkSkvIWXbUDr5iUALLdb4axLq53O1aDwsqMtU1ss0AY9xb+duZqzX01d9dO1rueoJ7RldmoKOWa02vStD5dbM8K1VljapAxrr7lY10a3r2PdWNPFsoArRDdWrp0e+syKtvRu1AGtDbrsX5KrXS7HrZt7dmSsrW1aN6CTRW522G2rfgWya81uNf8AarAsmaZFWvZPhFoG1Fu5aqIHqOiW32ewjWtEU2JdiUtUA6m0uaRqAFzS03NFAC5ptKppvNAg5o5oNHNABzSUvNJUjsFFFFAE9FKwpVWgojoapMU3FAEdJUhplADKdSc05aCRc07NMpRQA+ikFOqgCvKPjn/yCl3e9erv9yvKfjwrNo/51MgPBYNrVo2sG+sOCXa+2ug0mTY/zVJRp2dvtfbXR6RbfOu6si1O+Za6GwC76Iklu6ttybqqLbr96tOWRWT5aZFtaqApKv8ADVqJlSnPF/dpiqq0AaFrdKtS3l1vqhFtf7tNuW8t9u+gCZ7ny6zL28qrcTMz1Wfc70ART3Hz0jyqybVp7Q7vvVVnZYaAKN033qy5W31YuZZGdqqozI7NUlDkjZfmq4krbNtVdzPWhp0P96gCaCP7rNW1YRK1R2sMdX7OFqok0IIauIF2fNS2UO1PmqYx/PQBl3UO9G21zmpRsny12EsbPu21iapbbkagDlJyy1CzfJWjPb/erIuvkoAYy7qs2TfOtUUudv3atwSLvVqkDttFuVSumZlmtq8/0i5/fV2GnTb/AJaoB09tu+aoIvler8rZSsu6O1/loAklu2jm+/Spfrv/AHj1kzs3zNVWUts3UAdM93bPtWOpcxsm2uXt91X7cyb9rUAWri2V91N+x4T5UrRt4d6Luq5Fb/JQBz32Bm3NVRrP52rrmt12VSlhWgDmns9tVZY22bdldBPFtT5qzroUAc9Pbfe3Vl3EW2t+7CjdWRcHajVJRi3i4Rq566HztW9qJZUrAvJfvUAU3VRW74c+d1rE+V/vVueHwqTLQB6TZaZ5lmrf7Ncr4otGjeu20u6VbBV/2a5XxQ32m5WNfvs1BJH4D0STUr+NVSvo7w1pi2FnHAqVx3wo8PLZ2Ec8ifO1ekIu2tLAOpM0lFABuo3UNSUAKxpM0U2gBymlpopc0CFahaZmlU0DHUUlDVIC7qKZRQBc5ozSUN8tABRSNTaAFNMp1FADNtLRRQA9dtAplOWgBy04UiilzVADGuC+L9n9o0GX/ZU13bVzvje3a50G5X/pnUyA+Q7iLZctWtp033d1QazC0Oqzxt/CxpsS1JR1NndbnWt+1uFVNy1y+lquzdWzaSbU3L/DVEnQRXK7FqwrL8u2sWK4WSp1l+Tcr0Aal1Lt2qtQLLWZLdM3y1KsyrtZqANTzfLT5apXErSPuqNbhqfFGzfNQBC8Tb/lqxYabI9WLf5plVq3oBHDD/t0AYGpWfkw7tlctqJ3PXXeI7vdbba4e9l2IzUXApt801TrEqJuqtatudmarc+1LapuBXgbe7VuabbsyVzdnNtmrrNF/hoA1rC1b+JK3ILZVRarWYZq0YhtSqAmSFlSnrH/ABNRayVPKGqgKzbVrOvIo2q5cttqq5WpA5zVrdV+auZv4VZGrsNW3PurjtSk2uy0AYEp8t6twTb0qhdfM7UW8jIm2pA6fTmaN1rq9Eudrq1cRpdwrbVrobKTbtqgO6QLJ/wKqF7aqm6pNDuFdFVqvaiqigDlbxfnqqyq9a17FVBo9tAEmnKv3WrpLC0tpErl4vl+atXTdQWP71AHSQWio9TylUSsmDVdqNTX1PfQBZlZapzyKlU7zUI9lYV1qbPQBrXtwrVjX90rfdqhdXjM/wB+qT3Pz0ATXU25Plesa9mqzcTbqyLzdvapKKOo3NYV1LuetG7rLddz0AOXayVt6J/DWFjc610+h2zfK1AHULeNHbLU3g+0bVtej3J/FWNqM2E8uvT/AIMaPthW7ZKok9S0i2W2s441T7q1d5pYl2ItLVAR0LSsKSgBWFJilooASkUU6koAFooooEIabmlp1AxBS0w0ZoAdiimUVnYC1mkNO3LSVQBS4pKdQA2kzT6bQA2ikpaACijNC/NU2AlVqSjG2itACql7F5kLR1bqOUbqkD5Z+KumfYNekbZ95jXL2lexfH3RmeH7XGleMRSKtTYo6HTZG2fKla0QZflV/vVgabLtrSgm8x1agDQ8zy6Emaqc5VqTzNvy1RJoysqp9+p7cM/3qzreT5/mrSsJNr0AW4omWtGKOR0p1l5cyVoxW7KlAFFh/DUdxebNq1LeQsr1l6kywozNQBT1u82o2564i4vt9yy1f16+V93z1h2VvJczM1SVc1IG+f5auvI00LLViy03anzVbbT/AJPlSiwXMC0jbfXY6GPkWsD7P5c1dTpEe6FWWqJOgsvl2rWikbbKq6cFX5mrWhKy0AMtwq1YY76VY1p6qqJVAZ11Ds3Vl3P+paukuFXZWFq+1KkDBvJPkrjtcXbuaukvZdr1y3iU0Acysv75qnU7qjtbZnmapbi2kWgC3YXKxutdJpt5G+2uBui0dO07U2SZVZ6LhY9k025Zdu2t1JGk2s1cP4a1KOSFfnrs7WVXhVVoAS5i3u1V3tVatRBVOcbqAMS6i2bqrNLtrTvbfdWdLFtfbQArXLbNq02S5kVNtQ3Eez5qqytIybmoAW4mZ021nSzM1WZdqpu31n3EtACfM27c9RM216rvKypTFkVqkCSc7nqldHbVljVW8j3bmoAxr87qov8AKlXrqP5KoSncjUFDLIb7lVr0XRrTbCtef6N8sys1ei6LdL5K0XAttpX2m8jVU/iFe6eBtN+waPGteZeA7Zr/AFJf7i17baxrEirVEkqj5KZUlMNUAw0w0803FABTuaTbRQAvNNoooAKQ0tNoAdSGgU3NACUUUjGpAWikoouBbplONNoAWnLTaXNSAtFFFUA1qTdStTTQAtOFNUU4URAfRikFOaqAFpGooxQBy/xB0v8AtLQZ4NlfKOqW7WOpSQSfI6tX2ldQrJCyt/EtfMXxw0ZrDW2uY02I1TIo5G1bdV5Jsfx1jRH9z8tS28rb/mqQN5ZV2ffqeCTc9Y6zLVyzbdQSbkUa7N2+tGwXdWZZ/PXQaXEq7aoDW0uKtbOz5ao2sdXGNAEF4qvXJeJZGWFlWuovJFWuf1aFZkagDy+9DPeba6jQdN+RWWql5pvk3+6uv8OW6slFgLenWivV57NUT7lWEt/L21oRKrJ81AHE6jabJtzJWlprLsVVq34jtlVPlrN0mRY3+agDo7cMu1dla9nHtrPspVkhWrsEm1/moAsuans2875WrPluNz/LT7CRmmqgNS68tE2tXMavGu+ugvWrBv5N9AHK38UfnNXL6zD5j102syKj/LWba2q3M1SBmadpe5N1S3Wlsyba7G109YYaiuodqN8lAHmWr6Yy7q5i8iaF91enazbN5NcPq9v96pKLPhLVNkyrJXrOkXazba8Gsi0dzuWvSPBureYirvqgPS0bcjUMF2VVspldKs/K1BJWuo2as2WP562JV3VVeNW3UAY9xG33az5f7rVv3MfyNWHeKybqAM2c1m3hVn+Wr10WrMnO2gqxBONqUxPlfctRzzU+Da1STYly0lMnl2pUi/NUNxQUY90dztWZKrM9al19yqKFlekA2KNlRdtdHozXL7Y1rLgjV33V2fhC0WS8ip2A9k+FGj/ZtNWeT77V6ItZnhy3WHSolVP4RWntrQkKiqVqjNADDSUjU4UAJSNS0jUAGaKMUUAFFNooAKbRRQANSbqcajqZAFFFFSBboozRVAGaM0lJzVALuoY0nNHNSAc0c0lCmiwDqVKShaAJaTNMzRVASUu6oqM0AS15p8afD66hokkyp86qa9H3Vn+IIVurCWBv4lNAHxfhobmSBv4Wq4hXZV7x1aLpfiSeNvk3MaoRGNk3VmUIqMr1s6bWYhVnrXsaAOj0gbq6GyFc/pfy10tlH8m6qJNS3KolPaXdWfPN5dUXvGagCzeTbty1RnX9zup0TM7/ADU68+ZKAOV1ltj1b0TWFtnVWqHXIq5tg3nUAely69aKisz1PZeIrFv+W0deSX32mRGVXqjYWOoPM22agD2bVtVtJk+V65xL5UmrgVv9U0+5WO7+dK34LyCba2+gD0nRrtX2/PWtPMuz5a85stV+zbVrXi11WSgDpoLja9advcbE+/XIRaorJU0GqbaLgdJe3TbPlesO9vvkaqF1qa7G3PXN6lrH3tr0XA07qaOTdueptLmjR64m61OT7y1h3Hir7Dc7WmouUe3veKiLUbXELpXllh4yW42rWpb6xO7/ADfcoJOlvZI5PMWuJ8S2+xGZa31u1asHxLcq0LLQUcxaqxdlX53rsPBemSpukaszwbpclzM0myvUtJ0nyYaAI4JGhq/FcbqhvYVhTbVNbnYi7aCTd8zci1H95/lqjb3VX4pGoArXI3Vl3qrsatmdV31Rv41eFqAOWuF+9WHehlrpbqNd9YGortmoKMpx/ep1qN83lrUNw252WktW2VIGuq7Nq1WvZI/urTWk8xKpXkipQBTupGqkrNv206eVnen2q7npAadmq7FrvfhpD52qxK1efIzJ8tewfBTTGmmW5ZKcST27Tk2W0a/7NWN1NgFOatAGmmNT2NRtQAylWm5paAB6Ka1NoAkpM0lFAC5ozTc0q80AIaSnNTaABqZTmpu6pkAbqKSipAt0nNLTM1oANQpooqQF3UbqZSiiIDmpM0UVQDlNLTKM0AONApuaWgBzGmMaGphoAGNRP89Oeoz9+gD5v+Pemtb6ws9eeWsv3Vr6G+OukrdaI0+z51r5xtf3czVMgNqAbnWtnTl+dayYP4WWtGwZkqSjrNOC/erXW72ItYFhIqpuqW4uqoC/eXm9/v0y1O99rVlpukfdWrZDdtoJNKKHclSvbSbKki+4tSylmoA5rWbb5GridW8yOZmWvTLy231g3+lK7/coEcGl38+1q0LC6Vbnctbz+H1f5lSqc+iyR/MqUDL7Lpd7bN5/l79tc1cWsdvc/wCjPvoure7t6o2BnN58ySUAX5TJ8tVnvLmObbWmltO8ysyVel0pblKAMy31WeOpH16Skn0ORn2rVW60O7ZNsdSAT68rvtZ6qXWoKlMfw5Ijru+d62bPw3u27koA5W9utQuk8u2hqhZ+DL2/ufMufM+Zq9dstKtLdNuytqzjtLdPlhoA4nw94DW1RZJ0rYuLG2RPLVK6KVmmesfV7STZ+7qgOX1aZbNG+eudzPql4scddZdaBJdIu56v6Docdtt2pQBseENMW2s493366tW2pWTZL5aVP51ADb356yLz93V66lrNupfM+WgBLOX5627WZlrnlO2rVvctQBtvLVK6+ZG3UsEit8zU2Ubt1AGRfhVrn9RWujvFrA1KgDnLio4vlqxdRrVTbUlEjy/3aqztUbybaqPNQA2eT5/lq3pzb5lWs1my9a2jRbrmKgk9E8KeAr7Wpkn2SbK9+8G+H4NEsI4FSqvw5to4fD0H+6K6iqAVhtpKKKoBjVE5qQ1CxoAbmnZpimhqAEY0hpKKAF5paZSrQA+lzTaTmgBd1G6kNJQAMabmnNTGqZANaiiipAvGm0rGkqgBqjp5plABmnLTKetADqKbRVAOprUUUANqSkFOagBM1HTttNoAaaZt+epsUxloA5f4jWP2zw3KtfKd5D9nvJI2/hY19j6zCtxpssbf3TXyn4ytPsviG5j2fxVMgM6KXbt21oWsv96sfDK9W7WT56ko6i3uPk+/SNNvfa1ZUVw0aVLbys77qoDe00M9blrtWsbST8la8NBJoRSNVmI7X+aqcTZ21fVaAJ22slVZbfdUzblpy/MlAFRrZUTc1Z95H8m2tZrdmh3NVaeLft20Ac+lqtxuVkqaz0u0t33SJWhPFJDcqqpVme381KAIrWztrn5Y031b/sONE3bKt6cq2u1Y0rWUx7P3lAGHb6NGv3kqK8tLSNGVUrcZlrMvI9025aAMVtJVn3bKvW9iohrX05Vf5auvaMtAHNS6Z/FSLbLGnzV032VUTbWfdWu16AMe3jV5qsT2kb/KtXYLFVTdU6W2aAML7HsqVIfL/grWa1+fbUE67X20AVH27Plqo7bauPCzfdrOujtegCrPI1UpZGWpriXa9Z0826gCR2b7tOUslU1k+f79WkkVU+Z6ANK1m/vVc+0Vzi3TRzVeW7VqAFvZGZ2rntUbdW1cSLs3NWBfsvzNQBjXTM1VJTtq/Ou2s6/lXZtWpKKc5qo5VadO256gdV30AOX7/wAtdF4Vj8zUoI/9qsKFa7L4d2/na9B/vUEn1X4ShWHRLZf+mYrYqloybLCJf9mrtUAnNNanc01qoCOomFTGomoAZjbTWpxptAETU6kNLQAULTaUUAOo3UUUAG6iiigBuaRqQ0lSAlFONFAFpzS0w0tAAxptFFACU4U1qXNAC5ozSUVQC5pabTqAHKaKQUtABTVFSc0CgBNtNxUtGKAK15Huhavmj42Wf2XxC06/xNX064ryH486B9o037WqfdzUyA8KU70oSTY9Ntf3fyrTLw7XqSiy0u6r9hWBbyM81bunK1AHQadLt+Wt2ym3bVasGzXbtrXg+SqA2AVX7tXIpV2bmrHimq15m6gkutcVY3bYd1Yl1Mv8NT6dLJJ8rP8AJQBsWp+0ptalurfb/q6qxXSxu0dVV1Zt8i0AbFsY1/16U9o42eufuL6dnWp3v8QrHv8AnagC9qNx5Lq0f3Kz9S1JvJWRXqZ/LS2iXfv+aud8V+fM8awUAdNZXO6zVt/ztV+zjjT5p3rF8PqsdnF5/wB+rV5ItvM1y3zpQB01gI1rQlZSlcto2sLco0kdV9S1ae3m3fwUAdLcNlGaqihZPmZ6w4NfjuEVZHrH1HxAsdyyxvQB2a/Lualj27/mrB8NalJdQ/NV7VL5Y02rQBYv5lXdtqj5qsm6qF1qXlwqrffao0magDRa4UptrPutuxqfOdqbqpu3yNuoAqP5ext1YV1Iqu1aN+2ysK9m/hWgBfM2/NS+dVJG3fK1TCgC2xylQxXTRu1P/grPujsegDS+0s6fNWddTK1V3umX5aqyztQUF0259tZsp+9UlxLuqnOWqQIZfv1AwZnqz5e6omoAntxur0f4PWvma3E1ee2sf3a9c+CdozarG1EST6Jsxtto/wDdqeo4BtRVp+a0EHNI1LmmsaBjDUclSGonoAYabRupGNADcUNRmj71ABRihaWgAooooAKKRqbQAYzSYpKSpAVqKZRQBcNLRSmgBppu6nGm0AJzTlpvNLQAMKQ0tIaAHLTqatFUA8UtNp1ADhSrTVooAfRSUUALiuf8c2K32iTwN/droKrapD51s60WEfHGsxfYNVnj/usazpZN9dX8U9Max8Qy/wC0xrj2HyLWZY61/wBdXR6d9yubgO1627Kbam2gDo7WT5Km/tCs2K6jSHdJVDVLpbdPMjoA2rnVNrrWlZXisiqz1589xI80cm+tSLUv3yqv36q5J2X2mON2VnqO11LbN5a1y97czoiz76XSNTV7natAHYLNPHuZfn3Vp2UK/ZmnasOylyjbvv1oIJLm22q9AGDqWp3KXm1au6bcNfP/ALdU9es5IflWt3wbprJD5lFgLdvaSQpukes3WSsz7Y3+da6LWwywrHbJveuWXSdQmuW8z5EaiwF2K8byV3fw0l/rNtfW32Rf4aH8N3NxCqwTVpQeGY7Owb5N8u00WAxfDMs/2loo/uLXUNJbXEMkc/36yPD9hc2yStInztV2C2aObdJRYCn/AGVB96uK8QMqX/kR/JXoGoyb32wJ92uM1a0aS/8APZKAOl8PTNZ6UtUp9VZ5mZqyLjWvsdgkH96p7OaOSHdv30Bcf/aG+8WtJbjYn7yuXuLhlufMj/hq49zcyWfmMlAGzcX27aq1G9w0lcw2obU2/wAdQtqVzbIrNQVY2b+Xc7LWNKzb2qp/abPcqzVauLmORP3b1IWIVZhVi3mqkoaR/lqxtVXouBYa4qC4kVqSeRU+7VK4m+RqAK97cbHqk0zNVe5mqCKRnoAtPJTFO6oGbL1YiFAD/wCCoWC0/fTGoAuWa7nWvePgZZ7d0leH6XFveP8A3hX0x8HbD7No6ybPvKKqJJ6KtLzSLQ1UIRjTWNDVGxoAGNRsaGNRsaBgabSGkoAdmkzTGNNzQBIpoao1NOY0BckzRmo6N9AXHMabmmb6GNADt1MZqaxptAD91FMoqbAX91LTKfQAUlLSUFBtpOaWkY0XCwtIaRfmooAetFItOxQSLSihRS1QBmjdRSYoAkopq06gB60ko3UmaM0XEeD/AB70fG27VK8Wddr19T/FjTPt+gy7U+7Xy9fqyXMkbf3qzkMr/KvzVOtyybaqmOpHVti7aChZ7qR/lWm3TTvCqtTEEj/dq9Zhm2q1AFOIzt8q1uWGmsqLI1T29ou9WWuktYVeHa1BJz6WvmPtatTSNHjt7lpNlalrYqj7q2YoY9i/JVAQ6HYs7turaitI4H+WoIGVNqrV6I7qAK/2CCZ28ytKwhjjRY40+SqyBmer9gPnqgNO3jtm+VkqtqdrHJu8unxSfvt1JdTbUagCnaxrb7a0/L3ItZyhmh81qSDVWH7ugC/LbxqlULq2/upVjzWk+aq8t3tfyt9AFf8As+NUZlrnLrT90zK1dcjRsjLVK6jjSpA4HVNAjkuV3fcWqNhpkiTSRr9yu1uvLqhPHGnzLQFjnLqw8na1Qy3DJC22tS62s+1qrT26+S22gqxxOpSSM8jLVFdUnjRo54d6V1j2UCvWXfWKs/ypUgY9veRv8tS3TNap5kb76WW08v5tn3ao3G533NQBtaHqEcyNVqU/OzLXN2oa3fcv8VaMF41FgLE8zLVK4m+SnSys/wB6qk4ZaAKkslLEKb5e+rDR7KAIcNvqVdzP8tNan2rUAKaIDtemS7menWS5egDq/BGntqGsRR19XeF7BbHTYoK8Z+BXhxmdr6dK94gGxFWqJJVFJRUdUIRjTKdzULUCsI5qJjSuaZQULmmMadUdAXF3UjHdQ1FAgopM0maAFzSZpuadQAZptDUUADUzdTmpu6puMN1FFFFwNEU6mLQ1BQ+kamZooAM0ZqOj5qAuSUq0lKtBNx60UuKVRQAuaWkxSqKoAopdtFAAvy0U5aTFACUMKdTWNAFDVrX7VZyR/wB5TXy98TtDbSdbk+T5Gavq2Qbkryf44aD9u01rmNPnWpsB86o1XoFZ02tWeI2R9rffWtOwO7bUlFNVaGZq1bMfdqtqMO1/Mqq+oLG9AHU2+1fmrZtW3bd1cVa6tGqffq63iKNE+V6CTvreVVqb+0I0+89ebL4jb+/VW612eTd89AHokviC2tpvmekXxjbGvLHlnufmZ6t2o2feouB6bB4xtt+2tK18WWn9+vLVEDVMkcbfdequUez6d4m024Tar/O1aymO5T929eEW8UifNG9dBpGvXNvtXfRcD1iXctttasnyds25qy7DxT8n7x6bf+JI9jUEmwku1G+f5Kzry+gjm+Z64rVPFMnzKtYV5rNzcJ8r0XA9RXxBY2+7c9V7rxHaXPy768cuprlt256opdXMKf66pKPXrjWIN+3fVVtSjf7z15HPqV5v3edVb+2r6N/v0AeyLLBI+6obiRV+7XlkHiq7j+VnqX/hMp1+9QB311t+Vqpy7WrjbjxkrpTYvFMElAHXywx7KxryKOsq48TLs2rWf/bTM/zUAb7Mq/dpjRKX3LVOw1aFvlrSilWRPloAjxUUsLPV5osQ7mpqxbaAM7yVV6nnhbZup0se16dcS7oaAMqU7ajiLb6ZcffpYj8jNQBazsSr3h6NZL+NW/irEeWrVvctD5c6/wANBJ9j+AraC20GLy/k+UV0izK1cJ8KL/7f4Yi/2Y6peIPE8mg6ltn+5WlgPTVNN5rnfDniO01W2Vo5q31bNERAxqNzT6Y1MCJjTakamtSGMamMKfTHNAhtFNakoAVjRmkooAKWkpaABqSlammgBN1JRRUjG0UGigDTWlNNooKChaKFoAXZQq0UvNBIMKBRzQKAH/NS02igCSim06qAWikooAetFIlOoASmNT6axoJuJWZ4gsFv7CSBk+8taLGkb5kplHx/8SNJbRdel/uMxrm7O52Ote//AB48LfbrBr6BPnWvnVf3c21qysUdA7faYaw7qFt7K1bGnSK1PuLTduoA5yK3k/hp72cmzdWn5O2p1i+TbQBgrHOlOSXb96tqW320jaN9oTctAGXFeLU7XTVDPpTQvV61hgVPmSgCGC8k/uVPBfSK/wBytjTY9PZNsiVv2el6bcOu2GgDl4tSZfvVIuoLvrqLzw5aSfdSsefwq2/93QAWWprv+/VqfU4Gqr/wh99s3K9Qf8ItqTUBcrajdRsny1krfbX+Wuii8HXbfeetKz8Crs+aiwHEXF8z/dSs+UXL/dSvV7fwraR/K0NWf+EcsY/mZKLAeL/Zr5/4KVdKuz95K9S1K20+13Vz11qFss3ypQBxc+j3LfeSo30ORkrqL++8x/lSsee4agDG/syON/3lTJp8cj/KlaEVu1w/zJWulh5aLQBmwaXGqUy4tIPvVrPF8lVvsdAGelmp+ZUq/brJHUiQtHUyBqAJ1lZkXdVjduSqDGlS4Zfu0ASOWNQ38u2H5aYs26b5qr6pcK3yrQBnsfMerLLsTbVO1+/UlxK1ACKu56tXke2zqvYMzPWhf/NbNQSfSX7PVx5nhtVq58YNCa+0qSSNPnVTWZ+zmu3Qa9P1u0W6s5I2rQD5L8JeMb7wzrf2S5eTYrV9I+CfFVtq1mrK9fNnxr0BtP1VrmNKyvht42udHv445H+SpuB9rK25Ny0xjXJeC/FFtqtmjLNXVKc1QhTUbU9qjY0wEpppWNFAEdJS0lIApDRmkagB1LmmbqRaAHMaYxpGptSA5KTNNWigY7NFNooA1aKQUjUFDqKatFAD6N1JRQSLupyimUqmgB9FJS1QDqdUdSUALRSULQA9aWmKafQFxKR6WkNAiNRTlFFNY0wM3XrCO+s5YJE37lNfJXxV0CTRfEMu1NkTNX2K3zV5x8XfB0GuaVJIqfvVpDPmPTblVrZaXclYV/Zz6XfyQTpseNqmiumrMo0JTUkQztWqH2nbVi3mWgC21vIfmqewkaF/m+5SxXPybWoZVegDSa1guYd1Zs+kyK9C3Mls9benapBMm1qAOYuLaSH5q0NMv5Ia3/sNteO22q8+h7Pu0AJa6tI33q2bPWYNiqyVjWemSLV6DT2f+CqA6az1iBv4KuwXcf8AFDHXNwWbL8uyr0Vvct8q0Elm6v47d/uVVbVm/hSlexuW+9Ua6fP/ABUAQS3fmbm31iapd3Ozy/OroP7PjRP79ZGo6f533UoA42/lnZ2+ffWU1tI3zV2q6NVmDQIPvNQUcLFYTyVYt9DZ3/eV2jQ21rWVqWpxp916kCOPS7a3Rf761DNJHsaqV1fNcfdqDbI6bmegCCfc83y1bihZU+apLWHe9aUsS+TQBi3dV/Nq1dLt3Vlvu37qALLffpJSq0xJNn3qhuJlagBjHc9UbhmabbUks2zcy06yjWb941ADfJ8tGaqcrb3+Wruo3P8AyzqjYRNNc0Aaml2/ybquzDem2pIo1jhosI2uLyOP+81BJ9L/AAJtPs/h5Wr0aUbkaua+GNn9l8NwL/0zFdMxrQDxr466Ct1pssipXydfo1rfsv8Adavuvx7aLdaVL/umviz4iWf2PW5V/wBo1nIo6X4Y+OJ9KvI42m+TdX1T4N8RwarZxsr18ExSNG/y16r8LfHc+m3MUE81EWSfZGdyU1hXN+Etfg1S2jZX310Wa05hDWprVJzUb0ANam80jGkzQAMaGpMUZoAWiim0ANopGpM1IC0UUhoGNooWigDVzSUjGigBadTKKAJaTNNFPoiAUtJS1QDqXNN5paAFzTqZThQA+im0UACtT6YoqTmggDSUrGm5oiUMNJSsaZzTAdmoLqNZEZWp7Gmsc0AeC/GzwPv3alYpXiCFo32t99a+2NWsY762kgkT71fNnxX8CXOlX8l9aJ+5aosOJwGc1YiZdm2qqhqngqSi8sjVN52yoFj3VE5oAtS3O5Khiudj/LVJpNz7af8AMlAG3p2tSWz1v2XiSN/9ZXDHdUbSMtAHp9nrNi9W21azV12vHXkv2lo0pPt0mxvnoA9ptdasU+ZnjrTi8RaXXhCX0+z79SpeTr/HQTY9wufEWnqjVj3Xie2avJZ9QuXfbvqu0s9Fyj1ptdtn+69VJ9dtkTbXmwmuU/jqrcXE7UAehXWv20f3axrrxM2/5a5FWZ0+ap7WNWoA1rjVJ5vu1WQNJ/rPv0sUO35ql+7QAq7UfbRLdL92s+4kb+Gol3P96gDds7hVp89yzfKtYyM2yrls256ALEoZ0qnLFWmkkeyql7Kvk0AY05+eqF1Lter95tZKxL+SgByyNI+1a1s+XDtrO0iNWdWq5dSb3VVoAoS7pLnatbGm26xItPs9P2JuarcUNAE0o3JWt4D09rzxJbRqn8VZNen/AAH0prnWPtf92gk9/wBHt/s2mxR/3VFWKfjairSVoBla5F5lm6/7Jr48+OFh5OttX2ZqS7raSvlP9oC226kzVMgPEHFS28rRvuWh1qPNSUey/Cfx7JYzR2081fTPhrWYNQtlkjevge3uWhdWX+GvaPhH8RGtZo7S7moiybH1atQvWT4f1221C2jaN61d2/5q0ERtQop3NJQAUylzSUAOUUNQ1NoAY1JzStRQKI2hqKGNBQi0UmaKmwGlRuoY0lADs0tMzS0APqSoqepoiA6lWmUoqgHU6m0UAOpabzS7qAHqaM0zdS0APUUMaYzVHuoCxPupuai8yjzKAFY1HupryVG0lMRLmmbqhMlMaWgCVpaydes7a+tpI7lKmnuo03bnrkPFfiiC1hkXfSkB5D8V/DcGlu09pXA2Uteq2d5H4ovJbNvnTmuI8aeGrnw/eN/c3VnYdyqlwqpUD/PVKKdtm6rKHcny0FC+Wq0rIwSnrG2+pVFAFWUSVCa00G96nazgagDn3En8KVEu7+5XVxQ2yVM/9mojfJG9AHJrKq1OJF2VpXX9lsn3Kx3Vd+2OgByyKr0/7Su+oGt6hddj0XAvNcrvoeaP+GqCybt26pYvM/hSgB22rcR2pVR4p1+ZkpPMagDWgDPV9bffDWNb3DfLurSs7ygBJ7TbUCw7XrVSVZPvVO1ur7aAMpY91D2zVfuI1X/V1Tnl+SgCs7Mr7aqztup8su6oZyphoAo38n3axb2T59taN1JWXeL++oAmsJW/5Z10mkWqs/mSVkaNZt95q6uygXYrUAT+XuSq0vyVcVvvLVedWoAgiXzHWNf4mr6a+COhf2f4eink++1eJ/Dfw7Jq+vRfJvRWr6n0u3WxsIoI/wCFaoCdxSKtLS81RJTv/wDUtXy7+0Kf9JavqS+/1DV8r/tEttvKmQHhk7VXzUszVXY1JQ6rNrcyW8ytHVNTUqGgD1fwD8RrnTXjhnevoPwb42tNStl+evihZGV/lrpvDPie+0qZWWaTZRcmx9zwTLMm5alYV4Z8PvidBdJHBPNXsGl6rBfIrRv96quI0NtLSMaWqAKSlooAipuKc1NNACU00tN6UDG0UUUAaVFM3UtSA7GafTRTt1AD1opFpaoApVNJRQBJS0zOKXNADt1Jmm4zTqAFWhjTWNQtJQBI0lRtNUTSVC0irQBYaakWWqb3SqlVJdSjT+Oi4Go8q1VnudtYV/rkEe756wNR8UwR/wAdFwsdi98q1nXusRw/x15vqnjaNd3z1xfiDxxI+7y3o5gsejeKvGUNvC22avGPGHiqS8dlV6wdb1q5vHbc9YLys71NwserfA+ZpNVrrvjiNtnurgPgfdbNeVa9Q+Nlp52g+ZQB4Gk+9K0LCauVe4aO5Za2dOl3IrVJR0mf4qVTvqhFcM9WomoAtRR7fmqeWb+GqcslG5VoAVpGaq8+6pfMak+V6AIIrFpvmq0thtSrllE2yr0Uf96gCjBoTXKbmofw5G1biS+Wm1ad50bJ81AGRF4dtofmar9nHbW//LGOnPLvqo0u1KCS/ey6fIm1oa5+4tbFpm21YnP7lmrNdvn3UBYV7WN3bbTEiVflpPM2u1OgK791BRLlY60ILjYis1ZzMtQ3V1/doAuXl3u3MtZVxctUUsrM+6qlxKzUART3O2oPtLNVe4k3URMq/eoAncZTdUVlb75tzVJ80j7a3NNsdqKzUAW9Ltl2LV9Rt+VaWCPam1auW9vQBXiVVf5qkt7eS6mWONPvVL9maSb5a9S+Evg9rm5jvp0+RaqxNztfhH4YXSdKWeRP30ld43zU6KJYYVjWkqrClcSilamSUDKeot/ozV8nftC3CvqW2vqjWZdlnI3+ya+Ovjnd+Zr0i1IHlz1C1TNUDCpKG5pymjFLRcB3mVKsvyVXY0CgDTsNSntZlkjfZXrXw8+Jk9q8cFy9eKIamimZH3LQFj7W8P8AjqxvIV3TV1dnrFpcp8r18Mab4j1Cz27ZpK7fw58S7612rI9Vcmx9fxSRuny0771eGeGvitBJtWR69H0Txhp99Cv76OquTY6phUbCore+gm+69TZV/u0DI6ay1JimtQMjaikIooAvU7dTM04VIEi806mCn1QDhTs1Hmnc0AOpRSLQrUAO207bTfMWmS3CpQBPzUMsm2qV1qsEP8dYGpeJ4I/46LgdJLNtqlcX0afx15xrPjuCPdtmrjtX+Iq/wzVPMFj2S81q2T+OsLUfFVsm799Xheo/ECd92165jUfFt3M/yvRzFHu2peOII922auV1L4gbfuzV48+rTzfeeqL3EjvUgei6v46nk3bXrnbzxNdzfx1gMN1SLHQBYn1K5mfcz1XdmekePbTl+VPmoAqS1T3fPV2WqLUAdn8KLtrfxJF/vCvov4g2v27wfI3+zXy74Jm8vXoP94V9c2cC6h4PVfv7o6ok+NNXi8m/lX+61XvD8qv+6arPxI09rLxDcrXPaTM0dzUgdm8MkPzLSpMzVr6HGt1bKrVPf+H22M0FBRjoN1W0G1N1Upba5hfbVmLds2tQAjyt51SIVZ6ixUyqq7WWgC5bzfw1fUtsrOg+V6s+ZQBYRmqdmWs7zKRpv71AFuebd8sdVZZG2bWpUZmeqzhmdqAGNI3zVUl+arE+6oW+VKAK/wB6nKNqUlIwb71AEiGoLih5VV6TKyUAUmLb6qXEjLWhPH/dqBrfan7ygDLiiaR91XPJZvlVKupEuzatamnWO/b8lBJV0nT/AOJq6C1s6uadpbVrwWPlpVAZ0Fi1XFtKvQQtW54f0mTULmONUoAZ4I8Mtql/H8nybq9+0TTYNLs44I02bapeFNBg0mzXanz1uNVAJTcYp1MY0XASo5fuUrGonapuBz/jCXy9Klb/AGTXxX8TpmuPEM9fYPxJvlttEn/3TXxV4wvPtGqzsv8AeqQMJhUbLQzUjNQUNpDQxpM0ADUgp2KVaAImp6tTsUqrQA5TUqttpix0/wAqgCza3MifxyVvaX4q1Cxdds0lctnZUyNQB7B4a+Ks8LxrM9emaD8T7G42q01fKedr/LU0F/c27/K9FwsfbWneLrG5T5Zo62INStpvuvXxTpfjHUrP+OSu28P/ABRnh2rI9Vck+q1ZTRXjei/FG2mgy01FHMB7XTlNQ+aq0x7qNKALuaN9Y15rEEaN89YV/wCKoI93z0Adt5yrSfaY1/jryu98eQJ/y2rGuviLAqf66jmA9ol1CBE+/WRe+IraH+OvDNU+I7P8qvXL6p42u5t216Lge+aj43tod3z1y2qfEaNN22avBrzX76b/AJbVmPdTyfeegqx67rPxEkk3bXrj9W8ZXdx9165BpWqvLI1SBpajq13cP/rqzGuJHf5nqPzaKQCtuqBizPVjctOYLs3LQBBFVhBUYp7GmBYyrVIgqvE61J5u2gCSUVWnZlqR5qqTzb6AInkqH71I7UxpaANnwp8utwf7wr7N8AKtx4bjX/pnXxX4UZm1uD/eFfavwxP/ABJ4qqJMjwL9onw+1rqTXcaV4hAcXNfanxw8OLqnh6VlSvjDVoWs9Skjb+FjUgej+D5t0Mddwp3Q15n4Im+Ra9DtZf3NBRl6pGtYF1cba6TVK5u8j3vuoAhgu42f95VuKaBf46xbi3qS3i+7QBvqyyVcS13Q1R0uKujsolZFWgDHe1ZH3bKfFazu/wByulW3X5VqaC3VaLEnOPZtH92qDWcm9q7G4hqg8aq9FgOcWxk/iqH7KzI1dZL5DQ1mShW+VaCjBW1aoJflRlrYuI9v3ap3UbKm7ZQBiLFIz1bWz+Tc1VpZmSardlfrs/f/AD0AVWinb5VSrS2DNCvmU2fWId+2NKs2crXNAE+l6YrOtdZpel/d+Sqmh2f3WrsLKPai1RJBBZrGi06eJdlaSxM1XrDSWvJljjT71AGPo2mz31yscaV7L4N8NwaVbbmT981HhLwzBpsKySJ89dNnFVYAaikzSVICVG1PemUANNVpanaoJztRqkDyn453n2fRJVr461KbdeSN/tGvp39orUVjsGjr5Zumy+6kURM1Rs1Nc0m6mA9mpjNTGNJmgCx5lKpqvT91AE6mpopKroaepoAsNLQ0lQZpGNAEz/NSKVWoWkqJZPnoAtZoY02OhqAFy1SpJVdDTt1AF6O8mjGFeiqWaKQH2jqPjK0j3fPXK6t49gXdtmrwe98U3dx/HWXLqFzJ956ZJ6zrfxAb5ts1cdqPjK7m3bXrj5Zmeod26go2rrWru4/jqt9snf7z1T3LRuoA0lmYpTHZqqiSpF3NQBMlS7FpifLSSyrQAr7Vqq7bqWWSquWoAkxQxoQ7qfnFADGpqs2ynt8yU1jQAm6pM1Cxp6tmgCdDS7vkpiUN8tADZZGqq7VI5qu5oAYzVBK1Pl+Wq2d1AG/4QP8AxOIP94V9rfDE7tBgavijwqypqUH+8K+0vhPIr6JBVRJOv1S0W/sJIG+4ymvjL46+Fm0fXpJ40+RmNfbf3flryr46+D11jRJZ403utEkB8neFL/7PMqtXqumzLNbLtrxPUbefTdVaCT76tXZ+FPEDJtjlepKO6vYd0Nc9dR7a3G1CO4h+WsyVd1AGRLG2+o9216vzx7N1Zzn56ANiwkras5tzrXLwy1rWUu11oJOrRmaplbZVGzm3ItW3kVkqgEuJGqq53Ussq/dpkpjVN1AFWWTb8tVXanXE1Ru2UqQIpTVa4bcm2p321SuNzbttBRk3se2s+eTy0rceHclYWqfLQBQik8yau08M22/bXI6XbNJMteq+ENL3Iu1KANzRrXany10MVuypVnRtNWNFauk0jQZL65VtnyVRJmaNpU91tVUr0jw1ocdhCrSffq5o2lwWEK7U+etGqASk5p2KSgBMUlOpu6pARhTHp7GmPQBCaq3p2wtVthWZrMmy2agD5h/aPu98zR14FKtevfHu++0aqyrXkrDNSUVHFMxUrja9G2gCBhTVp7Co2FAC/NUlMUNUq/LQAqmlVqjp60APVqXNR09aAGtTPu09qhagCzE1P5qvC1PzQA7NKtDCm0AOJoqMnFFAGhSq2KarU5vuUAO3bqcopkS1K3y0ANanoKjY0+LdQBNEKtKKZaippTQA1mqu5ansKiFAAx21GwqRxmhloAg3Ubmp7LSYoAfH9ymMKc42UzfQA37tSpUf3qlSgC1FtaoZxtp8VD/NQBSc1Ew3VabbULigCncVBEKlujUdr0oA2fD6s2pRbf7wr7L+DY26JBu/uivkvwBYtea3Eq/3hX2V8PLD7Lpsa1USTscbqiv7aO6tpI5P4lqdRTqsD5I/aC+HclreSalaQ14jFJLC/wDu1+hvi3Q7bWtKltp0+8tfG3xi8A3fh7VZZ4E/cs1RJFHNabrkke1Weut0u8W5RWry9dyferf8L6o0c21qkDvdRj2w1iuPnrWe5WS2+WsZ23TUAORfnrUtWZaoQJ8+6tW1oA2NNlZnWtSX5krIsztdWrSWbclUTYrS1E8m371LKyq7VVlO56kLDJStJtWnY/vU9LZnoKKzLUSwsz1srZ7Uo+xs1FgMO8jVErk9RDSTba7vUbNtjVyd5bbLmgCfw9aZmVa9o8JWG2GPalee+B9Fu9SuY1ghr6T8EeEls7aOS5SixInhzw75qLJIldlaWsdqirGlTIixptWnZrSwCUtGKXFMBKRqWmOaQC5qPNP21EwqQEzmkzSrTWqQFeud8X3Hk6bL/u1vOa86+L2sLY6JLVAfK3xSvPO16X5/4q4dplrU8TXX2rUpZP8AarEcVJVhjtuem5pHNNoAXmk2016RaAJ0Wn7ar7qerNQBL5a05QtQb6RjtoAssq019tVs7qN1AE+Ka0VM3UnnUXAa3y1LVeU1OnzJQBLSZp0dRvQA371FNaigDWiVdlSKN1QwCrSCgBuKjqV6a1ADFWrVvFuqJatQUAS7diVHnNT5+SosLQAxvuVFtqVqbQAJG1K9SqailKs9ADKcwpyikxtoAilP96q5qw67qRol2UAQKdtDSU5l20nl0ATRNS+ZTYlakcbaAI3NQyllqTdUNw1AFRzT7cfPUTc1at49zrQB618CdLW51VW2V9d6JbLDbKteAfs56VtRZNlfR8UexK0iSPUUhpVp2KYXGCuY8deErTxDpskckMe+uoZach+SlYLnwh8Wvh/qHhu/kaOGTya4C3k8va1fob4v8Kaf4gs5ILmHfuWvlT4ufCDUNFmmu9Ph3w1NijhtE1beixtWsrK3zV54zXNjctHKmx1rf0jVN/ytUgddb7TWxasuysPTpFZK2IStAGhEd1Oe4kVKjRWpVibfQFxmWZ6filWJlqxFHuoASKHdtrXsLXdtWqlv/drUs2ZX+WgLjp7PbT4LZdm2pXEjPt+/urd8P+G9Qv3X5KqwHLahp+9GWNKk8KfC3UNav1nu02Q17d4c8F2lrta5Te9dfb28Fum2BNlBJz3hDwhp/h+2jWCH51rpsUm6lqrgFJS09KLgMqSiimA3bSNHtpaKQDaY61Iaa1SBBikapHpj0AVLqVURmr58+PuptNDJHHXvWrn/AEZq+b/jXNBHDIu/56Cj5/vB++kqjcVcum+dqqylWqQKT01TUr1DQA7NNp1FAC4paZup2aAFzTWNIaaooAfRmkxtpaAEY0GlYVE3y0WAGqa3qCnwHbQBcSkf5aap+enS/MlAER5op1FAGpFT2aol+WjNAEindTttNQVPFHu+9QAQR1a27Uoi+WnPJQBGu6nZpN1MY4oAl+VqRo1Wo1pGLUAPc0xBTV+apkXalABupGNI9MoAnQLsqOcUKdqU1zQBEy1Iw+SnId1L92gCBSy0md9T4VqRo9qUAU5flqlcNV24rNnNAC243VrabFvuY1rMtK6rwfafatVgj2fxUAfVPwJ09bfRImr1zmuA8DRf2X4bjbZ92OvNvHXxobStVltI6ok+gJ547dNzPUUWp2j/AHZq+UNS+Nl9dIyrWF/wtHVoXZlmqrhY+0/OWT7r1PEK+OtG+N2pW1yvnvXs3w++Mel6ttjnm2PRcLHsLfLVPVNPttQhaCdN6NTtO1O0voVaCaN6uZouB86fF/4IwX6S32lpsevmTxFoWpeG79oLtJE2tX6RTxLIm1q8V+M/w0j1y2knghj31NgufLHh7Vcuscld/ppjmRWWuC1zwZrOiX7L9mkrV0G81C2RVnhkqQPQFCsirU0Ueyue0bWFab95XRpcQTfdeqAW4VVSoU4rSTT579NsEMj10/hz4c6lf7WnosBxkTbn+Wus8P8AhvVNUdWWGREr1Dw98ONNsNrTpvrtbOwtLVNsEMaUWA4vw94Dgt9sl38712dnZwWqKsKVZam1VgH4oxRRRYAxSqtJiiiwC4pyUlKKAFopMUYoAWm0UUAIwpGp1NYUARGmOafLTNtFgOf8V3P2XSpZG/hWvjL4sa7JqGtyrv8AkVq+m/jZri2GiSrvr4y1a5a81KWRv4mrMoquu6qbLWmsW6qssO2gCm1RGrLrUXl0ARUNUm2lWOgCuop9TeTStEtAEFOUU/y1pyKq0ARNTan2rTTtoAhzTWqwdtMZVoAhUUn3XqbbUTCgCeOpT9yoVqTPyUAJRSDiigDQzUi1Fj56kSgCVBVhA1QpVyKgBaiY1JKahNAD1FDfLTfMpN2+gB6laVzTGXalN3baAFRttTMahXa1Dj+7QAGRaRmqLd/sUv3qAJFkqTG6q6rTlbbQBMq7aHqDzt1HmUAWIjVzylZKpQBqsrLhNtAFG9XbWQ/zPWxetu3VlY3PQBNaQ16p8GNGa61iNtlecacPnVWr6a/Z90eD7NHc0WA9Yls/J8PMv/TOviv4ubo/Ftyv+1X3bqkW3TZFX+7Xw58cLdo/GEu7+8aqQHGRNTp23VWRqk31ICZVamsrqe2m3QTbHqGfbUTHam5aAPU/Bfxa1nQ3WOeaR0r3vwN8adJ1RFju5tj18WfaNz1Ys7uSGZWgm2UXA/R3Tdd03UEVra5jfdV9/LkT5q+BfD3xB8QaTt23Mmxf9qvRdG+OepRoqz1XMSe+eNPDem3PzNDHWXp3w50m6tvmtq82uPjdBc21dX4U+NGjfY1Wd9lFwNlvg7ojPuVKG+ENij/u3rTs/i14duP+Xmta3+IXh+ZNy3Mf/fVVcCfwr4RsdKh27N711MUUcabVSuNtfiFoNxeLbLc11MWpWkiKy3Mf/fVFxFxjRVV9QsV+9cx/99VRvPE2jW33ryP/AL6ouM2Gpua5C/8AiJ4ftvvXMdc7f/GXw7bbv31FwPU6bLKsSfNXgut/tAabCjfZq8t8WfHLW792+yPsSp5ij7Al1jT4X2tNHSJrOnyfduY6+CL/AOI3iSZ9zXkn/fVMsviP4kt33fbJP++qOYD9BkuI3Tcr1KsitXxNpvxs123hVWr2P4LfEyfxRc/ZrmjmA933LTqp2p3VbWqJCilpGoAQ0x6kpjfNQBBjc9Fw3lwtU6jbWD4w1KOx0qWRn2bVqQPm/wDaT1/dutlevnjzK7b4r61/aniSX+4rGuIcq1SUOW521G9wzUxttMY0AI8m6oWbbTmbNRMdtAD/ADKFlqLfSqaAJfMajc1NxQaAEZqM0m3bQxoAWmuaM0371ACqaaxpTTMUgJVaonNGabu+emBai+5TqjRvkp8VABRSSfeooA1Mbqfto205BQBLEPu1cT5UqGBd1SS/LQBFM1HNCrmnYoAay01acxptACsai+Zqe3zUg+/QAvl0fMtTCkloAiZqj21MqqabLHQAylNKopdqtQBA1CinOtC/NQBagNSMaroKkY/JQBVvG3VWiXc9T3FNtT89AGhpsW6aNf8Aar6++BWn/Z9BiavkzRB5mpQL/tCvs/4R2/l6DBVRJkdreR77Zl/2a+N/2kdJnt9eafZ8jMa+z/vV5D8evBy6xokssafOtVIInxUslSIGapdUtJLDUpLaT+FqalZFEbmomNSXC5qvHQAjbaIht+apmjVUqIbaYFyBvkqRTVWKrEAoAfvqWIM33XqvKKmt5dqUAXVM8X3Zqlg1PUIfl+0yVUW4pjS0AWE13ULa8WeO5k3rXV2/xM8TIixfbJK4Bm3PVpGWgDuJfiR4kk+9eSVj3vizW7jd5l/JWB5lDbWoCxcn1W+m+9cyVnyyzu/36lUVGI/nosFgRtv3qa+2psK1MaOiwFeUbqgzterMq1AwoAsK2Ur2L9mS68nxPJG1eMp8telfACZl8Zpt/wBmgk+4rNtyLVwVm6Wf9Gj/AN0VorWgD1oakopgFNpTQaQDGbaleNftBa9/Z+iSxq9evX8nl20ktfIf7SniNrnVZLRXqSjxLUrhri8kkZ/vNVTdUjHdTcrUgNqN6lYrTHoAgamGpWFMegCJxQKGFG2gCRTQtNWnUADGlNNlpmaAFamrS5pN1ABTTTqRhQA3NDCkYUGkA+I1LEaiiqZDTAe1FPIooA1WXbUkAqPOaelAFpeKjeTc9OZvkqqx+egCwhp+arJUlAEmKRl20R09hmgCtu+enpUMvyvQjUAXlK1FL81V9zUvmUASLT6jWTdS53UAO5qNwv8ADSMaRjQAm3dUix7KaklTZzQAIVpmN1PX5aTmgCG4ColMs1p1581MiO2gDqvAtt9p16Bf9oV9s+A7VbfRIP8AdFfGPwoG/wASQf7wr7e8Lx7dKi/3RVRJkaqiqGt2i3VnJG392tHFNdd1UTE+Hf2gPC0+l69Jdxw/JXlcRr9AfHvgjT/ElnJHOlfNXjr4I6pYXMkmnpvSp5TS54vLHuqpKu2u7l+H3iS33brOT/vmsLVPCut23zSWcn/fNSBipu+61O8vb8y1J5UkPyyJsoRaAGIKkU/PT/JarNnYXMz7Y4ZHoAhxupMbUrp4PBuvTQ7o7OT/AL5rJ1TRtQ0/5bu2kSgCih3U1xTWOyms26gCPPz1Opqmxp8UlFwLP3qX7tCNSsN9AAjVMoqJeKVW+egCdPlqNyu+k31BLJQAk7VWY7qsZ3VC+1aABSzPtr1f9na33+MF/wBnbXlKHdXsn7M8e7xVu+lMk+ydOH7lf90VeWqVp/qVq2laCJKKKKBhRTWopAc7451BbPQZ5W/umvg34n6m2peJ7lt9fW/7QGufYNBlXfXxJqVx515LJ/eas5FES0rCoPMqTNAC0UsQ+en+XQBWf5aaoqy0dOWJaAKb0LVl41pq7aAK+356VhUzFaZ5i0AQsGam+UzVMzUitQBF5VO8mhiy0ec1AA0VK8dMaRqb5rUAO8qo2j21N5lRO1ICND89TKMPVdDtep85pgWxRTUHy0UAa6ipFFMQ5q0q7UoAgZqiWpJTSR0APSpF21DuVakU0APzik8xmpGkWmxNQAPHuqPG2rKndTHjoAg5qOUVZ202Vd1AEEVSZpPu0jUAPZqVRTflpd1AD8KtTxVWZqdFJQBalC1B8rVHLLup0S0ARy0/CqlMf79PzQB3fwbi8zxJB/vCvtrQV26bEv8As18afAqHd4kir7Q0kbbOOqiTIuYpGp60VYWI2WopbeORPmSrNG2gLGPLounyfeto6x9U8E6PfIyyWcddey0nl0rAeG+KPgZpN/uaBNlcm37Paq/yvX08y0xo6LAfO1h8AoFf95XdeGfhBoWmou6GN69RRaftosBhWvhrSbeFY1s49lc94r+Guha5Dtkto675qTFFgPnnW/2fdNk3fZq5a4/Z5ua+rWFJt20WA+R1/Z5vvOqxefs73Kpujr6wZVpNlHKB8PeIPg94g0vdthkeuN1Hw/qmn/6+2kSv0Ols4JP9ZDG9c9rngvRNUhZZLaOpsB+fsq/w1FjbX1H43+A8Fw7S6bXmupfA/wARQ7ttTYDyJ2pilVr1az+CfiKR/mrV/wCFC6s1FirnidNlWvdIvgLqFQ6p8Db6G2ZqLBc8St469y/Zkj26xI1ec6j4H8QWN40C2cj/APAa+gf2cPBOoafD9rvodm6iJJ79YHclX0qC3iWNNtTVqFh4paQUtADajuJFRGapqxfFV8tnpssv91TSuB8zftQa95kzWivXzbKa7/40642peJ5V3/IrGvPH+Z6zKG5qZahxUy0ASJ8r1NK1NQbqbOdtADctRmoWkahWagCVqjzSMahY7XoAe9NzTGbdSZoAexpN216janUgHM2abQtLQAVGalxUS/fpgLupjNUtR0AQ1ZQVA1SxNQBoIflopsIytFAGrF9+rTttSq8AolagBrHdSfdoU0jUAC81YU4qulTMu5KAGMdtSRVX2tUinalAFhTS5qsstTNJQANJUZkpGajetAEbmo2LVNjdStGq0AQqalXayUmKegVaAGYo3badUEq0AOSTdVlWqlEGqzuoAinl+epbdt1Upz89WrWgD1f4GH/ipIq+zNL/AOPOKvib4IzMnieKvtfRPmsIqqJMjRopVpeasAxRilptAC4prUbqT71AAaaadikoAbSU+igBtFFFADqKdRQAw02paTFICOjbT9tC0AN2rTGhjP8ABU2KMUWAqfZIN+7ZStCq1YxTWFFgKv2ZKrXGnrJWlijmiwHP/wDCM6bJN5k9tHvras7WC2RVgSNEqximmgByipFFRL8tPzQA77tJmkoamAjNXl3xx1r+zfD1z8+z5TXpk52ozV8w/tReItts1or1Eij5n8QXjXmqzyN/eNUkNI53OzUL8tQBIpp8Ay9MUVMo2UwJNyrUbtSMaic0XAd8rVG9SJTGFADKYwqTNMegBKMLSfNTsUANYUUMab1pAPpppVXbSGmA/NRL9+n01RQA6o6k20LHSAhb5qdBUjjalVlLb6ANaH7lFR2zZSincDZzTPM3PQ5piigB+aRqFGKVjQAIKlqNacsm2gBKZhqczU4UANUUZpGNMagBzGiq4kqRZKAJM4prSUx2o+9QBMp3UqVFEGqxtoAWopxtqRY6inVqAI0kapHNRJG1SP8AKlAFOU/PVm3O2qsvyvU8FAHoHwkm8vxPbf7wr7j8Mtu0qJv9mvgr4bSsniS2/wB4V93eDW36JB/uiqiTI3qXmkoY1YBSU2lUUALRRihaAFUbqNtOpc0AN5pNtPpGpXAY1JinUUXANtG2l5o5oATbSYp2KOaAG0irTzSUAJih6dzTaAG01hUmNtNoAbTqTFH3aAEamt9+nNSqKAEZaKfijFADc0MaDTH+WmBm+Ibpbawkkb+Fa+G/j7rTah4hkjWvrn4tauun6DO2/wDhr4L8YX7X+vTz/wC1USKMgUjfK9DU9BuqQJIqXzN1DFVqPO2gCRztqNjupPN3U5aQEkQ+ShvmpsQqZF2vTAgYUjCrjRbqY4VKAKmKXFPcqtM8xfWgCLbilVaVpKRWpAPxThHUatSuzUASMqrSdaiopgT4WkYVDupN1ICVtuyqT/K9Tsaqv9+gC/aH5KKZbjiigDclNN8yiSmYpgTK1D0gp6/NQAxTSS09VprigBqmpM0KtNNAAx+So3akc1C9AC/epM7ajVttDmgByml3baRaY3zUAWrdt1TscVTQstTLL8m2gCysu2mOd1Qodz1abayUAIhps5pVFMegCtLtakgbbTJfv0qLQB1ngCTb4htt394V92eAJN+g23+7XwL4Sk8vWLZv9oV91/CibzvDds3+yKqJMjtKdTaFqwHU7mkooAU0lK9ItAC80tDUtIQZpKdtpKAEoYUtDGgVxMNRS5pKCgooooAGFJ92h/lpud1ACsaSiigAam0rGkoAdUbGnMah3bnoAkX5qkWkip/NACbaShjTaAG1FO21N1S1na3crb2cjf7NMDwT9pTX/s+myQK9fIU5Z5mZq9i/aM8QfbNbktlrxjLM9ZSKH4zU6/KlRpRKaAEY0xqWkagAWnZpKaKAJBJVhZfu1XX5ac3y0AWJZagdqVm3JULtQASU3cq0x6bjdSAfuVqBTMUqigB9PWoaloAWkpM0GmAGmNTl+ZKNtIBm6oKtKKY4oAkgbiiooTxRQB0DfNSZxTlFNcUwFU1JUaU6gBGZhSIWZ6HNNiNAE+aWm5pGNACOKhZakY0jUAQtFTdtTZplAETrQq1PtpGG2gBiU56KY5oAkVsVZgbclUc1btW3JQAu5t9Peo2pZW+SgCpOaZEzNTLo0tvQBraM+y8ib/ar7f8AgZd+d4bi/wB2vhuyO2ZK+yP2c7hpNBjX/ZFVEk9oFKtFKKsB1FFFABRtop1AgpaTbS0gDNLmm0UCsLRiky1FAcoUUUUFBSYpaKAE5pKc1JzQA2ilooAZto206igBhqs336tPVR22vRYC2tGaRDuSlosAUUUmKYDDXEfFLVPsGg3Lb9nymu0nk2o1fPf7SfiT7Npslsr1EgPlvx5qTah4huZGf+KsRI91OlZri5kZv4qflUSpKGS/LTN1I8lNaTdQANSqVoX5qawoAcxpyDbTKd8x+WgBrKzU7P8AC1TovyVDJQBHmkY1JtqJ6QCNSUUmaAFc0IaTFOxtoASnZpqmpEoAWjFLup+d1AEe2laOn7ac0VMCLy6inFWlWmXEXyUAVY2wKKiPDUUgOnjpzGo1NDGmA5aa0m2jdULGgAaTc9KhqBjTkNAFndTGamZprUAP8ykZqjprNQBKslO3VDmm7qALimnYVqiRqXNABKu1KhNTs3yVCxpAN21JEzJTM01DTAv/AHqicVNb7dlMn4oAzbo0sG2i4oiFAF61Lb1r65/Ziud2lKtfI1vX1H+y5Puh21UST6USlFNSnCrAdRRRQAlPptLzQIVTS0lLmkMSiiigAooooAKKKKACiiigAooooATmkYU6kNADFFO20i0tADZVrLuPv1pzn5Ky7r5XoAvWvzJU1VbI1aoAKa1OprGmBl65crbWcjf7Jr4n/aJ1/wC3620CvX1b8V9VXT9Bnbf/AA18H+MtQk1DW5Z2/vGokUY6timMd9RMdz0tSArBaWo2opAOw1OXdSZZqdhqAHLtWpIFqCLcz1P5mxKYD2k2/LUU9NyzvSS0AP2syVH5VTxfMlKtAFZl+So8Val2rULGkAxVal2tS7ttIZKAHKtSKFqLNApgT4WlUqtQVIgoAe0u2jzqb8ppj0AP82klZmSm5VaM0AUitFOmHz0UgOk8vbTGP8NOdqVaYDfLqNxipqrzyfw0AQKNz1OwqK3Pz1ZZqAK5oFPYUiigCNjQvzVJsprCgBuKNq0jChBQA5iy0qtRu3UYpASfeSmMNtTJHSTrQBXNItPxT220wJ7Y7akuB8lQxNtqyp3o1AGNcFt9SwUl3H89NtTQBcgr6N/Zfu1W58uvnSJa9r/ZuuvL8QqtFwPsuD7i0+oLNt1tHU9aki0UUUAJTuaatO5oAVqKVqSkAUUUUAFFFFAC0lLSUAFFFFABRRRQAUync0lACZpd1JRQBFKazrytJ6oXgoAWwar4rJs5PnrSQ7qAJM1BcNhGapd1ZWvXX2ezkl/urQB8/wD7TPiTybCS2jevk26kbezV65+0Lr327W5I1f8AiryCWVmrORQ1lzRjbSZzR8y0gFNR0/dS4VqAI1p6szfLS4p6FVpgPSPalRt8z05pf4VpqfNQAmdtOVs0jCkWgCfzKjeSk5pj0ALuphob7lGKAFUrTaKKQElNpf46a4oAexpFNItC0ASJSUvNAp3ATdSsKc1Mai4EE3UUVLLFzRRcDYxupyrRUq0AMaqs43PViSqspoAYlSbttRMacgzQBMjbqcwqup2vUm+gApMVInzUUANWPdQy4pylqf8AeSgCBY/nqT5Vo/jpcUATptpJxuoQ7UoY0WAqPTM1I53VEtAE8VW4qpirSUAVdRj+9VK3atO8HyVlKPnoA0IGr1L4D3Xk+KoFrymDdsrv/hHN5Pie2agD700uTfYRN/s1dFZPhd9+jwN/sitWtCR9ElFElFwGin80wU5aAHUUmKWgQUUnNGaBWFooooKDbRS0lABRRto20AFFFIaAEY0lH8FGaACmsaTNJmgBuapXp+RquNVS8HyUAZ1u3z1r28nyVifdmrStZPkoJsXs4rgfi1rC6fok7f7JrtZ5tkLNXzX+0x4p8uzktI3qZMo+b/Gt+2oa3cyb/wDloawDSvIzuzM/3mpqGoKCnmmsKFPyUAJmjNNYNSUAToaHC0q0jfNQBFt+epFLJTHoVaAJd9ElM20v3qYApZqGNC/LRigBKM03DUuKQCUUUUAO3U1vmoY0m6gBaeKSnr81AC4p2KMNQkbNTsA9VpfLWntHS+VSAgkTmipHXBooA01XdT2jpqVKppgU3DVXcVeeqklADMLQp2UKKXy6AGM26mvJsqZdq/eqOdlb7tACJJT1lqGigC2jbqmU7apRblqyh3UAPfio99OlqtmgCzupXNVs1MtACfdpFWmuPnqRaAFxtqZDUVPoAWc7krP2/PVx6qMPnoAsRGuq8CzeTrds3+1XJr8qVueG5GS8ib/aFBJ9+/D6487QYG/6Ziumrzr4LXbXPhuKvRBWgDqRzuoamMakBwp+KatO5oAWjdRRVCExSUpoxQMOaOaWigAooooAXNJRSGgBVNNaikoAKbTqidttABuoqGI7nqXNAAarXX3KsVBON1AGLefK9WbST5Kr39Fu21KAIvE2oLa2Ejf3VNfEfx215tQ16SNXr6a+M/iD7Bo8tfE/iO8a+1WWRnrORRnilqE0+kA/c1CmmqadQAfep6io0p7GgBzSUjGm4/iooAbuan7mpKKAHilX5abj5KVV3UAOWnUijbQvzPTAGNM+9Vjy1oULQBXMbUnlMattJGtRNLtpAQ+TUqxKtRtLupu5moAsfLTlKrVZadQBZ8xVpfMqClX5aYEvm09Zar0/O2gB0nWimvzRQBqxfNTmZVeo0o3LQAsrVVkqyw3VVnXb81AD4hupWFRQSbalzuoAjaPdUTRVaSnqFagChsp22rLR0xhQBEtTp8tQqGqZPuUATMN6VUaPa9XU+5UM4oArVIn36janwD56AJ1Gaeq0rChWoARlpVFPUbqHWgCCWqz/AH6uOKpyj56AJFrV0g7XX/eFZcQ+StGwFBJ9jfs56h52iLHXsyV8z/sw6m3zQV9MRVoArVHUjUxfmoAfThTaegoAWihhSUAIaM0jffooAXmlU01aKAHUU3dRQA6kNJTloAa1NNOamNQAjHbVS4k3PVl/uVQzumoAuRD5KfSKPkpaAE5qGcVPUMtAGJfrWfcXHk2zNWpfja9ch411D7DpUsm/+E0AfPv7RXiNn3WyvXz43zPXX/E7Vm1LXpfn+Tca46s5FDWFOxS0bqQC4oXdSZ3PU33UoAj+VaZmlc7qSgBc5o30vNHNADlooWigB6ndUijbTIBtqWWRaYEUrUiGhQtHy0gF3NSpHupu5aFk20wHOtNf5aRjmikA1qM0UlAD1FOY0xTS9aYDlbdT6agqTFIBq07FKtKppgLRSEUUAWluKkVlqgyMtKkm2gDQ3VG/zVW8yjzKAJWj20qnbUay7qfuWgCRj8lN3U3NH3aAJ0pGWmxNUrmgBjLuqJhs+7VhitRUAOt2p09RqPnWpJRtoAgahBtelooAvRLlKhZcPU1ufkpZRQBHS53UMKEoAY9VJavPVGegCaAVoW7bUrNiq/AV2UAe1fs43zQ695dfXtqdyLXw78E9Q+zeJ4v94V9r6NN51nE1USaD0iims1KpqgJacpqNmpaAHK1LTKWgBGopwpKABaKN1JQAtFJS0AFFFFABuqM09qjoAjnO1GrNik3XNXb9tqNWda/66gDYU0u6os0bqAJOajlpy0yWgDKv/l3V4t8cda+y6VKv+ya9n1RtsMjV8nftHa1umaBXqZAeDapI1xfyyt/eNVGFPdtz0yoKFQVIwWm5205I6AHJGuymSrTnOKYwoAixS0NSKKAH801flpaYpoAdmnp81N+9UqrhKAFVttNX591RtQhoAkzRu+Sm7aWgBN1G5jT1NMpgOU0KKSnZoANtDLSMaSgAqSm0/dSAdHU1RIaepZqYCbad5bU7Y1Im40AO2qaKkEVFAFme3qq0VayjelVWWgCisNNaGrjCmMKAKLClVqtLHvepPsu6gCmslSeZTJ7dkpsQZaAJ0NWlPyVXiZVqw0kbJQBGy7aYtOb5aj+7QBKgpZzUOWp6jd8rUARrT91Kw20KtAE0Rq8i7kqgny1o25+SgCBwwqKrDH56GWgCtJVaarbmq0tADImqzbmq6DdVlB8lAHVfDy7+zeJLb/eFfc/ga4W50SCT/Zr8/fD8jQ6rBJ/tCvuL4O363PhuD/dFVEmR33NRrzS53Ui8VQEqipBTRUi/NQAlP20U7dQA3G2m07bTaAEooakzQAtLSUUALRRRQANULGpmqBzQBn6k3yVWsz92pdUPyVWszQBq/wAFV2k2vVqI7kqC4joAmQ5Sh/uVFEWWllagDm/GF0trpssjf3a+GfjDq32/xJL8/wAm6vrT4460un6DP8/8NfDuvXP2rUp5G+fc1ZyKKK/M9OamIaVjupAOX5qlU7aiUbaazUAStzTN1N3U3dQAtC0UUwFpKM0RD+KkBJjbSO1I5pgoAkpOaPvUYoAdSNRupGNABnbQrUi/NVlF2/eoAbS+XuqeHy6klkjpgVfs+6l8pqlaVVqPzWagBrRVKkarUDytTFuKQF9VVaPMVaznlambmp3A05bpVSo1vI1rPYbqcoouBe+2UVVBoouB0MMlJK1RqafuWgCvlqUjcny0rFaM0ARK2yrcEm6oG2tT1bbQBNL89Vdq1N96o3FADVWm80ucUyWgBzjNRKtPQ0S0ALHUq/M9VFapUkoAmlWmIaXfUW756AJlPz1diZqz87qsxGgC2w/iqPNTL8yVCy0AQNVeWrLVBL9ygBlrVlqpxN89Wt1AE1m2yZW/utX13+z1qXnaJFHXx9EzV9Ifs03/AMixtVRJPpqI1M67kqtZndtq2v3KoBsVWRVVatJQA6kpDSLQA6m06msaAEpDS4pGFACU6m0UAOzRmiigBHNQOalNQNQBm6j8yVUgbbVvUQ2yqEW5aANuzO5KncVSsJK0FNAFJvlqvdTLHCzVfuI65bxXc/ZbCVv7qmgD5y/ad8R/etFevmljufdXf/GzWG1DxJKu/wC6xrz5DtrO5Q6lQUbqNy0gFlNMxRmkY0AOpNtMU1JQAU3NOpo+/QA5Oalb5aZ0SmMzNQAuN1IKWloAN1KKDQpoASkxup7mnouKABBtoZt1JKai/gpgS5VUpGKtUWKVVpAHm7KVblqd5S0qx0wGbmek8tquQQ1M8aonzJRYDN2tTVRmq75e56XbteiwFTypKesTVcaiiwEKW1FWEaiiwF1RtpfMqPO6lb5aAB13vQY9lOQ06X5qAI8U+mGm7loAl8zdQ1NSpWG6gCo4pjGpJTtqHdQBNEN6U1o6SJtlK5VqAIjTlpjbt9OWgCdvuVHT1HyUjigByCp4qroGqdKAL1vJRKarqakzuSgCF6p3DVac1SuKAIYm+eryHclZsX36vqfkoAmQ17d+zrfeXqSx14cldp8Ntd/sfVYZN9AH3jYSboY2WrrN8lcP8O9d/tawiau4SOtCRinc9XYjVfy1Wp1oAVjTc0tJigB1JRmigApPvUtGKAG0U6m0AOptFNoAKgNTtUL0AU7obqzpRtrTlqjcLQA+wba9a6HclYtr9+teL7lACznajV5Z8ZtYWw0Gdt/8Jr0u/k2wtXzB+07r3l2zWivUyA+afE1219qss3+1WdipXDM+6mt8tQUNYbaYop33qGoAjooooAFqSo6koAY3y1Kgpi/NSu235aAFc7qZtpimpBQAg3UopaWgBKcopKKAJMbqc52pTlG1Khf5qYDPvUUi/LQKQD+aeopmaENAE1SRDdUdSWvy/NTAuxbVSq87bqbPMrfdqGgCRTtenGoM0u6gCem1EslS7t1AD4zxRSIM0UXAtstInzVJnNJjbQBJtprGkRs0/ZQBF96onFTMWWom+agAiqdWqFRTlDUARzjdULCrTL8lQ4oAj3U5CtDClVaAEpwpVFKq0ASpSsvyUsVObbQA2L5acxqJpNtCtQBPzU0FVkNTxHbQAy4G2qM9ak43JurOnFAFRT89WEqqfv1egHyUACGtHRvmvI6zWG2rFmzI6tQB9o/AmVf7Kir2FGr5o/Z717ckcG+vpCzk3wq1USWaelRc09TVAPopqmlNACU2ih6AFU05TUcdLQA6jNR809KAFoUUUUANqOWpTUMtAFdxVO4WrtVrrpQBRik2vWpbyboawpW2zVfsLhWSgCPxHd/Z7ORq+Hvj/rjX/iSSNX+RWr6z+LmsLp+gztv/AIa+EvFd82oa3PI3941MgMlS1GN1PULRt21BQ1RtprVJmos0ARt8tJUmKTbQA2l27qXbUqDbQAzG1KhzUrtupijbQA5aTFLmjNMBqmpN1MUU+kArU9F2/epqillk20APeSmVH5m6n4oASkpaSgAp6imqKX5qAJkVmp7/ACpUluNqbqiufmemBCy7ad5lOpMUgE6UqmlUU1iu+mAqrT/mFNq1Zx7noAfFHxRU8hVTRQAqrtp/y1Hnc9OzQA3G2nrJTM7qfFQAstRoN1SNUa/LQArx7aRAzUu6lElAC4+Ta1QOFqbfuSoJVoAbmnxDdUWcULLQBY209RUTNTPMoAsmlYbkqGFqt7vkoApstPUVJihVoAaxqRTTWoWSgC6m1k+as68C76sJJUF4KAM5ztertufkqg9WYD8lAE5p8FRK1ORqAPWfgtqX2HWIl3+lfZPhy4+0aajf7Ir4H8C3zW2qxN/tCvtb4Z6gt1okX+6Kok7enKaiVqcrbqq4Ei0pptJzU3AdQ3zUlLVANztozT2FN20AIo3U6lFJQAUUUUAFRS1LUT0AQVDcD5KlemPzQBz2pnZWfYaovnMu+rPitvJtmavKl8RLbXkzM9SUYn7THiZY9Na0jevld23OzV6H8a/ETatrbKr15znclSAq/N81PU1HEKXmkAZpjGnbaNtADRS03GKci7qAFiFE521I/wAtV2O6gAUbqMUq06gCNfmpcUlSLtpgJilWl+9UirtpAJ91KhcbqkZqbQAmNtKp/hoWn7aAEYUm2n0MKADctSW8e75qhRd1XE+VKYDXb+GmOaJaY1IAoY0LTXpgLuahVptL977tAE0Ue/bWnBEscO6q1muE3NRcXO5Nq0AMmky9FRUUAXFNPplLuoAdupymo1NPoAkzuofbTEWnsu2gBjio2NSuPkqFhQA9TtpktK1OX5koAqPTIqnlFRqKAJv4KjFS/wAFR0APWrMDfJVRKswGgB2aM01hSY3UAOptGNtO20ACmnSruSkQYoZqAMqcbXp1vJUl4q76jtxQBapyUx6VTQBp6bM1vcxtX1n8AtaW502OOvkCKSvcf2f9d8i/W2Z6LgfXkTLsp6mqFhN5lmrVJBJumqiS+tLimqaKAFpc0jUygCTdSqaiWnZouBJmimqaWquAtFNzRzQArVE9PY1C5qQIXNIx+SmuabQBzHjkbtNlr5Q8f6tJZ3M6xv619W+PJNmmy18SfFO7ZtYlWpkyjjdRla5uZJGfe9VsYp/3qRjSAbS5puaKAFWl5puaRTQA5VZ3qbHlJSxR1HO1AEbHdTdtC07NADVp1JilWgBu2l+7Ss22nKN1ADololalY1FQAgoNLS7qAGr8tPXdSU5aABPlp6FTTKlt46AJUEapUbSbqbJ9+lWmA3dTaKXFIBKSpG+WmUAFWLVajiG56tsqrTASeXam1arp8tDrupVFAATRTStFAF+ij71OZaAIV+WplNQsvz05RQBaU0/5WqvUqUAEtV6sOKgloAbmnRNUT/LQrbaAHymohTzTmVdlACbqjelX5qdtoAbFU6VHT4qLgWNvyU1flqWI/JTTQBE9CGlY0xqAJGNRfdp+dtMb5qAK15zVe3b56s3S/JVRKAL+c0U2KnZoAehrsvh3qTafqsTVxO9a0tIudky0AfePgXVlvNHj+f8Ahro7M/PXgnwZ8QNNbRwV7tpbbkVqok2Fp1RqakoAbRRRQAU6m0UAPWlFNooAWkY0rU0VQDWFMepTTTU2ApS7t9NY1JNVaVtu6iwHG/Eq5WPTZd1fEHxBmW616Xa/8Rr6w+OerLY6PL8/8NfG+o3bTXksn95qkooONtDU99rUykAmaXdRRsoANlOgWiINvqRmxQAyWSmsd1Mb5npfu0AOxTWFGaGbdQA1actJilWgBF+aplG1Kao20jmgBrH56KdtWmGgBy03NOpKAET5qlWmRfLTvvfdoAcvzPVj7iVEo2USyq1ACOaZRndSt8tMBtPipm2nsaQA5optSRR0AWYlVU3UryU15dvy0xRTAax205ZKMUuFoAbmiiigC3ijO2n7lpjmgBG5pcU1S1PouBJmjzKg3U9TQBZO6oDT1kpHNAERpKTNOxuoARjTFNOlWoqALSbdlNao4qnagCKnqdtClaGFFgJbc7v46lljqrF8r1czuSgCrsptSsKh/joAWjdtoao3oAJfmqi3yvVh5GWoHNICzAaWVttRQGnT0wBWzVuzO2ZazlO2r1h80y0XA+hfgKrP5bV9LaSNsK14D8B7NUs45K+gdLH7laok00bdUlQJUy0AOzSUYpKAHClpq1JQA2nUmKVaLAFFGKbRcB1MNLmkNUBUuKytUuNkLNWnfnalcX4t1NbWwnb/AGaAPnr9o/X9260V6+eFbdXbfFzWf7U8Qy7X+RWNcTWRQtFOWkNACKKcq0KtWFjp3AYx2pVdzvenzffpi/LSAFFIxpd1FACYozSbadQA401BTFO6pKAFY01aa1OoAKKKKABqTG6lpiGgB2xqniXbTYBuqSWRVoAilO6mMNtOb+9SUASCnbVpFWjpQAhoytI1CLuoAlgXdU8+1UpVXalVpW3UwEX533VOu5qgQ7aniagBNtO2/JSbqenzUAQc0VOyrRQBPijG6no1DMooAj+7SvT12vQ60ARNTqc0e2kYbaAGqaRzT1pWjoAiiWlc0bWWmttWgAzTGFOpWXbQA5KnZfkqCrEXzJQBEopGDVM3FLhWoAhUVYT5qixtep4jQBEytTGXbVt6hb5qAIN1RS1YZajdaAKs1V3q467qqyrtpAPtTuq0wqlb/K9XlpgRNHU1n8jrTWG6n2y7Zl3UgPpj4BXiyWca19DaX/qVr5N+AmorDfxwV9WaHJvhjarJNVfv1MtRVLQAbqTNLSYoAM09TUWKco20APzTs1FzStQA/NJmm7aFqrALQxpKY7UAZ+rybYWrw742a79g0qVVevZdem22zV8jftE660ly1or1JR4tqlw1xeSSN/E1VxSMKXFQA1jSoaSnpHuoAlSPdT5W2Un3EqBjuoAYx/ialocU00AH3aWm0ZoAXNMY05qIhuoAcg2pSZpXpmKYDhTKXG2hfmpAAp9NUU6gBr06Bd1Ki7qm+VEoAa52VEvzU5lZ03UiigBc0i0maPu0AP30ud1RrSsKAJM1Yt491V4huq0rKiUwFlbbVT7r07crPRlWoAX71PWmZpymgBGO56li3U3dtpyMxoAlUMaKsQ/IPmooAdimstOn+WmKaAFUUP8ANSKcvTn2r81ADfmpWG6hTT2oAjUU5dzPRTkoAHVqi27qmeTclRc0AOWOmSrT2plACVPBUNSxCgAlpFNSTjbUeKAGMPnqVBikpymgCdPmqNxUkVEq0AV3qFjU8o3JUDLtoAieqktW3qpLQAkA+etBfuVnwffq6jUAHzJU0Q3Pupq/NVqz+WkB2vwtuvsutxNv/iFfY/gu5W4sImr4Z0a5a11KJl/vCvsD4Qamt1o8X+7TuB6bUiUxNuynIaokfQtJS0AOoanU2gBtLjdSrTloAjZaRRUrGiqAiaoJjhKnkqncN8lAHJeOr/7LpUslfD/xO1T7fr0rN/er6s+OutLYeHp1/vLXxfq832m8lk/vNWciimlSU3+CnLSANtTqNqUJHSS/PTAilO6od1StTaQCMNvzVH96pWZtm2ov46AAUvl7qVR89LllegBrLuelb5KmY1Wf79ABlWpVFLQtACGhCtK1Iq4oAdjNIopyinotMB6fJUUp3UsrVHtagBm5qehpGWnKNtIBzLTKHb+Gkb5aAFWpcVB5lSIWoAf92h/npjmhRQACpdq0xQtSLtagApu2iU0qUwJEFT28e2mW4qyzLHQAySTmiq8suWooA1pVqF1qfNRSrQBXb5aHNP2011oAajVJuqFBTzQA/mlpiNT2K0AJ/BTaGXdQooAXdSMaTNH3qAHR1YjqBBUqNtegCV6h21O7bqgoANtSRLUdSJQBLin43JTM05DQBXb79RS7amnG2q70AQS1WcVcY1Xl2tQBGoq7EvyVS2rWhAVWGgCJgy1YtZKhZWqxax0AWPN2urV9Kfs9az5lssLPXzXLb16x+z/qTQ6r5FAH2HanclTrVLS232atV2qJHLThTdtKtADqdUdSUAFNp1N3fPtoARjQpoemt8tADZzWVqMvlozVflauS8b6l9h0qeT/AGTVAfOf7TGv+Y7WivXzzXY/FLWG1TxDP/c3VxrVkUDGpoKhiG56tfKiUwEeSmq1M+9TXpABpM01jSUAKabS0N8tADXNPSmKN1SPtVKAGu26mbaKcpoAKGFLtpKABaTNKgpMb6AJogzVJKdtKo2JUbc0AR/eoYNT9yrTWbdQAiihRSrRu2vQAnl/xUiq0lSZ2pT4BtoAjWGpVCrTWaloAR1WmfwU56ZJQA3dTlptSqtAC7lpyDc+2msuas26qlAEuNiVBLLu+WnSybt1RKtMBPlaimZxRSA//9k=">
            <a:extLst>
              <a:ext uri="{FF2B5EF4-FFF2-40B4-BE49-F238E27FC236}">
                <a16:creationId xmlns:a16="http://schemas.microsoft.com/office/drawing/2014/main" id="{024D8740-381B-EF4F-974F-F5A59EC88F62}"/>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a:extLst>
              <a:ext uri="{FF2B5EF4-FFF2-40B4-BE49-F238E27FC236}">
                <a16:creationId xmlns:a16="http://schemas.microsoft.com/office/drawing/2014/main" id="{717DC213-58BC-4666-82FE-43F07F275EE4}"/>
              </a:ext>
            </a:extLst>
          </p:cNvPr>
          <p:cNvSpPr>
            <a:spLocks noGrp="1"/>
          </p:cNvSpPr>
          <p:nvPr/>
        </p:nvSpPr>
        <p:spPr>
          <a:xfrm>
            <a:off x="9225478" y="4471891"/>
            <a:ext cx="1948543" cy="33753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latin typeface="Garamond"/>
            </a:endParaRPr>
          </a:p>
        </p:txBody>
      </p:sp>
      <p:sp>
        <p:nvSpPr>
          <p:cNvPr id="7" name="Footer Placeholder 2">
            <a:extLst>
              <a:ext uri="{FF2B5EF4-FFF2-40B4-BE49-F238E27FC236}">
                <a16:creationId xmlns:a16="http://schemas.microsoft.com/office/drawing/2014/main" id="{717DC213-58BC-4666-82FE-43F07F275EE4}"/>
              </a:ext>
            </a:extLst>
          </p:cNvPr>
          <p:cNvSpPr>
            <a:spLocks noGrp="1"/>
          </p:cNvSpPr>
          <p:nvPr/>
        </p:nvSpPr>
        <p:spPr>
          <a:xfrm>
            <a:off x="4797778" y="6162606"/>
            <a:ext cx="5752207" cy="337539"/>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Arial"/>
              </a:rPr>
              <a:t>Mason pictured in a church biography in 1920.</a:t>
            </a:r>
          </a:p>
        </p:txBody>
      </p:sp>
      <p:pic>
        <p:nvPicPr>
          <p:cNvPr id="13" name="Picture 12">
            <a:extLst>
              <a:ext uri="{FF2B5EF4-FFF2-40B4-BE49-F238E27FC236}">
                <a16:creationId xmlns:a16="http://schemas.microsoft.com/office/drawing/2014/main" id="{34C77954-DA8E-4DB8-B4BD-F533519CF83A}"/>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621953" y="1188719"/>
            <a:ext cx="3033498" cy="5427254"/>
          </a:xfrm>
          <a:prstGeom prst="rect">
            <a:avLst/>
          </a:prstGeom>
          <a:effectLst>
            <a:softEdge rad="38100"/>
          </a:effectLst>
        </p:spPr>
      </p:pic>
    </p:spTree>
    <p:extLst>
      <p:ext uri="{BB962C8B-B14F-4D97-AF65-F5344CB8AC3E}">
        <p14:creationId xmlns:p14="http://schemas.microsoft.com/office/powerpoint/2010/main" val="2632483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CC HS Presentation">
  <a:themeElements>
    <a:clrScheme name="WCC K8 Curriculum">
      <a:dk1>
        <a:srgbClr val="000000"/>
      </a:dk1>
      <a:lt1>
        <a:srgbClr val="000000"/>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2760</Words>
  <Application>Microsoft Office PowerPoint</Application>
  <PresentationFormat>Widescreen</PresentationFormat>
  <Paragraphs>182</Paragraphs>
  <Slides>34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Bodoni SvtyTwo ITC TT-Bold</vt:lpstr>
      <vt:lpstr>Calibri</vt:lpstr>
      <vt:lpstr>Garamond</vt:lpstr>
      <vt:lpstr>Lato</vt:lpstr>
      <vt:lpstr>Lato-Light</vt:lpstr>
      <vt:lpstr>Segoe UI</vt:lpstr>
      <vt:lpstr>Times</vt:lpstr>
      <vt:lpstr>WCC HS Presentation</vt:lpstr>
      <vt:lpstr>PowerPoint Presentation</vt:lpstr>
      <vt:lpstr>Visions of the Sacred </vt:lpstr>
      <vt:lpstr>The Black Church in America</vt:lpstr>
      <vt:lpstr>The Church of God in Christ    </vt:lpstr>
      <vt:lpstr>Charles Harrison Mason   </vt:lpstr>
      <vt:lpstr>Early Life and Conversion  </vt:lpstr>
      <vt:lpstr>Early Life and Conversion  </vt:lpstr>
      <vt:lpstr>Early Life and Conversion  </vt:lpstr>
      <vt:lpstr>Rough Road to Ministry   </vt:lpstr>
      <vt:lpstr>Rough Road to Ministry   </vt:lpstr>
      <vt:lpstr>Rough Road to Ministry   </vt:lpstr>
      <vt:lpstr>Preaching and Establishing Churches    </vt:lpstr>
      <vt:lpstr>Preaching and Establishing Churches    </vt:lpstr>
      <vt:lpstr>Preaching and Establishing Churches    </vt:lpstr>
      <vt:lpstr>Preaching and Establishing Churches    </vt:lpstr>
      <vt:lpstr>The Azusa Street Revival     </vt:lpstr>
      <vt:lpstr>The Azusa Street Revival    </vt:lpstr>
      <vt:lpstr>The Azusa Street Revival     </vt:lpstr>
      <vt:lpstr>West to Los Angeles      </vt:lpstr>
      <vt:lpstr>West to Los Angeles     </vt:lpstr>
      <vt:lpstr>Growth and Controversy      </vt:lpstr>
      <vt:lpstr>PowerPoint Presentation</vt:lpstr>
      <vt:lpstr>Growth and Controversy       </vt:lpstr>
      <vt:lpstr>Growth and Controversy       </vt:lpstr>
      <vt:lpstr>Taking COGIC Nationwide        </vt:lpstr>
      <vt:lpstr>Taking COGIC Nationwide        </vt:lpstr>
      <vt:lpstr>Taking COGIC Nationwide        </vt:lpstr>
      <vt:lpstr>Taking COGIC Nationwide        </vt:lpstr>
      <vt:lpstr>Legacy         </vt:lpstr>
      <vt:lpstr>Legacy         </vt:lpstr>
      <vt:lpstr>Legacy         </vt:lpstr>
      <vt:lpstr>Legacy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2025-04-29T16:25:03Z</dcterms:created>
  <dcterms:modified xsi:type="dcterms:W3CDTF">2025-04-29T16:25:06Z</dcterms:modified>
</cp:coreProperties>
</file>