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7"/>
  </p:notesMasterIdLst>
  <p:sldIdLst>
    <p:sldId id="258" r:id="rId2"/>
    <p:sldId id="256" r:id="rId3"/>
    <p:sldId id="261" r:id="rId4"/>
    <p:sldId id="262" r:id="rId5"/>
    <p:sldId id="259" r:id="rId6"/>
    <p:sldId id="263" r:id="rId7"/>
    <p:sldId id="264" r:id="rId8"/>
    <p:sldId id="265" r:id="rId9"/>
    <p:sldId id="266" r:id="rId10"/>
    <p:sldId id="298" r:id="rId11"/>
    <p:sldId id="267" r:id="rId12"/>
    <p:sldId id="268" r:id="rId13"/>
    <p:sldId id="269" r:id="rId14"/>
    <p:sldId id="270" r:id="rId15"/>
    <p:sldId id="271" r:id="rId16"/>
    <p:sldId id="272" r:id="rId17"/>
    <p:sldId id="273" r:id="rId18"/>
    <p:sldId id="274" r:id="rId19"/>
    <p:sldId id="275" r:id="rId20"/>
    <p:sldId id="299"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1" r:id="rId36"/>
    <p:sldId id="292" r:id="rId37"/>
    <p:sldId id="293" r:id="rId38"/>
    <p:sldId id="296" r:id="rId39"/>
    <p:sldId id="290" r:id="rId40"/>
    <p:sldId id="300" r:id="rId41"/>
    <p:sldId id="294" r:id="rId42"/>
    <p:sldId id="295" r:id="rId43"/>
    <p:sldId id="297" r:id="rId44"/>
    <p:sldId id="257" r:id="rId45"/>
    <p:sldId id="260"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 id="{3A6928CC-821A-35FA-23A5-CAA3A0E1633E}" name="Trinity Chung" initials="TC" userId="S::tchung@woodsoncenter.org::7cfa4c33-9334-42ce-b677-c8adabad619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48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13" autoAdjust="0"/>
    <p:restoredTop sz="94660"/>
  </p:normalViewPr>
  <p:slideViewPr>
    <p:cSldViewPr snapToGrid="0">
      <p:cViewPr varScale="1">
        <p:scale>
          <a:sx n="91" d="100"/>
          <a:sy n="91" d="100"/>
        </p:scale>
        <p:origin x="102" y="45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56" Type="http://schemas.microsoft.com/office/2018/10/relationships/authors" Target="author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3CF46F-393F-4019-9FDA-504F8707299B}" type="datetimeFigureOut">
              <a:rPr lang="en-US" smtClean="0"/>
              <a:t>4/29/2025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432AE8-C1C7-4EE9-95FE-46FA6F733B43}" type="slidenum">
              <a:rPr lang="en-US" smtClean="0"/>
              <a:t>‹#›</a:t>
            </a:fld>
            <a:endParaRPr lang="en-US"/>
          </a:p>
        </p:txBody>
      </p:sp>
    </p:spTree>
    <p:extLst>
      <p:ext uri="{BB962C8B-B14F-4D97-AF65-F5344CB8AC3E}">
        <p14:creationId xmlns:p14="http://schemas.microsoft.com/office/powerpoint/2010/main" val="3114903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https://www.cogic.org/foundersweek/about-c-h-mason/</a:t>
            </a:r>
          </a:p>
        </p:txBody>
      </p:sp>
      <p:sp>
        <p:nvSpPr>
          <p:cNvPr id="4" name="Slide Number Placeholder 3"/>
          <p:cNvSpPr>
            <a:spLocks noGrp="1"/>
          </p:cNvSpPr>
          <p:nvPr>
            <p:ph type="sldNum" sz="quarter" idx="5"/>
          </p:nvPr>
        </p:nvSpPr>
        <p:spPr/>
        <p:txBody>
          <a:bodyPr/>
          <a:lstStyle/>
          <a:p>
            <a:fld id="{D1432AE8-C1C7-4EE9-95FE-46FA6F733B43}" type="slidenum">
              <a:rPr lang="en-US" smtClean="0"/>
              <a:t>1</a:t>
            </a:fld>
            <a:endParaRPr lang="en-US"/>
          </a:p>
        </p:txBody>
      </p:sp>
    </p:spTree>
    <p:extLst>
      <p:ext uri="{BB962C8B-B14F-4D97-AF65-F5344CB8AC3E}">
        <p14:creationId xmlns:p14="http://schemas.microsoft.com/office/powerpoint/2010/main" val="3870662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https://www.hymnologyarchive.com/charles-price-jones</a:t>
            </a:r>
          </a:p>
        </p:txBody>
      </p:sp>
      <p:sp>
        <p:nvSpPr>
          <p:cNvPr id="4" name="Slide Number Placeholder 3"/>
          <p:cNvSpPr>
            <a:spLocks noGrp="1"/>
          </p:cNvSpPr>
          <p:nvPr>
            <p:ph type="sldNum" sz="quarter" idx="5"/>
          </p:nvPr>
        </p:nvSpPr>
        <p:spPr/>
        <p:txBody>
          <a:bodyPr/>
          <a:lstStyle/>
          <a:p>
            <a:fld id="{D1432AE8-C1C7-4EE9-95FE-46FA6F733B43}" type="slidenum">
              <a:rPr lang="en-US" smtClean="0"/>
              <a:t>22</a:t>
            </a:fld>
            <a:endParaRPr lang="en-US"/>
          </a:p>
        </p:txBody>
      </p:sp>
    </p:spTree>
    <p:extLst>
      <p:ext uri="{BB962C8B-B14F-4D97-AF65-F5344CB8AC3E}">
        <p14:creationId xmlns:p14="http://schemas.microsoft.com/office/powerpoint/2010/main" val="26936062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http://stpaulthemotherchurch.org/</a:t>
            </a:r>
          </a:p>
        </p:txBody>
      </p:sp>
      <p:sp>
        <p:nvSpPr>
          <p:cNvPr id="4" name="Slide Number Placeholder 3"/>
          <p:cNvSpPr>
            <a:spLocks noGrp="1"/>
          </p:cNvSpPr>
          <p:nvPr>
            <p:ph type="sldNum" sz="quarter" idx="5"/>
          </p:nvPr>
        </p:nvSpPr>
        <p:spPr/>
        <p:txBody>
          <a:bodyPr/>
          <a:lstStyle/>
          <a:p>
            <a:fld id="{D1432AE8-C1C7-4EE9-95FE-46FA6F733B43}" type="slidenum">
              <a:rPr lang="en-US" smtClean="0"/>
              <a:t>23</a:t>
            </a:fld>
            <a:endParaRPr lang="en-US"/>
          </a:p>
        </p:txBody>
      </p:sp>
    </p:spTree>
    <p:extLst>
      <p:ext uri="{BB962C8B-B14F-4D97-AF65-F5344CB8AC3E}">
        <p14:creationId xmlns:p14="http://schemas.microsoft.com/office/powerpoint/2010/main" val="30359216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https://www.findagrave.com/memorial/79792548/lelia-mason</a:t>
            </a:r>
          </a:p>
        </p:txBody>
      </p:sp>
      <p:sp>
        <p:nvSpPr>
          <p:cNvPr id="4" name="Slide Number Placeholder 3"/>
          <p:cNvSpPr>
            <a:spLocks noGrp="1"/>
          </p:cNvSpPr>
          <p:nvPr>
            <p:ph type="sldNum" sz="quarter" idx="5"/>
          </p:nvPr>
        </p:nvSpPr>
        <p:spPr/>
        <p:txBody>
          <a:bodyPr/>
          <a:lstStyle/>
          <a:p>
            <a:fld id="{D1432AE8-C1C7-4EE9-95FE-46FA6F733B43}" type="slidenum">
              <a:rPr lang="en-US" smtClean="0"/>
              <a:t>24</a:t>
            </a:fld>
            <a:endParaRPr lang="en-US"/>
          </a:p>
        </p:txBody>
      </p:sp>
    </p:spTree>
    <p:extLst>
      <p:ext uri="{BB962C8B-B14F-4D97-AF65-F5344CB8AC3E}">
        <p14:creationId xmlns:p14="http://schemas.microsoft.com/office/powerpoint/2010/main" val="27753987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http://speakingoffaith.publicradio.org/programs/azusarevival/particulars.shtml</a:t>
            </a:r>
          </a:p>
        </p:txBody>
      </p:sp>
      <p:sp>
        <p:nvSpPr>
          <p:cNvPr id="4" name="Slide Number Placeholder 3"/>
          <p:cNvSpPr>
            <a:spLocks noGrp="1"/>
          </p:cNvSpPr>
          <p:nvPr>
            <p:ph type="sldNum" sz="quarter" idx="5"/>
          </p:nvPr>
        </p:nvSpPr>
        <p:spPr/>
        <p:txBody>
          <a:bodyPr/>
          <a:lstStyle/>
          <a:p>
            <a:fld id="{D1432AE8-C1C7-4EE9-95FE-46FA6F733B43}" type="slidenum">
              <a:rPr lang="en-US" smtClean="0"/>
              <a:t>25</a:t>
            </a:fld>
            <a:endParaRPr lang="en-US"/>
          </a:p>
        </p:txBody>
      </p:sp>
    </p:spTree>
    <p:extLst>
      <p:ext uri="{BB962C8B-B14F-4D97-AF65-F5344CB8AC3E}">
        <p14:creationId xmlns:p14="http://schemas.microsoft.com/office/powerpoint/2010/main" val="3812838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https://312azusa.com/william-j-seymour/</a:t>
            </a:r>
          </a:p>
        </p:txBody>
      </p:sp>
      <p:sp>
        <p:nvSpPr>
          <p:cNvPr id="4" name="Slide Number Placeholder 3"/>
          <p:cNvSpPr>
            <a:spLocks noGrp="1"/>
          </p:cNvSpPr>
          <p:nvPr>
            <p:ph type="sldNum" sz="quarter" idx="5"/>
          </p:nvPr>
        </p:nvSpPr>
        <p:spPr/>
        <p:txBody>
          <a:bodyPr/>
          <a:lstStyle/>
          <a:p>
            <a:fld id="{D1432AE8-C1C7-4EE9-95FE-46FA6F733B43}" type="slidenum">
              <a:rPr lang="en-US" smtClean="0"/>
              <a:t>26</a:t>
            </a:fld>
            <a:endParaRPr lang="en-US"/>
          </a:p>
        </p:txBody>
      </p:sp>
    </p:spTree>
    <p:extLst>
      <p:ext uri="{BB962C8B-B14F-4D97-AF65-F5344CB8AC3E}">
        <p14:creationId xmlns:p14="http://schemas.microsoft.com/office/powerpoint/2010/main" val="26151290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https://www.cbeinternational.org/resource/women-leaders-azusa-street/</a:t>
            </a:r>
          </a:p>
        </p:txBody>
      </p:sp>
      <p:sp>
        <p:nvSpPr>
          <p:cNvPr id="4" name="Slide Number Placeholder 3"/>
          <p:cNvSpPr>
            <a:spLocks noGrp="1"/>
          </p:cNvSpPr>
          <p:nvPr>
            <p:ph type="sldNum" sz="quarter" idx="5"/>
          </p:nvPr>
        </p:nvSpPr>
        <p:spPr/>
        <p:txBody>
          <a:bodyPr/>
          <a:lstStyle/>
          <a:p>
            <a:fld id="{D1432AE8-C1C7-4EE9-95FE-46FA6F733B43}" type="slidenum">
              <a:rPr lang="en-US" smtClean="0"/>
              <a:t>27</a:t>
            </a:fld>
            <a:endParaRPr lang="en-US"/>
          </a:p>
        </p:txBody>
      </p:sp>
    </p:spTree>
    <p:extLst>
      <p:ext uri="{BB962C8B-B14F-4D97-AF65-F5344CB8AC3E}">
        <p14:creationId xmlns:p14="http://schemas.microsoft.com/office/powerpoint/2010/main" val="28601050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https://www.hmdb.org/m.asp?m=230717</a:t>
            </a:r>
          </a:p>
        </p:txBody>
      </p:sp>
      <p:sp>
        <p:nvSpPr>
          <p:cNvPr id="4" name="Slide Number Placeholder 3"/>
          <p:cNvSpPr>
            <a:spLocks noGrp="1"/>
          </p:cNvSpPr>
          <p:nvPr>
            <p:ph type="sldNum" sz="quarter" idx="5"/>
          </p:nvPr>
        </p:nvSpPr>
        <p:spPr/>
        <p:txBody>
          <a:bodyPr/>
          <a:lstStyle/>
          <a:p>
            <a:fld id="{D1432AE8-C1C7-4EE9-95FE-46FA6F733B43}" type="slidenum">
              <a:rPr lang="en-US" smtClean="0"/>
              <a:t>28</a:t>
            </a:fld>
            <a:endParaRPr lang="en-US"/>
          </a:p>
        </p:txBody>
      </p:sp>
    </p:spTree>
    <p:extLst>
      <p:ext uri="{BB962C8B-B14F-4D97-AF65-F5344CB8AC3E}">
        <p14:creationId xmlns:p14="http://schemas.microsoft.com/office/powerpoint/2010/main" val="37895237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https://www.findagrave.com/memorial/96403118/elsie_louise-washington_mason</a:t>
            </a:r>
          </a:p>
        </p:txBody>
      </p:sp>
      <p:sp>
        <p:nvSpPr>
          <p:cNvPr id="4" name="Slide Number Placeholder 3"/>
          <p:cNvSpPr>
            <a:spLocks noGrp="1"/>
          </p:cNvSpPr>
          <p:nvPr>
            <p:ph type="sldNum" sz="quarter" idx="5"/>
          </p:nvPr>
        </p:nvSpPr>
        <p:spPr/>
        <p:txBody>
          <a:bodyPr/>
          <a:lstStyle/>
          <a:p>
            <a:fld id="{D1432AE8-C1C7-4EE9-95FE-46FA6F733B43}" type="slidenum">
              <a:rPr lang="en-US" smtClean="0"/>
              <a:t>35</a:t>
            </a:fld>
            <a:endParaRPr lang="en-US"/>
          </a:p>
        </p:txBody>
      </p:sp>
    </p:spTree>
    <p:extLst>
      <p:ext uri="{BB962C8B-B14F-4D97-AF65-F5344CB8AC3E}">
        <p14:creationId xmlns:p14="http://schemas.microsoft.com/office/powerpoint/2010/main" val="8971352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https://thetravelingchild.co/weekend-in-memphis-itinerary/</a:t>
            </a:r>
          </a:p>
        </p:txBody>
      </p:sp>
      <p:sp>
        <p:nvSpPr>
          <p:cNvPr id="4" name="Slide Number Placeholder 3"/>
          <p:cNvSpPr>
            <a:spLocks noGrp="1"/>
          </p:cNvSpPr>
          <p:nvPr>
            <p:ph type="sldNum" sz="quarter" idx="5"/>
          </p:nvPr>
        </p:nvSpPr>
        <p:spPr/>
        <p:txBody>
          <a:bodyPr/>
          <a:lstStyle/>
          <a:p>
            <a:fld id="{D1432AE8-C1C7-4EE9-95FE-46FA6F733B43}" type="slidenum">
              <a:rPr lang="en-US" smtClean="0"/>
              <a:t>36</a:t>
            </a:fld>
            <a:endParaRPr lang="en-US"/>
          </a:p>
        </p:txBody>
      </p:sp>
    </p:spTree>
    <p:extLst>
      <p:ext uri="{BB962C8B-B14F-4D97-AF65-F5344CB8AC3E}">
        <p14:creationId xmlns:p14="http://schemas.microsoft.com/office/powerpoint/2010/main" val="40623813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https://www.thegospelcoalition.org/article/factchecker-are-all-christian-denominations-in-decline/</a:t>
            </a:r>
          </a:p>
        </p:txBody>
      </p:sp>
      <p:sp>
        <p:nvSpPr>
          <p:cNvPr id="4" name="Slide Number Placeholder 3"/>
          <p:cNvSpPr>
            <a:spLocks noGrp="1"/>
          </p:cNvSpPr>
          <p:nvPr>
            <p:ph type="sldNum" sz="quarter" idx="5"/>
          </p:nvPr>
        </p:nvSpPr>
        <p:spPr/>
        <p:txBody>
          <a:bodyPr/>
          <a:lstStyle/>
          <a:p>
            <a:fld id="{D1432AE8-C1C7-4EE9-95FE-46FA6F733B43}" type="slidenum">
              <a:rPr lang="en-US" smtClean="0"/>
              <a:t>42</a:t>
            </a:fld>
            <a:endParaRPr lang="en-US"/>
          </a:p>
        </p:txBody>
      </p:sp>
    </p:spTree>
    <p:extLst>
      <p:ext uri="{BB962C8B-B14F-4D97-AF65-F5344CB8AC3E}">
        <p14:creationId xmlns:p14="http://schemas.microsoft.com/office/powerpoint/2010/main" val="2475340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United States Office Of War Information, Parks, Gordon, photographer. Washington, D.C. November, . Service of the Church of God in Christ. Washington D.C, 1942. Nov. Photograph. https://www.loc.gov/item/2004667445/.</a:t>
            </a:r>
          </a:p>
          <a:p>
            <a:endParaRPr lang="en-US" b="1" dirty="0"/>
          </a:p>
        </p:txBody>
      </p:sp>
      <p:sp>
        <p:nvSpPr>
          <p:cNvPr id="4" name="Slide Number Placeholder 3"/>
          <p:cNvSpPr>
            <a:spLocks noGrp="1"/>
          </p:cNvSpPr>
          <p:nvPr>
            <p:ph type="sldNum" sz="quarter" idx="5"/>
          </p:nvPr>
        </p:nvSpPr>
        <p:spPr/>
        <p:txBody>
          <a:bodyPr/>
          <a:lstStyle/>
          <a:p>
            <a:fld id="{D1432AE8-C1C7-4EE9-95FE-46FA6F733B43}" type="slidenum">
              <a:rPr lang="en-US" smtClean="0"/>
              <a:t>2</a:t>
            </a:fld>
            <a:endParaRPr lang="en-US"/>
          </a:p>
        </p:txBody>
      </p:sp>
    </p:spTree>
    <p:extLst>
      <p:ext uri="{BB962C8B-B14F-4D97-AF65-F5344CB8AC3E}">
        <p14:creationId xmlns:p14="http://schemas.microsoft.com/office/powerpoint/2010/main" val="2352472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https://smarthistory.org/christian-ethiopian-art/</a:t>
            </a:r>
          </a:p>
        </p:txBody>
      </p:sp>
      <p:sp>
        <p:nvSpPr>
          <p:cNvPr id="4" name="Slide Number Placeholder 3"/>
          <p:cNvSpPr>
            <a:spLocks noGrp="1"/>
          </p:cNvSpPr>
          <p:nvPr>
            <p:ph type="sldNum" sz="quarter" idx="5"/>
          </p:nvPr>
        </p:nvSpPr>
        <p:spPr/>
        <p:txBody>
          <a:bodyPr/>
          <a:lstStyle/>
          <a:p>
            <a:fld id="{D1432AE8-C1C7-4EE9-95FE-46FA6F733B43}" type="slidenum">
              <a:rPr lang="en-US" smtClean="0"/>
              <a:t>4</a:t>
            </a:fld>
            <a:endParaRPr lang="en-US"/>
          </a:p>
        </p:txBody>
      </p:sp>
    </p:spTree>
    <p:extLst>
      <p:ext uri="{BB962C8B-B14F-4D97-AF65-F5344CB8AC3E}">
        <p14:creationId xmlns:p14="http://schemas.microsoft.com/office/powerpoint/2010/main" val="25782535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https://commons.wikimedia.org/wiki/File:Mason_Temple_COGIC.jpg</a:t>
            </a:r>
          </a:p>
        </p:txBody>
      </p:sp>
      <p:sp>
        <p:nvSpPr>
          <p:cNvPr id="4" name="Slide Number Placeholder 3"/>
          <p:cNvSpPr>
            <a:spLocks noGrp="1"/>
          </p:cNvSpPr>
          <p:nvPr>
            <p:ph type="sldNum" sz="quarter" idx="5"/>
          </p:nvPr>
        </p:nvSpPr>
        <p:spPr/>
        <p:txBody>
          <a:bodyPr/>
          <a:lstStyle/>
          <a:p>
            <a:fld id="{D1432AE8-C1C7-4EE9-95FE-46FA6F733B43}" type="slidenum">
              <a:rPr lang="en-US" smtClean="0"/>
              <a:t>9</a:t>
            </a:fld>
            <a:endParaRPr lang="en-US"/>
          </a:p>
        </p:txBody>
      </p:sp>
    </p:spTree>
    <p:extLst>
      <p:ext uri="{BB962C8B-B14F-4D97-AF65-F5344CB8AC3E}">
        <p14:creationId xmlns:p14="http://schemas.microsoft.com/office/powerpoint/2010/main" val="1678547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https://www.loc.gov/item/99614209/</a:t>
            </a:r>
          </a:p>
        </p:txBody>
      </p:sp>
      <p:sp>
        <p:nvSpPr>
          <p:cNvPr id="4" name="Slide Number Placeholder 3"/>
          <p:cNvSpPr>
            <a:spLocks noGrp="1"/>
          </p:cNvSpPr>
          <p:nvPr>
            <p:ph type="sldNum" sz="quarter" idx="5"/>
          </p:nvPr>
        </p:nvSpPr>
        <p:spPr/>
        <p:txBody>
          <a:bodyPr/>
          <a:lstStyle/>
          <a:p>
            <a:fld id="{D1432AE8-C1C7-4EE9-95FE-46FA6F733B43}" type="slidenum">
              <a:rPr lang="en-US" smtClean="0"/>
              <a:t>10</a:t>
            </a:fld>
            <a:endParaRPr lang="en-US"/>
          </a:p>
        </p:txBody>
      </p:sp>
    </p:spTree>
    <p:extLst>
      <p:ext uri="{BB962C8B-B14F-4D97-AF65-F5344CB8AC3E}">
        <p14:creationId xmlns:p14="http://schemas.microsoft.com/office/powerpoint/2010/main" val="1639593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https://www.marshall.edu/woodsonlyceum/</a:t>
            </a:r>
          </a:p>
        </p:txBody>
      </p:sp>
      <p:sp>
        <p:nvSpPr>
          <p:cNvPr id="4" name="Slide Number Placeholder 3"/>
          <p:cNvSpPr>
            <a:spLocks noGrp="1"/>
          </p:cNvSpPr>
          <p:nvPr>
            <p:ph type="sldNum" sz="quarter" idx="5"/>
          </p:nvPr>
        </p:nvSpPr>
        <p:spPr/>
        <p:txBody>
          <a:bodyPr/>
          <a:lstStyle/>
          <a:p>
            <a:fld id="{D1432AE8-C1C7-4EE9-95FE-46FA6F733B43}" type="slidenum">
              <a:rPr lang="en-US" smtClean="0"/>
              <a:t>11</a:t>
            </a:fld>
            <a:endParaRPr lang="en-US"/>
          </a:p>
        </p:txBody>
      </p:sp>
    </p:spTree>
    <p:extLst>
      <p:ext uri="{BB962C8B-B14F-4D97-AF65-F5344CB8AC3E}">
        <p14:creationId xmlns:p14="http://schemas.microsoft.com/office/powerpoint/2010/main" val="3521842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https://digital.librarycompany.org/islandora/object/digitool:128612</a:t>
            </a:r>
          </a:p>
        </p:txBody>
      </p:sp>
      <p:sp>
        <p:nvSpPr>
          <p:cNvPr id="4" name="Slide Number Placeholder 3"/>
          <p:cNvSpPr>
            <a:spLocks noGrp="1"/>
          </p:cNvSpPr>
          <p:nvPr>
            <p:ph type="sldNum" sz="quarter" idx="5"/>
          </p:nvPr>
        </p:nvSpPr>
        <p:spPr/>
        <p:txBody>
          <a:bodyPr/>
          <a:lstStyle/>
          <a:p>
            <a:fld id="{D1432AE8-C1C7-4EE9-95FE-46FA6F733B43}" type="slidenum">
              <a:rPr lang="en-US" smtClean="0"/>
              <a:t>13</a:t>
            </a:fld>
            <a:endParaRPr lang="en-US"/>
          </a:p>
        </p:txBody>
      </p:sp>
    </p:spTree>
    <p:extLst>
      <p:ext uri="{BB962C8B-B14F-4D97-AF65-F5344CB8AC3E}">
        <p14:creationId xmlns:p14="http://schemas.microsoft.com/office/powerpoint/2010/main" val="240572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1432AE8-C1C7-4EE9-95FE-46FA6F733B43}" type="slidenum">
              <a:rPr lang="en-US" smtClean="0"/>
              <a:t>17</a:t>
            </a:fld>
            <a:endParaRPr lang="en-US"/>
          </a:p>
        </p:txBody>
      </p:sp>
    </p:spTree>
    <p:extLst>
      <p:ext uri="{BB962C8B-B14F-4D97-AF65-F5344CB8AC3E}">
        <p14:creationId xmlns:p14="http://schemas.microsoft.com/office/powerpoint/2010/main" val="486547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https://handwiki.org/wiki/File:Main_Building,_Arkansas_Baptist_College.JPG</a:t>
            </a:r>
          </a:p>
        </p:txBody>
      </p:sp>
      <p:sp>
        <p:nvSpPr>
          <p:cNvPr id="4" name="Slide Number Placeholder 3"/>
          <p:cNvSpPr>
            <a:spLocks noGrp="1"/>
          </p:cNvSpPr>
          <p:nvPr>
            <p:ph type="sldNum" sz="quarter" idx="5"/>
          </p:nvPr>
        </p:nvSpPr>
        <p:spPr/>
        <p:txBody>
          <a:bodyPr/>
          <a:lstStyle/>
          <a:p>
            <a:fld id="{D1432AE8-C1C7-4EE9-95FE-46FA6F733B43}" type="slidenum">
              <a:rPr lang="en-US" smtClean="0"/>
              <a:t>19</a:t>
            </a:fld>
            <a:endParaRPr lang="en-US"/>
          </a:p>
        </p:txBody>
      </p:sp>
    </p:spTree>
    <p:extLst>
      <p:ext uri="{BB962C8B-B14F-4D97-AF65-F5344CB8AC3E}">
        <p14:creationId xmlns:p14="http://schemas.microsoft.com/office/powerpoint/2010/main" val="28519200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Main Text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B9320-0678-40F0-BBCE-96D3B4AF7D05}"/>
              </a:ext>
            </a:extLst>
          </p:cNvPr>
          <p:cNvSpPr>
            <a:spLocks noGrp="1"/>
          </p:cNvSpPr>
          <p:nvPr>
            <p:ph type="ctrTitle" hasCustomPrompt="1"/>
          </p:nvPr>
        </p:nvSpPr>
        <p:spPr>
          <a:xfrm>
            <a:off x="1828800" y="457200"/>
            <a:ext cx="9144000" cy="718457"/>
          </a:xfrm>
        </p:spPr>
        <p:txBody>
          <a:bodyPr vert="horz" lIns="91440" tIns="91440" rIns="91440" bIns="91440" rtlCol="0" anchor="t" anchorCtr="0">
            <a:noAutofit/>
          </a:bodyPr>
          <a:lstStyle>
            <a:lvl1pPr>
              <a:defRPr lang="en-US"/>
            </a:lvl1pPr>
          </a:lstStyle>
          <a:p>
            <a:pPr lvl="0"/>
            <a:r>
              <a:rPr lang="en-US"/>
              <a:t>Slide Title</a:t>
            </a:r>
          </a:p>
        </p:txBody>
      </p:sp>
      <p:sp>
        <p:nvSpPr>
          <p:cNvPr id="3" name="Subtitle 2">
            <a:extLst>
              <a:ext uri="{FF2B5EF4-FFF2-40B4-BE49-F238E27FC236}">
                <a16:creationId xmlns:a16="http://schemas.microsoft.com/office/drawing/2014/main" id="{B3242207-8E91-4F36-8B96-AFC97758F3C5}"/>
              </a:ext>
            </a:extLst>
          </p:cNvPr>
          <p:cNvSpPr>
            <a:spLocks noGrp="1"/>
          </p:cNvSpPr>
          <p:nvPr>
            <p:ph type="subTitle" idx="1" hasCustomPrompt="1"/>
          </p:nvPr>
        </p:nvSpPr>
        <p:spPr>
          <a:xfrm>
            <a:off x="1828800" y="1188720"/>
            <a:ext cx="9144000" cy="1655762"/>
          </a:xfrm>
        </p:spPr>
        <p:txBody>
          <a:bodyPr vert="horz" lIns="91440" tIns="45720" rIns="91440" bIns="45720" rtlCol="0">
            <a:noAutofit/>
          </a:bodyPr>
          <a:lstStyle>
            <a:lvl1pPr>
              <a:defRPr lang="en-US" dirty="0"/>
            </a:lvl1pPr>
          </a:lstStyle>
          <a:p>
            <a:pPr lvl="0"/>
            <a:r>
              <a:rPr lang="en-US"/>
              <a:t>Body Text</a:t>
            </a:r>
          </a:p>
        </p:txBody>
      </p:sp>
      <p:sp>
        <p:nvSpPr>
          <p:cNvPr id="5" name="Footer Placeholder 4">
            <a:extLst>
              <a:ext uri="{FF2B5EF4-FFF2-40B4-BE49-F238E27FC236}">
                <a16:creationId xmlns:a16="http://schemas.microsoft.com/office/drawing/2014/main" id="{135581CF-6E15-4C02-96AA-4EB28B1D2908}"/>
              </a:ext>
            </a:extLst>
          </p:cNvPr>
          <p:cNvSpPr>
            <a:spLocks noGrp="1"/>
          </p:cNvSpPr>
          <p:nvPr>
            <p:ph type="ftr" sz="quarter" idx="11"/>
          </p:nvPr>
        </p:nvSpPr>
        <p:spPr>
          <a:xfrm>
            <a:off x="6858000" y="4959576"/>
            <a:ext cx="4114800" cy="547996"/>
          </a:xfrm>
          <a:prstGeom prst="rect">
            <a:avLst/>
          </a:prstGeom>
        </p:spPr>
        <p:txBody>
          <a:bodyPr/>
          <a:lstStyle>
            <a:lvl1pPr>
              <a:defRPr sz="2400" i="1">
                <a:solidFill>
                  <a:schemeClr val="accent1">
                    <a:lumMod val="75000"/>
                  </a:schemeClr>
                </a:solidFill>
                <a:latin typeface="Garamond" panose="02020404030301010803" pitchFamily="18" charset="0"/>
              </a:defRPr>
            </a:lvl1pPr>
          </a:lstStyle>
          <a:p>
            <a:r>
              <a:rPr lang="en-US"/>
              <a:t>Caption</a:t>
            </a:r>
          </a:p>
        </p:txBody>
      </p:sp>
    </p:spTree>
    <p:extLst>
      <p:ext uri="{BB962C8B-B14F-4D97-AF65-F5344CB8AC3E}">
        <p14:creationId xmlns:p14="http://schemas.microsoft.com/office/powerpoint/2010/main" val="50132559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ocabulary Slide">
    <p:bg>
      <p:bgRef idx="1001">
        <a:schemeClr val="bg2"/>
      </p:bgRef>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B3242207-8E91-4F36-8B96-AFC97758F3C5}"/>
              </a:ext>
            </a:extLst>
          </p:cNvPr>
          <p:cNvSpPr>
            <a:spLocks noGrp="1"/>
          </p:cNvSpPr>
          <p:nvPr>
            <p:ph type="subTitle" idx="1" hasCustomPrompt="1"/>
          </p:nvPr>
        </p:nvSpPr>
        <p:spPr>
          <a:xfrm>
            <a:off x="1828800" y="914400"/>
            <a:ext cx="9144000" cy="1655762"/>
          </a:xfrm>
        </p:spPr>
        <p:txBody>
          <a:bodyPr vert="horz" lIns="91440" tIns="45720" rIns="91440" bIns="45720" rtlCol="0">
            <a:noAutofit/>
          </a:bodyPr>
          <a:lstStyle>
            <a:lvl1pPr>
              <a:defRPr lang="en-US" dirty="0"/>
            </a:lvl1pPr>
          </a:lstStyle>
          <a:p>
            <a:pPr lvl="0"/>
            <a:r>
              <a:rPr lang="en-US"/>
              <a:t>Vocabulary List</a:t>
            </a:r>
          </a:p>
        </p:txBody>
      </p:sp>
      <p:sp>
        <p:nvSpPr>
          <p:cNvPr id="5" name="Footer Placeholder 4">
            <a:extLst>
              <a:ext uri="{FF2B5EF4-FFF2-40B4-BE49-F238E27FC236}">
                <a16:creationId xmlns:a16="http://schemas.microsoft.com/office/drawing/2014/main" id="{135581CF-6E15-4C02-96AA-4EB28B1D2908}"/>
              </a:ext>
            </a:extLst>
          </p:cNvPr>
          <p:cNvSpPr>
            <a:spLocks noGrp="1"/>
          </p:cNvSpPr>
          <p:nvPr>
            <p:ph type="ftr" sz="quarter" idx="11"/>
          </p:nvPr>
        </p:nvSpPr>
        <p:spPr>
          <a:xfrm>
            <a:off x="6858000" y="4959576"/>
            <a:ext cx="4114800" cy="547996"/>
          </a:xfrm>
          <a:prstGeom prst="rect">
            <a:avLst/>
          </a:prstGeom>
        </p:spPr>
        <p:txBody>
          <a:bodyPr/>
          <a:lstStyle>
            <a:lvl1pPr>
              <a:defRPr sz="2400" i="1">
                <a:solidFill>
                  <a:schemeClr val="accent1">
                    <a:lumMod val="75000"/>
                  </a:schemeClr>
                </a:solidFill>
                <a:latin typeface="Garamond" panose="02020404030301010803" pitchFamily="18" charset="0"/>
              </a:defRPr>
            </a:lvl1pPr>
          </a:lstStyle>
          <a:p>
            <a:r>
              <a:rPr lang="en-US"/>
              <a:t>Caption</a:t>
            </a:r>
          </a:p>
        </p:txBody>
      </p:sp>
    </p:spTree>
    <p:extLst>
      <p:ext uri="{BB962C8B-B14F-4D97-AF65-F5344CB8AC3E}">
        <p14:creationId xmlns:p14="http://schemas.microsoft.com/office/powerpoint/2010/main" val="439547381"/>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70284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A44DE1-E66F-49FD-9D59-58778E0985BE}"/>
              </a:ext>
            </a:extLst>
          </p:cNvPr>
          <p:cNvSpPr>
            <a:spLocks noGrp="1"/>
          </p:cNvSpPr>
          <p:nvPr>
            <p:ph type="title"/>
          </p:nvPr>
        </p:nvSpPr>
        <p:spPr>
          <a:xfrm>
            <a:off x="1828800" y="457200"/>
            <a:ext cx="9685176" cy="698565"/>
          </a:xfrm>
          <a:prstGeom prst="rect">
            <a:avLst/>
          </a:prstGeom>
        </p:spPr>
        <p:txBody>
          <a:bodyPr vert="horz" lIns="91440" tIns="91440" rIns="91440" bIns="91440" rtlCol="0" anchor="t" anchorCtr="0">
            <a:noAutofit/>
          </a:bodyPr>
          <a:lstStyle/>
          <a:p>
            <a:r>
              <a:rPr lang="en-US"/>
              <a:t>Slide title</a:t>
            </a:r>
          </a:p>
        </p:txBody>
      </p:sp>
      <p:sp>
        <p:nvSpPr>
          <p:cNvPr id="3" name="Text Placeholder 2">
            <a:extLst>
              <a:ext uri="{FF2B5EF4-FFF2-40B4-BE49-F238E27FC236}">
                <a16:creationId xmlns:a16="http://schemas.microsoft.com/office/drawing/2014/main" id="{030AC087-C3BD-4C42-8BE4-DF4EC3352CAC}"/>
              </a:ext>
            </a:extLst>
          </p:cNvPr>
          <p:cNvSpPr>
            <a:spLocks noGrp="1"/>
          </p:cNvSpPr>
          <p:nvPr>
            <p:ph type="body" idx="1"/>
          </p:nvPr>
        </p:nvSpPr>
        <p:spPr>
          <a:xfrm>
            <a:off x="1828800" y="1188720"/>
            <a:ext cx="9685176" cy="4351338"/>
          </a:xfrm>
          <a:prstGeom prst="rect">
            <a:avLst/>
          </a:prstGeom>
        </p:spPr>
        <p:txBody>
          <a:bodyPr vert="horz" lIns="91440" tIns="45720" rIns="91440" bIns="45720" rtlCol="0">
            <a:noAutofit/>
          </a:bodyPr>
          <a:lstStyle/>
          <a:p>
            <a:pPr lvl="0"/>
            <a:r>
              <a:rPr lang="en-US"/>
              <a:t>Body text</a:t>
            </a:r>
          </a:p>
        </p:txBody>
      </p:sp>
      <p:sp>
        <p:nvSpPr>
          <p:cNvPr id="7" name="Rectangle">
            <a:extLst>
              <a:ext uri="{FF2B5EF4-FFF2-40B4-BE49-F238E27FC236}">
                <a16:creationId xmlns:a16="http://schemas.microsoft.com/office/drawing/2014/main" id="{81D128A2-1934-4BEB-A29C-0D4FD6DC3DDD}"/>
              </a:ext>
            </a:extLst>
          </p:cNvPr>
          <p:cNvSpPr/>
          <p:nvPr userDrawn="1"/>
        </p:nvSpPr>
        <p:spPr>
          <a:xfrm>
            <a:off x="1" y="0"/>
            <a:ext cx="1298671" cy="6858000"/>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a:latin typeface="Lato" panose="020F0502020204030203" pitchFamily="34" charset="0"/>
              <a:ea typeface="Lato" panose="020F0502020204030203" pitchFamily="34" charset="0"/>
              <a:cs typeface="Lato" panose="020F0502020204030203" pitchFamily="34" charset="0"/>
            </a:endParaRPr>
          </a:p>
        </p:txBody>
      </p:sp>
      <p:pic>
        <p:nvPicPr>
          <p:cNvPr id="8" name="White and Gold.png">
            <a:extLst>
              <a:ext uri="{FF2B5EF4-FFF2-40B4-BE49-F238E27FC236}">
                <a16:creationId xmlns:a16="http://schemas.microsoft.com/office/drawing/2014/main" id="{BFA68B9E-997F-4760-8039-B731CA08947F}"/>
              </a:ext>
            </a:extLst>
          </p:cNvPr>
          <p:cNvPicPr>
            <a:picLocks noChangeAspect="1"/>
          </p:cNvPicPr>
          <p:nvPr userDrawn="1"/>
        </p:nvPicPr>
        <p:blipFill>
          <a:blip r:embed="rId5">
            <a:extLst>
              <a:ext uri="{28A0092B-C50C-407E-A947-70E740481C1C}">
                <a14:useLocalDpi xmlns:a14="http://schemas.microsoft.com/office/drawing/2010/main"/>
              </a:ext>
            </a:extLst>
          </a:blip>
          <a:srcRect/>
          <a:stretch/>
        </p:blipFill>
        <p:spPr>
          <a:xfrm rot="16200000">
            <a:off x="-1097280" y="3045934"/>
            <a:ext cx="3418305" cy="640080"/>
          </a:xfrm>
          <a:prstGeom prst="rect">
            <a:avLst/>
          </a:prstGeom>
          <a:ln w="12700">
            <a:miter lim="400000"/>
          </a:ln>
        </p:spPr>
      </p:pic>
    </p:spTree>
    <p:extLst>
      <p:ext uri="{BB962C8B-B14F-4D97-AF65-F5344CB8AC3E}">
        <p14:creationId xmlns:p14="http://schemas.microsoft.com/office/powerpoint/2010/main" val="3089849309"/>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Lst>
  <p:hf sldNum="0" hdr="0" dt="0"/>
  <p:txStyles>
    <p:title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600" kern="1200" baseline="0">
          <a:solidFill>
            <a:srgbClr val="AE484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oodsoncenter.s3.us-east-2.amazonaws.com/curriculum/CH+Mason/CHMason_HS_WCC/CHMason_HS_HO_BlackChurch.pdf"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sv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hyperlink" Target="https://woodsoncenter.s3.us-east-2.amazonaws.com/curriculum/CH+Mason/CHMason_HS_WCC/CHMason_HS_CS_Azusa.pdf"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hyperlink" Target="https://woodsoncenter.s3.us-east-2.amazonaws.com/curriculum/CH+Mason/CHMason_HS_WCC/CHMason_HS_CS_MasonTemple.pdf" TargetMode="External"/><Relationship Id="rId2" Type="http://schemas.openxmlformats.org/officeDocument/2006/relationships/image" Target="../media/image41.jpeg"/><Relationship Id="rId1" Type="http://schemas.openxmlformats.org/officeDocument/2006/relationships/slideLayout" Target="../slideLayouts/slideLayout1.xml"/><Relationship Id="rId5" Type="http://schemas.openxmlformats.org/officeDocument/2006/relationships/image" Target="../media/image16.svg"/><Relationship Id="rId4" Type="http://schemas.openxmlformats.org/officeDocument/2006/relationships/image" Target="../media/image15.png"/></Relationships>
</file>

<file path=ppt/slides/_rels/slide38.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611E477-9B62-439C-8CC2-0A18B9C4CE74}"/>
              </a:ext>
            </a:extLst>
          </p:cNvPr>
          <p:cNvSpPr txBox="1">
            <a:spLocks/>
          </p:cNvSpPr>
          <p:nvPr/>
        </p:nvSpPr>
        <p:spPr>
          <a:xfrm>
            <a:off x="1828799" y="457200"/>
            <a:ext cx="5880848" cy="1147011"/>
          </a:xfrm>
          <a:prstGeom prst="rect">
            <a:avLst/>
          </a:prstGeom>
        </p:spPr>
        <p:txBody>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r>
              <a:rPr lang="en-US"/>
              <a:t>Charles Harrison Mason</a:t>
            </a:r>
          </a:p>
          <a:p>
            <a:r>
              <a:rPr lang="en-US" sz="3200"/>
              <a:t>A Sanctified Life</a:t>
            </a:r>
            <a:endParaRPr lang="en-US" sz="3200" i="1"/>
          </a:p>
          <a:p>
            <a:endParaRPr lang="en-US"/>
          </a:p>
        </p:txBody>
      </p:sp>
      <p:sp>
        <p:nvSpPr>
          <p:cNvPr id="5" name="TextBox 4">
            <a:extLst>
              <a:ext uri="{FF2B5EF4-FFF2-40B4-BE49-F238E27FC236}">
                <a16:creationId xmlns:a16="http://schemas.microsoft.com/office/drawing/2014/main" id="{042C0547-1F7D-4283-8FDC-BEBB0C04BEA4}"/>
              </a:ext>
            </a:extLst>
          </p:cNvPr>
          <p:cNvSpPr txBox="1"/>
          <p:nvPr/>
        </p:nvSpPr>
        <p:spPr>
          <a:xfrm>
            <a:off x="2286017" y="1982231"/>
            <a:ext cx="2196335" cy="482489"/>
          </a:xfrm>
          <a:prstGeom prst="rect">
            <a:avLst/>
          </a:prstGeom>
        </p:spPr>
        <p:txBody>
          <a:bodyPr vert="horz" lIns="91440" tIns="45720" rIns="91440" bIns="45720" rtlCol="0" anchor="t">
            <a:noAutofit/>
          </a:bodyPr>
          <a:lstStyle>
            <a:lvl1pPr indent="0">
              <a:lnSpc>
                <a:spcPct val="90000"/>
              </a:lnSpc>
              <a:spcBef>
                <a:spcPts val="1000"/>
              </a:spcBef>
              <a:buFont typeface="Arial" panose="020B0604020202020204" pitchFamily="34" charset="0"/>
              <a:buNone/>
              <a:defRPr lang="en-US" sz="2600" baseline="0" dirty="0">
                <a:solidFill>
                  <a:srgbClr val="AE4844"/>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b="1"/>
              <a:t>1864 – 1961</a:t>
            </a:r>
          </a:p>
        </p:txBody>
      </p:sp>
      <p:sp>
        <p:nvSpPr>
          <p:cNvPr id="6" name="Lorem ipsum…">
            <a:extLst>
              <a:ext uri="{FF2B5EF4-FFF2-40B4-BE49-F238E27FC236}">
                <a16:creationId xmlns:a16="http://schemas.microsoft.com/office/drawing/2014/main" id="{CA3E9DA0-1A1C-4094-B4CB-935648978547}"/>
              </a:ext>
            </a:extLst>
          </p:cNvPr>
          <p:cNvSpPr txBox="1"/>
          <p:nvPr/>
        </p:nvSpPr>
        <p:spPr>
          <a:xfrm>
            <a:off x="2286017" y="2842740"/>
            <a:ext cx="3209348" cy="271612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numCol="1" spcCol="1017907"/>
          <a:lstStyle/>
          <a:p>
            <a:pPr>
              <a:spcBef>
                <a:spcPts val="1200"/>
              </a:spcBef>
              <a:spcAft>
                <a:spcPts val="1200"/>
              </a:spcAft>
            </a:pPr>
            <a:r>
              <a:rPr lang="en-US" sz="2600" dirty="0">
                <a:solidFill>
                  <a:srgbClr val="AE4844"/>
                </a:solidFill>
              </a:rPr>
              <a:t>Spiritual Leader</a:t>
            </a:r>
          </a:p>
          <a:p>
            <a:pPr>
              <a:spcBef>
                <a:spcPts val="1200"/>
              </a:spcBef>
              <a:spcAft>
                <a:spcPts val="1200"/>
              </a:spcAft>
            </a:pPr>
            <a:r>
              <a:rPr lang="en-US" sz="2600" dirty="0">
                <a:solidFill>
                  <a:srgbClr val="AE4844"/>
                </a:solidFill>
              </a:rPr>
              <a:t>Founding Bishop</a:t>
            </a:r>
          </a:p>
          <a:p>
            <a:pPr>
              <a:spcBef>
                <a:spcPts val="1200"/>
              </a:spcBef>
              <a:spcAft>
                <a:spcPts val="1200"/>
              </a:spcAft>
            </a:pPr>
            <a:r>
              <a:rPr lang="en-US" sz="2600" dirty="0">
                <a:solidFill>
                  <a:srgbClr val="AE4844"/>
                </a:solidFill>
              </a:rPr>
              <a:t>Voice for Peace</a:t>
            </a:r>
          </a:p>
          <a:p>
            <a:pPr>
              <a:spcBef>
                <a:spcPts val="1200"/>
              </a:spcBef>
              <a:spcAft>
                <a:spcPts val="1200"/>
              </a:spcAft>
            </a:pPr>
            <a:r>
              <a:rPr lang="en-US" sz="2600" dirty="0">
                <a:solidFill>
                  <a:srgbClr val="AE4844"/>
                </a:solidFill>
              </a:rPr>
              <a:t>Civil Rights Advocate</a:t>
            </a:r>
          </a:p>
          <a:p>
            <a:pPr>
              <a:spcBef>
                <a:spcPts val="1200"/>
              </a:spcBef>
              <a:spcAft>
                <a:spcPts val="1200"/>
              </a:spcAft>
            </a:pPr>
            <a:endParaRPr lang="en-US" sz="2600" dirty="0">
              <a:solidFill>
                <a:srgbClr val="AE4844"/>
              </a:solidFill>
            </a:endParaRPr>
          </a:p>
          <a:p>
            <a:endParaRPr lang="en-US" sz="2600" dirty="0">
              <a:solidFill>
                <a:srgbClr val="AE4844"/>
              </a:solidFill>
            </a:endParaRPr>
          </a:p>
          <a:p>
            <a:endParaRPr lang="en-US" dirty="0">
              <a:latin typeface="Lato" panose="020F0502020204030203" pitchFamily="34" charset="77"/>
            </a:endParaRPr>
          </a:p>
        </p:txBody>
      </p:sp>
      <p:sp>
        <p:nvSpPr>
          <p:cNvPr id="7" name="Footer Placeholder 3">
            <a:extLst>
              <a:ext uri="{FF2B5EF4-FFF2-40B4-BE49-F238E27FC236}">
                <a16:creationId xmlns:a16="http://schemas.microsoft.com/office/drawing/2014/main" id="{F1F82BF4-6266-45CD-8574-F8FF48E10C09}"/>
              </a:ext>
            </a:extLst>
          </p:cNvPr>
          <p:cNvSpPr txBox="1">
            <a:spLocks/>
          </p:cNvSpPr>
          <p:nvPr/>
        </p:nvSpPr>
        <p:spPr>
          <a:xfrm>
            <a:off x="2881409" y="6010120"/>
            <a:ext cx="8948662" cy="547996"/>
          </a:xfrm>
          <a:prstGeom prst="rect">
            <a:avLst/>
          </a:prstGeom>
        </p:spPr>
        <p:txBody>
          <a:bodyPr lIns="91440" tIns="45720" rIns="91440" bIns="4572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2600" i="1" dirty="0">
                <a:latin typeface="Garamond"/>
              </a:rPr>
              <a:t>C.H. Mason, Bishop and Founder, Church of God in Christ (c. 1930).</a:t>
            </a:r>
            <a:endParaRPr lang="en-US" sz="2600" i="1" dirty="0">
              <a:latin typeface="Garamond" panose="02020404030301010803" pitchFamily="18" charset="0"/>
            </a:endParaRPr>
          </a:p>
        </p:txBody>
      </p:sp>
      <p:pic>
        <p:nvPicPr>
          <p:cNvPr id="8" name="Picture 7">
            <a:extLst>
              <a:ext uri="{FF2B5EF4-FFF2-40B4-BE49-F238E27FC236}">
                <a16:creationId xmlns:a16="http://schemas.microsoft.com/office/drawing/2014/main" id="{05DDDC6C-7E18-4721-971E-4A711AEB601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468142" y="6558116"/>
            <a:ext cx="723858" cy="299884"/>
          </a:xfrm>
          <a:prstGeom prst="rect">
            <a:avLst/>
          </a:prstGeom>
        </p:spPr>
      </p:pic>
      <p:pic>
        <p:nvPicPr>
          <p:cNvPr id="3" name="Picture 2">
            <a:extLst>
              <a:ext uri="{FF2B5EF4-FFF2-40B4-BE49-F238E27FC236}">
                <a16:creationId xmlns:a16="http://schemas.microsoft.com/office/drawing/2014/main" id="{7B1415D4-4E4D-4892-ABE7-EBAE81EEEDE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624180" y="486383"/>
            <a:ext cx="4205891" cy="5523737"/>
          </a:xfrm>
          <a:prstGeom prst="rect">
            <a:avLst/>
          </a:prstGeom>
          <a:effectLst>
            <a:softEdge rad="38100"/>
          </a:effectLst>
        </p:spPr>
      </p:pic>
    </p:spTree>
    <p:extLst>
      <p:ext uri="{BB962C8B-B14F-4D97-AF65-F5344CB8AC3E}">
        <p14:creationId xmlns:p14="http://schemas.microsoft.com/office/powerpoint/2010/main" val="4156416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dirty="0"/>
              <a:t>From Rural Revival to Global Church</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7078191" y="1184666"/>
            <a:ext cx="4483188" cy="4855773"/>
          </a:xfrm>
        </p:spPr>
        <p:txBody>
          <a:bodyPr/>
          <a:lstStyle/>
          <a:p>
            <a:pPr fontAlgn="base"/>
            <a:r>
              <a:rPr lang="en-US" dirty="0"/>
              <a:t>But the deeper history of COGIC begins long before its founding, even before the birth of its founder. </a:t>
            </a:r>
          </a:p>
          <a:p>
            <a:pPr fontAlgn="base"/>
            <a:r>
              <a:rPr lang="en-US" dirty="0"/>
              <a:t>It emerged from the diverse world of the Black Church, rooted in the many spiritual traditions Africans brought to North America during the horrors of the slave trade, and in the Christian faith they encountered there and eventually embraced.  </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1828798" y="5164203"/>
            <a:ext cx="5025121" cy="876236"/>
          </a:xfrm>
        </p:spPr>
        <p:txBody>
          <a:bodyPr/>
          <a:lstStyle/>
          <a:p>
            <a:r>
              <a:rPr lang="en-US" dirty="0"/>
              <a:t>“Camp meeting” revival prayer service in the woods. Harper’s Weekly, 1872.</a:t>
            </a:r>
          </a:p>
        </p:txBody>
      </p:sp>
      <p:pic>
        <p:nvPicPr>
          <p:cNvPr id="6" name="Picture 5">
            <a:extLst>
              <a:ext uri="{FF2B5EF4-FFF2-40B4-BE49-F238E27FC236}">
                <a16:creationId xmlns:a16="http://schemas.microsoft.com/office/drawing/2014/main" id="{2644640D-D900-4208-A9FD-A1E5553CA546}"/>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828798" y="1255679"/>
            <a:ext cx="5025121" cy="3900716"/>
          </a:xfrm>
          <a:prstGeom prst="rect">
            <a:avLst/>
          </a:prstGeom>
          <a:effectLst>
            <a:softEdge rad="50800"/>
          </a:effectLst>
        </p:spPr>
      </p:pic>
    </p:spTree>
    <p:extLst>
      <p:ext uri="{BB962C8B-B14F-4D97-AF65-F5344CB8AC3E}">
        <p14:creationId xmlns:p14="http://schemas.microsoft.com/office/powerpoint/2010/main" val="35265828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The “Black Church” in America</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5577051" y="1188720"/>
            <a:ext cx="6007100" cy="4546602"/>
          </a:xfrm>
        </p:spPr>
        <p:txBody>
          <a:bodyPr vert="horz" lIns="91440" tIns="45720" rIns="91440" bIns="45720" rtlCol="0" anchor="t">
            <a:noAutofit/>
          </a:bodyPr>
          <a:lstStyle/>
          <a:p>
            <a:pPr fontAlgn="base"/>
            <a:r>
              <a:rPr lang="en-US" dirty="0"/>
              <a:t>Carter G. Woodson (1875-1950), one of the earliest and most influential historians of Black America, identified the “Negro Church” as the central force in Black American life and culture. </a:t>
            </a:r>
          </a:p>
          <a:p>
            <a:pPr fontAlgn="base"/>
            <a:r>
              <a:rPr lang="en-US" dirty="0"/>
              <a:t>Following Woodson’s lead, historians and social scientists still refer to the “Black Church” as a conventional and useful </a:t>
            </a:r>
            <a:r>
              <a:rPr lang="en-US" b="1" dirty="0"/>
              <a:t>shorthand</a:t>
            </a:r>
            <a:r>
              <a:rPr lang="en-US" dirty="0"/>
              <a:t> for the variety of historically-Black Protestant churches (or </a:t>
            </a:r>
            <a:r>
              <a:rPr lang="en-US" b="1" dirty="0"/>
              <a:t>denominations</a:t>
            </a:r>
            <a:r>
              <a:rPr lang="en-US" dirty="0"/>
              <a:t>) that emerged from the ordeals of slavery. </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1828800" y="5645410"/>
            <a:ext cx="3532512" cy="755389"/>
          </a:xfrm>
        </p:spPr>
        <p:txBody>
          <a:bodyPr lIns="91440" tIns="45720" rIns="91440" bIns="45720" anchor="t"/>
          <a:lstStyle/>
          <a:p>
            <a:pPr algn="ctr"/>
            <a:r>
              <a:rPr lang="en-US" dirty="0">
                <a:latin typeface="Garamond"/>
              </a:rPr>
              <a:t>Portrait of </a:t>
            </a:r>
          </a:p>
          <a:p>
            <a:pPr algn="ctr"/>
            <a:r>
              <a:rPr lang="en-US" dirty="0">
                <a:latin typeface="Garamond"/>
              </a:rPr>
              <a:t>Dr. Carter G. Woodson, 1915.</a:t>
            </a:r>
          </a:p>
        </p:txBody>
      </p:sp>
      <p:pic>
        <p:nvPicPr>
          <p:cNvPr id="7" name="Picture 6">
            <a:extLst>
              <a:ext uri="{FF2B5EF4-FFF2-40B4-BE49-F238E27FC236}">
                <a16:creationId xmlns:a16="http://schemas.microsoft.com/office/drawing/2014/main" id="{BE855D76-2EDD-4A33-A949-FBC583E9D32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28800" y="1274899"/>
            <a:ext cx="3532512" cy="4374243"/>
          </a:xfrm>
          <a:prstGeom prst="rect">
            <a:avLst/>
          </a:prstGeom>
          <a:effectLst>
            <a:softEdge rad="38100"/>
          </a:effectLst>
        </p:spPr>
      </p:pic>
    </p:spTree>
    <p:extLst>
      <p:ext uri="{BB962C8B-B14F-4D97-AF65-F5344CB8AC3E}">
        <p14:creationId xmlns:p14="http://schemas.microsoft.com/office/powerpoint/2010/main" val="4379422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The “Black Church” in America</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3851830" y="1188720"/>
            <a:ext cx="7467812" cy="4235186"/>
          </a:xfrm>
        </p:spPr>
        <p:txBody>
          <a:bodyPr vert="horz" lIns="91440" tIns="45720" rIns="91440" bIns="45720" rtlCol="0" anchor="t">
            <a:noAutofit/>
          </a:bodyPr>
          <a:lstStyle/>
          <a:p>
            <a:pPr fontAlgn="base"/>
            <a:r>
              <a:rPr lang="en-US" dirty="0"/>
              <a:t>The "Black Church" includes offshoots of British and European churches, like the African Methodist Episcopal (A.M.E.) Church, which began as an extension of the Methodist movement. Other denominations were founded independently by Black religious leaders. </a:t>
            </a:r>
          </a:p>
          <a:p>
            <a:pPr fontAlgn="base"/>
            <a:r>
              <a:rPr lang="en-US" dirty="0"/>
              <a:t>In the late 1700s and early 1800s, these churches grew out of a desire to serve the distinct spiritual needs of Black Christians, especially the enslaved, and as a response to racial discrimination and segregation within White-led churches. </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3851830" y="5436970"/>
            <a:ext cx="7578171" cy="758486"/>
          </a:xfrm>
        </p:spPr>
        <p:txBody>
          <a:bodyPr/>
          <a:lstStyle/>
          <a:p>
            <a:r>
              <a:rPr lang="en-US" dirty="0"/>
              <a:t>Stained glass window of Rev. Absalom Jones, Methodist founder of the Free African Society. St. George Episcopal Church; Dayton, OH.</a:t>
            </a:r>
          </a:p>
        </p:txBody>
      </p:sp>
      <p:pic>
        <p:nvPicPr>
          <p:cNvPr id="6" name="Picture 5">
            <a:extLst>
              <a:ext uri="{FF2B5EF4-FFF2-40B4-BE49-F238E27FC236}">
                <a16:creationId xmlns:a16="http://schemas.microsoft.com/office/drawing/2014/main" id="{AF230BB2-20B9-4A5C-BEB5-0DA4CD76939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28800" y="1188720"/>
            <a:ext cx="1870841" cy="5011181"/>
          </a:xfrm>
          <a:prstGeom prst="rect">
            <a:avLst/>
          </a:prstGeom>
        </p:spPr>
      </p:pic>
    </p:spTree>
    <p:extLst>
      <p:ext uri="{BB962C8B-B14F-4D97-AF65-F5344CB8AC3E}">
        <p14:creationId xmlns:p14="http://schemas.microsoft.com/office/powerpoint/2010/main" val="181343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The “Black Church” in America</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801" y="1188720"/>
            <a:ext cx="7168054" cy="3845735"/>
          </a:xfrm>
        </p:spPr>
        <p:txBody>
          <a:bodyPr/>
          <a:lstStyle/>
          <a:p>
            <a:pPr fontAlgn="base"/>
            <a:r>
              <a:rPr lang="en-US" dirty="0"/>
              <a:t>Throughout its history, the Black Church has been the central institution of what sociologist E. Franklin Frazier called the “nation within a nation” — a parallel society of Black-led schools, financial institutions, business districts, cultural arenas, and civic organizations that served Black Americans during slavery and segregation.  </a:t>
            </a:r>
          </a:p>
          <a:p>
            <a:pPr fontAlgn="base"/>
            <a:r>
              <a:rPr lang="en-US" dirty="0"/>
              <a:t>The most consequential Black mass movements, from Abolitionism to Civil Rights, were organized in and around the Black Church. </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9375229" y="4393236"/>
            <a:ext cx="2484447" cy="1555619"/>
          </a:xfrm>
        </p:spPr>
        <p:txBody>
          <a:bodyPr/>
          <a:lstStyle/>
          <a:p>
            <a:pPr algn="ctr"/>
            <a:r>
              <a:rPr lang="en-US" dirty="0"/>
              <a:t>Engraving of Rev. Richard Allen, 1823. Library Company of Philadelphia.</a:t>
            </a:r>
          </a:p>
        </p:txBody>
      </p:sp>
      <p:pic>
        <p:nvPicPr>
          <p:cNvPr id="6" name="Graphic 5" descr="Download from cloud">
            <a:hlinkClick r:id="rId3"/>
            <a:extLst>
              <a:ext uri="{FF2B5EF4-FFF2-40B4-BE49-F238E27FC236}">
                <a16:creationId xmlns:a16="http://schemas.microsoft.com/office/drawing/2014/main" id="{2C550CD3-7699-412A-AA59-7C413B6F73A1}"/>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828800" y="5141134"/>
            <a:ext cx="845769" cy="807720"/>
          </a:xfrm>
          <a:prstGeom prst="rect">
            <a:avLst/>
          </a:prstGeom>
        </p:spPr>
      </p:pic>
      <p:sp>
        <p:nvSpPr>
          <p:cNvPr id="7" name="Text Box 16">
            <a:hlinkClick r:id="rId3"/>
            <a:extLst>
              <a:ext uri="{FF2B5EF4-FFF2-40B4-BE49-F238E27FC236}">
                <a16:creationId xmlns:a16="http://schemas.microsoft.com/office/drawing/2014/main" id="{A6EE09FA-D17A-4426-B9FC-D37E23EF662E}"/>
              </a:ext>
            </a:extLst>
          </p:cNvPr>
          <p:cNvSpPr txBox="1"/>
          <p:nvPr/>
        </p:nvSpPr>
        <p:spPr>
          <a:xfrm>
            <a:off x="2936990" y="5141134"/>
            <a:ext cx="6291093" cy="807721"/>
          </a:xfrm>
          <a:prstGeom prst="rect">
            <a:avLst/>
          </a:prstGeom>
        </p:spPr>
        <p:txBody>
          <a:bodyPr/>
          <a:lstStyle>
            <a:defPPr>
              <a:defRPr lang="en-US"/>
            </a:defPPr>
            <a:lvl1pPr>
              <a:defRPr sz="2400" i="1">
                <a:solidFill>
                  <a:schemeClr val="accent1">
                    <a:lumMod val="75000"/>
                  </a:schemeClr>
                </a:solidFill>
                <a:latin typeface="Garamond" panose="02020404030301010803" pitchFamily="18" charset="0"/>
              </a:defRPr>
            </a:lvl1pPr>
          </a:lstStyle>
          <a:p>
            <a:r>
              <a:rPr lang="en-US" i="0" dirty="0"/>
              <a:t>Download “The Origins of the Black Church” to read more about the context for this lesson.</a:t>
            </a:r>
          </a:p>
        </p:txBody>
      </p:sp>
      <p:pic>
        <p:nvPicPr>
          <p:cNvPr id="13" name="Picture 12">
            <a:extLst>
              <a:ext uri="{FF2B5EF4-FFF2-40B4-BE49-F238E27FC236}">
                <a16:creationId xmlns:a16="http://schemas.microsoft.com/office/drawing/2014/main" id="{26A0BB37-22AB-41F0-BE29-EFC1EC26365D}"/>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9375229" y="1188720"/>
            <a:ext cx="2484448" cy="3220569"/>
          </a:xfrm>
          <a:prstGeom prst="rect">
            <a:avLst/>
          </a:prstGeom>
          <a:effectLst>
            <a:softEdge rad="38100"/>
          </a:effectLst>
        </p:spPr>
      </p:pic>
    </p:spTree>
    <p:extLst>
      <p:ext uri="{BB962C8B-B14F-4D97-AF65-F5344CB8AC3E}">
        <p14:creationId xmlns:p14="http://schemas.microsoft.com/office/powerpoint/2010/main" val="4132098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dirty="0"/>
              <a:t>Charles Harrison Mason </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801" y="1188720"/>
            <a:ext cx="6553200" cy="4549411"/>
          </a:xfrm>
        </p:spPr>
        <p:txBody>
          <a:bodyPr vert="horz" lIns="91440" tIns="45720" rIns="91440" bIns="45720" rtlCol="0" anchor="t">
            <a:noAutofit/>
          </a:bodyPr>
          <a:lstStyle/>
          <a:p>
            <a:pPr fontAlgn="base"/>
            <a:r>
              <a:rPr lang="en-US" dirty="0"/>
              <a:t>C.H. Mason’s remarkable life saw radical changes in America — many of which he helped bring to </a:t>
            </a:r>
            <a:r>
              <a:rPr lang="en-US" b="1" dirty="0"/>
              <a:t>fruition</a:t>
            </a:r>
            <a:r>
              <a:rPr lang="en-US" dirty="0"/>
              <a:t>. Born to formerly enslaved parents in 1864, while the Civil War still raged, he died in 1961, when the Civil Rights movement was transforming life in the South and beyond. </a:t>
            </a:r>
          </a:p>
          <a:p>
            <a:pPr fontAlgn="base"/>
            <a:r>
              <a:rPr lang="en-US" dirty="0"/>
              <a:t>From his earliest spiritual awakening to his passing at age 97, Mason was dedicated to the pursuit of holiness: in his personal life, in the life of the congregations he pastored, and in the life of the American nation itself. </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1828800" y="5899972"/>
            <a:ext cx="6553201" cy="547996"/>
          </a:xfrm>
        </p:spPr>
        <p:txBody>
          <a:bodyPr lIns="91440" tIns="45720" rIns="91440" bIns="45720" anchor="t"/>
          <a:lstStyle/>
          <a:p>
            <a:r>
              <a:rPr lang="en-US" dirty="0">
                <a:latin typeface="Garamond"/>
              </a:rPr>
              <a:t>Statue of Mason outside of Mason Temple in Memphis, TN.</a:t>
            </a:r>
            <a:endParaRPr lang="en-US" dirty="0"/>
          </a:p>
        </p:txBody>
      </p:sp>
      <p:pic>
        <p:nvPicPr>
          <p:cNvPr id="6" name="Picture 5">
            <a:extLst>
              <a:ext uri="{FF2B5EF4-FFF2-40B4-BE49-F238E27FC236}">
                <a16:creationId xmlns:a16="http://schemas.microsoft.com/office/drawing/2014/main" id="{37073A68-9497-4F18-B2B6-D55CC93D91A8}"/>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8539656" y="1188720"/>
            <a:ext cx="3276600" cy="5097407"/>
          </a:xfrm>
          <a:prstGeom prst="rect">
            <a:avLst/>
          </a:prstGeom>
          <a:effectLst>
            <a:softEdge rad="63500"/>
          </a:effectLst>
        </p:spPr>
      </p:pic>
    </p:spTree>
    <p:extLst>
      <p:ext uri="{BB962C8B-B14F-4D97-AF65-F5344CB8AC3E}">
        <p14:creationId xmlns:p14="http://schemas.microsoft.com/office/powerpoint/2010/main" val="771549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dirty="0"/>
              <a:t>Early Life and Conversion</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5046349" y="1188720"/>
            <a:ext cx="6431777" cy="4599501"/>
          </a:xfrm>
        </p:spPr>
        <p:txBody>
          <a:bodyPr vert="horz" lIns="91440" tIns="45720" rIns="91440" bIns="45720" rtlCol="0" anchor="t">
            <a:noAutofit/>
          </a:bodyPr>
          <a:lstStyle/>
          <a:p>
            <a:pPr fontAlgn="base"/>
            <a:r>
              <a:rPr lang="en-US" dirty="0"/>
              <a:t>Mason was born to sharecroppers Jerry and Eliza Mason in rural Shelby County, Tennessee. Jerry and Eliza were ex-slaves and neither received any formal education. </a:t>
            </a:r>
          </a:p>
          <a:p>
            <a:pPr fontAlgn="base"/>
            <a:r>
              <a:rPr lang="en-US" dirty="0"/>
              <a:t>His family worshipped in the Black Baptist tradition, where prayers for liberation from slavery to sin often mixed with sermons about the hope for political freedom in a world rife with racial injustice.  </a:t>
            </a:r>
          </a:p>
          <a:p>
            <a:pPr fontAlgn="base"/>
            <a:r>
              <a:rPr lang="en-US" dirty="0"/>
              <a:t>Eliza was known to be especially spiritual. Her devotion to God served as a model for Mason’s own personal </a:t>
            </a:r>
            <a:r>
              <a:rPr lang="en-US" b="1" dirty="0"/>
              <a:t>piety</a:t>
            </a:r>
            <a:r>
              <a:rPr lang="en-US" dirty="0"/>
              <a:t> as he grew up. </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1828800" y="4981207"/>
            <a:ext cx="2971800" cy="1614028"/>
          </a:xfrm>
        </p:spPr>
        <p:txBody>
          <a:bodyPr lIns="91440" tIns="45720" rIns="91440" bIns="45720" anchor="t"/>
          <a:lstStyle/>
          <a:p>
            <a:pPr algn="ctr"/>
            <a:r>
              <a:rPr lang="en-US" dirty="0"/>
              <a:t>1833 map of Tennessee; Shelby County is in the southwest corner, bordering Arkansas and Mississippi.</a:t>
            </a:r>
            <a:endParaRPr lang="en-US"/>
          </a:p>
        </p:txBody>
      </p:sp>
      <p:pic>
        <p:nvPicPr>
          <p:cNvPr id="6" name="Picture 5">
            <a:extLst>
              <a:ext uri="{FF2B5EF4-FFF2-40B4-BE49-F238E27FC236}">
                <a16:creationId xmlns:a16="http://schemas.microsoft.com/office/drawing/2014/main" id="{6CC4E62C-27C6-43FA-8BCF-24CBA216FA98}"/>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1828800" y="1229876"/>
            <a:ext cx="2971800" cy="3697112"/>
          </a:xfrm>
          <a:prstGeom prst="rect">
            <a:avLst/>
          </a:prstGeom>
          <a:effectLst>
            <a:softEdge rad="38100"/>
          </a:effectLst>
        </p:spPr>
      </p:pic>
    </p:spTree>
    <p:extLst>
      <p:ext uri="{BB962C8B-B14F-4D97-AF65-F5344CB8AC3E}">
        <p14:creationId xmlns:p14="http://schemas.microsoft.com/office/powerpoint/2010/main" val="21281289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Early Life and Conversion</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801" y="1188720"/>
            <a:ext cx="6211614" cy="4959417"/>
          </a:xfrm>
        </p:spPr>
        <p:txBody>
          <a:bodyPr vert="horz" lIns="91440" tIns="45720" rIns="91440" bIns="45720" rtlCol="0" anchor="t">
            <a:noAutofit/>
          </a:bodyPr>
          <a:lstStyle/>
          <a:p>
            <a:pPr fontAlgn="base"/>
            <a:r>
              <a:rPr lang="en-US" dirty="0"/>
              <a:t>In 1878, when Mason was a teenager, an </a:t>
            </a:r>
            <a:r>
              <a:rPr lang="en-US" b="1" dirty="0"/>
              <a:t>epidemic</a:t>
            </a:r>
            <a:r>
              <a:rPr lang="en-US" dirty="0"/>
              <a:t> of yellow fever swept through the South, forcing the Mason family to flee west to Arkansas. But they could not escape the disease; Jerry was among its more than 20,000 victims that year. </a:t>
            </a:r>
          </a:p>
          <a:p>
            <a:pPr fontAlgn="base"/>
            <a:r>
              <a:rPr lang="en-US" dirty="0"/>
              <a:t>A few years later, Mason himself was struck by </a:t>
            </a:r>
            <a:r>
              <a:rPr lang="en-US" b="1" dirty="0"/>
              <a:t>tuberculosis</a:t>
            </a:r>
            <a:r>
              <a:rPr lang="en-US" dirty="0"/>
              <a:t>. Few meaningful healthcare options were available to anyone in 1880, much less impoverished Black people. But his mother and family prayed over Mason, and on September 5, he suddenly recovered from his illness. </a:t>
            </a: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8428123" y="4999928"/>
            <a:ext cx="3238357" cy="824237"/>
          </a:xfrm>
        </p:spPr>
        <p:txBody>
          <a:bodyPr/>
          <a:lstStyle/>
          <a:p>
            <a:pPr algn="ctr"/>
            <a:r>
              <a:rPr lang="en-US" dirty="0"/>
              <a:t>Young C.H. Mason; date unknown, likely 1890s.</a:t>
            </a:r>
          </a:p>
        </p:txBody>
      </p:sp>
      <p:pic>
        <p:nvPicPr>
          <p:cNvPr id="7" name="Picture 6">
            <a:extLst>
              <a:ext uri="{FF2B5EF4-FFF2-40B4-BE49-F238E27FC236}">
                <a16:creationId xmlns:a16="http://schemas.microsoft.com/office/drawing/2014/main" id="{886C1655-5569-4AE9-B678-FADB2DCBF56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428123" y="1279978"/>
            <a:ext cx="3238358" cy="3670394"/>
          </a:xfrm>
          <a:prstGeom prst="rect">
            <a:avLst/>
          </a:prstGeom>
          <a:effectLst>
            <a:softEdge rad="25400"/>
          </a:effectLst>
        </p:spPr>
      </p:pic>
    </p:spTree>
    <p:extLst>
      <p:ext uri="{BB962C8B-B14F-4D97-AF65-F5344CB8AC3E}">
        <p14:creationId xmlns:p14="http://schemas.microsoft.com/office/powerpoint/2010/main" val="37383399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Early Life and Conversion</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6096000" y="1188720"/>
            <a:ext cx="5125453" cy="3527659"/>
          </a:xfrm>
        </p:spPr>
        <p:txBody>
          <a:bodyPr/>
          <a:lstStyle/>
          <a:p>
            <a:pPr fontAlgn="base"/>
            <a:r>
              <a:rPr lang="en-US" dirty="0"/>
              <a:t>Mason praised God for what he considered a miraculous healing and resolved to dedicate his life to serving Him. </a:t>
            </a:r>
          </a:p>
          <a:p>
            <a:pPr fontAlgn="base"/>
            <a:r>
              <a:rPr lang="en-US" dirty="0"/>
              <a:t>The young Mason was baptized at Mount Olive Missionary Baptist Church by his half-brother, Rev. Israel S. Nelson, and begin to preach as a </a:t>
            </a:r>
            <a:r>
              <a:rPr lang="en-US" b="1" dirty="0"/>
              <a:t>lay </a:t>
            </a:r>
            <a:r>
              <a:rPr lang="en-US" dirty="0"/>
              <a:t>minister. </a:t>
            </a: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6096000" y="5075510"/>
            <a:ext cx="4515854" cy="1182275"/>
          </a:xfrm>
        </p:spPr>
        <p:txBody>
          <a:bodyPr/>
          <a:lstStyle/>
          <a:p>
            <a:r>
              <a:rPr lang="en-US" dirty="0"/>
              <a:t>C.H. Mason offering a blessing in this COGIC portrait from the later years of his decades-long ministry, c. 1950s.</a:t>
            </a:r>
          </a:p>
        </p:txBody>
      </p:sp>
      <p:pic>
        <p:nvPicPr>
          <p:cNvPr id="6" name="Picture 5">
            <a:extLst>
              <a:ext uri="{FF2B5EF4-FFF2-40B4-BE49-F238E27FC236}">
                <a16:creationId xmlns:a16="http://schemas.microsoft.com/office/drawing/2014/main" id="{F2FE9299-A200-449E-91BB-1095916FF59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28800" y="1188720"/>
            <a:ext cx="3981965" cy="5069065"/>
          </a:xfrm>
          <a:prstGeom prst="rect">
            <a:avLst/>
          </a:prstGeom>
          <a:effectLst>
            <a:softEdge rad="50800"/>
          </a:effectLst>
        </p:spPr>
      </p:pic>
    </p:spTree>
    <p:extLst>
      <p:ext uri="{BB962C8B-B14F-4D97-AF65-F5344CB8AC3E}">
        <p14:creationId xmlns:p14="http://schemas.microsoft.com/office/powerpoint/2010/main" val="5092215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Rough Road to Ministry</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800" y="1188720"/>
            <a:ext cx="6788728" cy="4844033"/>
          </a:xfrm>
        </p:spPr>
        <p:txBody>
          <a:bodyPr vert="horz" lIns="91440" tIns="45720" rIns="91440" bIns="45720" rtlCol="0" anchor="t">
            <a:noAutofit/>
          </a:bodyPr>
          <a:lstStyle/>
          <a:p>
            <a:pPr fontAlgn="base"/>
            <a:r>
              <a:rPr lang="en-US" dirty="0"/>
              <a:t>Around 1890, Mason received his license to minster from Mount Gale Missionary Baptist Church in Preston, Arkansas. </a:t>
            </a:r>
          </a:p>
          <a:p>
            <a:pPr fontAlgn="base"/>
            <a:r>
              <a:rPr lang="en-US" dirty="0"/>
              <a:t>But the next few years were painful. </a:t>
            </a:r>
          </a:p>
          <a:p>
            <a:pPr fontAlgn="base"/>
            <a:r>
              <a:rPr lang="en-US" dirty="0"/>
              <a:t>In 1891, he married a woman named Alice Sexton, only to divorce in 1893. </a:t>
            </a:r>
          </a:p>
          <a:p>
            <a:pPr fontAlgn="base"/>
            <a:r>
              <a:rPr lang="en-US" dirty="0"/>
              <a:t>His young wife had refused to adapt to the demands of life in ministry. Mason was ashamed of his inability to live the values he preached and fell into a period of depression. </a:t>
            </a:r>
          </a:p>
          <a:p>
            <a:pPr fontAlgn="base"/>
            <a:r>
              <a:rPr lang="en-US" dirty="0"/>
              <a:t>But he persevered, refusing to set aside a </a:t>
            </a:r>
            <a:r>
              <a:rPr lang="en-US" b="1" dirty="0"/>
              <a:t>vocation</a:t>
            </a:r>
            <a:r>
              <a:rPr lang="en-US" dirty="0"/>
              <a:t> he believed came from God. </a:t>
            </a: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4716998" y="6106291"/>
            <a:ext cx="7117649" cy="483661"/>
          </a:xfrm>
        </p:spPr>
        <p:txBody>
          <a:bodyPr/>
          <a:lstStyle/>
          <a:p>
            <a:pPr algn="r"/>
            <a:r>
              <a:rPr lang="en-US" dirty="0"/>
              <a:t>Mason, as pictured in a church biography in 1920. </a:t>
            </a:r>
          </a:p>
        </p:txBody>
      </p:sp>
      <p:pic>
        <p:nvPicPr>
          <p:cNvPr id="7" name="Picture 6">
            <a:extLst>
              <a:ext uri="{FF2B5EF4-FFF2-40B4-BE49-F238E27FC236}">
                <a16:creationId xmlns:a16="http://schemas.microsoft.com/office/drawing/2014/main" id="{F25DF7AB-B151-41C6-ADEC-6EB71780F451}"/>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9020020" y="1057558"/>
            <a:ext cx="2814627" cy="5035670"/>
          </a:xfrm>
          <a:prstGeom prst="rect">
            <a:avLst/>
          </a:prstGeom>
        </p:spPr>
      </p:pic>
    </p:spTree>
    <p:extLst>
      <p:ext uri="{BB962C8B-B14F-4D97-AF65-F5344CB8AC3E}">
        <p14:creationId xmlns:p14="http://schemas.microsoft.com/office/powerpoint/2010/main" val="62070584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3" end="3"/>
                                            </p:txEl>
                                          </p:spTgt>
                                        </p:tgtEl>
                                        <p:attrNameLst>
                                          <p:attrName>style.visibility</p:attrName>
                                        </p:attrNameLst>
                                      </p:cBhvr>
                                      <p:to>
                                        <p:strVal val="visible"/>
                                      </p:to>
                                    </p:set>
                                    <p:animEffect transition="in" filter="fade">
                                      <p:cBhvr>
                                        <p:cTn id="10" dur="500"/>
                                        <p:tgtEl>
                                          <p:spTgt spid="5">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animEffect transition="in" filter="fade">
                                      <p:cBhvr>
                                        <p:cTn id="15"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Rough Road to Ministry</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7049262" y="1176708"/>
            <a:ext cx="4438545" cy="5212080"/>
          </a:xfrm>
        </p:spPr>
        <p:txBody>
          <a:bodyPr/>
          <a:lstStyle/>
          <a:p>
            <a:pPr fontAlgn="base"/>
            <a:r>
              <a:rPr lang="en-US" dirty="0"/>
              <a:t>Despite his lack of formal education, Mason had learned to read and write as a child and had a deep knowledge of the Bible. </a:t>
            </a:r>
          </a:p>
          <a:p>
            <a:pPr fontAlgn="base"/>
            <a:r>
              <a:rPr lang="en-US" dirty="0"/>
              <a:t>He enrolled at Arkansas Baptist College, founded in 1884 to train Black ministers, in November 1893. </a:t>
            </a:r>
          </a:p>
          <a:p>
            <a:pPr fontAlgn="base"/>
            <a:r>
              <a:rPr lang="en-US" dirty="0"/>
              <a:t>After three months, Mason quit, unimpressed by what he saw as the insufficiently spiritual atmosphere and curriculum. </a:t>
            </a: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1828799" y="5583136"/>
            <a:ext cx="5013435" cy="450903"/>
          </a:xfrm>
        </p:spPr>
        <p:txBody>
          <a:bodyPr lIns="91440" tIns="45720" rIns="91440" bIns="45720" anchor="t"/>
          <a:lstStyle/>
          <a:p>
            <a:pPr algn="ctr"/>
            <a:r>
              <a:rPr lang="en-US" dirty="0">
                <a:latin typeface="Garamond"/>
              </a:rPr>
              <a:t>Arkansas Baptist College as it stands today.</a:t>
            </a:r>
            <a:endParaRPr lang="en-US" dirty="0"/>
          </a:p>
        </p:txBody>
      </p:sp>
      <p:pic>
        <p:nvPicPr>
          <p:cNvPr id="6" name="Picture 5">
            <a:extLst>
              <a:ext uri="{FF2B5EF4-FFF2-40B4-BE49-F238E27FC236}">
                <a16:creationId xmlns:a16="http://schemas.microsoft.com/office/drawing/2014/main" id="{D637478C-B851-4C31-A3FC-794499996C37}"/>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828799" y="1221046"/>
            <a:ext cx="5013435" cy="4362090"/>
          </a:xfrm>
          <a:prstGeom prst="rect">
            <a:avLst/>
          </a:prstGeom>
          <a:effectLst>
            <a:softEdge rad="38100"/>
          </a:effectLst>
        </p:spPr>
      </p:pic>
    </p:spTree>
    <p:extLst>
      <p:ext uri="{BB962C8B-B14F-4D97-AF65-F5344CB8AC3E}">
        <p14:creationId xmlns:p14="http://schemas.microsoft.com/office/powerpoint/2010/main" val="188869569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2B15E-E67F-4CAA-8CD6-F870A62213AE}"/>
              </a:ext>
            </a:extLst>
          </p:cNvPr>
          <p:cNvSpPr>
            <a:spLocks noGrp="1"/>
          </p:cNvSpPr>
          <p:nvPr>
            <p:ph type="ctrTitle"/>
          </p:nvPr>
        </p:nvSpPr>
        <p:spPr/>
        <p:txBody>
          <a:bodyPr/>
          <a:lstStyle/>
          <a:p>
            <a:r>
              <a:rPr lang="en-US"/>
              <a:t>Visions of the Sacred</a:t>
            </a:r>
          </a:p>
        </p:txBody>
      </p:sp>
      <p:sp>
        <p:nvSpPr>
          <p:cNvPr id="3" name="Subtitle 2">
            <a:extLst>
              <a:ext uri="{FF2B5EF4-FFF2-40B4-BE49-F238E27FC236}">
                <a16:creationId xmlns:a16="http://schemas.microsoft.com/office/drawing/2014/main" id="{2504745F-4144-49E1-BB69-69D4578636DF}"/>
              </a:ext>
            </a:extLst>
          </p:cNvPr>
          <p:cNvSpPr>
            <a:spLocks noGrp="1"/>
          </p:cNvSpPr>
          <p:nvPr>
            <p:ph type="subTitle" idx="1"/>
          </p:nvPr>
        </p:nvSpPr>
        <p:spPr>
          <a:xfrm>
            <a:off x="6217919" y="1188720"/>
            <a:ext cx="5576917" cy="4724400"/>
          </a:xfrm>
        </p:spPr>
        <p:txBody>
          <a:bodyPr>
            <a:noAutofit/>
          </a:bodyPr>
          <a:lstStyle/>
          <a:p>
            <a:pPr fontAlgn="base"/>
            <a:r>
              <a:rPr lang="en-US" dirty="0"/>
              <a:t>What does it mean for someone or something to be “holy” or “</a:t>
            </a:r>
            <a:r>
              <a:rPr lang="en-US" b="1" dirty="0"/>
              <a:t>sanctified</a:t>
            </a:r>
            <a:r>
              <a:rPr lang="en-US" dirty="0"/>
              <a:t>”? </a:t>
            </a:r>
          </a:p>
          <a:p>
            <a:pPr fontAlgn="base"/>
            <a:r>
              <a:rPr lang="en-US" dirty="0"/>
              <a:t>When people gather to worship God, what kinds of things do they do? </a:t>
            </a:r>
          </a:p>
          <a:p>
            <a:pPr fontAlgn="base"/>
            <a:r>
              <a:rPr lang="en-US" dirty="0"/>
              <a:t>How are the worship styles of different religions distinct? What do they have in common? </a:t>
            </a:r>
          </a:p>
          <a:p>
            <a:pPr fontAlgn="base"/>
            <a:r>
              <a:rPr lang="en-US" dirty="0"/>
              <a:t>What roles does faith often play in a person’s life? Can you think of some examples, either from history or your personal experience? </a:t>
            </a:r>
          </a:p>
          <a:p>
            <a:endParaRPr lang="en-US" dirty="0"/>
          </a:p>
        </p:txBody>
      </p:sp>
      <p:sp>
        <p:nvSpPr>
          <p:cNvPr id="4" name="Footer Placeholder 3">
            <a:extLst>
              <a:ext uri="{FF2B5EF4-FFF2-40B4-BE49-F238E27FC236}">
                <a16:creationId xmlns:a16="http://schemas.microsoft.com/office/drawing/2014/main" id="{5CDFBE94-DDB9-4302-9EB2-4E010F886472}"/>
              </a:ext>
            </a:extLst>
          </p:cNvPr>
          <p:cNvSpPr>
            <a:spLocks noGrp="1"/>
          </p:cNvSpPr>
          <p:nvPr>
            <p:ph type="ftr" sz="quarter" idx="11"/>
          </p:nvPr>
        </p:nvSpPr>
        <p:spPr>
          <a:xfrm>
            <a:off x="1828801" y="4682963"/>
            <a:ext cx="4145281" cy="547996"/>
          </a:xfrm>
        </p:spPr>
        <p:txBody>
          <a:bodyPr/>
          <a:lstStyle/>
          <a:p>
            <a:r>
              <a:rPr lang="en-US" dirty="0"/>
              <a:t>Deacons’ corner in the Church of God in Christ, Washington, D.C. Photo by Gordon Parks, November 1942.</a:t>
            </a:r>
          </a:p>
        </p:txBody>
      </p:sp>
      <p:pic>
        <p:nvPicPr>
          <p:cNvPr id="9" name="Picture 8">
            <a:extLst>
              <a:ext uri="{FF2B5EF4-FFF2-40B4-BE49-F238E27FC236}">
                <a16:creationId xmlns:a16="http://schemas.microsoft.com/office/drawing/2014/main" id="{8A9B4C4E-0089-4D78-A368-00D2886CDD1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28800" y="1273628"/>
            <a:ext cx="4145281" cy="3311363"/>
          </a:xfrm>
          <a:prstGeom prst="rect">
            <a:avLst/>
          </a:prstGeom>
          <a:effectLst>
            <a:softEdge rad="38100"/>
          </a:effectLst>
        </p:spPr>
      </p:pic>
    </p:spTree>
    <p:extLst>
      <p:ext uri="{BB962C8B-B14F-4D97-AF65-F5344CB8AC3E}">
        <p14:creationId xmlns:p14="http://schemas.microsoft.com/office/powerpoint/2010/main" val="32259105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Rough Road to Ministry</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800" y="1188720"/>
            <a:ext cx="4792717" cy="3597443"/>
          </a:xfrm>
        </p:spPr>
        <p:txBody>
          <a:bodyPr/>
          <a:lstStyle/>
          <a:p>
            <a:pPr fontAlgn="base"/>
            <a:r>
              <a:rPr lang="en-US" dirty="0"/>
              <a:t>“The Lord showed me that there was no salvation in schools or colleges, for the way they conducted themselves grieved my soul,” he later said. </a:t>
            </a:r>
          </a:p>
          <a:p>
            <a:pPr fontAlgn="base"/>
            <a:r>
              <a:rPr lang="en-US" dirty="0"/>
              <a:t>“I packed my books, arose, and bade them a final farewell to follow Jesus, with the Bible as my sacred guide.” </a:t>
            </a: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1828800" y="5026792"/>
            <a:ext cx="5393082" cy="419581"/>
          </a:xfrm>
        </p:spPr>
        <p:txBody>
          <a:bodyPr/>
          <a:lstStyle/>
          <a:p>
            <a:r>
              <a:rPr lang="en-US" dirty="0"/>
              <a:t>Mason holding a Bible later in life, c. 1940s.</a:t>
            </a:r>
          </a:p>
        </p:txBody>
      </p:sp>
      <p:pic>
        <p:nvPicPr>
          <p:cNvPr id="6" name="Picture 5">
            <a:extLst>
              <a:ext uri="{FF2B5EF4-FFF2-40B4-BE49-F238E27FC236}">
                <a16:creationId xmlns:a16="http://schemas.microsoft.com/office/drawing/2014/main" id="{F0C66E03-3C6D-488C-BFB8-EC316803759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221882" y="1188720"/>
            <a:ext cx="4318477" cy="4257653"/>
          </a:xfrm>
          <a:prstGeom prst="rect">
            <a:avLst/>
          </a:prstGeom>
          <a:effectLst>
            <a:softEdge rad="38100"/>
          </a:effectLst>
        </p:spPr>
      </p:pic>
    </p:spTree>
    <p:extLst>
      <p:ext uri="{BB962C8B-B14F-4D97-AF65-F5344CB8AC3E}">
        <p14:creationId xmlns:p14="http://schemas.microsoft.com/office/powerpoint/2010/main" val="23893533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Rough Road to Ministry</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5438273" y="1188720"/>
            <a:ext cx="6184232" cy="4706754"/>
          </a:xfrm>
        </p:spPr>
        <p:txBody>
          <a:bodyPr vert="horz" lIns="91440" tIns="45720" rIns="91440" bIns="45720" rtlCol="0" anchor="t">
            <a:noAutofit/>
          </a:bodyPr>
          <a:lstStyle/>
          <a:p>
            <a:pPr fontAlgn="base"/>
            <a:r>
              <a:rPr lang="en-US" dirty="0"/>
              <a:t>Having rejected the conventional path, Mason travelled throughout the South preaching the doctrine of sanctification. </a:t>
            </a:r>
          </a:p>
          <a:p>
            <a:pPr fontAlgn="base"/>
            <a:r>
              <a:rPr lang="en-US" dirty="0"/>
              <a:t>He had come to believe that the Baptist view of salvation — sometimes summarized as “once saved, always saved” — was too lax and un-Biblical. </a:t>
            </a:r>
          </a:p>
          <a:p>
            <a:pPr fontAlgn="base"/>
            <a:r>
              <a:rPr lang="en-US" dirty="0"/>
              <a:t>Mason argued that only a life of personal holiness, including abstinence from sex outside of marriage, alcohol, smoking, gambling, and all other sins and </a:t>
            </a:r>
            <a:r>
              <a:rPr lang="en-US" b="1" dirty="0"/>
              <a:t>vices</a:t>
            </a:r>
            <a:r>
              <a:rPr lang="en-US" dirty="0"/>
              <a:t>, could ensure a Christian’s salvation.</a:t>
            </a:r>
          </a:p>
        </p:txBody>
      </p:sp>
      <p:sp>
        <p:nvSpPr>
          <p:cNvPr id="8" name="Footer Placeholder 2">
            <a:extLst>
              <a:ext uri="{FF2B5EF4-FFF2-40B4-BE49-F238E27FC236}">
                <a16:creationId xmlns:a16="http://schemas.microsoft.com/office/drawing/2014/main" id="{4B0D4640-698B-401F-A68B-A6F44B3DD415}"/>
              </a:ext>
            </a:extLst>
          </p:cNvPr>
          <p:cNvSpPr txBox="1">
            <a:spLocks/>
          </p:cNvSpPr>
          <p:nvPr/>
        </p:nvSpPr>
        <p:spPr>
          <a:xfrm>
            <a:off x="1828799" y="5402180"/>
            <a:ext cx="3408289" cy="547996"/>
          </a:xfrm>
          <a:prstGeom prst="rect">
            <a:avLst/>
          </a:prstGeom>
        </p:spPr>
        <p:txBody>
          <a:bodyPr/>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C.H. Mason, c. 1950s.</a:t>
            </a:r>
          </a:p>
        </p:txBody>
      </p:sp>
      <p:pic>
        <p:nvPicPr>
          <p:cNvPr id="9" name="Picture 8">
            <a:extLst>
              <a:ext uri="{FF2B5EF4-FFF2-40B4-BE49-F238E27FC236}">
                <a16:creationId xmlns:a16="http://schemas.microsoft.com/office/drawing/2014/main" id="{31E3C60B-3932-4369-974D-E3A815BEE62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28798" y="1216565"/>
            <a:ext cx="3408289" cy="4144706"/>
          </a:xfrm>
          <a:prstGeom prst="rect">
            <a:avLst/>
          </a:prstGeom>
          <a:effectLst>
            <a:softEdge rad="38100"/>
          </a:effectLst>
        </p:spPr>
      </p:pic>
    </p:spTree>
    <p:extLst>
      <p:ext uri="{BB962C8B-B14F-4D97-AF65-F5344CB8AC3E}">
        <p14:creationId xmlns:p14="http://schemas.microsoft.com/office/powerpoint/2010/main" val="6388875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Preaching and Planting Churches</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800" y="1188720"/>
            <a:ext cx="5931568" cy="4694722"/>
          </a:xfrm>
        </p:spPr>
        <p:txBody>
          <a:bodyPr/>
          <a:lstStyle/>
          <a:p>
            <a:pPr fontAlgn="base"/>
            <a:r>
              <a:rPr lang="en-US" dirty="0"/>
              <a:t>This rigorous focus on personal holiness did not sit well with many Baptists, and Mason often faced opposition when he preached. </a:t>
            </a:r>
          </a:p>
          <a:p>
            <a:pPr fontAlgn="base"/>
            <a:r>
              <a:rPr lang="en-US" dirty="0"/>
              <a:t>But his preaching also attracted those who were disillusioned with mainstream church life; Mason drew mixed-race crowds of thousands. </a:t>
            </a:r>
          </a:p>
          <a:p>
            <a:pPr fontAlgn="base"/>
            <a:r>
              <a:rPr lang="en-US" dirty="0"/>
              <a:t>In 1895 he met Charles Price Jones, another Baptist minister who shared Mason’s views on holiness and sanctification.  </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8121316" y="5582862"/>
            <a:ext cx="3124200" cy="547996"/>
          </a:xfrm>
        </p:spPr>
        <p:txBody>
          <a:bodyPr/>
          <a:lstStyle/>
          <a:p>
            <a:pPr algn="ctr"/>
            <a:r>
              <a:rPr lang="en-US" dirty="0"/>
              <a:t>Charles Price Jones, 1898.</a:t>
            </a:r>
          </a:p>
        </p:txBody>
      </p:sp>
      <p:pic>
        <p:nvPicPr>
          <p:cNvPr id="6" name="Picture 5">
            <a:extLst>
              <a:ext uri="{FF2B5EF4-FFF2-40B4-BE49-F238E27FC236}">
                <a16:creationId xmlns:a16="http://schemas.microsoft.com/office/drawing/2014/main" id="{E3D7A7E4-EF4D-45F3-BEA4-836393106E7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21316" y="1175657"/>
            <a:ext cx="3124200" cy="4407205"/>
          </a:xfrm>
          <a:prstGeom prst="rect">
            <a:avLst/>
          </a:prstGeom>
          <a:effectLst>
            <a:softEdge rad="38100"/>
          </a:effectLst>
        </p:spPr>
      </p:pic>
    </p:spTree>
    <p:extLst>
      <p:ext uri="{BB962C8B-B14F-4D97-AF65-F5344CB8AC3E}">
        <p14:creationId xmlns:p14="http://schemas.microsoft.com/office/powerpoint/2010/main" val="25513435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Preaching and Planting Churches</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799" y="1188720"/>
            <a:ext cx="9516980" cy="3325140"/>
          </a:xfrm>
        </p:spPr>
        <p:txBody>
          <a:bodyPr/>
          <a:lstStyle/>
          <a:p>
            <a:pPr fontAlgn="base"/>
            <a:r>
              <a:rPr lang="en-US" dirty="0"/>
              <a:t>The two men preached to meetings in Lexington, Mississippi, in 1897, first at the home of a supporter, then in an abandoned cotton gin house. </a:t>
            </a:r>
          </a:p>
          <a:p>
            <a:pPr fontAlgn="base"/>
            <a:r>
              <a:rPr lang="en-US" dirty="0"/>
              <a:t>This building hosted large, multiracial services and revival meetings, and became the first Church of God in Christ. </a:t>
            </a:r>
          </a:p>
          <a:p>
            <a:pPr fontAlgn="base"/>
            <a:r>
              <a:rPr lang="en-US" dirty="0"/>
              <a:t>Though it predates the formal founding of the denomination by several years, St. Paul COGIC in Lexington is still today known as the COGIC “mother church.” </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9174079" y="4669728"/>
            <a:ext cx="2171700" cy="1610214"/>
          </a:xfrm>
        </p:spPr>
        <p:txBody>
          <a:bodyPr/>
          <a:lstStyle/>
          <a:p>
            <a:r>
              <a:rPr lang="en-US" dirty="0"/>
              <a:t>“Mother Church” sign on St. Paul COGIC in Lexington, MS.</a:t>
            </a:r>
          </a:p>
        </p:txBody>
      </p:sp>
      <p:pic>
        <p:nvPicPr>
          <p:cNvPr id="6" name="Picture 5">
            <a:extLst>
              <a:ext uri="{FF2B5EF4-FFF2-40B4-BE49-F238E27FC236}">
                <a16:creationId xmlns:a16="http://schemas.microsoft.com/office/drawing/2014/main" id="{E43AF543-6FCC-4573-AEDD-6BD661879C42}"/>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828799" y="4513860"/>
            <a:ext cx="7158789" cy="1921951"/>
          </a:xfrm>
          <a:prstGeom prst="rect">
            <a:avLst/>
          </a:prstGeom>
          <a:effectLst>
            <a:softEdge rad="38100"/>
          </a:effectLst>
        </p:spPr>
      </p:pic>
    </p:spTree>
    <p:extLst>
      <p:ext uri="{BB962C8B-B14F-4D97-AF65-F5344CB8AC3E}">
        <p14:creationId xmlns:p14="http://schemas.microsoft.com/office/powerpoint/2010/main" val="394137547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dirty="0"/>
              <a:t>Preaching and Planting Churches</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800" y="1188720"/>
            <a:ext cx="6858000" cy="5043638"/>
          </a:xfrm>
        </p:spPr>
        <p:txBody>
          <a:bodyPr/>
          <a:lstStyle/>
          <a:p>
            <a:pPr fontAlgn="base"/>
            <a:r>
              <a:rPr lang="en-US" dirty="0"/>
              <a:t>In the early 20th century, Mason and Jones expanded their network of like-minded preachers and congregations, preaching the doctrine of holiness and sanctification. Mason put particular emphasis on signs, healings, and miracles that many believed accompanied these early COGIC services. </a:t>
            </a:r>
          </a:p>
          <a:p>
            <a:pPr fontAlgn="base"/>
            <a:r>
              <a:rPr lang="en-US" dirty="0"/>
              <a:t>By 1904, he pastored four congregations: one in Lexington; two in Memphis, Tennessee; and one in Conway, Arkansas. </a:t>
            </a:r>
          </a:p>
          <a:p>
            <a:pPr fontAlgn="base"/>
            <a:r>
              <a:rPr lang="en-US" dirty="0"/>
              <a:t>In 1905, Mason remarried, happily this time, to </a:t>
            </a:r>
            <a:r>
              <a:rPr lang="en-US" dirty="0" err="1"/>
              <a:t>Lelia</a:t>
            </a:r>
            <a:r>
              <a:rPr lang="en-US" dirty="0"/>
              <a:t> Washington. They went on to have nine children together. </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9064246" y="4317133"/>
            <a:ext cx="2597905" cy="1278584"/>
          </a:xfrm>
        </p:spPr>
        <p:txBody>
          <a:bodyPr/>
          <a:lstStyle/>
          <a:p>
            <a:pPr algn="ctr"/>
            <a:r>
              <a:rPr lang="en-US" dirty="0" err="1"/>
              <a:t>Lelia</a:t>
            </a:r>
            <a:r>
              <a:rPr lang="en-US" dirty="0"/>
              <a:t> W. Mason, the “First Lady” of COGIC, c. 1920s.</a:t>
            </a:r>
          </a:p>
        </p:txBody>
      </p:sp>
      <p:pic>
        <p:nvPicPr>
          <p:cNvPr id="6" name="Picture 5">
            <a:extLst>
              <a:ext uri="{FF2B5EF4-FFF2-40B4-BE49-F238E27FC236}">
                <a16:creationId xmlns:a16="http://schemas.microsoft.com/office/drawing/2014/main" id="{CA9E5AD5-0162-4EF5-A104-CC935333D0F8}"/>
              </a:ext>
            </a:extLst>
          </p:cNvPr>
          <p:cNvPicPr>
            <a:picLocks noChangeAspect="1"/>
          </p:cNvPicPr>
          <p:nvPr/>
        </p:nvPicPr>
        <p:blipFill rotWithShape="1">
          <a:blip r:embed="rId3">
            <a:extLst>
              <a:ext uri="{28A0092B-C50C-407E-A947-70E740481C1C}">
                <a14:useLocalDpi xmlns:a14="http://schemas.microsoft.com/office/drawing/2010/main"/>
              </a:ext>
            </a:extLst>
          </a:blip>
          <a:srcRect t="-316"/>
          <a:stretch/>
        </p:blipFill>
        <p:spPr>
          <a:xfrm>
            <a:off x="9064247" y="1188720"/>
            <a:ext cx="2597905" cy="3128413"/>
          </a:xfrm>
          <a:prstGeom prst="rect">
            <a:avLst/>
          </a:prstGeom>
          <a:effectLst>
            <a:softEdge rad="38100"/>
          </a:effectLst>
        </p:spPr>
      </p:pic>
    </p:spTree>
    <p:extLst>
      <p:ext uri="{BB962C8B-B14F-4D97-AF65-F5344CB8AC3E}">
        <p14:creationId xmlns:p14="http://schemas.microsoft.com/office/powerpoint/2010/main" val="28928889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The Azusa Street Revival</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801" y="1188719"/>
            <a:ext cx="5137484" cy="5212081"/>
          </a:xfrm>
        </p:spPr>
        <p:txBody>
          <a:bodyPr/>
          <a:lstStyle/>
          <a:p>
            <a:pPr fontAlgn="base"/>
            <a:r>
              <a:rPr lang="en-US" dirty="0"/>
              <a:t>In 1906, far away in Los Angeles, California, a new religious movement was taking shape that would transform Mason’s life and rupture his relationship with Jones and other leaders of the growing Church of God in Christ. </a:t>
            </a:r>
          </a:p>
          <a:p>
            <a:pPr fontAlgn="base"/>
            <a:r>
              <a:rPr lang="en-US" dirty="0"/>
              <a:t>A new offshoot of the holiness movement, Pentecostalism, was being born — one that would spread like wildfire throughout the Christian world in the twentieth century and continues to grow in the present day. </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7088218" y="4860337"/>
            <a:ext cx="4555141" cy="846779"/>
          </a:xfrm>
        </p:spPr>
        <p:txBody>
          <a:bodyPr lIns="91440" tIns="45720" rIns="91440" bIns="45720" anchor="t"/>
          <a:lstStyle/>
          <a:p>
            <a:r>
              <a:rPr lang="en-US" dirty="0"/>
              <a:t>Azusa Street Apostolic Faith Mission in downtown Los Angeles, c. 1910.</a:t>
            </a:r>
            <a:endParaRPr lang="en-US"/>
          </a:p>
        </p:txBody>
      </p:sp>
      <p:pic>
        <p:nvPicPr>
          <p:cNvPr id="6" name="Picture 5">
            <a:extLst>
              <a:ext uri="{FF2B5EF4-FFF2-40B4-BE49-F238E27FC236}">
                <a16:creationId xmlns:a16="http://schemas.microsoft.com/office/drawing/2014/main" id="{D542E4EA-49B5-4178-9FD4-B4A33C152DDD}"/>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7088218" y="1248355"/>
            <a:ext cx="4555141" cy="3516150"/>
          </a:xfrm>
          <a:prstGeom prst="rect">
            <a:avLst/>
          </a:prstGeom>
          <a:effectLst>
            <a:softEdge rad="38100"/>
          </a:effectLst>
        </p:spPr>
      </p:pic>
    </p:spTree>
    <p:extLst>
      <p:ext uri="{BB962C8B-B14F-4D97-AF65-F5344CB8AC3E}">
        <p14:creationId xmlns:p14="http://schemas.microsoft.com/office/powerpoint/2010/main" val="28509142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The Azusa Street Revival</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800" y="1188720"/>
            <a:ext cx="6309360" cy="3474721"/>
          </a:xfrm>
        </p:spPr>
        <p:txBody>
          <a:bodyPr/>
          <a:lstStyle/>
          <a:p>
            <a:pPr fontAlgn="base"/>
            <a:r>
              <a:rPr lang="en-US" dirty="0"/>
              <a:t>A Black minister from Louisiana, William J. Seymour, had come to Los Angeles on what was supposed to be a one-month speaking engagement. </a:t>
            </a:r>
          </a:p>
          <a:p>
            <a:pPr fontAlgn="base"/>
            <a:r>
              <a:rPr lang="en-US" dirty="0"/>
              <a:t>While Seymour led a racially integrated prayer service in the home of a supporter, some attendees began shouting praises to God and speaking in unknown languages. Others soon followed.  </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2850581" y="4713562"/>
            <a:ext cx="5035242" cy="547996"/>
          </a:xfrm>
        </p:spPr>
        <p:txBody>
          <a:bodyPr lIns="91440" tIns="45720" rIns="91440" bIns="45720" anchor="t"/>
          <a:lstStyle/>
          <a:p>
            <a:pPr algn="r"/>
            <a:r>
              <a:rPr lang="en-US" dirty="0">
                <a:latin typeface="Garamond"/>
              </a:rPr>
              <a:t>William J. Seymour during the revival.</a:t>
            </a:r>
          </a:p>
        </p:txBody>
      </p:sp>
      <p:pic>
        <p:nvPicPr>
          <p:cNvPr id="6" name="Picture 5">
            <a:extLst>
              <a:ext uri="{FF2B5EF4-FFF2-40B4-BE49-F238E27FC236}">
                <a16:creationId xmlns:a16="http://schemas.microsoft.com/office/drawing/2014/main" id="{1B88BB84-4544-4EE6-A9FA-A40ECC411941}"/>
              </a:ext>
            </a:extLst>
          </p:cNvPr>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8482366" y="0"/>
            <a:ext cx="3709634" cy="6858000"/>
          </a:xfrm>
          <a:prstGeom prst="rect">
            <a:avLst/>
          </a:prstGeom>
        </p:spPr>
      </p:pic>
      <p:pic>
        <p:nvPicPr>
          <p:cNvPr id="9" name="Graphic 8" descr="Download from cloud">
            <a:hlinkClick r:id="rId4"/>
            <a:extLst>
              <a:ext uri="{FF2B5EF4-FFF2-40B4-BE49-F238E27FC236}">
                <a16:creationId xmlns:a16="http://schemas.microsoft.com/office/drawing/2014/main" id="{14943CE2-D570-441C-B6AE-C9AB36325019}"/>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832709" y="5520167"/>
            <a:ext cx="845769" cy="807720"/>
          </a:xfrm>
          <a:prstGeom prst="rect">
            <a:avLst/>
          </a:prstGeom>
        </p:spPr>
      </p:pic>
      <p:sp>
        <p:nvSpPr>
          <p:cNvPr id="10" name="Text Box 16">
            <a:hlinkClick r:id="rId4"/>
            <a:extLst>
              <a:ext uri="{FF2B5EF4-FFF2-40B4-BE49-F238E27FC236}">
                <a16:creationId xmlns:a16="http://schemas.microsoft.com/office/drawing/2014/main" id="{11A2D1CF-E500-4B4E-ABA3-A26E02F6067F}"/>
              </a:ext>
            </a:extLst>
          </p:cNvPr>
          <p:cNvSpPr txBox="1"/>
          <p:nvPr/>
        </p:nvSpPr>
        <p:spPr>
          <a:xfrm>
            <a:off x="2850581" y="5311679"/>
            <a:ext cx="5035242" cy="1224697"/>
          </a:xfrm>
          <a:prstGeom prst="rect">
            <a:avLst/>
          </a:prstGeom>
        </p:spPr>
        <p:txBody>
          <a:bodyPr/>
          <a:lstStyle>
            <a:defPPr>
              <a:defRPr lang="en-US"/>
            </a:defPPr>
            <a:lvl1pPr>
              <a:defRPr sz="2400" i="1">
                <a:solidFill>
                  <a:schemeClr val="accent1">
                    <a:lumMod val="75000"/>
                  </a:schemeClr>
                </a:solidFill>
                <a:latin typeface="Garamond" panose="02020404030301010803" pitchFamily="18" charset="0"/>
              </a:defRPr>
            </a:lvl1pPr>
          </a:lstStyle>
          <a:p>
            <a:r>
              <a:rPr lang="en-US" i="0" dirty="0"/>
              <a:t>Download “Tongues of Fire” to find out more about the Azusa Street Revival and its global impact.</a:t>
            </a:r>
          </a:p>
        </p:txBody>
      </p:sp>
    </p:spTree>
    <p:extLst>
      <p:ext uri="{BB962C8B-B14F-4D97-AF65-F5344CB8AC3E}">
        <p14:creationId xmlns:p14="http://schemas.microsoft.com/office/powerpoint/2010/main" val="4154008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42" presetClass="entr" presetSubtype="0" fill="hold" nodeType="withEffect">
                                  <p:stCondLst>
                                    <p:cond delay="10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10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The Azusa Street Revival</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800" y="3599792"/>
            <a:ext cx="9491366" cy="2801008"/>
          </a:xfrm>
        </p:spPr>
        <p:txBody>
          <a:bodyPr vert="horz" lIns="91440" tIns="45720" rIns="91440" bIns="45720" rtlCol="0" anchor="t">
            <a:noAutofit/>
          </a:bodyPr>
          <a:lstStyle/>
          <a:p>
            <a:pPr fontAlgn="base"/>
            <a:r>
              <a:rPr lang="en-US" dirty="0"/>
              <a:t>News of these spiritual experiences spread throughout L.A., and Seymour and his supporters soon set up a revival in an abandoned building on Azusa Street. </a:t>
            </a:r>
          </a:p>
          <a:p>
            <a:pPr fontAlgn="base"/>
            <a:r>
              <a:rPr lang="en-US" dirty="0"/>
              <a:t>Throughout the following decade, huge revival meetings of Black, White, and Latino worshippers filled the Azusa Street hall and engaged in </a:t>
            </a:r>
            <a:r>
              <a:rPr lang="en-US" b="1" dirty="0"/>
              <a:t>ecstatic</a:t>
            </a:r>
            <a:r>
              <a:rPr lang="en-US" dirty="0"/>
              <a:t> forms of prayer and worship, including speaking in tongues.</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8376218" y="1175656"/>
            <a:ext cx="2943948" cy="2377065"/>
          </a:xfrm>
        </p:spPr>
        <p:txBody>
          <a:bodyPr/>
          <a:lstStyle/>
          <a:p>
            <a:r>
              <a:rPr lang="en-US" dirty="0"/>
              <a:t>Leaders of the Azusa Street revival, c. 1908. Seymour is seated center right, with his future wife Jennie Evans standing third from left.</a:t>
            </a:r>
          </a:p>
        </p:txBody>
      </p:sp>
      <p:pic>
        <p:nvPicPr>
          <p:cNvPr id="6" name="Picture 5">
            <a:extLst>
              <a:ext uri="{FF2B5EF4-FFF2-40B4-BE49-F238E27FC236}">
                <a16:creationId xmlns:a16="http://schemas.microsoft.com/office/drawing/2014/main" id="{590888C7-498E-4B16-81B1-672DBA7BC81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28801" y="1175657"/>
            <a:ext cx="6348248" cy="2377066"/>
          </a:xfrm>
          <a:prstGeom prst="rect">
            <a:avLst/>
          </a:prstGeom>
          <a:effectLst>
            <a:softEdge rad="25400"/>
          </a:effectLst>
        </p:spPr>
      </p:pic>
    </p:spTree>
    <p:extLst>
      <p:ext uri="{BB962C8B-B14F-4D97-AF65-F5344CB8AC3E}">
        <p14:creationId xmlns:p14="http://schemas.microsoft.com/office/powerpoint/2010/main" val="3310245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West to Los Angeles</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801" y="1188720"/>
            <a:ext cx="5833240" cy="4481205"/>
          </a:xfrm>
        </p:spPr>
        <p:txBody>
          <a:bodyPr vert="horz" lIns="91440" tIns="45720" rIns="91440" bIns="45720" rtlCol="0" anchor="t">
            <a:noAutofit/>
          </a:bodyPr>
          <a:lstStyle/>
          <a:p>
            <a:pPr fontAlgn="base"/>
            <a:r>
              <a:rPr lang="en-US" dirty="0"/>
              <a:t>Word of the revival spread throughout the nation, and in 1907 Jones and the other elders sent Mason to investigate. </a:t>
            </a:r>
          </a:p>
          <a:p>
            <a:pPr fontAlgn="base"/>
            <a:r>
              <a:rPr lang="en-US" dirty="0"/>
              <a:t>Mason stayed in Los Angeles about six weeks and emerged convinced that the Holy Ghost was truly at work in the revival. </a:t>
            </a:r>
          </a:p>
          <a:p>
            <a:pPr fontAlgn="base"/>
            <a:r>
              <a:rPr lang="en-US" dirty="0"/>
              <a:t>He believed he had received the Baptism of the Holy Ghost and spoken in tongues as a sign of the presence of God’s glory in him. </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1944413" y="5852804"/>
            <a:ext cx="5717628" cy="547996"/>
          </a:xfrm>
        </p:spPr>
        <p:txBody>
          <a:bodyPr/>
          <a:lstStyle/>
          <a:p>
            <a:pPr algn="r"/>
            <a:r>
              <a:rPr lang="en-US" dirty="0"/>
              <a:t>Historical marker on Azusa Street, 2023.</a:t>
            </a:r>
          </a:p>
        </p:txBody>
      </p:sp>
      <p:pic>
        <p:nvPicPr>
          <p:cNvPr id="7" name="Picture 6">
            <a:extLst>
              <a:ext uri="{FF2B5EF4-FFF2-40B4-BE49-F238E27FC236}">
                <a16:creationId xmlns:a16="http://schemas.microsoft.com/office/drawing/2014/main" id="{4BC7AFFD-A5BC-4697-B298-6D81ED9A692D}"/>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7966842" y="676703"/>
            <a:ext cx="3478925" cy="5743660"/>
          </a:xfrm>
          <a:prstGeom prst="rect">
            <a:avLst/>
          </a:prstGeom>
          <a:effectLst>
            <a:softEdge rad="25400"/>
          </a:effectLst>
        </p:spPr>
      </p:pic>
    </p:spTree>
    <p:extLst>
      <p:ext uri="{BB962C8B-B14F-4D97-AF65-F5344CB8AC3E}">
        <p14:creationId xmlns:p14="http://schemas.microsoft.com/office/powerpoint/2010/main" val="41691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West to Los Angeles</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800" y="1188719"/>
            <a:ext cx="5754255" cy="4051718"/>
          </a:xfrm>
        </p:spPr>
        <p:txBody>
          <a:bodyPr/>
          <a:lstStyle/>
          <a:p>
            <a:pPr fontAlgn="base"/>
            <a:r>
              <a:rPr lang="en-US" dirty="0"/>
              <a:t>Mason later described his experience:</a:t>
            </a:r>
          </a:p>
          <a:p>
            <a:pPr fontAlgn="base"/>
            <a:r>
              <a:rPr lang="en-US" dirty="0"/>
              <a:t>“The Spirit came upon the saints and upon me … there came a light which enveloped my entire being above the brightness of the sun. </a:t>
            </a:r>
          </a:p>
          <a:p>
            <a:pPr fontAlgn="base"/>
            <a:r>
              <a:rPr lang="en-US" dirty="0"/>
              <a:t>When I opened my mouth to say Glory, a flame touched my tongue which ran down me. My language changed and no word could I speak in my own tongue.” </a:t>
            </a:r>
            <a:endParaRPr lang="en-US" b="0" i="0" dirty="0">
              <a:effectLst/>
            </a:endParaRPr>
          </a:p>
        </p:txBody>
      </p:sp>
      <p:sp>
        <p:nvSpPr>
          <p:cNvPr id="7" name="Footer Placeholder 2">
            <a:extLst>
              <a:ext uri="{FF2B5EF4-FFF2-40B4-BE49-F238E27FC236}">
                <a16:creationId xmlns:a16="http://schemas.microsoft.com/office/drawing/2014/main" id="{1984A4C3-229D-4E8D-9D6B-134C96E0612F}"/>
              </a:ext>
            </a:extLst>
          </p:cNvPr>
          <p:cNvSpPr>
            <a:spLocks noGrp="1"/>
          </p:cNvSpPr>
          <p:nvPr>
            <p:ph type="ftr" sz="quarter" idx="11"/>
          </p:nvPr>
        </p:nvSpPr>
        <p:spPr>
          <a:xfrm>
            <a:off x="1828800" y="5240437"/>
            <a:ext cx="5600762" cy="486107"/>
          </a:xfrm>
        </p:spPr>
        <p:txBody>
          <a:bodyPr/>
          <a:lstStyle/>
          <a:p>
            <a:r>
              <a:rPr lang="en-US" dirty="0"/>
              <a:t>Mason with a group of COGIC members, c. 1950s.</a:t>
            </a:r>
          </a:p>
        </p:txBody>
      </p:sp>
      <p:pic>
        <p:nvPicPr>
          <p:cNvPr id="8" name="Picture 7">
            <a:extLst>
              <a:ext uri="{FF2B5EF4-FFF2-40B4-BE49-F238E27FC236}">
                <a16:creationId xmlns:a16="http://schemas.microsoft.com/office/drawing/2014/main" id="{195BDC81-6B78-4157-B958-B0EAD6FB22B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824604" y="1188719"/>
            <a:ext cx="4027655" cy="4537825"/>
          </a:xfrm>
          <a:prstGeom prst="rect">
            <a:avLst/>
          </a:prstGeom>
          <a:effectLst>
            <a:softEdge rad="38100"/>
          </a:effectLst>
        </p:spPr>
      </p:pic>
    </p:spTree>
    <p:extLst>
      <p:ext uri="{BB962C8B-B14F-4D97-AF65-F5344CB8AC3E}">
        <p14:creationId xmlns:p14="http://schemas.microsoft.com/office/powerpoint/2010/main" val="3678956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100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2B15E-E67F-4CAA-8CD6-F870A62213AE}"/>
              </a:ext>
            </a:extLst>
          </p:cNvPr>
          <p:cNvSpPr>
            <a:spLocks noGrp="1"/>
          </p:cNvSpPr>
          <p:nvPr>
            <p:ph type="ctrTitle"/>
          </p:nvPr>
        </p:nvSpPr>
        <p:spPr/>
        <p:txBody>
          <a:bodyPr/>
          <a:lstStyle/>
          <a:p>
            <a:r>
              <a:rPr lang="en-US"/>
              <a:t>Visions of the Sacred</a:t>
            </a:r>
          </a:p>
        </p:txBody>
      </p:sp>
      <p:sp>
        <p:nvSpPr>
          <p:cNvPr id="3" name="Subtitle 2">
            <a:extLst>
              <a:ext uri="{FF2B5EF4-FFF2-40B4-BE49-F238E27FC236}">
                <a16:creationId xmlns:a16="http://schemas.microsoft.com/office/drawing/2014/main" id="{2504745F-4144-49E1-BB69-69D4578636DF}"/>
              </a:ext>
            </a:extLst>
          </p:cNvPr>
          <p:cNvSpPr>
            <a:spLocks noGrp="1"/>
          </p:cNvSpPr>
          <p:nvPr>
            <p:ph type="subTitle" idx="1"/>
          </p:nvPr>
        </p:nvSpPr>
        <p:spPr>
          <a:xfrm>
            <a:off x="1828800" y="1188720"/>
            <a:ext cx="5865091" cy="3931364"/>
          </a:xfrm>
        </p:spPr>
        <p:txBody>
          <a:bodyPr vert="horz" lIns="91440" tIns="45720" rIns="91440" bIns="45720" rtlCol="0" anchor="t">
            <a:noAutofit/>
          </a:bodyPr>
          <a:lstStyle/>
          <a:p>
            <a:pPr fontAlgn="base"/>
            <a:r>
              <a:rPr lang="en-US" dirty="0"/>
              <a:t>The term “culture” — the values, customs, and works of art that are particular to a group of people — inevitably includes religious and spiritual beliefs. </a:t>
            </a:r>
          </a:p>
          <a:p>
            <a:pPr fontAlgn="base"/>
            <a:r>
              <a:rPr lang="en-US" dirty="0"/>
              <a:t>The word “culture” itself is derived from the Latin word </a:t>
            </a:r>
            <a:r>
              <a:rPr lang="en-US" i="1" dirty="0" err="1"/>
              <a:t>cultus</a:t>
            </a:r>
            <a:r>
              <a:rPr lang="en-US" dirty="0"/>
              <a:t>, which can refer to both the act of tilling a field to make crops grow (“cultivation”) and an act of reverence, devotion, or worship. </a:t>
            </a:r>
          </a:p>
        </p:txBody>
      </p:sp>
      <p:sp>
        <p:nvSpPr>
          <p:cNvPr id="4" name="Footer Placeholder 3">
            <a:extLst>
              <a:ext uri="{FF2B5EF4-FFF2-40B4-BE49-F238E27FC236}">
                <a16:creationId xmlns:a16="http://schemas.microsoft.com/office/drawing/2014/main" id="{5CDFBE94-DDB9-4302-9EB2-4E010F886472}"/>
              </a:ext>
            </a:extLst>
          </p:cNvPr>
          <p:cNvSpPr>
            <a:spLocks noGrp="1"/>
          </p:cNvSpPr>
          <p:nvPr>
            <p:ph type="ftr" sz="quarter" idx="11"/>
          </p:nvPr>
        </p:nvSpPr>
        <p:spPr>
          <a:xfrm>
            <a:off x="1828800" y="5385414"/>
            <a:ext cx="6079787" cy="880127"/>
          </a:xfrm>
        </p:spPr>
        <p:txBody>
          <a:bodyPr/>
          <a:lstStyle/>
          <a:p>
            <a:r>
              <a:rPr lang="en-US"/>
              <a:t>The Christ </a:t>
            </a:r>
            <a:r>
              <a:rPr lang="en-US" err="1"/>
              <a:t>Pantocrator</a:t>
            </a:r>
            <a:r>
              <a:rPr lang="en-US"/>
              <a:t>, a 6th-century icon at St. Catherine's Monastery in Sinai, Egypt.</a:t>
            </a:r>
          </a:p>
        </p:txBody>
      </p:sp>
      <p:pic>
        <p:nvPicPr>
          <p:cNvPr id="6" name="Picture 5">
            <a:extLst>
              <a:ext uri="{FF2B5EF4-FFF2-40B4-BE49-F238E27FC236}">
                <a16:creationId xmlns:a16="http://schemas.microsoft.com/office/drawing/2014/main" id="{7AFADA2F-126D-492A-A13F-013D03BDC1F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034780" y="457200"/>
            <a:ext cx="3233987" cy="6033152"/>
          </a:xfrm>
          <a:prstGeom prst="rect">
            <a:avLst/>
          </a:prstGeom>
          <a:effectLst>
            <a:softEdge rad="63500"/>
          </a:effectLst>
        </p:spPr>
      </p:pic>
    </p:spTree>
    <p:extLst>
      <p:ext uri="{BB962C8B-B14F-4D97-AF65-F5344CB8AC3E}">
        <p14:creationId xmlns:p14="http://schemas.microsoft.com/office/powerpoint/2010/main" val="102554794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dirty="0"/>
              <a:t>Splitting Over the Spirit</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800" y="1190628"/>
            <a:ext cx="5907505" cy="4942540"/>
          </a:xfrm>
        </p:spPr>
        <p:txBody>
          <a:bodyPr/>
          <a:lstStyle/>
          <a:p>
            <a:pPr fontAlgn="base"/>
            <a:r>
              <a:rPr lang="en-US" dirty="0"/>
              <a:t>But when Mason returned to the South with his testimony, Jones and the other elders rejected the new teaching. After over a decade of preaching together, Mason and Jones split, and Mason struck out on his own to preach the Baptism of the Holy Ghost.  </a:t>
            </a:r>
          </a:p>
          <a:p>
            <a:pPr fontAlgn="base"/>
            <a:r>
              <a:rPr lang="en-US" dirty="0"/>
              <a:t>Mason gathered eleven sympathetic pastors and founded the first Pentecostal General Assembly of COGIC. After a contentious legal battle with Jones, Mason won the rights to the name “Church of God in Christ.” </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7879080" y="4639522"/>
            <a:ext cx="3951293" cy="1493646"/>
          </a:xfrm>
        </p:spPr>
        <p:txBody>
          <a:bodyPr/>
          <a:lstStyle/>
          <a:p>
            <a:r>
              <a:rPr lang="en-US" dirty="0"/>
              <a:t>Mason with some unusual natural objects he collected throughout his life and used as props and illustrations in preaching, c. 1930s.</a:t>
            </a:r>
          </a:p>
        </p:txBody>
      </p:sp>
      <p:pic>
        <p:nvPicPr>
          <p:cNvPr id="6" name="Picture 5">
            <a:extLst>
              <a:ext uri="{FF2B5EF4-FFF2-40B4-BE49-F238E27FC236}">
                <a16:creationId xmlns:a16="http://schemas.microsoft.com/office/drawing/2014/main" id="{4A959B78-FFFF-4F83-A99B-1521A821B73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879080" y="1190627"/>
            <a:ext cx="3951293" cy="3448895"/>
          </a:xfrm>
          <a:prstGeom prst="rect">
            <a:avLst/>
          </a:prstGeom>
          <a:effectLst>
            <a:softEdge rad="50800"/>
          </a:effectLst>
        </p:spPr>
      </p:pic>
    </p:spTree>
    <p:extLst>
      <p:ext uri="{BB962C8B-B14F-4D97-AF65-F5344CB8AC3E}">
        <p14:creationId xmlns:p14="http://schemas.microsoft.com/office/powerpoint/2010/main" val="200916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Growth and Controversy</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6845968" y="1188720"/>
            <a:ext cx="4487779" cy="3479534"/>
          </a:xfrm>
        </p:spPr>
        <p:txBody>
          <a:bodyPr/>
          <a:lstStyle/>
          <a:p>
            <a:pPr fontAlgn="base"/>
            <a:r>
              <a:rPr lang="en-US" dirty="0"/>
              <a:t>Mason spent the next decade building up COGIC from its headquarters in Memphis. </a:t>
            </a:r>
          </a:p>
          <a:p>
            <a:pPr fontAlgn="base"/>
            <a:r>
              <a:rPr lang="en-US" dirty="0"/>
              <a:t>Under his leadership, the church established Sunday schools, youth ministries, an extensive Women’s Department, and global missionary efforts.  </a:t>
            </a: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1828800" y="4611049"/>
            <a:ext cx="4767081" cy="477729"/>
          </a:xfrm>
        </p:spPr>
        <p:txBody>
          <a:bodyPr/>
          <a:lstStyle/>
          <a:p>
            <a:r>
              <a:rPr lang="en-US" dirty="0"/>
              <a:t>Mason blessing a crowd, c. 1940s.</a:t>
            </a:r>
          </a:p>
        </p:txBody>
      </p:sp>
      <p:pic>
        <p:nvPicPr>
          <p:cNvPr id="12" name="Picture 11">
            <a:extLst>
              <a:ext uri="{FF2B5EF4-FFF2-40B4-BE49-F238E27FC236}">
                <a16:creationId xmlns:a16="http://schemas.microsoft.com/office/drawing/2014/main" id="{72166153-A600-4DDD-B8C6-2F934408D57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28800" y="1245924"/>
            <a:ext cx="4807324" cy="3365126"/>
          </a:xfrm>
          <a:prstGeom prst="rect">
            <a:avLst/>
          </a:prstGeom>
          <a:effectLst>
            <a:softEdge rad="25400"/>
          </a:effectLst>
        </p:spPr>
      </p:pic>
      <p:sp>
        <p:nvSpPr>
          <p:cNvPr id="10" name="Subtitle 4">
            <a:extLst>
              <a:ext uri="{FF2B5EF4-FFF2-40B4-BE49-F238E27FC236}">
                <a16:creationId xmlns:a16="http://schemas.microsoft.com/office/drawing/2014/main" id="{0D2CD295-C49F-419D-9A38-8881C95BA08E}"/>
              </a:ext>
            </a:extLst>
          </p:cNvPr>
          <p:cNvSpPr txBox="1">
            <a:spLocks/>
          </p:cNvSpPr>
          <p:nvPr/>
        </p:nvSpPr>
        <p:spPr>
          <a:xfrm>
            <a:off x="1828800" y="5088778"/>
            <a:ext cx="9504947" cy="120373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2600" kern="1200" baseline="0" dirty="0">
                <a:solidFill>
                  <a:srgbClr val="AE484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US" dirty="0"/>
              <a:t>But when the US entered WWI in 1917, Mason stirred up controversy by advocating for pacifism and telling young men to seek </a:t>
            </a:r>
            <a:r>
              <a:rPr lang="en-US" b="1" dirty="0"/>
              <a:t>conscientious objector </a:t>
            </a:r>
            <a:r>
              <a:rPr lang="en-US" dirty="0"/>
              <a:t>status. </a:t>
            </a:r>
          </a:p>
          <a:p>
            <a:pPr fontAlgn="base"/>
            <a:endParaRPr lang="en-US" dirty="0"/>
          </a:p>
        </p:txBody>
      </p:sp>
    </p:spTree>
    <p:extLst>
      <p:ext uri="{BB962C8B-B14F-4D97-AF65-F5344CB8AC3E}">
        <p14:creationId xmlns:p14="http://schemas.microsoft.com/office/powerpoint/2010/main" val="4293268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Growth and Controversy</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800" y="1188720"/>
            <a:ext cx="6208295" cy="4839101"/>
          </a:xfrm>
        </p:spPr>
        <p:txBody>
          <a:bodyPr/>
          <a:lstStyle/>
          <a:p>
            <a:pPr fontAlgn="base"/>
            <a:r>
              <a:rPr lang="en-US" dirty="0"/>
              <a:t>Mason found himself under investigation by the Department of Justice’s Bureau of Investigation (later the FBI), led by a young J. Edgar Hoover. </a:t>
            </a:r>
          </a:p>
          <a:p>
            <a:pPr fontAlgn="base"/>
            <a:r>
              <a:rPr lang="en-US" dirty="0"/>
              <a:t>The Bureau was also suspicious of the integrated audience of many COGIC revivals, associating racial integration with political radicalism. </a:t>
            </a:r>
          </a:p>
          <a:p>
            <a:pPr fontAlgn="base"/>
            <a:r>
              <a:rPr lang="en-US" dirty="0"/>
              <a:t>According to Bureau informants, Mason had preached that the conflict was a “rich man’s war” and that Black Americans had no real enemy in Germany.</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8333542" y="5516429"/>
            <a:ext cx="3299831" cy="511392"/>
          </a:xfrm>
        </p:spPr>
        <p:txBody>
          <a:bodyPr/>
          <a:lstStyle/>
          <a:p>
            <a:pPr algn="ctr"/>
            <a:r>
              <a:rPr lang="en-US" dirty="0"/>
              <a:t>J. Edgar Hoover, c. 1920s.</a:t>
            </a:r>
          </a:p>
        </p:txBody>
      </p:sp>
      <p:pic>
        <p:nvPicPr>
          <p:cNvPr id="6" name="Picture 5">
            <a:extLst>
              <a:ext uri="{FF2B5EF4-FFF2-40B4-BE49-F238E27FC236}">
                <a16:creationId xmlns:a16="http://schemas.microsoft.com/office/drawing/2014/main" id="{D22B9844-9BA7-41DE-AE9A-F0A5760FB9B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333541" y="1188720"/>
            <a:ext cx="3299831" cy="4340772"/>
          </a:xfrm>
          <a:prstGeom prst="rect">
            <a:avLst/>
          </a:prstGeom>
          <a:effectLst>
            <a:softEdge rad="38100"/>
          </a:effectLst>
        </p:spPr>
      </p:pic>
    </p:spTree>
    <p:extLst>
      <p:ext uri="{BB962C8B-B14F-4D97-AF65-F5344CB8AC3E}">
        <p14:creationId xmlns:p14="http://schemas.microsoft.com/office/powerpoint/2010/main" val="7095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Growth and Controversy</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5066425" y="1188720"/>
            <a:ext cx="6476424" cy="4836695"/>
          </a:xfrm>
        </p:spPr>
        <p:txBody>
          <a:bodyPr/>
          <a:lstStyle/>
          <a:p>
            <a:pPr fontAlgn="base"/>
            <a:r>
              <a:rPr lang="en-US" dirty="0"/>
              <a:t>By Mason’s own account, he insisted on loyalty to the United States and denounced the Kaiser as a tyrant, but declared that Christians drafted into the armed services should seek non-combat roles.</a:t>
            </a:r>
          </a:p>
          <a:p>
            <a:pPr fontAlgn="base"/>
            <a:r>
              <a:rPr lang="en-US" dirty="0"/>
              <a:t>In June 1918, Mason was arrested in Mississippi and narrowly avoided a lynch mob of Whites who believed Mason was advocating treason. But in October, a grand jury declined to indict Mason after witnesses against him failed to testify. By that point, wartime anxieties were passing, at it was clear Germany would be defeated. </a:t>
            </a:r>
            <a:endParaRPr lang="en-US" b="0" i="0" dirty="0">
              <a:effectLst/>
            </a:endParaRPr>
          </a:p>
        </p:txBody>
      </p:sp>
      <p:pic>
        <p:nvPicPr>
          <p:cNvPr id="8" name="Picture 7">
            <a:extLst>
              <a:ext uri="{FF2B5EF4-FFF2-40B4-BE49-F238E27FC236}">
                <a16:creationId xmlns:a16="http://schemas.microsoft.com/office/drawing/2014/main" id="{4AC0235E-E8AE-44B9-A431-667AAB052AD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28800" y="1216546"/>
            <a:ext cx="3019926" cy="4219984"/>
          </a:xfrm>
          <a:prstGeom prst="rect">
            <a:avLst/>
          </a:prstGeom>
          <a:effectLst>
            <a:softEdge rad="25400"/>
          </a:effectLst>
        </p:spPr>
      </p:pic>
      <p:sp>
        <p:nvSpPr>
          <p:cNvPr id="9" name="Footer Placeholder 2">
            <a:extLst>
              <a:ext uri="{FF2B5EF4-FFF2-40B4-BE49-F238E27FC236}">
                <a16:creationId xmlns:a16="http://schemas.microsoft.com/office/drawing/2014/main" id="{C4FE2617-0F91-4133-9F31-5951FCFDF7EE}"/>
              </a:ext>
            </a:extLst>
          </p:cNvPr>
          <p:cNvSpPr>
            <a:spLocks noGrp="1"/>
          </p:cNvSpPr>
          <p:nvPr>
            <p:ph type="ftr" sz="quarter" idx="11"/>
          </p:nvPr>
        </p:nvSpPr>
        <p:spPr>
          <a:xfrm>
            <a:off x="1828800" y="5477419"/>
            <a:ext cx="3019926" cy="547996"/>
          </a:xfrm>
        </p:spPr>
        <p:txBody>
          <a:bodyPr/>
          <a:lstStyle/>
          <a:p>
            <a:pPr algn="ctr"/>
            <a:r>
              <a:rPr lang="en-US" dirty="0"/>
              <a:t>Kaiser Wilhelm II</a:t>
            </a:r>
          </a:p>
        </p:txBody>
      </p:sp>
    </p:spTree>
    <p:extLst>
      <p:ext uri="{BB962C8B-B14F-4D97-AF65-F5344CB8AC3E}">
        <p14:creationId xmlns:p14="http://schemas.microsoft.com/office/powerpoint/2010/main" val="2341522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dirty="0"/>
              <a:t>Becoming a National Church</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5957264" y="1188721"/>
            <a:ext cx="5667178" cy="4913697"/>
          </a:xfrm>
        </p:spPr>
        <p:txBody>
          <a:bodyPr/>
          <a:lstStyle/>
          <a:p>
            <a:pPr fontAlgn="base"/>
            <a:r>
              <a:rPr lang="en-US" dirty="0"/>
              <a:t>After WWI, the Great Migration brought millions of Black Americans out of the rural South and into major industrial cities of the North. </a:t>
            </a:r>
          </a:p>
          <a:p>
            <a:pPr fontAlgn="base"/>
            <a:r>
              <a:rPr lang="en-US" dirty="0"/>
              <a:t>Despite its roots in the fields and country chapels of Tennessee and Mississippi, COGIC quickly became an urban church. </a:t>
            </a:r>
          </a:p>
          <a:p>
            <a:pPr fontAlgn="base"/>
            <a:r>
              <a:rPr lang="en-US" dirty="0"/>
              <a:t>In the decades between the world wars, Mason travelled extensively in the North to see that churches were built and congregations established in these new centers of Black America. </a:t>
            </a:r>
          </a:p>
          <a:p>
            <a:pPr fontAlgn="base"/>
            <a:endParaRPr lang="en-US" dirty="0"/>
          </a:p>
        </p:txBody>
      </p:sp>
      <p:sp>
        <p:nvSpPr>
          <p:cNvPr id="6" name="Footer Placeholder 2">
            <a:extLst>
              <a:ext uri="{FF2B5EF4-FFF2-40B4-BE49-F238E27FC236}">
                <a16:creationId xmlns:a16="http://schemas.microsoft.com/office/drawing/2014/main" id="{E73D58EA-4296-48E3-BD3B-CCB4CFE6866B}"/>
              </a:ext>
            </a:extLst>
          </p:cNvPr>
          <p:cNvSpPr txBox="1">
            <a:spLocks/>
          </p:cNvSpPr>
          <p:nvPr/>
        </p:nvSpPr>
        <p:spPr>
          <a:xfrm>
            <a:off x="1828800" y="6178903"/>
            <a:ext cx="10010606" cy="421594"/>
          </a:xfrm>
          <a:prstGeom prst="rect">
            <a:avLst/>
          </a:prstGeom>
        </p:spPr>
        <p:txBody>
          <a:bodyPr/>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COGIC congregants in Washington, D.C., 1942. Gordan Parks / Library of Congress.</a:t>
            </a:r>
          </a:p>
        </p:txBody>
      </p:sp>
      <p:pic>
        <p:nvPicPr>
          <p:cNvPr id="7" name="Picture 6">
            <a:extLst>
              <a:ext uri="{FF2B5EF4-FFF2-40B4-BE49-F238E27FC236}">
                <a16:creationId xmlns:a16="http://schemas.microsoft.com/office/drawing/2014/main" id="{AF7434DC-94E7-48CC-B66C-C8636A54241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28800" y="1188721"/>
            <a:ext cx="3901207" cy="4913696"/>
          </a:xfrm>
          <a:prstGeom prst="rect">
            <a:avLst/>
          </a:prstGeom>
          <a:effectLst>
            <a:softEdge rad="38100"/>
          </a:effectLst>
        </p:spPr>
      </p:pic>
    </p:spTree>
    <p:extLst>
      <p:ext uri="{BB962C8B-B14F-4D97-AF65-F5344CB8AC3E}">
        <p14:creationId xmlns:p14="http://schemas.microsoft.com/office/powerpoint/2010/main" val="3888772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dirty="0"/>
              <a:t>Becoming a National Church</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800" y="1188720"/>
            <a:ext cx="5368910" cy="4601226"/>
          </a:xfrm>
        </p:spPr>
        <p:txBody>
          <a:bodyPr vert="horz" lIns="91440" tIns="45720" rIns="91440" bIns="45720" rtlCol="0" anchor="t">
            <a:noAutofit/>
          </a:bodyPr>
          <a:lstStyle/>
          <a:p>
            <a:pPr fontAlgn="base"/>
            <a:r>
              <a:rPr lang="en-US" dirty="0"/>
              <a:t>In 1943, after the death of his second wife, </a:t>
            </a:r>
            <a:r>
              <a:rPr lang="en-US" dirty="0" err="1"/>
              <a:t>Lelia</a:t>
            </a:r>
            <a:r>
              <a:rPr lang="en-US" dirty="0"/>
              <a:t>, Mason married Elsie Washington (no relation), who worked as editor for COGIC’s newspaper, </a:t>
            </a:r>
            <a:r>
              <a:rPr lang="en-US" i="1" dirty="0"/>
              <a:t>The Whole Truth</a:t>
            </a:r>
            <a:r>
              <a:rPr lang="en-US" dirty="0"/>
              <a:t>, and helped organize missions and women’s ministries. </a:t>
            </a:r>
          </a:p>
          <a:p>
            <a:pPr fontAlgn="base"/>
            <a:r>
              <a:rPr lang="en-US" dirty="0"/>
              <a:t>In the years after Mason’s death, Elsie helped support the Civil Rights struggle in Memphis, and served as a COGIC missionary in Haiti. She died in 2006, aged 98.</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1828801" y="5789946"/>
            <a:ext cx="5368910" cy="445289"/>
          </a:xfrm>
        </p:spPr>
        <p:txBody>
          <a:bodyPr/>
          <a:lstStyle/>
          <a:p>
            <a:pPr algn="r"/>
            <a:r>
              <a:rPr lang="en-US" dirty="0"/>
              <a:t>C.H. Mason and Elsie W. Mason in 1943.</a:t>
            </a:r>
          </a:p>
        </p:txBody>
      </p:sp>
      <p:pic>
        <p:nvPicPr>
          <p:cNvPr id="6" name="Picture 5">
            <a:extLst>
              <a:ext uri="{FF2B5EF4-FFF2-40B4-BE49-F238E27FC236}">
                <a16:creationId xmlns:a16="http://schemas.microsoft.com/office/drawing/2014/main" id="{93452561-AAAD-48E5-B945-422C568866D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03748" y="1175657"/>
            <a:ext cx="3835061" cy="5054445"/>
          </a:xfrm>
          <a:prstGeom prst="rect">
            <a:avLst/>
          </a:prstGeom>
          <a:effectLst>
            <a:softEdge rad="38100"/>
          </a:effectLst>
        </p:spPr>
      </p:pic>
    </p:spTree>
    <p:extLst>
      <p:ext uri="{BB962C8B-B14F-4D97-AF65-F5344CB8AC3E}">
        <p14:creationId xmlns:p14="http://schemas.microsoft.com/office/powerpoint/2010/main" val="604879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A House of God</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5171089" y="1188720"/>
            <a:ext cx="6432332" cy="4917790"/>
          </a:xfrm>
        </p:spPr>
        <p:txBody>
          <a:bodyPr/>
          <a:lstStyle/>
          <a:p>
            <a:pPr fontAlgn="base"/>
            <a:r>
              <a:rPr lang="en-US" dirty="0"/>
              <a:t>The crowning achievement of Mason and COGIC’s midcentury leadership was the construction of Mason Temple in Memphis — the largest Black-owned, Black-built structure in the world at the time. </a:t>
            </a:r>
          </a:p>
          <a:p>
            <a:pPr fontAlgn="base"/>
            <a:r>
              <a:rPr lang="en-US" dirty="0"/>
              <a:t>Begun in 1940, the funds for the construction were raised through donations from church members. </a:t>
            </a:r>
          </a:p>
          <a:p>
            <a:pPr fontAlgn="base"/>
            <a:r>
              <a:rPr lang="en-US" dirty="0"/>
              <a:t>A three-story complex of concrete and steel, its auditorium seats over 3,700 people, and served as the meeting place for the annual COGIC gathering, the Holy Convocation, until the 1990s.  </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1828800" y="5278483"/>
            <a:ext cx="3163614" cy="807719"/>
          </a:xfrm>
        </p:spPr>
        <p:txBody>
          <a:bodyPr/>
          <a:lstStyle/>
          <a:p>
            <a:pPr algn="ctr"/>
            <a:r>
              <a:rPr lang="en-US" dirty="0"/>
              <a:t>Mason Temple in Memphis, TN, c. 2020.</a:t>
            </a:r>
          </a:p>
        </p:txBody>
      </p:sp>
      <p:pic>
        <p:nvPicPr>
          <p:cNvPr id="10" name="Picture 9">
            <a:extLst>
              <a:ext uri="{FF2B5EF4-FFF2-40B4-BE49-F238E27FC236}">
                <a16:creationId xmlns:a16="http://schemas.microsoft.com/office/drawing/2014/main" id="{C004516F-E6AB-4F88-8D82-E326D1D500F6}"/>
              </a:ext>
            </a:extLst>
          </p:cNvPr>
          <p:cNvPicPr>
            <a:picLocks noChangeAspect="1"/>
          </p:cNvPicPr>
          <p:nvPr/>
        </p:nvPicPr>
        <p:blipFill rotWithShape="1">
          <a:blip r:embed="rId3">
            <a:extLst>
              <a:ext uri="{28A0092B-C50C-407E-A947-70E740481C1C}">
                <a14:useLocalDpi xmlns:a14="http://schemas.microsoft.com/office/drawing/2010/main"/>
              </a:ext>
            </a:extLst>
          </a:blip>
          <a:srcRect l="3422" r="2931"/>
          <a:stretch/>
        </p:blipFill>
        <p:spPr>
          <a:xfrm>
            <a:off x="1828800" y="1175657"/>
            <a:ext cx="3163614" cy="4126340"/>
          </a:xfrm>
          <a:prstGeom prst="rect">
            <a:avLst/>
          </a:prstGeom>
          <a:effectLst>
            <a:softEdge rad="50800"/>
          </a:effectLst>
        </p:spPr>
      </p:pic>
    </p:spTree>
    <p:extLst>
      <p:ext uri="{BB962C8B-B14F-4D97-AF65-F5344CB8AC3E}">
        <p14:creationId xmlns:p14="http://schemas.microsoft.com/office/powerpoint/2010/main" val="2046307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A House of God</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5864774" y="1188720"/>
            <a:ext cx="5833240" cy="4560060"/>
          </a:xfrm>
        </p:spPr>
        <p:txBody>
          <a:bodyPr vert="horz" lIns="91440" tIns="45720" rIns="91440" bIns="45720" rtlCol="0" anchor="t">
            <a:noAutofit/>
          </a:bodyPr>
          <a:lstStyle/>
          <a:p>
            <a:pPr fontAlgn="base"/>
            <a:r>
              <a:rPr lang="en-US" dirty="0"/>
              <a:t>Mason Temple also served as a gathering place for Black-led political activism within and beyond COGIC. </a:t>
            </a:r>
          </a:p>
          <a:p>
            <a:pPr fontAlgn="base"/>
            <a:r>
              <a:rPr lang="en-US" dirty="0"/>
              <a:t>In the 1950s, Mason supported efforts to desegregate schools and housing, defending the </a:t>
            </a:r>
            <a:r>
              <a:rPr lang="en-US" b="1" dirty="0"/>
              <a:t>nascent</a:t>
            </a:r>
            <a:r>
              <a:rPr lang="en-US" dirty="0"/>
              <a:t> Civil Rights Movement from the pulpit. </a:t>
            </a:r>
          </a:p>
          <a:p>
            <a:pPr fontAlgn="base"/>
            <a:r>
              <a:rPr lang="en-US" dirty="0"/>
              <a:t>On April 3, 1968, Dr. Martin Luther King, Jr. delivered his final sermon the night before his assassination at Mason Temple, speaking to a voter registration drive “Freedom Rally.” </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1828800" y="4004441"/>
            <a:ext cx="3851859" cy="1555531"/>
          </a:xfrm>
        </p:spPr>
        <p:txBody>
          <a:bodyPr/>
          <a:lstStyle/>
          <a:p>
            <a:r>
              <a:rPr lang="en-US" dirty="0"/>
              <a:t>Dr. King at Mason Temple the night before his assassination, 1968. Banner of Mason hangs above his right hand.</a:t>
            </a:r>
          </a:p>
        </p:txBody>
      </p:sp>
      <p:pic>
        <p:nvPicPr>
          <p:cNvPr id="8" name="Picture 7">
            <a:extLst>
              <a:ext uri="{FF2B5EF4-FFF2-40B4-BE49-F238E27FC236}">
                <a16:creationId xmlns:a16="http://schemas.microsoft.com/office/drawing/2014/main" id="{865F1E75-0FFF-4998-BFEF-A66B939D974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28800" y="1188720"/>
            <a:ext cx="3851859" cy="2815721"/>
          </a:xfrm>
          <a:prstGeom prst="rect">
            <a:avLst/>
          </a:prstGeom>
          <a:effectLst>
            <a:softEdge rad="38100"/>
          </a:effectLst>
        </p:spPr>
      </p:pic>
      <p:pic>
        <p:nvPicPr>
          <p:cNvPr id="6" name="Graphic 5" descr="Download from cloud">
            <a:hlinkClick r:id="rId3"/>
            <a:extLst>
              <a:ext uri="{FF2B5EF4-FFF2-40B4-BE49-F238E27FC236}">
                <a16:creationId xmlns:a16="http://schemas.microsoft.com/office/drawing/2014/main" id="{BC86A6C2-50DD-4B23-A72E-2A3F3D4529E7}"/>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828800" y="5748780"/>
            <a:ext cx="845769" cy="807720"/>
          </a:xfrm>
          <a:prstGeom prst="rect">
            <a:avLst/>
          </a:prstGeom>
        </p:spPr>
      </p:pic>
      <p:sp>
        <p:nvSpPr>
          <p:cNvPr id="7" name="Text Box 16">
            <a:hlinkClick r:id="rId3"/>
            <a:extLst>
              <a:ext uri="{FF2B5EF4-FFF2-40B4-BE49-F238E27FC236}">
                <a16:creationId xmlns:a16="http://schemas.microsoft.com/office/drawing/2014/main" id="{DBAE6B17-A5AA-4641-A9FC-433EF474E73F}"/>
              </a:ext>
            </a:extLst>
          </p:cNvPr>
          <p:cNvSpPr txBox="1"/>
          <p:nvPr/>
        </p:nvSpPr>
        <p:spPr>
          <a:xfrm>
            <a:off x="3073625" y="5933835"/>
            <a:ext cx="8624389" cy="437609"/>
          </a:xfrm>
          <a:prstGeom prst="rect">
            <a:avLst/>
          </a:prstGeom>
        </p:spPr>
        <p:txBody>
          <a:bodyPr/>
          <a:lstStyle>
            <a:defPPr>
              <a:defRPr lang="en-US"/>
            </a:defPPr>
            <a:lvl1pPr>
              <a:defRPr sz="2400" i="1">
                <a:solidFill>
                  <a:schemeClr val="accent1">
                    <a:lumMod val="75000"/>
                  </a:schemeClr>
                </a:solidFill>
                <a:latin typeface="Garamond" panose="02020404030301010803" pitchFamily="18" charset="0"/>
              </a:defRPr>
            </a:lvl1pPr>
          </a:lstStyle>
          <a:p>
            <a:r>
              <a:rPr lang="en-US" i="0" dirty="0"/>
              <a:t>Download “Cementing a Legacy” to read more about Mason Temple.</a:t>
            </a:r>
          </a:p>
        </p:txBody>
      </p:sp>
    </p:spTree>
    <p:extLst>
      <p:ext uri="{BB962C8B-B14F-4D97-AF65-F5344CB8AC3E}">
        <p14:creationId xmlns:p14="http://schemas.microsoft.com/office/powerpoint/2010/main" val="1363743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childTnLst>
                          </p:cTn>
                        </p:par>
                        <p:par>
                          <p:cTn id="11" fill="hold">
                            <p:stCondLst>
                              <p:cond delay="500"/>
                            </p:stCondLst>
                            <p:childTnLst>
                              <p:par>
                                <p:cTn id="12" presetID="42" presetClass="entr" presetSubtype="0" fill="hold" nodeType="afterEffect">
                                  <p:stCondLst>
                                    <p:cond delay="10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10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dirty="0"/>
              <a:t>COGIC and Civil Rights</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799" y="1188720"/>
            <a:ext cx="4908331" cy="4917790"/>
          </a:xfrm>
        </p:spPr>
        <p:txBody>
          <a:bodyPr/>
          <a:lstStyle/>
          <a:p>
            <a:pPr fontAlgn="base"/>
            <a:r>
              <a:rPr lang="en-US" dirty="0"/>
              <a:t>Mason always sought to build a racially integrated Holiness movement in America, but he also founded a powerful, respected, well-organized institution that empowered the wider Black community beyond COGIC’s membership, especially in the cause of Civil Rights. </a:t>
            </a:r>
          </a:p>
          <a:p>
            <a:pPr fontAlgn="base"/>
            <a:r>
              <a:rPr lang="en-US" dirty="0"/>
              <a:t>Though a multiracial church, COGIC has strong ties to the Black community that transcend theology.  </a:t>
            </a: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6821214" y="5627535"/>
            <a:ext cx="4765755" cy="718457"/>
          </a:xfrm>
        </p:spPr>
        <p:txBody>
          <a:bodyPr/>
          <a:lstStyle/>
          <a:p>
            <a:pPr algn="r"/>
            <a:r>
              <a:rPr lang="en-US" dirty="0"/>
              <a:t>L.H. Ford (1914-1995), Civil Rights activist, third Presiding Bishop of COGIC. </a:t>
            </a:r>
          </a:p>
        </p:txBody>
      </p:sp>
      <p:pic>
        <p:nvPicPr>
          <p:cNvPr id="8" name="Picture 7">
            <a:extLst>
              <a:ext uri="{FF2B5EF4-FFF2-40B4-BE49-F238E27FC236}">
                <a16:creationId xmlns:a16="http://schemas.microsoft.com/office/drawing/2014/main" id="{78DBE2B0-5254-4286-B3DB-3EC11EDB003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139410" y="1230464"/>
            <a:ext cx="4447559" cy="4397071"/>
          </a:xfrm>
          <a:prstGeom prst="rect">
            <a:avLst/>
          </a:prstGeom>
          <a:effectLst>
            <a:softEdge rad="25400"/>
          </a:effectLst>
        </p:spPr>
      </p:pic>
    </p:spTree>
    <p:extLst>
      <p:ext uri="{BB962C8B-B14F-4D97-AF65-F5344CB8AC3E}">
        <p14:creationId xmlns:p14="http://schemas.microsoft.com/office/powerpoint/2010/main" val="1388326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dirty="0"/>
              <a:t>COGIC and Civil Rights</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7372951" y="1188721"/>
            <a:ext cx="4340994" cy="3335153"/>
          </a:xfrm>
        </p:spPr>
        <p:txBody>
          <a:bodyPr/>
          <a:lstStyle/>
          <a:p>
            <a:pPr fontAlgn="base"/>
            <a:r>
              <a:rPr lang="en-US" dirty="0"/>
              <a:t>One important leader, Bishop Louis Henry Ford of Roberts Temple in Chicago, rose to national prominence when he delivered the eulogy for Emmett Till, a Black 14-year-old who was kidnapped and lynched in Mississippi in 1955. </a:t>
            </a: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1828800" y="4286631"/>
            <a:ext cx="5384270" cy="457066"/>
          </a:xfrm>
        </p:spPr>
        <p:txBody>
          <a:bodyPr/>
          <a:lstStyle/>
          <a:p>
            <a:r>
              <a:rPr lang="en-US" dirty="0"/>
              <a:t>Emmett Till’s funeral at Roberts Temple, 1955.</a:t>
            </a:r>
          </a:p>
        </p:txBody>
      </p:sp>
      <p:pic>
        <p:nvPicPr>
          <p:cNvPr id="7" name="Picture 6">
            <a:extLst>
              <a:ext uri="{FF2B5EF4-FFF2-40B4-BE49-F238E27FC236}">
                <a16:creationId xmlns:a16="http://schemas.microsoft.com/office/drawing/2014/main" id="{4C333853-B9CB-4B3F-8D82-A4C3B18FE67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28800" y="1245613"/>
            <a:ext cx="5384270" cy="3028652"/>
          </a:xfrm>
          <a:prstGeom prst="rect">
            <a:avLst/>
          </a:prstGeom>
          <a:effectLst>
            <a:softEdge rad="38100"/>
          </a:effectLst>
        </p:spPr>
      </p:pic>
      <p:sp>
        <p:nvSpPr>
          <p:cNvPr id="8" name="Subtitle 4">
            <a:extLst>
              <a:ext uri="{FF2B5EF4-FFF2-40B4-BE49-F238E27FC236}">
                <a16:creationId xmlns:a16="http://schemas.microsoft.com/office/drawing/2014/main" id="{226F051C-61C2-4AE8-9B4D-8251B4CDFDAE}"/>
              </a:ext>
            </a:extLst>
          </p:cNvPr>
          <p:cNvSpPr txBox="1">
            <a:spLocks/>
          </p:cNvSpPr>
          <p:nvPr/>
        </p:nvSpPr>
        <p:spPr>
          <a:xfrm>
            <a:off x="1828800" y="4876914"/>
            <a:ext cx="9981398" cy="158472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2600" kern="1200" baseline="0" dirty="0">
                <a:solidFill>
                  <a:srgbClr val="AE484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US" dirty="0"/>
              <a:t>Till’s mother, Mamie Till-Mobley, was a COGIC member, and her anguish and advocacy after her son’s killing spurred on the Civil Rights movement. Ford would later become Mason’s third successor, serving as Presiding Bishop from 1990-1995.</a:t>
            </a:r>
          </a:p>
        </p:txBody>
      </p:sp>
    </p:spTree>
    <p:extLst>
      <p:ext uri="{BB962C8B-B14F-4D97-AF65-F5344CB8AC3E}">
        <p14:creationId xmlns:p14="http://schemas.microsoft.com/office/powerpoint/2010/main" val="2770975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2B15E-E67F-4CAA-8CD6-F870A62213AE}"/>
              </a:ext>
            </a:extLst>
          </p:cNvPr>
          <p:cNvSpPr>
            <a:spLocks noGrp="1"/>
          </p:cNvSpPr>
          <p:nvPr>
            <p:ph type="ctrTitle"/>
          </p:nvPr>
        </p:nvSpPr>
        <p:spPr/>
        <p:txBody>
          <a:bodyPr/>
          <a:lstStyle/>
          <a:p>
            <a:r>
              <a:rPr lang="en-US"/>
              <a:t>Visions of the Sacred</a:t>
            </a:r>
          </a:p>
        </p:txBody>
      </p:sp>
      <p:sp>
        <p:nvSpPr>
          <p:cNvPr id="3" name="Subtitle 2">
            <a:extLst>
              <a:ext uri="{FF2B5EF4-FFF2-40B4-BE49-F238E27FC236}">
                <a16:creationId xmlns:a16="http://schemas.microsoft.com/office/drawing/2014/main" id="{2504745F-4144-49E1-BB69-69D4578636DF}"/>
              </a:ext>
            </a:extLst>
          </p:cNvPr>
          <p:cNvSpPr>
            <a:spLocks noGrp="1"/>
          </p:cNvSpPr>
          <p:nvPr>
            <p:ph type="subTitle" idx="1"/>
          </p:nvPr>
        </p:nvSpPr>
        <p:spPr>
          <a:xfrm>
            <a:off x="5917778" y="1188720"/>
            <a:ext cx="5461422" cy="4660900"/>
          </a:xfrm>
        </p:spPr>
        <p:txBody>
          <a:bodyPr>
            <a:noAutofit/>
          </a:bodyPr>
          <a:lstStyle/>
          <a:p>
            <a:pPr fontAlgn="base"/>
            <a:r>
              <a:rPr lang="en-US" dirty="0"/>
              <a:t>Our ideas about the sacred are shaped by the religious and philosophical traditions in which we are raised and by the beliefs of the communities in which we live. It’s very difficult to tell the story of humanity without also telling the story of faith and religion. </a:t>
            </a:r>
          </a:p>
          <a:p>
            <a:pPr fontAlgn="base"/>
            <a:r>
              <a:rPr lang="en-US" dirty="0"/>
              <a:t>So, any picture of American culture generally, or Black American culture specifically, that doesn’t include religion will be woefully incomplete. </a:t>
            </a:r>
          </a:p>
        </p:txBody>
      </p:sp>
      <p:sp>
        <p:nvSpPr>
          <p:cNvPr id="4" name="Footer Placeholder 3">
            <a:extLst>
              <a:ext uri="{FF2B5EF4-FFF2-40B4-BE49-F238E27FC236}">
                <a16:creationId xmlns:a16="http://schemas.microsoft.com/office/drawing/2014/main" id="{5CDFBE94-DDB9-4302-9EB2-4E010F886472}"/>
              </a:ext>
            </a:extLst>
          </p:cNvPr>
          <p:cNvSpPr>
            <a:spLocks noGrp="1"/>
          </p:cNvSpPr>
          <p:nvPr>
            <p:ph type="ftr" sz="quarter" idx="11"/>
          </p:nvPr>
        </p:nvSpPr>
        <p:spPr>
          <a:xfrm>
            <a:off x="1828800" y="6032500"/>
            <a:ext cx="9029700" cy="547996"/>
          </a:xfrm>
        </p:spPr>
        <p:txBody>
          <a:bodyPr/>
          <a:lstStyle/>
          <a:p>
            <a:r>
              <a:rPr lang="en-US"/>
              <a:t>Annunciation, </a:t>
            </a:r>
            <a:r>
              <a:rPr lang="en-US" err="1"/>
              <a:t>Ethiopien</a:t>
            </a:r>
            <a:r>
              <a:rPr lang="en-US"/>
              <a:t> </a:t>
            </a:r>
            <a:r>
              <a:rPr lang="en-US" err="1"/>
              <a:t>d’Abbadie</a:t>
            </a:r>
            <a:r>
              <a:rPr lang="en-US"/>
              <a:t> 105, fol. 5, 15th century, Tigray, Ethiopia.</a:t>
            </a:r>
          </a:p>
        </p:txBody>
      </p:sp>
      <p:pic>
        <p:nvPicPr>
          <p:cNvPr id="6" name="Picture 5">
            <a:extLst>
              <a:ext uri="{FF2B5EF4-FFF2-40B4-BE49-F238E27FC236}">
                <a16:creationId xmlns:a16="http://schemas.microsoft.com/office/drawing/2014/main" id="{50DB1269-5B68-4761-B6B3-3E16FBF00A7F}"/>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828800" y="1175657"/>
            <a:ext cx="3848381" cy="4856843"/>
          </a:xfrm>
          <a:prstGeom prst="rect">
            <a:avLst/>
          </a:prstGeom>
          <a:effectLst>
            <a:softEdge rad="63500"/>
          </a:effectLst>
        </p:spPr>
      </p:pic>
    </p:spTree>
    <p:extLst>
      <p:ext uri="{BB962C8B-B14F-4D97-AF65-F5344CB8AC3E}">
        <p14:creationId xmlns:p14="http://schemas.microsoft.com/office/powerpoint/2010/main" val="11266926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dirty="0"/>
              <a:t>COGIC and Civil Rights</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7188758" y="1188125"/>
            <a:ext cx="4215427" cy="4481750"/>
          </a:xfrm>
        </p:spPr>
        <p:txBody>
          <a:bodyPr/>
          <a:lstStyle/>
          <a:p>
            <a:pPr fontAlgn="base"/>
            <a:r>
              <a:rPr lang="en-US" dirty="0"/>
              <a:t>At times, COGIC has extended its hospitality even when other Black institutions would not. </a:t>
            </a:r>
          </a:p>
          <a:p>
            <a:pPr fontAlgn="base"/>
            <a:r>
              <a:rPr lang="en-US" dirty="0"/>
              <a:t>For example, Faith Temple COGIC in Harlem hosted a Muslim funeral for Malcolm X after his assassination in February 1965. No other venue was willing to accommodate this event for fear of further violence. </a:t>
            </a: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1828800" y="4842691"/>
            <a:ext cx="5163128" cy="807884"/>
          </a:xfrm>
        </p:spPr>
        <p:txBody>
          <a:bodyPr/>
          <a:lstStyle/>
          <a:p>
            <a:r>
              <a:rPr lang="en-US" dirty="0"/>
              <a:t>Muslim prayer during Malcolm X’s funeral at Faith Temple, 1965.</a:t>
            </a:r>
          </a:p>
        </p:txBody>
      </p:sp>
      <p:pic>
        <p:nvPicPr>
          <p:cNvPr id="6" name="Picture 5">
            <a:extLst>
              <a:ext uri="{FF2B5EF4-FFF2-40B4-BE49-F238E27FC236}">
                <a16:creationId xmlns:a16="http://schemas.microsoft.com/office/drawing/2014/main" id="{5D3EE49C-0F49-4477-B9B7-15268C593265}"/>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1828800" y="1231735"/>
            <a:ext cx="5163128" cy="3580197"/>
          </a:xfrm>
          <a:prstGeom prst="rect">
            <a:avLst/>
          </a:prstGeom>
          <a:effectLst>
            <a:softEdge rad="38100"/>
          </a:effectLst>
        </p:spPr>
      </p:pic>
    </p:spTree>
    <p:extLst>
      <p:ext uri="{BB962C8B-B14F-4D97-AF65-F5344CB8AC3E}">
        <p14:creationId xmlns:p14="http://schemas.microsoft.com/office/powerpoint/2010/main" val="2765008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An Uplifting Legacy</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800" y="1188720"/>
            <a:ext cx="5360276" cy="4576619"/>
          </a:xfrm>
        </p:spPr>
        <p:txBody>
          <a:bodyPr/>
          <a:lstStyle/>
          <a:p>
            <a:pPr fontAlgn="base"/>
            <a:r>
              <a:rPr lang="en-US" dirty="0"/>
              <a:t>“Bishop Mason was one who lifted African Americans who were former slaves and the children of slaves, lifted them up from the degradation of slavery, ex-slavery, the brokenness of poverty … He through this church gave them esteem, position, status, and encouraged their education.” </a:t>
            </a:r>
          </a:p>
          <a:p>
            <a:pPr fontAlgn="base"/>
            <a:r>
              <a:rPr lang="en-US" dirty="0"/>
              <a:t>- </a:t>
            </a:r>
            <a:r>
              <a:rPr lang="en-US" i="1" dirty="0"/>
              <a:t>Bishop David Hall Sr., prelate of the Tennessee headquarters of the Church of God in Christ</a:t>
            </a:r>
            <a:r>
              <a:rPr lang="en-US" dirty="0"/>
              <a:t> </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7455338" y="4546600"/>
            <a:ext cx="4242284" cy="1220659"/>
          </a:xfrm>
        </p:spPr>
        <p:txBody>
          <a:bodyPr/>
          <a:lstStyle/>
          <a:p>
            <a:r>
              <a:rPr lang="en-US" dirty="0"/>
              <a:t>Black minister preaching to a congregation in South Carolina during slavery. The London News, 1863.</a:t>
            </a:r>
          </a:p>
        </p:txBody>
      </p:sp>
      <p:pic>
        <p:nvPicPr>
          <p:cNvPr id="8" name="Picture 7">
            <a:extLst>
              <a:ext uri="{FF2B5EF4-FFF2-40B4-BE49-F238E27FC236}">
                <a16:creationId xmlns:a16="http://schemas.microsoft.com/office/drawing/2014/main" id="{1502B0E4-EA10-43CF-B4B7-9CB914CDD8F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455338" y="1270272"/>
            <a:ext cx="4242284" cy="3181713"/>
          </a:xfrm>
          <a:prstGeom prst="rect">
            <a:avLst/>
          </a:prstGeom>
          <a:effectLst>
            <a:softEdge rad="25400"/>
          </a:effectLst>
        </p:spPr>
      </p:pic>
    </p:spTree>
    <p:extLst>
      <p:ext uri="{BB962C8B-B14F-4D97-AF65-F5344CB8AC3E}">
        <p14:creationId xmlns:p14="http://schemas.microsoft.com/office/powerpoint/2010/main" val="32168128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a:t>An Uplifting Legacy</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801" y="1188721"/>
            <a:ext cx="4022035" cy="4192576"/>
          </a:xfrm>
        </p:spPr>
        <p:txBody>
          <a:bodyPr/>
          <a:lstStyle/>
          <a:p>
            <a:pPr fontAlgn="base"/>
            <a:r>
              <a:rPr lang="en-US" dirty="0"/>
              <a:t>Bishop C.H. Mason died peacefully in Detroit in 1961, at age 97. </a:t>
            </a:r>
          </a:p>
          <a:p>
            <a:pPr fontAlgn="base"/>
            <a:r>
              <a:rPr lang="en-US" dirty="0"/>
              <a:t>After nearly a century of life, he had built a small gathering of renegade Pentecostal preachers and congregations into one of the largest Black churches in America, with over a million members.  </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6341164" y="4970831"/>
            <a:ext cx="5420403" cy="410465"/>
          </a:xfrm>
        </p:spPr>
        <p:txBody>
          <a:bodyPr/>
          <a:lstStyle/>
          <a:p>
            <a:pPr algn="ctr"/>
            <a:r>
              <a:rPr lang="en-US" dirty="0"/>
              <a:t>Bishop Mason’s funeral in Mason Temple, 1961.</a:t>
            </a:r>
          </a:p>
        </p:txBody>
      </p:sp>
      <p:pic>
        <p:nvPicPr>
          <p:cNvPr id="6" name="Picture 5">
            <a:extLst>
              <a:ext uri="{FF2B5EF4-FFF2-40B4-BE49-F238E27FC236}">
                <a16:creationId xmlns:a16="http://schemas.microsoft.com/office/drawing/2014/main" id="{9F06AC58-1039-4825-A22F-FF5759FBDDE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41164" y="1188721"/>
            <a:ext cx="5420403" cy="3795175"/>
          </a:xfrm>
          <a:prstGeom prst="rect">
            <a:avLst/>
          </a:prstGeom>
          <a:effectLst>
            <a:softEdge rad="38100"/>
          </a:effectLst>
        </p:spPr>
      </p:pic>
      <p:sp>
        <p:nvSpPr>
          <p:cNvPr id="7" name="Subtitle 4">
            <a:extLst>
              <a:ext uri="{FF2B5EF4-FFF2-40B4-BE49-F238E27FC236}">
                <a16:creationId xmlns:a16="http://schemas.microsoft.com/office/drawing/2014/main" id="{489D3A01-E5FF-4FAC-A34E-C1DB6A66FE45}"/>
              </a:ext>
            </a:extLst>
          </p:cNvPr>
          <p:cNvSpPr txBox="1">
            <a:spLocks/>
          </p:cNvSpPr>
          <p:nvPr/>
        </p:nvSpPr>
        <p:spPr>
          <a:xfrm>
            <a:off x="1828799" y="5530656"/>
            <a:ext cx="9932768" cy="53602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2600" kern="1200" baseline="0" dirty="0">
                <a:solidFill>
                  <a:srgbClr val="AE484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US" dirty="0"/>
              <a:t>Today, the church is international, with over five million members. </a:t>
            </a:r>
          </a:p>
        </p:txBody>
      </p:sp>
    </p:spTree>
    <p:extLst>
      <p:ext uri="{BB962C8B-B14F-4D97-AF65-F5344CB8AC3E}">
        <p14:creationId xmlns:p14="http://schemas.microsoft.com/office/powerpoint/2010/main" val="4195591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dirty="0"/>
              <a:t>An Uplifting Legacy</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6926316" y="1188721"/>
            <a:ext cx="4729655" cy="2994396"/>
          </a:xfrm>
        </p:spPr>
        <p:txBody>
          <a:bodyPr/>
          <a:lstStyle/>
          <a:p>
            <a:pPr fontAlgn="base">
              <a:spcBef>
                <a:spcPts val="0"/>
              </a:spcBef>
            </a:pPr>
            <a:r>
              <a:rPr lang="en-US" dirty="0"/>
              <a:t>Above all, Mason lived to serve God. From the perspective of Christian believers of all races, nations, and denominations throughout the world, his work in spreading the Gospel of Jesus Christ is his most profound legacy. </a:t>
            </a:r>
          </a:p>
        </p:txBody>
      </p:sp>
      <p:sp>
        <p:nvSpPr>
          <p:cNvPr id="7" name="Footer Placeholder 2">
            <a:extLst>
              <a:ext uri="{FF2B5EF4-FFF2-40B4-BE49-F238E27FC236}">
                <a16:creationId xmlns:a16="http://schemas.microsoft.com/office/drawing/2014/main" id="{68B2B5BA-1841-4DBC-9118-FE609A2FD1B4}"/>
              </a:ext>
            </a:extLst>
          </p:cNvPr>
          <p:cNvSpPr txBox="1">
            <a:spLocks/>
          </p:cNvSpPr>
          <p:nvPr/>
        </p:nvSpPr>
        <p:spPr>
          <a:xfrm>
            <a:off x="1828800" y="3822364"/>
            <a:ext cx="4870509" cy="419363"/>
          </a:xfrm>
          <a:prstGeom prst="rect">
            <a:avLst/>
          </a:prstGeom>
        </p:spPr>
        <p:txBody>
          <a:bodyPr/>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Stained glass window in Mason Temple.</a:t>
            </a:r>
          </a:p>
        </p:txBody>
      </p:sp>
      <p:pic>
        <p:nvPicPr>
          <p:cNvPr id="8" name="Picture 7">
            <a:extLst>
              <a:ext uri="{FF2B5EF4-FFF2-40B4-BE49-F238E27FC236}">
                <a16:creationId xmlns:a16="http://schemas.microsoft.com/office/drawing/2014/main" id="{C1C60EFD-DA1D-4B33-B2D3-88EEAB4031B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903913" y="1265347"/>
            <a:ext cx="4832180" cy="2557017"/>
          </a:xfrm>
          <a:prstGeom prst="rect">
            <a:avLst/>
          </a:prstGeom>
          <a:effectLst>
            <a:softEdge rad="12700"/>
          </a:effectLst>
        </p:spPr>
      </p:pic>
      <p:sp>
        <p:nvSpPr>
          <p:cNvPr id="9" name="Subtitle 4">
            <a:extLst>
              <a:ext uri="{FF2B5EF4-FFF2-40B4-BE49-F238E27FC236}">
                <a16:creationId xmlns:a16="http://schemas.microsoft.com/office/drawing/2014/main" id="{544B379F-4FB6-4A60-835D-DA544086B97D}"/>
              </a:ext>
            </a:extLst>
          </p:cNvPr>
          <p:cNvSpPr txBox="1">
            <a:spLocks/>
          </p:cNvSpPr>
          <p:nvPr/>
        </p:nvSpPr>
        <p:spPr>
          <a:xfrm>
            <a:off x="1816216" y="4373910"/>
            <a:ext cx="9839755" cy="180402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2600" kern="1200" baseline="0" dirty="0">
                <a:solidFill>
                  <a:srgbClr val="AE484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spcBef>
                <a:spcPts val="0"/>
              </a:spcBef>
            </a:pPr>
            <a:r>
              <a:rPr lang="en-US" dirty="0"/>
              <a:t>“If there is anything in my life’s work that will be helpful to anyone, passing along this Christian highway,” he wrote in 1920, “that may serve to give them a greater religious zeal or to help them to more patiently consider and bear the burdens of a Christian life, I shall have accomplished my aim.”</a:t>
            </a:r>
          </a:p>
        </p:txBody>
      </p:sp>
    </p:spTree>
    <p:extLst>
      <p:ext uri="{BB962C8B-B14F-4D97-AF65-F5344CB8AC3E}">
        <p14:creationId xmlns:p14="http://schemas.microsoft.com/office/powerpoint/2010/main" val="428778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extLst mod="1"/>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715FC9D-93EB-466E-8195-3CA138B09601}"/>
              </a:ext>
            </a:extLst>
          </p:cNvPr>
          <p:cNvSpPr>
            <a:spLocks noGrp="1"/>
          </p:cNvSpPr>
          <p:nvPr>
            <p:ph type="subTitle" idx="1"/>
          </p:nvPr>
        </p:nvSpPr>
        <p:spPr>
          <a:xfrm>
            <a:off x="1828800" y="1175657"/>
            <a:ext cx="5421458" cy="4032100"/>
          </a:xfrm>
        </p:spPr>
        <p:txBody>
          <a:bodyPr vert="horz" lIns="91440" tIns="45720" rIns="91440" bIns="45720" numCol="2" rtlCol="0" anchor="t">
            <a:noAutofit/>
          </a:bodyPr>
          <a:lstStyle/>
          <a:p>
            <a:pPr>
              <a:lnSpc>
                <a:spcPct val="100000"/>
              </a:lnSpc>
              <a:spcBef>
                <a:spcPts val="0"/>
              </a:spcBef>
            </a:pPr>
            <a:r>
              <a:rPr lang="en-US" dirty="0">
                <a:ea typeface="Lato"/>
                <a:cs typeface="Lato"/>
              </a:rPr>
              <a:t>baptism</a:t>
            </a:r>
          </a:p>
          <a:p>
            <a:pPr>
              <a:lnSpc>
                <a:spcPct val="100000"/>
              </a:lnSpc>
              <a:spcBef>
                <a:spcPts val="0"/>
              </a:spcBef>
            </a:pPr>
            <a:r>
              <a:rPr lang="en-US" dirty="0">
                <a:ea typeface="Lato"/>
                <a:cs typeface="Lato"/>
              </a:rPr>
              <a:t>denominations </a:t>
            </a:r>
          </a:p>
          <a:p>
            <a:pPr>
              <a:lnSpc>
                <a:spcPct val="100000"/>
              </a:lnSpc>
              <a:spcBef>
                <a:spcPts val="0"/>
              </a:spcBef>
            </a:pPr>
            <a:r>
              <a:rPr lang="en-US" dirty="0">
                <a:ea typeface="Lato"/>
                <a:cs typeface="Lato"/>
              </a:rPr>
              <a:t>ecstatic</a:t>
            </a:r>
            <a:r>
              <a:rPr lang="en-US" dirty="0">
                <a:solidFill>
                  <a:srgbClr val="000000"/>
                </a:solidFill>
                <a:ea typeface="Lato"/>
                <a:cs typeface="Lato"/>
              </a:rPr>
              <a:t>​</a:t>
            </a:r>
          </a:p>
          <a:p>
            <a:pPr>
              <a:lnSpc>
                <a:spcPct val="100000"/>
              </a:lnSpc>
              <a:spcBef>
                <a:spcPts val="0"/>
              </a:spcBef>
            </a:pPr>
            <a:r>
              <a:rPr lang="en-US" dirty="0">
                <a:ea typeface="Lato"/>
                <a:cs typeface="Lato"/>
              </a:rPr>
              <a:t>epidemic</a:t>
            </a:r>
            <a:r>
              <a:rPr lang="en-US" dirty="0">
                <a:solidFill>
                  <a:srgbClr val="000000"/>
                </a:solidFill>
                <a:ea typeface="Lato"/>
                <a:cs typeface="Lato"/>
              </a:rPr>
              <a:t>​</a:t>
            </a:r>
            <a:br>
              <a:rPr lang="en-US" dirty="0">
                <a:ea typeface="Lato"/>
                <a:cs typeface="Lato"/>
              </a:rPr>
            </a:br>
            <a:r>
              <a:rPr lang="en-US" dirty="0">
                <a:ea typeface="Lato"/>
                <a:cs typeface="Lato"/>
              </a:rPr>
              <a:t>evangelizing</a:t>
            </a:r>
          </a:p>
          <a:p>
            <a:pPr>
              <a:lnSpc>
                <a:spcPct val="100000"/>
              </a:lnSpc>
              <a:spcBef>
                <a:spcPts val="0"/>
              </a:spcBef>
            </a:pPr>
            <a:r>
              <a:rPr lang="en-US" dirty="0">
                <a:ea typeface="Lato"/>
                <a:cs typeface="Lato"/>
              </a:rPr>
              <a:t>fruition</a:t>
            </a:r>
          </a:p>
          <a:p>
            <a:pPr>
              <a:lnSpc>
                <a:spcPct val="100000"/>
              </a:lnSpc>
              <a:spcBef>
                <a:spcPts val="0"/>
              </a:spcBef>
            </a:pPr>
            <a:r>
              <a:rPr lang="en-US" dirty="0">
                <a:ea typeface="Lato"/>
                <a:cs typeface="Lato"/>
              </a:rPr>
              <a:t>lay</a:t>
            </a:r>
            <a:r>
              <a:rPr lang="en-US" dirty="0">
                <a:solidFill>
                  <a:srgbClr val="000000"/>
                </a:solidFill>
                <a:ea typeface="Lato"/>
                <a:cs typeface="Lato"/>
              </a:rPr>
              <a:t>​</a:t>
            </a:r>
            <a:endParaRPr lang="en-US" dirty="0">
              <a:ea typeface="Lato"/>
              <a:cs typeface="Lato"/>
            </a:endParaRPr>
          </a:p>
          <a:p>
            <a:pPr>
              <a:lnSpc>
                <a:spcPct val="100000"/>
              </a:lnSpc>
              <a:spcBef>
                <a:spcPts val="0"/>
              </a:spcBef>
            </a:pPr>
            <a:r>
              <a:rPr lang="en-US" dirty="0">
                <a:ea typeface="Lato"/>
                <a:cs typeface="Lato"/>
              </a:rPr>
              <a:t>nascent</a:t>
            </a:r>
          </a:p>
          <a:p>
            <a:pPr>
              <a:lnSpc>
                <a:spcPct val="100000"/>
              </a:lnSpc>
              <a:spcBef>
                <a:spcPts val="0"/>
              </a:spcBef>
            </a:pPr>
            <a:r>
              <a:rPr lang="en-US" dirty="0">
                <a:ea typeface="Lato"/>
                <a:cs typeface="Lato"/>
              </a:rPr>
              <a:t>piety​</a:t>
            </a:r>
          </a:p>
          <a:p>
            <a:pPr>
              <a:lnSpc>
                <a:spcPct val="100000"/>
              </a:lnSpc>
              <a:spcBef>
                <a:spcPts val="0"/>
              </a:spcBef>
            </a:pPr>
            <a:r>
              <a:rPr lang="en-US" dirty="0">
                <a:ea typeface="Lato"/>
                <a:cs typeface="Lato"/>
              </a:rPr>
              <a:t>sanctified</a:t>
            </a:r>
          </a:p>
          <a:p>
            <a:pPr>
              <a:lnSpc>
                <a:spcPct val="100000"/>
              </a:lnSpc>
              <a:spcBef>
                <a:spcPts val="0"/>
              </a:spcBef>
            </a:pPr>
            <a:r>
              <a:rPr lang="en-US" dirty="0">
                <a:ea typeface="Lato"/>
                <a:cs typeface="Lato"/>
              </a:rPr>
              <a:t>shorthand</a:t>
            </a:r>
          </a:p>
          <a:p>
            <a:pPr>
              <a:lnSpc>
                <a:spcPct val="100000"/>
              </a:lnSpc>
              <a:spcBef>
                <a:spcPts val="0"/>
              </a:spcBef>
            </a:pPr>
            <a:r>
              <a:rPr lang="en-US" dirty="0">
                <a:ea typeface="Lato"/>
                <a:cs typeface="Lato"/>
              </a:rPr>
              <a:t>“speaking in tongues”</a:t>
            </a:r>
            <a:br>
              <a:rPr lang="en-US" dirty="0">
                <a:ea typeface="Lato"/>
                <a:cs typeface="Lato"/>
              </a:rPr>
            </a:br>
            <a:r>
              <a:rPr lang="en-US" dirty="0">
                <a:ea typeface="Lato"/>
                <a:cs typeface="Lato"/>
              </a:rPr>
              <a:t>tenants</a:t>
            </a:r>
            <a:br>
              <a:rPr lang="en-US" dirty="0">
                <a:ea typeface="Lato"/>
                <a:cs typeface="Lato"/>
              </a:rPr>
            </a:br>
            <a:r>
              <a:rPr lang="en-US" dirty="0">
                <a:ea typeface="Lato"/>
                <a:cs typeface="Lato"/>
              </a:rPr>
              <a:t>tuberculosis</a:t>
            </a:r>
          </a:p>
          <a:p>
            <a:pPr>
              <a:lnSpc>
                <a:spcPct val="100000"/>
              </a:lnSpc>
              <a:spcBef>
                <a:spcPts val="0"/>
              </a:spcBef>
            </a:pPr>
            <a:r>
              <a:rPr lang="en-US" dirty="0">
                <a:ea typeface="Lato"/>
                <a:cs typeface="Lato"/>
              </a:rPr>
              <a:t>vices </a:t>
            </a:r>
          </a:p>
          <a:p>
            <a:pPr>
              <a:lnSpc>
                <a:spcPct val="100000"/>
              </a:lnSpc>
              <a:spcBef>
                <a:spcPts val="0"/>
              </a:spcBef>
            </a:pPr>
            <a:r>
              <a:rPr lang="en-US" dirty="0">
                <a:ea typeface="Lato"/>
                <a:cs typeface="Lato"/>
              </a:rPr>
              <a:t>vocation</a:t>
            </a:r>
            <a:br>
              <a:rPr lang="en-US" dirty="0">
                <a:ea typeface="Lato"/>
                <a:cs typeface="Lato"/>
              </a:rPr>
            </a:br>
            <a:endParaRPr lang="en-US" dirty="0">
              <a:ea typeface="Lato"/>
              <a:cs typeface="Lato"/>
            </a:endParaRPr>
          </a:p>
        </p:txBody>
      </p:sp>
      <p:sp>
        <p:nvSpPr>
          <p:cNvPr id="7" name="Footer Placeholder 2">
            <a:extLst>
              <a:ext uri="{FF2B5EF4-FFF2-40B4-BE49-F238E27FC236}">
                <a16:creationId xmlns:a16="http://schemas.microsoft.com/office/drawing/2014/main" id="{BAADC82D-6C6A-45B7-B5A8-A442CA83F50C}"/>
              </a:ext>
            </a:extLst>
          </p:cNvPr>
          <p:cNvSpPr>
            <a:spLocks noGrp="1"/>
          </p:cNvSpPr>
          <p:nvPr>
            <p:ph type="ftr" sz="quarter" idx="11"/>
          </p:nvPr>
        </p:nvSpPr>
        <p:spPr>
          <a:xfrm>
            <a:off x="4096930" y="4773252"/>
            <a:ext cx="3146803" cy="1555358"/>
          </a:xfrm>
        </p:spPr>
        <p:txBody>
          <a:bodyPr/>
          <a:lstStyle/>
          <a:p>
            <a:pPr algn="r"/>
            <a:r>
              <a:rPr lang="en-US" dirty="0"/>
              <a:t>Bishop Mason and some “wonders of nature” he used as illustrations in his sermons, c. 1950s.</a:t>
            </a:r>
          </a:p>
        </p:txBody>
      </p:sp>
      <p:pic>
        <p:nvPicPr>
          <p:cNvPr id="8" name="Picture 7">
            <a:extLst>
              <a:ext uri="{FF2B5EF4-FFF2-40B4-BE49-F238E27FC236}">
                <a16:creationId xmlns:a16="http://schemas.microsoft.com/office/drawing/2014/main" id="{C48F8A5A-627C-4810-B1D9-1C417D5C61C6}"/>
              </a:ext>
            </a:extLst>
          </p:cNvPr>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7357584" y="529389"/>
            <a:ext cx="4503565" cy="5799221"/>
          </a:xfrm>
          <a:prstGeom prst="rect">
            <a:avLst/>
          </a:prstGeom>
          <a:effectLst>
            <a:softEdge rad="38100"/>
          </a:effectLst>
        </p:spPr>
      </p:pic>
      <p:sp>
        <p:nvSpPr>
          <p:cNvPr id="5" name="Title 3">
            <a:extLst>
              <a:ext uri="{FF2B5EF4-FFF2-40B4-BE49-F238E27FC236}">
                <a16:creationId xmlns:a16="http://schemas.microsoft.com/office/drawing/2014/main" id="{579EC49F-01B0-4E5D-9306-F4BC7FBFB170}"/>
              </a:ext>
            </a:extLst>
          </p:cNvPr>
          <p:cNvSpPr txBox="1">
            <a:spLocks/>
          </p:cNvSpPr>
          <p:nvPr/>
        </p:nvSpPr>
        <p:spPr>
          <a:xfrm>
            <a:off x="1828800" y="457200"/>
            <a:ext cx="9144000" cy="718457"/>
          </a:xfrm>
          <a:prstGeom prst="rect">
            <a:avLst/>
          </a:prstGeom>
        </p:spPr>
        <p:txBody>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r>
              <a:rPr lang="en-US" sz="2800" dirty="0">
                <a:solidFill>
                  <a:srgbClr val="AE4844"/>
                </a:solidFill>
                <a:latin typeface="Lato" panose="020F0502020204030203" pitchFamily="34" charset="0"/>
                <a:ea typeface="Lato" panose="020F0502020204030203" pitchFamily="34" charset="0"/>
                <a:cs typeface="Lato" panose="020F0502020204030203" pitchFamily="34" charset="0"/>
              </a:rPr>
              <a:t>Vocabulary</a:t>
            </a:r>
            <a:endParaRPr lang="en-US" sz="2600" dirty="0">
              <a:solidFill>
                <a:srgbClr val="AE4844"/>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8549844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C401D0E-0CFB-456F-99D2-86CB84D3C3BE}"/>
              </a:ext>
            </a:extLst>
          </p:cNvPr>
          <p:cNvSpPr/>
          <p:nvPr/>
        </p:nvSpPr>
        <p:spPr>
          <a:xfrm>
            <a:off x="0" y="0"/>
            <a:ext cx="12192000"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ubtitle 1">
            <a:extLst>
              <a:ext uri="{FF2B5EF4-FFF2-40B4-BE49-F238E27FC236}">
                <a16:creationId xmlns:a16="http://schemas.microsoft.com/office/drawing/2014/main" id="{FEB3C505-60FF-4092-8F88-DDF82DAC5B5E}"/>
              </a:ext>
            </a:extLst>
          </p:cNvPr>
          <p:cNvSpPr txBox="1">
            <a:spLocks/>
          </p:cNvSpPr>
          <p:nvPr/>
        </p:nvSpPr>
        <p:spPr>
          <a:xfrm>
            <a:off x="2146064" y="4068881"/>
            <a:ext cx="7899872" cy="149481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600" kern="1200" baseline="0">
                <a:solidFill>
                  <a:srgbClr val="AE484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400" b="1" i="1" dirty="0">
                <a:solidFill>
                  <a:srgbClr val="000000"/>
                </a:solidFill>
                <a:latin typeface="Garamond"/>
                <a:ea typeface="Lato"/>
                <a:cs typeface="Lato"/>
              </a:rPr>
              <a:t>The Woodson Center would like to thank </a:t>
            </a:r>
            <a:endParaRPr lang="en-US" sz="2400" b="1" dirty="0">
              <a:solidFill>
                <a:srgbClr val="000000"/>
              </a:solidFill>
              <a:latin typeface="Garamond"/>
              <a:ea typeface="Lato"/>
              <a:cs typeface="Lato"/>
            </a:endParaRPr>
          </a:p>
          <a:p>
            <a:pPr algn="ctr"/>
            <a:r>
              <a:rPr lang="en-US" sz="2400" b="1" i="1" dirty="0">
                <a:solidFill>
                  <a:srgbClr val="000000"/>
                </a:solidFill>
                <a:latin typeface="Garamond"/>
                <a:ea typeface="Lato"/>
                <a:cs typeface="Lato"/>
              </a:rPr>
              <a:t>Dr. Goldie Frinks Wells, </a:t>
            </a:r>
            <a:r>
              <a:rPr lang="en-US" sz="2400" b="1" i="1" dirty="0" err="1">
                <a:solidFill>
                  <a:srgbClr val="000000"/>
                </a:solidFill>
                <a:latin typeface="Garamond"/>
                <a:ea typeface="Lato"/>
                <a:cs typeface="Lato"/>
              </a:rPr>
              <a:t>Ed.D</a:t>
            </a:r>
            <a:r>
              <a:rPr lang="en-US" sz="2400" b="1" i="1" dirty="0">
                <a:solidFill>
                  <a:srgbClr val="000000"/>
                </a:solidFill>
                <a:latin typeface="Garamond"/>
                <a:ea typeface="Lato"/>
                <a:cs typeface="Lato"/>
              </a:rPr>
              <a:t>, L.H.D. </a:t>
            </a:r>
            <a:endParaRPr lang="en-US" sz="2400" b="1" dirty="0">
              <a:solidFill>
                <a:srgbClr val="000000"/>
              </a:solidFill>
              <a:latin typeface="Garamond"/>
              <a:ea typeface="Lato"/>
              <a:cs typeface="Lato"/>
            </a:endParaRPr>
          </a:p>
          <a:p>
            <a:pPr algn="ctr"/>
            <a:r>
              <a:rPr lang="en-US" sz="2400" b="1" i="1" dirty="0">
                <a:solidFill>
                  <a:srgbClr val="000000"/>
                </a:solidFill>
                <a:latin typeface="Garamond"/>
                <a:ea typeface="Lato"/>
                <a:cs typeface="Lato"/>
              </a:rPr>
              <a:t>for her review of, and invaluable feedback on, this lesson.</a:t>
            </a:r>
            <a:endParaRPr lang="en-US" sz="2400" b="1" dirty="0">
              <a:solidFill>
                <a:srgbClr val="000000"/>
              </a:solidFill>
              <a:latin typeface="Garamond"/>
              <a:ea typeface="Lato"/>
              <a:cs typeface="Lato"/>
            </a:endParaRPr>
          </a:p>
          <a:p>
            <a:pPr algn="ctr"/>
            <a:endParaRPr lang="en-US" sz="2400" dirty="0">
              <a:solidFill>
                <a:schemeClr val="accent1">
                  <a:lumMod val="75000"/>
                </a:schemeClr>
              </a:solidFill>
              <a:latin typeface="Garamond"/>
            </a:endParaRPr>
          </a:p>
          <a:p>
            <a:pPr algn="ctr"/>
            <a:endParaRPr lang="en-US" sz="2400" dirty="0">
              <a:solidFill>
                <a:schemeClr val="accent1">
                  <a:lumMod val="75000"/>
                </a:schemeClr>
              </a:solidFill>
              <a:latin typeface="Garamond" panose="02020404030301010803" pitchFamily="18" charset="0"/>
            </a:endParaRPr>
          </a:p>
        </p:txBody>
      </p:sp>
      <p:pic>
        <p:nvPicPr>
          <p:cNvPr id="7" name="Picture 6">
            <a:extLst>
              <a:ext uri="{FF2B5EF4-FFF2-40B4-BE49-F238E27FC236}">
                <a16:creationId xmlns:a16="http://schemas.microsoft.com/office/drawing/2014/main" id="{627961E0-8FFF-45AA-976B-5F799841A08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121695" y="1742193"/>
            <a:ext cx="7948610" cy="1494814"/>
          </a:xfrm>
          <a:prstGeom prst="rect">
            <a:avLst/>
          </a:prstGeom>
        </p:spPr>
      </p:pic>
    </p:spTree>
    <p:extLst>
      <p:ext uri="{BB962C8B-B14F-4D97-AF65-F5344CB8AC3E}">
        <p14:creationId xmlns:p14="http://schemas.microsoft.com/office/powerpoint/2010/main" val="333442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26CFB05-C759-4E61-B6B9-2B9FFD3278B4}"/>
              </a:ext>
            </a:extLst>
          </p:cNvPr>
          <p:cNvSpPr>
            <a:spLocks noGrp="1"/>
          </p:cNvSpPr>
          <p:nvPr>
            <p:ph type="ctrTitle"/>
          </p:nvPr>
        </p:nvSpPr>
        <p:spPr/>
        <p:txBody>
          <a:bodyPr/>
          <a:lstStyle/>
          <a:p>
            <a:r>
              <a:rPr lang="en-US"/>
              <a:t>Visions of the Sacred</a:t>
            </a:r>
          </a:p>
        </p:txBody>
      </p:sp>
      <p:sp>
        <p:nvSpPr>
          <p:cNvPr id="5" name="Subtitle 4">
            <a:extLst>
              <a:ext uri="{FF2B5EF4-FFF2-40B4-BE49-F238E27FC236}">
                <a16:creationId xmlns:a16="http://schemas.microsoft.com/office/drawing/2014/main" id="{AF7E3C67-C6D1-4F0D-8C73-B4B033B85DB7}"/>
              </a:ext>
            </a:extLst>
          </p:cNvPr>
          <p:cNvSpPr>
            <a:spLocks noGrp="1"/>
          </p:cNvSpPr>
          <p:nvPr>
            <p:ph type="subTitle" idx="1"/>
          </p:nvPr>
        </p:nvSpPr>
        <p:spPr>
          <a:xfrm>
            <a:off x="1828799" y="1188720"/>
            <a:ext cx="6326909" cy="3916680"/>
          </a:xfrm>
        </p:spPr>
        <p:txBody>
          <a:bodyPr/>
          <a:lstStyle/>
          <a:p>
            <a:r>
              <a:rPr lang="en-US" dirty="0"/>
              <a:t>One transformative Black American religious leader was Bishop Charles Harrison Mason (1864-1961), founder of the Church of God in Christ (COGIC). </a:t>
            </a:r>
          </a:p>
          <a:p>
            <a:r>
              <a:rPr lang="en-US" dirty="0"/>
              <a:t>The Christian movement he helped to lead and promote inspired millions of Black Americans — and Americans of all races — to pursue personal holiness, revive and expand religious institutions, and work for peace and justice. </a:t>
            </a:r>
          </a:p>
        </p:txBody>
      </p:sp>
      <p:sp>
        <p:nvSpPr>
          <p:cNvPr id="7" name="Footer Placeholder 2">
            <a:extLst>
              <a:ext uri="{FF2B5EF4-FFF2-40B4-BE49-F238E27FC236}">
                <a16:creationId xmlns:a16="http://schemas.microsoft.com/office/drawing/2014/main" id="{BC890E62-9AF8-40CC-B455-64FD8B0E3834}"/>
              </a:ext>
            </a:extLst>
          </p:cNvPr>
          <p:cNvSpPr txBox="1">
            <a:spLocks/>
          </p:cNvSpPr>
          <p:nvPr/>
        </p:nvSpPr>
        <p:spPr>
          <a:xfrm>
            <a:off x="1828799" y="5484223"/>
            <a:ext cx="5212080" cy="547996"/>
          </a:xfrm>
          <a:prstGeom prst="rect">
            <a:avLst/>
          </a:prstGeom>
        </p:spPr>
        <p:txBody>
          <a:bodyPr/>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Bishop Charles Harrison Mason, c. 1950s.</a:t>
            </a:r>
          </a:p>
        </p:txBody>
      </p:sp>
      <p:pic>
        <p:nvPicPr>
          <p:cNvPr id="8" name="Picture 7">
            <a:extLst>
              <a:ext uri="{FF2B5EF4-FFF2-40B4-BE49-F238E27FC236}">
                <a16:creationId xmlns:a16="http://schemas.microsoft.com/office/drawing/2014/main" id="{76038142-F18A-4997-85EF-0A9DBFEED5C3}"/>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8667750" y="0"/>
            <a:ext cx="3524250" cy="6858000"/>
          </a:xfrm>
          <a:prstGeom prst="rect">
            <a:avLst/>
          </a:prstGeom>
        </p:spPr>
      </p:pic>
    </p:spTree>
    <p:extLst>
      <p:ext uri="{BB962C8B-B14F-4D97-AF65-F5344CB8AC3E}">
        <p14:creationId xmlns:p14="http://schemas.microsoft.com/office/powerpoint/2010/main" val="286657601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dirty="0"/>
              <a:t>The Church of God in Christ</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6629399" y="1188720"/>
            <a:ext cx="4679732" cy="4892040"/>
          </a:xfrm>
        </p:spPr>
        <p:txBody>
          <a:bodyPr vert="horz" lIns="91440" tIns="45720" rIns="91440" bIns="45720" rtlCol="0" anchor="t">
            <a:noAutofit/>
          </a:bodyPr>
          <a:lstStyle/>
          <a:p>
            <a:r>
              <a:rPr lang="en-US" dirty="0"/>
              <a:t>C.H. Mason founded COGIC in 1907, after years of preaching and </a:t>
            </a:r>
            <a:r>
              <a:rPr lang="en-US" b="1" dirty="0"/>
              <a:t>evangelizing</a:t>
            </a:r>
            <a:r>
              <a:rPr lang="en-US" dirty="0"/>
              <a:t> as part of the growing charismatic Christian movement that became known as Pentecostalism.  </a:t>
            </a:r>
          </a:p>
          <a:p>
            <a:r>
              <a:rPr lang="en-US" dirty="0"/>
              <a:t>While COGIC and most of the wider Pentecostal movement believe in the </a:t>
            </a:r>
            <a:r>
              <a:rPr lang="en-US" b="1" dirty="0"/>
              <a:t>tenants</a:t>
            </a:r>
            <a:r>
              <a:rPr lang="en-US" dirty="0"/>
              <a:t> of mainstream, orthodox Christianity, some of its teachings and practices are distinctive. </a:t>
            </a:r>
          </a:p>
        </p:txBody>
      </p:sp>
      <p:sp>
        <p:nvSpPr>
          <p:cNvPr id="9" name="Footer Placeholder 2">
            <a:extLst>
              <a:ext uri="{FF2B5EF4-FFF2-40B4-BE49-F238E27FC236}">
                <a16:creationId xmlns:a16="http://schemas.microsoft.com/office/drawing/2014/main" id="{7AAD97DC-6D87-4F46-8565-03DA94410785}"/>
              </a:ext>
            </a:extLst>
          </p:cNvPr>
          <p:cNvSpPr txBox="1">
            <a:spLocks/>
          </p:cNvSpPr>
          <p:nvPr/>
        </p:nvSpPr>
        <p:spPr>
          <a:xfrm>
            <a:off x="1828800" y="5682343"/>
            <a:ext cx="4170868" cy="547996"/>
          </a:xfrm>
          <a:prstGeom prst="rect">
            <a:avLst/>
          </a:prstGeom>
        </p:spPr>
        <p:txBody>
          <a:bodyPr lIns="91440" tIns="45720" rIns="91440" bIns="45720" anchor="t"/>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Garamond"/>
              </a:rPr>
              <a:t>Seal of the Church of God in Christ</a:t>
            </a:r>
            <a:endParaRPr lang="en-US" dirty="0"/>
          </a:p>
        </p:txBody>
      </p:sp>
      <p:pic>
        <p:nvPicPr>
          <p:cNvPr id="10" name="Picture 9">
            <a:extLst>
              <a:ext uri="{FF2B5EF4-FFF2-40B4-BE49-F238E27FC236}">
                <a16:creationId xmlns:a16="http://schemas.microsoft.com/office/drawing/2014/main" id="{3C6391CB-1E27-41D3-B288-74AC4FFA261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28800" y="1358900"/>
            <a:ext cx="4170868" cy="4140200"/>
          </a:xfrm>
          <a:prstGeom prst="rect">
            <a:avLst/>
          </a:prstGeom>
        </p:spPr>
      </p:pic>
    </p:spTree>
    <p:extLst>
      <p:ext uri="{BB962C8B-B14F-4D97-AF65-F5344CB8AC3E}">
        <p14:creationId xmlns:p14="http://schemas.microsoft.com/office/powerpoint/2010/main" val="34548535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a:xfrm>
            <a:off x="1828800" y="457200"/>
            <a:ext cx="6821214" cy="718457"/>
          </a:xfrm>
        </p:spPr>
        <p:txBody>
          <a:bodyPr/>
          <a:lstStyle/>
          <a:p>
            <a:r>
              <a:rPr lang="en-US" dirty="0"/>
              <a:t>Baptism of the Holy Ghost</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02968" y="1188720"/>
            <a:ext cx="6847046" cy="4213597"/>
          </a:xfrm>
        </p:spPr>
        <p:txBody>
          <a:bodyPr vert="horz" lIns="91440" tIns="45720" rIns="91440" bIns="45720" rtlCol="0" anchor="t">
            <a:noAutofit/>
          </a:bodyPr>
          <a:lstStyle/>
          <a:p>
            <a:r>
              <a:rPr lang="en-US" dirty="0"/>
              <a:t>Most prominently, COGIC believes in the </a:t>
            </a:r>
            <a:r>
              <a:rPr lang="en-US" b="1" dirty="0"/>
              <a:t>Baptism</a:t>
            </a:r>
            <a:r>
              <a:rPr lang="en-US" dirty="0"/>
              <a:t> of the Holy Ghost (or Spirit), an experience that takes place after conversion in which a sanctified person is filled with the Holy Ghost and begins </a:t>
            </a:r>
            <a:r>
              <a:rPr lang="en-US" b="1" dirty="0"/>
              <a:t>speaking in tongues</a:t>
            </a:r>
            <a:r>
              <a:rPr lang="en-US" dirty="0"/>
              <a:t> (languages) unknown to them.</a:t>
            </a:r>
          </a:p>
          <a:p>
            <a:r>
              <a:rPr lang="en-US" dirty="0"/>
              <a:t>This is seen as a continuation of what the Apostles and other early Christians experienced according to the Acts of the Apostles (Acts 2:4) and letters of the Apostle Paul (1 Corinthians 12:28; 14:2) in the Bible.</a:t>
            </a: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3951890" y="5419584"/>
            <a:ext cx="4672291" cy="819806"/>
          </a:xfrm>
        </p:spPr>
        <p:txBody>
          <a:bodyPr/>
          <a:lstStyle/>
          <a:p>
            <a:pPr algn="r"/>
            <a:r>
              <a:rPr lang="en-US" dirty="0"/>
              <a:t>“Pentecost” by </a:t>
            </a:r>
            <a:r>
              <a:rPr lang="en-US" dirty="0" err="1"/>
              <a:t>Doménikos</a:t>
            </a:r>
            <a:r>
              <a:rPr lang="en-US" dirty="0"/>
              <a:t> </a:t>
            </a:r>
            <a:r>
              <a:rPr lang="en-US" dirty="0" err="1"/>
              <a:t>Theotokópoulos</a:t>
            </a:r>
            <a:r>
              <a:rPr lang="en-US" dirty="0"/>
              <a:t>, known as “El Greco,” 1596.</a:t>
            </a:r>
          </a:p>
        </p:txBody>
      </p:sp>
      <p:pic>
        <p:nvPicPr>
          <p:cNvPr id="6" name="Picture 5">
            <a:extLst>
              <a:ext uri="{FF2B5EF4-FFF2-40B4-BE49-F238E27FC236}">
                <a16:creationId xmlns:a16="http://schemas.microsoft.com/office/drawing/2014/main" id="{60E00003-9B29-4C87-A2D8-9A3900F8401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974440" y="0"/>
            <a:ext cx="3217560" cy="6858000"/>
          </a:xfrm>
          <a:prstGeom prst="rect">
            <a:avLst/>
          </a:prstGeom>
        </p:spPr>
      </p:pic>
    </p:spTree>
    <p:extLst>
      <p:ext uri="{BB962C8B-B14F-4D97-AF65-F5344CB8AC3E}">
        <p14:creationId xmlns:p14="http://schemas.microsoft.com/office/powerpoint/2010/main" val="10492680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dirty="0"/>
              <a:t>A Spirited Form of Worship</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6011916" y="1188720"/>
            <a:ext cx="5538953" cy="5212080"/>
          </a:xfrm>
        </p:spPr>
        <p:txBody>
          <a:bodyPr vert="horz" lIns="91440" tIns="45720" rIns="91440" bIns="45720" rtlCol="0" anchor="t">
            <a:noAutofit/>
          </a:bodyPr>
          <a:lstStyle/>
          <a:p>
            <a:pPr fontAlgn="base"/>
            <a:r>
              <a:rPr lang="en-US" dirty="0"/>
              <a:t>This belief, combined with influences from African traditions and the Holiness Movement that grew out of the preaching of British evangelist John Wesley (1703-1791), leads to an exuberant, open-ended style of worship. </a:t>
            </a:r>
          </a:p>
          <a:p>
            <a:pPr fontAlgn="base"/>
            <a:r>
              <a:rPr lang="en-US" dirty="0"/>
              <a:t>During a COGIC service, believers may dance to spirited music, lift their hands in praise, kneel or lay prostrate on the floor, and spontaneously testify to the blessings from God they experience in their lives.  </a:t>
            </a:r>
            <a:endParaRPr lang="en-US" b="0" i="0" dirty="0">
              <a:effectLst/>
            </a:endParaRPr>
          </a:p>
        </p:txBody>
      </p:sp>
      <p:sp>
        <p:nvSpPr>
          <p:cNvPr id="3" name="Footer Placeholder 2">
            <a:extLst>
              <a:ext uri="{FF2B5EF4-FFF2-40B4-BE49-F238E27FC236}">
                <a16:creationId xmlns:a16="http://schemas.microsoft.com/office/drawing/2014/main" id="{717DC213-58BC-4666-82FE-43F07F275EE4}"/>
              </a:ext>
            </a:extLst>
          </p:cNvPr>
          <p:cNvSpPr>
            <a:spLocks noGrp="1"/>
          </p:cNvSpPr>
          <p:nvPr>
            <p:ph type="ftr" sz="quarter" idx="11"/>
          </p:nvPr>
        </p:nvSpPr>
        <p:spPr>
          <a:xfrm>
            <a:off x="1916548" y="5631357"/>
            <a:ext cx="3786899" cy="822315"/>
          </a:xfrm>
        </p:spPr>
        <p:txBody>
          <a:bodyPr lIns="91440" tIns="45720" rIns="91440" bIns="45720" anchor="t"/>
          <a:lstStyle/>
          <a:p>
            <a:pPr algn="ctr"/>
            <a:r>
              <a:rPr lang="en-US" dirty="0">
                <a:latin typeface="Garamond"/>
              </a:rPr>
              <a:t>John Wesley, portrait by </a:t>
            </a:r>
            <a:endParaRPr lang="en-US">
              <a:latin typeface="Garamond"/>
            </a:endParaRPr>
          </a:p>
          <a:p>
            <a:pPr algn="ctr"/>
            <a:r>
              <a:rPr lang="en-US" dirty="0">
                <a:latin typeface="Garamond"/>
              </a:rPr>
              <a:t>Nathaniel Hone, 1766.</a:t>
            </a:r>
            <a:endParaRPr lang="en-US">
              <a:latin typeface="Garamond"/>
            </a:endParaRPr>
          </a:p>
        </p:txBody>
      </p:sp>
      <p:pic>
        <p:nvPicPr>
          <p:cNvPr id="6" name="Picture 5">
            <a:extLst>
              <a:ext uri="{FF2B5EF4-FFF2-40B4-BE49-F238E27FC236}">
                <a16:creationId xmlns:a16="http://schemas.microsoft.com/office/drawing/2014/main" id="{D2CE6589-0D34-44D5-B6F5-504D4272BB9F}"/>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1828797" y="1226643"/>
            <a:ext cx="3962403" cy="4393480"/>
          </a:xfrm>
          <a:prstGeom prst="rect">
            <a:avLst/>
          </a:prstGeom>
          <a:effectLst>
            <a:softEdge rad="63500"/>
          </a:effectLst>
        </p:spPr>
      </p:pic>
    </p:spTree>
    <p:extLst>
      <p:ext uri="{BB962C8B-B14F-4D97-AF65-F5344CB8AC3E}">
        <p14:creationId xmlns:p14="http://schemas.microsoft.com/office/powerpoint/2010/main" val="186359919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0DC10-A915-43E6-8E87-F4B040AC34BD}"/>
              </a:ext>
            </a:extLst>
          </p:cNvPr>
          <p:cNvSpPr>
            <a:spLocks noGrp="1"/>
          </p:cNvSpPr>
          <p:nvPr>
            <p:ph type="ctrTitle"/>
          </p:nvPr>
        </p:nvSpPr>
        <p:spPr/>
        <p:txBody>
          <a:bodyPr/>
          <a:lstStyle/>
          <a:p>
            <a:r>
              <a:rPr lang="en-US" dirty="0"/>
              <a:t>From Rural Revival to Global Church</a:t>
            </a:r>
          </a:p>
        </p:txBody>
      </p:sp>
      <p:sp>
        <p:nvSpPr>
          <p:cNvPr id="5" name="Subtitle 4">
            <a:extLst>
              <a:ext uri="{FF2B5EF4-FFF2-40B4-BE49-F238E27FC236}">
                <a16:creationId xmlns:a16="http://schemas.microsoft.com/office/drawing/2014/main" id="{3CF28EB0-0E2D-460B-82C1-609146A42302}"/>
              </a:ext>
            </a:extLst>
          </p:cNvPr>
          <p:cNvSpPr>
            <a:spLocks noGrp="1"/>
          </p:cNvSpPr>
          <p:nvPr>
            <p:ph type="subTitle" idx="1"/>
          </p:nvPr>
        </p:nvSpPr>
        <p:spPr>
          <a:xfrm>
            <a:off x="1828798" y="1188720"/>
            <a:ext cx="5602015" cy="3807745"/>
          </a:xfrm>
        </p:spPr>
        <p:txBody>
          <a:bodyPr vert="horz" lIns="91440" tIns="45720" rIns="91440" bIns="45720" rtlCol="0" anchor="t">
            <a:noAutofit/>
          </a:bodyPr>
          <a:lstStyle/>
          <a:p>
            <a:pPr fontAlgn="base"/>
            <a:r>
              <a:rPr lang="en-US" dirty="0"/>
              <a:t>COGIC began with a dozen congregations in the rural South. Today, COGIC is the second-largest historically-Black church in the United States. </a:t>
            </a:r>
          </a:p>
          <a:p>
            <a:pPr fontAlgn="base"/>
            <a:r>
              <a:rPr lang="en-US" dirty="0"/>
              <a:t>Globally, COGIC claims millions of members in over 13,000 congregations in more than 60 countries in North America, South America, Africa, Asia, and Europe.  </a:t>
            </a:r>
            <a:endParaRPr lang="en-US" b="0" i="0" dirty="0">
              <a:effectLst/>
            </a:endParaRPr>
          </a:p>
        </p:txBody>
      </p:sp>
      <p:sp>
        <p:nvSpPr>
          <p:cNvPr id="7" name="Footer Placeholder 2">
            <a:extLst>
              <a:ext uri="{FF2B5EF4-FFF2-40B4-BE49-F238E27FC236}">
                <a16:creationId xmlns:a16="http://schemas.microsoft.com/office/drawing/2014/main" id="{0A0480FE-16E0-44CB-A375-92889DC8989D}"/>
              </a:ext>
            </a:extLst>
          </p:cNvPr>
          <p:cNvSpPr>
            <a:spLocks noGrp="1"/>
          </p:cNvSpPr>
          <p:nvPr>
            <p:ph type="ftr" sz="quarter" idx="11"/>
          </p:nvPr>
        </p:nvSpPr>
        <p:spPr>
          <a:xfrm>
            <a:off x="1828798" y="5192113"/>
            <a:ext cx="5602015" cy="1208687"/>
          </a:xfrm>
        </p:spPr>
        <p:txBody>
          <a:bodyPr/>
          <a:lstStyle/>
          <a:p>
            <a:r>
              <a:rPr lang="en-US" dirty="0"/>
              <a:t>2024 service inside Mason Temple, the church’s headquarters in Memphis, TN. The “Sunshine Band” is a youth ministry established in 1911.</a:t>
            </a:r>
          </a:p>
        </p:txBody>
      </p:sp>
      <p:pic>
        <p:nvPicPr>
          <p:cNvPr id="9" name="Picture 8">
            <a:extLst>
              <a:ext uri="{FF2B5EF4-FFF2-40B4-BE49-F238E27FC236}">
                <a16:creationId xmlns:a16="http://schemas.microsoft.com/office/drawing/2014/main" id="{6B40B142-4B65-43EF-B0EA-CFF4E973EF4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5400000">
            <a:off x="7047728" y="1840231"/>
            <a:ext cx="5212080" cy="3909060"/>
          </a:xfrm>
          <a:prstGeom prst="rect">
            <a:avLst/>
          </a:prstGeom>
          <a:effectLst>
            <a:softEdge rad="25400"/>
          </a:effectLst>
        </p:spPr>
      </p:pic>
    </p:spTree>
    <p:extLst>
      <p:ext uri="{BB962C8B-B14F-4D97-AF65-F5344CB8AC3E}">
        <p14:creationId xmlns:p14="http://schemas.microsoft.com/office/powerpoint/2010/main" val="18016094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WCC HS Presentation">
  <a:themeElements>
    <a:clrScheme name="WCC HS Curriculum">
      <a:dk1>
        <a:srgbClr val="313653"/>
      </a:dk1>
      <a:lt1>
        <a:srgbClr val="AE4844"/>
      </a:lt1>
      <a:dk2>
        <a:srgbClr val="FFFFFF"/>
      </a:dk2>
      <a:lt2>
        <a:srgbClr val="FFFFFF"/>
      </a:lt2>
      <a:accent1>
        <a:srgbClr val="7F7F7F"/>
      </a:accent1>
      <a:accent2>
        <a:srgbClr val="629DD1"/>
      </a:accent2>
      <a:accent3>
        <a:srgbClr val="297FD5"/>
      </a:accent3>
      <a:accent4>
        <a:srgbClr val="7F8FA9"/>
      </a:accent4>
      <a:accent5>
        <a:srgbClr val="5AA2AE"/>
      </a:accent5>
      <a:accent6>
        <a:srgbClr val="9D90A0"/>
      </a:accent6>
      <a:hlink>
        <a:srgbClr val="000000"/>
      </a:hlink>
      <a:folHlink>
        <a:srgbClr val="3EBBF0"/>
      </a:folHlink>
    </a:clrScheme>
    <a:fontScheme name="Curriculum HS">
      <a:majorFont>
        <a:latin typeface="Garamond"/>
        <a:ea typeface="Bodoni SvtyTwo ITC TT-Bold"/>
        <a:cs typeface="Bodoni SvtyTwo ITC TT-Bold"/>
      </a:majorFont>
      <a:minorFont>
        <a:latin typeface="Lato"/>
        <a:ea typeface="Lato-Light"/>
        <a:cs typeface="Lato-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WCC HS Curriculum">
    <a:dk1>
      <a:srgbClr val="313653"/>
    </a:dk1>
    <a:lt1>
      <a:srgbClr val="AE4844"/>
    </a:lt1>
    <a:dk2>
      <a:srgbClr val="FFFFFF"/>
    </a:dk2>
    <a:lt2>
      <a:srgbClr val="FFFFFF"/>
    </a:lt2>
    <a:accent1>
      <a:srgbClr val="7F7F7F"/>
    </a:accent1>
    <a:accent2>
      <a:srgbClr val="629DD1"/>
    </a:accent2>
    <a:accent3>
      <a:srgbClr val="297FD5"/>
    </a:accent3>
    <a:accent4>
      <a:srgbClr val="7F8FA9"/>
    </a:accent4>
    <a:accent5>
      <a:srgbClr val="5AA2AE"/>
    </a:accent5>
    <a:accent6>
      <a:srgbClr val="9D90A0"/>
    </a:accent6>
    <a:hlink>
      <a:srgbClr val="000000"/>
    </a:hlink>
    <a:folHlink>
      <a:srgbClr val="3EBBF0"/>
    </a:folHlink>
  </a:clrScheme>
</a:themeOverride>
</file>

<file path=ppt/theme/themeOverride2.xml><?xml version="1.0" encoding="utf-8"?>
<a:themeOverride xmlns:a="http://schemas.openxmlformats.org/drawingml/2006/main">
  <a:clrScheme name="WCC HS Curriculum">
    <a:dk1>
      <a:srgbClr val="313653"/>
    </a:dk1>
    <a:lt1>
      <a:srgbClr val="AE4844"/>
    </a:lt1>
    <a:dk2>
      <a:srgbClr val="FFFFFF"/>
    </a:dk2>
    <a:lt2>
      <a:srgbClr val="FFFFFF"/>
    </a:lt2>
    <a:accent1>
      <a:srgbClr val="7F7F7F"/>
    </a:accent1>
    <a:accent2>
      <a:srgbClr val="629DD1"/>
    </a:accent2>
    <a:accent3>
      <a:srgbClr val="297FD5"/>
    </a:accent3>
    <a:accent4>
      <a:srgbClr val="7F8FA9"/>
    </a:accent4>
    <a:accent5>
      <a:srgbClr val="5AA2AE"/>
    </a:accent5>
    <a:accent6>
      <a:srgbClr val="9D90A0"/>
    </a:accent6>
    <a:hlink>
      <a:srgbClr val="000000"/>
    </a:hlink>
    <a:folHlink>
      <a:srgbClr val="3EBBF0"/>
    </a:folHlink>
  </a:clrScheme>
</a:themeOverride>
</file>

<file path=docProps/app.xml><?xml version="1.0" encoding="utf-8"?>
<Properties xmlns="http://schemas.openxmlformats.org/officeDocument/2006/extended-properties" xmlns:vt="http://schemas.openxmlformats.org/officeDocument/2006/docPropsVTypes">
  <TotalTime>0</TotalTime>
  <Words>4416</Words>
  <Application>Microsoft Office PowerPoint</Application>
  <PresentationFormat>Widescreen</PresentationFormat>
  <Paragraphs>256</Paragraphs>
  <Slides>45</Slides>
  <Notes>19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Arial</vt:lpstr>
      <vt:lpstr>Bodoni SvtyTwo ITC TT-Bold</vt:lpstr>
      <vt:lpstr>Calibri</vt:lpstr>
      <vt:lpstr>Garamond</vt:lpstr>
      <vt:lpstr>Helvetica Neue Medium</vt:lpstr>
      <vt:lpstr>Lato</vt:lpstr>
      <vt:lpstr>Lato-Light</vt:lpstr>
      <vt:lpstr>WCC HS Presentation</vt:lpstr>
      <vt:lpstr>PowerPoint Presentation</vt:lpstr>
      <vt:lpstr>Visions of the Sacred</vt:lpstr>
      <vt:lpstr>Visions of the Sacred</vt:lpstr>
      <vt:lpstr>Visions of the Sacred</vt:lpstr>
      <vt:lpstr>Visions of the Sacred</vt:lpstr>
      <vt:lpstr>The Church of God in Christ</vt:lpstr>
      <vt:lpstr>Baptism of the Holy Ghost</vt:lpstr>
      <vt:lpstr>A Spirited Form of Worship</vt:lpstr>
      <vt:lpstr>From Rural Revival to Global Church</vt:lpstr>
      <vt:lpstr>From Rural Revival to Global Church</vt:lpstr>
      <vt:lpstr>The “Black Church” in America</vt:lpstr>
      <vt:lpstr>The “Black Church” in America</vt:lpstr>
      <vt:lpstr>The “Black Church” in America</vt:lpstr>
      <vt:lpstr>Charles Harrison Mason </vt:lpstr>
      <vt:lpstr>Early Life and Conversion</vt:lpstr>
      <vt:lpstr>Early Life and Conversion</vt:lpstr>
      <vt:lpstr>Early Life and Conversion</vt:lpstr>
      <vt:lpstr>Rough Road to Ministry</vt:lpstr>
      <vt:lpstr>Rough Road to Ministry</vt:lpstr>
      <vt:lpstr>Rough Road to Ministry</vt:lpstr>
      <vt:lpstr>Rough Road to Ministry</vt:lpstr>
      <vt:lpstr>Preaching and Planting Churches</vt:lpstr>
      <vt:lpstr>Preaching and Planting Churches</vt:lpstr>
      <vt:lpstr>Preaching and Planting Churches</vt:lpstr>
      <vt:lpstr>The Azusa Street Revival</vt:lpstr>
      <vt:lpstr>The Azusa Street Revival</vt:lpstr>
      <vt:lpstr>The Azusa Street Revival</vt:lpstr>
      <vt:lpstr>West to Los Angeles</vt:lpstr>
      <vt:lpstr>West to Los Angeles</vt:lpstr>
      <vt:lpstr>Splitting Over the Spirit</vt:lpstr>
      <vt:lpstr>Growth and Controversy</vt:lpstr>
      <vt:lpstr>Growth and Controversy</vt:lpstr>
      <vt:lpstr>Growth and Controversy</vt:lpstr>
      <vt:lpstr>Becoming a National Church</vt:lpstr>
      <vt:lpstr>Becoming a National Church</vt:lpstr>
      <vt:lpstr>A House of God</vt:lpstr>
      <vt:lpstr>A House of God</vt:lpstr>
      <vt:lpstr>COGIC and Civil Rights</vt:lpstr>
      <vt:lpstr>COGIC and Civil Rights</vt:lpstr>
      <vt:lpstr>COGIC and Civil Rights</vt:lpstr>
      <vt:lpstr>An Uplifting Legacy</vt:lpstr>
      <vt:lpstr>An Uplifting Legacy</vt:lpstr>
      <vt:lpstr>An Uplifting Legacy</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2025-04-29T13:57:26Z</dcterms:created>
  <dcterms:modified xsi:type="dcterms:W3CDTF">2025-04-29T14:37:37Z</dcterms:modified>
</cp:coreProperties>
</file>