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8"/>
  </p:notesMasterIdLst>
  <p:sldIdLst>
    <p:sldId id="300" r:id="rId2"/>
    <p:sldId id="256" r:id="rId3"/>
    <p:sldId id="257" r:id="rId4"/>
    <p:sldId id="258" r:id="rId5"/>
    <p:sldId id="259" r:id="rId6"/>
    <p:sldId id="266" r:id="rId7"/>
    <p:sldId id="268" r:id="rId8"/>
    <p:sldId id="270" r:id="rId9"/>
    <p:sldId id="271" r:id="rId10"/>
    <p:sldId id="273" r:id="rId11"/>
    <p:sldId id="274" r:id="rId12"/>
    <p:sldId id="275" r:id="rId13"/>
    <p:sldId id="278" r:id="rId14"/>
    <p:sldId id="276" r:id="rId15"/>
    <p:sldId id="277" r:id="rId16"/>
    <p:sldId id="280" r:id="rId17"/>
    <p:sldId id="283" r:id="rId18"/>
    <p:sldId id="284" r:id="rId19"/>
    <p:sldId id="286" r:id="rId20"/>
    <p:sldId id="287" r:id="rId21"/>
    <p:sldId id="288" r:id="rId22"/>
    <p:sldId id="303" r:id="rId23"/>
    <p:sldId id="290" r:id="rId24"/>
    <p:sldId id="293" r:id="rId25"/>
    <p:sldId id="291" r:id="rId26"/>
    <p:sldId id="292" r:id="rId27"/>
    <p:sldId id="302" r:id="rId28"/>
    <p:sldId id="294" r:id="rId29"/>
    <p:sldId id="295" r:id="rId30"/>
    <p:sldId id="296" r:id="rId31"/>
    <p:sldId id="297" r:id="rId32"/>
    <p:sldId id="298" r:id="rId33"/>
    <p:sldId id="299" r:id="rId34"/>
    <p:sldId id="282" r:id="rId35"/>
    <p:sldId id="261" r:id="rId36"/>
    <p:sldId id="304"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12121"/>
    <a:srgbClr val="AE48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3CF46F-393F-4019-9FDA-504F8707299B}" type="datetimeFigureOut">
              <a:rPr lang="en-US" smtClean="0"/>
              <a:t>10/22/2024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432AE8-C1C7-4EE9-95FE-46FA6F733B43}" type="slidenum">
              <a:rPr lang="en-US" smtClean="0"/>
              <a:t>‹#›</a:t>
            </a:fld>
            <a:endParaRPr lang="en-US"/>
          </a:p>
        </p:txBody>
      </p:sp>
    </p:spTree>
    <p:extLst>
      <p:ext uri="{BB962C8B-B14F-4D97-AF65-F5344CB8AC3E}">
        <p14:creationId xmlns:p14="http://schemas.microsoft.com/office/powerpoint/2010/main" val="3114903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432AE8-C1C7-4EE9-95FE-46FA6F733B43}" type="slidenum">
              <a:rPr lang="en-US" smtClean="0"/>
              <a:t>1</a:t>
            </a:fld>
            <a:endParaRPr lang="en-US"/>
          </a:p>
        </p:txBody>
      </p:sp>
    </p:spTree>
    <p:extLst>
      <p:ext uri="{BB962C8B-B14F-4D97-AF65-F5344CB8AC3E}">
        <p14:creationId xmlns:p14="http://schemas.microsoft.com/office/powerpoint/2010/main" val="1471259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https://ark.digitalcommonwealth.org/ark:/50959/6w929x591</a:t>
            </a:r>
          </a:p>
        </p:txBody>
      </p:sp>
      <p:sp>
        <p:nvSpPr>
          <p:cNvPr id="4" name="Slide Number Placeholder 3"/>
          <p:cNvSpPr>
            <a:spLocks noGrp="1"/>
          </p:cNvSpPr>
          <p:nvPr>
            <p:ph type="sldNum" sz="quarter" idx="5"/>
          </p:nvPr>
        </p:nvSpPr>
        <p:spPr/>
        <p:txBody>
          <a:bodyPr/>
          <a:lstStyle/>
          <a:p>
            <a:fld id="{D1432AE8-C1C7-4EE9-95FE-46FA6F733B43}" type="slidenum">
              <a:rPr lang="en-US" smtClean="0"/>
              <a:t>8</a:t>
            </a:fld>
            <a:endParaRPr lang="en-US"/>
          </a:p>
        </p:txBody>
      </p:sp>
    </p:spTree>
    <p:extLst>
      <p:ext uri="{BB962C8B-B14F-4D97-AF65-F5344CB8AC3E}">
        <p14:creationId xmlns:p14="http://schemas.microsoft.com/office/powerpoint/2010/main" val="4258082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https://collection.carnegieart.org/objects/957a7664-f3ae-4bb6-8e3c-91e48319eda0</a:t>
            </a:r>
          </a:p>
        </p:txBody>
      </p:sp>
      <p:sp>
        <p:nvSpPr>
          <p:cNvPr id="4" name="Slide Number Placeholder 3"/>
          <p:cNvSpPr>
            <a:spLocks noGrp="1"/>
          </p:cNvSpPr>
          <p:nvPr>
            <p:ph type="sldNum" sz="quarter" idx="5"/>
          </p:nvPr>
        </p:nvSpPr>
        <p:spPr/>
        <p:txBody>
          <a:bodyPr/>
          <a:lstStyle/>
          <a:p>
            <a:fld id="{D1432AE8-C1C7-4EE9-95FE-46FA6F733B43}" type="slidenum">
              <a:rPr lang="en-US" smtClean="0"/>
              <a:t>17</a:t>
            </a:fld>
            <a:endParaRPr lang="en-US"/>
          </a:p>
        </p:txBody>
      </p:sp>
    </p:spTree>
    <p:extLst>
      <p:ext uri="{BB962C8B-B14F-4D97-AF65-F5344CB8AC3E}">
        <p14:creationId xmlns:p14="http://schemas.microsoft.com/office/powerpoint/2010/main" val="3064616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https://www.onlyinyourstate.com/pennsylvania/pittsburgh/national-opera-house-pgh/</a:t>
            </a:r>
          </a:p>
          <a:p>
            <a:r>
              <a:rPr lang="en-US"/>
              <a:t>https://www.preservationpa.org/pittsburgh-treasure-national-negro-opera-house/</a:t>
            </a:r>
          </a:p>
        </p:txBody>
      </p:sp>
      <p:sp>
        <p:nvSpPr>
          <p:cNvPr id="4" name="Slide Number Placeholder 3"/>
          <p:cNvSpPr>
            <a:spLocks noGrp="1"/>
          </p:cNvSpPr>
          <p:nvPr>
            <p:ph type="sldNum" sz="quarter" idx="5"/>
          </p:nvPr>
        </p:nvSpPr>
        <p:spPr/>
        <p:txBody>
          <a:bodyPr/>
          <a:lstStyle/>
          <a:p>
            <a:fld id="{D1432AE8-C1C7-4EE9-95FE-46FA6F733B43}" type="slidenum">
              <a:rPr lang="en-US" smtClean="0"/>
              <a:t>20</a:t>
            </a:fld>
            <a:endParaRPr lang="en-US"/>
          </a:p>
        </p:txBody>
      </p:sp>
    </p:spTree>
    <p:extLst>
      <p:ext uri="{BB962C8B-B14F-4D97-AF65-F5344CB8AC3E}">
        <p14:creationId xmlns:p14="http://schemas.microsoft.com/office/powerpoint/2010/main" val="3147881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https://collection.carnegieart.org/objects/e7c50010-0be5-4bf7-abb1-f8d52e5de021</a:t>
            </a:r>
          </a:p>
          <a:p>
            <a:endParaRPr lang="en-US"/>
          </a:p>
          <a:p>
            <a:endParaRPr lang="en-US"/>
          </a:p>
        </p:txBody>
      </p:sp>
      <p:sp>
        <p:nvSpPr>
          <p:cNvPr id="4" name="Slide Number Placeholder 3"/>
          <p:cNvSpPr>
            <a:spLocks noGrp="1"/>
          </p:cNvSpPr>
          <p:nvPr>
            <p:ph type="sldNum" sz="quarter" idx="5"/>
          </p:nvPr>
        </p:nvSpPr>
        <p:spPr/>
        <p:txBody>
          <a:bodyPr/>
          <a:lstStyle/>
          <a:p>
            <a:fld id="{D1432AE8-C1C7-4EE9-95FE-46FA6F733B43}" type="slidenum">
              <a:rPr lang="en-US" smtClean="0"/>
              <a:t>26</a:t>
            </a:fld>
            <a:endParaRPr lang="en-US"/>
          </a:p>
        </p:txBody>
      </p:sp>
    </p:spTree>
    <p:extLst>
      <p:ext uri="{BB962C8B-B14F-4D97-AF65-F5344CB8AC3E}">
        <p14:creationId xmlns:p14="http://schemas.microsoft.com/office/powerpoint/2010/main" val="3466507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https://osopera.org/blog/emperors-of-55th-street/</a:t>
            </a:r>
          </a:p>
        </p:txBody>
      </p:sp>
      <p:sp>
        <p:nvSpPr>
          <p:cNvPr id="4" name="Slide Number Placeholder 3"/>
          <p:cNvSpPr>
            <a:spLocks noGrp="1"/>
          </p:cNvSpPr>
          <p:nvPr>
            <p:ph type="sldNum" sz="quarter" idx="5"/>
          </p:nvPr>
        </p:nvSpPr>
        <p:spPr/>
        <p:txBody>
          <a:bodyPr/>
          <a:lstStyle/>
          <a:p>
            <a:fld id="{D1432AE8-C1C7-4EE9-95FE-46FA6F733B43}" type="slidenum">
              <a:rPr lang="en-US" smtClean="0"/>
              <a:t>28</a:t>
            </a:fld>
            <a:endParaRPr lang="en-US"/>
          </a:p>
        </p:txBody>
      </p:sp>
    </p:spTree>
    <p:extLst>
      <p:ext uri="{BB962C8B-B14F-4D97-AF65-F5344CB8AC3E}">
        <p14:creationId xmlns:p14="http://schemas.microsoft.com/office/powerpoint/2010/main" val="2520556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https://www.pbs.org/wgbh/roadshow/videos/eleanor-roosevelt-archive/</a:t>
            </a:r>
          </a:p>
        </p:txBody>
      </p:sp>
      <p:sp>
        <p:nvSpPr>
          <p:cNvPr id="4" name="Slide Number Placeholder 3"/>
          <p:cNvSpPr>
            <a:spLocks noGrp="1"/>
          </p:cNvSpPr>
          <p:nvPr>
            <p:ph type="sldNum" sz="quarter" idx="5"/>
          </p:nvPr>
        </p:nvSpPr>
        <p:spPr/>
        <p:txBody>
          <a:bodyPr/>
          <a:lstStyle/>
          <a:p>
            <a:fld id="{D1432AE8-C1C7-4EE9-95FE-46FA6F733B43}" type="slidenum">
              <a:rPr lang="en-US" smtClean="0"/>
              <a:t>29</a:t>
            </a:fld>
            <a:endParaRPr lang="en-US"/>
          </a:p>
        </p:txBody>
      </p:sp>
    </p:spTree>
    <p:extLst>
      <p:ext uri="{BB962C8B-B14F-4D97-AF65-F5344CB8AC3E}">
        <p14:creationId xmlns:p14="http://schemas.microsoft.com/office/powerpoint/2010/main" val="33520148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Main 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B9320-0678-40F0-BBCE-96D3B4AF7D05}"/>
              </a:ext>
            </a:extLst>
          </p:cNvPr>
          <p:cNvSpPr>
            <a:spLocks noGrp="1"/>
          </p:cNvSpPr>
          <p:nvPr>
            <p:ph type="ctrTitle" hasCustomPrompt="1"/>
          </p:nvPr>
        </p:nvSpPr>
        <p:spPr>
          <a:xfrm>
            <a:off x="2651760" y="457200"/>
            <a:ext cx="8422104" cy="718457"/>
          </a:xfrm>
        </p:spPr>
        <p:txBody>
          <a:bodyPr vert="horz" lIns="91440" tIns="91440" rIns="91440" bIns="91440" rtlCol="0" anchor="t" anchorCtr="0">
            <a:noAutofit/>
          </a:bodyPr>
          <a:lstStyle>
            <a:lvl1pPr>
              <a:defRPr lang="en-US">
                <a:solidFill>
                  <a:srgbClr val="212121"/>
                </a:solidFill>
                <a:latin typeface="Arial" panose="020B0604020202020204" pitchFamily="34" charset="0"/>
                <a:cs typeface="Arial" panose="020B0604020202020204" pitchFamily="34" charset="0"/>
              </a:defRPr>
            </a:lvl1pPr>
          </a:lstStyle>
          <a:p>
            <a:pPr lvl="0"/>
            <a:r>
              <a:rPr lang="en-US"/>
              <a:t>Slide Title</a:t>
            </a:r>
          </a:p>
        </p:txBody>
      </p:sp>
      <p:sp>
        <p:nvSpPr>
          <p:cNvPr id="3" name="Subtitle 2">
            <a:extLst>
              <a:ext uri="{FF2B5EF4-FFF2-40B4-BE49-F238E27FC236}">
                <a16:creationId xmlns:a16="http://schemas.microsoft.com/office/drawing/2014/main" id="{B3242207-8E91-4F36-8B96-AFC97758F3C5}"/>
              </a:ext>
            </a:extLst>
          </p:cNvPr>
          <p:cNvSpPr>
            <a:spLocks noGrp="1"/>
          </p:cNvSpPr>
          <p:nvPr>
            <p:ph type="subTitle" idx="1" hasCustomPrompt="1"/>
          </p:nvPr>
        </p:nvSpPr>
        <p:spPr>
          <a:xfrm>
            <a:off x="2651760" y="1371600"/>
            <a:ext cx="8422105" cy="1655762"/>
          </a:xfrm>
        </p:spPr>
        <p:txBody>
          <a:bodyPr vert="horz" lIns="91440" tIns="45720" rIns="91440" bIns="45720" rtlCol="0">
            <a:noAutofit/>
          </a:bodyPr>
          <a:lstStyle>
            <a:lvl1pPr>
              <a:defRPr lang="en-US" dirty="0">
                <a:solidFill>
                  <a:srgbClr val="212121"/>
                </a:solidFill>
                <a:latin typeface="Arial" panose="020B0604020202020204" pitchFamily="34" charset="0"/>
                <a:cs typeface="Arial" panose="020B0604020202020204" pitchFamily="34" charset="0"/>
              </a:defRPr>
            </a:lvl1pPr>
          </a:lstStyle>
          <a:p>
            <a:pPr lvl="0"/>
            <a:r>
              <a:rPr lang="en-US"/>
              <a:t>Body Text</a:t>
            </a:r>
          </a:p>
        </p:txBody>
      </p:sp>
      <p:sp>
        <p:nvSpPr>
          <p:cNvPr id="5" name="Footer Placeholder 4">
            <a:extLst>
              <a:ext uri="{FF2B5EF4-FFF2-40B4-BE49-F238E27FC236}">
                <a16:creationId xmlns:a16="http://schemas.microsoft.com/office/drawing/2014/main" id="{135581CF-6E15-4C02-96AA-4EB28B1D2908}"/>
              </a:ext>
            </a:extLst>
          </p:cNvPr>
          <p:cNvSpPr>
            <a:spLocks noGrp="1"/>
          </p:cNvSpPr>
          <p:nvPr>
            <p:ph type="ftr" sz="quarter" idx="11"/>
          </p:nvPr>
        </p:nvSpPr>
        <p:spPr>
          <a:xfrm>
            <a:off x="6858000" y="4959576"/>
            <a:ext cx="4114800" cy="547996"/>
          </a:xfrm>
          <a:prstGeom prst="rect">
            <a:avLst/>
          </a:prstGeom>
        </p:spPr>
        <p:txBody>
          <a:bodyPr/>
          <a:lstStyle>
            <a:lvl1pPr>
              <a:defRPr sz="2400" i="1">
                <a:solidFill>
                  <a:schemeClr val="accent1">
                    <a:lumMod val="75000"/>
                  </a:schemeClr>
                </a:solidFill>
                <a:latin typeface="Arial" panose="020B0604020202020204" pitchFamily="34" charset="0"/>
                <a:cs typeface="Arial" panose="020B0604020202020204" pitchFamily="34" charset="0"/>
              </a:defRPr>
            </a:lvl1pPr>
          </a:lstStyle>
          <a:p>
            <a:r>
              <a:rPr lang="en-US"/>
              <a:t>Caption</a:t>
            </a:r>
          </a:p>
        </p:txBody>
      </p:sp>
    </p:spTree>
    <p:extLst>
      <p:ext uri="{BB962C8B-B14F-4D97-AF65-F5344CB8AC3E}">
        <p14:creationId xmlns:p14="http://schemas.microsoft.com/office/powerpoint/2010/main" val="50132559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cabulary Slide">
    <p:bg>
      <p:bgRef idx="1001">
        <a:schemeClr val="bg2"/>
      </p:bgRef>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3242207-8E91-4F36-8B96-AFC97758F3C5}"/>
              </a:ext>
            </a:extLst>
          </p:cNvPr>
          <p:cNvSpPr>
            <a:spLocks noGrp="1"/>
          </p:cNvSpPr>
          <p:nvPr>
            <p:ph type="subTitle" idx="1" hasCustomPrompt="1"/>
          </p:nvPr>
        </p:nvSpPr>
        <p:spPr>
          <a:xfrm>
            <a:off x="2651760" y="914400"/>
            <a:ext cx="8157411" cy="1655762"/>
          </a:xfrm>
        </p:spPr>
        <p:txBody>
          <a:bodyPr vert="horz" lIns="91440" tIns="45720" rIns="91440" bIns="45720" rtlCol="0">
            <a:noAutofit/>
          </a:bodyPr>
          <a:lstStyle>
            <a:lvl1pPr>
              <a:defRPr lang="en-US" dirty="0"/>
            </a:lvl1pPr>
          </a:lstStyle>
          <a:p>
            <a:pPr lvl="0"/>
            <a:r>
              <a:rPr lang="en-US"/>
              <a:t>Vocabulary List</a:t>
            </a:r>
          </a:p>
        </p:txBody>
      </p:sp>
      <p:sp>
        <p:nvSpPr>
          <p:cNvPr id="5" name="Footer Placeholder 4">
            <a:extLst>
              <a:ext uri="{FF2B5EF4-FFF2-40B4-BE49-F238E27FC236}">
                <a16:creationId xmlns:a16="http://schemas.microsoft.com/office/drawing/2014/main" id="{135581CF-6E15-4C02-96AA-4EB28B1D2908}"/>
              </a:ext>
            </a:extLst>
          </p:cNvPr>
          <p:cNvSpPr>
            <a:spLocks noGrp="1"/>
          </p:cNvSpPr>
          <p:nvPr>
            <p:ph type="ftr" sz="quarter" idx="11"/>
          </p:nvPr>
        </p:nvSpPr>
        <p:spPr>
          <a:xfrm>
            <a:off x="6858000" y="4959576"/>
            <a:ext cx="4114800" cy="547996"/>
          </a:xfrm>
          <a:prstGeom prst="rect">
            <a:avLst/>
          </a:prstGeom>
        </p:spPr>
        <p:txBody>
          <a:bodyPr/>
          <a:lstStyle>
            <a:lvl1pPr>
              <a:defRPr sz="2400" i="1">
                <a:solidFill>
                  <a:schemeClr val="accent1">
                    <a:lumMod val="75000"/>
                  </a:schemeClr>
                </a:solidFill>
                <a:latin typeface="Arial" panose="020B0604020202020204" pitchFamily="34" charset="0"/>
                <a:cs typeface="Arial" panose="020B0604020202020204" pitchFamily="34" charset="0"/>
              </a:defRPr>
            </a:lvl1pPr>
          </a:lstStyle>
          <a:p>
            <a:r>
              <a:rPr lang="en-US"/>
              <a:t>Caption</a:t>
            </a:r>
          </a:p>
        </p:txBody>
      </p:sp>
    </p:spTree>
    <p:extLst>
      <p:ext uri="{BB962C8B-B14F-4D97-AF65-F5344CB8AC3E}">
        <p14:creationId xmlns:p14="http://schemas.microsoft.com/office/powerpoint/2010/main" val="43954738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70284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A44DE1-E66F-49FD-9D59-58778E0985BE}"/>
              </a:ext>
            </a:extLst>
          </p:cNvPr>
          <p:cNvSpPr>
            <a:spLocks noGrp="1"/>
          </p:cNvSpPr>
          <p:nvPr>
            <p:ph type="title"/>
          </p:nvPr>
        </p:nvSpPr>
        <p:spPr>
          <a:xfrm>
            <a:off x="2651760" y="457200"/>
            <a:ext cx="8915155" cy="698565"/>
          </a:xfrm>
          <a:prstGeom prst="rect">
            <a:avLst/>
          </a:prstGeom>
        </p:spPr>
        <p:txBody>
          <a:bodyPr vert="horz" lIns="91440" tIns="91440" rIns="91440" bIns="91440" rtlCol="0" anchor="t" anchorCtr="0">
            <a:noAutofit/>
          </a:bodyPr>
          <a:lstStyle/>
          <a:p>
            <a:r>
              <a:rPr lang="en-US" dirty="0"/>
              <a:t>Slide title</a:t>
            </a:r>
          </a:p>
        </p:txBody>
      </p:sp>
      <p:sp>
        <p:nvSpPr>
          <p:cNvPr id="3" name="Text Placeholder 2">
            <a:extLst>
              <a:ext uri="{FF2B5EF4-FFF2-40B4-BE49-F238E27FC236}">
                <a16:creationId xmlns:a16="http://schemas.microsoft.com/office/drawing/2014/main" id="{030AC087-C3BD-4C42-8BE4-DF4EC3352CAC}"/>
              </a:ext>
            </a:extLst>
          </p:cNvPr>
          <p:cNvSpPr>
            <a:spLocks noGrp="1"/>
          </p:cNvSpPr>
          <p:nvPr>
            <p:ph type="body" idx="1"/>
          </p:nvPr>
        </p:nvSpPr>
        <p:spPr>
          <a:xfrm>
            <a:off x="2651760" y="1371600"/>
            <a:ext cx="8915156" cy="4351338"/>
          </a:xfrm>
          <a:prstGeom prst="rect">
            <a:avLst/>
          </a:prstGeom>
        </p:spPr>
        <p:txBody>
          <a:bodyPr vert="horz" lIns="91440" tIns="45720" rIns="91440" bIns="45720" rtlCol="0">
            <a:noAutofit/>
          </a:bodyPr>
          <a:lstStyle/>
          <a:p>
            <a:pPr lvl="0"/>
            <a:r>
              <a:rPr lang="en-US"/>
              <a:t>Body text</a:t>
            </a:r>
          </a:p>
        </p:txBody>
      </p:sp>
      <p:pic>
        <p:nvPicPr>
          <p:cNvPr id="6" name="White and Gold.png">
            <a:extLst>
              <a:ext uri="{FF2B5EF4-FFF2-40B4-BE49-F238E27FC236}">
                <a16:creationId xmlns:a16="http://schemas.microsoft.com/office/drawing/2014/main" id="{CC8C5D34-467A-46C7-AD96-8A78CAA84E3A}"/>
              </a:ext>
            </a:extLst>
          </p:cNvPr>
          <p:cNvPicPr>
            <a:picLocks noChangeAspect="1"/>
          </p:cNvPicPr>
          <p:nvPr userDrawn="1"/>
        </p:nvPicPr>
        <p:blipFill rotWithShape="1">
          <a:blip r:embed="rId5" cstate="email">
            <a:extLst>
              <a:ext uri="{28A0092B-C50C-407E-A947-70E740481C1C}">
                <a14:useLocalDpi xmlns:a14="http://schemas.microsoft.com/office/drawing/2010/main" val="0"/>
              </a:ext>
            </a:extLst>
          </a:blip>
          <a:srcRect/>
          <a:stretch/>
        </p:blipFill>
        <p:spPr>
          <a:xfrm>
            <a:off x="0" y="0"/>
            <a:ext cx="2318947" cy="6858000"/>
          </a:xfrm>
          <a:prstGeom prst="rect">
            <a:avLst/>
          </a:prstGeom>
          <a:ln w="12700">
            <a:miter lim="400000"/>
          </a:ln>
        </p:spPr>
      </p:pic>
    </p:spTree>
    <p:extLst>
      <p:ext uri="{BB962C8B-B14F-4D97-AF65-F5344CB8AC3E}">
        <p14:creationId xmlns:p14="http://schemas.microsoft.com/office/powerpoint/2010/main" val="3089849309"/>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Lst>
  <p:hf sldNum="0" hdr="0" dt="0"/>
  <p:txStyles>
    <p:titleStyle>
      <a:lvl1pPr algn="l" defTabSz="914400" rtl="0" eaLnBrk="1" latinLnBrk="0" hangingPunct="1">
        <a:lnSpc>
          <a:spcPct val="90000"/>
        </a:lnSpc>
        <a:spcBef>
          <a:spcPct val="0"/>
        </a:spcBef>
        <a:buNone/>
        <a:defRPr sz="4000" b="1" kern="1200">
          <a:solidFill>
            <a:srgbClr val="21212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600" kern="1200" baseline="0">
          <a:solidFill>
            <a:srgbClr val="21212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e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613F6B-D536-42FC-9B3F-C4AD5F943ABE}"/>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a:stretch/>
        </p:blipFill>
        <p:spPr>
          <a:xfrm>
            <a:off x="7628965" y="0"/>
            <a:ext cx="4563035" cy="6858000"/>
          </a:xfrm>
          <a:prstGeom prst="rect">
            <a:avLst/>
          </a:prstGeom>
        </p:spPr>
      </p:pic>
      <p:sp>
        <p:nvSpPr>
          <p:cNvPr id="4" name="Title 1">
            <a:extLst>
              <a:ext uri="{FF2B5EF4-FFF2-40B4-BE49-F238E27FC236}">
                <a16:creationId xmlns:a16="http://schemas.microsoft.com/office/drawing/2014/main" id="{90C0E782-C9B3-4128-AF34-CE5864520F15}"/>
              </a:ext>
            </a:extLst>
          </p:cNvPr>
          <p:cNvSpPr txBox="1">
            <a:spLocks/>
          </p:cNvSpPr>
          <p:nvPr/>
        </p:nvSpPr>
        <p:spPr>
          <a:xfrm>
            <a:off x="2651761" y="457200"/>
            <a:ext cx="4699534" cy="1147011"/>
          </a:xfrm>
          <a:prstGeom prst="rect">
            <a:avLst/>
          </a:prstGeom>
        </p:spPr>
        <p:txBody>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r>
              <a:rPr lang="en-US" sz="3200">
                <a:solidFill>
                  <a:srgbClr val="212121"/>
                </a:solidFill>
                <a:latin typeface="Arial" panose="020B0604020202020204" pitchFamily="34" charset="0"/>
                <a:cs typeface="Arial" panose="020B0604020202020204" pitchFamily="34" charset="0"/>
              </a:rPr>
              <a:t>Mary Cardwell Dawson</a:t>
            </a:r>
          </a:p>
          <a:p>
            <a:r>
              <a:rPr lang="en-US" sz="2400">
                <a:solidFill>
                  <a:srgbClr val="212121"/>
                </a:solidFill>
                <a:latin typeface="Arial" panose="020B0604020202020204" pitchFamily="34" charset="0"/>
                <a:cs typeface="Arial" panose="020B0604020202020204" pitchFamily="34" charset="0"/>
              </a:rPr>
              <a:t>A Passion For Music – </a:t>
            </a:r>
            <a:r>
              <a:rPr lang="en-US" sz="2400" i="1">
                <a:solidFill>
                  <a:srgbClr val="212121"/>
                </a:solidFill>
                <a:latin typeface="Arial" panose="020B0604020202020204" pitchFamily="34" charset="0"/>
                <a:cs typeface="Arial" panose="020B0604020202020204" pitchFamily="34" charset="0"/>
              </a:rPr>
              <a:t>For All</a:t>
            </a:r>
          </a:p>
          <a:p>
            <a:endParaRPr lang="en-US" sz="3200">
              <a:solidFill>
                <a:srgbClr val="21212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60221F4B-7246-45E9-8DC4-C42D39BEE64C}"/>
              </a:ext>
            </a:extLst>
          </p:cNvPr>
          <p:cNvSpPr txBox="1"/>
          <p:nvPr/>
        </p:nvSpPr>
        <p:spPr>
          <a:xfrm>
            <a:off x="2651761" y="1982231"/>
            <a:ext cx="2032608" cy="482489"/>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lang="en-US" sz="2600" baseline="0" dirty="0">
                <a:solidFill>
                  <a:srgbClr val="AE4844"/>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b="1" dirty="0">
                <a:solidFill>
                  <a:srgbClr val="212121"/>
                </a:solidFill>
                <a:latin typeface="Arial" panose="020B0604020202020204" pitchFamily="34" charset="0"/>
                <a:cs typeface="Arial" panose="020B0604020202020204" pitchFamily="34" charset="0"/>
              </a:rPr>
              <a:t>1894 - 1962</a:t>
            </a:r>
          </a:p>
        </p:txBody>
      </p:sp>
      <p:sp>
        <p:nvSpPr>
          <p:cNvPr id="6" name="Lorem ipsum…">
            <a:extLst>
              <a:ext uri="{FF2B5EF4-FFF2-40B4-BE49-F238E27FC236}">
                <a16:creationId xmlns:a16="http://schemas.microsoft.com/office/drawing/2014/main" id="{969C951B-3499-42B8-8D36-878E63AEE183}"/>
              </a:ext>
            </a:extLst>
          </p:cNvPr>
          <p:cNvSpPr txBox="1"/>
          <p:nvPr/>
        </p:nvSpPr>
        <p:spPr>
          <a:xfrm>
            <a:off x="2651761" y="2842740"/>
            <a:ext cx="2032608" cy="271612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numCol="1" spcCol="1017907"/>
          <a:lstStyle/>
          <a:p>
            <a:pPr>
              <a:spcBef>
                <a:spcPts val="1200"/>
              </a:spcBef>
              <a:spcAft>
                <a:spcPts val="1200"/>
              </a:spcAft>
            </a:pPr>
            <a:r>
              <a:rPr lang="en-US" sz="2600" dirty="0">
                <a:solidFill>
                  <a:srgbClr val="212121"/>
                </a:solidFill>
                <a:latin typeface="Arial" panose="020B0604020202020204" pitchFamily="34" charset="0"/>
                <a:cs typeface="Arial" panose="020B0604020202020204" pitchFamily="34" charset="0"/>
              </a:rPr>
              <a:t>Impresario</a:t>
            </a:r>
          </a:p>
          <a:p>
            <a:pPr>
              <a:spcBef>
                <a:spcPts val="1200"/>
              </a:spcBef>
              <a:spcAft>
                <a:spcPts val="1200"/>
              </a:spcAft>
            </a:pPr>
            <a:r>
              <a:rPr lang="en-US" sz="2600" dirty="0">
                <a:solidFill>
                  <a:srgbClr val="212121"/>
                </a:solidFill>
                <a:latin typeface="Arial" panose="020B0604020202020204" pitchFamily="34" charset="0"/>
                <a:cs typeface="Arial" panose="020B0604020202020204" pitchFamily="34" charset="0"/>
              </a:rPr>
              <a:t>Musician</a:t>
            </a:r>
          </a:p>
          <a:p>
            <a:pPr>
              <a:spcBef>
                <a:spcPts val="1200"/>
              </a:spcBef>
              <a:spcAft>
                <a:spcPts val="1200"/>
              </a:spcAft>
            </a:pPr>
            <a:r>
              <a:rPr lang="en-US" sz="2600" dirty="0">
                <a:solidFill>
                  <a:srgbClr val="212121"/>
                </a:solidFill>
                <a:latin typeface="Arial" panose="020B0604020202020204" pitchFamily="34" charset="0"/>
                <a:cs typeface="Arial" panose="020B0604020202020204" pitchFamily="34" charset="0"/>
              </a:rPr>
              <a:t>Teacher</a:t>
            </a:r>
          </a:p>
          <a:p>
            <a:pPr>
              <a:spcBef>
                <a:spcPts val="1200"/>
              </a:spcBef>
              <a:spcAft>
                <a:spcPts val="1200"/>
              </a:spcAft>
            </a:pPr>
            <a:r>
              <a:rPr lang="en-US" sz="2600" dirty="0">
                <a:solidFill>
                  <a:srgbClr val="212121"/>
                </a:solidFill>
                <a:latin typeface="Arial" panose="020B0604020202020204" pitchFamily="34" charset="0"/>
                <a:cs typeface="Arial" panose="020B0604020202020204" pitchFamily="34" charset="0"/>
              </a:rPr>
              <a:t>Activist</a:t>
            </a:r>
          </a:p>
          <a:p>
            <a:endParaRPr lang="en-US" sz="2600" dirty="0">
              <a:solidFill>
                <a:srgbClr val="212121"/>
              </a:solidFill>
              <a:latin typeface="Arial" panose="020B0604020202020204" pitchFamily="34" charset="0"/>
              <a:cs typeface="Arial" panose="020B0604020202020204" pitchFamily="34" charset="0"/>
            </a:endParaRPr>
          </a:p>
          <a:p>
            <a:endParaRPr lang="en-US" dirty="0">
              <a:solidFill>
                <a:srgbClr val="212121"/>
              </a:solidFill>
              <a:latin typeface="Arial" panose="020B0604020202020204" pitchFamily="34" charset="0"/>
              <a:cs typeface="Arial" panose="020B0604020202020204" pitchFamily="34" charset="0"/>
            </a:endParaRPr>
          </a:p>
        </p:txBody>
      </p:sp>
      <p:sp>
        <p:nvSpPr>
          <p:cNvPr id="7" name="Footer Placeholder 3">
            <a:extLst>
              <a:ext uri="{FF2B5EF4-FFF2-40B4-BE49-F238E27FC236}">
                <a16:creationId xmlns:a16="http://schemas.microsoft.com/office/drawing/2014/main" id="{8B690593-4CE2-488D-AE39-4D44EA056DC7}"/>
              </a:ext>
            </a:extLst>
          </p:cNvPr>
          <p:cNvSpPr txBox="1">
            <a:spLocks/>
          </p:cNvSpPr>
          <p:nvPr/>
        </p:nvSpPr>
        <p:spPr>
          <a:xfrm>
            <a:off x="2651761" y="5948054"/>
            <a:ext cx="4563035" cy="54799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400" i="1" dirty="0">
                <a:solidFill>
                  <a:schemeClr val="accent1">
                    <a:lumMod val="75000"/>
                  </a:schemeClr>
                </a:solidFill>
                <a:latin typeface="Arial" panose="020B0604020202020204" pitchFamily="34" charset="0"/>
                <a:cs typeface="Arial" panose="020B0604020202020204" pitchFamily="34" charset="0"/>
              </a:rPr>
              <a:t>Mary Cardwell Dawson, c. 1925</a:t>
            </a:r>
          </a:p>
        </p:txBody>
      </p:sp>
      <p:pic>
        <p:nvPicPr>
          <p:cNvPr id="8" name="Picture 7">
            <a:extLst>
              <a:ext uri="{FF2B5EF4-FFF2-40B4-BE49-F238E27FC236}">
                <a16:creationId xmlns:a16="http://schemas.microsoft.com/office/drawing/2014/main" id="{A44FECF0-882B-409D-973D-B4A2A8D74E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18328" y="6496050"/>
            <a:ext cx="873672" cy="361950"/>
          </a:xfrm>
          <a:prstGeom prst="rect">
            <a:avLst/>
          </a:prstGeom>
        </p:spPr>
      </p:pic>
    </p:spTree>
    <p:extLst>
      <p:ext uri="{BB962C8B-B14F-4D97-AF65-F5344CB8AC3E}">
        <p14:creationId xmlns:p14="http://schemas.microsoft.com/office/powerpoint/2010/main" val="105530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a:xfrm>
            <a:off x="2651760" y="457200"/>
            <a:ext cx="9144000" cy="718457"/>
          </a:xfrm>
        </p:spPr>
        <p:txBody>
          <a:bodyPr/>
          <a:lstStyle/>
          <a:p>
            <a:r>
              <a:rPr lang="en-US" dirty="0"/>
              <a:t>Musical Education</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242332"/>
            <a:ext cx="4520565" cy="4453618"/>
          </a:xfrm>
        </p:spPr>
        <p:txBody>
          <a:bodyPr vert="horz" lIns="91440" tIns="45720" rIns="91440" bIns="45720" rtlCol="0" anchor="t">
            <a:noAutofit/>
          </a:bodyPr>
          <a:lstStyle/>
          <a:p>
            <a:r>
              <a:rPr lang="en-US" i="1" dirty="0" err="1">
                <a:ea typeface="Lato"/>
                <a:cs typeface="Lato"/>
              </a:rPr>
              <a:t>Aïda</a:t>
            </a:r>
            <a:r>
              <a:rPr lang="en-US" dirty="0"/>
              <a:t> tells the story of an enslaved Ethiopian who must choose between loyalty to her country and the love she has for an Egyptian general. </a:t>
            </a:r>
          </a:p>
          <a:p>
            <a:r>
              <a:rPr lang="en-US" dirty="0"/>
              <a:t>Mary was frustrated that the cast of nearly two hundred didn't feature a single Black performer.</a:t>
            </a:r>
            <a:r>
              <a:rPr lang="en-US" dirty="0">
                <a:ea typeface="Lato"/>
                <a:cs typeface="Lato"/>
              </a:rPr>
              <a:t> The directors, managers, and backstage crew members were all White as well.</a:t>
            </a:r>
            <a:endParaRPr lang="en-US" dirty="0">
              <a:solidFill>
                <a:srgbClr val="000000"/>
              </a:solidFill>
              <a:ea typeface="Lato"/>
              <a:cs typeface="Lato"/>
            </a:endParaRPr>
          </a:p>
          <a:p>
            <a:endParaRPr lang="en-US" dirty="0"/>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5762625"/>
            <a:ext cx="4520565" cy="819150"/>
          </a:xfrm>
        </p:spPr>
        <p:txBody>
          <a:bodyPr lIns="91440" tIns="45720" rIns="91440" bIns="45720" anchor="t"/>
          <a:lstStyle/>
          <a:p>
            <a:r>
              <a:rPr lang="en-US" dirty="0"/>
              <a:t>Cover of the vocal score of Verdi's </a:t>
            </a:r>
            <a:r>
              <a:rPr lang="en-US" i="0" dirty="0" err="1">
                <a:ea typeface="Lato"/>
                <a:cs typeface="Lato"/>
              </a:rPr>
              <a:t>Aïda</a:t>
            </a:r>
            <a:r>
              <a:rPr lang="en-US" dirty="0"/>
              <a:t>, c. 1872.</a:t>
            </a:r>
          </a:p>
        </p:txBody>
      </p:sp>
      <p:pic>
        <p:nvPicPr>
          <p:cNvPr id="6" name="Picture 5">
            <a:extLst>
              <a:ext uri="{FF2B5EF4-FFF2-40B4-BE49-F238E27FC236}">
                <a16:creationId xmlns:a16="http://schemas.microsoft.com/office/drawing/2014/main" id="{B82D2B7B-2897-4373-9A04-A838C0AA3EF7}"/>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505700" y="0"/>
            <a:ext cx="4696278" cy="6858000"/>
          </a:xfrm>
          <a:prstGeom prst="rect">
            <a:avLst/>
          </a:prstGeom>
        </p:spPr>
      </p:pic>
    </p:spTree>
    <p:extLst>
      <p:ext uri="{BB962C8B-B14F-4D97-AF65-F5344CB8AC3E}">
        <p14:creationId xmlns:p14="http://schemas.microsoft.com/office/powerpoint/2010/main" val="164412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Musical Education</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4899661" y="1423307"/>
            <a:ext cx="6473190" cy="3830411"/>
          </a:xfrm>
        </p:spPr>
        <p:txBody>
          <a:bodyPr vert="horz" lIns="91440" tIns="45720" rIns="91440" bIns="45720" rtlCol="0" anchor="t">
            <a:noAutofit/>
          </a:bodyPr>
          <a:lstStyle/>
          <a:p>
            <a:r>
              <a:rPr lang="en-US" dirty="0"/>
              <a:t>In the 1920s and 30s, only a few Black singers found professional success in opera. Often these singers would move to Europe for better opportunities.</a:t>
            </a:r>
            <a:endParaRPr lang="en-US" dirty="0">
              <a:solidFill>
                <a:srgbClr val="313653"/>
              </a:solidFill>
              <a:ea typeface="Lato"/>
              <a:cs typeface="Lato"/>
            </a:endParaRPr>
          </a:p>
          <a:p>
            <a:r>
              <a:rPr lang="en-US" dirty="0">
                <a:ea typeface="Lato"/>
                <a:cs typeface="Lato"/>
              </a:rPr>
              <a:t>Lillian </a:t>
            </a:r>
            <a:r>
              <a:rPr lang="en-US" dirty="0" err="1">
                <a:ea typeface="Lato"/>
                <a:cs typeface="Lato"/>
              </a:rPr>
              <a:t>Evanti</a:t>
            </a:r>
            <a:r>
              <a:rPr lang="en-US" dirty="0">
                <a:ea typeface="Lato"/>
                <a:cs typeface="Lato"/>
              </a:rPr>
              <a:t> was one of those singers. She trained at Howard University, a historically Black college, but moved to France to further her career. Eventually, she would return home – and even perform with the NNOC.</a:t>
            </a:r>
            <a:endParaRPr lang="en-US" dirty="0">
              <a:solidFill>
                <a:srgbClr val="313653"/>
              </a:solidFill>
              <a:ea typeface="Lato"/>
              <a:cs typeface="Lato"/>
            </a:endParaRPr>
          </a:p>
        </p:txBody>
      </p:sp>
      <p:pic>
        <p:nvPicPr>
          <p:cNvPr id="7" name="Picture 6" descr="A person standing in front of a train&#10;&#10;Description automatically generated">
            <a:extLst>
              <a:ext uri="{FF2B5EF4-FFF2-40B4-BE49-F238E27FC236}">
                <a16:creationId xmlns:a16="http://schemas.microsoft.com/office/drawing/2014/main" id="{88ABA3A8-9AB8-305B-4040-6042EF825D8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94865" y="1423307"/>
            <a:ext cx="3913790" cy="4801475"/>
          </a:xfrm>
          <a:prstGeom prst="rect">
            <a:avLst/>
          </a:prstGeom>
          <a:effectLst>
            <a:softEdge rad="38100"/>
          </a:effectLst>
        </p:spPr>
      </p:pic>
      <p:sp>
        <p:nvSpPr>
          <p:cNvPr id="6" name="Footer Placeholder 3">
            <a:extLst>
              <a:ext uri="{FF2B5EF4-FFF2-40B4-BE49-F238E27FC236}">
                <a16:creationId xmlns:a16="http://schemas.microsoft.com/office/drawing/2014/main" id="{4468BDE4-62FC-4319-8DA9-EF008EA4EF44}"/>
              </a:ext>
            </a:extLst>
          </p:cNvPr>
          <p:cNvSpPr>
            <a:spLocks noGrp="1"/>
          </p:cNvSpPr>
          <p:nvPr>
            <p:ph type="ftr" sz="quarter" idx="11"/>
          </p:nvPr>
        </p:nvSpPr>
        <p:spPr>
          <a:xfrm>
            <a:off x="4899661" y="5730843"/>
            <a:ext cx="4520565" cy="493939"/>
          </a:xfrm>
        </p:spPr>
        <p:txBody>
          <a:bodyPr lIns="91440" tIns="45720" rIns="91440" bIns="45720" anchor="t"/>
          <a:lstStyle/>
          <a:p>
            <a:r>
              <a:rPr lang="en-US" dirty="0"/>
              <a:t>Lillian </a:t>
            </a:r>
            <a:r>
              <a:rPr lang="en-US" dirty="0" err="1"/>
              <a:t>Evanti</a:t>
            </a:r>
            <a:r>
              <a:rPr lang="en-US" dirty="0"/>
              <a:t> in France, 1872.</a:t>
            </a:r>
          </a:p>
        </p:txBody>
      </p:sp>
    </p:spTree>
    <p:extLst>
      <p:ext uri="{BB962C8B-B14F-4D97-AF65-F5344CB8AC3E}">
        <p14:creationId xmlns:p14="http://schemas.microsoft.com/office/powerpoint/2010/main" val="3931180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Return to Homestead</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189263"/>
            <a:ext cx="5149215" cy="4478111"/>
          </a:xfrm>
        </p:spPr>
        <p:txBody>
          <a:bodyPr vert="horz" lIns="91440" tIns="45720" rIns="91440" bIns="45720" rtlCol="0" anchor="t">
            <a:noAutofit/>
          </a:bodyPr>
          <a:lstStyle/>
          <a:p>
            <a:r>
              <a:rPr lang="en-US" dirty="0"/>
              <a:t>Mary was the only Black student in her graduating class at the New England Conservatory. She was offered a teaching job, but she decided to move back to Homestead and set up her own private music school.  </a:t>
            </a:r>
          </a:p>
          <a:p>
            <a:r>
              <a:rPr lang="en-US" dirty="0"/>
              <a:t>She gave back to her hometown by teaching voice and instrumental lessons, presenting </a:t>
            </a:r>
            <a:r>
              <a:rPr lang="en-US" b="1" dirty="0"/>
              <a:t>recitals</a:t>
            </a:r>
            <a:r>
              <a:rPr lang="en-US" dirty="0"/>
              <a:t>, and promoting local musicians.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5779146"/>
            <a:ext cx="5149215" cy="793103"/>
          </a:xfrm>
        </p:spPr>
        <p:txBody>
          <a:bodyPr lIns="91440" tIns="45720" rIns="91440" bIns="45720" anchor="t"/>
          <a:lstStyle/>
          <a:p>
            <a:r>
              <a:rPr lang="en-US" dirty="0"/>
              <a:t>Program for a March 1926 recital by Mary at </a:t>
            </a:r>
            <a:r>
              <a:rPr lang="en-US" dirty="0" err="1"/>
              <a:t>Bethleham</a:t>
            </a:r>
            <a:r>
              <a:rPr lang="en-US" dirty="0"/>
              <a:t> Baptist Church.</a:t>
            </a:r>
          </a:p>
        </p:txBody>
      </p:sp>
      <p:pic>
        <p:nvPicPr>
          <p:cNvPr id="5" name="Picture 4">
            <a:extLst>
              <a:ext uri="{FF2B5EF4-FFF2-40B4-BE49-F238E27FC236}">
                <a16:creationId xmlns:a16="http://schemas.microsoft.com/office/drawing/2014/main" id="{1194B913-76C3-12F9-0985-CDD1ED08AA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3260" y="-159568"/>
            <a:ext cx="4389625" cy="7160443"/>
          </a:xfrm>
          <a:prstGeom prst="rect">
            <a:avLst/>
          </a:prstGeom>
        </p:spPr>
      </p:pic>
    </p:spTree>
    <p:extLst>
      <p:ext uri="{BB962C8B-B14F-4D97-AF65-F5344CB8AC3E}">
        <p14:creationId xmlns:p14="http://schemas.microsoft.com/office/powerpoint/2010/main" val="1498655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a:xfrm>
            <a:off x="2651760" y="457200"/>
            <a:ext cx="9144000" cy="718457"/>
          </a:xfrm>
        </p:spPr>
        <p:txBody>
          <a:bodyPr/>
          <a:lstStyle/>
          <a:p>
            <a:r>
              <a:rPr lang="en-US"/>
              <a:t>Musical Power Couple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5246006" y="1293812"/>
            <a:ext cx="5955394" cy="3824969"/>
          </a:xfrm>
        </p:spPr>
        <p:txBody>
          <a:bodyPr vert="horz" lIns="91440" tIns="45720" rIns="91440" bIns="45720" rtlCol="0" anchor="t">
            <a:noAutofit/>
          </a:bodyPr>
          <a:lstStyle/>
          <a:p>
            <a:r>
              <a:rPr lang="en-US" dirty="0"/>
              <a:t>In 1927, Mary Cardwell married master electrician Walter Dawson. Mary first met Walter in Boston, and he moved to Homestead to marry her. For the rest of her life, Walter supported her ambitions any way he could. </a:t>
            </a:r>
          </a:p>
          <a:p>
            <a:r>
              <a:rPr lang="en-US" dirty="0">
                <a:ea typeface="Lato"/>
                <a:cs typeface="Lato"/>
              </a:rPr>
              <a:t>By 1930, the renamed “Cardwell Dawson School of Music” was a success. The school's faculty and student body were racially integrated. </a:t>
            </a:r>
            <a:endParaRPr lang="en-US" dirty="0"/>
          </a:p>
          <a:p>
            <a:endParaRPr lang="en-US" dirty="0"/>
          </a:p>
        </p:txBody>
      </p:sp>
      <p:pic>
        <p:nvPicPr>
          <p:cNvPr id="4" name="Picture 3" descr="A person and person in wedding attire&#10;&#10;Description automatically generated">
            <a:extLst>
              <a:ext uri="{FF2B5EF4-FFF2-40B4-BE49-F238E27FC236}">
                <a16:creationId xmlns:a16="http://schemas.microsoft.com/office/drawing/2014/main" id="{115A5F7A-872E-BB14-CA3E-3F5D9A386B2C}"/>
              </a:ext>
            </a:extLst>
          </p:cNvPr>
          <p:cNvPicPr>
            <a:picLocks noChangeAspect="1"/>
          </p:cNvPicPr>
          <p:nvPr/>
        </p:nvPicPr>
        <p:blipFill rotWithShape="1">
          <a:blip r:embed="rId2">
            <a:extLst>
              <a:ext uri="{28A0092B-C50C-407E-A947-70E740481C1C}">
                <a14:useLocalDpi xmlns:a14="http://schemas.microsoft.com/office/drawing/2010/main" val="0"/>
              </a:ext>
            </a:extLst>
          </a:blip>
          <a:srcRect t="2392"/>
          <a:stretch/>
        </p:blipFill>
        <p:spPr>
          <a:xfrm>
            <a:off x="714300" y="1293812"/>
            <a:ext cx="4157387" cy="4821238"/>
          </a:xfrm>
          <a:prstGeom prst="rect">
            <a:avLst/>
          </a:prstGeom>
          <a:effectLst>
            <a:softEdge rad="63500"/>
          </a:effectLst>
        </p:spPr>
      </p:pic>
      <p:sp>
        <p:nvSpPr>
          <p:cNvPr id="7" name="TextBox 6">
            <a:extLst>
              <a:ext uri="{FF2B5EF4-FFF2-40B4-BE49-F238E27FC236}">
                <a16:creationId xmlns:a16="http://schemas.microsoft.com/office/drawing/2014/main" id="{FF0D0AFB-CA6A-E71E-C2F1-7B676CF5D418}"/>
              </a:ext>
            </a:extLst>
          </p:cNvPr>
          <p:cNvSpPr txBox="1"/>
          <p:nvPr/>
        </p:nvSpPr>
        <p:spPr>
          <a:xfrm>
            <a:off x="5246006" y="5284053"/>
            <a:ext cx="465047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i="1" baseline="0" dirty="0">
                <a:solidFill>
                  <a:srgbClr val="5F5F5F"/>
                </a:solidFill>
                <a:latin typeface="Arial" panose="020B0604020202020204" pitchFamily="34" charset="0"/>
              </a:rPr>
              <a:t>Mary and Walter on their wedding day, 1927.</a:t>
            </a:r>
            <a:endParaRPr lang="en-US" dirty="0"/>
          </a:p>
        </p:txBody>
      </p:sp>
    </p:spTree>
    <p:extLst>
      <p:ext uri="{BB962C8B-B14F-4D97-AF65-F5344CB8AC3E}">
        <p14:creationId xmlns:p14="http://schemas.microsoft.com/office/powerpoint/2010/main" val="1880336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Cardwell Dawson School of Music</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6970945" y="5210547"/>
            <a:ext cx="4344754" cy="1190253"/>
          </a:xfrm>
        </p:spPr>
        <p:txBody>
          <a:bodyPr lIns="91440" tIns="45720" rIns="91440" bIns="45720" anchor="t"/>
          <a:lstStyle/>
          <a:p>
            <a:r>
              <a:rPr lang="en-US" dirty="0"/>
              <a:t>The Cardwell Dawson Choir, which emerged from the school, c. 1930s.</a:t>
            </a:r>
          </a:p>
        </p:txBody>
      </p:sp>
      <p:pic>
        <p:nvPicPr>
          <p:cNvPr id="5" name="Picture 4" descr="A group of people posing for a photo&#10;&#10;Description automatically generated">
            <a:extLst>
              <a:ext uri="{FF2B5EF4-FFF2-40B4-BE49-F238E27FC236}">
                <a16:creationId xmlns:a16="http://schemas.microsoft.com/office/drawing/2014/main" id="{63D15EF6-1CF5-C72D-BA8D-A7350ACC95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755" y="1505150"/>
            <a:ext cx="7328805" cy="5352850"/>
          </a:xfrm>
          <a:prstGeom prst="rect">
            <a:avLst/>
          </a:prstGeom>
        </p:spPr>
      </p:pic>
      <p:sp>
        <p:nvSpPr>
          <p:cNvPr id="7" name="TextBox 6">
            <a:extLst>
              <a:ext uri="{FF2B5EF4-FFF2-40B4-BE49-F238E27FC236}">
                <a16:creationId xmlns:a16="http://schemas.microsoft.com/office/drawing/2014/main" id="{A7F58BC6-FD39-44CC-0A63-B6DF751DCB1E}"/>
              </a:ext>
            </a:extLst>
          </p:cNvPr>
          <p:cNvSpPr txBox="1"/>
          <p:nvPr/>
        </p:nvSpPr>
        <p:spPr>
          <a:xfrm>
            <a:off x="6970945" y="1175657"/>
            <a:ext cx="4344755"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solidFill>
                  <a:srgbClr val="212121"/>
                </a:solidFill>
                <a:latin typeface="Arial" panose="020B0604020202020204" pitchFamily="34" charset="0"/>
                <a:cs typeface="Arial" panose="020B0604020202020204" pitchFamily="34" charset="0"/>
              </a:rPr>
              <a:t>Cardwell Dawson School students performed recitals throughout Pittsburgh. The school didn’t just hold classes, it was a rehearsal hall for the school and other groups, a community center for club meetings, and a venue for other events. </a:t>
            </a:r>
          </a:p>
          <a:p>
            <a:endParaRPr lang="en-US" dirty="0"/>
          </a:p>
        </p:txBody>
      </p:sp>
    </p:spTree>
    <p:extLst>
      <p:ext uri="{BB962C8B-B14F-4D97-AF65-F5344CB8AC3E}">
        <p14:creationId xmlns:p14="http://schemas.microsoft.com/office/powerpoint/2010/main" val="4226862600"/>
      </p:ext>
    </p:extLst>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Cardwell Dawson School of Music</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199394"/>
            <a:ext cx="4244340" cy="4515296"/>
          </a:xfrm>
        </p:spPr>
        <p:txBody>
          <a:bodyPr vert="horz" lIns="91440" tIns="45720" rIns="91440" bIns="45720" rtlCol="0" anchor="t">
            <a:noAutofit/>
          </a:bodyPr>
          <a:lstStyle/>
          <a:p>
            <a:r>
              <a:rPr lang="en-US" dirty="0"/>
              <a:t>Her students performed work from major European and American composers, including African Americans like R. Nathaniel </a:t>
            </a:r>
            <a:r>
              <a:rPr lang="en-US" dirty="0" err="1"/>
              <a:t>Dett</a:t>
            </a:r>
            <a:r>
              <a:rPr lang="en-US" dirty="0"/>
              <a:t> and Harry Burleigh, and traditional religious pieces and spirituals. </a:t>
            </a:r>
          </a:p>
          <a:p>
            <a:r>
              <a:rPr lang="en-US" dirty="0"/>
              <a:t>Mary focused on classical pieces and rarely included jazz or popular music in her programs.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5857181"/>
            <a:ext cx="4764353" cy="547996"/>
          </a:xfrm>
        </p:spPr>
        <p:txBody>
          <a:bodyPr lIns="91440" tIns="45720" rIns="91440" bIns="45720" anchor="t"/>
          <a:lstStyle/>
          <a:p>
            <a:r>
              <a:rPr lang="en-US" dirty="0"/>
              <a:t>Burleigh, c. 1922; Dett, c. 1910s.</a:t>
            </a:r>
          </a:p>
        </p:txBody>
      </p:sp>
      <p:pic>
        <p:nvPicPr>
          <p:cNvPr id="5" name="Picture 4" descr="A person in a suit and tie&#10;&#10;Description automatically generated">
            <a:extLst>
              <a:ext uri="{FF2B5EF4-FFF2-40B4-BE49-F238E27FC236}">
                <a16:creationId xmlns:a16="http://schemas.microsoft.com/office/drawing/2014/main" id="{A31A2A24-1D75-8832-96FA-68557419EA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9710" y="2147963"/>
            <a:ext cx="2767130" cy="4252837"/>
          </a:xfrm>
          <a:prstGeom prst="rect">
            <a:avLst/>
          </a:prstGeom>
        </p:spPr>
      </p:pic>
      <p:pic>
        <p:nvPicPr>
          <p:cNvPr id="6" name="Picture 5" descr="A person in a suit and tie&#10;&#10;Description automatically generated">
            <a:extLst>
              <a:ext uri="{FF2B5EF4-FFF2-40B4-BE49-F238E27FC236}">
                <a16:creationId xmlns:a16="http://schemas.microsoft.com/office/drawing/2014/main" id="{C6C1D8D5-54E3-EF6F-90DE-544C262D6B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8642" y="1199394"/>
            <a:ext cx="2572450" cy="3953631"/>
          </a:xfrm>
          <a:prstGeom prst="rect">
            <a:avLst/>
          </a:prstGeom>
        </p:spPr>
      </p:pic>
    </p:spTree>
    <p:extLst>
      <p:ext uri="{BB962C8B-B14F-4D97-AF65-F5344CB8AC3E}">
        <p14:creationId xmlns:p14="http://schemas.microsoft.com/office/powerpoint/2010/main" val="219610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A Family Business</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175657"/>
            <a:ext cx="8851868" cy="1281099"/>
          </a:xfrm>
        </p:spPr>
        <p:txBody>
          <a:bodyPr vert="horz" lIns="91440" tIns="45720" rIns="91440" bIns="45720" rtlCol="0" anchor="t">
            <a:noAutofit/>
          </a:bodyPr>
          <a:lstStyle/>
          <a:p>
            <a:r>
              <a:rPr lang="en-US" dirty="0"/>
              <a:t>As the school grew, Dawson hired more faculty expanding the curriculum to include dance, acting, play directing, choral conducting, and languages.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6188391" y="5119398"/>
            <a:ext cx="5315237" cy="1331263"/>
          </a:xfrm>
        </p:spPr>
        <p:txBody>
          <a:bodyPr lIns="91440" tIns="45720" rIns="91440" bIns="45720" anchor="t"/>
          <a:lstStyle/>
          <a:p>
            <a:r>
              <a:rPr lang="en-US" dirty="0"/>
              <a:t>Congregation in church, possibly Mt. Oliver Baptist Church, Clairton, PA. Charles “Teenie” Harris, c. 1950. </a:t>
            </a:r>
          </a:p>
        </p:txBody>
      </p:sp>
      <p:pic>
        <p:nvPicPr>
          <p:cNvPr id="5" name="Picture 4" descr="A group of people sitting in a room&#10;&#10;Description automatically generated">
            <a:extLst>
              <a:ext uri="{FF2B5EF4-FFF2-40B4-BE49-F238E27FC236}">
                <a16:creationId xmlns:a16="http://schemas.microsoft.com/office/drawing/2014/main" id="{D589A89E-99BE-A657-6F31-5581328077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396" y="2456756"/>
            <a:ext cx="5315237" cy="3993905"/>
          </a:xfrm>
          <a:prstGeom prst="rect">
            <a:avLst/>
          </a:prstGeom>
        </p:spPr>
      </p:pic>
      <p:sp>
        <p:nvSpPr>
          <p:cNvPr id="7" name="TextBox 6">
            <a:extLst>
              <a:ext uri="{FF2B5EF4-FFF2-40B4-BE49-F238E27FC236}">
                <a16:creationId xmlns:a16="http://schemas.microsoft.com/office/drawing/2014/main" id="{2C66762A-2413-2A71-624E-5C69371F354C}"/>
              </a:ext>
            </a:extLst>
          </p:cNvPr>
          <p:cNvSpPr txBox="1"/>
          <p:nvPr/>
        </p:nvSpPr>
        <p:spPr>
          <a:xfrm>
            <a:off x="6188393" y="2578206"/>
            <a:ext cx="5315236" cy="23698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solidFill>
                  <a:srgbClr val="212121"/>
                </a:solidFill>
                <a:latin typeface="Arial" panose="020B0604020202020204" pitchFamily="34" charset="0"/>
                <a:cs typeface="Arial" panose="020B0604020202020204" pitchFamily="34" charset="0"/>
              </a:rPr>
              <a:t>Dawson drew on community and family support. She recruited singers from local churches and her personal faith was important. She saw her work as a calling.</a:t>
            </a:r>
          </a:p>
          <a:p>
            <a:pPr algn="l"/>
            <a:endParaRPr lang="en-US" dirty="0"/>
          </a:p>
        </p:txBody>
      </p:sp>
    </p:spTree>
    <p:extLst>
      <p:ext uri="{BB962C8B-B14F-4D97-AF65-F5344CB8AC3E}">
        <p14:creationId xmlns:p14="http://schemas.microsoft.com/office/powerpoint/2010/main" val="2685247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Productions and Presentations</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4652937"/>
            <a:ext cx="8787765" cy="1871688"/>
          </a:xfrm>
        </p:spPr>
        <p:txBody>
          <a:bodyPr/>
          <a:lstStyle/>
          <a:p>
            <a:r>
              <a:rPr lang="en-US" dirty="0"/>
              <a:t>In 1931, Dawson established a Pittsburgh chapter of the National Association of Negro Musicians (NANM), a national organization dedicated to promoting Black composers and performers and developing professional musicians and companies in the Black community. </a:t>
            </a:r>
          </a:p>
        </p:txBody>
      </p:sp>
      <p:sp>
        <p:nvSpPr>
          <p:cNvPr id="7" name="Footer Placeholder 3">
            <a:extLst>
              <a:ext uri="{FF2B5EF4-FFF2-40B4-BE49-F238E27FC236}">
                <a16:creationId xmlns:a16="http://schemas.microsoft.com/office/drawing/2014/main" id="{063D6750-1661-4215-B0C9-2D1C81815937}"/>
              </a:ext>
            </a:extLst>
          </p:cNvPr>
          <p:cNvSpPr>
            <a:spLocks noGrp="1"/>
          </p:cNvSpPr>
          <p:nvPr>
            <p:ph type="ftr" sz="quarter" idx="11"/>
          </p:nvPr>
        </p:nvSpPr>
        <p:spPr>
          <a:xfrm>
            <a:off x="7239000" y="1373288"/>
            <a:ext cx="4200525" cy="2953456"/>
          </a:xfrm>
        </p:spPr>
        <p:txBody>
          <a:bodyPr/>
          <a:lstStyle/>
          <a:p>
            <a:r>
              <a:rPr lang="en-US" dirty="0"/>
              <a:t>NANM board members Blanche K. Thompson, Josephine Inness, Henry L. Grant, Mary Cardwell Dawson, Clarence Hayden Wilson, and Florence B. Price seated in Foster Memorial Hall, January 1941.</a:t>
            </a:r>
          </a:p>
          <a:p>
            <a:endParaRPr lang="en-US" dirty="0"/>
          </a:p>
        </p:txBody>
      </p:sp>
      <p:pic>
        <p:nvPicPr>
          <p:cNvPr id="8" name="Picture 7">
            <a:extLst>
              <a:ext uri="{FF2B5EF4-FFF2-40B4-BE49-F238E27FC236}">
                <a16:creationId xmlns:a16="http://schemas.microsoft.com/office/drawing/2014/main" id="{30E77E6A-843E-468B-9D19-45E03F2519B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292542" y="1175657"/>
            <a:ext cx="5753100" cy="3348718"/>
          </a:xfrm>
          <a:prstGeom prst="rect">
            <a:avLst/>
          </a:prstGeom>
          <a:effectLst>
            <a:softEdge rad="63500"/>
          </a:effectLst>
        </p:spPr>
      </p:pic>
    </p:spTree>
    <p:extLst>
      <p:ext uri="{BB962C8B-B14F-4D97-AF65-F5344CB8AC3E}">
        <p14:creationId xmlns:p14="http://schemas.microsoft.com/office/powerpoint/2010/main" val="1797776800"/>
      </p:ext>
    </p:extLst>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Productions and Presentations</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6264481" y="1175658"/>
            <a:ext cx="5372061" cy="4510768"/>
          </a:xfrm>
        </p:spPr>
        <p:txBody>
          <a:bodyPr vert="horz" lIns="91440" tIns="45720" rIns="91440" bIns="45720" rtlCol="0" anchor="t">
            <a:noAutofit/>
          </a:bodyPr>
          <a:lstStyle/>
          <a:p>
            <a:r>
              <a:rPr lang="en-US" dirty="0">
                <a:ea typeface="Lato"/>
                <a:cs typeface="Lato"/>
              </a:rPr>
              <a:t>Mary was committed to professional standards, carefully budgeting to pay soloists even in performances where the chorus featured students and community singers. She insisted on the equality of performers and musicians of all races.</a:t>
            </a:r>
            <a:endParaRPr lang="en-US" dirty="0">
              <a:solidFill>
                <a:srgbClr val="313653"/>
              </a:solidFill>
              <a:ea typeface="Lato"/>
              <a:cs typeface="Lato"/>
            </a:endParaRPr>
          </a:p>
          <a:p>
            <a:r>
              <a:rPr lang="en-US" dirty="0">
                <a:ea typeface="Lato"/>
                <a:cs typeface="Lato"/>
              </a:rPr>
              <a:t>In 1934, the Pittsburgh NANM hosted Lillian </a:t>
            </a:r>
            <a:r>
              <a:rPr lang="en-US" dirty="0" err="1">
                <a:ea typeface="Lato"/>
                <a:cs typeface="Lato"/>
              </a:rPr>
              <a:t>Evanti</a:t>
            </a:r>
            <a:r>
              <a:rPr lang="en-US" dirty="0">
                <a:ea typeface="Lato"/>
                <a:cs typeface="Lato"/>
              </a:rPr>
              <a:t>, the first Black American to sing with a major European opera company. </a:t>
            </a:r>
          </a:p>
        </p:txBody>
      </p:sp>
      <p:pic>
        <p:nvPicPr>
          <p:cNvPr id="4" name="Picture 3" descr="A poster for a concert&#10;&#10;Description automatically generated">
            <a:extLst>
              <a:ext uri="{FF2B5EF4-FFF2-40B4-BE49-F238E27FC236}">
                <a16:creationId xmlns:a16="http://schemas.microsoft.com/office/drawing/2014/main" id="{67E21E4C-A2C4-80AD-6E02-3EE0507298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2532" y="1174249"/>
            <a:ext cx="4648200" cy="3600450"/>
          </a:xfrm>
          <a:prstGeom prst="rect">
            <a:avLst/>
          </a:prstGeom>
        </p:spPr>
      </p:pic>
      <p:sp>
        <p:nvSpPr>
          <p:cNvPr id="7" name="Footer Placeholder 3">
            <a:extLst>
              <a:ext uri="{FF2B5EF4-FFF2-40B4-BE49-F238E27FC236}">
                <a16:creationId xmlns:a16="http://schemas.microsoft.com/office/drawing/2014/main" id="{0C7E6FEE-726D-4F84-88E8-E9BFB48EAB9B}"/>
              </a:ext>
            </a:extLst>
          </p:cNvPr>
          <p:cNvSpPr>
            <a:spLocks noGrp="1"/>
          </p:cNvSpPr>
          <p:nvPr/>
        </p:nvSpPr>
        <p:spPr>
          <a:xfrm>
            <a:off x="2651760" y="4774699"/>
            <a:ext cx="3468972" cy="1530851"/>
          </a:xfrm>
          <a:prstGeom prst="rect">
            <a:avLst/>
          </a:prstGeom>
        </p:spPr>
        <p:txBody>
          <a:bodyPr/>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panose="020B0604020202020204" pitchFamily="34" charset="0"/>
              </a:rPr>
              <a:t>Promo for an NNOC performance of </a:t>
            </a:r>
            <a:r>
              <a:rPr lang="en-US" i="0" dirty="0">
                <a:latin typeface="Arial" panose="020B0604020202020204" pitchFamily="34" charset="0"/>
              </a:rPr>
              <a:t>La Traviata </a:t>
            </a:r>
            <a:r>
              <a:rPr lang="en-US" dirty="0">
                <a:latin typeface="Arial" panose="020B0604020202020204" pitchFamily="34" charset="0"/>
              </a:rPr>
              <a:t>at Madison Square Garden in 1944.</a:t>
            </a:r>
          </a:p>
        </p:txBody>
      </p:sp>
    </p:spTree>
    <p:extLst>
      <p:ext uri="{BB962C8B-B14F-4D97-AF65-F5344CB8AC3E}">
        <p14:creationId xmlns:p14="http://schemas.microsoft.com/office/powerpoint/2010/main" val="1193994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The Choir on Tour</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5476567" y="1176937"/>
            <a:ext cx="6119277" cy="3522882"/>
          </a:xfrm>
        </p:spPr>
        <p:txBody>
          <a:bodyPr vert="horz" lIns="91440" tIns="45720" rIns="91440" bIns="45720" rtlCol="0" anchor="t">
            <a:noAutofit/>
          </a:bodyPr>
          <a:lstStyle/>
          <a:p>
            <a:r>
              <a:rPr lang="en-US" dirty="0"/>
              <a:t>The Cardwell Dawson Choir was formed from students at the school. They performed concerts regularly from the late 1930s until 1941, winning contests and festivals around the region. </a:t>
            </a:r>
          </a:p>
          <a:p>
            <a:r>
              <a:rPr lang="en-US" dirty="0"/>
              <a:t>In 1939, the choir performed at the World's Fair in New York City, a huge international exhibition featuring cultural contributions from all over the world.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5476567" y="5402571"/>
            <a:ext cx="6119277" cy="798204"/>
          </a:xfrm>
        </p:spPr>
        <p:txBody>
          <a:bodyPr/>
          <a:lstStyle/>
          <a:p>
            <a:r>
              <a:rPr lang="en-US" dirty="0"/>
              <a:t>Poster promoting the New York World's Fair, 1939.</a:t>
            </a:r>
          </a:p>
        </p:txBody>
      </p:sp>
      <p:pic>
        <p:nvPicPr>
          <p:cNvPr id="7" name="Picture 6">
            <a:extLst>
              <a:ext uri="{FF2B5EF4-FFF2-40B4-BE49-F238E27FC236}">
                <a16:creationId xmlns:a16="http://schemas.microsoft.com/office/drawing/2014/main" id="{788EFBD7-5576-485C-932E-54B503E11C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799" y="1175657"/>
            <a:ext cx="3415863" cy="5105922"/>
          </a:xfrm>
          <a:prstGeom prst="rect">
            <a:avLst/>
          </a:prstGeom>
        </p:spPr>
      </p:pic>
    </p:spTree>
    <p:extLst>
      <p:ext uri="{BB962C8B-B14F-4D97-AF65-F5344CB8AC3E}">
        <p14:creationId xmlns:p14="http://schemas.microsoft.com/office/powerpoint/2010/main" val="78049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2B15E-E67F-4CAA-8CD6-F870A62213AE}"/>
              </a:ext>
            </a:extLst>
          </p:cNvPr>
          <p:cNvSpPr>
            <a:spLocks noGrp="1"/>
          </p:cNvSpPr>
          <p:nvPr>
            <p:ph type="ctrTitle"/>
          </p:nvPr>
        </p:nvSpPr>
        <p:spPr/>
        <p:txBody>
          <a:bodyPr/>
          <a:lstStyle/>
          <a:p>
            <a:r>
              <a:rPr lang="en-US"/>
              <a:t>Revolution at The Met</a:t>
            </a:r>
          </a:p>
        </p:txBody>
      </p:sp>
      <p:sp>
        <p:nvSpPr>
          <p:cNvPr id="3" name="Subtitle 2">
            <a:extLst>
              <a:ext uri="{FF2B5EF4-FFF2-40B4-BE49-F238E27FC236}">
                <a16:creationId xmlns:a16="http://schemas.microsoft.com/office/drawing/2014/main" id="{2504745F-4144-49E1-BB69-69D4578636DF}"/>
              </a:ext>
            </a:extLst>
          </p:cNvPr>
          <p:cNvSpPr>
            <a:spLocks noGrp="1"/>
          </p:cNvSpPr>
          <p:nvPr>
            <p:ph type="subTitle" idx="1"/>
          </p:nvPr>
        </p:nvSpPr>
        <p:spPr>
          <a:xfrm>
            <a:off x="5118233" y="1331531"/>
            <a:ext cx="6070119" cy="3723583"/>
          </a:xfrm>
        </p:spPr>
        <p:txBody>
          <a:bodyPr vert="horz" lIns="91440" tIns="45720" rIns="91440" bIns="45720" rtlCol="0" anchor="t">
            <a:noAutofit/>
          </a:bodyPr>
          <a:lstStyle/>
          <a:p>
            <a:r>
              <a:rPr lang="en-US" dirty="0"/>
              <a:t>In 1956, the Metropolitan Opera of New York (The Met) hosted an African American opera company for the first time in its history. The National Negro Opera Company (NNOC) performed Clarence Cameron White's </a:t>
            </a:r>
            <a:r>
              <a:rPr lang="en-US" i="1" dirty="0"/>
              <a:t>Ouanga</a:t>
            </a:r>
            <a:r>
              <a:rPr lang="en-US" dirty="0"/>
              <a:t>, which tells an </a:t>
            </a:r>
            <a:r>
              <a:rPr lang="en-US" b="1" dirty="0"/>
              <a:t>epic</a:t>
            </a:r>
            <a:r>
              <a:rPr lang="en-US" dirty="0"/>
              <a:t> story from the Haitian Revolution. This was also the first production of a work by a Black composer at the Met. </a:t>
            </a:r>
          </a:p>
          <a:p>
            <a:endParaRPr lang="en-US" dirty="0"/>
          </a:p>
        </p:txBody>
      </p:sp>
      <p:sp>
        <p:nvSpPr>
          <p:cNvPr id="4" name="Footer Placeholder 3">
            <a:extLst>
              <a:ext uri="{FF2B5EF4-FFF2-40B4-BE49-F238E27FC236}">
                <a16:creationId xmlns:a16="http://schemas.microsoft.com/office/drawing/2014/main" id="{5CDFBE94-DDB9-4302-9EB2-4E010F886472}"/>
              </a:ext>
            </a:extLst>
          </p:cNvPr>
          <p:cNvSpPr>
            <a:spLocks noGrp="1"/>
          </p:cNvSpPr>
          <p:nvPr>
            <p:ph type="ftr" sz="quarter" idx="11"/>
          </p:nvPr>
        </p:nvSpPr>
        <p:spPr>
          <a:xfrm>
            <a:off x="5118232" y="5210988"/>
            <a:ext cx="6070120" cy="1189812"/>
          </a:xfrm>
        </p:spPr>
        <p:txBody>
          <a:bodyPr lIns="91440" tIns="45720" rIns="91440" bIns="45720" anchor="t"/>
          <a:lstStyle/>
          <a:p>
            <a:r>
              <a:rPr lang="en-US" dirty="0"/>
              <a:t>1959 program image featuring a photograph of a performance of Aida at the Syria Mosque in Pittsburgh.</a:t>
            </a:r>
          </a:p>
        </p:txBody>
      </p:sp>
      <p:pic>
        <p:nvPicPr>
          <p:cNvPr id="5" name="Picture 4" descr="A black and white poster of a group of people playing instruments&#10;&#10;Description automatically generated">
            <a:extLst>
              <a:ext uri="{FF2B5EF4-FFF2-40B4-BE49-F238E27FC236}">
                <a16:creationId xmlns:a16="http://schemas.microsoft.com/office/drawing/2014/main" id="{84960938-EA0A-26DF-ACD6-66163B2023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613" y="1167441"/>
            <a:ext cx="4116239" cy="5233359"/>
          </a:xfrm>
          <a:prstGeom prst="rect">
            <a:avLst/>
          </a:prstGeom>
          <a:effectLst>
            <a:softEdge rad="50800"/>
          </a:effectLst>
        </p:spPr>
      </p:pic>
    </p:spTree>
    <p:extLst>
      <p:ext uri="{BB962C8B-B14F-4D97-AF65-F5344CB8AC3E}">
        <p14:creationId xmlns:p14="http://schemas.microsoft.com/office/powerpoint/2010/main" val="3225910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From Choir to Opera Company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181019"/>
            <a:ext cx="4375607" cy="4166588"/>
          </a:xfrm>
        </p:spPr>
        <p:txBody>
          <a:bodyPr vert="horz" lIns="91440" tIns="45720" rIns="91440" bIns="45720" rtlCol="0" anchor="t">
            <a:noAutofit/>
          </a:bodyPr>
          <a:lstStyle/>
          <a:p>
            <a:r>
              <a:rPr lang="en-US" dirty="0"/>
              <a:t>This choir would become the core of the NNOC. </a:t>
            </a:r>
          </a:p>
          <a:p>
            <a:r>
              <a:rPr lang="en-US" dirty="0"/>
              <a:t>In 1941, Walter and Mary moved their musical </a:t>
            </a:r>
            <a:r>
              <a:rPr lang="en-US" b="1" dirty="0"/>
              <a:t>enterprises</a:t>
            </a:r>
            <a:r>
              <a:rPr lang="en-US" dirty="0"/>
              <a:t> to a house owned by William “</a:t>
            </a:r>
            <a:r>
              <a:rPr lang="en-US" dirty="0" err="1"/>
              <a:t>Woogie</a:t>
            </a:r>
            <a:r>
              <a:rPr lang="en-US" dirty="0"/>
              <a:t>” Harris, one of the city's wealthiest Black residents. Here on Apple Street in the Homewood District, the opera company would have its first headquarters.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5690588"/>
            <a:ext cx="6644640" cy="952687"/>
          </a:xfrm>
        </p:spPr>
        <p:txBody>
          <a:bodyPr/>
          <a:lstStyle/>
          <a:p>
            <a:r>
              <a:rPr lang="en-US" dirty="0"/>
              <a:t>“</a:t>
            </a:r>
            <a:r>
              <a:rPr lang="en-US" dirty="0" err="1"/>
              <a:t>Woogie</a:t>
            </a:r>
            <a:r>
              <a:rPr lang="en-US" dirty="0"/>
              <a:t>” Harris house on Apple Street, first headquarters of the NNOC, c. 1950</a:t>
            </a:r>
          </a:p>
        </p:txBody>
      </p:sp>
      <p:pic>
        <p:nvPicPr>
          <p:cNvPr id="6" name="Picture 5">
            <a:extLst>
              <a:ext uri="{FF2B5EF4-FFF2-40B4-BE49-F238E27FC236}">
                <a16:creationId xmlns:a16="http://schemas.microsoft.com/office/drawing/2014/main" id="{645B0887-D079-498E-B625-E06489115AA9}"/>
              </a:ext>
            </a:extLst>
          </p:cNvPr>
          <p:cNvPicPr>
            <a:picLocks noChangeAspect="1"/>
          </p:cNvPicPr>
          <p:nvPr/>
        </p:nvPicPr>
        <p:blipFill rotWithShape="1">
          <a:blip r:embed="rId3">
            <a:extLst>
              <a:ext uri="{28A0092B-C50C-407E-A947-70E740481C1C}">
                <a14:useLocalDpi xmlns:a14="http://schemas.microsoft.com/office/drawing/2010/main" val="0"/>
              </a:ext>
            </a:extLst>
          </a:blip>
          <a:srcRect l="3699" r="6321"/>
          <a:stretch/>
        </p:blipFill>
        <p:spPr>
          <a:xfrm>
            <a:off x="7364765" y="1282229"/>
            <a:ext cx="3863269" cy="4293541"/>
          </a:xfrm>
          <a:prstGeom prst="rect">
            <a:avLst/>
          </a:prstGeom>
          <a:effectLst>
            <a:softEdge rad="63500"/>
          </a:effectLst>
        </p:spPr>
      </p:pic>
    </p:spTree>
    <p:extLst>
      <p:ext uri="{BB962C8B-B14F-4D97-AF65-F5344CB8AC3E}">
        <p14:creationId xmlns:p14="http://schemas.microsoft.com/office/powerpoint/2010/main" val="2505368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a:xfrm>
            <a:off x="2651760" y="457200"/>
            <a:ext cx="9000315" cy="718457"/>
          </a:xfrm>
        </p:spPr>
        <p:txBody>
          <a:bodyPr/>
          <a:lstStyle/>
          <a:p>
            <a:r>
              <a:rPr lang="en-US" dirty="0"/>
              <a:t>The National Negro Opera Company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5337810" y="1175657"/>
            <a:ext cx="5752844" cy="4621540"/>
          </a:xfrm>
        </p:spPr>
        <p:txBody>
          <a:bodyPr vert="horz" lIns="91440" tIns="45720" rIns="91440" bIns="45720" rtlCol="0" anchor="t">
            <a:noAutofit/>
          </a:bodyPr>
          <a:lstStyle/>
          <a:p>
            <a:r>
              <a:rPr lang="en-US" dirty="0"/>
              <a:t>The NNOC was born out of a production of </a:t>
            </a:r>
            <a:r>
              <a:rPr lang="en-US" i="1" dirty="0"/>
              <a:t>Aïda</a:t>
            </a:r>
            <a:r>
              <a:rPr lang="en-US" dirty="0"/>
              <a:t> that Mary staged in Pittsburgh for the NANM convention of 1941. </a:t>
            </a:r>
          </a:p>
          <a:p>
            <a:r>
              <a:rPr lang="en-US" dirty="0"/>
              <a:t>It was a massive undertaking, and the first time opera had been featured at a NANM convention. The opera was staged at the historic Syria Mosque, </a:t>
            </a:r>
            <a:r>
              <a:rPr lang="en-US" dirty="0">
                <a:ea typeface="Lato"/>
                <a:cs typeface="Lato"/>
              </a:rPr>
              <a:t>a meeting hall and performance center built by the Ancient Arabic Order of the Nobles of the Mystic Shrine, or “Shriners.”</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5797197"/>
            <a:ext cx="8438894" cy="843315"/>
          </a:xfrm>
        </p:spPr>
        <p:txBody>
          <a:bodyPr/>
          <a:lstStyle/>
          <a:p>
            <a:r>
              <a:rPr lang="en-US" dirty="0"/>
              <a:t>NNOC singer in exotic costume, on stage at the Syria Mosque for </a:t>
            </a:r>
            <a:r>
              <a:rPr lang="en-US" i="0" dirty="0" err="1"/>
              <a:t>Aïda</a:t>
            </a:r>
            <a:r>
              <a:rPr lang="en-US" dirty="0"/>
              <a:t>, October 30, 1941.</a:t>
            </a:r>
          </a:p>
        </p:txBody>
      </p:sp>
      <p:pic>
        <p:nvPicPr>
          <p:cNvPr id="6" name="Picture 5">
            <a:extLst>
              <a:ext uri="{FF2B5EF4-FFF2-40B4-BE49-F238E27FC236}">
                <a16:creationId xmlns:a16="http://schemas.microsoft.com/office/drawing/2014/main" id="{D09F6131-27FF-4790-B732-94927A80940C}"/>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396621" y="1175657"/>
            <a:ext cx="3747638" cy="4621540"/>
          </a:xfrm>
          <a:prstGeom prst="rect">
            <a:avLst/>
          </a:prstGeom>
          <a:effectLst>
            <a:softEdge rad="63500"/>
          </a:effectLst>
        </p:spPr>
      </p:pic>
    </p:spTree>
    <p:extLst>
      <p:ext uri="{BB962C8B-B14F-4D97-AF65-F5344CB8AC3E}">
        <p14:creationId xmlns:p14="http://schemas.microsoft.com/office/powerpoint/2010/main" val="192536505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2D19B0F2-9B4F-4188-A60D-B566C64CE232}"/>
              </a:ext>
            </a:extLst>
          </p:cNvPr>
          <p:cNvSpPr>
            <a:spLocks noGrp="1"/>
          </p:cNvSpPr>
          <p:nvPr>
            <p:ph type="ftr" sz="quarter" idx="11"/>
          </p:nvPr>
        </p:nvSpPr>
        <p:spPr>
          <a:xfrm>
            <a:off x="2468357" y="5041645"/>
            <a:ext cx="9533263" cy="1624084"/>
          </a:xfrm>
        </p:spPr>
        <p:txBody>
          <a:bodyPr/>
          <a:lstStyle/>
          <a:p>
            <a:pPr algn="ctr"/>
            <a:r>
              <a:rPr lang="en-US" dirty="0"/>
              <a:t>Charles “</a:t>
            </a:r>
            <a:r>
              <a:rPr lang="en-US" dirty="0" err="1"/>
              <a:t>Teenie</a:t>
            </a:r>
            <a:r>
              <a:rPr lang="en-US" dirty="0"/>
              <a:t>” Harris photographs of </a:t>
            </a:r>
            <a:r>
              <a:rPr lang="en-US" i="0" dirty="0" err="1"/>
              <a:t>Aïda</a:t>
            </a:r>
            <a:r>
              <a:rPr lang="en-US" dirty="0"/>
              <a:t> at the Syria Mosque, October 30, 1941. Child dancers wearing Egyptian costumes, including Mamie Hamilton wearing light colored costume and headband; chorus in Egyptian costume during dress rehearsal.</a:t>
            </a:r>
          </a:p>
          <a:p>
            <a:endParaRPr lang="en-US" dirty="0"/>
          </a:p>
        </p:txBody>
      </p:sp>
      <p:pic>
        <p:nvPicPr>
          <p:cNvPr id="5" name="Picture 4">
            <a:extLst>
              <a:ext uri="{FF2B5EF4-FFF2-40B4-BE49-F238E27FC236}">
                <a16:creationId xmlns:a16="http://schemas.microsoft.com/office/drawing/2014/main" id="{4FBA1D85-18E7-4EF5-8D3C-DA6CE6C61FA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468358" y="137679"/>
            <a:ext cx="3437263" cy="4789164"/>
          </a:xfrm>
          <a:prstGeom prst="rect">
            <a:avLst/>
          </a:prstGeom>
          <a:effectLst>
            <a:softEdge rad="38100"/>
          </a:effectLst>
        </p:spPr>
      </p:pic>
      <p:pic>
        <p:nvPicPr>
          <p:cNvPr id="6" name="Picture 5">
            <a:extLst>
              <a:ext uri="{FF2B5EF4-FFF2-40B4-BE49-F238E27FC236}">
                <a16:creationId xmlns:a16="http://schemas.microsoft.com/office/drawing/2014/main" id="{8CEC0B04-F3CC-4A9E-BAD7-07DA981310D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905621" y="137679"/>
            <a:ext cx="6096000" cy="4789164"/>
          </a:xfrm>
          <a:prstGeom prst="rect">
            <a:avLst/>
          </a:prstGeom>
          <a:effectLst>
            <a:softEdge rad="38100"/>
          </a:effectLst>
        </p:spPr>
      </p:pic>
    </p:spTree>
    <p:extLst>
      <p:ext uri="{BB962C8B-B14F-4D97-AF65-F5344CB8AC3E}">
        <p14:creationId xmlns:p14="http://schemas.microsoft.com/office/powerpoint/2010/main" val="35240761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a:xfrm>
            <a:off x="2651760" y="457200"/>
            <a:ext cx="8905388" cy="718457"/>
          </a:xfrm>
        </p:spPr>
        <p:txBody>
          <a:bodyPr/>
          <a:lstStyle/>
          <a:p>
            <a:r>
              <a:rPr lang="en-US" dirty="0"/>
              <a:t>The National Negro Opera Company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174753"/>
            <a:ext cx="8825865" cy="830605"/>
          </a:xfrm>
        </p:spPr>
        <p:txBody>
          <a:bodyPr/>
          <a:lstStyle/>
          <a:p>
            <a:r>
              <a:rPr lang="en-US" dirty="0"/>
              <a:t>After a second successful performance at the Chicago Civic Opera House later that year, Mary made the company official.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6227638"/>
            <a:ext cx="8825865" cy="476544"/>
          </a:xfrm>
        </p:spPr>
        <p:txBody>
          <a:bodyPr/>
          <a:lstStyle/>
          <a:p>
            <a:r>
              <a:rPr lang="en-US" dirty="0"/>
              <a:t>Cast members of </a:t>
            </a:r>
            <a:r>
              <a:rPr lang="en-US" i="0" dirty="0" err="1"/>
              <a:t>Aïda</a:t>
            </a:r>
            <a:r>
              <a:rPr lang="en-US" i="0" dirty="0"/>
              <a:t> </a:t>
            </a:r>
            <a:r>
              <a:rPr lang="en-US" dirty="0"/>
              <a:t>at the Syria Mosque, October 30, 1941.</a:t>
            </a:r>
          </a:p>
        </p:txBody>
      </p:sp>
      <p:pic>
        <p:nvPicPr>
          <p:cNvPr id="6" name="Picture 5">
            <a:extLst>
              <a:ext uri="{FF2B5EF4-FFF2-40B4-BE49-F238E27FC236}">
                <a16:creationId xmlns:a16="http://schemas.microsoft.com/office/drawing/2014/main" id="{A24A1111-64B1-4B59-9C09-FFC5D95C26F7}"/>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19769" y="2372409"/>
            <a:ext cx="4050879" cy="3855229"/>
          </a:xfrm>
          <a:prstGeom prst="rect">
            <a:avLst/>
          </a:prstGeom>
          <a:effectLst>
            <a:softEdge rad="63500"/>
          </a:effectLst>
        </p:spPr>
      </p:pic>
      <p:sp>
        <p:nvSpPr>
          <p:cNvPr id="7" name="Subtitle 2">
            <a:extLst>
              <a:ext uri="{FF2B5EF4-FFF2-40B4-BE49-F238E27FC236}">
                <a16:creationId xmlns:a16="http://schemas.microsoft.com/office/drawing/2014/main" id="{821E7ECC-C7EC-404A-B6D7-26F58E284543}"/>
              </a:ext>
            </a:extLst>
          </p:cNvPr>
          <p:cNvSpPr txBox="1">
            <a:spLocks/>
          </p:cNvSpPr>
          <p:nvPr/>
        </p:nvSpPr>
        <p:spPr>
          <a:xfrm>
            <a:off x="5366128" y="2372409"/>
            <a:ext cx="6111497" cy="385522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12121"/>
                </a:solidFill>
                <a:latin typeface="Arial" panose="020B0604020202020204" pitchFamily="34" charset="0"/>
                <a:cs typeface="Arial" panose="020B0604020202020204" pitchFamily="34" charset="0"/>
              </a:rPr>
              <a:t>Unlike Mary’s previous efforts, which had been similar to community theater, the NNOC was a professional opera company, with the lead roles performed by members who made their living from singing and performing. </a:t>
            </a:r>
          </a:p>
          <a:p>
            <a:r>
              <a:rPr lang="en-US" dirty="0">
                <a:solidFill>
                  <a:srgbClr val="212121"/>
                </a:solidFill>
                <a:latin typeface="Arial" panose="020B0604020202020204" pitchFamily="34" charset="0"/>
                <a:cs typeface="Arial" panose="020B0604020202020204" pitchFamily="34" charset="0"/>
              </a:rPr>
              <a:t>Both stars and chorus members typically were members of the American </a:t>
            </a:r>
            <a:r>
              <a:rPr lang="en-US" b="1" dirty="0">
                <a:solidFill>
                  <a:srgbClr val="212121"/>
                </a:solidFill>
                <a:latin typeface="Arial" panose="020B0604020202020204" pitchFamily="34" charset="0"/>
                <a:cs typeface="Arial" panose="020B0604020202020204" pitchFamily="34" charset="0"/>
              </a:rPr>
              <a:t>Guild</a:t>
            </a:r>
            <a:r>
              <a:rPr lang="en-US" dirty="0">
                <a:solidFill>
                  <a:srgbClr val="212121"/>
                </a:solidFill>
                <a:latin typeface="Arial" panose="020B0604020202020204" pitchFamily="34" charset="0"/>
                <a:cs typeface="Arial" panose="020B0604020202020204" pitchFamily="34" charset="0"/>
              </a:rPr>
              <a:t> of Musical Artists, a union for opera and ballet. </a:t>
            </a:r>
          </a:p>
        </p:txBody>
      </p:sp>
    </p:spTree>
    <p:extLst>
      <p:ext uri="{BB962C8B-B14F-4D97-AF65-F5344CB8AC3E}">
        <p14:creationId xmlns:p14="http://schemas.microsoft.com/office/powerpoint/2010/main" val="1872099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Moving to Washington</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175657"/>
            <a:ext cx="5468471" cy="4271176"/>
          </a:xfrm>
        </p:spPr>
        <p:txBody>
          <a:bodyPr vert="horz" lIns="91440" tIns="45720" rIns="91440" bIns="45720" rtlCol="0" anchor="t">
            <a:noAutofit/>
          </a:bodyPr>
          <a:lstStyle/>
          <a:p>
            <a:r>
              <a:rPr lang="en-US" dirty="0"/>
              <a:t>By 1942, Walter Dawson had been </a:t>
            </a:r>
            <a:r>
              <a:rPr lang="en-US" b="1" dirty="0"/>
              <a:t>blacklisted</a:t>
            </a:r>
            <a:r>
              <a:rPr lang="en-US" dirty="0"/>
              <a:t> in Pittsburgh for his efforts to unionize Black laborers. </a:t>
            </a:r>
          </a:p>
          <a:p>
            <a:r>
              <a:rPr lang="en-US" dirty="0"/>
              <a:t>But World War II meant there was   new demand for labor in Washington, D.C., so Walter and Mary relocated. Walter Dawson was hired as a master electrician for the General Services Administration, and they moved the NNOC headquarters to the nation's capital.</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7355806" y="5455300"/>
            <a:ext cx="3850505" cy="454085"/>
          </a:xfrm>
        </p:spPr>
        <p:txBody>
          <a:bodyPr/>
          <a:lstStyle/>
          <a:p>
            <a:pPr algn="r"/>
            <a:r>
              <a:rPr lang="en-US" dirty="0"/>
              <a:t>Walter and Mary, c. 1940s.</a:t>
            </a:r>
          </a:p>
        </p:txBody>
      </p:sp>
      <p:pic>
        <p:nvPicPr>
          <p:cNvPr id="5" name="Picture 4" descr="A person and person standing together&#10;&#10;Description automatically generated">
            <a:extLst>
              <a:ext uri="{FF2B5EF4-FFF2-40B4-BE49-F238E27FC236}">
                <a16:creationId xmlns:a16="http://schemas.microsoft.com/office/drawing/2014/main" id="{6ADA68BD-DA22-4F22-9B0B-CFDD705904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15451" y="1383107"/>
            <a:ext cx="2690860" cy="3856276"/>
          </a:xfrm>
          <a:prstGeom prst="rect">
            <a:avLst/>
          </a:prstGeom>
        </p:spPr>
      </p:pic>
    </p:spTree>
    <p:extLst>
      <p:ext uri="{BB962C8B-B14F-4D97-AF65-F5344CB8AC3E}">
        <p14:creationId xmlns:p14="http://schemas.microsoft.com/office/powerpoint/2010/main" val="24496378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A National Presence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47807" y="4474731"/>
            <a:ext cx="9167388" cy="1539369"/>
          </a:xfrm>
        </p:spPr>
        <p:txBody>
          <a:bodyPr vert="horz" lIns="91440" tIns="45720" rIns="91440" bIns="45720" rtlCol="0" anchor="t">
            <a:noAutofit/>
          </a:bodyPr>
          <a:lstStyle/>
          <a:p>
            <a:r>
              <a:rPr lang="en-US" dirty="0"/>
              <a:t>Throughout the next two decades, the NNOC would produce over 100 performances, featuring talent not only from Dawson's former students but professional musicians and singers from around the country. </a:t>
            </a:r>
          </a:p>
        </p:txBody>
      </p:sp>
      <p:pic>
        <p:nvPicPr>
          <p:cNvPr id="9" name="Picture 8">
            <a:extLst>
              <a:ext uri="{FF2B5EF4-FFF2-40B4-BE49-F238E27FC236}">
                <a16:creationId xmlns:a16="http://schemas.microsoft.com/office/drawing/2014/main" id="{2EDF3413-5541-4963-8878-D00540070B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2915" y="1175656"/>
            <a:ext cx="2078295" cy="3082017"/>
          </a:xfrm>
          <a:prstGeom prst="rect">
            <a:avLst/>
          </a:prstGeom>
        </p:spPr>
      </p:pic>
      <p:pic>
        <p:nvPicPr>
          <p:cNvPr id="11" name="Picture 10">
            <a:extLst>
              <a:ext uri="{FF2B5EF4-FFF2-40B4-BE49-F238E27FC236}">
                <a16:creationId xmlns:a16="http://schemas.microsoft.com/office/drawing/2014/main" id="{11926D4D-AED8-45E5-8472-8019F7FBCA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9170" y="1188899"/>
            <a:ext cx="2366025" cy="3068774"/>
          </a:xfrm>
          <a:prstGeom prst="rect">
            <a:avLst/>
          </a:prstGeom>
        </p:spPr>
      </p:pic>
      <p:pic>
        <p:nvPicPr>
          <p:cNvPr id="13" name="Picture 12">
            <a:extLst>
              <a:ext uri="{FF2B5EF4-FFF2-40B4-BE49-F238E27FC236}">
                <a16:creationId xmlns:a16="http://schemas.microsoft.com/office/drawing/2014/main" id="{E78E2BFB-15C2-4B9C-A352-5C9EAC270A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7807" y="1175655"/>
            <a:ext cx="2388752" cy="3082018"/>
          </a:xfrm>
          <a:prstGeom prst="rect">
            <a:avLst/>
          </a:prstGeom>
        </p:spPr>
      </p:pic>
      <p:pic>
        <p:nvPicPr>
          <p:cNvPr id="15" name="Picture 14">
            <a:extLst>
              <a:ext uri="{FF2B5EF4-FFF2-40B4-BE49-F238E27FC236}">
                <a16:creationId xmlns:a16="http://schemas.microsoft.com/office/drawing/2014/main" id="{79708382-FFA5-46CA-8D90-FC326BD0A30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169676" y="1175655"/>
            <a:ext cx="2251028" cy="3068774"/>
          </a:xfrm>
          <a:prstGeom prst="rect">
            <a:avLst/>
          </a:prstGeom>
        </p:spPr>
      </p:pic>
    </p:spTree>
    <p:extLst>
      <p:ext uri="{BB962C8B-B14F-4D97-AF65-F5344CB8AC3E}">
        <p14:creationId xmlns:p14="http://schemas.microsoft.com/office/powerpoint/2010/main" val="105502429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A National Presence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4692827"/>
            <a:ext cx="8635365" cy="1851428"/>
          </a:xfrm>
        </p:spPr>
        <p:txBody>
          <a:bodyPr/>
          <a:lstStyle/>
          <a:p>
            <a:r>
              <a:rPr lang="en-US" dirty="0"/>
              <a:t>The company only performed at integrated venues. Along with Syria Mosque and other Pittsburgh performance centers, these included Madison Square Garden in New York City, the Civic Opera Center in Chicago, and the Watergate and Stadium Armory in Washington, D.C.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7401931" y="1334023"/>
            <a:ext cx="3885194" cy="3190855"/>
          </a:xfrm>
        </p:spPr>
        <p:txBody>
          <a:bodyPr/>
          <a:lstStyle/>
          <a:p>
            <a:pPr>
              <a:spcBef>
                <a:spcPts val="600"/>
              </a:spcBef>
              <a:spcAft>
                <a:spcPts val="600"/>
              </a:spcAft>
            </a:pPr>
            <a:r>
              <a:rPr lang="en-US" dirty="0"/>
              <a:t>Group portrait of NNOC cast of </a:t>
            </a:r>
            <a:r>
              <a:rPr lang="en-US" i="0" dirty="0" err="1"/>
              <a:t>Aïda</a:t>
            </a:r>
            <a:r>
              <a:rPr lang="en-US" i="0" dirty="0"/>
              <a:t> </a:t>
            </a:r>
            <a:r>
              <a:rPr lang="en-US" dirty="0"/>
              <a:t>wearing exotic and ballet costumes, posed on stage of Soldiers and Sailors Memorial Hall, Pittsburgh. </a:t>
            </a:r>
          </a:p>
          <a:p>
            <a:pPr>
              <a:spcBef>
                <a:spcPts val="600"/>
              </a:spcBef>
              <a:spcAft>
                <a:spcPts val="600"/>
              </a:spcAft>
            </a:pPr>
            <a:r>
              <a:rPr lang="en-US" dirty="0"/>
              <a:t>Charles “</a:t>
            </a:r>
            <a:r>
              <a:rPr lang="en-US" dirty="0" err="1"/>
              <a:t>Teenie</a:t>
            </a:r>
            <a:r>
              <a:rPr lang="en-US" dirty="0"/>
              <a:t>” Harris, Spring 1954.</a:t>
            </a:r>
          </a:p>
        </p:txBody>
      </p:sp>
      <p:pic>
        <p:nvPicPr>
          <p:cNvPr id="9" name="Picture 8">
            <a:extLst>
              <a:ext uri="{FF2B5EF4-FFF2-40B4-BE49-F238E27FC236}">
                <a16:creationId xmlns:a16="http://schemas.microsoft.com/office/drawing/2014/main" id="{916E9899-6C47-43BB-B0BF-186F5A21046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067807" y="1181531"/>
            <a:ext cx="6134100" cy="3505422"/>
          </a:xfrm>
          <a:prstGeom prst="rect">
            <a:avLst/>
          </a:prstGeom>
          <a:effectLst>
            <a:softEdge rad="63500"/>
          </a:effectLst>
        </p:spPr>
      </p:pic>
    </p:spTree>
    <p:extLst>
      <p:ext uri="{BB962C8B-B14F-4D97-AF65-F5344CB8AC3E}">
        <p14:creationId xmlns:p14="http://schemas.microsoft.com/office/powerpoint/2010/main" val="314079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A National Presence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179738"/>
            <a:ext cx="4781549" cy="4458964"/>
          </a:xfrm>
        </p:spPr>
        <p:txBody>
          <a:bodyPr vert="horz" lIns="91440" tIns="45720" rIns="91440" bIns="45720" rtlCol="0" anchor="t">
            <a:noAutofit/>
          </a:bodyPr>
          <a:lstStyle/>
          <a:p>
            <a:r>
              <a:rPr lang="en-US" dirty="0">
                <a:ea typeface="Lato"/>
                <a:cs typeface="Lato"/>
              </a:rPr>
              <a:t>The c</a:t>
            </a:r>
            <a:r>
              <a:rPr lang="en-US" dirty="0"/>
              <a:t>ompany performed both traditional European operas and works by African American composers, like </a:t>
            </a:r>
            <a:r>
              <a:rPr lang="en-US" i="1" dirty="0"/>
              <a:t>The Ordering of Moses </a:t>
            </a:r>
            <a:r>
              <a:rPr lang="en-US" dirty="0"/>
              <a:t>by R. Nathaniel Dett.</a:t>
            </a:r>
          </a:p>
          <a:p>
            <a:r>
              <a:rPr lang="en-US" dirty="0"/>
              <a:t>The NNOC also produced an annual festival of music at Griffith Stadium in Washington, D.C. The event featured not only opera performances but popular music, beauty </a:t>
            </a:r>
            <a:r>
              <a:rPr lang="en-US" b="1" dirty="0"/>
              <a:t>pageants</a:t>
            </a:r>
            <a:r>
              <a:rPr lang="en-US" dirty="0"/>
              <a:t>, and social events.</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3914775" y="5747462"/>
            <a:ext cx="7445742" cy="843838"/>
          </a:xfrm>
        </p:spPr>
        <p:txBody>
          <a:bodyPr/>
          <a:lstStyle/>
          <a:p>
            <a:pPr algn="r">
              <a:spcBef>
                <a:spcPts val="600"/>
              </a:spcBef>
              <a:spcAft>
                <a:spcPts val="600"/>
              </a:spcAft>
            </a:pPr>
            <a:r>
              <a:rPr lang="en-US" dirty="0"/>
              <a:t>Portrait of Mary </a:t>
            </a:r>
            <a:r>
              <a:rPr lang="en-US" dirty="0" err="1"/>
              <a:t>Veany</a:t>
            </a:r>
            <a:r>
              <a:rPr lang="en-US" dirty="0"/>
              <a:t>, dance soloist in </a:t>
            </a:r>
            <a:r>
              <a:rPr lang="en-US" i="0" dirty="0"/>
              <a:t>La Traviata</a:t>
            </a:r>
            <a:r>
              <a:rPr lang="en-US" dirty="0"/>
              <a:t>, at Charles “</a:t>
            </a:r>
            <a:r>
              <a:rPr lang="en-US" dirty="0" err="1"/>
              <a:t>Teenie</a:t>
            </a:r>
            <a:r>
              <a:rPr lang="en-US" dirty="0"/>
              <a:t>” Harris Studio, 1944.</a:t>
            </a:r>
          </a:p>
        </p:txBody>
      </p:sp>
      <p:pic>
        <p:nvPicPr>
          <p:cNvPr id="7" name="Picture 6">
            <a:extLst>
              <a:ext uri="{FF2B5EF4-FFF2-40B4-BE49-F238E27FC236}">
                <a16:creationId xmlns:a16="http://schemas.microsoft.com/office/drawing/2014/main" id="{7A1FED30-8D1F-473B-85F3-563FDE1A4E83}"/>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719962" y="1219297"/>
            <a:ext cx="3640555" cy="4419405"/>
          </a:xfrm>
          <a:prstGeom prst="rect">
            <a:avLst/>
          </a:prstGeom>
          <a:effectLst>
            <a:softEdge rad="50800"/>
          </a:effectLst>
        </p:spPr>
      </p:pic>
    </p:spTree>
    <p:extLst>
      <p:ext uri="{BB962C8B-B14F-4D97-AF65-F5344CB8AC3E}">
        <p14:creationId xmlns:p14="http://schemas.microsoft.com/office/powerpoint/2010/main" val="267750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B68764A-3306-4B04-8669-49B3CE6B52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9240" y="1174145"/>
            <a:ext cx="5346538" cy="2933812"/>
          </a:xfrm>
          <a:prstGeom prst="rect">
            <a:avLst/>
          </a:prstGeom>
          <a:effectLst>
            <a:softEdge rad="38100"/>
          </a:effectLst>
        </p:spPr>
      </p:pic>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The Metropolitan Opera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6724748" y="1174146"/>
            <a:ext cx="4753377" cy="2824544"/>
          </a:xfrm>
        </p:spPr>
        <p:txBody>
          <a:bodyPr vert="horz" lIns="91440" tIns="45720" rIns="91440" bIns="45720" rtlCol="0" anchor="t">
            <a:noAutofit/>
          </a:bodyPr>
          <a:lstStyle/>
          <a:p>
            <a:r>
              <a:rPr lang="en-US" dirty="0">
                <a:ea typeface="Lato"/>
                <a:cs typeface="Lato"/>
              </a:rPr>
              <a:t>After more than a decade’ Mary's labor of love culminated in the NNOC’s performance at The Met in New York City.</a:t>
            </a:r>
            <a:endParaRPr lang="en-US" dirty="0">
              <a:solidFill>
                <a:srgbClr val="000000"/>
              </a:solidFill>
              <a:ea typeface="Lato"/>
              <a:cs typeface="Lato"/>
            </a:endParaRPr>
          </a:p>
          <a:p>
            <a:r>
              <a:rPr lang="en-US" dirty="0">
                <a:ea typeface="Lato"/>
                <a:cs typeface="Lato"/>
              </a:rPr>
              <a:t>Dawson and the NNOC worked under strict limitations at The Met.  </a:t>
            </a:r>
            <a:endParaRPr lang="en-US" dirty="0"/>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4107957"/>
            <a:ext cx="6205637" cy="432835"/>
          </a:xfrm>
        </p:spPr>
        <p:txBody>
          <a:bodyPr/>
          <a:lstStyle/>
          <a:p>
            <a:r>
              <a:rPr lang="en-US" dirty="0"/>
              <a:t>NNOC </a:t>
            </a:r>
            <a:r>
              <a:rPr lang="en-US" i="0" dirty="0" err="1"/>
              <a:t>Ouanga</a:t>
            </a:r>
            <a:r>
              <a:rPr lang="en-US" dirty="0"/>
              <a:t> dancers in full dress, 1956.</a:t>
            </a:r>
          </a:p>
        </p:txBody>
      </p:sp>
      <p:sp>
        <p:nvSpPr>
          <p:cNvPr id="7" name="Subtitle 2">
            <a:extLst>
              <a:ext uri="{FF2B5EF4-FFF2-40B4-BE49-F238E27FC236}">
                <a16:creationId xmlns:a16="http://schemas.microsoft.com/office/drawing/2014/main" id="{AD9C8FDE-9DBA-4D12-B435-0A06F7502478}"/>
              </a:ext>
            </a:extLst>
          </p:cNvPr>
          <p:cNvSpPr txBox="1">
            <a:spLocks/>
          </p:cNvSpPr>
          <p:nvPr/>
        </p:nvSpPr>
        <p:spPr>
          <a:xfrm>
            <a:off x="2651759" y="4650059"/>
            <a:ext cx="8826366" cy="18735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21212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a typeface="Lato"/>
                <a:cs typeface="Lato"/>
              </a:rPr>
              <a:t>As a visiting opera company, the NNOC had to employ their own stage crew and were not allowed to use house facilities. But the production was as close to a full performance as these restrictions allowed, featuring full costume and dance. </a:t>
            </a:r>
          </a:p>
          <a:p>
            <a:endParaRPr lang="en-US" dirty="0"/>
          </a:p>
        </p:txBody>
      </p:sp>
    </p:spTree>
    <p:extLst>
      <p:ext uri="{BB962C8B-B14F-4D97-AF65-F5344CB8AC3E}">
        <p14:creationId xmlns:p14="http://schemas.microsoft.com/office/powerpoint/2010/main" val="111647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a:xfrm>
            <a:off x="2651760" y="457200"/>
            <a:ext cx="9144000" cy="718457"/>
          </a:xfrm>
        </p:spPr>
        <p:txBody>
          <a:bodyPr/>
          <a:lstStyle/>
          <a:p>
            <a:r>
              <a:rPr lang="en-US" dirty="0"/>
              <a:t>Decline of the NNOC</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4728412" y="1175355"/>
            <a:ext cx="6883314" cy="2732758"/>
          </a:xfrm>
        </p:spPr>
        <p:txBody>
          <a:bodyPr vert="horz" lIns="91440" tIns="45720" rIns="91440" bIns="45720" rtlCol="0" anchor="t">
            <a:noAutofit/>
          </a:bodyPr>
          <a:lstStyle/>
          <a:p>
            <a:r>
              <a:rPr lang="en-US" dirty="0"/>
              <a:t>At the height of its fame, the NNOC won the support of philanthropist and activist Eleanor Roosevelt, wife of President Franklin D. Roosevelt. In 1961, President John F. Kennedy appointed Mary to his National Music Committee, part of his wider mission to promote the fine arts in America. </a:t>
            </a:r>
          </a:p>
        </p:txBody>
      </p:sp>
      <p:sp>
        <p:nvSpPr>
          <p:cNvPr id="7" name="TextBox 6">
            <a:extLst>
              <a:ext uri="{FF2B5EF4-FFF2-40B4-BE49-F238E27FC236}">
                <a16:creationId xmlns:a16="http://schemas.microsoft.com/office/drawing/2014/main" id="{60850C46-88B6-15D0-260F-9464F4029994}"/>
              </a:ext>
            </a:extLst>
          </p:cNvPr>
          <p:cNvSpPr txBox="1"/>
          <p:nvPr/>
        </p:nvSpPr>
        <p:spPr>
          <a:xfrm>
            <a:off x="5047150" y="3678225"/>
            <a:ext cx="6564575" cy="24929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solidFill>
                  <a:srgbClr val="212121"/>
                </a:solidFill>
                <a:latin typeface="Arial" panose="020B0604020202020204" pitchFamily="34" charset="0"/>
                <a:cs typeface="Arial" panose="020B0604020202020204" pitchFamily="34" charset="0"/>
              </a:rPr>
              <a:t>Despite its many triumphs, the NNOC faced funding </a:t>
            </a:r>
            <a:r>
              <a:rPr lang="en-US" sz="2600" b="1" dirty="0">
                <a:solidFill>
                  <a:srgbClr val="212121"/>
                </a:solidFill>
                <a:latin typeface="Arial" panose="020B0604020202020204" pitchFamily="34" charset="0"/>
                <a:cs typeface="Arial" panose="020B0604020202020204" pitchFamily="34" charset="0"/>
              </a:rPr>
              <a:t>shortfalls</a:t>
            </a:r>
            <a:r>
              <a:rPr lang="en-US" sz="2600" dirty="0">
                <a:solidFill>
                  <a:srgbClr val="212121"/>
                </a:solidFill>
                <a:latin typeface="Arial" panose="020B0604020202020204" pitchFamily="34" charset="0"/>
                <a:cs typeface="Arial" panose="020B0604020202020204" pitchFamily="34" charset="0"/>
              </a:rPr>
              <a:t> and conflicts with the union throughout its years of operation. The union was often stricter with Mary than with White promoters. Mary’s failing health also made new productions difficult. </a:t>
            </a:r>
          </a:p>
        </p:txBody>
      </p:sp>
      <p:pic>
        <p:nvPicPr>
          <p:cNvPr id="8" name="Picture 7">
            <a:extLst>
              <a:ext uri="{FF2B5EF4-FFF2-40B4-BE49-F238E27FC236}">
                <a16:creationId xmlns:a16="http://schemas.microsoft.com/office/drawing/2014/main" id="{366B8144-0D1F-4DC8-AEEB-34D170D45B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435" y="1013714"/>
            <a:ext cx="5018876" cy="5844286"/>
          </a:xfrm>
          <a:prstGeom prst="rect">
            <a:avLst/>
          </a:prstGeom>
        </p:spPr>
      </p:pic>
      <p:sp>
        <p:nvSpPr>
          <p:cNvPr id="9" name="Footer Placeholder 3">
            <a:extLst>
              <a:ext uri="{FF2B5EF4-FFF2-40B4-BE49-F238E27FC236}">
                <a16:creationId xmlns:a16="http://schemas.microsoft.com/office/drawing/2014/main" id="{836D1B17-6A32-4AD9-8C3F-D0DE7161CA00}"/>
              </a:ext>
            </a:extLst>
          </p:cNvPr>
          <p:cNvSpPr>
            <a:spLocks noGrp="1"/>
          </p:cNvSpPr>
          <p:nvPr>
            <p:ph type="ftr" sz="quarter" idx="11"/>
          </p:nvPr>
        </p:nvSpPr>
        <p:spPr>
          <a:xfrm>
            <a:off x="5047150" y="6199721"/>
            <a:ext cx="6564575" cy="421919"/>
          </a:xfrm>
        </p:spPr>
        <p:txBody>
          <a:bodyPr/>
          <a:lstStyle/>
          <a:p>
            <a:pPr>
              <a:spcBef>
                <a:spcPts val="600"/>
              </a:spcBef>
              <a:spcAft>
                <a:spcPts val="600"/>
              </a:spcAft>
            </a:pPr>
            <a:r>
              <a:rPr lang="en-US" dirty="0"/>
              <a:t>Mary with Eleanor Roosevelt in the 1950s.</a:t>
            </a:r>
          </a:p>
        </p:txBody>
      </p:sp>
    </p:spTree>
    <p:extLst>
      <p:ext uri="{BB962C8B-B14F-4D97-AF65-F5344CB8AC3E}">
        <p14:creationId xmlns:p14="http://schemas.microsoft.com/office/powerpoint/2010/main" val="3396986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D150B-933A-4FAE-BDF9-44726D4A574B}"/>
              </a:ext>
            </a:extLst>
          </p:cNvPr>
          <p:cNvSpPr>
            <a:spLocks noGrp="1"/>
          </p:cNvSpPr>
          <p:nvPr>
            <p:ph type="ctrTitle"/>
          </p:nvPr>
        </p:nvSpPr>
        <p:spPr/>
        <p:txBody>
          <a:bodyPr/>
          <a:lstStyle/>
          <a:p>
            <a:r>
              <a:rPr lang="en-US"/>
              <a:t>Revolution at The Met</a:t>
            </a:r>
          </a:p>
        </p:txBody>
      </p:sp>
      <p:sp>
        <p:nvSpPr>
          <p:cNvPr id="3" name="Subtitle 2">
            <a:extLst>
              <a:ext uri="{FF2B5EF4-FFF2-40B4-BE49-F238E27FC236}">
                <a16:creationId xmlns:a16="http://schemas.microsoft.com/office/drawing/2014/main" id="{DE037D1E-9552-4934-B002-6F7D94D7AF70}"/>
              </a:ext>
            </a:extLst>
          </p:cNvPr>
          <p:cNvSpPr>
            <a:spLocks noGrp="1"/>
          </p:cNvSpPr>
          <p:nvPr>
            <p:ph type="subTitle" idx="1"/>
          </p:nvPr>
        </p:nvSpPr>
        <p:spPr>
          <a:xfrm>
            <a:off x="5927557" y="1383490"/>
            <a:ext cx="5430253" cy="4177387"/>
          </a:xfrm>
        </p:spPr>
        <p:txBody>
          <a:bodyPr/>
          <a:lstStyle/>
          <a:p>
            <a:r>
              <a:rPr lang="en-US" dirty="0"/>
              <a:t>These two “firsts” were made possible by Mary Lucinda Cardwell Dawson, </a:t>
            </a:r>
            <a:r>
              <a:rPr lang="en-US" b="1" dirty="0"/>
              <a:t>impresario </a:t>
            </a:r>
            <a:r>
              <a:rPr lang="en-US" dirty="0"/>
              <a:t>and founder of the NNOC, who worked tirelessly to promote the work of Black artists and musicians, bring opera to Black audiences, and achieve racial equality in the performing arts.</a:t>
            </a:r>
          </a:p>
          <a:p>
            <a:r>
              <a:rPr lang="en-US" dirty="0"/>
              <a:t>Throughout its history, the NNOC refused to play for segregated audiences. </a:t>
            </a:r>
            <a:r>
              <a:rPr lang="en-US" b="1" dirty="0"/>
              <a:t> </a:t>
            </a:r>
            <a:endParaRPr lang="en-US" dirty="0"/>
          </a:p>
        </p:txBody>
      </p:sp>
      <p:sp>
        <p:nvSpPr>
          <p:cNvPr id="4" name="Footer Placeholder 3">
            <a:extLst>
              <a:ext uri="{FF2B5EF4-FFF2-40B4-BE49-F238E27FC236}">
                <a16:creationId xmlns:a16="http://schemas.microsoft.com/office/drawing/2014/main" id="{FD4DF22A-572D-4B0B-BA36-B87087F2F0D2}"/>
              </a:ext>
            </a:extLst>
          </p:cNvPr>
          <p:cNvSpPr>
            <a:spLocks noGrp="1"/>
          </p:cNvSpPr>
          <p:nvPr>
            <p:ph type="ftr" sz="quarter" idx="11"/>
          </p:nvPr>
        </p:nvSpPr>
        <p:spPr>
          <a:xfrm>
            <a:off x="2651760" y="5768710"/>
            <a:ext cx="6087979" cy="547996"/>
          </a:xfrm>
        </p:spPr>
        <p:txBody>
          <a:bodyPr/>
          <a:lstStyle/>
          <a:p>
            <a:r>
              <a:rPr lang="en-US" dirty="0"/>
              <a:t>Mary Cardwell Dawson, c. 1950</a:t>
            </a:r>
          </a:p>
        </p:txBody>
      </p:sp>
      <p:pic>
        <p:nvPicPr>
          <p:cNvPr id="6" name="Picture 5">
            <a:extLst>
              <a:ext uri="{FF2B5EF4-FFF2-40B4-BE49-F238E27FC236}">
                <a16:creationId xmlns:a16="http://schemas.microsoft.com/office/drawing/2014/main" id="{9D52D2C5-26F4-4BA5-9F6D-0DBA0E9A21FF}"/>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p:blipFill>
        <p:spPr>
          <a:xfrm>
            <a:off x="1741832" y="1260888"/>
            <a:ext cx="3953917" cy="4422592"/>
          </a:xfrm>
          <a:prstGeom prst="rect">
            <a:avLst/>
          </a:prstGeom>
          <a:effectLst>
            <a:softEdge rad="38100"/>
          </a:effectLst>
        </p:spPr>
      </p:pic>
    </p:spTree>
    <p:extLst>
      <p:ext uri="{BB962C8B-B14F-4D97-AF65-F5344CB8AC3E}">
        <p14:creationId xmlns:p14="http://schemas.microsoft.com/office/powerpoint/2010/main" val="8804485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“Indomitable Courage”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6892118" y="1175656"/>
            <a:ext cx="4517409" cy="4515460"/>
          </a:xfrm>
        </p:spPr>
        <p:txBody>
          <a:bodyPr vert="horz" lIns="91440" tIns="45720" rIns="91440" bIns="45720" rtlCol="0" anchor="t">
            <a:noAutofit/>
          </a:bodyPr>
          <a:lstStyle/>
          <a:p>
            <a:r>
              <a:rPr lang="en-US" dirty="0"/>
              <a:t>Mary Cardwell Dawson died in Washington, D.C. in 1962. </a:t>
            </a:r>
          </a:p>
          <a:p>
            <a:r>
              <a:rPr lang="en-US" dirty="0"/>
              <a:t>The </a:t>
            </a:r>
            <a:r>
              <a:rPr lang="en-US" i="1" dirty="0"/>
              <a:t>New Pittsburgh Courier</a:t>
            </a:r>
            <a:r>
              <a:rPr lang="en-US" dirty="0"/>
              <a:t> declared, “her passing marks the end of an era … She had </a:t>
            </a:r>
            <a:r>
              <a:rPr lang="en-US" b="1" dirty="0"/>
              <a:t>indomitable</a:t>
            </a:r>
            <a:r>
              <a:rPr lang="en-US" dirty="0"/>
              <a:t> courage and faith. She surmounted frustrations, disappointments, disillusionments with a calm faith, gained by her belief in God and the people she served.”</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5555789"/>
            <a:ext cx="4081574" cy="845011"/>
          </a:xfrm>
        </p:spPr>
        <p:txBody>
          <a:bodyPr/>
          <a:lstStyle/>
          <a:p>
            <a:r>
              <a:rPr lang="en-US" dirty="0"/>
              <a:t>New Pittsburgh Courier, March 1962.</a:t>
            </a:r>
          </a:p>
        </p:txBody>
      </p:sp>
      <p:pic>
        <p:nvPicPr>
          <p:cNvPr id="6" name="Picture 5">
            <a:extLst>
              <a:ext uri="{FF2B5EF4-FFF2-40B4-BE49-F238E27FC236}">
                <a16:creationId xmlns:a16="http://schemas.microsoft.com/office/drawing/2014/main" id="{5456D8C3-E66D-4E2D-8764-55D3489EA2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639" y="1271192"/>
            <a:ext cx="6309695" cy="4187912"/>
          </a:xfrm>
          <a:prstGeom prst="rect">
            <a:avLst/>
          </a:prstGeom>
          <a:effectLst>
            <a:softEdge rad="38100"/>
          </a:effectLst>
        </p:spPr>
      </p:pic>
    </p:spTree>
    <p:extLst>
      <p:ext uri="{BB962C8B-B14F-4D97-AF65-F5344CB8AC3E}">
        <p14:creationId xmlns:p14="http://schemas.microsoft.com/office/powerpoint/2010/main" val="41612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Musical Legacy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3848946"/>
            <a:ext cx="9024578" cy="2662985"/>
          </a:xfrm>
        </p:spPr>
        <p:txBody>
          <a:bodyPr vert="horz" lIns="91440" tIns="45720" rIns="91440" bIns="45720" rtlCol="0" anchor="t">
            <a:noAutofit/>
          </a:bodyPr>
          <a:lstStyle/>
          <a:p>
            <a:r>
              <a:rPr lang="en-US" dirty="0"/>
              <a:t>Over 1,800 artists performed with the NNOC over the years. Some, like Carol Brice, La Julia Rhea, and Muriel </a:t>
            </a:r>
            <a:r>
              <a:rPr lang="en-US" dirty="0" err="1"/>
              <a:t>Rahn</a:t>
            </a:r>
            <a:r>
              <a:rPr lang="en-US" dirty="0"/>
              <a:t>, already had careers. Others got started with the NNOC.</a:t>
            </a:r>
          </a:p>
          <a:p>
            <a:r>
              <a:rPr lang="en-US" dirty="0"/>
              <a:t>Napoleon Reed had worked in a Chicago </a:t>
            </a:r>
            <a:r>
              <a:rPr lang="en-US" b="1" dirty="0"/>
              <a:t>stockyard</a:t>
            </a:r>
            <a:r>
              <a:rPr lang="en-US" dirty="0"/>
              <a:t>; Joseph Lipscomb was an elevator operator in Pittsburgh. Both became professional singers after working with Mary and performing with the NNOC.</a:t>
            </a:r>
          </a:p>
        </p:txBody>
      </p:sp>
      <p:sp>
        <p:nvSpPr>
          <p:cNvPr id="10" name="Footer Placeholder 3">
            <a:extLst>
              <a:ext uri="{FF2B5EF4-FFF2-40B4-BE49-F238E27FC236}">
                <a16:creationId xmlns:a16="http://schemas.microsoft.com/office/drawing/2014/main" id="{A361C1D5-D1E4-44F9-B6A4-783A5CDE4811}"/>
              </a:ext>
            </a:extLst>
          </p:cNvPr>
          <p:cNvSpPr>
            <a:spLocks noGrp="1"/>
          </p:cNvSpPr>
          <p:nvPr>
            <p:ph type="ftr" sz="quarter" idx="11"/>
          </p:nvPr>
        </p:nvSpPr>
        <p:spPr>
          <a:xfrm>
            <a:off x="7349812" y="1476185"/>
            <a:ext cx="4326526" cy="1976699"/>
          </a:xfrm>
        </p:spPr>
        <p:txBody>
          <a:bodyPr wrap="square"/>
          <a:lstStyle/>
          <a:p>
            <a:r>
              <a:rPr lang="en-US" dirty="0"/>
              <a:t>Joseph Lipscomb on stage in 1944; Carol Brice with conductor Fritz Reiner in 1946; Napoleon Reed in a 1947 NNOC program.</a:t>
            </a:r>
          </a:p>
        </p:txBody>
      </p:sp>
      <p:pic>
        <p:nvPicPr>
          <p:cNvPr id="11" name="Picture 10">
            <a:extLst>
              <a:ext uri="{FF2B5EF4-FFF2-40B4-BE49-F238E27FC236}">
                <a16:creationId xmlns:a16="http://schemas.microsoft.com/office/drawing/2014/main" id="{1100BEEC-9B6B-432F-B20A-5B474B4A4ED7}"/>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04247" y="1236374"/>
            <a:ext cx="1688915" cy="2456320"/>
          </a:xfrm>
          <a:prstGeom prst="rect">
            <a:avLst/>
          </a:prstGeom>
        </p:spPr>
      </p:pic>
      <p:pic>
        <p:nvPicPr>
          <p:cNvPr id="12" name="Picture 11">
            <a:extLst>
              <a:ext uri="{FF2B5EF4-FFF2-40B4-BE49-F238E27FC236}">
                <a16:creationId xmlns:a16="http://schemas.microsoft.com/office/drawing/2014/main" id="{9088B5A0-0509-447B-9F19-8653DFDCE0D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651760" y="1236374"/>
            <a:ext cx="2190428" cy="2456320"/>
          </a:xfrm>
          <a:prstGeom prst="rect">
            <a:avLst/>
          </a:prstGeom>
        </p:spPr>
      </p:pic>
      <p:pic>
        <p:nvPicPr>
          <p:cNvPr id="13" name="Picture 12">
            <a:extLst>
              <a:ext uri="{FF2B5EF4-FFF2-40B4-BE49-F238E27FC236}">
                <a16:creationId xmlns:a16="http://schemas.microsoft.com/office/drawing/2014/main" id="{28C0A76E-0171-4469-8834-4EB74BE2D82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000786" y="1236374"/>
            <a:ext cx="2190428" cy="2456320"/>
          </a:xfrm>
          <a:prstGeom prst="rect">
            <a:avLst/>
          </a:prstGeom>
        </p:spPr>
      </p:pic>
    </p:spTree>
    <p:extLst>
      <p:ext uri="{BB962C8B-B14F-4D97-AF65-F5344CB8AC3E}">
        <p14:creationId xmlns:p14="http://schemas.microsoft.com/office/powerpoint/2010/main" val="254387517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par>
                                <p:cTn id="11" presetID="22" presetClass="entr" presetSubtype="2"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500"/>
                                        <p:tgtEl>
                                          <p:spTgt spid="1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Musical Legacy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6588284" y="1175657"/>
            <a:ext cx="5036343" cy="4506686"/>
          </a:xfrm>
        </p:spPr>
        <p:txBody>
          <a:bodyPr/>
          <a:lstStyle/>
          <a:p>
            <a:r>
              <a:rPr lang="en-US" dirty="0"/>
              <a:t>In 2021, a musical play based on Dawson's life and the story of the NNOC, </a:t>
            </a:r>
            <a:r>
              <a:rPr lang="en-US" i="1" dirty="0"/>
              <a:t>The Passion of Mary Cardwell Dawson</a:t>
            </a:r>
            <a:r>
              <a:rPr lang="en-US" dirty="0"/>
              <a:t>, premiered in Cooperstown, New York.</a:t>
            </a:r>
          </a:p>
          <a:p>
            <a:r>
              <a:rPr lang="en-US" dirty="0"/>
              <a:t>With text by Sandra Seaton and music by Carlos Simon, the role of Mary was played by mezzo-soprano </a:t>
            </a:r>
            <a:r>
              <a:rPr lang="en-US" dirty="0" err="1"/>
              <a:t>Denyce</a:t>
            </a:r>
            <a:r>
              <a:rPr lang="en-US" dirty="0"/>
              <a:t> Graves. The play helped renew public awareness of the NNOC and of Mary's achievements.</a:t>
            </a:r>
          </a:p>
          <a:p>
            <a:endParaRPr lang="en-US" dirty="0"/>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5682343"/>
            <a:ext cx="8239153" cy="867985"/>
          </a:xfrm>
        </p:spPr>
        <p:txBody>
          <a:bodyPr lIns="91440" tIns="45720" rIns="91440" bIns="45720" anchor="t"/>
          <a:lstStyle/>
          <a:p>
            <a:r>
              <a:rPr lang="en-US" dirty="0"/>
              <a:t>Graves in a 2024 Charlotte, North Carolina production of </a:t>
            </a:r>
            <a:r>
              <a:rPr lang="en-US" i="0" dirty="0"/>
              <a:t>The Passion of Mary Cardwell Dawson</a:t>
            </a:r>
            <a:r>
              <a:rPr lang="en-US" dirty="0"/>
              <a:t>.</a:t>
            </a:r>
          </a:p>
        </p:txBody>
      </p:sp>
      <p:pic>
        <p:nvPicPr>
          <p:cNvPr id="5" name="Picture 4" descr="A person in a blue dress&#10;&#10;Description automatically generated">
            <a:extLst>
              <a:ext uri="{FF2B5EF4-FFF2-40B4-BE49-F238E27FC236}">
                <a16:creationId xmlns:a16="http://schemas.microsoft.com/office/drawing/2014/main" id="{BF826B11-8369-3341-0F40-4A04987B6F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373" y="1250421"/>
            <a:ext cx="5808284" cy="4357158"/>
          </a:xfrm>
          <a:prstGeom prst="rect">
            <a:avLst/>
          </a:prstGeom>
        </p:spPr>
      </p:pic>
    </p:spTree>
    <p:extLst>
      <p:ext uri="{BB962C8B-B14F-4D97-AF65-F5344CB8AC3E}">
        <p14:creationId xmlns:p14="http://schemas.microsoft.com/office/powerpoint/2010/main" val="3503101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Musical Legacy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172671"/>
            <a:ext cx="4854963" cy="4383103"/>
          </a:xfrm>
        </p:spPr>
        <p:txBody>
          <a:bodyPr/>
          <a:lstStyle/>
          <a:p>
            <a:r>
              <a:rPr lang="en-US" dirty="0"/>
              <a:t>Today, many opera companies dedicated to featuring the work of African American composers and performers are active, including Opera Ebony, Opera Noire, and the Harlem Opera Theater in New York, and Opera Creole in New Orleans. The impact of Dawson’s tireless efforts for racial justice, musical education, and professional excellence continues to be felt.</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5659643"/>
            <a:ext cx="9099417" cy="848013"/>
          </a:xfrm>
        </p:spPr>
        <p:txBody>
          <a:bodyPr lIns="91440" tIns="45720" rIns="91440" bIns="45720" anchor="t"/>
          <a:lstStyle/>
          <a:p>
            <a:r>
              <a:rPr lang="en-US" dirty="0"/>
              <a:t>Mother-daughter singers Givonna Joseph (left) and Aria Mason (right) founded </a:t>
            </a:r>
            <a:r>
              <a:rPr lang="en-US" dirty="0" err="1"/>
              <a:t>OperaCréole</a:t>
            </a:r>
            <a:r>
              <a:rPr lang="en-US" dirty="0"/>
              <a:t> in 2011. Gus Bennett / </a:t>
            </a:r>
            <a:r>
              <a:rPr lang="en-US" dirty="0" err="1"/>
              <a:t>OperaCréole</a:t>
            </a:r>
            <a:r>
              <a:rPr lang="en-US" dirty="0"/>
              <a:t>.</a:t>
            </a:r>
            <a:endParaRPr lang="en-US" i="0" dirty="0">
              <a:solidFill>
                <a:srgbClr val="000000"/>
              </a:solidFill>
            </a:endParaRPr>
          </a:p>
          <a:p>
            <a:endParaRPr lang="en-US" dirty="0"/>
          </a:p>
        </p:txBody>
      </p:sp>
      <p:pic>
        <p:nvPicPr>
          <p:cNvPr id="5" name="Picture 4" descr="Two women in long dresses holding hands&#10;&#10;Description automatically generated">
            <a:extLst>
              <a:ext uri="{FF2B5EF4-FFF2-40B4-BE49-F238E27FC236}">
                <a16:creationId xmlns:a16="http://schemas.microsoft.com/office/drawing/2014/main" id="{A9277B49-4655-4B44-721E-0E66D129ADB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792871" y="1237448"/>
            <a:ext cx="3958306" cy="4253548"/>
          </a:xfrm>
          <a:prstGeom prst="rect">
            <a:avLst/>
          </a:prstGeom>
          <a:effectLst>
            <a:softEdge rad="25400"/>
          </a:effectLst>
        </p:spPr>
      </p:pic>
    </p:spTree>
    <p:extLst>
      <p:ext uri="{BB962C8B-B14F-4D97-AF65-F5344CB8AC3E}">
        <p14:creationId xmlns:p14="http://schemas.microsoft.com/office/powerpoint/2010/main" val="1897173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A Guiding Spirit</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3571874" y="1175658"/>
            <a:ext cx="7839076" cy="4766634"/>
          </a:xfrm>
        </p:spPr>
        <p:txBody>
          <a:bodyPr/>
          <a:lstStyle/>
          <a:p>
            <a:r>
              <a:rPr lang="en-US" dirty="0"/>
              <a:t>Near the end of her life, in 1958, Mary stated: </a:t>
            </a:r>
          </a:p>
          <a:p>
            <a:r>
              <a:rPr lang="en-US" i="1" dirty="0">
                <a:solidFill>
                  <a:schemeClr val="tx1">
                    <a:lumMod val="50000"/>
                  </a:schemeClr>
                </a:solidFill>
              </a:rPr>
              <a:t>I saw in the faces and musical expressions of numerous individuals among my people that many were endowed with this great gift. </a:t>
            </a:r>
          </a:p>
          <a:p>
            <a:r>
              <a:rPr lang="en-US" i="1" dirty="0">
                <a:solidFill>
                  <a:schemeClr val="tx1">
                    <a:lumMod val="50000"/>
                  </a:schemeClr>
                </a:solidFill>
              </a:rPr>
              <a:t>They were persons who longed to develop and to give the world their talent, music as a gift. … I saw that longing in my people, and I am certain it was not mere ambition, but </a:t>
            </a:r>
            <a:r>
              <a:rPr lang="en-US" i="1" u="sng" dirty="0">
                <a:solidFill>
                  <a:schemeClr val="tx1">
                    <a:lumMod val="50000"/>
                  </a:schemeClr>
                </a:solidFill>
              </a:rPr>
              <a:t>guidance</a:t>
            </a:r>
            <a:r>
              <a:rPr lang="en-US" i="1" dirty="0">
                <a:solidFill>
                  <a:schemeClr val="tx1">
                    <a:lumMod val="50000"/>
                  </a:schemeClr>
                </a:solidFill>
              </a:rPr>
              <a:t> from Almighty God. </a:t>
            </a:r>
          </a:p>
          <a:p>
            <a:r>
              <a:rPr lang="en-US" i="1" dirty="0">
                <a:solidFill>
                  <a:schemeClr val="tx1">
                    <a:lumMod val="50000"/>
                  </a:schemeClr>
                </a:solidFill>
              </a:rPr>
              <a:t>My softest and most </a:t>
            </a:r>
            <a:r>
              <a:rPr lang="en-US" i="1" u="sng" dirty="0">
                <a:solidFill>
                  <a:schemeClr val="tx1">
                    <a:lumMod val="50000"/>
                  </a:schemeClr>
                </a:solidFill>
              </a:rPr>
              <a:t>silent</a:t>
            </a:r>
            <a:r>
              <a:rPr lang="en-US" i="1" dirty="0">
                <a:solidFill>
                  <a:schemeClr val="tx1">
                    <a:lumMod val="50000"/>
                  </a:schemeClr>
                </a:solidFill>
              </a:rPr>
              <a:t> prayer was simply this: ‘God help us to achieve this noble purpose by Thy Will.’ … Our prayer was granted. The full strength of prayer is known by no mortal.</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6177604"/>
            <a:ext cx="6486525" cy="446391"/>
          </a:xfrm>
        </p:spPr>
        <p:txBody>
          <a:bodyPr/>
          <a:lstStyle/>
          <a:p>
            <a:r>
              <a:rPr lang="en-US" dirty="0"/>
              <a:t>Mary Cardwell Dawson, c. 1950.</a:t>
            </a:r>
          </a:p>
        </p:txBody>
      </p:sp>
      <p:pic>
        <p:nvPicPr>
          <p:cNvPr id="6" name="Picture 5">
            <a:extLst>
              <a:ext uri="{FF2B5EF4-FFF2-40B4-BE49-F238E27FC236}">
                <a16:creationId xmlns:a16="http://schemas.microsoft.com/office/drawing/2014/main" id="{8F7AA857-8DE1-45EA-887C-7AA7D5C9A98A}"/>
              </a:ext>
            </a:extLst>
          </p:cNvPr>
          <p:cNvPicPr>
            <a:picLocks noChangeAspect="1"/>
          </p:cNvPicPr>
          <p:nvPr/>
        </p:nvPicPr>
        <p:blipFill rotWithShape="1">
          <a:blip r:embed="rId2">
            <a:extLst>
              <a:ext uri="{28A0092B-C50C-407E-A947-70E740481C1C}">
                <a14:useLocalDpi xmlns:a14="http://schemas.microsoft.com/office/drawing/2010/main" val="0"/>
              </a:ext>
            </a:extLst>
          </a:blip>
          <a:srcRect b="1530"/>
          <a:stretch/>
        </p:blipFill>
        <p:spPr>
          <a:xfrm>
            <a:off x="1108898" y="915709"/>
            <a:ext cx="2754451" cy="5392458"/>
          </a:xfrm>
          <a:prstGeom prst="rect">
            <a:avLst/>
          </a:prstGeom>
        </p:spPr>
      </p:pic>
    </p:spTree>
    <p:extLst>
      <p:ext uri="{BB962C8B-B14F-4D97-AF65-F5344CB8AC3E}">
        <p14:creationId xmlns:p14="http://schemas.microsoft.com/office/powerpoint/2010/main" val="4876651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9906699-9D2C-4B12-B4ED-6113686548ED}"/>
              </a:ext>
            </a:extLst>
          </p:cNvPr>
          <p:cNvSpPr>
            <a:spLocks noGrp="1"/>
          </p:cNvSpPr>
          <p:nvPr>
            <p:ph type="subTitle" idx="1"/>
          </p:nvPr>
        </p:nvSpPr>
        <p:spPr>
          <a:xfrm>
            <a:off x="2628090" y="1081780"/>
            <a:ext cx="5069790" cy="4008835"/>
          </a:xfrm>
        </p:spPr>
        <p:txBody>
          <a:bodyPr vert="horz" lIns="91440" tIns="45720" rIns="91440" bIns="45720" numCol="2" rtlCol="0" anchor="t">
            <a:noAutofit/>
          </a:bodyPr>
          <a:lstStyle/>
          <a:p>
            <a:pPr>
              <a:lnSpc>
                <a:spcPct val="100000"/>
              </a:lnSpc>
              <a:spcBef>
                <a:spcPts val="400"/>
              </a:spcBef>
            </a:pPr>
            <a:r>
              <a:rPr lang="en-US" dirty="0"/>
              <a:t>blacklist</a:t>
            </a:r>
          </a:p>
          <a:p>
            <a:pPr>
              <a:lnSpc>
                <a:spcPct val="100000"/>
              </a:lnSpc>
              <a:spcBef>
                <a:spcPts val="400"/>
              </a:spcBef>
            </a:pPr>
            <a:r>
              <a:rPr lang="en-US" dirty="0"/>
              <a:t>enterprise</a:t>
            </a:r>
          </a:p>
          <a:p>
            <a:pPr>
              <a:lnSpc>
                <a:spcPct val="100000"/>
              </a:lnSpc>
              <a:spcBef>
                <a:spcPts val="400"/>
              </a:spcBef>
            </a:pPr>
            <a:r>
              <a:rPr lang="en-US" dirty="0"/>
              <a:t>epic</a:t>
            </a:r>
          </a:p>
          <a:p>
            <a:pPr>
              <a:lnSpc>
                <a:spcPct val="100000"/>
              </a:lnSpc>
              <a:spcBef>
                <a:spcPts val="400"/>
              </a:spcBef>
            </a:pPr>
            <a:r>
              <a:rPr lang="en-US" dirty="0"/>
              <a:t>genre</a:t>
            </a:r>
          </a:p>
          <a:p>
            <a:pPr>
              <a:lnSpc>
                <a:spcPct val="100000"/>
              </a:lnSpc>
              <a:spcBef>
                <a:spcPts val="400"/>
              </a:spcBef>
            </a:pPr>
            <a:r>
              <a:rPr lang="en-US" dirty="0"/>
              <a:t>Great Migration</a:t>
            </a:r>
          </a:p>
          <a:p>
            <a:pPr>
              <a:lnSpc>
                <a:spcPct val="100000"/>
              </a:lnSpc>
              <a:spcBef>
                <a:spcPts val="400"/>
              </a:spcBef>
            </a:pPr>
            <a:r>
              <a:rPr lang="en-US" dirty="0"/>
              <a:t>guild</a:t>
            </a:r>
          </a:p>
          <a:p>
            <a:pPr>
              <a:lnSpc>
                <a:spcPct val="100000"/>
              </a:lnSpc>
              <a:spcBef>
                <a:spcPts val="400"/>
              </a:spcBef>
            </a:pPr>
            <a:r>
              <a:rPr lang="en-US" dirty="0"/>
              <a:t>impresario</a:t>
            </a:r>
          </a:p>
          <a:p>
            <a:pPr>
              <a:lnSpc>
                <a:spcPct val="100000"/>
              </a:lnSpc>
              <a:spcBef>
                <a:spcPts val="400"/>
              </a:spcBef>
            </a:pPr>
            <a:r>
              <a:rPr lang="en-US" dirty="0"/>
              <a:t>indomitable</a:t>
            </a:r>
          </a:p>
          <a:p>
            <a:pPr>
              <a:lnSpc>
                <a:spcPct val="100000"/>
              </a:lnSpc>
              <a:spcBef>
                <a:spcPts val="400"/>
              </a:spcBef>
            </a:pPr>
            <a:r>
              <a:rPr lang="en-US" dirty="0"/>
              <a:t>integrate</a:t>
            </a:r>
          </a:p>
          <a:p>
            <a:pPr>
              <a:lnSpc>
                <a:spcPct val="100000"/>
              </a:lnSpc>
              <a:spcBef>
                <a:spcPts val="400"/>
              </a:spcBef>
            </a:pPr>
            <a:r>
              <a:rPr lang="en-US" dirty="0"/>
              <a:t>multiethnic</a:t>
            </a:r>
          </a:p>
          <a:p>
            <a:pPr>
              <a:lnSpc>
                <a:spcPct val="100000"/>
              </a:lnSpc>
              <a:spcBef>
                <a:spcPts val="400"/>
              </a:spcBef>
            </a:pPr>
            <a:r>
              <a:rPr lang="en-US" dirty="0"/>
              <a:t>Music Theory</a:t>
            </a:r>
          </a:p>
          <a:p>
            <a:pPr>
              <a:lnSpc>
                <a:spcPct val="100000"/>
              </a:lnSpc>
              <a:spcBef>
                <a:spcPts val="400"/>
              </a:spcBef>
            </a:pPr>
            <a:r>
              <a:rPr lang="en-US" dirty="0"/>
              <a:t>pageant</a:t>
            </a:r>
          </a:p>
          <a:p>
            <a:pPr>
              <a:lnSpc>
                <a:spcPct val="100000"/>
              </a:lnSpc>
              <a:spcBef>
                <a:spcPts val="400"/>
              </a:spcBef>
            </a:pPr>
            <a:r>
              <a:rPr lang="en-US" dirty="0"/>
              <a:t>recital</a:t>
            </a:r>
          </a:p>
          <a:p>
            <a:pPr>
              <a:lnSpc>
                <a:spcPct val="100000"/>
              </a:lnSpc>
              <a:spcBef>
                <a:spcPts val="400"/>
              </a:spcBef>
            </a:pPr>
            <a:r>
              <a:rPr lang="en-US" dirty="0"/>
              <a:t>shortfall</a:t>
            </a:r>
          </a:p>
          <a:p>
            <a:pPr>
              <a:lnSpc>
                <a:spcPct val="100000"/>
              </a:lnSpc>
              <a:spcBef>
                <a:spcPts val="400"/>
              </a:spcBef>
            </a:pPr>
            <a:r>
              <a:rPr lang="en-US" dirty="0"/>
              <a:t>stockyard</a:t>
            </a:r>
          </a:p>
          <a:p>
            <a:pPr>
              <a:lnSpc>
                <a:spcPct val="100000"/>
              </a:lnSpc>
              <a:spcBef>
                <a:spcPts val="400"/>
              </a:spcBef>
            </a:pPr>
            <a:r>
              <a:rPr lang="en-US" dirty="0"/>
              <a:t>tuition</a:t>
            </a:r>
          </a:p>
        </p:txBody>
      </p:sp>
      <p:sp>
        <p:nvSpPr>
          <p:cNvPr id="3" name="Footer Placeholder 2">
            <a:extLst>
              <a:ext uri="{FF2B5EF4-FFF2-40B4-BE49-F238E27FC236}">
                <a16:creationId xmlns:a16="http://schemas.microsoft.com/office/drawing/2014/main" id="{4078E614-63C4-478B-89A6-5D8481D228AD}"/>
              </a:ext>
            </a:extLst>
          </p:cNvPr>
          <p:cNvSpPr>
            <a:spLocks noGrp="1"/>
          </p:cNvSpPr>
          <p:nvPr>
            <p:ph type="ftr" sz="quarter" idx="11"/>
          </p:nvPr>
        </p:nvSpPr>
        <p:spPr>
          <a:xfrm>
            <a:off x="3302759" y="5622131"/>
            <a:ext cx="8394896" cy="1100628"/>
          </a:xfrm>
        </p:spPr>
        <p:txBody>
          <a:bodyPr lIns="91440" tIns="45720" rIns="91440" bIns="45720" anchor="t"/>
          <a:lstStyle/>
          <a:p>
            <a:pPr algn="r"/>
            <a:r>
              <a:rPr lang="en-US" sz="2200" i="0" dirty="0"/>
              <a:t>New York Age Defender</a:t>
            </a:r>
            <a:r>
              <a:rPr lang="en-US" sz="2200" dirty="0"/>
              <a:t> on the NNOC premier at The Met, 1956. Bass-baritone McHenry Boatwright sang the lead. </a:t>
            </a:r>
          </a:p>
          <a:p>
            <a:pPr algn="r"/>
            <a:r>
              <a:rPr lang="en-US" sz="2200" dirty="0"/>
              <a:t>Syria Mosque 1954 performance of </a:t>
            </a:r>
            <a:r>
              <a:rPr lang="en-US" sz="2200" i="0" dirty="0"/>
              <a:t>Aïda</a:t>
            </a:r>
            <a:r>
              <a:rPr lang="en-US" sz="2200" dirty="0"/>
              <a:t>. Charles “Teenie” Harris.</a:t>
            </a:r>
            <a:endParaRPr lang="en-US" sz="2200" i="0" dirty="0">
              <a:solidFill>
                <a:srgbClr val="000000"/>
              </a:solidFill>
            </a:endParaRPr>
          </a:p>
          <a:p>
            <a:pPr algn="r"/>
            <a:endParaRPr lang="en-US" dirty="0"/>
          </a:p>
        </p:txBody>
      </p:sp>
      <p:sp>
        <p:nvSpPr>
          <p:cNvPr id="7" name="Subtitle 1">
            <a:extLst>
              <a:ext uri="{FF2B5EF4-FFF2-40B4-BE49-F238E27FC236}">
                <a16:creationId xmlns:a16="http://schemas.microsoft.com/office/drawing/2014/main" id="{5C5CCD41-095D-4C41-AE05-799ACD9264E2}"/>
              </a:ext>
            </a:extLst>
          </p:cNvPr>
          <p:cNvSpPr txBox="1">
            <a:spLocks/>
          </p:cNvSpPr>
          <p:nvPr/>
        </p:nvSpPr>
        <p:spPr>
          <a:xfrm>
            <a:off x="2651760" y="457200"/>
            <a:ext cx="4141694" cy="515951"/>
          </a:xfrm>
          <a:prstGeom prst="rect">
            <a:avLst/>
          </a:prstGeom>
        </p:spPr>
        <p:txBody>
          <a:bodyPr vert="horz" lIns="91440" tIns="45720" rIns="91440" bIns="45720" numCol="2"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21212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b="1" dirty="0"/>
              <a:t>Vocabulary</a:t>
            </a:r>
          </a:p>
        </p:txBody>
      </p:sp>
      <p:pic>
        <p:nvPicPr>
          <p:cNvPr id="8" name="Picture 7">
            <a:extLst>
              <a:ext uri="{FF2B5EF4-FFF2-40B4-BE49-F238E27FC236}">
                <a16:creationId xmlns:a16="http://schemas.microsoft.com/office/drawing/2014/main" id="{401A6206-A07C-4D2D-86B4-1CB150DA5981}"/>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7697880" y="457200"/>
            <a:ext cx="3999774" cy="3150683"/>
          </a:xfrm>
          <a:prstGeom prst="rect">
            <a:avLst/>
          </a:prstGeom>
          <a:effectLst>
            <a:softEdge rad="76200"/>
          </a:effectLst>
        </p:spPr>
      </p:pic>
      <p:pic>
        <p:nvPicPr>
          <p:cNvPr id="6" name="Picture 5" descr="A group of people in clothing&#10;&#10;Description automatically generated">
            <a:extLst>
              <a:ext uri="{FF2B5EF4-FFF2-40B4-BE49-F238E27FC236}">
                <a16:creationId xmlns:a16="http://schemas.microsoft.com/office/drawing/2014/main" id="{B0910CF2-8E38-4122-8F05-619B490B1D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4980" y="2897448"/>
            <a:ext cx="3897478" cy="2708844"/>
          </a:xfrm>
          <a:prstGeom prst="rect">
            <a:avLst/>
          </a:prstGeom>
          <a:effectLst>
            <a:softEdge rad="38100"/>
          </a:effectLst>
        </p:spPr>
      </p:pic>
    </p:spTree>
    <p:extLst>
      <p:ext uri="{BB962C8B-B14F-4D97-AF65-F5344CB8AC3E}">
        <p14:creationId xmlns:p14="http://schemas.microsoft.com/office/powerpoint/2010/main" val="4004275832"/>
      </p:ext>
    </p:extLst>
  </p:cSld>
  <p:clrMapOvr>
    <a:masterClrMapping/>
  </p:clrMapOvr>
  <p:transition spd="slow">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899F98C-F701-4013-93D7-45BB229FB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Subtitle 1">
            <a:extLst>
              <a:ext uri="{FF2B5EF4-FFF2-40B4-BE49-F238E27FC236}">
                <a16:creationId xmlns:a16="http://schemas.microsoft.com/office/drawing/2014/main" id="{6CC58767-2889-48B5-A38D-3B897DF96407}"/>
              </a:ext>
            </a:extLst>
          </p:cNvPr>
          <p:cNvSpPr txBox="1">
            <a:spLocks/>
          </p:cNvSpPr>
          <p:nvPr/>
        </p:nvSpPr>
        <p:spPr>
          <a:xfrm>
            <a:off x="2227009" y="4876369"/>
            <a:ext cx="7737982" cy="182063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600" kern="1200" baseline="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400" b="1" dirty="0">
                <a:solidFill>
                  <a:schemeClr val="bg2"/>
                </a:solidFill>
                <a:latin typeface="Arial" panose="020B0604020202020204" pitchFamily="34" charset="0"/>
                <a:cs typeface="Arial" panose="020B0604020202020204" pitchFamily="34" charset="0"/>
              </a:rPr>
              <a:t>The Woodson Center </a:t>
            </a:r>
            <a:r>
              <a:rPr lang="en-US" sz="2400" dirty="0">
                <a:solidFill>
                  <a:schemeClr val="bg2"/>
                </a:solidFill>
                <a:latin typeface="Arial" panose="020B0604020202020204" pitchFamily="34" charset="0"/>
                <a:cs typeface="Arial" panose="020B0604020202020204" pitchFamily="34" charset="0"/>
              </a:rPr>
              <a:t>gratefully acknowledges </a:t>
            </a:r>
          </a:p>
          <a:p>
            <a:pPr algn="ctr"/>
            <a:r>
              <a:rPr lang="en-US" sz="2400" b="1" dirty="0">
                <a:solidFill>
                  <a:schemeClr val="bg2"/>
                </a:solidFill>
                <a:latin typeface="Arial" panose="020B0604020202020204" pitchFamily="34" charset="0"/>
                <a:cs typeface="Arial" panose="020B0604020202020204" pitchFamily="34" charset="0"/>
              </a:rPr>
              <a:t>Dr. Karen M. Bryan </a:t>
            </a:r>
          </a:p>
          <a:p>
            <a:pPr algn="ctr"/>
            <a:r>
              <a:rPr lang="en-US" sz="2400" dirty="0">
                <a:solidFill>
                  <a:schemeClr val="bg2"/>
                </a:solidFill>
                <a:latin typeface="Arial" panose="020B0604020202020204" pitchFamily="34" charset="0"/>
                <a:cs typeface="Arial" panose="020B0604020202020204" pitchFamily="34" charset="0"/>
              </a:rPr>
              <a:t>of </a:t>
            </a:r>
            <a:r>
              <a:rPr lang="en-US" sz="2400" b="1" dirty="0">
                <a:solidFill>
                  <a:schemeClr val="bg2"/>
                </a:solidFill>
                <a:latin typeface="Arial" panose="020B0604020202020204" pitchFamily="34" charset="0"/>
                <a:cs typeface="Arial" panose="020B0604020202020204" pitchFamily="34" charset="0"/>
              </a:rPr>
              <a:t>The </a:t>
            </a:r>
            <a:r>
              <a:rPr lang="en-US" sz="2400" b="1" dirty="0" err="1">
                <a:solidFill>
                  <a:schemeClr val="bg2"/>
                </a:solidFill>
                <a:latin typeface="Arial" panose="020B0604020202020204" pitchFamily="34" charset="0"/>
                <a:cs typeface="Arial" panose="020B0604020202020204" pitchFamily="34" charset="0"/>
              </a:rPr>
              <a:t>Denyce</a:t>
            </a:r>
            <a:r>
              <a:rPr lang="en-US" sz="2400" b="1" dirty="0">
                <a:solidFill>
                  <a:schemeClr val="bg2"/>
                </a:solidFill>
                <a:latin typeface="Arial" panose="020B0604020202020204" pitchFamily="34" charset="0"/>
                <a:cs typeface="Arial" panose="020B0604020202020204" pitchFamily="34" charset="0"/>
              </a:rPr>
              <a:t> Graves Foundation </a:t>
            </a:r>
          </a:p>
          <a:p>
            <a:pPr algn="ctr"/>
            <a:r>
              <a:rPr lang="en-US" sz="2400" dirty="0">
                <a:solidFill>
                  <a:schemeClr val="bg2"/>
                </a:solidFill>
                <a:latin typeface="Arial" panose="020B0604020202020204" pitchFamily="34" charset="0"/>
                <a:cs typeface="Arial" panose="020B0604020202020204" pitchFamily="34" charset="0"/>
              </a:rPr>
              <a:t>for her assistance with the development of this lesson.</a:t>
            </a:r>
          </a:p>
          <a:p>
            <a:pPr algn="ctr"/>
            <a:endParaRPr lang="en-US" sz="2400" dirty="0">
              <a:solidFill>
                <a:schemeClr val="bg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8662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A Passion for Opera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6096000" y="1528532"/>
            <a:ext cx="5196826" cy="3772289"/>
          </a:xfrm>
        </p:spPr>
        <p:txBody>
          <a:bodyPr vert="horz" lIns="91440" tIns="45720" rIns="91440" bIns="45720" rtlCol="0" anchor="t">
            <a:noAutofit/>
          </a:bodyPr>
          <a:lstStyle/>
          <a:p>
            <a:r>
              <a:rPr lang="en-US" dirty="0"/>
              <a:t>Mary Lucinda Cardwell Dawson dedicated her life to music. Raised in the Pittsburgh, PA, suburb of Homestead, by her parents, J.A. and Elizabeth Cardwell, she trained at the New England Conservatory of Music.  </a:t>
            </a:r>
          </a:p>
          <a:p>
            <a:r>
              <a:rPr lang="en-US" dirty="0"/>
              <a:t>After graduating, she founded her own music school and choir and later created the NNOC in 1941.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5653698"/>
            <a:ext cx="5639025" cy="547996"/>
          </a:xfrm>
        </p:spPr>
        <p:txBody>
          <a:bodyPr/>
          <a:lstStyle/>
          <a:p>
            <a:pPr algn="ctr"/>
            <a:r>
              <a:rPr lang="en-US" dirty="0"/>
              <a:t>Homestead, PA in the early 20</a:t>
            </a:r>
            <a:r>
              <a:rPr lang="en-US" baseline="30000" dirty="0"/>
              <a:t>th</a:t>
            </a:r>
            <a:r>
              <a:rPr lang="en-US" dirty="0"/>
              <a:t> century.</a:t>
            </a:r>
          </a:p>
        </p:txBody>
      </p:sp>
      <p:pic>
        <p:nvPicPr>
          <p:cNvPr id="7" name="Picture 6">
            <a:extLst>
              <a:ext uri="{FF2B5EF4-FFF2-40B4-BE49-F238E27FC236}">
                <a16:creationId xmlns:a16="http://schemas.microsoft.com/office/drawing/2014/main" id="{F1A275E1-BBB1-44E7-BF0A-7C7CF3AF99DE}"/>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62250" y="1452046"/>
            <a:ext cx="4896750" cy="3925262"/>
          </a:xfrm>
          <a:prstGeom prst="rect">
            <a:avLst/>
          </a:prstGeom>
          <a:effectLst>
            <a:softEdge rad="63500"/>
          </a:effectLst>
        </p:spPr>
      </p:pic>
    </p:spTree>
    <p:extLst>
      <p:ext uri="{BB962C8B-B14F-4D97-AF65-F5344CB8AC3E}">
        <p14:creationId xmlns:p14="http://schemas.microsoft.com/office/powerpoint/2010/main" val="2780857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A Passion for Opera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197197"/>
            <a:ext cx="6071135" cy="4655607"/>
          </a:xfrm>
        </p:spPr>
        <p:txBody>
          <a:bodyPr vert="horz" lIns="91440" tIns="45720" rIns="91440" bIns="45720" rtlCol="0" anchor="t">
            <a:noAutofit/>
          </a:bodyPr>
          <a:lstStyle/>
          <a:p>
            <a:r>
              <a:rPr lang="en-US" dirty="0"/>
              <a:t>Dawson was among the first Black women impresarios in American history, laying the foundation for </a:t>
            </a:r>
            <a:r>
              <a:rPr lang="en-US" b="1" dirty="0"/>
              <a:t>integrated</a:t>
            </a:r>
            <a:r>
              <a:rPr lang="en-US" dirty="0"/>
              <a:t> opera. </a:t>
            </a:r>
            <a:r>
              <a:rPr lang="en-US" dirty="0">
                <a:ea typeface="Lato"/>
                <a:cs typeface="Lato"/>
              </a:rPr>
              <a:t>Throughout her career, over 1,800 artists worked on her productions.</a:t>
            </a:r>
            <a:endParaRPr lang="en-US" dirty="0">
              <a:solidFill>
                <a:srgbClr val="313653"/>
              </a:solidFill>
              <a:ea typeface="Lato"/>
              <a:cs typeface="Lato"/>
            </a:endParaRPr>
          </a:p>
          <a:p>
            <a:r>
              <a:rPr lang="en-US" dirty="0">
                <a:ea typeface="Lato"/>
                <a:cs typeface="Lato"/>
              </a:rPr>
              <a:t>She </a:t>
            </a:r>
            <a:r>
              <a:rPr lang="en-US" dirty="0"/>
              <a:t>insisted that the culture of European opera belonged to everyone, not just the White composers, performers, and audiences who dominated the </a:t>
            </a:r>
            <a:r>
              <a:rPr lang="en-US" b="1" dirty="0"/>
              <a:t>genre.</a:t>
            </a:r>
            <a:r>
              <a:rPr lang="en-US" dirty="0"/>
              <a:t> </a:t>
            </a:r>
            <a:endParaRPr lang="en-US" dirty="0">
              <a:solidFill>
                <a:srgbClr val="313653"/>
              </a:solidFill>
              <a:ea typeface="Lato"/>
              <a:cs typeface="Lato"/>
            </a:endParaRPr>
          </a:p>
          <a:p>
            <a:r>
              <a:rPr lang="en-US" dirty="0">
                <a:ea typeface="Lato"/>
                <a:cs typeface="Lato"/>
              </a:rPr>
              <a:t>She often said: “The richest child is poor without a musical education.”</a:t>
            </a:r>
            <a:endParaRPr lang="en-US" dirty="0">
              <a:solidFill>
                <a:srgbClr val="313653"/>
              </a:solidFill>
              <a:ea typeface="Lato"/>
              <a:cs typeface="Lato"/>
            </a:endParaRPr>
          </a:p>
          <a:p>
            <a:endParaRPr lang="en-US" dirty="0"/>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5852804"/>
            <a:ext cx="5240956" cy="547996"/>
          </a:xfrm>
        </p:spPr>
        <p:txBody>
          <a:bodyPr lIns="91440" tIns="45720" rIns="91440" bIns="45720" anchor="t"/>
          <a:lstStyle/>
          <a:p>
            <a:r>
              <a:rPr lang="en-US" dirty="0"/>
              <a:t>Mary Cardwell Dawson in the 1930s.</a:t>
            </a:r>
          </a:p>
          <a:p>
            <a:endParaRPr lang="en-US" dirty="0"/>
          </a:p>
        </p:txBody>
      </p:sp>
      <p:pic>
        <p:nvPicPr>
          <p:cNvPr id="6" name="Picture 5">
            <a:extLst>
              <a:ext uri="{FF2B5EF4-FFF2-40B4-BE49-F238E27FC236}">
                <a16:creationId xmlns:a16="http://schemas.microsoft.com/office/drawing/2014/main" id="{DFB5CEA4-4E09-4AB5-B3D1-0F51D7532BC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960598" y="108284"/>
            <a:ext cx="4231401" cy="6749716"/>
          </a:xfrm>
          <a:prstGeom prst="rect">
            <a:avLst/>
          </a:prstGeom>
        </p:spPr>
      </p:pic>
    </p:spTree>
    <p:extLst>
      <p:ext uri="{BB962C8B-B14F-4D97-AF65-F5344CB8AC3E}">
        <p14:creationId xmlns:p14="http://schemas.microsoft.com/office/powerpoint/2010/main" val="1250821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a:xfrm>
            <a:off x="2651760" y="457200"/>
            <a:ext cx="9144000" cy="718457"/>
          </a:xfrm>
        </p:spPr>
        <p:txBody>
          <a:bodyPr/>
          <a:lstStyle/>
          <a:p>
            <a:r>
              <a:rPr lang="en-US"/>
              <a:t>Childhood in Pennsylvania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5570620" y="1175657"/>
            <a:ext cx="6034251" cy="3896843"/>
          </a:xfrm>
        </p:spPr>
        <p:txBody>
          <a:bodyPr vert="horz" lIns="91440" tIns="45720" rIns="91440" bIns="45720" rtlCol="0" anchor="t">
            <a:noAutofit/>
          </a:bodyPr>
          <a:lstStyle/>
          <a:p>
            <a:r>
              <a:rPr lang="en-US" dirty="0"/>
              <a:t>Mary Cardwell was born on February 14, 1894, in Madison, North Carolina, to a family of farmers. But like many Black families, the </a:t>
            </a:r>
            <a:r>
              <a:rPr lang="en-US" dirty="0" err="1"/>
              <a:t>Cardwells</a:t>
            </a:r>
            <a:r>
              <a:rPr lang="en-US" dirty="0"/>
              <a:t> moved north to escape segregation and find better job opportunities. They were part of the first wave of what became known as the </a:t>
            </a:r>
            <a:r>
              <a:rPr lang="en-US" b="1" dirty="0"/>
              <a:t>Great Migration</a:t>
            </a:r>
            <a:r>
              <a:rPr lang="en-US" dirty="0"/>
              <a:t>. </a:t>
            </a:r>
          </a:p>
          <a:p>
            <a:endParaRPr lang="en-US" dirty="0"/>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4509744"/>
            <a:ext cx="4278429" cy="1891056"/>
          </a:xfrm>
        </p:spPr>
        <p:txBody>
          <a:bodyPr lIns="91440" tIns="45720" rIns="91440" bIns="45720" anchor="t"/>
          <a:lstStyle/>
          <a:p>
            <a:r>
              <a:rPr lang="en-US" dirty="0"/>
              <a:t>“Migration Series No.45: The migrants arrived in Pittsburgh, one of the great industrial centers of the North.” </a:t>
            </a:r>
          </a:p>
          <a:p>
            <a:r>
              <a:rPr lang="en-US" dirty="0"/>
              <a:t>Jacob Lawrence, 1940-41.</a:t>
            </a:r>
          </a:p>
        </p:txBody>
      </p:sp>
      <p:pic>
        <p:nvPicPr>
          <p:cNvPr id="5" name="Picture 4" descr="A group of people sitting on a bench&#10;&#10;Description automatically generated">
            <a:extLst>
              <a:ext uri="{FF2B5EF4-FFF2-40B4-BE49-F238E27FC236}">
                <a16:creationId xmlns:a16="http://schemas.microsoft.com/office/drawing/2014/main" id="{0E448749-7065-D113-5031-CCC4437E0D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129" y="1173927"/>
            <a:ext cx="4718798" cy="3145937"/>
          </a:xfrm>
          <a:prstGeom prst="rect">
            <a:avLst/>
          </a:prstGeom>
          <a:effectLst>
            <a:softEdge rad="50800"/>
          </a:effectLst>
        </p:spPr>
      </p:pic>
      <p:sp>
        <p:nvSpPr>
          <p:cNvPr id="6" name="Subtitle 2">
            <a:extLst>
              <a:ext uri="{FF2B5EF4-FFF2-40B4-BE49-F238E27FC236}">
                <a16:creationId xmlns:a16="http://schemas.microsoft.com/office/drawing/2014/main" id="{D9C4E3BC-D6D7-4CA2-A60C-FCDF6B4F20F5}"/>
              </a:ext>
            </a:extLst>
          </p:cNvPr>
          <p:cNvSpPr txBox="1">
            <a:spLocks/>
          </p:cNvSpPr>
          <p:nvPr/>
        </p:nvSpPr>
        <p:spPr>
          <a:xfrm>
            <a:off x="7128315" y="4509744"/>
            <a:ext cx="4278429" cy="1891056"/>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21212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a typeface="Lato"/>
                <a:cs typeface="Lato"/>
              </a:rPr>
              <a:t>Mary was raised in a </a:t>
            </a:r>
            <a:r>
              <a:rPr lang="en-US" b="1" dirty="0">
                <a:ea typeface="Lato"/>
                <a:cs typeface="Lato"/>
              </a:rPr>
              <a:t>multiethnic</a:t>
            </a:r>
            <a:r>
              <a:rPr lang="en-US" dirty="0">
                <a:ea typeface="Lato"/>
                <a:cs typeface="Lato"/>
              </a:rPr>
              <a:t> neighborhood where Black migrants lived alongside Eastern European immigrants.</a:t>
            </a:r>
          </a:p>
          <a:p>
            <a:endParaRPr lang="en-US" dirty="0"/>
          </a:p>
        </p:txBody>
      </p:sp>
    </p:spTree>
    <p:extLst>
      <p:ext uri="{BB962C8B-B14F-4D97-AF65-F5344CB8AC3E}">
        <p14:creationId xmlns:p14="http://schemas.microsoft.com/office/powerpoint/2010/main" val="1531772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Childhood in Pennsylvania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0" y="1344099"/>
            <a:ext cx="4001703" cy="3414272"/>
          </a:xfrm>
        </p:spPr>
        <p:txBody>
          <a:bodyPr vert="horz" lIns="91440" tIns="45720" rIns="91440" bIns="45720" rtlCol="0" anchor="t">
            <a:noAutofit/>
          </a:bodyPr>
          <a:lstStyle/>
          <a:p>
            <a:r>
              <a:rPr lang="en-US" dirty="0"/>
              <a:t>Mary grew up surrounded by music. She sang in church and performed in musical groups around Pittsburgh. Mary also taught music and voice lessons.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3793960" y="4926813"/>
            <a:ext cx="2859503" cy="916964"/>
          </a:xfrm>
        </p:spPr>
        <p:txBody>
          <a:bodyPr/>
          <a:lstStyle/>
          <a:p>
            <a:pPr algn="r"/>
            <a:r>
              <a:rPr lang="en-US" dirty="0"/>
              <a:t>Park Place A.M.E. Church, 1947. </a:t>
            </a:r>
          </a:p>
          <a:p>
            <a:pPr algn="r"/>
            <a:r>
              <a:rPr lang="en-US" dirty="0"/>
              <a:t>Charles “</a:t>
            </a:r>
            <a:r>
              <a:rPr lang="en-US" dirty="0" err="1"/>
              <a:t>Teenie</a:t>
            </a:r>
            <a:r>
              <a:rPr lang="en-US" dirty="0"/>
              <a:t>” Harris Collection.</a:t>
            </a:r>
          </a:p>
        </p:txBody>
      </p:sp>
      <p:pic>
        <p:nvPicPr>
          <p:cNvPr id="6" name="Picture 5">
            <a:extLst>
              <a:ext uri="{FF2B5EF4-FFF2-40B4-BE49-F238E27FC236}">
                <a16:creationId xmlns:a16="http://schemas.microsoft.com/office/drawing/2014/main" id="{576A9E18-18C4-40A0-9FEF-544E31C58E51}"/>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935001" y="1247775"/>
            <a:ext cx="4138863" cy="5261309"/>
          </a:xfrm>
          <a:prstGeom prst="rect">
            <a:avLst/>
          </a:prstGeom>
          <a:effectLst>
            <a:softEdge rad="63500"/>
          </a:effectLst>
        </p:spPr>
      </p:pic>
    </p:spTree>
    <p:extLst>
      <p:ext uri="{BB962C8B-B14F-4D97-AF65-F5344CB8AC3E}">
        <p14:creationId xmlns:p14="http://schemas.microsoft.com/office/powerpoint/2010/main" val="195258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Childhood in Pennsylvania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6862812" y="1217836"/>
            <a:ext cx="4204830" cy="4154263"/>
          </a:xfrm>
        </p:spPr>
        <p:txBody>
          <a:bodyPr vert="horz" lIns="91440" tIns="45720" rIns="91440" bIns="45720" rtlCol="0" anchor="t">
            <a:noAutofit/>
          </a:bodyPr>
          <a:lstStyle/>
          <a:p>
            <a:r>
              <a:rPr lang="en-US" dirty="0"/>
              <a:t>Mary wanted to attend the New England Conservatory of Music in Boston, one of only two integrated conservatories in the country. </a:t>
            </a:r>
          </a:p>
          <a:p>
            <a:r>
              <a:rPr lang="en-US" dirty="0"/>
              <a:t>Mary's family believed in her and sacrificed to save money for her </a:t>
            </a:r>
            <a:r>
              <a:rPr lang="en-US" b="1" dirty="0"/>
              <a:t>tuition</a:t>
            </a:r>
            <a:r>
              <a:rPr lang="en-US" dirty="0"/>
              <a:t>. She left home in 1920, at age 24, to begin her studies.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651760" y="4748462"/>
            <a:ext cx="3930016" cy="1547563"/>
          </a:xfrm>
        </p:spPr>
        <p:txBody>
          <a:bodyPr/>
          <a:lstStyle/>
          <a:p>
            <a:r>
              <a:rPr lang="en-US" dirty="0"/>
              <a:t>Postcard image of the New England Conservatory of Music and YMCA building in Boston, MA, c. 1917.</a:t>
            </a:r>
          </a:p>
        </p:txBody>
      </p:sp>
      <p:pic>
        <p:nvPicPr>
          <p:cNvPr id="6" name="Picture 5">
            <a:extLst>
              <a:ext uri="{FF2B5EF4-FFF2-40B4-BE49-F238E27FC236}">
                <a16:creationId xmlns:a16="http://schemas.microsoft.com/office/drawing/2014/main" id="{AC1241B8-EA0E-46E0-BAC5-F67AB56D72E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82201" y="1217837"/>
            <a:ext cx="5399575" cy="3572806"/>
          </a:xfrm>
          <a:prstGeom prst="rect">
            <a:avLst/>
          </a:prstGeom>
          <a:effectLst>
            <a:softEdge rad="88900"/>
          </a:effectLst>
        </p:spPr>
      </p:pic>
    </p:spTree>
    <p:extLst>
      <p:ext uri="{BB962C8B-B14F-4D97-AF65-F5344CB8AC3E}">
        <p14:creationId xmlns:p14="http://schemas.microsoft.com/office/powerpoint/2010/main" val="3759882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a:t>Musical Education</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2651762" y="1139861"/>
            <a:ext cx="4456458" cy="5260939"/>
          </a:xfrm>
        </p:spPr>
        <p:txBody>
          <a:bodyPr vert="horz" lIns="91440" tIns="45720" rIns="91440" bIns="45720" rtlCol="0" anchor="t">
            <a:noAutofit/>
          </a:bodyPr>
          <a:lstStyle/>
          <a:p>
            <a:r>
              <a:rPr lang="en-US" dirty="0"/>
              <a:t>At the Conservatory, Mary studied </a:t>
            </a:r>
            <a:r>
              <a:rPr lang="en-US" b="1" dirty="0"/>
              <a:t>music theory</a:t>
            </a:r>
            <a:r>
              <a:rPr lang="en-US" dirty="0"/>
              <a:t> as well as voice, piano and organ, and choral conducting and stage production. She would use all these skills to build the NNOC.</a:t>
            </a:r>
          </a:p>
          <a:p>
            <a:r>
              <a:rPr lang="en-US" dirty="0"/>
              <a:t>Mary lived with relatives while in Boston and attended a wide variety of concerts, including Giuseppe Verdi's </a:t>
            </a:r>
            <a:r>
              <a:rPr lang="en-US" i="1" dirty="0" err="1"/>
              <a:t>Aïda</a:t>
            </a:r>
            <a:r>
              <a:rPr lang="en-US" dirty="0"/>
              <a:t> (1871), a popular work that would later be performed by the NNOC. </a:t>
            </a:r>
          </a:p>
          <a:p>
            <a:endParaRPr lang="en-US" dirty="0"/>
          </a:p>
        </p:txBody>
      </p:sp>
      <p:sp>
        <p:nvSpPr>
          <p:cNvPr id="11" name="Footer Placeholder 3">
            <a:extLst>
              <a:ext uri="{FF2B5EF4-FFF2-40B4-BE49-F238E27FC236}">
                <a16:creationId xmlns:a16="http://schemas.microsoft.com/office/drawing/2014/main" id="{8512E711-88AC-4379-850F-5244D3E498E8}"/>
              </a:ext>
            </a:extLst>
          </p:cNvPr>
          <p:cNvSpPr>
            <a:spLocks noGrp="1"/>
          </p:cNvSpPr>
          <p:nvPr>
            <p:ph type="ftr" sz="quarter" idx="11"/>
          </p:nvPr>
        </p:nvSpPr>
        <p:spPr>
          <a:xfrm>
            <a:off x="7448526" y="5568463"/>
            <a:ext cx="4323061" cy="832337"/>
          </a:xfrm>
        </p:spPr>
        <p:txBody>
          <a:bodyPr/>
          <a:lstStyle/>
          <a:p>
            <a:pPr algn="ctr"/>
            <a:r>
              <a:rPr lang="en-US" dirty="0"/>
              <a:t>Boston Opera House on Huntington Avenue, c. 1920s. </a:t>
            </a:r>
          </a:p>
        </p:txBody>
      </p:sp>
      <p:pic>
        <p:nvPicPr>
          <p:cNvPr id="12" name="Picture 11">
            <a:extLst>
              <a:ext uri="{FF2B5EF4-FFF2-40B4-BE49-F238E27FC236}">
                <a16:creationId xmlns:a16="http://schemas.microsoft.com/office/drawing/2014/main" id="{B5ECAB63-47E3-477D-8054-976517107981}"/>
              </a:ext>
            </a:extLst>
          </p:cNvPr>
          <p:cNvPicPr>
            <a:picLocks noChangeAspect="1"/>
          </p:cNvPicPr>
          <p:nvPr/>
        </p:nvPicPr>
        <p:blipFill rotWithShape="1">
          <a:blip r:embed="rId2">
            <a:grayscl/>
            <a:extLst>
              <a:ext uri="{28A0092B-C50C-407E-A947-70E740481C1C}">
                <a14:useLocalDpi xmlns:a14="http://schemas.microsoft.com/office/drawing/2010/main" val="0"/>
              </a:ext>
            </a:extLst>
          </a:blip>
          <a:srcRect/>
          <a:stretch/>
        </p:blipFill>
        <p:spPr>
          <a:xfrm>
            <a:off x="7448526" y="1175657"/>
            <a:ext cx="4323061" cy="4350829"/>
          </a:xfrm>
          <a:prstGeom prst="rect">
            <a:avLst/>
          </a:prstGeom>
          <a:effectLst>
            <a:softEdge rad="38100"/>
          </a:effectLst>
        </p:spPr>
      </p:pic>
    </p:spTree>
    <p:extLst>
      <p:ext uri="{BB962C8B-B14F-4D97-AF65-F5344CB8AC3E}">
        <p14:creationId xmlns:p14="http://schemas.microsoft.com/office/powerpoint/2010/main" val="250448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CC HS Presentation">
  <a:themeElements>
    <a:clrScheme name="WCC HS Curriculum">
      <a:dk1>
        <a:srgbClr val="313653"/>
      </a:dk1>
      <a:lt1>
        <a:srgbClr val="AE4844"/>
      </a:lt1>
      <a:dk2>
        <a:srgbClr val="FFFFFF"/>
      </a:dk2>
      <a:lt2>
        <a:srgbClr val="FFFFFF"/>
      </a:lt2>
      <a:accent1>
        <a:srgbClr val="7F7F7F"/>
      </a:accent1>
      <a:accent2>
        <a:srgbClr val="629DD1"/>
      </a:accent2>
      <a:accent3>
        <a:srgbClr val="297FD5"/>
      </a:accent3>
      <a:accent4>
        <a:srgbClr val="7F8FA9"/>
      </a:accent4>
      <a:accent5>
        <a:srgbClr val="5AA2AE"/>
      </a:accent5>
      <a:accent6>
        <a:srgbClr val="9D90A0"/>
      </a:accent6>
      <a:hlink>
        <a:srgbClr val="000000"/>
      </a:hlink>
      <a:folHlink>
        <a:srgbClr val="3EBBF0"/>
      </a:folHlink>
    </a:clrScheme>
    <a:fontScheme name="Curriculum HS">
      <a:majorFont>
        <a:latin typeface="Garamond"/>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WCC HS Curriculum">
    <a:dk1>
      <a:srgbClr val="313653"/>
    </a:dk1>
    <a:lt1>
      <a:srgbClr val="AE4844"/>
    </a:lt1>
    <a:dk2>
      <a:srgbClr val="FFFFFF"/>
    </a:dk2>
    <a:lt2>
      <a:srgbClr val="FFFFFF"/>
    </a:lt2>
    <a:accent1>
      <a:srgbClr val="7F7F7F"/>
    </a:accent1>
    <a:accent2>
      <a:srgbClr val="629DD1"/>
    </a:accent2>
    <a:accent3>
      <a:srgbClr val="297FD5"/>
    </a:accent3>
    <a:accent4>
      <a:srgbClr val="7F8FA9"/>
    </a:accent4>
    <a:accent5>
      <a:srgbClr val="5AA2AE"/>
    </a:accent5>
    <a:accent6>
      <a:srgbClr val="9D90A0"/>
    </a:accent6>
    <a:hlink>
      <a:srgbClr val="000000"/>
    </a:hlink>
    <a:folHlink>
      <a:srgbClr val="3EBBF0"/>
    </a:folHlink>
  </a:clrScheme>
</a:themeOverride>
</file>

<file path=ppt/theme/themeOverride2.xml><?xml version="1.0" encoding="utf-8"?>
<a:themeOverride xmlns:a="http://schemas.openxmlformats.org/drawingml/2006/main">
  <a:clrScheme name="WCC HS Curriculum">
    <a:dk1>
      <a:srgbClr val="313653"/>
    </a:dk1>
    <a:lt1>
      <a:srgbClr val="AE4844"/>
    </a:lt1>
    <a:dk2>
      <a:srgbClr val="FFFFFF"/>
    </a:dk2>
    <a:lt2>
      <a:srgbClr val="FFFFFF"/>
    </a:lt2>
    <a:accent1>
      <a:srgbClr val="7F7F7F"/>
    </a:accent1>
    <a:accent2>
      <a:srgbClr val="629DD1"/>
    </a:accent2>
    <a:accent3>
      <a:srgbClr val="297FD5"/>
    </a:accent3>
    <a:accent4>
      <a:srgbClr val="7F8FA9"/>
    </a:accent4>
    <a:accent5>
      <a:srgbClr val="5AA2AE"/>
    </a:accent5>
    <a:accent6>
      <a:srgbClr val="9D90A0"/>
    </a:accent6>
    <a:hlink>
      <a:srgbClr val="000000"/>
    </a:hlink>
    <a:folHlink>
      <a:srgbClr val="3EBBF0"/>
    </a:folHlink>
  </a:clrScheme>
</a:themeOverride>
</file>

<file path=docProps/app.xml><?xml version="1.0" encoding="utf-8"?>
<Properties xmlns="http://schemas.openxmlformats.org/officeDocument/2006/extended-properties" xmlns:vt="http://schemas.openxmlformats.org/officeDocument/2006/docPropsVTypes">
  <TotalTime>0</TotalTime>
  <Words>2876</Words>
  <Application>Microsoft Office PowerPoint</Application>
  <PresentationFormat>Widescreen</PresentationFormat>
  <Paragraphs>174</Paragraphs>
  <Slides>36</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Bodoni SvtyTwo ITC TT-Bold</vt:lpstr>
      <vt:lpstr>Calibri</vt:lpstr>
      <vt:lpstr>Lato</vt:lpstr>
      <vt:lpstr>Lato-Light</vt:lpstr>
      <vt:lpstr>WCC HS Presentation</vt:lpstr>
      <vt:lpstr>PowerPoint Presentation</vt:lpstr>
      <vt:lpstr>Revolution at The Met</vt:lpstr>
      <vt:lpstr>Revolution at The Met</vt:lpstr>
      <vt:lpstr>A Passion for Opera</vt:lpstr>
      <vt:lpstr>A Passion for Opera</vt:lpstr>
      <vt:lpstr>Childhood in Pennsylvania</vt:lpstr>
      <vt:lpstr>Childhood in Pennsylvania</vt:lpstr>
      <vt:lpstr>Childhood in Pennsylvania</vt:lpstr>
      <vt:lpstr>Musical Education</vt:lpstr>
      <vt:lpstr>Musical Education</vt:lpstr>
      <vt:lpstr>Musical Education</vt:lpstr>
      <vt:lpstr>Return to Homestead</vt:lpstr>
      <vt:lpstr>Musical Power Couple</vt:lpstr>
      <vt:lpstr>Cardwell Dawson School of Music</vt:lpstr>
      <vt:lpstr>Cardwell Dawson School of Music</vt:lpstr>
      <vt:lpstr>A Family Business</vt:lpstr>
      <vt:lpstr>Productions and Presentations</vt:lpstr>
      <vt:lpstr>Productions and Presentations</vt:lpstr>
      <vt:lpstr>The Choir on Tour</vt:lpstr>
      <vt:lpstr>From Choir to Opera Company</vt:lpstr>
      <vt:lpstr>The National Negro Opera Company</vt:lpstr>
      <vt:lpstr>PowerPoint Presentation</vt:lpstr>
      <vt:lpstr>The National Negro Opera Company</vt:lpstr>
      <vt:lpstr>Moving to Washington</vt:lpstr>
      <vt:lpstr>A National Presence</vt:lpstr>
      <vt:lpstr>A National Presence</vt:lpstr>
      <vt:lpstr>A National Presence</vt:lpstr>
      <vt:lpstr>The Metropolitan Opera</vt:lpstr>
      <vt:lpstr>Decline of the NNOC</vt:lpstr>
      <vt:lpstr>“Indomitable Courage”</vt:lpstr>
      <vt:lpstr>Musical Legacy</vt:lpstr>
      <vt:lpstr>Musical Legacy</vt:lpstr>
      <vt:lpstr>Musical Legacy</vt:lpstr>
      <vt:lpstr>A Guiding Spirit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2024-10-23T00:28:06Z</dcterms:created>
  <dcterms:modified xsi:type="dcterms:W3CDTF">2024-10-23T00:28:55Z</dcterms:modified>
</cp:coreProperties>
</file>