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47"/>
  </p:notesMasterIdLst>
  <p:sldIdLst>
    <p:sldId id="300" r:id="rId2"/>
    <p:sldId id="256" r:id="rId3"/>
    <p:sldId id="257" r:id="rId4"/>
    <p:sldId id="262" r:id="rId5"/>
    <p:sldId id="258" r:id="rId6"/>
    <p:sldId id="259" r:id="rId7"/>
    <p:sldId id="260" r:id="rId8"/>
    <p:sldId id="266" r:id="rId9"/>
    <p:sldId id="267" r:id="rId10"/>
    <p:sldId id="268" r:id="rId11"/>
    <p:sldId id="270" r:id="rId12"/>
    <p:sldId id="271" r:id="rId13"/>
    <p:sldId id="272" r:id="rId14"/>
    <p:sldId id="273" r:id="rId15"/>
    <p:sldId id="274" r:id="rId16"/>
    <p:sldId id="275" r:id="rId17"/>
    <p:sldId id="278" r:id="rId18"/>
    <p:sldId id="301" r:id="rId19"/>
    <p:sldId id="276" r:id="rId20"/>
    <p:sldId id="277" r:id="rId21"/>
    <p:sldId id="280" r:id="rId22"/>
    <p:sldId id="279" r:id="rId23"/>
    <p:sldId id="281" r:id="rId24"/>
    <p:sldId id="283" r:id="rId25"/>
    <p:sldId id="285" r:id="rId26"/>
    <p:sldId id="286" r:id="rId27"/>
    <p:sldId id="287" r:id="rId28"/>
    <p:sldId id="288" r:id="rId29"/>
    <p:sldId id="289" r:id="rId30"/>
    <p:sldId id="304" r:id="rId31"/>
    <p:sldId id="290" r:id="rId32"/>
    <p:sldId id="293" r:id="rId33"/>
    <p:sldId id="291" r:id="rId34"/>
    <p:sldId id="292" r:id="rId35"/>
    <p:sldId id="302" r:id="rId36"/>
    <p:sldId id="303" r:id="rId37"/>
    <p:sldId id="294" r:id="rId38"/>
    <p:sldId id="295" r:id="rId39"/>
    <p:sldId id="296" r:id="rId40"/>
    <p:sldId id="297" r:id="rId41"/>
    <p:sldId id="298" r:id="rId42"/>
    <p:sldId id="299" r:id="rId43"/>
    <p:sldId id="282" r:id="rId44"/>
    <p:sldId id="261" r:id="rId45"/>
    <p:sldId id="316" r:id="rId4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AE4844"/>
    <a:srgbClr val="21212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04" autoAdjust="0"/>
    <p:restoredTop sz="94325" autoAdjust="0"/>
  </p:normalViewPr>
  <p:slideViewPr>
    <p:cSldViewPr snapToGrid="0">
      <p:cViewPr varScale="1">
        <p:scale>
          <a:sx n="107" d="100"/>
          <a:sy n="107" d="100"/>
        </p:scale>
        <p:origin x="738"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3CF46F-393F-4019-9FDA-504F8707299B}" type="datetimeFigureOut">
              <a:rPr lang="en-US" smtClean="0"/>
              <a:t>10/22/2024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432AE8-C1C7-4EE9-95FE-46FA6F733B43}" type="slidenum">
              <a:rPr lang="en-US" smtClean="0"/>
              <a:t>‹#›</a:t>
            </a:fld>
            <a:endParaRPr lang="en-US" dirty="0"/>
          </a:p>
        </p:txBody>
      </p:sp>
    </p:spTree>
    <p:extLst>
      <p:ext uri="{BB962C8B-B14F-4D97-AF65-F5344CB8AC3E}">
        <p14:creationId xmlns:p14="http://schemas.microsoft.com/office/powerpoint/2010/main" val="31149036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1432AE8-C1C7-4EE9-95FE-46FA6F733B43}" type="slidenum">
              <a:rPr lang="en-US" smtClean="0"/>
              <a:t>1</a:t>
            </a:fld>
            <a:endParaRPr lang="en-US" dirty="0"/>
          </a:p>
        </p:txBody>
      </p:sp>
    </p:spTree>
    <p:extLst>
      <p:ext uri="{BB962C8B-B14F-4D97-AF65-F5344CB8AC3E}">
        <p14:creationId xmlns:p14="http://schemas.microsoft.com/office/powerpoint/2010/main" val="14712593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https://www.thedenycegravesfoundation.org/mcdexhibit</a:t>
            </a:r>
          </a:p>
        </p:txBody>
      </p:sp>
      <p:sp>
        <p:nvSpPr>
          <p:cNvPr id="4" name="Slide Number Placeholder 3"/>
          <p:cNvSpPr>
            <a:spLocks noGrp="1"/>
          </p:cNvSpPr>
          <p:nvPr>
            <p:ph type="sldNum" sz="quarter" idx="5"/>
          </p:nvPr>
        </p:nvSpPr>
        <p:spPr/>
        <p:txBody>
          <a:bodyPr/>
          <a:lstStyle/>
          <a:p>
            <a:fld id="{D1432AE8-C1C7-4EE9-95FE-46FA6F733B43}" type="slidenum">
              <a:rPr lang="en-US" smtClean="0"/>
              <a:t>18</a:t>
            </a:fld>
            <a:endParaRPr lang="en-US" dirty="0"/>
          </a:p>
        </p:txBody>
      </p:sp>
    </p:spTree>
    <p:extLst>
      <p:ext uri="{BB962C8B-B14F-4D97-AF65-F5344CB8AC3E}">
        <p14:creationId xmlns:p14="http://schemas.microsoft.com/office/powerpoint/2010/main" val="13400469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https://collection.carnegieart.org/objects/d2856a64-6970-44fd-abc9-8f6229599643</a:t>
            </a:r>
          </a:p>
        </p:txBody>
      </p:sp>
      <p:sp>
        <p:nvSpPr>
          <p:cNvPr id="4" name="Slide Number Placeholder 3"/>
          <p:cNvSpPr>
            <a:spLocks noGrp="1"/>
          </p:cNvSpPr>
          <p:nvPr>
            <p:ph type="sldNum" sz="quarter" idx="5"/>
          </p:nvPr>
        </p:nvSpPr>
        <p:spPr/>
        <p:txBody>
          <a:bodyPr/>
          <a:lstStyle/>
          <a:p>
            <a:fld id="{D1432AE8-C1C7-4EE9-95FE-46FA6F733B43}" type="slidenum">
              <a:rPr lang="en-US" smtClean="0"/>
              <a:t>19</a:t>
            </a:fld>
            <a:endParaRPr lang="en-US" dirty="0"/>
          </a:p>
        </p:txBody>
      </p:sp>
    </p:spTree>
    <p:extLst>
      <p:ext uri="{BB962C8B-B14F-4D97-AF65-F5344CB8AC3E}">
        <p14:creationId xmlns:p14="http://schemas.microsoft.com/office/powerpoint/2010/main" val="32418831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https://www.thedenycegravesfoundation.org/mcdexhibit</a:t>
            </a:r>
          </a:p>
        </p:txBody>
      </p:sp>
      <p:sp>
        <p:nvSpPr>
          <p:cNvPr id="4" name="Slide Number Placeholder 3"/>
          <p:cNvSpPr>
            <a:spLocks noGrp="1"/>
          </p:cNvSpPr>
          <p:nvPr>
            <p:ph type="sldNum" sz="quarter" idx="5"/>
          </p:nvPr>
        </p:nvSpPr>
        <p:spPr/>
        <p:txBody>
          <a:bodyPr/>
          <a:lstStyle/>
          <a:p>
            <a:fld id="{D1432AE8-C1C7-4EE9-95FE-46FA6F733B43}" type="slidenum">
              <a:rPr lang="en-US" smtClean="0"/>
              <a:t>22</a:t>
            </a:fld>
            <a:endParaRPr lang="en-US" dirty="0"/>
          </a:p>
        </p:txBody>
      </p:sp>
    </p:spTree>
    <p:extLst>
      <p:ext uri="{BB962C8B-B14F-4D97-AF65-F5344CB8AC3E}">
        <p14:creationId xmlns:p14="http://schemas.microsoft.com/office/powerpoint/2010/main" val="35158763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https://collection.carnegieart.org/objects/00c5b091-291a-4af0-8d1a-e9c13144972a</a:t>
            </a:r>
          </a:p>
        </p:txBody>
      </p:sp>
      <p:sp>
        <p:nvSpPr>
          <p:cNvPr id="4" name="Slide Number Placeholder 3"/>
          <p:cNvSpPr>
            <a:spLocks noGrp="1"/>
          </p:cNvSpPr>
          <p:nvPr>
            <p:ph type="sldNum" sz="quarter" idx="5"/>
          </p:nvPr>
        </p:nvSpPr>
        <p:spPr/>
        <p:txBody>
          <a:bodyPr/>
          <a:lstStyle/>
          <a:p>
            <a:fld id="{D1432AE8-C1C7-4EE9-95FE-46FA6F733B43}" type="slidenum">
              <a:rPr lang="en-US" smtClean="0"/>
              <a:t>23</a:t>
            </a:fld>
            <a:endParaRPr lang="en-US" dirty="0"/>
          </a:p>
        </p:txBody>
      </p:sp>
    </p:spTree>
    <p:extLst>
      <p:ext uri="{BB962C8B-B14F-4D97-AF65-F5344CB8AC3E}">
        <p14:creationId xmlns:p14="http://schemas.microsoft.com/office/powerpoint/2010/main" val="29471776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https://collection.carnegieart.org/objects/957a7664-f3ae-4bb6-8e3c-91e48319eda0</a:t>
            </a:r>
          </a:p>
        </p:txBody>
      </p:sp>
      <p:sp>
        <p:nvSpPr>
          <p:cNvPr id="4" name="Slide Number Placeholder 3"/>
          <p:cNvSpPr>
            <a:spLocks noGrp="1"/>
          </p:cNvSpPr>
          <p:nvPr>
            <p:ph type="sldNum" sz="quarter" idx="5"/>
          </p:nvPr>
        </p:nvSpPr>
        <p:spPr/>
        <p:txBody>
          <a:bodyPr/>
          <a:lstStyle/>
          <a:p>
            <a:fld id="{D1432AE8-C1C7-4EE9-95FE-46FA6F733B43}" type="slidenum">
              <a:rPr lang="en-US" smtClean="0"/>
              <a:t>24</a:t>
            </a:fld>
            <a:endParaRPr lang="en-US" dirty="0"/>
          </a:p>
        </p:txBody>
      </p:sp>
    </p:spTree>
    <p:extLst>
      <p:ext uri="{BB962C8B-B14F-4D97-AF65-F5344CB8AC3E}">
        <p14:creationId xmlns:p14="http://schemas.microsoft.com/office/powerpoint/2010/main" val="30646163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https://www.onlyinyourstate.com/pennsylvania/pittsburgh/national-opera-house-pgh/</a:t>
            </a:r>
          </a:p>
          <a:p>
            <a:r>
              <a:rPr lang="en-US" dirty="0"/>
              <a:t>https://www.preservationpa.org/pittsburgh-treasure-national-negro-opera-house/</a:t>
            </a:r>
          </a:p>
        </p:txBody>
      </p:sp>
      <p:sp>
        <p:nvSpPr>
          <p:cNvPr id="4" name="Slide Number Placeholder 3"/>
          <p:cNvSpPr>
            <a:spLocks noGrp="1"/>
          </p:cNvSpPr>
          <p:nvPr>
            <p:ph type="sldNum" sz="quarter" idx="5"/>
          </p:nvPr>
        </p:nvSpPr>
        <p:spPr/>
        <p:txBody>
          <a:bodyPr/>
          <a:lstStyle/>
          <a:p>
            <a:fld id="{D1432AE8-C1C7-4EE9-95FE-46FA6F733B43}" type="slidenum">
              <a:rPr lang="en-US" smtClean="0"/>
              <a:t>27</a:t>
            </a:fld>
            <a:endParaRPr lang="en-US" dirty="0"/>
          </a:p>
        </p:txBody>
      </p:sp>
    </p:spTree>
    <p:extLst>
      <p:ext uri="{BB962C8B-B14F-4D97-AF65-F5344CB8AC3E}">
        <p14:creationId xmlns:p14="http://schemas.microsoft.com/office/powerpoint/2010/main" val="31478813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https://collection.carnegieart.org/objects/5bebd6bc-695b-4f7a-9dd0-ff26ec554b30</a:t>
            </a:r>
          </a:p>
          <a:p>
            <a:r>
              <a:rPr lang="en-US" dirty="0"/>
              <a:t>https://collection.carnegieart.org/objects/c5eeb8de-45c1-4e34-b846-63f13de69eb7</a:t>
            </a:r>
          </a:p>
          <a:p>
            <a:endParaRPr lang="en-US" dirty="0"/>
          </a:p>
          <a:p>
            <a:endParaRPr lang="en-US" dirty="0"/>
          </a:p>
        </p:txBody>
      </p:sp>
      <p:sp>
        <p:nvSpPr>
          <p:cNvPr id="4" name="Slide Number Placeholder 3"/>
          <p:cNvSpPr>
            <a:spLocks noGrp="1"/>
          </p:cNvSpPr>
          <p:nvPr>
            <p:ph type="sldNum" sz="quarter" idx="5"/>
          </p:nvPr>
        </p:nvSpPr>
        <p:spPr/>
        <p:txBody>
          <a:bodyPr/>
          <a:lstStyle/>
          <a:p>
            <a:fld id="{D1432AE8-C1C7-4EE9-95FE-46FA6F733B43}" type="slidenum">
              <a:rPr lang="en-US" smtClean="0"/>
              <a:t>30</a:t>
            </a:fld>
            <a:endParaRPr lang="en-US" dirty="0"/>
          </a:p>
        </p:txBody>
      </p:sp>
    </p:spTree>
    <p:extLst>
      <p:ext uri="{BB962C8B-B14F-4D97-AF65-F5344CB8AC3E}">
        <p14:creationId xmlns:p14="http://schemas.microsoft.com/office/powerpoint/2010/main" val="16900288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https://collection.carnegieart.org/objects/a0c4d1aa-3312-4397-9796-e79b148c22d5</a:t>
            </a:r>
          </a:p>
        </p:txBody>
      </p:sp>
      <p:sp>
        <p:nvSpPr>
          <p:cNvPr id="4" name="Slide Number Placeholder 3"/>
          <p:cNvSpPr>
            <a:spLocks noGrp="1"/>
          </p:cNvSpPr>
          <p:nvPr>
            <p:ph type="sldNum" sz="quarter" idx="5"/>
          </p:nvPr>
        </p:nvSpPr>
        <p:spPr/>
        <p:txBody>
          <a:bodyPr/>
          <a:lstStyle/>
          <a:p>
            <a:fld id="{D1432AE8-C1C7-4EE9-95FE-46FA6F733B43}" type="slidenum">
              <a:rPr lang="en-US" smtClean="0"/>
              <a:t>32</a:t>
            </a:fld>
            <a:endParaRPr lang="en-US" dirty="0"/>
          </a:p>
        </p:txBody>
      </p:sp>
    </p:spTree>
    <p:extLst>
      <p:ext uri="{BB962C8B-B14F-4D97-AF65-F5344CB8AC3E}">
        <p14:creationId xmlns:p14="http://schemas.microsoft.com/office/powerpoint/2010/main" val="19855678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https://www.thedenycegravesfoundation.org/mcdexhibit</a:t>
            </a:r>
          </a:p>
        </p:txBody>
      </p:sp>
      <p:sp>
        <p:nvSpPr>
          <p:cNvPr id="4" name="Slide Number Placeholder 3"/>
          <p:cNvSpPr>
            <a:spLocks noGrp="1"/>
          </p:cNvSpPr>
          <p:nvPr>
            <p:ph type="sldNum" sz="quarter" idx="5"/>
          </p:nvPr>
        </p:nvSpPr>
        <p:spPr/>
        <p:txBody>
          <a:bodyPr/>
          <a:lstStyle/>
          <a:p>
            <a:fld id="{D1432AE8-C1C7-4EE9-95FE-46FA6F733B43}" type="slidenum">
              <a:rPr lang="en-US" smtClean="0"/>
              <a:t>33</a:t>
            </a:fld>
            <a:endParaRPr lang="en-US" dirty="0"/>
          </a:p>
        </p:txBody>
      </p:sp>
    </p:spTree>
    <p:extLst>
      <p:ext uri="{BB962C8B-B14F-4D97-AF65-F5344CB8AC3E}">
        <p14:creationId xmlns:p14="http://schemas.microsoft.com/office/powerpoint/2010/main" val="34292851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https://collection.carnegieart.org/objects/e7c50010-0be5-4bf7-abb1-f8d52e5de021</a:t>
            </a:r>
          </a:p>
          <a:p>
            <a:endParaRPr lang="en-US" dirty="0"/>
          </a:p>
          <a:p>
            <a:endParaRPr lang="en-US" dirty="0"/>
          </a:p>
        </p:txBody>
      </p:sp>
      <p:sp>
        <p:nvSpPr>
          <p:cNvPr id="4" name="Slide Number Placeholder 3"/>
          <p:cNvSpPr>
            <a:spLocks noGrp="1"/>
          </p:cNvSpPr>
          <p:nvPr>
            <p:ph type="sldNum" sz="quarter" idx="5"/>
          </p:nvPr>
        </p:nvSpPr>
        <p:spPr/>
        <p:txBody>
          <a:bodyPr/>
          <a:lstStyle/>
          <a:p>
            <a:fld id="{D1432AE8-C1C7-4EE9-95FE-46FA6F733B43}" type="slidenum">
              <a:rPr lang="en-US" smtClean="0"/>
              <a:t>34</a:t>
            </a:fld>
            <a:endParaRPr lang="en-US" dirty="0"/>
          </a:p>
        </p:txBody>
      </p:sp>
    </p:spTree>
    <p:extLst>
      <p:ext uri="{BB962C8B-B14F-4D97-AF65-F5344CB8AC3E}">
        <p14:creationId xmlns:p14="http://schemas.microsoft.com/office/powerpoint/2010/main" val="34665070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1432AE8-C1C7-4EE9-95FE-46FA6F733B43}" type="slidenum">
              <a:rPr lang="en-US" smtClean="0"/>
              <a:t>6</a:t>
            </a:fld>
            <a:endParaRPr lang="en-US" dirty="0"/>
          </a:p>
        </p:txBody>
      </p:sp>
    </p:spTree>
    <p:extLst>
      <p:ext uri="{BB962C8B-B14F-4D97-AF65-F5344CB8AC3E}">
        <p14:creationId xmlns:p14="http://schemas.microsoft.com/office/powerpoint/2010/main" val="2902992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https://collection.carnegieart.org/objects/a0912c7c-7b75-4878-a40a-da932d14e7cb</a:t>
            </a:r>
          </a:p>
        </p:txBody>
      </p:sp>
      <p:sp>
        <p:nvSpPr>
          <p:cNvPr id="4" name="Slide Number Placeholder 3"/>
          <p:cNvSpPr>
            <a:spLocks noGrp="1"/>
          </p:cNvSpPr>
          <p:nvPr>
            <p:ph type="sldNum" sz="quarter" idx="5"/>
          </p:nvPr>
        </p:nvSpPr>
        <p:spPr/>
        <p:txBody>
          <a:bodyPr/>
          <a:lstStyle/>
          <a:p>
            <a:fld id="{D1432AE8-C1C7-4EE9-95FE-46FA6F733B43}" type="slidenum">
              <a:rPr lang="en-US" smtClean="0"/>
              <a:t>35</a:t>
            </a:fld>
            <a:endParaRPr lang="en-US" dirty="0"/>
          </a:p>
        </p:txBody>
      </p:sp>
    </p:spTree>
    <p:extLst>
      <p:ext uri="{BB962C8B-B14F-4D97-AF65-F5344CB8AC3E}">
        <p14:creationId xmlns:p14="http://schemas.microsoft.com/office/powerpoint/2010/main" val="30844442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https://osopera.org/blog/emperors-of-55th-street/</a:t>
            </a:r>
          </a:p>
        </p:txBody>
      </p:sp>
      <p:sp>
        <p:nvSpPr>
          <p:cNvPr id="4" name="Slide Number Placeholder 3"/>
          <p:cNvSpPr>
            <a:spLocks noGrp="1"/>
          </p:cNvSpPr>
          <p:nvPr>
            <p:ph type="sldNum" sz="quarter" idx="5"/>
          </p:nvPr>
        </p:nvSpPr>
        <p:spPr/>
        <p:txBody>
          <a:bodyPr/>
          <a:lstStyle/>
          <a:p>
            <a:fld id="{D1432AE8-C1C7-4EE9-95FE-46FA6F733B43}" type="slidenum">
              <a:rPr lang="en-US" smtClean="0"/>
              <a:t>37</a:t>
            </a:fld>
            <a:endParaRPr lang="en-US" dirty="0"/>
          </a:p>
        </p:txBody>
      </p:sp>
    </p:spTree>
    <p:extLst>
      <p:ext uri="{BB962C8B-B14F-4D97-AF65-F5344CB8AC3E}">
        <p14:creationId xmlns:p14="http://schemas.microsoft.com/office/powerpoint/2010/main" val="25205562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https://www.pbs.org/wgbh/roadshow/videos/eleanor-roosevelt-archive/</a:t>
            </a:r>
          </a:p>
        </p:txBody>
      </p:sp>
      <p:sp>
        <p:nvSpPr>
          <p:cNvPr id="4" name="Slide Number Placeholder 3"/>
          <p:cNvSpPr>
            <a:spLocks noGrp="1"/>
          </p:cNvSpPr>
          <p:nvPr>
            <p:ph type="sldNum" sz="quarter" idx="5"/>
          </p:nvPr>
        </p:nvSpPr>
        <p:spPr/>
        <p:txBody>
          <a:bodyPr/>
          <a:lstStyle/>
          <a:p>
            <a:fld id="{D1432AE8-C1C7-4EE9-95FE-46FA6F733B43}" type="slidenum">
              <a:rPr lang="en-US" smtClean="0"/>
              <a:t>38</a:t>
            </a:fld>
            <a:endParaRPr lang="en-US" dirty="0"/>
          </a:p>
        </p:txBody>
      </p:sp>
    </p:spTree>
    <p:extLst>
      <p:ext uri="{BB962C8B-B14F-4D97-AF65-F5344CB8AC3E}">
        <p14:creationId xmlns:p14="http://schemas.microsoft.com/office/powerpoint/2010/main" val="33520148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https://collection.carnegieart.org/objects/4392db87-f8be-43e1-92f6-90e5fd515fda</a:t>
            </a:r>
          </a:p>
          <a:p>
            <a:r>
              <a:rPr lang="en-US" dirty="0"/>
              <a:t>https://collection.carnegieart.org/objects/1d713b04-2b32-431d-9880-b45a67e037ef</a:t>
            </a:r>
          </a:p>
          <a:p>
            <a:endParaRPr lang="en-US" dirty="0"/>
          </a:p>
        </p:txBody>
      </p:sp>
      <p:sp>
        <p:nvSpPr>
          <p:cNvPr id="4" name="Slide Number Placeholder 3"/>
          <p:cNvSpPr>
            <a:spLocks noGrp="1"/>
          </p:cNvSpPr>
          <p:nvPr>
            <p:ph type="sldNum" sz="quarter" idx="5"/>
          </p:nvPr>
        </p:nvSpPr>
        <p:spPr/>
        <p:txBody>
          <a:bodyPr/>
          <a:lstStyle/>
          <a:p>
            <a:fld id="{D1432AE8-C1C7-4EE9-95FE-46FA6F733B43}" type="slidenum">
              <a:rPr lang="en-US" smtClean="0"/>
              <a:t>40</a:t>
            </a:fld>
            <a:endParaRPr lang="en-US" dirty="0"/>
          </a:p>
        </p:txBody>
      </p:sp>
    </p:spTree>
    <p:extLst>
      <p:ext uri="{BB962C8B-B14F-4D97-AF65-F5344CB8AC3E}">
        <p14:creationId xmlns:p14="http://schemas.microsoft.com/office/powerpoint/2010/main" val="36651813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https://www.atlasobscura.com/articles/black-composers-new-orleans-opera-creole-classical-music</a:t>
            </a:r>
          </a:p>
        </p:txBody>
      </p:sp>
      <p:sp>
        <p:nvSpPr>
          <p:cNvPr id="4" name="Slide Number Placeholder 3"/>
          <p:cNvSpPr>
            <a:spLocks noGrp="1"/>
          </p:cNvSpPr>
          <p:nvPr>
            <p:ph type="sldNum" sz="quarter" idx="5"/>
          </p:nvPr>
        </p:nvSpPr>
        <p:spPr/>
        <p:txBody>
          <a:bodyPr/>
          <a:lstStyle/>
          <a:p>
            <a:fld id="{D1432AE8-C1C7-4EE9-95FE-46FA6F733B43}" type="slidenum">
              <a:rPr lang="en-US" smtClean="0"/>
              <a:t>42</a:t>
            </a:fld>
            <a:endParaRPr lang="en-US" dirty="0"/>
          </a:p>
        </p:txBody>
      </p:sp>
    </p:spTree>
    <p:extLst>
      <p:ext uri="{BB962C8B-B14F-4D97-AF65-F5344CB8AC3E}">
        <p14:creationId xmlns:p14="http://schemas.microsoft.com/office/powerpoint/2010/main" val="30305275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https://collection.carnegieart.org/objects/606924d3-fcda-4b6e-9f3c-d8b725647698</a:t>
            </a:r>
          </a:p>
        </p:txBody>
      </p:sp>
      <p:sp>
        <p:nvSpPr>
          <p:cNvPr id="4" name="Slide Number Placeholder 3"/>
          <p:cNvSpPr>
            <a:spLocks noGrp="1"/>
          </p:cNvSpPr>
          <p:nvPr>
            <p:ph type="sldNum" sz="quarter" idx="5"/>
          </p:nvPr>
        </p:nvSpPr>
        <p:spPr/>
        <p:txBody>
          <a:bodyPr/>
          <a:lstStyle/>
          <a:p>
            <a:fld id="{D1432AE8-C1C7-4EE9-95FE-46FA6F733B43}" type="slidenum">
              <a:rPr lang="en-US" smtClean="0"/>
              <a:t>44</a:t>
            </a:fld>
            <a:endParaRPr lang="en-US" dirty="0"/>
          </a:p>
        </p:txBody>
      </p:sp>
    </p:spTree>
    <p:extLst>
      <p:ext uri="{BB962C8B-B14F-4D97-AF65-F5344CB8AC3E}">
        <p14:creationId xmlns:p14="http://schemas.microsoft.com/office/powerpoint/2010/main" val="22847054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https://www.phillipscollection.org/collection/migration-series-panel-no-45-migrants-arrived-pittsburgh-one-great-industrial-centers</a:t>
            </a:r>
          </a:p>
        </p:txBody>
      </p:sp>
      <p:sp>
        <p:nvSpPr>
          <p:cNvPr id="4" name="Slide Number Placeholder 3"/>
          <p:cNvSpPr>
            <a:spLocks noGrp="1"/>
          </p:cNvSpPr>
          <p:nvPr>
            <p:ph type="sldNum" sz="quarter" idx="5"/>
          </p:nvPr>
        </p:nvSpPr>
        <p:spPr/>
        <p:txBody>
          <a:bodyPr/>
          <a:lstStyle/>
          <a:p>
            <a:fld id="{D1432AE8-C1C7-4EE9-95FE-46FA6F733B43}" type="slidenum">
              <a:rPr lang="en-US" smtClean="0"/>
              <a:t>8</a:t>
            </a:fld>
            <a:endParaRPr lang="en-US" dirty="0"/>
          </a:p>
        </p:txBody>
      </p:sp>
    </p:spTree>
    <p:extLst>
      <p:ext uri="{BB962C8B-B14F-4D97-AF65-F5344CB8AC3E}">
        <p14:creationId xmlns:p14="http://schemas.microsoft.com/office/powerpoint/2010/main" val="31192656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https://ark.digitalcommonwealth.org/ark:/50959/6w929x591</a:t>
            </a:r>
          </a:p>
        </p:txBody>
      </p:sp>
      <p:sp>
        <p:nvSpPr>
          <p:cNvPr id="4" name="Slide Number Placeholder 3"/>
          <p:cNvSpPr>
            <a:spLocks noGrp="1"/>
          </p:cNvSpPr>
          <p:nvPr>
            <p:ph type="sldNum" sz="quarter" idx="5"/>
          </p:nvPr>
        </p:nvSpPr>
        <p:spPr/>
        <p:txBody>
          <a:bodyPr/>
          <a:lstStyle/>
          <a:p>
            <a:fld id="{D1432AE8-C1C7-4EE9-95FE-46FA6F733B43}" type="slidenum">
              <a:rPr lang="en-US" smtClean="0"/>
              <a:t>11</a:t>
            </a:fld>
            <a:endParaRPr lang="en-US" dirty="0"/>
          </a:p>
        </p:txBody>
      </p:sp>
    </p:spTree>
    <p:extLst>
      <p:ext uri="{BB962C8B-B14F-4D97-AF65-F5344CB8AC3E}">
        <p14:creationId xmlns:p14="http://schemas.microsoft.com/office/powerpoint/2010/main" val="42580826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https://www.bostonglobe.com/ideas/2012/01/15/why-boston-not-opera-town/ddkePDo54rmFyVcN930gTJ/story.html</a:t>
            </a:r>
          </a:p>
        </p:txBody>
      </p:sp>
      <p:sp>
        <p:nvSpPr>
          <p:cNvPr id="4" name="Slide Number Placeholder 3"/>
          <p:cNvSpPr>
            <a:spLocks noGrp="1"/>
          </p:cNvSpPr>
          <p:nvPr>
            <p:ph type="sldNum" sz="quarter" idx="5"/>
          </p:nvPr>
        </p:nvSpPr>
        <p:spPr/>
        <p:txBody>
          <a:bodyPr/>
          <a:lstStyle/>
          <a:p>
            <a:fld id="{D1432AE8-C1C7-4EE9-95FE-46FA6F733B43}" type="slidenum">
              <a:rPr lang="en-US" smtClean="0"/>
              <a:t>13</a:t>
            </a:fld>
            <a:endParaRPr lang="en-US" dirty="0"/>
          </a:p>
        </p:txBody>
      </p:sp>
    </p:spTree>
    <p:extLst>
      <p:ext uri="{BB962C8B-B14F-4D97-AF65-F5344CB8AC3E}">
        <p14:creationId xmlns:p14="http://schemas.microsoft.com/office/powerpoint/2010/main" val="15913188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https://commons.wikimedia.org/wiki/</a:t>
            </a:r>
            <a:r>
              <a:rPr lang="en-US" dirty="0" err="1"/>
              <a:t>File:Giuseppe_Verdi,_Aïda_vocal_score_title_page.jpg</a:t>
            </a:r>
            <a:endParaRPr lang="en-US" dirty="0"/>
          </a:p>
        </p:txBody>
      </p:sp>
      <p:sp>
        <p:nvSpPr>
          <p:cNvPr id="4" name="Slide Number Placeholder 3"/>
          <p:cNvSpPr>
            <a:spLocks noGrp="1"/>
          </p:cNvSpPr>
          <p:nvPr>
            <p:ph type="sldNum" sz="quarter" idx="5"/>
          </p:nvPr>
        </p:nvSpPr>
        <p:spPr/>
        <p:txBody>
          <a:bodyPr/>
          <a:lstStyle/>
          <a:p>
            <a:fld id="{D1432AE8-C1C7-4EE9-95FE-46FA6F733B43}" type="slidenum">
              <a:rPr lang="en-US" smtClean="0"/>
              <a:t>14</a:t>
            </a:fld>
            <a:endParaRPr lang="en-US" dirty="0"/>
          </a:p>
        </p:txBody>
      </p:sp>
    </p:spTree>
    <p:extLst>
      <p:ext uri="{BB962C8B-B14F-4D97-AF65-F5344CB8AC3E}">
        <p14:creationId xmlns:p14="http://schemas.microsoft.com/office/powerpoint/2010/main" val="10745237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https://imgur.com/eee8gK2</a:t>
            </a:r>
          </a:p>
        </p:txBody>
      </p:sp>
      <p:sp>
        <p:nvSpPr>
          <p:cNvPr id="4" name="Slide Number Placeholder 3"/>
          <p:cNvSpPr>
            <a:spLocks noGrp="1"/>
          </p:cNvSpPr>
          <p:nvPr>
            <p:ph type="sldNum" sz="quarter" idx="5"/>
          </p:nvPr>
        </p:nvSpPr>
        <p:spPr/>
        <p:txBody>
          <a:bodyPr/>
          <a:lstStyle/>
          <a:p>
            <a:fld id="{D1432AE8-C1C7-4EE9-95FE-46FA6F733B43}" type="slidenum">
              <a:rPr lang="en-US" smtClean="0"/>
              <a:t>15</a:t>
            </a:fld>
            <a:endParaRPr lang="en-US" dirty="0"/>
          </a:p>
        </p:txBody>
      </p:sp>
    </p:spTree>
    <p:extLst>
      <p:ext uri="{BB962C8B-B14F-4D97-AF65-F5344CB8AC3E}">
        <p14:creationId xmlns:p14="http://schemas.microsoft.com/office/powerpoint/2010/main" val="23006840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1432AE8-C1C7-4EE9-95FE-46FA6F733B43}" type="slidenum">
              <a:rPr lang="en-US" smtClean="0"/>
              <a:t>16</a:t>
            </a:fld>
            <a:endParaRPr lang="en-US" dirty="0"/>
          </a:p>
        </p:txBody>
      </p:sp>
    </p:spTree>
    <p:extLst>
      <p:ext uri="{BB962C8B-B14F-4D97-AF65-F5344CB8AC3E}">
        <p14:creationId xmlns:p14="http://schemas.microsoft.com/office/powerpoint/2010/main" val="35041695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https://www.thedenycegravesfoundation.org/mcdexhibit</a:t>
            </a:r>
          </a:p>
        </p:txBody>
      </p:sp>
      <p:sp>
        <p:nvSpPr>
          <p:cNvPr id="4" name="Slide Number Placeholder 3"/>
          <p:cNvSpPr>
            <a:spLocks noGrp="1"/>
          </p:cNvSpPr>
          <p:nvPr>
            <p:ph type="sldNum" sz="quarter" idx="5"/>
          </p:nvPr>
        </p:nvSpPr>
        <p:spPr/>
        <p:txBody>
          <a:bodyPr/>
          <a:lstStyle/>
          <a:p>
            <a:fld id="{D1432AE8-C1C7-4EE9-95FE-46FA6F733B43}" type="slidenum">
              <a:rPr lang="en-US" smtClean="0"/>
              <a:t>17</a:t>
            </a:fld>
            <a:endParaRPr lang="en-US" dirty="0"/>
          </a:p>
        </p:txBody>
      </p:sp>
    </p:spTree>
    <p:extLst>
      <p:ext uri="{BB962C8B-B14F-4D97-AF65-F5344CB8AC3E}">
        <p14:creationId xmlns:p14="http://schemas.microsoft.com/office/powerpoint/2010/main" val="35934973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Main Text Slide">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2B9320-0678-40F0-BBCE-96D3B4AF7D05}"/>
              </a:ext>
            </a:extLst>
          </p:cNvPr>
          <p:cNvSpPr>
            <a:spLocks noGrp="1"/>
          </p:cNvSpPr>
          <p:nvPr>
            <p:ph type="ctrTitle" hasCustomPrompt="1"/>
          </p:nvPr>
        </p:nvSpPr>
        <p:spPr>
          <a:xfrm>
            <a:off x="1828800" y="457200"/>
            <a:ext cx="9144000" cy="718457"/>
          </a:xfrm>
        </p:spPr>
        <p:txBody>
          <a:bodyPr vert="horz" lIns="91440" tIns="91440" rIns="91440" bIns="91440" rtlCol="0" anchor="t" anchorCtr="0">
            <a:noAutofit/>
          </a:bodyPr>
          <a:lstStyle>
            <a:lvl1pPr>
              <a:defRPr lang="en-US"/>
            </a:lvl1pPr>
          </a:lstStyle>
          <a:p>
            <a:pPr lvl="0"/>
            <a:r>
              <a:rPr lang="en-US" dirty="0"/>
              <a:t>Slide Title</a:t>
            </a:r>
          </a:p>
        </p:txBody>
      </p:sp>
      <p:sp>
        <p:nvSpPr>
          <p:cNvPr id="3" name="Subtitle 2">
            <a:extLst>
              <a:ext uri="{FF2B5EF4-FFF2-40B4-BE49-F238E27FC236}">
                <a16:creationId xmlns:a16="http://schemas.microsoft.com/office/drawing/2014/main" id="{B3242207-8E91-4F36-8B96-AFC97758F3C5}"/>
              </a:ext>
            </a:extLst>
          </p:cNvPr>
          <p:cNvSpPr>
            <a:spLocks noGrp="1"/>
          </p:cNvSpPr>
          <p:nvPr>
            <p:ph type="subTitle" idx="1" hasCustomPrompt="1"/>
          </p:nvPr>
        </p:nvSpPr>
        <p:spPr>
          <a:xfrm>
            <a:off x="1828800" y="1371600"/>
            <a:ext cx="9144000" cy="1655762"/>
          </a:xfrm>
        </p:spPr>
        <p:txBody>
          <a:bodyPr vert="horz" lIns="91440" tIns="45720" rIns="91440" bIns="45720" rtlCol="0">
            <a:noAutofit/>
          </a:bodyPr>
          <a:lstStyle>
            <a:lvl1pPr>
              <a:defRPr lang="en-US" dirty="0"/>
            </a:lvl1pPr>
          </a:lstStyle>
          <a:p>
            <a:pPr lvl="0"/>
            <a:r>
              <a:rPr lang="en-US" dirty="0"/>
              <a:t>Body Text</a:t>
            </a:r>
          </a:p>
        </p:txBody>
      </p:sp>
      <p:sp>
        <p:nvSpPr>
          <p:cNvPr id="5" name="Footer Placeholder 4">
            <a:extLst>
              <a:ext uri="{FF2B5EF4-FFF2-40B4-BE49-F238E27FC236}">
                <a16:creationId xmlns:a16="http://schemas.microsoft.com/office/drawing/2014/main" id="{135581CF-6E15-4C02-96AA-4EB28B1D2908}"/>
              </a:ext>
            </a:extLst>
          </p:cNvPr>
          <p:cNvSpPr>
            <a:spLocks noGrp="1"/>
          </p:cNvSpPr>
          <p:nvPr>
            <p:ph type="ftr" sz="quarter" idx="11"/>
          </p:nvPr>
        </p:nvSpPr>
        <p:spPr>
          <a:xfrm>
            <a:off x="6858000" y="4959576"/>
            <a:ext cx="4114800" cy="547996"/>
          </a:xfrm>
          <a:prstGeom prst="rect">
            <a:avLst/>
          </a:prstGeom>
        </p:spPr>
        <p:txBody>
          <a:bodyPr/>
          <a:lstStyle>
            <a:lvl1pPr>
              <a:defRPr sz="2400" i="1">
                <a:solidFill>
                  <a:schemeClr val="accent1">
                    <a:lumMod val="75000"/>
                  </a:schemeClr>
                </a:solidFill>
                <a:latin typeface="Garamond" panose="02020404030301010803" pitchFamily="18" charset="0"/>
              </a:defRPr>
            </a:lvl1pPr>
          </a:lstStyle>
          <a:p>
            <a:r>
              <a:rPr lang="en-US" dirty="0"/>
              <a:t>Caption</a:t>
            </a:r>
          </a:p>
        </p:txBody>
      </p:sp>
    </p:spTree>
    <p:extLst>
      <p:ext uri="{BB962C8B-B14F-4D97-AF65-F5344CB8AC3E}">
        <p14:creationId xmlns:p14="http://schemas.microsoft.com/office/powerpoint/2010/main" val="501325598"/>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Vocabulary Slide">
    <p:bg>
      <p:bgRef idx="1001">
        <a:schemeClr val="bg2"/>
      </p:bgRef>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B3242207-8E91-4F36-8B96-AFC97758F3C5}"/>
              </a:ext>
            </a:extLst>
          </p:cNvPr>
          <p:cNvSpPr>
            <a:spLocks noGrp="1"/>
          </p:cNvSpPr>
          <p:nvPr>
            <p:ph type="subTitle" idx="1" hasCustomPrompt="1"/>
          </p:nvPr>
        </p:nvSpPr>
        <p:spPr>
          <a:xfrm>
            <a:off x="1828800" y="914400"/>
            <a:ext cx="9144000" cy="1655762"/>
          </a:xfrm>
        </p:spPr>
        <p:txBody>
          <a:bodyPr vert="horz" lIns="91440" tIns="45720" rIns="91440" bIns="45720" rtlCol="0">
            <a:noAutofit/>
          </a:bodyPr>
          <a:lstStyle>
            <a:lvl1pPr>
              <a:defRPr lang="en-US" dirty="0"/>
            </a:lvl1pPr>
          </a:lstStyle>
          <a:p>
            <a:pPr lvl="0"/>
            <a:r>
              <a:rPr lang="en-US" dirty="0"/>
              <a:t>Vocabulary List</a:t>
            </a:r>
          </a:p>
        </p:txBody>
      </p:sp>
      <p:sp>
        <p:nvSpPr>
          <p:cNvPr id="5" name="Footer Placeholder 4">
            <a:extLst>
              <a:ext uri="{FF2B5EF4-FFF2-40B4-BE49-F238E27FC236}">
                <a16:creationId xmlns:a16="http://schemas.microsoft.com/office/drawing/2014/main" id="{135581CF-6E15-4C02-96AA-4EB28B1D2908}"/>
              </a:ext>
            </a:extLst>
          </p:cNvPr>
          <p:cNvSpPr>
            <a:spLocks noGrp="1"/>
          </p:cNvSpPr>
          <p:nvPr>
            <p:ph type="ftr" sz="quarter" idx="11"/>
          </p:nvPr>
        </p:nvSpPr>
        <p:spPr>
          <a:xfrm>
            <a:off x="6858000" y="4959576"/>
            <a:ext cx="4114800" cy="547996"/>
          </a:xfrm>
          <a:prstGeom prst="rect">
            <a:avLst/>
          </a:prstGeom>
        </p:spPr>
        <p:txBody>
          <a:bodyPr/>
          <a:lstStyle>
            <a:lvl1pPr>
              <a:defRPr sz="2400" i="1">
                <a:solidFill>
                  <a:schemeClr val="accent1">
                    <a:lumMod val="75000"/>
                  </a:schemeClr>
                </a:solidFill>
                <a:latin typeface="Garamond" panose="02020404030301010803" pitchFamily="18" charset="0"/>
              </a:defRPr>
            </a:lvl1pPr>
          </a:lstStyle>
          <a:p>
            <a:r>
              <a:rPr lang="en-US" dirty="0"/>
              <a:t>Caption</a:t>
            </a:r>
          </a:p>
        </p:txBody>
      </p:sp>
    </p:spTree>
    <p:extLst>
      <p:ext uri="{BB962C8B-B14F-4D97-AF65-F5344CB8AC3E}">
        <p14:creationId xmlns:p14="http://schemas.microsoft.com/office/powerpoint/2010/main" val="439547381"/>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70284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44" name="Slide Title"/>
          <p:cNvSpPr txBox="1">
            <a:spLocks noGrp="1"/>
          </p:cNvSpPr>
          <p:nvPr>
            <p:ph type="title" hasCustomPrompt="1"/>
          </p:nvPr>
        </p:nvSpPr>
        <p:spPr>
          <a:prstGeom prst="rect">
            <a:avLst/>
          </a:prstGeom>
        </p:spPr>
        <p:txBody>
          <a:bodyPr/>
          <a:lstStyle>
            <a:lvl1pPr>
              <a:defRPr/>
            </a:lvl1pPr>
          </a:lstStyle>
          <a:p>
            <a:r>
              <a:rPr dirty="0"/>
              <a:t>Slide Title</a:t>
            </a:r>
          </a:p>
        </p:txBody>
      </p:sp>
      <p:sp>
        <p:nvSpPr>
          <p:cNvPr id="45" name="Slide Subtitle"/>
          <p:cNvSpPr txBox="1">
            <a:spLocks noGrp="1"/>
          </p:cNvSpPr>
          <p:nvPr>
            <p:ph type="body" sz="quarter" idx="21" hasCustomPrompt="1"/>
          </p:nvPr>
        </p:nvSpPr>
        <p:spPr>
          <a:xfrm>
            <a:off x="603250" y="1186481"/>
            <a:ext cx="10985500" cy="467390"/>
          </a:xfrm>
          <a:prstGeom prst="rect">
            <a:avLst/>
          </a:prstGeom>
        </p:spPr>
        <p:txBody>
          <a:bodyPr lIns="45719" tIns="45719" rIns="45719" bIns="45719"/>
          <a:lstStyle>
            <a:lvl1pPr marL="0" indent="0" defTabSz="412750">
              <a:lnSpc>
                <a:spcPct val="100000"/>
              </a:lnSpc>
              <a:buSzTx/>
              <a:buNone/>
              <a:defRPr sz="1500">
                <a:solidFill>
                  <a:srgbClr val="AE4844"/>
                </a:solidFill>
                <a:uFill>
                  <a:solidFill>
                    <a:srgbClr val="000000"/>
                  </a:solidFill>
                </a:uFill>
                <a:latin typeface="+mn-lt"/>
                <a:ea typeface="Lato" panose="020F0502020204030203" pitchFamily="34" charset="0"/>
                <a:cs typeface="Arial" panose="020B0604020202020204" pitchFamily="34" charset="0"/>
                <a:sym typeface="Lato-Light"/>
              </a:defRPr>
            </a:lvl1pPr>
          </a:lstStyle>
          <a:p>
            <a:r>
              <a:rPr dirty="0"/>
              <a:t>Slide Subtitle</a:t>
            </a:r>
          </a:p>
        </p:txBody>
      </p:sp>
      <p:sp>
        <p:nvSpPr>
          <p:cNvPr id="46" name="Body Level One…"/>
          <p:cNvSpPr txBox="1">
            <a:spLocks noGrp="1"/>
          </p:cNvSpPr>
          <p:nvPr>
            <p:ph type="body" idx="1" hasCustomPrompt="1"/>
          </p:nvPr>
        </p:nvSpPr>
        <p:spPr>
          <a:prstGeom prst="rect">
            <a:avLst/>
          </a:prstGeom>
        </p:spPr>
        <p:txBody>
          <a:bodyPr/>
          <a:lstStyle>
            <a:lvl1pPr>
              <a:defRPr/>
            </a:lvl1pPr>
            <a:lvl2pPr>
              <a:defRPr/>
            </a:lvl2pPr>
            <a:lvl3pPr>
              <a:defRPr/>
            </a:lvl3pPr>
            <a:lvl4pPr>
              <a:defRPr/>
            </a:lvl4pPr>
            <a:lvl5pPr>
              <a:defRPr>
                <a:latin typeface="Lato" panose="020F0502020204030203" pitchFamily="34" charset="0"/>
                <a:ea typeface="Lato" panose="020F0502020204030203" pitchFamily="34" charset="0"/>
                <a:cs typeface="Lato" panose="020F0502020204030203" pitchFamily="34" charset="0"/>
              </a:defRPr>
            </a:lvl5pPr>
          </a:lstStyle>
          <a:p>
            <a:r>
              <a:rPr dirty="0"/>
              <a:t>Slide bullet text</a:t>
            </a:r>
          </a:p>
          <a:p>
            <a:pPr lvl="1"/>
            <a:endParaRPr dirty="0"/>
          </a:p>
          <a:p>
            <a:pPr lvl="2"/>
            <a:endParaRPr dirty="0"/>
          </a:p>
          <a:p>
            <a:pPr lvl="3"/>
            <a:endParaRPr dirty="0"/>
          </a:p>
          <a:p>
            <a:pPr lvl="4"/>
            <a:endParaRPr dirty="0"/>
          </a:p>
        </p:txBody>
      </p:sp>
      <p:sp>
        <p:nvSpPr>
          <p:cNvPr id="47" name="Slide Number"/>
          <p:cNvSpPr txBox="1">
            <a:spLocks noGrp="1"/>
          </p:cNvSpPr>
          <p:nvPr>
            <p:ph type="sldNum" sz="quarter" idx="2"/>
          </p:nvPr>
        </p:nvSpPr>
        <p:spPr>
          <a:prstGeom prst="rect">
            <a:avLst/>
          </a:prstGeom>
        </p:spPr>
        <p:txBody>
          <a:bodyPr/>
          <a:lstStyle>
            <a:lvl1pPr>
              <a:defRPr b="0" i="0">
                <a:latin typeface="Georgia" panose="02040502050405020303" pitchFamily="18" charset="0"/>
              </a:defRPr>
            </a:lvl1pPr>
          </a:lstStyle>
          <a:p>
            <a:fld id="{86CB4B4D-7CA3-9044-876B-883B54F8677D}" type="slidenum">
              <a:rPr lang="en-US" smtClean="0"/>
              <a:pPr/>
              <a:t>‹#›</a:t>
            </a:fld>
            <a:endParaRPr lang="en-US" dirty="0"/>
          </a:p>
        </p:txBody>
      </p:sp>
    </p:spTree>
    <p:extLst>
      <p:ext uri="{BB962C8B-B14F-4D97-AF65-F5344CB8AC3E}">
        <p14:creationId xmlns:p14="http://schemas.microsoft.com/office/powerpoint/2010/main" val="2911878893"/>
      </p:ext>
    </p:extLst>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1A44DE1-E66F-49FD-9D59-58778E0985BE}"/>
              </a:ext>
            </a:extLst>
          </p:cNvPr>
          <p:cNvSpPr>
            <a:spLocks noGrp="1"/>
          </p:cNvSpPr>
          <p:nvPr>
            <p:ph type="title"/>
          </p:nvPr>
        </p:nvSpPr>
        <p:spPr>
          <a:xfrm>
            <a:off x="1828800" y="457200"/>
            <a:ext cx="9685176" cy="698565"/>
          </a:xfrm>
          <a:prstGeom prst="rect">
            <a:avLst/>
          </a:prstGeom>
        </p:spPr>
        <p:txBody>
          <a:bodyPr vert="horz" lIns="91440" tIns="91440" rIns="91440" bIns="91440" rtlCol="0" anchor="t" anchorCtr="0">
            <a:noAutofit/>
          </a:bodyPr>
          <a:lstStyle/>
          <a:p>
            <a:r>
              <a:rPr lang="en-US" dirty="0"/>
              <a:t>Slide title</a:t>
            </a:r>
          </a:p>
        </p:txBody>
      </p:sp>
      <p:sp>
        <p:nvSpPr>
          <p:cNvPr id="3" name="Text Placeholder 2">
            <a:extLst>
              <a:ext uri="{FF2B5EF4-FFF2-40B4-BE49-F238E27FC236}">
                <a16:creationId xmlns:a16="http://schemas.microsoft.com/office/drawing/2014/main" id="{030AC087-C3BD-4C42-8BE4-DF4EC3352CAC}"/>
              </a:ext>
            </a:extLst>
          </p:cNvPr>
          <p:cNvSpPr>
            <a:spLocks noGrp="1"/>
          </p:cNvSpPr>
          <p:nvPr>
            <p:ph type="body" idx="1"/>
          </p:nvPr>
        </p:nvSpPr>
        <p:spPr>
          <a:xfrm>
            <a:off x="1828800" y="1371600"/>
            <a:ext cx="9685176" cy="4351338"/>
          </a:xfrm>
          <a:prstGeom prst="rect">
            <a:avLst/>
          </a:prstGeom>
        </p:spPr>
        <p:txBody>
          <a:bodyPr vert="horz" lIns="91440" tIns="45720" rIns="91440" bIns="45720" rtlCol="0">
            <a:noAutofit/>
          </a:bodyPr>
          <a:lstStyle/>
          <a:p>
            <a:pPr lvl="0"/>
            <a:r>
              <a:rPr lang="en-US" dirty="0"/>
              <a:t>Body text</a:t>
            </a:r>
          </a:p>
        </p:txBody>
      </p:sp>
      <p:sp>
        <p:nvSpPr>
          <p:cNvPr id="7" name="Rectangle">
            <a:extLst>
              <a:ext uri="{FF2B5EF4-FFF2-40B4-BE49-F238E27FC236}">
                <a16:creationId xmlns:a16="http://schemas.microsoft.com/office/drawing/2014/main" id="{81D128A2-1934-4BEB-A29C-0D4FD6DC3DDD}"/>
              </a:ext>
            </a:extLst>
          </p:cNvPr>
          <p:cNvSpPr/>
          <p:nvPr userDrawn="1"/>
        </p:nvSpPr>
        <p:spPr>
          <a:xfrm>
            <a:off x="1" y="0"/>
            <a:ext cx="1298671" cy="6858000"/>
          </a:xfrm>
          <a:prstGeom prst="rect">
            <a:avLst/>
          </a:prstGeom>
          <a:solidFill>
            <a:srgbClr val="313653"/>
          </a:solidFill>
          <a:ln w="12700">
            <a:miter lim="400000"/>
          </a:ln>
        </p:spPr>
        <p:txBody>
          <a:bodyPr lIns="50800" tIns="50800" rIns="50800" bIns="50800" anchor="ctr"/>
          <a:lstStyle/>
          <a:p>
            <a:pPr algn="ctr" defTabSz="825500">
              <a:defRPr sz="3200">
                <a:solidFill>
                  <a:schemeClr val="accent4">
                    <a:hueOff val="348544"/>
                    <a:lumOff val="7139"/>
                  </a:schemeClr>
                </a:solidFill>
                <a:latin typeface="Helvetica Neue Medium"/>
                <a:ea typeface="Helvetica Neue Medium"/>
                <a:cs typeface="Helvetica Neue Medium"/>
                <a:sym typeface="Helvetica Neue Medium"/>
              </a:defRPr>
            </a:pPr>
            <a:endParaRPr b="0" i="0" dirty="0">
              <a:latin typeface="Lato" panose="020F0502020204030203" pitchFamily="34" charset="0"/>
              <a:ea typeface="Lato" panose="020F0502020204030203" pitchFamily="34" charset="0"/>
              <a:cs typeface="Lato" panose="020F0502020204030203" pitchFamily="34" charset="0"/>
            </a:endParaRPr>
          </a:p>
        </p:txBody>
      </p:sp>
      <p:pic>
        <p:nvPicPr>
          <p:cNvPr id="8" name="White and Gold.png">
            <a:extLst>
              <a:ext uri="{FF2B5EF4-FFF2-40B4-BE49-F238E27FC236}">
                <a16:creationId xmlns:a16="http://schemas.microsoft.com/office/drawing/2014/main" id="{BFA68B9E-997F-4760-8039-B731CA08947F}"/>
              </a:ext>
            </a:extLst>
          </p:cNvPr>
          <p:cNvPicPr>
            <a:picLocks noChangeAspect="1"/>
          </p:cNvPicPr>
          <p:nvPr userDrawn="1"/>
        </p:nvPicPr>
        <p:blipFill>
          <a:blip r:embed="rId6">
            <a:extLst>
              <a:ext uri="{28A0092B-C50C-407E-A947-70E740481C1C}">
                <a14:useLocalDpi xmlns:a14="http://schemas.microsoft.com/office/drawing/2010/main" val="0"/>
              </a:ext>
            </a:extLst>
          </a:blip>
          <a:srcRect/>
          <a:stretch/>
        </p:blipFill>
        <p:spPr>
          <a:xfrm rot="16200000">
            <a:off x="-1097280" y="3045934"/>
            <a:ext cx="3418305" cy="640080"/>
          </a:xfrm>
          <a:prstGeom prst="rect">
            <a:avLst/>
          </a:prstGeom>
          <a:ln w="12700">
            <a:miter lim="400000"/>
          </a:ln>
        </p:spPr>
      </p:pic>
    </p:spTree>
    <p:extLst>
      <p:ext uri="{BB962C8B-B14F-4D97-AF65-F5344CB8AC3E}">
        <p14:creationId xmlns:p14="http://schemas.microsoft.com/office/powerpoint/2010/main" val="3089849309"/>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1" r:id="rId3"/>
    <p:sldLayoutId id="2147483661" r:id="rId4"/>
  </p:sldLayoutIdLst>
  <p:hf sldNum="0" hdr="0" dt="0"/>
  <p:txStyles>
    <p:title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600" kern="1200" baseline="0">
          <a:solidFill>
            <a:srgbClr val="AE4844"/>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3.xml"/><Relationship Id="rId5" Type="http://schemas.openxmlformats.org/officeDocument/2006/relationships/image" Target="../media/image3.jp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microsoft.com/office/2007/relationships/hdphoto" Target="../media/hdphoto4.wdp"/></Relationships>
</file>

<file path=ppt/slides/_rels/slide17.xml.rels><?xml version="1.0" encoding="UTF-8" standalone="yes"?>
<Relationships xmlns="http://schemas.openxmlformats.org/package/2006/relationships"><Relationship Id="rId3" Type="http://schemas.openxmlformats.org/officeDocument/2006/relationships/hyperlink" Target="https://woodsoncenter.s3.us-east-2.amazonaws.com/curriculum/Mary+Cardwell+Dawson/Dawson_HS_WCC/Dawson_HS_CS_MusicalPowerCouple.pdf" TargetMode="External"/><Relationship Id="rId7" Type="http://schemas.microsoft.com/office/2007/relationships/hdphoto" Target="../media/hdphoto5.wdp"/><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9.svg"/><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24.png"/><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31.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8" Type="http://schemas.openxmlformats.org/officeDocument/2006/relationships/image" Target="../media/image41.jpg"/><Relationship Id="rId3" Type="http://schemas.openxmlformats.org/officeDocument/2006/relationships/hyperlink" Target="https://woodsoncenter.s3.us-east-2.amazonaws.com/curriculum/Mary+Cardwell+Dawson/Dawson_HS_WCC/Dawson_HS_CS_BusinessofOpera.pdf" TargetMode="External"/><Relationship Id="rId7" Type="http://schemas.openxmlformats.org/officeDocument/2006/relationships/image" Target="../media/image40.jp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39.jpeg"/><Relationship Id="rId5" Type="http://schemas.openxmlformats.org/officeDocument/2006/relationships/image" Target="../media/image9.svg"/><Relationship Id="rId4" Type="http://schemas.openxmlformats.org/officeDocument/2006/relationships/image" Target="../media/image8.png"/><Relationship Id="rId9" Type="http://schemas.openxmlformats.org/officeDocument/2006/relationships/image" Target="../media/image42.jpeg"/></Relationships>
</file>

<file path=ppt/slides/_rels/slide3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hyperlink" Target="https://woodsoncenter.s3.us-east-2.amazonaws.com/curriculum/Mary+Cardwell+Dawson/Dawson_HS_WCC/Dawson_HS_CS_NightattheMet.pdf" TargetMode="External"/><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46.png"/><Relationship Id="rId5" Type="http://schemas.openxmlformats.org/officeDocument/2006/relationships/image" Target="../media/image9.svg"/><Relationship Id="rId4" Type="http://schemas.openxmlformats.org/officeDocument/2006/relationships/image" Target="../media/image8.png"/></Relationships>
</file>

<file path=ppt/slides/_rels/slide3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51.jpeg"/><Relationship Id="rId4" Type="http://schemas.openxmlformats.org/officeDocument/2006/relationships/image" Target="../media/image50.jpeg"/></Relationships>
</file>

<file path=ppt/slides/_rels/slide41.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hyperlink" Target="https://woodsoncenter.s3.us-east-2.amazonaws.com/curriculum/Mary+Cardwell+Dawson/Dawson_HS_WCC/Dawson_HS_CS_Homestead.pdf" TargetMode="External"/><Relationship Id="rId2" Type="http://schemas.openxmlformats.org/officeDocument/2006/relationships/image" Target="../media/image7.jpeg"/><Relationship Id="rId1" Type="http://schemas.openxmlformats.org/officeDocument/2006/relationships/slideLayout" Target="../slideLayouts/slideLayout1.xml"/><Relationship Id="rId5" Type="http://schemas.openxmlformats.org/officeDocument/2006/relationships/image" Target="../media/image9.sv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F613F6B-D536-42FC-9B3F-C4AD5F943ABE}"/>
              </a:ext>
            </a:extLst>
          </p:cNvPr>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5300"/>
                    </a14:imgEffect>
                  </a14:imgLayer>
                </a14:imgProps>
              </a:ext>
              <a:ext uri="{28A0092B-C50C-407E-A947-70E740481C1C}">
                <a14:useLocalDpi xmlns:a14="http://schemas.microsoft.com/office/drawing/2010/main" val="0"/>
              </a:ext>
            </a:extLst>
          </a:blip>
          <a:srcRect/>
          <a:stretch/>
        </p:blipFill>
        <p:spPr>
          <a:xfrm>
            <a:off x="7628965" y="0"/>
            <a:ext cx="4563035" cy="6858000"/>
          </a:xfrm>
          <a:prstGeom prst="rect">
            <a:avLst/>
          </a:prstGeom>
        </p:spPr>
      </p:pic>
      <p:sp>
        <p:nvSpPr>
          <p:cNvPr id="4" name="Title 1">
            <a:extLst>
              <a:ext uri="{FF2B5EF4-FFF2-40B4-BE49-F238E27FC236}">
                <a16:creationId xmlns:a16="http://schemas.microsoft.com/office/drawing/2014/main" id="{90C0E782-C9B3-4128-AF34-CE5864520F15}"/>
              </a:ext>
            </a:extLst>
          </p:cNvPr>
          <p:cNvSpPr txBox="1">
            <a:spLocks/>
          </p:cNvSpPr>
          <p:nvPr/>
        </p:nvSpPr>
        <p:spPr>
          <a:xfrm>
            <a:off x="1828799" y="457200"/>
            <a:ext cx="5406189" cy="1147011"/>
          </a:xfrm>
          <a:prstGeom prst="rect">
            <a:avLst/>
          </a:prstGeom>
        </p:spPr>
        <p:txBody>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r>
              <a:rPr lang="en-US" dirty="0"/>
              <a:t>Mary Cardwell Dawson</a:t>
            </a:r>
          </a:p>
          <a:p>
            <a:r>
              <a:rPr lang="en-US" sz="3200" dirty="0"/>
              <a:t>A Passion For Music – </a:t>
            </a:r>
            <a:r>
              <a:rPr lang="en-US" sz="3200" i="1" dirty="0"/>
              <a:t>For All</a:t>
            </a:r>
          </a:p>
          <a:p>
            <a:endParaRPr lang="en-US" dirty="0"/>
          </a:p>
        </p:txBody>
      </p:sp>
      <p:sp>
        <p:nvSpPr>
          <p:cNvPr id="5" name="TextBox 4">
            <a:extLst>
              <a:ext uri="{FF2B5EF4-FFF2-40B4-BE49-F238E27FC236}">
                <a16:creationId xmlns:a16="http://schemas.microsoft.com/office/drawing/2014/main" id="{60221F4B-7246-45E9-8DC4-C42D39BEE64C}"/>
              </a:ext>
            </a:extLst>
          </p:cNvPr>
          <p:cNvSpPr txBox="1"/>
          <p:nvPr/>
        </p:nvSpPr>
        <p:spPr>
          <a:xfrm>
            <a:off x="2286018" y="1982231"/>
            <a:ext cx="2032608" cy="482489"/>
          </a:xfrm>
          <a:prstGeom prst="rect">
            <a:avLst/>
          </a:prstGeom>
        </p:spPr>
        <p:txBody>
          <a:bodyPr vert="horz" lIns="91440" tIns="45720" rIns="91440" bIns="45720" rtlCol="0">
            <a:noAutofit/>
          </a:bodyPr>
          <a:lstStyle>
            <a:lvl1pPr indent="0">
              <a:lnSpc>
                <a:spcPct val="90000"/>
              </a:lnSpc>
              <a:spcBef>
                <a:spcPts val="1000"/>
              </a:spcBef>
              <a:buFont typeface="Arial" panose="020B0604020202020204" pitchFamily="34" charset="0"/>
              <a:buNone/>
              <a:defRPr lang="en-US" sz="2600" baseline="0" dirty="0">
                <a:solidFill>
                  <a:srgbClr val="AE4844"/>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b="1" dirty="0"/>
              <a:t>1894 - 1962</a:t>
            </a:r>
          </a:p>
        </p:txBody>
      </p:sp>
      <p:sp>
        <p:nvSpPr>
          <p:cNvPr id="6" name="Lorem ipsum…">
            <a:extLst>
              <a:ext uri="{FF2B5EF4-FFF2-40B4-BE49-F238E27FC236}">
                <a16:creationId xmlns:a16="http://schemas.microsoft.com/office/drawing/2014/main" id="{969C951B-3499-42B8-8D36-878E63AEE183}"/>
              </a:ext>
            </a:extLst>
          </p:cNvPr>
          <p:cNvSpPr txBox="1"/>
          <p:nvPr/>
        </p:nvSpPr>
        <p:spPr>
          <a:xfrm>
            <a:off x="2286018" y="2842740"/>
            <a:ext cx="2032608" cy="271612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numCol="1" spcCol="1017907"/>
          <a:lstStyle/>
          <a:p>
            <a:pPr>
              <a:spcBef>
                <a:spcPts val="1200"/>
              </a:spcBef>
              <a:spcAft>
                <a:spcPts val="1200"/>
              </a:spcAft>
            </a:pPr>
            <a:r>
              <a:rPr lang="en-US" sz="2600" dirty="0">
                <a:solidFill>
                  <a:srgbClr val="AE4844"/>
                </a:solidFill>
              </a:rPr>
              <a:t>Impresario</a:t>
            </a:r>
          </a:p>
          <a:p>
            <a:pPr>
              <a:spcBef>
                <a:spcPts val="1200"/>
              </a:spcBef>
              <a:spcAft>
                <a:spcPts val="1200"/>
              </a:spcAft>
            </a:pPr>
            <a:r>
              <a:rPr lang="en-US" sz="2600" dirty="0">
                <a:solidFill>
                  <a:srgbClr val="AE4844"/>
                </a:solidFill>
              </a:rPr>
              <a:t>Musician</a:t>
            </a:r>
          </a:p>
          <a:p>
            <a:pPr>
              <a:spcBef>
                <a:spcPts val="1200"/>
              </a:spcBef>
              <a:spcAft>
                <a:spcPts val="1200"/>
              </a:spcAft>
            </a:pPr>
            <a:r>
              <a:rPr lang="en-US" sz="2600" dirty="0">
                <a:solidFill>
                  <a:srgbClr val="AE4844"/>
                </a:solidFill>
              </a:rPr>
              <a:t>Teacher</a:t>
            </a:r>
          </a:p>
          <a:p>
            <a:pPr>
              <a:spcBef>
                <a:spcPts val="1200"/>
              </a:spcBef>
              <a:spcAft>
                <a:spcPts val="1200"/>
              </a:spcAft>
            </a:pPr>
            <a:r>
              <a:rPr lang="en-US" sz="2600" dirty="0">
                <a:solidFill>
                  <a:srgbClr val="AE4844"/>
                </a:solidFill>
              </a:rPr>
              <a:t>Activist</a:t>
            </a:r>
          </a:p>
          <a:p>
            <a:endParaRPr lang="en-US" sz="2600" dirty="0">
              <a:solidFill>
                <a:srgbClr val="AE4844"/>
              </a:solidFill>
            </a:endParaRPr>
          </a:p>
          <a:p>
            <a:endParaRPr lang="en-US" dirty="0">
              <a:latin typeface="Lato" panose="020F0502020204030203" pitchFamily="34" charset="77"/>
            </a:endParaRPr>
          </a:p>
        </p:txBody>
      </p:sp>
      <p:sp>
        <p:nvSpPr>
          <p:cNvPr id="7" name="Footer Placeholder 3">
            <a:extLst>
              <a:ext uri="{FF2B5EF4-FFF2-40B4-BE49-F238E27FC236}">
                <a16:creationId xmlns:a16="http://schemas.microsoft.com/office/drawing/2014/main" id="{8B690593-4CE2-488D-AE39-4D44EA056DC7}"/>
              </a:ext>
            </a:extLst>
          </p:cNvPr>
          <p:cNvSpPr txBox="1">
            <a:spLocks/>
          </p:cNvSpPr>
          <p:nvPr/>
        </p:nvSpPr>
        <p:spPr>
          <a:xfrm>
            <a:off x="2999401" y="6010120"/>
            <a:ext cx="4235587" cy="547996"/>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2600" i="1" dirty="0">
                <a:latin typeface="Garamond" panose="02020404030301010803" pitchFamily="18" charset="0"/>
              </a:rPr>
              <a:t>Mary Cardwell Dawson, c. 1925</a:t>
            </a:r>
          </a:p>
        </p:txBody>
      </p:sp>
      <p:pic>
        <p:nvPicPr>
          <p:cNvPr id="8" name="Picture 7">
            <a:extLst>
              <a:ext uri="{FF2B5EF4-FFF2-40B4-BE49-F238E27FC236}">
                <a16:creationId xmlns:a16="http://schemas.microsoft.com/office/drawing/2014/main" id="{A44FECF0-882B-409D-973D-B4A2A8D74ED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468142" y="6558116"/>
            <a:ext cx="723858" cy="299884"/>
          </a:xfrm>
          <a:prstGeom prst="rect">
            <a:avLst/>
          </a:prstGeom>
        </p:spPr>
      </p:pic>
    </p:spTree>
    <p:extLst>
      <p:ext uri="{BB962C8B-B14F-4D97-AF65-F5344CB8AC3E}">
        <p14:creationId xmlns:p14="http://schemas.microsoft.com/office/powerpoint/2010/main" val="1055301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p:txBody>
          <a:bodyPr/>
          <a:lstStyle/>
          <a:p>
            <a:r>
              <a:rPr lang="en-US" dirty="0"/>
              <a:t>Home Sweet Homestead</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1828800" y="1175657"/>
            <a:ext cx="4914900" cy="4506686"/>
          </a:xfrm>
        </p:spPr>
        <p:txBody>
          <a:bodyPr/>
          <a:lstStyle/>
          <a:p>
            <a:r>
              <a:rPr lang="en-US" dirty="0"/>
              <a:t>Throughout her childhood, Mary was surrounded by music. Her earliest performances were in church, as part of the music ministry at Park Place African Methodist Episcopal (A.M.E.), where her father and mother, Elizabeth, also sang. </a:t>
            </a:r>
          </a:p>
          <a:p>
            <a:r>
              <a:rPr lang="en-US" dirty="0"/>
              <a:t>As a young woman, Mary performed with various musical groups around Pittsburgh and taught music and voice lessons.  </a:t>
            </a:r>
          </a:p>
        </p:txBody>
      </p:sp>
      <p:sp>
        <p:nvSpPr>
          <p:cNvPr id="4" name="Footer Placeholder 3">
            <a:extLst>
              <a:ext uri="{FF2B5EF4-FFF2-40B4-BE49-F238E27FC236}">
                <a16:creationId xmlns:a16="http://schemas.microsoft.com/office/drawing/2014/main" id="{067837F2-D8FA-4FC7-8EAE-F19979D6C0DC}"/>
              </a:ext>
            </a:extLst>
          </p:cNvPr>
          <p:cNvSpPr>
            <a:spLocks noGrp="1"/>
          </p:cNvSpPr>
          <p:nvPr>
            <p:ph type="ftr" sz="quarter" idx="11"/>
          </p:nvPr>
        </p:nvSpPr>
        <p:spPr>
          <a:xfrm>
            <a:off x="1828800" y="5768068"/>
            <a:ext cx="4914900" cy="831239"/>
          </a:xfrm>
        </p:spPr>
        <p:txBody>
          <a:bodyPr/>
          <a:lstStyle/>
          <a:p>
            <a:pPr algn="r"/>
            <a:r>
              <a:rPr lang="en-US" dirty="0"/>
              <a:t>Park Place A.M.E. Church, 1947. </a:t>
            </a:r>
          </a:p>
          <a:p>
            <a:pPr algn="r"/>
            <a:r>
              <a:rPr lang="en-US" dirty="0"/>
              <a:t>Charles “Teenie” Harris Collection.</a:t>
            </a:r>
          </a:p>
        </p:txBody>
      </p:sp>
      <p:pic>
        <p:nvPicPr>
          <p:cNvPr id="6" name="Picture 5">
            <a:extLst>
              <a:ext uri="{FF2B5EF4-FFF2-40B4-BE49-F238E27FC236}">
                <a16:creationId xmlns:a16="http://schemas.microsoft.com/office/drawing/2014/main" id="{576A9E18-18C4-40A0-9FEF-544E31C58E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10401" y="1181659"/>
            <a:ext cx="4311546" cy="5417648"/>
          </a:xfrm>
          <a:prstGeom prst="rect">
            <a:avLst/>
          </a:prstGeom>
        </p:spPr>
      </p:pic>
    </p:spTree>
    <p:extLst>
      <p:ext uri="{BB962C8B-B14F-4D97-AF65-F5344CB8AC3E}">
        <p14:creationId xmlns:p14="http://schemas.microsoft.com/office/powerpoint/2010/main" val="195258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p:txBody>
          <a:bodyPr/>
          <a:lstStyle/>
          <a:p>
            <a:r>
              <a:rPr lang="en-US" dirty="0"/>
              <a:t>Musical Education</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7516420" y="1175657"/>
            <a:ext cx="4119768" cy="5225143"/>
          </a:xfrm>
        </p:spPr>
        <p:txBody>
          <a:bodyPr/>
          <a:lstStyle/>
          <a:p>
            <a:r>
              <a:rPr lang="en-US" dirty="0"/>
              <a:t>At some point in her youth, Mary resolved to attend the New England Conservatory of Music in Boston, one of only two integrated conservatories in the country.</a:t>
            </a:r>
          </a:p>
          <a:p>
            <a:r>
              <a:rPr lang="en-US" dirty="0"/>
              <a:t>Recognizing Mary’s exceptional talent, the Cardwell family saved for her tuition – a major economic sacrifice. She left home in 1920, at age 24, to begin her studies. </a:t>
            </a:r>
          </a:p>
        </p:txBody>
      </p:sp>
      <p:sp>
        <p:nvSpPr>
          <p:cNvPr id="4" name="Footer Placeholder 3">
            <a:extLst>
              <a:ext uri="{FF2B5EF4-FFF2-40B4-BE49-F238E27FC236}">
                <a16:creationId xmlns:a16="http://schemas.microsoft.com/office/drawing/2014/main" id="{067837F2-D8FA-4FC7-8EAE-F19979D6C0DC}"/>
              </a:ext>
            </a:extLst>
          </p:cNvPr>
          <p:cNvSpPr>
            <a:spLocks noGrp="1"/>
          </p:cNvSpPr>
          <p:nvPr>
            <p:ph type="ftr" sz="quarter" idx="11"/>
          </p:nvPr>
        </p:nvSpPr>
        <p:spPr>
          <a:xfrm>
            <a:off x="2116845" y="4748463"/>
            <a:ext cx="4828674" cy="1298377"/>
          </a:xfrm>
        </p:spPr>
        <p:txBody>
          <a:bodyPr/>
          <a:lstStyle/>
          <a:p>
            <a:pPr algn="ctr"/>
            <a:r>
              <a:rPr lang="en-US" dirty="0"/>
              <a:t>Postcard image of the New England Conservatory of Music and YMCA building in Boston, MA, c. 1917.</a:t>
            </a:r>
          </a:p>
        </p:txBody>
      </p:sp>
      <p:pic>
        <p:nvPicPr>
          <p:cNvPr id="6" name="Picture 5">
            <a:extLst>
              <a:ext uri="{FF2B5EF4-FFF2-40B4-BE49-F238E27FC236}">
                <a16:creationId xmlns:a16="http://schemas.microsoft.com/office/drawing/2014/main" id="{AC1241B8-EA0E-46E0-BAC5-F67AB56D72E3}"/>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831395" y="1175657"/>
            <a:ext cx="5399575" cy="3572806"/>
          </a:xfrm>
          <a:prstGeom prst="rect">
            <a:avLst/>
          </a:prstGeom>
          <a:effectLst>
            <a:softEdge rad="88900"/>
          </a:effectLst>
        </p:spPr>
      </p:pic>
    </p:spTree>
    <p:extLst>
      <p:ext uri="{BB962C8B-B14F-4D97-AF65-F5344CB8AC3E}">
        <p14:creationId xmlns:p14="http://schemas.microsoft.com/office/powerpoint/2010/main" val="3759882987"/>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CE2C428-D38F-4965-B0DA-432DED4FCFA5}"/>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l="9791" t="1250" r="34356" b="13387"/>
          <a:stretch/>
        </p:blipFill>
        <p:spPr>
          <a:xfrm>
            <a:off x="9202994" y="-1"/>
            <a:ext cx="3171886" cy="6858001"/>
          </a:xfrm>
          <a:prstGeom prst="rect">
            <a:avLst/>
          </a:prstGeom>
        </p:spPr>
      </p:pic>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p:txBody>
          <a:bodyPr/>
          <a:lstStyle/>
          <a:p>
            <a:r>
              <a:rPr lang="en-US" dirty="0"/>
              <a:t>Musical Education</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1828800" y="1175657"/>
            <a:ext cx="7374194" cy="1567620"/>
          </a:xfrm>
        </p:spPr>
        <p:txBody>
          <a:bodyPr/>
          <a:lstStyle/>
          <a:p>
            <a:r>
              <a:rPr lang="en-US" dirty="0"/>
              <a:t>At the Conservatory, Mary studied </a:t>
            </a:r>
            <a:r>
              <a:rPr lang="en-US" b="1" dirty="0"/>
              <a:t>music theory</a:t>
            </a:r>
            <a:r>
              <a:rPr lang="en-US" dirty="0"/>
              <a:t> and different elements of performance, including voice, piano and organ, and – crucially to her later career – choral conducting and stage production.</a:t>
            </a:r>
            <a:endParaRPr lang="en-US" i="1" dirty="0"/>
          </a:p>
        </p:txBody>
      </p:sp>
      <p:sp>
        <p:nvSpPr>
          <p:cNvPr id="5" name="TextBox 4">
            <a:extLst>
              <a:ext uri="{FF2B5EF4-FFF2-40B4-BE49-F238E27FC236}">
                <a16:creationId xmlns:a16="http://schemas.microsoft.com/office/drawing/2014/main" id="{C2EB7372-BE29-4C29-A2DE-71401AEB8C42}"/>
              </a:ext>
            </a:extLst>
          </p:cNvPr>
          <p:cNvSpPr txBox="1"/>
          <p:nvPr/>
        </p:nvSpPr>
        <p:spPr>
          <a:xfrm>
            <a:off x="1828800" y="2803342"/>
            <a:ext cx="6575898" cy="984885"/>
          </a:xfrm>
          <a:prstGeom prst="rect">
            <a:avLst/>
          </a:prstGeom>
          <a:solidFill>
            <a:srgbClr val="AE4844"/>
          </a:solidFill>
        </p:spPr>
        <p:txBody>
          <a:bodyPr rot="0" spcFirstLastPara="0" vertOverflow="overflow" horzOverflow="overflow" vert="horz" wrap="square" lIns="182880" tIns="91440" rIns="182880" bIns="91440" numCol="1" spcCol="0" rtlCol="0" fromWordArt="0" anchor="t" anchorCtr="0" forceAA="0" compatLnSpc="1">
            <a:prstTxWarp prst="textNoShape">
              <a:avLst/>
            </a:prstTxWarp>
            <a:spAutoFit/>
          </a:bodyPr>
          <a:lstStyle/>
          <a:p>
            <a:pPr>
              <a:spcBef>
                <a:spcPts val="600"/>
              </a:spcBef>
              <a:spcAft>
                <a:spcPts val="600"/>
              </a:spcAft>
            </a:pPr>
            <a:r>
              <a:rPr lang="en-US" sz="2600" i="1" dirty="0">
                <a:solidFill>
                  <a:schemeClr val="bg2"/>
                </a:solidFill>
              </a:rPr>
              <a:t>What is music theory? What kind of material would a music theory course include?</a:t>
            </a:r>
            <a:endParaRPr lang="en-US" sz="2600" i="1" dirty="0">
              <a:solidFill>
                <a:schemeClr val="bg2"/>
              </a:solidFill>
              <a:latin typeface="Arial" panose="020B0604020202020204" pitchFamily="34" charset="0"/>
              <a:ea typeface="+mn-lt"/>
              <a:cs typeface="Arial" panose="020B0604020202020204" pitchFamily="34" charset="0"/>
            </a:endParaRPr>
          </a:p>
        </p:txBody>
      </p:sp>
      <p:sp>
        <p:nvSpPr>
          <p:cNvPr id="7" name="Subtitle 2">
            <a:extLst>
              <a:ext uri="{FF2B5EF4-FFF2-40B4-BE49-F238E27FC236}">
                <a16:creationId xmlns:a16="http://schemas.microsoft.com/office/drawing/2014/main" id="{3B708EC3-0F70-4EDD-8C1B-AC73EC7A89BB}"/>
              </a:ext>
            </a:extLst>
          </p:cNvPr>
          <p:cNvSpPr txBox="1">
            <a:spLocks/>
          </p:cNvSpPr>
          <p:nvPr/>
        </p:nvSpPr>
        <p:spPr>
          <a:xfrm>
            <a:off x="1828801" y="3902259"/>
            <a:ext cx="7079225" cy="2285181"/>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lang="en-US" sz="2600" kern="1200" baseline="0" dirty="0">
                <a:solidFill>
                  <a:srgbClr val="AE4844"/>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i="1" dirty="0"/>
              <a:t>Music theory is the study of the basic elements of music and the way compositions are put together. It examines elements or building blocks such as notes, rhythm and </a:t>
            </a:r>
            <a:r>
              <a:rPr lang="en-US" b="1" i="1" dirty="0"/>
              <a:t>tonality</a:t>
            </a:r>
            <a:r>
              <a:rPr lang="en-US" i="1" dirty="0"/>
              <a:t>, but also analyzes how composers use these to create a unique piece of music that reflects its place in history and society.</a:t>
            </a:r>
            <a:endParaRPr lang="en-US" dirty="0"/>
          </a:p>
        </p:txBody>
      </p:sp>
    </p:spTree>
    <p:extLst>
      <p:ext uri="{BB962C8B-B14F-4D97-AF65-F5344CB8AC3E}">
        <p14:creationId xmlns:p14="http://schemas.microsoft.com/office/powerpoint/2010/main" val="250448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2"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p:txBody>
          <a:bodyPr/>
          <a:lstStyle/>
          <a:p>
            <a:r>
              <a:rPr lang="en-US" dirty="0"/>
              <a:t>Musical Education</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1828800" y="1175656"/>
            <a:ext cx="5097517" cy="4653643"/>
          </a:xfrm>
        </p:spPr>
        <p:txBody>
          <a:bodyPr/>
          <a:lstStyle/>
          <a:p>
            <a:r>
              <a:rPr lang="en-US" dirty="0"/>
              <a:t>Mary lived with relatives while in Boston and took full advantage of the city’s cultural life, attending a wide variety of concerts. </a:t>
            </a:r>
          </a:p>
          <a:p>
            <a:r>
              <a:rPr lang="en-US" dirty="0"/>
              <a:t>But at every venue, Mary discovered near-total exclusion of Black artists and laborers, both on stage and behind the curtain. Even in the North, essentially all established singers, dancers, players, directors, managers, and crew members were White. </a:t>
            </a:r>
          </a:p>
        </p:txBody>
      </p:sp>
      <p:sp>
        <p:nvSpPr>
          <p:cNvPr id="4" name="Footer Placeholder 3">
            <a:extLst>
              <a:ext uri="{FF2B5EF4-FFF2-40B4-BE49-F238E27FC236}">
                <a16:creationId xmlns:a16="http://schemas.microsoft.com/office/drawing/2014/main" id="{067837F2-D8FA-4FC7-8EAE-F19979D6C0DC}"/>
              </a:ext>
            </a:extLst>
          </p:cNvPr>
          <p:cNvSpPr>
            <a:spLocks noGrp="1"/>
          </p:cNvSpPr>
          <p:nvPr>
            <p:ph type="ftr" sz="quarter" idx="11"/>
          </p:nvPr>
        </p:nvSpPr>
        <p:spPr>
          <a:xfrm>
            <a:off x="7340830" y="5756031"/>
            <a:ext cx="4493172" cy="832337"/>
          </a:xfrm>
        </p:spPr>
        <p:txBody>
          <a:bodyPr/>
          <a:lstStyle/>
          <a:p>
            <a:pPr algn="ctr"/>
            <a:r>
              <a:rPr lang="en-US" dirty="0"/>
              <a:t>Boston Opera House on Huntington Avenue, c. 1920s. </a:t>
            </a:r>
          </a:p>
        </p:txBody>
      </p:sp>
      <p:pic>
        <p:nvPicPr>
          <p:cNvPr id="6" name="Picture 5">
            <a:extLst>
              <a:ext uri="{FF2B5EF4-FFF2-40B4-BE49-F238E27FC236}">
                <a16:creationId xmlns:a16="http://schemas.microsoft.com/office/drawing/2014/main" id="{61F4C621-0B57-458C-9A78-BB8AEA0B1CCF}"/>
              </a:ext>
            </a:extLst>
          </p:cNvPr>
          <p:cNvPicPr>
            <a:picLocks noChangeAspect="1"/>
          </p:cNvPicPr>
          <p:nvPr/>
        </p:nvPicPr>
        <p:blipFill rotWithShape="1">
          <a:blip r:embed="rId3">
            <a:grayscl/>
            <a:extLst>
              <a:ext uri="{28A0092B-C50C-407E-A947-70E740481C1C}">
                <a14:useLocalDpi xmlns:a14="http://schemas.microsoft.com/office/drawing/2010/main" val="0"/>
              </a:ext>
            </a:extLst>
          </a:blip>
          <a:srcRect/>
          <a:stretch/>
        </p:blipFill>
        <p:spPr>
          <a:xfrm>
            <a:off x="7241628" y="1175658"/>
            <a:ext cx="4691576" cy="4580374"/>
          </a:xfrm>
          <a:prstGeom prst="rect">
            <a:avLst/>
          </a:prstGeom>
          <a:effectLst>
            <a:softEdge rad="38100"/>
          </a:effectLst>
        </p:spPr>
      </p:pic>
    </p:spTree>
    <p:extLst>
      <p:ext uri="{BB962C8B-B14F-4D97-AF65-F5344CB8AC3E}">
        <p14:creationId xmlns:p14="http://schemas.microsoft.com/office/powerpoint/2010/main" val="40342128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p:txBody>
          <a:bodyPr/>
          <a:lstStyle/>
          <a:p>
            <a:r>
              <a:rPr lang="en-US" dirty="0"/>
              <a:t>Musical Education</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1828800" y="1175656"/>
            <a:ext cx="5029200" cy="4951145"/>
          </a:xfrm>
        </p:spPr>
        <p:txBody>
          <a:bodyPr/>
          <a:lstStyle/>
          <a:p>
            <a:r>
              <a:rPr lang="en-US" dirty="0"/>
              <a:t>One of the first operas she attended was Giuseppe Verdi’s </a:t>
            </a:r>
            <a:r>
              <a:rPr lang="en-US" i="1" dirty="0"/>
              <a:t>Aïda</a:t>
            </a:r>
            <a:r>
              <a:rPr lang="en-US" dirty="0"/>
              <a:t> (1871), a popular work that would later become part of the NNOC’s </a:t>
            </a:r>
            <a:r>
              <a:rPr lang="en-US" b="1" dirty="0"/>
              <a:t>repertoire</a:t>
            </a:r>
            <a:r>
              <a:rPr lang="en-US" dirty="0"/>
              <a:t>. Set in ancient Egypt, the story follows its title</a:t>
            </a:r>
            <a:r>
              <a:rPr lang="en-US" b="1" dirty="0"/>
              <a:t> </a:t>
            </a:r>
            <a:r>
              <a:rPr lang="en-US" dirty="0"/>
              <a:t>character, an enslaved Ethiopian, as she navigates a love triangle and palace </a:t>
            </a:r>
            <a:r>
              <a:rPr lang="en-US" b="1" dirty="0"/>
              <a:t>intrigue</a:t>
            </a:r>
            <a:r>
              <a:rPr lang="en-US" dirty="0"/>
              <a:t> in the court of the Pharaoh. </a:t>
            </a:r>
          </a:p>
          <a:p>
            <a:r>
              <a:rPr lang="en-US" dirty="0"/>
              <a:t>Mary was dismayed that the cast of nearly two hundred didn’t feature a single Black performer.</a:t>
            </a:r>
          </a:p>
        </p:txBody>
      </p:sp>
      <p:sp>
        <p:nvSpPr>
          <p:cNvPr id="4" name="Footer Placeholder 3">
            <a:extLst>
              <a:ext uri="{FF2B5EF4-FFF2-40B4-BE49-F238E27FC236}">
                <a16:creationId xmlns:a16="http://schemas.microsoft.com/office/drawing/2014/main" id="{067837F2-D8FA-4FC7-8EAE-F19979D6C0DC}"/>
              </a:ext>
            </a:extLst>
          </p:cNvPr>
          <p:cNvSpPr>
            <a:spLocks noGrp="1"/>
          </p:cNvSpPr>
          <p:nvPr>
            <p:ph type="ftr" sz="quarter" idx="11"/>
          </p:nvPr>
        </p:nvSpPr>
        <p:spPr>
          <a:xfrm>
            <a:off x="1828800" y="6126802"/>
            <a:ext cx="5029200" cy="547996"/>
          </a:xfrm>
        </p:spPr>
        <p:txBody>
          <a:bodyPr/>
          <a:lstStyle/>
          <a:p>
            <a:r>
              <a:rPr lang="en-US" dirty="0"/>
              <a:t>Cover of the vocal score of </a:t>
            </a:r>
            <a:r>
              <a:rPr lang="en-US" dirty="0" err="1"/>
              <a:t>Aïda</a:t>
            </a:r>
            <a:r>
              <a:rPr lang="en-US" dirty="0"/>
              <a:t>, c. 1872.</a:t>
            </a:r>
          </a:p>
        </p:txBody>
      </p:sp>
      <p:pic>
        <p:nvPicPr>
          <p:cNvPr id="6" name="Picture 5">
            <a:extLst>
              <a:ext uri="{FF2B5EF4-FFF2-40B4-BE49-F238E27FC236}">
                <a16:creationId xmlns:a16="http://schemas.microsoft.com/office/drawing/2014/main" id="{A2C4D1CD-819B-43C9-BDFC-8A7BE99AF6CE}"/>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7420081" y="0"/>
            <a:ext cx="4771919" cy="6858000"/>
          </a:xfrm>
          <a:prstGeom prst="rect">
            <a:avLst/>
          </a:prstGeom>
        </p:spPr>
      </p:pic>
    </p:spTree>
    <p:extLst>
      <p:ext uri="{BB962C8B-B14F-4D97-AF65-F5344CB8AC3E}">
        <p14:creationId xmlns:p14="http://schemas.microsoft.com/office/powerpoint/2010/main" val="164412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out)">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p:txBody>
          <a:bodyPr/>
          <a:lstStyle/>
          <a:p>
            <a:r>
              <a:rPr lang="en-US" dirty="0"/>
              <a:t>Musical Education</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6705601" y="1175655"/>
            <a:ext cx="4848112" cy="5275261"/>
          </a:xfrm>
        </p:spPr>
        <p:txBody>
          <a:bodyPr/>
          <a:lstStyle/>
          <a:p>
            <a:r>
              <a:rPr lang="en-US" dirty="0"/>
              <a:t>In the 1920s and 30s, only a small handful of Black singers found mainstream success in opera, and most of them built their careers in Europe — for example, opera singer Lillian </a:t>
            </a:r>
            <a:r>
              <a:rPr lang="en-US" dirty="0" err="1"/>
              <a:t>Evanti</a:t>
            </a:r>
            <a:r>
              <a:rPr lang="en-US" dirty="0"/>
              <a:t>, who had been trained at Howard University but found few professional opportunities in America and travelled to France to establish herself. </a:t>
            </a:r>
          </a:p>
          <a:p>
            <a:r>
              <a:rPr lang="en-US" dirty="0" err="1"/>
              <a:t>Evanti</a:t>
            </a:r>
            <a:r>
              <a:rPr lang="en-US" dirty="0"/>
              <a:t> would later perform with the NNOC in the 1940s, as Violetta in Verdi’s</a:t>
            </a:r>
            <a:r>
              <a:rPr lang="en-US" i="1" dirty="0"/>
              <a:t> La Traviata.</a:t>
            </a:r>
          </a:p>
          <a:p>
            <a:endParaRPr lang="en-US" dirty="0"/>
          </a:p>
        </p:txBody>
      </p:sp>
      <p:pic>
        <p:nvPicPr>
          <p:cNvPr id="10" name="Picture 9">
            <a:extLst>
              <a:ext uri="{FF2B5EF4-FFF2-40B4-BE49-F238E27FC236}">
                <a16:creationId xmlns:a16="http://schemas.microsoft.com/office/drawing/2014/main" id="{48020357-18C9-4724-A263-1FB377D4FF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8800" y="1175655"/>
            <a:ext cx="4642115" cy="3600740"/>
          </a:xfrm>
          <a:prstGeom prst="rect">
            <a:avLst/>
          </a:prstGeom>
          <a:effectLst>
            <a:softEdge rad="50800"/>
          </a:effectLst>
        </p:spPr>
      </p:pic>
      <p:sp>
        <p:nvSpPr>
          <p:cNvPr id="11" name="Footer Placeholder 3">
            <a:extLst>
              <a:ext uri="{FF2B5EF4-FFF2-40B4-BE49-F238E27FC236}">
                <a16:creationId xmlns:a16="http://schemas.microsoft.com/office/drawing/2014/main" id="{0C7E6FEE-726D-4F84-88E8-E9BFB48EAB9B}"/>
              </a:ext>
            </a:extLst>
          </p:cNvPr>
          <p:cNvSpPr>
            <a:spLocks noGrp="1"/>
          </p:cNvSpPr>
          <p:nvPr>
            <p:ph type="ftr" sz="quarter" idx="11"/>
          </p:nvPr>
        </p:nvSpPr>
        <p:spPr>
          <a:xfrm>
            <a:off x="1828799" y="4776395"/>
            <a:ext cx="4642115" cy="547996"/>
          </a:xfrm>
        </p:spPr>
        <p:txBody>
          <a:bodyPr/>
          <a:lstStyle/>
          <a:p>
            <a:r>
              <a:rPr lang="en-US" dirty="0"/>
              <a:t>Promo for an NNOC performance of </a:t>
            </a:r>
            <a:r>
              <a:rPr lang="en-US" i="0" dirty="0"/>
              <a:t>La Traviata </a:t>
            </a:r>
            <a:r>
              <a:rPr lang="en-US" dirty="0"/>
              <a:t>at Madison Square Garden in 1944, featuring </a:t>
            </a:r>
            <a:r>
              <a:rPr lang="en-US" dirty="0" err="1"/>
              <a:t>Evanti</a:t>
            </a:r>
            <a:r>
              <a:rPr lang="en-US" dirty="0"/>
              <a:t> and tenor Joseph Lipscomb, another NNOC regular.</a:t>
            </a:r>
          </a:p>
        </p:txBody>
      </p:sp>
    </p:spTree>
    <p:extLst>
      <p:ext uri="{BB962C8B-B14F-4D97-AF65-F5344CB8AC3E}">
        <p14:creationId xmlns:p14="http://schemas.microsoft.com/office/powerpoint/2010/main" val="39311801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p:txBody>
          <a:bodyPr/>
          <a:lstStyle/>
          <a:p>
            <a:r>
              <a:rPr lang="en-US" dirty="0"/>
              <a:t>Return to Homestead</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1828800" y="1175657"/>
            <a:ext cx="5657850" cy="3891643"/>
          </a:xfrm>
        </p:spPr>
        <p:txBody>
          <a:bodyPr/>
          <a:lstStyle/>
          <a:p>
            <a:r>
              <a:rPr lang="en-US" dirty="0"/>
              <a:t>Mary graduated with a teacher’s certificate in June 1925, the only Black student in her graduating class. </a:t>
            </a:r>
          </a:p>
          <a:p>
            <a:r>
              <a:rPr lang="en-US" dirty="0"/>
              <a:t>Turning down offers to teach music in a traditional academic setting, Mary moved back to Homestead and set up a private music school, teaching voice and instrumental lessons, presenting </a:t>
            </a:r>
            <a:r>
              <a:rPr lang="en-US" b="1" dirty="0"/>
              <a:t>recitals</a:t>
            </a:r>
            <a:r>
              <a:rPr lang="en-US" dirty="0"/>
              <a:t>, and promoting local musicians.  </a:t>
            </a:r>
          </a:p>
        </p:txBody>
      </p:sp>
      <p:sp>
        <p:nvSpPr>
          <p:cNvPr id="4" name="Footer Placeholder 3">
            <a:extLst>
              <a:ext uri="{FF2B5EF4-FFF2-40B4-BE49-F238E27FC236}">
                <a16:creationId xmlns:a16="http://schemas.microsoft.com/office/drawing/2014/main" id="{067837F2-D8FA-4FC7-8EAE-F19979D6C0DC}"/>
              </a:ext>
            </a:extLst>
          </p:cNvPr>
          <p:cNvSpPr>
            <a:spLocks noGrp="1"/>
          </p:cNvSpPr>
          <p:nvPr>
            <p:ph type="ftr" sz="quarter" idx="11"/>
          </p:nvPr>
        </p:nvSpPr>
        <p:spPr>
          <a:xfrm>
            <a:off x="1828800" y="5067300"/>
            <a:ext cx="5543549" cy="1200150"/>
          </a:xfrm>
        </p:spPr>
        <p:txBody>
          <a:bodyPr/>
          <a:lstStyle/>
          <a:p>
            <a:r>
              <a:rPr lang="en-US" dirty="0"/>
              <a:t>Program for a March 1926 recital by Mary at </a:t>
            </a:r>
            <a:r>
              <a:rPr lang="en-US" dirty="0" err="1"/>
              <a:t>Bethleham</a:t>
            </a:r>
            <a:r>
              <a:rPr lang="en-US" dirty="0"/>
              <a:t> Baptist Church, featuring work from both European and Black American composers.</a:t>
            </a:r>
          </a:p>
        </p:txBody>
      </p:sp>
      <p:pic>
        <p:nvPicPr>
          <p:cNvPr id="6" name="Picture 5">
            <a:extLst>
              <a:ext uri="{FF2B5EF4-FFF2-40B4-BE49-F238E27FC236}">
                <a16:creationId xmlns:a16="http://schemas.microsoft.com/office/drawing/2014/main" id="{047C6A65-885C-4AA6-BF81-A76318EB9432}"/>
              </a:ext>
            </a:extLst>
          </p:cNvPr>
          <p:cNvPicPr>
            <a:picLocks noChangeAspect="1"/>
          </p:cNvPicPr>
          <p:nvPr/>
        </p:nvPicPr>
        <p:blipFill>
          <a:blip r:embed="rId3">
            <a:extLst>
              <a:ext uri="{BEBA8EAE-BF5A-486C-A8C5-ECC9F3942E4B}">
                <a14:imgProps xmlns:a14="http://schemas.microsoft.com/office/drawing/2010/main">
                  <a14:imgLayer r:embed="rId4">
                    <a14:imgEffect>
                      <a14:saturation sat="0"/>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rot="60000">
            <a:off x="8037956" y="-70996"/>
            <a:ext cx="4237794" cy="7042032"/>
          </a:xfrm>
          <a:prstGeom prst="rect">
            <a:avLst/>
          </a:prstGeom>
          <a:effectLst>
            <a:softEdge rad="38100"/>
          </a:effectLst>
        </p:spPr>
      </p:pic>
    </p:spTree>
    <p:extLst>
      <p:ext uri="{BB962C8B-B14F-4D97-AF65-F5344CB8AC3E}">
        <p14:creationId xmlns:p14="http://schemas.microsoft.com/office/powerpoint/2010/main" val="1498655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p:txBody>
          <a:bodyPr/>
          <a:lstStyle/>
          <a:p>
            <a:r>
              <a:rPr lang="en-US" dirty="0"/>
              <a:t>Musical Power Couple</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1828800" y="1219347"/>
            <a:ext cx="5344886" cy="3025473"/>
          </a:xfrm>
        </p:spPr>
        <p:txBody>
          <a:bodyPr/>
          <a:lstStyle/>
          <a:p>
            <a:r>
              <a:rPr lang="en-US" dirty="0"/>
              <a:t>In 1927, Mary Cardwell married master electrician Walter Dawson, originally from Fort Valley, Georgia. Mary first met Walter in Boston, and he relocated to Homestead to marry her. For the rest of her life, Walter supported her ambitions any way he could. </a:t>
            </a:r>
          </a:p>
        </p:txBody>
      </p:sp>
      <p:pic>
        <p:nvPicPr>
          <p:cNvPr id="5" name="Graphic 4" descr="Download from cloud">
            <a:hlinkClick r:id="rId3"/>
            <a:extLst>
              <a:ext uri="{FF2B5EF4-FFF2-40B4-BE49-F238E27FC236}">
                <a16:creationId xmlns:a16="http://schemas.microsoft.com/office/drawing/2014/main" id="{CDD6DFBB-911C-414B-BC39-D1C526A9776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828799" y="4650648"/>
            <a:ext cx="845769" cy="807720"/>
          </a:xfrm>
          <a:prstGeom prst="rect">
            <a:avLst/>
          </a:prstGeom>
        </p:spPr>
      </p:pic>
      <p:sp>
        <p:nvSpPr>
          <p:cNvPr id="6" name="Text Box 16">
            <a:hlinkClick r:id="rId3"/>
            <a:extLst>
              <a:ext uri="{FF2B5EF4-FFF2-40B4-BE49-F238E27FC236}">
                <a16:creationId xmlns:a16="http://schemas.microsoft.com/office/drawing/2014/main" id="{9F577693-891E-4CC5-A181-ECE742AC0EAA}"/>
              </a:ext>
            </a:extLst>
          </p:cNvPr>
          <p:cNvSpPr txBox="1"/>
          <p:nvPr/>
        </p:nvSpPr>
        <p:spPr>
          <a:xfrm>
            <a:off x="2851380" y="4470364"/>
            <a:ext cx="4322306" cy="1168289"/>
          </a:xfrm>
          <a:prstGeom prst="rect">
            <a:avLst/>
          </a:prstGeom>
        </p:spPr>
        <p:txBody>
          <a:bodyPr/>
          <a:lstStyle>
            <a:defPPr>
              <a:defRPr lang="en-US"/>
            </a:defPPr>
            <a:lvl1pPr>
              <a:defRPr sz="2400" i="1">
                <a:solidFill>
                  <a:schemeClr val="accent1">
                    <a:lumMod val="75000"/>
                  </a:schemeClr>
                </a:solidFill>
                <a:latin typeface="Garamond" panose="02020404030301010803" pitchFamily="18" charset="0"/>
              </a:defRPr>
            </a:lvl1pPr>
          </a:lstStyle>
          <a:p>
            <a:r>
              <a:rPr lang="en-US" i="0" dirty="0"/>
              <a:t>Download “Musical Power Couple” to read about how Walter supported Mary and the NNOC.</a:t>
            </a:r>
          </a:p>
        </p:txBody>
      </p:sp>
      <p:sp>
        <p:nvSpPr>
          <p:cNvPr id="7" name="Footer Placeholder 3">
            <a:extLst>
              <a:ext uri="{FF2B5EF4-FFF2-40B4-BE49-F238E27FC236}">
                <a16:creationId xmlns:a16="http://schemas.microsoft.com/office/drawing/2014/main" id="{76746AD7-F37E-470F-B926-9EE0AD5A2EB8}"/>
              </a:ext>
            </a:extLst>
          </p:cNvPr>
          <p:cNvSpPr>
            <a:spLocks noGrp="1"/>
          </p:cNvSpPr>
          <p:nvPr>
            <p:ph type="ftr" sz="quarter" idx="11"/>
          </p:nvPr>
        </p:nvSpPr>
        <p:spPr>
          <a:xfrm>
            <a:off x="1828799" y="5864196"/>
            <a:ext cx="4981904" cy="411672"/>
          </a:xfrm>
        </p:spPr>
        <p:txBody>
          <a:bodyPr/>
          <a:lstStyle/>
          <a:p>
            <a:r>
              <a:rPr lang="en-US" dirty="0"/>
              <a:t>Mary and Walter on their wedding day, 1927.</a:t>
            </a:r>
          </a:p>
        </p:txBody>
      </p:sp>
      <p:pic>
        <p:nvPicPr>
          <p:cNvPr id="8" name="Picture 7">
            <a:extLst>
              <a:ext uri="{FF2B5EF4-FFF2-40B4-BE49-F238E27FC236}">
                <a16:creationId xmlns:a16="http://schemas.microsoft.com/office/drawing/2014/main" id="{8F628599-1BCB-4371-9813-7E106D3CD6DE}"/>
              </a:ext>
            </a:extLst>
          </p:cNvPr>
          <p:cNvPicPr>
            <a:picLocks noChangeAspect="1"/>
          </p:cNvPicPr>
          <p:nvPr/>
        </p:nvPicPr>
        <p:blipFill rotWithShape="1">
          <a:blip r:embed="rId6">
            <a:extLst>
              <a:ext uri="{BEBA8EAE-BF5A-486C-A8C5-ECC9F3942E4B}">
                <a14:imgProps xmlns:a14="http://schemas.microsoft.com/office/drawing/2010/main">
                  <a14:imgLayer r:embed="rId7">
                    <a14:imgEffect>
                      <a14:sharpenSoften amount="22000"/>
                    </a14:imgEffect>
                    <a14:imgEffect>
                      <a14:saturation sat="66000"/>
                    </a14:imgEffect>
                    <a14:imgEffect>
                      <a14:brightnessContrast bright="15000" contrast="15000"/>
                    </a14:imgEffect>
                  </a14:imgLayer>
                </a14:imgProps>
              </a:ext>
              <a:ext uri="{28A0092B-C50C-407E-A947-70E740481C1C}">
                <a14:useLocalDpi xmlns:a14="http://schemas.microsoft.com/office/drawing/2010/main" val="0"/>
              </a:ext>
            </a:extLst>
          </a:blip>
          <a:srcRect l="3729" t="5520" r="7401" b="10875"/>
          <a:stretch/>
        </p:blipFill>
        <p:spPr>
          <a:xfrm>
            <a:off x="7404928" y="1175657"/>
            <a:ext cx="4322306" cy="5154638"/>
          </a:xfrm>
          <a:prstGeom prst="rect">
            <a:avLst/>
          </a:prstGeom>
          <a:effectLst>
            <a:softEdge rad="38100"/>
          </a:effectLst>
        </p:spPr>
      </p:pic>
    </p:spTree>
    <p:extLst>
      <p:ext uri="{BB962C8B-B14F-4D97-AF65-F5344CB8AC3E}">
        <p14:creationId xmlns:p14="http://schemas.microsoft.com/office/powerpoint/2010/main" val="1880336826"/>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p:txBody>
          <a:bodyPr/>
          <a:lstStyle/>
          <a:p>
            <a:r>
              <a:rPr lang="en-US" dirty="0"/>
              <a:t>The Cardwell Dawson School of Music</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8145009" y="1170696"/>
            <a:ext cx="3475974" cy="4310743"/>
          </a:xfrm>
        </p:spPr>
        <p:txBody>
          <a:bodyPr/>
          <a:lstStyle/>
          <a:p>
            <a:r>
              <a:rPr lang="en-US" dirty="0"/>
              <a:t>By 1930, the Cardwell Dawson School of Music was a success, and it would be the focus of her efforts until the founding of the NNOC in 1941. </a:t>
            </a:r>
          </a:p>
          <a:p>
            <a:r>
              <a:rPr lang="en-US" dirty="0"/>
              <a:t>The school’s faculty and student body were racially integrated. </a:t>
            </a:r>
          </a:p>
          <a:p>
            <a:r>
              <a:rPr lang="en-US" dirty="0"/>
              <a:t> </a:t>
            </a:r>
          </a:p>
        </p:txBody>
      </p:sp>
      <p:sp>
        <p:nvSpPr>
          <p:cNvPr id="4" name="Footer Placeholder 3">
            <a:extLst>
              <a:ext uri="{FF2B5EF4-FFF2-40B4-BE49-F238E27FC236}">
                <a16:creationId xmlns:a16="http://schemas.microsoft.com/office/drawing/2014/main" id="{067837F2-D8FA-4FC7-8EAE-F19979D6C0DC}"/>
              </a:ext>
            </a:extLst>
          </p:cNvPr>
          <p:cNvSpPr>
            <a:spLocks noGrp="1"/>
          </p:cNvSpPr>
          <p:nvPr>
            <p:ph type="ftr" sz="quarter" idx="11"/>
          </p:nvPr>
        </p:nvSpPr>
        <p:spPr>
          <a:xfrm>
            <a:off x="1828801" y="5955100"/>
            <a:ext cx="7366000" cy="445700"/>
          </a:xfrm>
        </p:spPr>
        <p:txBody>
          <a:bodyPr/>
          <a:lstStyle/>
          <a:p>
            <a:r>
              <a:rPr lang="en-US" dirty="0"/>
              <a:t>The Cardwell Dawson Choir, which emerged from the school, c. 1930s.</a:t>
            </a:r>
          </a:p>
        </p:txBody>
      </p:sp>
      <p:pic>
        <p:nvPicPr>
          <p:cNvPr id="8" name="Picture 7">
            <a:extLst>
              <a:ext uri="{FF2B5EF4-FFF2-40B4-BE49-F238E27FC236}">
                <a16:creationId xmlns:a16="http://schemas.microsoft.com/office/drawing/2014/main" id="{4C5D3D35-51FE-4DD7-BC57-6419E07CADBA}"/>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310641" y="1055078"/>
            <a:ext cx="6675120" cy="4869638"/>
          </a:xfrm>
          <a:prstGeom prst="rect">
            <a:avLst/>
          </a:prstGeom>
        </p:spPr>
      </p:pic>
    </p:spTree>
    <p:extLst>
      <p:ext uri="{BB962C8B-B14F-4D97-AF65-F5344CB8AC3E}">
        <p14:creationId xmlns:p14="http://schemas.microsoft.com/office/powerpoint/2010/main" val="1312608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p:txBody>
          <a:bodyPr/>
          <a:lstStyle/>
          <a:p>
            <a:r>
              <a:rPr lang="en-US" dirty="0"/>
              <a:t>The Cardwell Dawson School of Music</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1828801" y="1175656"/>
            <a:ext cx="4724400" cy="5225143"/>
          </a:xfrm>
        </p:spPr>
        <p:txBody>
          <a:bodyPr/>
          <a:lstStyle/>
          <a:p>
            <a:r>
              <a:rPr lang="en-US" dirty="0"/>
              <a:t>At the Cardwell Dawson School, teachers from the community taught voice, piano, and orchestral instruments, along with declamation – the practice of dramatic speech – and music theory. </a:t>
            </a:r>
          </a:p>
          <a:p>
            <a:r>
              <a:rPr lang="en-US" dirty="0"/>
              <a:t>Students performed recitals throughout Pittsburgh, and the school served as a rehearsal hall for the school and other groups, a community center for club meetings, and a venue for other events. </a:t>
            </a:r>
          </a:p>
        </p:txBody>
      </p:sp>
      <p:sp>
        <p:nvSpPr>
          <p:cNvPr id="4" name="Footer Placeholder 3">
            <a:extLst>
              <a:ext uri="{FF2B5EF4-FFF2-40B4-BE49-F238E27FC236}">
                <a16:creationId xmlns:a16="http://schemas.microsoft.com/office/drawing/2014/main" id="{067837F2-D8FA-4FC7-8EAE-F19979D6C0DC}"/>
              </a:ext>
            </a:extLst>
          </p:cNvPr>
          <p:cNvSpPr>
            <a:spLocks noGrp="1"/>
          </p:cNvSpPr>
          <p:nvPr>
            <p:ph type="ftr" sz="quarter" idx="11"/>
          </p:nvPr>
        </p:nvSpPr>
        <p:spPr>
          <a:xfrm>
            <a:off x="6896100" y="5114105"/>
            <a:ext cx="4641477" cy="1246165"/>
          </a:xfrm>
        </p:spPr>
        <p:txBody>
          <a:bodyPr/>
          <a:lstStyle/>
          <a:p>
            <a:pPr algn="r"/>
            <a:r>
              <a:rPr lang="en-US" dirty="0"/>
              <a:t>Ahmad Jamal, a student of Mary’s who became a famous jazz pianist and composer. Charles “</a:t>
            </a:r>
            <a:r>
              <a:rPr lang="en-US" dirty="0" err="1"/>
              <a:t>Teenie</a:t>
            </a:r>
            <a:r>
              <a:rPr lang="en-US" dirty="0"/>
              <a:t>” Harris, c. 1942.</a:t>
            </a:r>
          </a:p>
        </p:txBody>
      </p:sp>
      <p:pic>
        <p:nvPicPr>
          <p:cNvPr id="6" name="Picture 5">
            <a:extLst>
              <a:ext uri="{FF2B5EF4-FFF2-40B4-BE49-F238E27FC236}">
                <a16:creationId xmlns:a16="http://schemas.microsoft.com/office/drawing/2014/main" id="{99BB1792-E78B-4FD0-8CC3-75377213D609}"/>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7374367" y="1175656"/>
            <a:ext cx="4163210" cy="3872182"/>
          </a:xfrm>
          <a:prstGeom prst="rect">
            <a:avLst/>
          </a:prstGeom>
          <a:effectLst>
            <a:softEdge rad="63500"/>
          </a:effectLst>
        </p:spPr>
      </p:pic>
    </p:spTree>
    <p:extLst>
      <p:ext uri="{BB962C8B-B14F-4D97-AF65-F5344CB8AC3E}">
        <p14:creationId xmlns:p14="http://schemas.microsoft.com/office/powerpoint/2010/main" val="4226862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92B15E-E67F-4CAA-8CD6-F870A62213AE}"/>
              </a:ext>
            </a:extLst>
          </p:cNvPr>
          <p:cNvSpPr>
            <a:spLocks noGrp="1"/>
          </p:cNvSpPr>
          <p:nvPr>
            <p:ph type="ctrTitle"/>
          </p:nvPr>
        </p:nvSpPr>
        <p:spPr>
          <a:xfrm>
            <a:off x="1828800" y="457201"/>
            <a:ext cx="9144000" cy="682516"/>
          </a:xfrm>
        </p:spPr>
        <p:txBody>
          <a:bodyPr/>
          <a:lstStyle/>
          <a:p>
            <a:r>
              <a:rPr lang="en-US" dirty="0"/>
              <a:t>Revolution at The Met</a:t>
            </a:r>
          </a:p>
        </p:txBody>
      </p:sp>
      <p:sp>
        <p:nvSpPr>
          <p:cNvPr id="3" name="Subtitle 2">
            <a:extLst>
              <a:ext uri="{FF2B5EF4-FFF2-40B4-BE49-F238E27FC236}">
                <a16:creationId xmlns:a16="http://schemas.microsoft.com/office/drawing/2014/main" id="{2504745F-4144-49E1-BB69-69D4578636DF}"/>
              </a:ext>
            </a:extLst>
          </p:cNvPr>
          <p:cNvSpPr>
            <a:spLocks noGrp="1"/>
          </p:cNvSpPr>
          <p:nvPr>
            <p:ph type="subTitle" idx="1"/>
          </p:nvPr>
        </p:nvSpPr>
        <p:spPr>
          <a:xfrm>
            <a:off x="1828799" y="1139716"/>
            <a:ext cx="5033756" cy="4478910"/>
          </a:xfrm>
        </p:spPr>
        <p:txBody>
          <a:bodyPr>
            <a:noAutofit/>
          </a:bodyPr>
          <a:lstStyle/>
          <a:p>
            <a:r>
              <a:rPr lang="en-US" dirty="0"/>
              <a:t>In 1956, the Metropolitan Opera in New York hosted a Black American opera company for the first time in its history. </a:t>
            </a:r>
          </a:p>
          <a:p>
            <a:r>
              <a:rPr lang="en-US" dirty="0"/>
              <a:t>The National Negro Opera Company (NNOC) performed Clarence Cameron White’s </a:t>
            </a:r>
            <a:r>
              <a:rPr lang="en-US" i="1" dirty="0"/>
              <a:t>Ouanga</a:t>
            </a:r>
            <a:r>
              <a:rPr lang="en-US" dirty="0"/>
              <a:t>, which dramatizes events from the Haitian Revolution– also the first production of work by a Black American composer on the stage at The Met. </a:t>
            </a:r>
          </a:p>
        </p:txBody>
      </p:sp>
      <p:sp>
        <p:nvSpPr>
          <p:cNvPr id="4" name="Footer Placeholder 3">
            <a:extLst>
              <a:ext uri="{FF2B5EF4-FFF2-40B4-BE49-F238E27FC236}">
                <a16:creationId xmlns:a16="http://schemas.microsoft.com/office/drawing/2014/main" id="{5CDFBE94-DDB9-4302-9EB2-4E010F886472}"/>
              </a:ext>
            </a:extLst>
          </p:cNvPr>
          <p:cNvSpPr>
            <a:spLocks noGrp="1"/>
          </p:cNvSpPr>
          <p:nvPr>
            <p:ph type="ftr" sz="quarter" idx="11"/>
          </p:nvPr>
        </p:nvSpPr>
        <p:spPr>
          <a:xfrm>
            <a:off x="1828799" y="5740618"/>
            <a:ext cx="5033756" cy="782173"/>
          </a:xfrm>
        </p:spPr>
        <p:txBody>
          <a:bodyPr/>
          <a:lstStyle/>
          <a:p>
            <a:r>
              <a:rPr lang="en-US" dirty="0"/>
              <a:t>Promotional material for </a:t>
            </a:r>
            <a:r>
              <a:rPr lang="en-US" i="0" dirty="0" err="1"/>
              <a:t>Ouanga</a:t>
            </a:r>
            <a:r>
              <a:rPr lang="en-US" i="0" dirty="0"/>
              <a:t> </a:t>
            </a:r>
            <a:r>
              <a:rPr lang="en-US" dirty="0"/>
              <a:t>at The Met and Carnegie Hall, New York, c. 1956.</a:t>
            </a:r>
          </a:p>
        </p:txBody>
      </p:sp>
      <p:pic>
        <p:nvPicPr>
          <p:cNvPr id="6" name="Picture 5">
            <a:extLst>
              <a:ext uri="{FF2B5EF4-FFF2-40B4-BE49-F238E27FC236}">
                <a16:creationId xmlns:a16="http://schemas.microsoft.com/office/drawing/2014/main" id="{92E6023F-9C65-430D-AECD-677D63F0857F}"/>
              </a:ext>
            </a:extLst>
          </p:cNvPr>
          <p:cNvPicPr>
            <a:picLocks noChangeAspect="1"/>
          </p:cNvPicPr>
          <p:nvPr/>
        </p:nvPicPr>
        <p:blipFill rotWithShape="1">
          <a:blip r:embed="rId2">
            <a:lum bright="-20000" contrast="40000"/>
            <a:extLst>
              <a:ext uri="{28A0092B-C50C-407E-A947-70E740481C1C}">
                <a14:useLocalDpi xmlns:a14="http://schemas.microsoft.com/office/drawing/2010/main" val="0"/>
              </a:ext>
            </a:extLst>
          </a:blip>
          <a:srcRect l="1643"/>
          <a:stretch/>
        </p:blipFill>
        <p:spPr>
          <a:xfrm rot="10800000">
            <a:off x="7158243" y="0"/>
            <a:ext cx="5033757" cy="6858000"/>
          </a:xfrm>
          <a:prstGeom prst="rect">
            <a:avLst/>
          </a:prstGeom>
        </p:spPr>
      </p:pic>
    </p:spTree>
    <p:extLst>
      <p:ext uri="{BB962C8B-B14F-4D97-AF65-F5344CB8AC3E}">
        <p14:creationId xmlns:p14="http://schemas.microsoft.com/office/powerpoint/2010/main" val="32259105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out)">
                                      <p:cBhvr>
                                        <p:cTn id="7" dur="2000"/>
                                        <p:tgtEl>
                                          <p:spTgt spid="6"/>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p:txBody>
          <a:bodyPr/>
          <a:lstStyle/>
          <a:p>
            <a:r>
              <a:rPr lang="en-US" dirty="0"/>
              <a:t>The Cardwell Dawson School of Music</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7642613" y="1187408"/>
            <a:ext cx="3835012" cy="4851442"/>
          </a:xfrm>
        </p:spPr>
        <p:txBody>
          <a:bodyPr/>
          <a:lstStyle/>
          <a:p>
            <a:r>
              <a:rPr lang="en-US" dirty="0"/>
              <a:t>Her students’ </a:t>
            </a:r>
            <a:r>
              <a:rPr lang="en-US" b="1" dirty="0"/>
              <a:t>repertory</a:t>
            </a:r>
            <a:r>
              <a:rPr lang="en-US" dirty="0"/>
              <a:t> included work from major European and American composers, including Black Americans like R. Nathaniel Dett and Harry Burleigh, and traditional religious pieces and spirituals. </a:t>
            </a:r>
          </a:p>
          <a:p>
            <a:r>
              <a:rPr lang="en-US" dirty="0"/>
              <a:t>Notably, Mary rarely included jazz or popular music in her programs. </a:t>
            </a:r>
          </a:p>
        </p:txBody>
      </p:sp>
      <p:pic>
        <p:nvPicPr>
          <p:cNvPr id="6" name="Picture 5">
            <a:extLst>
              <a:ext uri="{FF2B5EF4-FFF2-40B4-BE49-F238E27FC236}">
                <a16:creationId xmlns:a16="http://schemas.microsoft.com/office/drawing/2014/main" id="{7A9B3175-3013-4F1E-8782-AF08919C051D}"/>
              </a:ext>
            </a:extLst>
          </p:cNvPr>
          <p:cNvPicPr>
            <a:picLocks noChangeAspect="1"/>
          </p:cNvPicPr>
          <p:nvPr/>
        </p:nvPicPr>
        <p:blipFill>
          <a:blip r:embed="rId2">
            <a:grayscl/>
            <a:extLst>
              <a:ext uri="{BEBA8EAE-BF5A-486C-A8C5-ECC9F3942E4B}">
                <a14:imgProps xmlns:a14="http://schemas.microsoft.com/office/drawing/2010/main">
                  <a14:imgLayer r:embed="rId3">
                    <a14:imgEffect>
                      <a14:colorTemperature colorTemp="5900"/>
                    </a14:imgEffect>
                  </a14:imgLayer>
                </a14:imgProps>
              </a:ext>
              <a:ext uri="{28A0092B-C50C-407E-A947-70E740481C1C}">
                <a14:useLocalDpi xmlns:a14="http://schemas.microsoft.com/office/drawing/2010/main" val="0"/>
              </a:ext>
            </a:extLst>
          </a:blip>
          <a:stretch>
            <a:fillRect/>
          </a:stretch>
        </p:blipFill>
        <p:spPr>
          <a:xfrm>
            <a:off x="1828798" y="1235033"/>
            <a:ext cx="2827781" cy="4355210"/>
          </a:xfrm>
          <a:prstGeom prst="rect">
            <a:avLst/>
          </a:prstGeom>
          <a:effectLst>
            <a:softEdge rad="63500"/>
          </a:effectLst>
        </p:spPr>
      </p:pic>
      <p:sp>
        <p:nvSpPr>
          <p:cNvPr id="7" name="Footer Placeholder 3">
            <a:extLst>
              <a:ext uri="{FF2B5EF4-FFF2-40B4-BE49-F238E27FC236}">
                <a16:creationId xmlns:a16="http://schemas.microsoft.com/office/drawing/2014/main" id="{8B1F72CE-7D63-42C0-899E-FDBA7C7CCFF0}"/>
              </a:ext>
            </a:extLst>
          </p:cNvPr>
          <p:cNvSpPr txBox="1">
            <a:spLocks/>
          </p:cNvSpPr>
          <p:nvPr/>
        </p:nvSpPr>
        <p:spPr>
          <a:xfrm>
            <a:off x="1828798" y="5655833"/>
            <a:ext cx="5655565" cy="452752"/>
          </a:xfrm>
          <a:prstGeom prst="rect">
            <a:avLst/>
          </a:prstGeom>
        </p:spPr>
        <p:txBody>
          <a:bodyPr/>
          <a:lstStyle>
            <a:defPPr>
              <a:defRPr lang="en-US"/>
            </a:defPPr>
            <a:lvl1pPr marL="0" algn="l" defTabSz="914400" rtl="0" eaLnBrk="1" latinLnBrk="0" hangingPunct="1">
              <a:defRPr sz="2400" i="1" kern="1200">
                <a:solidFill>
                  <a:schemeClr val="accent1">
                    <a:lumMod val="75000"/>
                  </a:schemeClr>
                </a:solidFill>
                <a:latin typeface="Garamond" panose="02020404030301010803"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a:t>Burleigh, c. 1922; </a:t>
            </a:r>
            <a:r>
              <a:rPr lang="en-US" dirty="0" err="1"/>
              <a:t>Dett</a:t>
            </a:r>
            <a:r>
              <a:rPr lang="en-US" dirty="0"/>
              <a:t>, c. 1910s.</a:t>
            </a:r>
          </a:p>
        </p:txBody>
      </p:sp>
      <p:pic>
        <p:nvPicPr>
          <p:cNvPr id="8" name="Picture 7">
            <a:extLst>
              <a:ext uri="{FF2B5EF4-FFF2-40B4-BE49-F238E27FC236}">
                <a16:creationId xmlns:a16="http://schemas.microsoft.com/office/drawing/2014/main" id="{4E0DDDCF-E238-47F6-AE07-5D42AF44B551}"/>
              </a:ext>
            </a:extLst>
          </p:cNvPr>
          <p:cNvPicPr>
            <a:picLocks noChangeAspect="1"/>
          </p:cNvPicPr>
          <p:nvPr/>
        </p:nvPicPr>
        <p:blipFill rotWithShape="1">
          <a:blip r:embed="rId4">
            <a:grayscl/>
            <a:extLst>
              <a:ext uri="{28A0092B-C50C-407E-A947-70E740481C1C}">
                <a14:useLocalDpi xmlns:a14="http://schemas.microsoft.com/office/drawing/2010/main" val="0"/>
              </a:ext>
            </a:extLst>
          </a:blip>
          <a:srcRect/>
          <a:stretch/>
        </p:blipFill>
        <p:spPr>
          <a:xfrm>
            <a:off x="4656580" y="1223282"/>
            <a:ext cx="2827782" cy="4355210"/>
          </a:xfrm>
          <a:prstGeom prst="rect">
            <a:avLst/>
          </a:prstGeom>
          <a:effectLst>
            <a:softEdge rad="63500"/>
          </a:effectLst>
        </p:spPr>
      </p:pic>
    </p:spTree>
    <p:extLst>
      <p:ext uri="{BB962C8B-B14F-4D97-AF65-F5344CB8AC3E}">
        <p14:creationId xmlns:p14="http://schemas.microsoft.com/office/powerpoint/2010/main" val="2196102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fade">
                                      <p:cBhvr>
                                        <p:cTn id="2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p:txBody>
          <a:bodyPr/>
          <a:lstStyle/>
          <a:p>
            <a:r>
              <a:rPr lang="en-US" dirty="0"/>
              <a:t>Musical Power Couple</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5293361" y="1175656"/>
            <a:ext cx="5801360" cy="5225143"/>
          </a:xfrm>
        </p:spPr>
        <p:txBody>
          <a:bodyPr/>
          <a:lstStyle/>
          <a:p>
            <a:r>
              <a:rPr lang="en-US" dirty="0"/>
              <a:t>As the school expanded, Mary hired more faculty, expanded the </a:t>
            </a:r>
            <a:r>
              <a:rPr lang="en-US" b="1" dirty="0"/>
              <a:t>curriculum</a:t>
            </a:r>
            <a:r>
              <a:rPr lang="en-US" dirty="0"/>
              <a:t> to include dance, acting, play directing, choral conducting, and languages. She managed the daily business of the school, programmed and scheduled recitals, and handled community relations and publicity. </a:t>
            </a:r>
          </a:p>
          <a:p>
            <a:r>
              <a:rPr lang="en-US" dirty="0"/>
              <a:t>Walter helped secure financial support and advertisers. Mary’s younger sister, Catherine, a gifted singer with a teaching certificate from Wilberforce University, served as secretary, taught voice, and sang in recitals. </a:t>
            </a:r>
          </a:p>
        </p:txBody>
      </p:sp>
      <p:sp>
        <p:nvSpPr>
          <p:cNvPr id="4" name="Footer Placeholder 3">
            <a:extLst>
              <a:ext uri="{FF2B5EF4-FFF2-40B4-BE49-F238E27FC236}">
                <a16:creationId xmlns:a16="http://schemas.microsoft.com/office/drawing/2014/main" id="{067837F2-D8FA-4FC7-8EAE-F19979D6C0DC}"/>
              </a:ext>
            </a:extLst>
          </p:cNvPr>
          <p:cNvSpPr>
            <a:spLocks noGrp="1"/>
          </p:cNvSpPr>
          <p:nvPr>
            <p:ph type="ftr" sz="quarter" idx="11"/>
          </p:nvPr>
        </p:nvSpPr>
        <p:spPr>
          <a:xfrm>
            <a:off x="1828800" y="5629275"/>
            <a:ext cx="3139441" cy="547996"/>
          </a:xfrm>
        </p:spPr>
        <p:txBody>
          <a:bodyPr/>
          <a:lstStyle/>
          <a:p>
            <a:r>
              <a:rPr lang="en-US" dirty="0"/>
              <a:t>Mary and Walter, c. 1940s.</a:t>
            </a:r>
          </a:p>
        </p:txBody>
      </p:sp>
      <p:pic>
        <p:nvPicPr>
          <p:cNvPr id="6" name="Picture 5">
            <a:extLst>
              <a:ext uri="{FF2B5EF4-FFF2-40B4-BE49-F238E27FC236}">
                <a16:creationId xmlns:a16="http://schemas.microsoft.com/office/drawing/2014/main" id="{FDB785CD-1616-4853-9930-57EEF6A94703}"/>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1828800" y="1175656"/>
            <a:ext cx="3139441" cy="4453619"/>
          </a:xfrm>
          <a:prstGeom prst="rect">
            <a:avLst/>
          </a:prstGeom>
          <a:effectLst>
            <a:softEdge rad="38100"/>
          </a:effectLst>
        </p:spPr>
      </p:pic>
    </p:spTree>
    <p:extLst>
      <p:ext uri="{BB962C8B-B14F-4D97-AF65-F5344CB8AC3E}">
        <p14:creationId xmlns:p14="http://schemas.microsoft.com/office/powerpoint/2010/main" val="2685247371"/>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p:txBody>
          <a:bodyPr/>
          <a:lstStyle/>
          <a:p>
            <a:r>
              <a:rPr lang="en-US" dirty="0"/>
              <a:t>Musical Power Couple</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1828800" y="1221121"/>
            <a:ext cx="5312780" cy="4625854"/>
          </a:xfrm>
        </p:spPr>
        <p:txBody>
          <a:bodyPr/>
          <a:lstStyle/>
          <a:p>
            <a:r>
              <a:rPr lang="en-US" dirty="0"/>
              <a:t>The newlyweds moved the Cardwell Dawson School to a storefront on Frankstown Avenue in Homestead. The building housed Walter’s contractor business, the Dawson Electric Company, and the Cardwell Dawson School.  </a:t>
            </a:r>
          </a:p>
          <a:p>
            <a:r>
              <a:rPr lang="en-US" dirty="0"/>
              <a:t>Advertisements for Dawson Electric regularly appeared in school performance programs. Walter’s income helped support the school and, later, the NNOC. </a:t>
            </a:r>
          </a:p>
        </p:txBody>
      </p:sp>
      <p:pic>
        <p:nvPicPr>
          <p:cNvPr id="5" name="Picture 4">
            <a:extLst>
              <a:ext uri="{FF2B5EF4-FFF2-40B4-BE49-F238E27FC236}">
                <a16:creationId xmlns:a16="http://schemas.microsoft.com/office/drawing/2014/main" id="{A11C0FCF-B293-45EA-8D84-39731E893770}"/>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7680057" y="934784"/>
            <a:ext cx="3663133" cy="4934923"/>
          </a:xfrm>
          <a:prstGeom prst="rect">
            <a:avLst/>
          </a:prstGeom>
          <a:effectLst>
            <a:softEdge rad="38100"/>
          </a:effectLst>
        </p:spPr>
      </p:pic>
      <p:sp>
        <p:nvSpPr>
          <p:cNvPr id="6" name="Footer Placeholder 3">
            <a:extLst>
              <a:ext uri="{FF2B5EF4-FFF2-40B4-BE49-F238E27FC236}">
                <a16:creationId xmlns:a16="http://schemas.microsoft.com/office/drawing/2014/main" id="{7B189D56-9CE4-4C12-9EC3-B09F9C7DBF27}"/>
              </a:ext>
            </a:extLst>
          </p:cNvPr>
          <p:cNvSpPr>
            <a:spLocks noGrp="1"/>
          </p:cNvSpPr>
          <p:nvPr>
            <p:ph type="ftr" sz="quarter" idx="11"/>
          </p:nvPr>
        </p:nvSpPr>
        <p:spPr>
          <a:xfrm>
            <a:off x="6290544" y="5892439"/>
            <a:ext cx="5052646" cy="508361"/>
          </a:xfrm>
        </p:spPr>
        <p:txBody>
          <a:bodyPr/>
          <a:lstStyle/>
          <a:p>
            <a:pPr algn="r"/>
            <a:r>
              <a:rPr lang="en-US" dirty="0"/>
              <a:t>J.A. Cardwell, Mary, and Walter, c. 1940s.</a:t>
            </a:r>
          </a:p>
        </p:txBody>
      </p:sp>
    </p:spTree>
    <p:extLst>
      <p:ext uri="{BB962C8B-B14F-4D97-AF65-F5344CB8AC3E}">
        <p14:creationId xmlns:p14="http://schemas.microsoft.com/office/powerpoint/2010/main" val="28747442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p:txBody>
          <a:bodyPr/>
          <a:lstStyle/>
          <a:p>
            <a:r>
              <a:rPr lang="en-US" dirty="0"/>
              <a:t>Untapped Talent in the Pews</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6820206" y="1175657"/>
            <a:ext cx="4663871" cy="5162978"/>
          </a:xfrm>
        </p:spPr>
        <p:txBody>
          <a:bodyPr/>
          <a:lstStyle/>
          <a:p>
            <a:r>
              <a:rPr lang="en-US" dirty="0"/>
              <a:t>To recruit talent, Mary drew on her lifelong connection to the church. She looked for promising singers in local congregations and relied on churches to host and sponsor performances. </a:t>
            </a:r>
          </a:p>
          <a:p>
            <a:r>
              <a:rPr lang="en-US" dirty="0"/>
              <a:t>Mary recognized that church life was the primary musical outlet for most Black American communities, but she was also a believer whose faith guided her life and work.</a:t>
            </a:r>
          </a:p>
        </p:txBody>
      </p:sp>
      <p:sp>
        <p:nvSpPr>
          <p:cNvPr id="4" name="Footer Placeholder 3">
            <a:extLst>
              <a:ext uri="{FF2B5EF4-FFF2-40B4-BE49-F238E27FC236}">
                <a16:creationId xmlns:a16="http://schemas.microsoft.com/office/drawing/2014/main" id="{067837F2-D8FA-4FC7-8EAE-F19979D6C0DC}"/>
              </a:ext>
            </a:extLst>
          </p:cNvPr>
          <p:cNvSpPr>
            <a:spLocks noGrp="1"/>
          </p:cNvSpPr>
          <p:nvPr>
            <p:ph type="ftr" sz="quarter" idx="11"/>
          </p:nvPr>
        </p:nvSpPr>
        <p:spPr>
          <a:xfrm>
            <a:off x="1828799" y="4833257"/>
            <a:ext cx="4910989" cy="1224737"/>
          </a:xfrm>
        </p:spPr>
        <p:txBody>
          <a:bodyPr/>
          <a:lstStyle/>
          <a:p>
            <a:r>
              <a:rPr lang="en-US" dirty="0"/>
              <a:t>Congregation in church, possibly Mt. Oliver Baptist Church, Clairton, PA. Charles “Teenie” Harris, c. 1950. </a:t>
            </a:r>
          </a:p>
          <a:p>
            <a:endParaRPr lang="en-US" dirty="0"/>
          </a:p>
        </p:txBody>
      </p:sp>
      <p:pic>
        <p:nvPicPr>
          <p:cNvPr id="6" name="Picture 5">
            <a:extLst>
              <a:ext uri="{FF2B5EF4-FFF2-40B4-BE49-F238E27FC236}">
                <a16:creationId xmlns:a16="http://schemas.microsoft.com/office/drawing/2014/main" id="{2090A246-070D-4963-8BB6-7588580739E4}"/>
              </a:ext>
            </a:extLst>
          </p:cNvPr>
          <p:cNvPicPr>
            <a:picLocks noChangeAspect="1"/>
          </p:cNvPicPr>
          <p:nvPr/>
        </p:nvPicPr>
        <p:blipFill rotWithShape="1">
          <a:blip r:embed="rId3">
            <a:extLst>
              <a:ext uri="{28A0092B-C50C-407E-A947-70E740481C1C}">
                <a14:useLocalDpi xmlns:a14="http://schemas.microsoft.com/office/drawing/2010/main" val="0"/>
              </a:ext>
            </a:extLst>
          </a:blip>
          <a:srcRect t="2156" r="1613" b="2693"/>
          <a:stretch/>
        </p:blipFill>
        <p:spPr>
          <a:xfrm>
            <a:off x="1828799" y="1175657"/>
            <a:ext cx="4831779" cy="3657600"/>
          </a:xfrm>
          <a:prstGeom prst="rect">
            <a:avLst/>
          </a:prstGeom>
          <a:effectLst>
            <a:softEdge rad="63500"/>
          </a:effectLst>
        </p:spPr>
      </p:pic>
    </p:spTree>
    <p:extLst>
      <p:ext uri="{BB962C8B-B14F-4D97-AF65-F5344CB8AC3E}">
        <p14:creationId xmlns:p14="http://schemas.microsoft.com/office/powerpoint/2010/main" val="411025818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p:txBody>
          <a:bodyPr/>
          <a:lstStyle/>
          <a:p>
            <a:r>
              <a:rPr lang="en-US" dirty="0"/>
              <a:t>Productions and Presentations</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1828801" y="4595787"/>
            <a:ext cx="9425352" cy="1871688"/>
          </a:xfrm>
        </p:spPr>
        <p:txBody>
          <a:bodyPr/>
          <a:lstStyle/>
          <a:p>
            <a:r>
              <a:rPr lang="en-US" dirty="0"/>
              <a:t>In 1931, Mary established a Pittsburgh chapter of the National Association of Negro Musicians (NANM), a national organization dedicated to promoting Black composers and performers and developing professional musicians and companies in the Black community. </a:t>
            </a:r>
          </a:p>
        </p:txBody>
      </p:sp>
      <p:sp>
        <p:nvSpPr>
          <p:cNvPr id="7" name="Footer Placeholder 3">
            <a:extLst>
              <a:ext uri="{FF2B5EF4-FFF2-40B4-BE49-F238E27FC236}">
                <a16:creationId xmlns:a16="http://schemas.microsoft.com/office/drawing/2014/main" id="{063D6750-1661-4215-B0C9-2D1C81815937}"/>
              </a:ext>
            </a:extLst>
          </p:cNvPr>
          <p:cNvSpPr>
            <a:spLocks noGrp="1"/>
          </p:cNvSpPr>
          <p:nvPr>
            <p:ph type="ftr" sz="quarter" idx="11"/>
          </p:nvPr>
        </p:nvSpPr>
        <p:spPr>
          <a:xfrm>
            <a:off x="7827351" y="1398014"/>
            <a:ext cx="3426802" cy="2646096"/>
          </a:xfrm>
        </p:spPr>
        <p:txBody>
          <a:bodyPr/>
          <a:lstStyle/>
          <a:p>
            <a:r>
              <a:rPr lang="en-US" dirty="0"/>
              <a:t>NANM board members Blanche K. Thompson, Josephine Inness, Henry L. Grant, Mary Cardwell Dawson, Clarence Hayden Wilson, and Florence B. Price seated in Foster Memorial Hall, January 1941.</a:t>
            </a:r>
          </a:p>
          <a:p>
            <a:endParaRPr lang="en-US" dirty="0"/>
          </a:p>
        </p:txBody>
      </p:sp>
      <p:pic>
        <p:nvPicPr>
          <p:cNvPr id="8" name="Picture 7">
            <a:extLst>
              <a:ext uri="{FF2B5EF4-FFF2-40B4-BE49-F238E27FC236}">
                <a16:creationId xmlns:a16="http://schemas.microsoft.com/office/drawing/2014/main" id="{30E77E6A-843E-468B-9D19-45E03F2519B1}"/>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828800" y="1175657"/>
            <a:ext cx="5753100" cy="3348718"/>
          </a:xfrm>
          <a:prstGeom prst="rect">
            <a:avLst/>
          </a:prstGeom>
          <a:effectLst>
            <a:softEdge rad="63500"/>
          </a:effectLst>
        </p:spPr>
      </p:pic>
    </p:spTree>
    <p:extLst>
      <p:ext uri="{BB962C8B-B14F-4D97-AF65-F5344CB8AC3E}">
        <p14:creationId xmlns:p14="http://schemas.microsoft.com/office/powerpoint/2010/main" val="179777680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p:txBody>
          <a:bodyPr/>
          <a:lstStyle/>
          <a:p>
            <a:r>
              <a:rPr lang="en-US" dirty="0"/>
              <a:t>Productions and Presentations</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1828800" y="1176937"/>
            <a:ext cx="5152103" cy="4525773"/>
          </a:xfrm>
        </p:spPr>
        <p:txBody>
          <a:bodyPr/>
          <a:lstStyle/>
          <a:p>
            <a:r>
              <a:rPr lang="en-US" dirty="0"/>
              <a:t>Mary was committed to professional standards, carefully budgeting to pay soloists even in performances where the chorus featured students and community singers. In doing so, she insisted on the equality of performers and musicians of all races.</a:t>
            </a:r>
          </a:p>
          <a:p>
            <a:r>
              <a:rPr lang="en-US" dirty="0"/>
              <a:t>In 1934, the Pittsburgh NANM hosted Lillian </a:t>
            </a:r>
            <a:r>
              <a:rPr lang="en-US" dirty="0" err="1"/>
              <a:t>Evanti</a:t>
            </a:r>
            <a:r>
              <a:rPr lang="en-US" dirty="0"/>
              <a:t>, the first Black American to sing with a major European opera company. </a:t>
            </a:r>
          </a:p>
          <a:p>
            <a:endParaRPr lang="en-US" dirty="0"/>
          </a:p>
          <a:p>
            <a:endParaRPr lang="en-US" dirty="0"/>
          </a:p>
          <a:p>
            <a:endParaRPr lang="en-US" dirty="0"/>
          </a:p>
        </p:txBody>
      </p:sp>
      <p:sp>
        <p:nvSpPr>
          <p:cNvPr id="5" name="Footer Placeholder 3">
            <a:extLst>
              <a:ext uri="{FF2B5EF4-FFF2-40B4-BE49-F238E27FC236}">
                <a16:creationId xmlns:a16="http://schemas.microsoft.com/office/drawing/2014/main" id="{D87CDAB0-B921-430D-AD58-36654C65CB13}"/>
              </a:ext>
            </a:extLst>
          </p:cNvPr>
          <p:cNvSpPr txBox="1">
            <a:spLocks/>
          </p:cNvSpPr>
          <p:nvPr/>
        </p:nvSpPr>
        <p:spPr>
          <a:xfrm>
            <a:off x="7500159" y="5975025"/>
            <a:ext cx="3511693" cy="478000"/>
          </a:xfrm>
          <a:prstGeom prst="rect">
            <a:avLst/>
          </a:prstGeom>
        </p:spPr>
        <p:txBody>
          <a:bodyPr/>
          <a:lstStyle>
            <a:defPPr>
              <a:defRPr lang="en-US"/>
            </a:defPPr>
            <a:lvl1pPr marL="0" algn="l" defTabSz="914400" rtl="0" eaLnBrk="1" latinLnBrk="0" hangingPunct="1">
              <a:defRPr sz="2400" i="1" kern="1200">
                <a:solidFill>
                  <a:schemeClr val="accent1">
                    <a:lumMod val="75000"/>
                  </a:schemeClr>
                </a:solidFill>
                <a:latin typeface="Garamond" panose="02020404030301010803"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a:t>Lillian Evanti in France, 1927.</a:t>
            </a:r>
          </a:p>
        </p:txBody>
      </p:sp>
      <p:pic>
        <p:nvPicPr>
          <p:cNvPr id="6" name="Picture 5">
            <a:extLst>
              <a:ext uri="{FF2B5EF4-FFF2-40B4-BE49-F238E27FC236}">
                <a16:creationId xmlns:a16="http://schemas.microsoft.com/office/drawing/2014/main" id="{569B65A7-51FD-43AB-9541-85781FA0F3FE}"/>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7299111" y="1173550"/>
            <a:ext cx="3913790" cy="4801475"/>
          </a:xfrm>
          <a:prstGeom prst="rect">
            <a:avLst/>
          </a:prstGeom>
          <a:effectLst>
            <a:softEdge rad="38100"/>
          </a:effectLst>
        </p:spPr>
      </p:pic>
    </p:spTree>
    <p:extLst>
      <p:ext uri="{BB962C8B-B14F-4D97-AF65-F5344CB8AC3E}">
        <p14:creationId xmlns:p14="http://schemas.microsoft.com/office/powerpoint/2010/main" val="1534052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p:txBody>
          <a:bodyPr/>
          <a:lstStyle/>
          <a:p>
            <a:r>
              <a:rPr lang="en-US" dirty="0"/>
              <a:t>The Cardwell Dawson Choir on Tour</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5476567" y="1176937"/>
            <a:ext cx="6119277" cy="3522882"/>
          </a:xfrm>
        </p:spPr>
        <p:txBody>
          <a:bodyPr/>
          <a:lstStyle/>
          <a:p>
            <a:r>
              <a:rPr lang="en-US" dirty="0"/>
              <a:t>From the Cardwell Dawson School emerged the Cardwell Dawson Choir, which performed concerts regularly from the late 1930s until 1941, winning contests and festivals around the region. </a:t>
            </a:r>
          </a:p>
          <a:p>
            <a:r>
              <a:rPr lang="en-US" dirty="0"/>
              <a:t>In 1939, the choir performed at the World’s Fair in New York City, a huge international exhibition featuring cultural contributions from all over the world. </a:t>
            </a:r>
          </a:p>
        </p:txBody>
      </p:sp>
      <p:sp>
        <p:nvSpPr>
          <p:cNvPr id="4" name="Footer Placeholder 3">
            <a:extLst>
              <a:ext uri="{FF2B5EF4-FFF2-40B4-BE49-F238E27FC236}">
                <a16:creationId xmlns:a16="http://schemas.microsoft.com/office/drawing/2014/main" id="{067837F2-D8FA-4FC7-8EAE-F19979D6C0DC}"/>
              </a:ext>
            </a:extLst>
          </p:cNvPr>
          <p:cNvSpPr>
            <a:spLocks noGrp="1"/>
          </p:cNvSpPr>
          <p:nvPr>
            <p:ph type="ftr" sz="quarter" idx="11"/>
          </p:nvPr>
        </p:nvSpPr>
        <p:spPr>
          <a:xfrm>
            <a:off x="5476567" y="5688913"/>
            <a:ext cx="6119277" cy="556984"/>
          </a:xfrm>
        </p:spPr>
        <p:txBody>
          <a:bodyPr/>
          <a:lstStyle/>
          <a:p>
            <a:r>
              <a:rPr lang="en-US" dirty="0"/>
              <a:t>Poster promoting the New York World’s Fair, 1939.</a:t>
            </a:r>
          </a:p>
        </p:txBody>
      </p:sp>
      <p:pic>
        <p:nvPicPr>
          <p:cNvPr id="7" name="Picture 6">
            <a:extLst>
              <a:ext uri="{FF2B5EF4-FFF2-40B4-BE49-F238E27FC236}">
                <a16:creationId xmlns:a16="http://schemas.microsoft.com/office/drawing/2014/main" id="{788EFBD7-5576-485C-932E-54B503E11C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8799" y="1175657"/>
            <a:ext cx="3415863" cy="5105922"/>
          </a:xfrm>
          <a:prstGeom prst="rect">
            <a:avLst/>
          </a:prstGeom>
        </p:spPr>
      </p:pic>
    </p:spTree>
    <p:extLst>
      <p:ext uri="{BB962C8B-B14F-4D97-AF65-F5344CB8AC3E}">
        <p14:creationId xmlns:p14="http://schemas.microsoft.com/office/powerpoint/2010/main" val="78049925"/>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p:txBody>
          <a:bodyPr/>
          <a:lstStyle/>
          <a:p>
            <a:r>
              <a:rPr lang="en-US" dirty="0"/>
              <a:t>From Choir to Opera Company</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1828799" y="1176936"/>
            <a:ext cx="5219701" cy="4498903"/>
          </a:xfrm>
        </p:spPr>
        <p:txBody>
          <a:bodyPr/>
          <a:lstStyle/>
          <a:p>
            <a:r>
              <a:rPr lang="en-US" dirty="0"/>
              <a:t>This choir would become the core of the NNOC. In the early 1930s, Walter and Mary moved their musical enterprises to a house owned by Pittsburgh entrepreneur and philanthropist William “Woogie” Harris, one of the city’s wealthiest Black residents. </a:t>
            </a:r>
          </a:p>
          <a:p>
            <a:r>
              <a:rPr lang="en-US" dirty="0"/>
              <a:t>Here on Apple Street in the Homewood District, the opera company would have its first headquarters. </a:t>
            </a:r>
          </a:p>
        </p:txBody>
      </p:sp>
      <p:sp>
        <p:nvSpPr>
          <p:cNvPr id="4" name="Footer Placeholder 3">
            <a:extLst>
              <a:ext uri="{FF2B5EF4-FFF2-40B4-BE49-F238E27FC236}">
                <a16:creationId xmlns:a16="http://schemas.microsoft.com/office/drawing/2014/main" id="{067837F2-D8FA-4FC7-8EAE-F19979D6C0DC}"/>
              </a:ext>
            </a:extLst>
          </p:cNvPr>
          <p:cNvSpPr>
            <a:spLocks noGrp="1"/>
          </p:cNvSpPr>
          <p:nvPr>
            <p:ph type="ftr" sz="quarter" idx="11"/>
          </p:nvPr>
        </p:nvSpPr>
        <p:spPr>
          <a:xfrm>
            <a:off x="1828800" y="5675840"/>
            <a:ext cx="5219701" cy="952687"/>
          </a:xfrm>
        </p:spPr>
        <p:txBody>
          <a:bodyPr/>
          <a:lstStyle/>
          <a:p>
            <a:pPr algn="r"/>
            <a:r>
              <a:rPr lang="en-US" dirty="0"/>
              <a:t>“Woogie” Harris house on Apple Street, first headquarters of the NNOC, c. 1950</a:t>
            </a:r>
          </a:p>
        </p:txBody>
      </p:sp>
      <p:pic>
        <p:nvPicPr>
          <p:cNvPr id="6" name="Picture 5">
            <a:extLst>
              <a:ext uri="{FF2B5EF4-FFF2-40B4-BE49-F238E27FC236}">
                <a16:creationId xmlns:a16="http://schemas.microsoft.com/office/drawing/2014/main" id="{645B0887-D079-498E-B625-E06489115AA9}"/>
              </a:ext>
            </a:extLst>
          </p:cNvPr>
          <p:cNvPicPr>
            <a:picLocks noChangeAspect="1"/>
          </p:cNvPicPr>
          <p:nvPr/>
        </p:nvPicPr>
        <p:blipFill rotWithShape="1">
          <a:blip r:embed="rId3">
            <a:extLst>
              <a:ext uri="{28A0092B-C50C-407E-A947-70E740481C1C}">
                <a14:useLocalDpi xmlns:a14="http://schemas.microsoft.com/office/drawing/2010/main" val="0"/>
              </a:ext>
            </a:extLst>
          </a:blip>
          <a:srcRect l="3699" r="6321"/>
          <a:stretch/>
        </p:blipFill>
        <p:spPr>
          <a:xfrm>
            <a:off x="7301276" y="1247775"/>
            <a:ext cx="4636621" cy="5153025"/>
          </a:xfrm>
          <a:prstGeom prst="rect">
            <a:avLst/>
          </a:prstGeom>
          <a:effectLst>
            <a:softEdge rad="63500"/>
          </a:effectLst>
        </p:spPr>
      </p:pic>
    </p:spTree>
    <p:extLst>
      <p:ext uri="{BB962C8B-B14F-4D97-AF65-F5344CB8AC3E}">
        <p14:creationId xmlns:p14="http://schemas.microsoft.com/office/powerpoint/2010/main" val="250536879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a:xfrm>
            <a:off x="1828800" y="457200"/>
            <a:ext cx="9759620" cy="718457"/>
          </a:xfrm>
        </p:spPr>
        <p:txBody>
          <a:bodyPr/>
          <a:lstStyle/>
          <a:p>
            <a:r>
              <a:rPr lang="en-US" dirty="0"/>
              <a:t>The National Negro Opera Company</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1828800" y="1292198"/>
            <a:ext cx="5280212" cy="3906442"/>
          </a:xfrm>
        </p:spPr>
        <p:txBody>
          <a:bodyPr/>
          <a:lstStyle/>
          <a:p>
            <a:r>
              <a:rPr lang="en-US" dirty="0"/>
              <a:t>The NNOC was born out of a production of </a:t>
            </a:r>
            <a:r>
              <a:rPr lang="en-US" i="1" dirty="0"/>
              <a:t>Aïda</a:t>
            </a:r>
            <a:r>
              <a:rPr lang="en-US" dirty="0"/>
              <a:t> that Mary staged in Pittsburgh for the NANM convention of 1941. </a:t>
            </a:r>
          </a:p>
          <a:p>
            <a:r>
              <a:rPr lang="en-US" dirty="0"/>
              <a:t>It was a massive undertaking, and the first time opera had been featured at a NANM convention. The performance was staged at the historic Syria Mosque in the city’s Oakland neighborhood.</a:t>
            </a:r>
          </a:p>
        </p:txBody>
      </p:sp>
      <p:sp>
        <p:nvSpPr>
          <p:cNvPr id="4" name="Footer Placeholder 3">
            <a:extLst>
              <a:ext uri="{FF2B5EF4-FFF2-40B4-BE49-F238E27FC236}">
                <a16:creationId xmlns:a16="http://schemas.microsoft.com/office/drawing/2014/main" id="{067837F2-D8FA-4FC7-8EAE-F19979D6C0DC}"/>
              </a:ext>
            </a:extLst>
          </p:cNvPr>
          <p:cNvSpPr>
            <a:spLocks noGrp="1"/>
          </p:cNvSpPr>
          <p:nvPr>
            <p:ph type="ftr" sz="quarter" idx="11"/>
          </p:nvPr>
        </p:nvSpPr>
        <p:spPr>
          <a:xfrm>
            <a:off x="1828800" y="5565802"/>
            <a:ext cx="5280212" cy="833670"/>
          </a:xfrm>
        </p:spPr>
        <p:txBody>
          <a:bodyPr/>
          <a:lstStyle/>
          <a:p>
            <a:pPr algn="r"/>
            <a:r>
              <a:rPr lang="en-US" dirty="0"/>
              <a:t>NNOC singer in exotic costume, on stage at the Syria Mosque for </a:t>
            </a:r>
            <a:r>
              <a:rPr lang="en-US" i="0" dirty="0"/>
              <a:t>Aïda</a:t>
            </a:r>
            <a:r>
              <a:rPr lang="en-US" dirty="0"/>
              <a:t>, October 30, 1941.</a:t>
            </a:r>
          </a:p>
        </p:txBody>
      </p:sp>
      <p:pic>
        <p:nvPicPr>
          <p:cNvPr id="6" name="Picture 5">
            <a:extLst>
              <a:ext uri="{FF2B5EF4-FFF2-40B4-BE49-F238E27FC236}">
                <a16:creationId xmlns:a16="http://schemas.microsoft.com/office/drawing/2014/main" id="{D09F6131-27FF-4790-B732-94927A80940C}"/>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7397086" y="1248754"/>
            <a:ext cx="4191334" cy="5152046"/>
          </a:xfrm>
          <a:prstGeom prst="rect">
            <a:avLst/>
          </a:prstGeom>
          <a:effectLst>
            <a:softEdge rad="63500"/>
          </a:effectLst>
        </p:spPr>
      </p:pic>
    </p:spTree>
    <p:extLst>
      <p:ext uri="{BB962C8B-B14F-4D97-AF65-F5344CB8AC3E}">
        <p14:creationId xmlns:p14="http://schemas.microsoft.com/office/powerpoint/2010/main" val="1925365058"/>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p:txBody>
          <a:bodyPr/>
          <a:lstStyle/>
          <a:p>
            <a:r>
              <a:rPr lang="en-US" dirty="0"/>
              <a:t>The National Negro Opera Company</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7639050" y="2797980"/>
            <a:ext cx="3762375" cy="2688420"/>
          </a:xfrm>
        </p:spPr>
        <p:txBody>
          <a:bodyPr/>
          <a:lstStyle/>
          <a:p>
            <a:r>
              <a:rPr lang="en-US" dirty="0"/>
              <a:t>The Syria Mosque was a frequent NNOC venue and saw many famous musical acts, political campaigns, and civic events before its closure and demolition in 1991.</a:t>
            </a:r>
          </a:p>
        </p:txBody>
      </p:sp>
      <p:sp>
        <p:nvSpPr>
          <p:cNvPr id="4" name="Footer Placeholder 3">
            <a:extLst>
              <a:ext uri="{FF2B5EF4-FFF2-40B4-BE49-F238E27FC236}">
                <a16:creationId xmlns:a16="http://schemas.microsoft.com/office/drawing/2014/main" id="{067837F2-D8FA-4FC7-8EAE-F19979D6C0DC}"/>
              </a:ext>
            </a:extLst>
          </p:cNvPr>
          <p:cNvSpPr>
            <a:spLocks noGrp="1"/>
          </p:cNvSpPr>
          <p:nvPr>
            <p:ph type="ftr" sz="quarter" idx="11"/>
          </p:nvPr>
        </p:nvSpPr>
        <p:spPr>
          <a:xfrm>
            <a:off x="7639050" y="5757809"/>
            <a:ext cx="3762375" cy="471466"/>
          </a:xfrm>
        </p:spPr>
        <p:txBody>
          <a:bodyPr/>
          <a:lstStyle/>
          <a:p>
            <a:r>
              <a:rPr lang="en-US" dirty="0"/>
              <a:t>Syria Mosque, c. 1940</a:t>
            </a:r>
          </a:p>
        </p:txBody>
      </p:sp>
      <p:pic>
        <p:nvPicPr>
          <p:cNvPr id="6" name="Picture 5">
            <a:extLst>
              <a:ext uri="{FF2B5EF4-FFF2-40B4-BE49-F238E27FC236}">
                <a16:creationId xmlns:a16="http://schemas.microsoft.com/office/drawing/2014/main" id="{E02567DC-CCA7-488A-B597-4144B95B45F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8801" y="2797980"/>
            <a:ext cx="5610224" cy="3558849"/>
          </a:xfrm>
          <a:prstGeom prst="rect">
            <a:avLst/>
          </a:prstGeom>
          <a:effectLst>
            <a:softEdge rad="63500"/>
          </a:effectLst>
        </p:spPr>
      </p:pic>
      <p:sp>
        <p:nvSpPr>
          <p:cNvPr id="7" name="Subtitle 2">
            <a:extLst>
              <a:ext uri="{FF2B5EF4-FFF2-40B4-BE49-F238E27FC236}">
                <a16:creationId xmlns:a16="http://schemas.microsoft.com/office/drawing/2014/main" id="{105105E2-3923-42F3-9548-96C5206BFA23}"/>
              </a:ext>
            </a:extLst>
          </p:cNvPr>
          <p:cNvSpPr txBox="1">
            <a:spLocks/>
          </p:cNvSpPr>
          <p:nvPr/>
        </p:nvSpPr>
        <p:spPr>
          <a:xfrm>
            <a:off x="1833735" y="1175657"/>
            <a:ext cx="9701513" cy="1622324"/>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lang="en-US" sz="2600" kern="1200" baseline="0" dirty="0">
                <a:solidFill>
                  <a:srgbClr val="AE4844"/>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This “mosque” was not a house of worship, but a meeting hall and performance center built by the Ancient Arabic Order of the Nobles of the Mystic Shrine, or “Shriners,” an American fraternal and philanthropic organization. </a:t>
            </a:r>
          </a:p>
        </p:txBody>
      </p:sp>
    </p:spTree>
    <p:extLst>
      <p:ext uri="{BB962C8B-B14F-4D97-AF65-F5344CB8AC3E}">
        <p14:creationId xmlns:p14="http://schemas.microsoft.com/office/powerpoint/2010/main" val="3283851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3D150B-933A-4FAE-BDF9-44726D4A574B}"/>
              </a:ext>
            </a:extLst>
          </p:cNvPr>
          <p:cNvSpPr>
            <a:spLocks noGrp="1"/>
          </p:cNvSpPr>
          <p:nvPr>
            <p:ph type="ctrTitle"/>
          </p:nvPr>
        </p:nvSpPr>
        <p:spPr/>
        <p:txBody>
          <a:bodyPr/>
          <a:lstStyle/>
          <a:p>
            <a:r>
              <a:rPr lang="en-US" dirty="0"/>
              <a:t>Revolution at The Met</a:t>
            </a:r>
          </a:p>
        </p:txBody>
      </p:sp>
      <p:sp>
        <p:nvSpPr>
          <p:cNvPr id="3" name="Subtitle 2">
            <a:extLst>
              <a:ext uri="{FF2B5EF4-FFF2-40B4-BE49-F238E27FC236}">
                <a16:creationId xmlns:a16="http://schemas.microsoft.com/office/drawing/2014/main" id="{DE037D1E-9552-4934-B002-6F7D94D7AF70}"/>
              </a:ext>
            </a:extLst>
          </p:cNvPr>
          <p:cNvSpPr>
            <a:spLocks noGrp="1"/>
          </p:cNvSpPr>
          <p:nvPr>
            <p:ph type="subTitle" idx="1"/>
          </p:nvPr>
        </p:nvSpPr>
        <p:spPr>
          <a:xfrm>
            <a:off x="6095999" y="1175657"/>
            <a:ext cx="5053781" cy="4521758"/>
          </a:xfrm>
        </p:spPr>
        <p:txBody>
          <a:bodyPr/>
          <a:lstStyle/>
          <a:p>
            <a:r>
              <a:rPr lang="en-US" dirty="0"/>
              <a:t>These two “firsts” were made possible by Mary Lucinda Cardwell Dawson, </a:t>
            </a:r>
            <a:r>
              <a:rPr lang="en-US" b="1" dirty="0"/>
              <a:t>impresario </a:t>
            </a:r>
            <a:r>
              <a:rPr lang="en-US" dirty="0"/>
              <a:t>and founder of the NNOC, who worked tirelessly to promote the work of Black artists and musicians, to bring opera to Black audiences, and to achieve racial equality in the performing arts.</a:t>
            </a:r>
          </a:p>
          <a:p>
            <a:r>
              <a:rPr lang="en-US" dirty="0"/>
              <a:t>Throughout its history, the NNOC refused to play for segregated audiences. </a:t>
            </a:r>
            <a:r>
              <a:rPr lang="en-US" b="1" dirty="0"/>
              <a:t> </a:t>
            </a:r>
            <a:endParaRPr lang="en-US" dirty="0"/>
          </a:p>
        </p:txBody>
      </p:sp>
      <p:sp>
        <p:nvSpPr>
          <p:cNvPr id="4" name="Footer Placeholder 3">
            <a:extLst>
              <a:ext uri="{FF2B5EF4-FFF2-40B4-BE49-F238E27FC236}">
                <a16:creationId xmlns:a16="http://schemas.microsoft.com/office/drawing/2014/main" id="{FD4DF22A-572D-4B0B-BA36-B87087F2F0D2}"/>
              </a:ext>
            </a:extLst>
          </p:cNvPr>
          <p:cNvSpPr>
            <a:spLocks noGrp="1"/>
          </p:cNvSpPr>
          <p:nvPr>
            <p:ph type="ftr" sz="quarter" idx="11"/>
          </p:nvPr>
        </p:nvSpPr>
        <p:spPr>
          <a:xfrm>
            <a:off x="1828800" y="5598249"/>
            <a:ext cx="3773214" cy="547996"/>
          </a:xfrm>
        </p:spPr>
        <p:txBody>
          <a:bodyPr/>
          <a:lstStyle/>
          <a:p>
            <a:r>
              <a:rPr lang="en-US" dirty="0"/>
              <a:t>Mary Cardwell Dawson, c. 1950</a:t>
            </a:r>
          </a:p>
        </p:txBody>
      </p:sp>
      <p:pic>
        <p:nvPicPr>
          <p:cNvPr id="6" name="Picture 5">
            <a:extLst>
              <a:ext uri="{FF2B5EF4-FFF2-40B4-BE49-F238E27FC236}">
                <a16:creationId xmlns:a16="http://schemas.microsoft.com/office/drawing/2014/main" id="{9D52D2C5-26F4-4BA5-9F6D-0DBA0E9A21FF}"/>
              </a:ext>
            </a:extLst>
          </p:cNvPr>
          <p:cNvPicPr>
            <a:picLocks noChangeAspect="1"/>
          </p:cNvPicPr>
          <p:nvPr/>
        </p:nvPicPr>
        <p:blipFill rotWithShape="1">
          <a:blip r:embed="rId2">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val="0"/>
              </a:ext>
            </a:extLst>
          </a:blip>
          <a:srcRect/>
          <a:stretch/>
        </p:blipFill>
        <p:spPr>
          <a:xfrm>
            <a:off x="1828799" y="1175657"/>
            <a:ext cx="3953917" cy="4422592"/>
          </a:xfrm>
          <a:prstGeom prst="rect">
            <a:avLst/>
          </a:prstGeom>
          <a:effectLst>
            <a:softEdge rad="38100"/>
          </a:effectLst>
        </p:spPr>
      </p:pic>
    </p:spTree>
    <p:extLst>
      <p:ext uri="{BB962C8B-B14F-4D97-AF65-F5344CB8AC3E}">
        <p14:creationId xmlns:p14="http://schemas.microsoft.com/office/powerpoint/2010/main" val="880448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2EB41D53-9AA5-4188-95AF-B315D3ACDC70}"/>
              </a:ext>
            </a:extLst>
          </p:cNvPr>
          <p:cNvSpPr>
            <a:spLocks noGrp="1"/>
          </p:cNvSpPr>
          <p:nvPr>
            <p:ph type="ftr" sz="quarter" idx="11"/>
          </p:nvPr>
        </p:nvSpPr>
        <p:spPr>
          <a:xfrm>
            <a:off x="1658470" y="5435848"/>
            <a:ext cx="9992062" cy="1091901"/>
          </a:xfrm>
        </p:spPr>
        <p:txBody>
          <a:bodyPr/>
          <a:lstStyle/>
          <a:p>
            <a:pPr algn="ctr"/>
            <a:r>
              <a:rPr lang="en-US" dirty="0"/>
              <a:t>Charles “</a:t>
            </a:r>
            <a:r>
              <a:rPr lang="en-US" dirty="0" err="1"/>
              <a:t>Teenie</a:t>
            </a:r>
            <a:r>
              <a:rPr lang="en-US" dirty="0"/>
              <a:t>” Harris photographs of </a:t>
            </a:r>
            <a:r>
              <a:rPr lang="en-US" i="0" dirty="0" err="1"/>
              <a:t>Aïda</a:t>
            </a:r>
            <a:r>
              <a:rPr lang="en-US" dirty="0"/>
              <a:t> at the Syria Mosque, October 30, 1941. Child dancers wearing Egyptian costumes, including Mamie Hamilton wearing light colored costume and headband; chorus in Egyptian costume, standing on stage during dress rehearsal.</a:t>
            </a:r>
          </a:p>
          <a:p>
            <a:endParaRPr lang="en-US" dirty="0"/>
          </a:p>
        </p:txBody>
      </p:sp>
      <p:pic>
        <p:nvPicPr>
          <p:cNvPr id="5" name="Picture 4">
            <a:extLst>
              <a:ext uri="{FF2B5EF4-FFF2-40B4-BE49-F238E27FC236}">
                <a16:creationId xmlns:a16="http://schemas.microsoft.com/office/drawing/2014/main" id="{CDA6FC6B-41A5-4896-A7CA-0DDA1CAF3F7C}"/>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58470" y="207631"/>
            <a:ext cx="3637444" cy="5228217"/>
          </a:xfrm>
          <a:prstGeom prst="rect">
            <a:avLst/>
          </a:prstGeom>
          <a:effectLst>
            <a:softEdge rad="38100"/>
          </a:effectLst>
        </p:spPr>
      </p:pic>
      <p:pic>
        <p:nvPicPr>
          <p:cNvPr id="7" name="Picture 6">
            <a:extLst>
              <a:ext uri="{FF2B5EF4-FFF2-40B4-BE49-F238E27FC236}">
                <a16:creationId xmlns:a16="http://schemas.microsoft.com/office/drawing/2014/main" id="{6AF6D72D-45BB-4B58-96B0-B3E0E14AA46A}"/>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5295914" y="207631"/>
            <a:ext cx="6354618" cy="5215844"/>
          </a:xfrm>
          <a:prstGeom prst="rect">
            <a:avLst/>
          </a:prstGeom>
          <a:effectLst>
            <a:softEdge rad="38100"/>
          </a:effectLst>
        </p:spPr>
      </p:pic>
    </p:spTree>
    <p:extLst>
      <p:ext uri="{BB962C8B-B14F-4D97-AF65-F5344CB8AC3E}">
        <p14:creationId xmlns:p14="http://schemas.microsoft.com/office/powerpoint/2010/main" val="17085382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p:txBody>
          <a:bodyPr/>
          <a:lstStyle/>
          <a:p>
            <a:r>
              <a:rPr lang="en-US" dirty="0"/>
              <a:t>The National Negro Opera Company</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1828800" y="1189264"/>
            <a:ext cx="9823882" cy="830605"/>
          </a:xfrm>
        </p:spPr>
        <p:txBody>
          <a:bodyPr/>
          <a:lstStyle/>
          <a:p>
            <a:r>
              <a:rPr lang="en-US" dirty="0"/>
              <a:t>After a second successful performance at the Chicago Civic Opera House later that year, Mary made the company official. </a:t>
            </a:r>
          </a:p>
        </p:txBody>
      </p:sp>
      <p:sp>
        <p:nvSpPr>
          <p:cNvPr id="4" name="Footer Placeholder 3">
            <a:extLst>
              <a:ext uri="{FF2B5EF4-FFF2-40B4-BE49-F238E27FC236}">
                <a16:creationId xmlns:a16="http://schemas.microsoft.com/office/drawing/2014/main" id="{067837F2-D8FA-4FC7-8EAE-F19979D6C0DC}"/>
              </a:ext>
            </a:extLst>
          </p:cNvPr>
          <p:cNvSpPr>
            <a:spLocks noGrp="1"/>
          </p:cNvSpPr>
          <p:nvPr>
            <p:ph type="ftr" sz="quarter" idx="11"/>
          </p:nvPr>
        </p:nvSpPr>
        <p:spPr>
          <a:xfrm>
            <a:off x="1828800" y="6162528"/>
            <a:ext cx="9823882" cy="476544"/>
          </a:xfrm>
        </p:spPr>
        <p:txBody>
          <a:bodyPr/>
          <a:lstStyle/>
          <a:p>
            <a:pPr algn="r"/>
            <a:r>
              <a:rPr lang="en-US" dirty="0"/>
              <a:t>Cast members in costume for Aïda, backstage at the Syria Mosque, October 30, 1941.</a:t>
            </a:r>
          </a:p>
        </p:txBody>
      </p:sp>
      <p:pic>
        <p:nvPicPr>
          <p:cNvPr id="6" name="Picture 5">
            <a:extLst>
              <a:ext uri="{FF2B5EF4-FFF2-40B4-BE49-F238E27FC236}">
                <a16:creationId xmlns:a16="http://schemas.microsoft.com/office/drawing/2014/main" id="{A24A1111-64B1-4B59-9C09-FFC5D95C26F7}"/>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7381875" y="2067046"/>
            <a:ext cx="4270807" cy="4095482"/>
          </a:xfrm>
          <a:prstGeom prst="rect">
            <a:avLst/>
          </a:prstGeom>
          <a:effectLst>
            <a:softEdge rad="63500"/>
          </a:effectLst>
        </p:spPr>
      </p:pic>
      <p:sp>
        <p:nvSpPr>
          <p:cNvPr id="7" name="Subtitle 2">
            <a:extLst>
              <a:ext uri="{FF2B5EF4-FFF2-40B4-BE49-F238E27FC236}">
                <a16:creationId xmlns:a16="http://schemas.microsoft.com/office/drawing/2014/main" id="{821E7ECC-C7EC-404A-B6D7-26F58E284543}"/>
              </a:ext>
            </a:extLst>
          </p:cNvPr>
          <p:cNvSpPr txBox="1">
            <a:spLocks/>
          </p:cNvSpPr>
          <p:nvPr/>
        </p:nvSpPr>
        <p:spPr>
          <a:xfrm>
            <a:off x="1828800" y="2067046"/>
            <a:ext cx="5324475" cy="4095482"/>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lang="en-US" sz="2600" kern="1200" baseline="0" dirty="0">
                <a:solidFill>
                  <a:srgbClr val="AE4844"/>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Unlike Mary’s previous efforts, which had been more akin to community theater, the NNOC was a professional opera company, with the lead roles performed by members who made their living from singing and performing. </a:t>
            </a:r>
          </a:p>
          <a:p>
            <a:pPr fontAlgn="base"/>
            <a:r>
              <a:rPr lang="en-US" dirty="0"/>
              <a:t>Both stars and chorus members typically were members of the American Guild of Musical Artists, a union for opera and ballet. ​</a:t>
            </a:r>
            <a:endParaRPr lang="en-US" b="0" i="0" dirty="0">
              <a:effectLst/>
            </a:endParaRPr>
          </a:p>
        </p:txBody>
      </p:sp>
    </p:spTree>
    <p:extLst>
      <p:ext uri="{BB962C8B-B14F-4D97-AF65-F5344CB8AC3E}">
        <p14:creationId xmlns:p14="http://schemas.microsoft.com/office/powerpoint/2010/main" val="1872099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p:txBody>
          <a:bodyPr/>
          <a:lstStyle/>
          <a:p>
            <a:r>
              <a:rPr lang="en-US" dirty="0"/>
              <a:t>Moving to Washington</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6400800" y="1274874"/>
            <a:ext cx="5267325" cy="4897326"/>
          </a:xfrm>
        </p:spPr>
        <p:txBody>
          <a:bodyPr/>
          <a:lstStyle/>
          <a:p>
            <a:r>
              <a:rPr lang="en-US" dirty="0"/>
              <a:t>By 1942, Walter Dawson had been blacklisted in Pittsburgh, losing his city contracts because of his efforts to unionize Black laborers. </a:t>
            </a:r>
          </a:p>
          <a:p>
            <a:r>
              <a:rPr lang="en-US" dirty="0"/>
              <a:t>But wartime conditions had created new demands for labor in the federal government. Walter was hired as a master electrician for the General Services Administration, and he and Mary moved to Washington, D.C. They relocated the NNOC headquarters to the nation’s capital, too.</a:t>
            </a:r>
          </a:p>
        </p:txBody>
      </p:sp>
      <p:sp>
        <p:nvSpPr>
          <p:cNvPr id="4" name="Footer Placeholder 3">
            <a:extLst>
              <a:ext uri="{FF2B5EF4-FFF2-40B4-BE49-F238E27FC236}">
                <a16:creationId xmlns:a16="http://schemas.microsoft.com/office/drawing/2014/main" id="{067837F2-D8FA-4FC7-8EAE-F19979D6C0DC}"/>
              </a:ext>
            </a:extLst>
          </p:cNvPr>
          <p:cNvSpPr>
            <a:spLocks noGrp="1"/>
          </p:cNvSpPr>
          <p:nvPr>
            <p:ph type="ftr" sz="quarter" idx="11"/>
          </p:nvPr>
        </p:nvSpPr>
        <p:spPr>
          <a:xfrm>
            <a:off x="1828800" y="4863077"/>
            <a:ext cx="4414684" cy="1537723"/>
          </a:xfrm>
        </p:spPr>
        <p:txBody>
          <a:bodyPr/>
          <a:lstStyle/>
          <a:p>
            <a:r>
              <a:rPr lang="en-US" dirty="0"/>
              <a:t>Mary Cardwell Dawson, standing at a meeting for the Opera Women’s Committee, YMCA. Charles “</a:t>
            </a:r>
            <a:r>
              <a:rPr lang="en-US" dirty="0" err="1"/>
              <a:t>Teenie</a:t>
            </a:r>
            <a:r>
              <a:rPr lang="en-US" dirty="0"/>
              <a:t>” Harris, October 1959.</a:t>
            </a:r>
          </a:p>
          <a:p>
            <a:endParaRPr lang="en-US" dirty="0"/>
          </a:p>
        </p:txBody>
      </p:sp>
      <p:pic>
        <p:nvPicPr>
          <p:cNvPr id="7" name="Picture 6">
            <a:extLst>
              <a:ext uri="{FF2B5EF4-FFF2-40B4-BE49-F238E27FC236}">
                <a16:creationId xmlns:a16="http://schemas.microsoft.com/office/drawing/2014/main" id="{6C857C93-1A80-4064-AF40-9A488D386C08}"/>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828800" y="1274874"/>
            <a:ext cx="4414684" cy="3595650"/>
          </a:xfrm>
          <a:prstGeom prst="rect">
            <a:avLst/>
          </a:prstGeom>
          <a:effectLst>
            <a:softEdge rad="50800"/>
          </a:effectLst>
        </p:spPr>
      </p:pic>
    </p:spTree>
    <p:extLst>
      <p:ext uri="{BB962C8B-B14F-4D97-AF65-F5344CB8AC3E}">
        <p14:creationId xmlns:p14="http://schemas.microsoft.com/office/powerpoint/2010/main" val="244963787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p:txBody>
          <a:bodyPr/>
          <a:lstStyle/>
          <a:p>
            <a:r>
              <a:rPr lang="en-US" dirty="0"/>
              <a:t>A National Presence</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1828800" y="4060136"/>
            <a:ext cx="9144000" cy="1539369"/>
          </a:xfrm>
        </p:spPr>
        <p:txBody>
          <a:bodyPr/>
          <a:lstStyle/>
          <a:p>
            <a:r>
              <a:rPr lang="en-US" dirty="0"/>
              <a:t>Throughout the next two decades, the NNOC would produce over 100 performances, featuring talent not only from alumni of the Cardwell Dawson School and Choir but professional musicians and singers from around the country. </a:t>
            </a:r>
          </a:p>
        </p:txBody>
      </p:sp>
      <p:pic>
        <p:nvPicPr>
          <p:cNvPr id="5" name="Graphic 4" descr="Download from cloud">
            <a:hlinkClick r:id="rId3"/>
            <a:extLst>
              <a:ext uri="{FF2B5EF4-FFF2-40B4-BE49-F238E27FC236}">
                <a16:creationId xmlns:a16="http://schemas.microsoft.com/office/drawing/2014/main" id="{C1D67509-9427-4FD8-9399-E2E41B4BB30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828800" y="5679228"/>
            <a:ext cx="845769" cy="807721"/>
          </a:xfrm>
          <a:prstGeom prst="rect">
            <a:avLst/>
          </a:prstGeom>
        </p:spPr>
      </p:pic>
      <p:sp>
        <p:nvSpPr>
          <p:cNvPr id="6" name="Text Box 16">
            <a:hlinkClick r:id="rId3"/>
            <a:extLst>
              <a:ext uri="{FF2B5EF4-FFF2-40B4-BE49-F238E27FC236}">
                <a16:creationId xmlns:a16="http://schemas.microsoft.com/office/drawing/2014/main" id="{9D19CA8C-BCBA-438B-AB78-ADE00189BA66}"/>
              </a:ext>
            </a:extLst>
          </p:cNvPr>
          <p:cNvSpPr txBox="1"/>
          <p:nvPr/>
        </p:nvSpPr>
        <p:spPr>
          <a:xfrm>
            <a:off x="2929217" y="5681062"/>
            <a:ext cx="7511819" cy="807721"/>
          </a:xfrm>
          <a:prstGeom prst="rect">
            <a:avLst/>
          </a:prstGeom>
        </p:spPr>
        <p:txBody>
          <a:bodyPr/>
          <a:lstStyle>
            <a:defPPr>
              <a:defRPr lang="en-US"/>
            </a:defPPr>
            <a:lvl1pPr>
              <a:defRPr sz="2400" i="1">
                <a:solidFill>
                  <a:schemeClr val="accent1">
                    <a:lumMod val="75000"/>
                  </a:schemeClr>
                </a:solidFill>
                <a:latin typeface="Garamond" panose="02020404030301010803" pitchFamily="18" charset="0"/>
              </a:defRPr>
            </a:lvl1pPr>
          </a:lstStyle>
          <a:p>
            <a:r>
              <a:rPr lang="en-US" i="0" dirty="0"/>
              <a:t>Download “The Business of Opera” to read about the behind-the-scenes struggles to keep the NNOC alive.</a:t>
            </a:r>
          </a:p>
        </p:txBody>
      </p:sp>
      <p:pic>
        <p:nvPicPr>
          <p:cNvPr id="9" name="Picture 8">
            <a:extLst>
              <a:ext uri="{FF2B5EF4-FFF2-40B4-BE49-F238E27FC236}">
                <a16:creationId xmlns:a16="http://schemas.microsoft.com/office/drawing/2014/main" id="{2EDF3413-5541-4963-8878-D00540070BFF}"/>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6618882" y="1174983"/>
            <a:ext cx="1908805" cy="2791514"/>
          </a:xfrm>
          <a:prstGeom prst="rect">
            <a:avLst/>
          </a:prstGeom>
          <a:ln>
            <a:solidFill>
              <a:schemeClr val="tx1"/>
            </a:solidFill>
          </a:ln>
          <a:effectLst>
            <a:softEdge rad="0"/>
          </a:effectLst>
        </p:spPr>
      </p:pic>
      <p:pic>
        <p:nvPicPr>
          <p:cNvPr id="11" name="Picture 10">
            <a:extLst>
              <a:ext uri="{FF2B5EF4-FFF2-40B4-BE49-F238E27FC236}">
                <a16:creationId xmlns:a16="http://schemas.microsoft.com/office/drawing/2014/main" id="{11926D4D-AED8-45E5-8472-8019F7FBCA3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832993" y="1162398"/>
            <a:ext cx="2161441" cy="2803426"/>
          </a:xfrm>
          <a:prstGeom prst="rect">
            <a:avLst/>
          </a:prstGeom>
          <a:ln>
            <a:solidFill>
              <a:schemeClr val="tx1"/>
            </a:solidFill>
          </a:ln>
          <a:effectLst>
            <a:softEdge rad="0"/>
          </a:effectLst>
        </p:spPr>
      </p:pic>
      <p:pic>
        <p:nvPicPr>
          <p:cNvPr id="13" name="Picture 12">
            <a:extLst>
              <a:ext uri="{FF2B5EF4-FFF2-40B4-BE49-F238E27FC236}">
                <a16:creationId xmlns:a16="http://schemas.microsoft.com/office/drawing/2014/main" id="{E78E2BFB-15C2-4B9C-A352-5C9EAC270A5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828800" y="1175657"/>
            <a:ext cx="2162550" cy="2790167"/>
          </a:xfrm>
          <a:prstGeom prst="rect">
            <a:avLst/>
          </a:prstGeom>
          <a:ln>
            <a:solidFill>
              <a:schemeClr val="tx1"/>
            </a:solidFill>
          </a:ln>
          <a:effectLst>
            <a:softEdge rad="0"/>
          </a:effectLst>
        </p:spPr>
      </p:pic>
      <p:pic>
        <p:nvPicPr>
          <p:cNvPr id="15" name="Picture 14">
            <a:extLst>
              <a:ext uri="{FF2B5EF4-FFF2-40B4-BE49-F238E27FC236}">
                <a16:creationId xmlns:a16="http://schemas.microsoft.com/office/drawing/2014/main" id="{79708382-FFA5-46CA-8D90-FC326BD0A300}"/>
              </a:ext>
            </a:extLst>
          </p:cNvPr>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4296656" y="1174983"/>
            <a:ext cx="2016920" cy="2791514"/>
          </a:xfrm>
          <a:prstGeom prst="rect">
            <a:avLst/>
          </a:prstGeom>
          <a:ln>
            <a:solidFill>
              <a:schemeClr val="tx1"/>
            </a:solidFill>
          </a:ln>
          <a:effectLst>
            <a:softEdge rad="0"/>
          </a:effectLst>
        </p:spPr>
      </p:pic>
    </p:spTree>
    <p:extLst>
      <p:ext uri="{BB962C8B-B14F-4D97-AF65-F5344CB8AC3E}">
        <p14:creationId xmlns:p14="http://schemas.microsoft.com/office/powerpoint/2010/main" val="1055024290"/>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1000" fill="hold"/>
                                        <p:tgtEl>
                                          <p:spTgt spid="15"/>
                                        </p:tgtEl>
                                        <p:attrNameLst>
                                          <p:attrName>ppt_x</p:attrName>
                                        </p:attrNameLst>
                                      </p:cBhvr>
                                      <p:tavLst>
                                        <p:tav tm="0">
                                          <p:val>
                                            <p:strVal val="1+#ppt_w/2"/>
                                          </p:val>
                                        </p:tav>
                                        <p:tav tm="100000">
                                          <p:val>
                                            <p:strVal val="#ppt_x"/>
                                          </p:val>
                                        </p:tav>
                                      </p:tavLst>
                                    </p:anim>
                                    <p:anim calcmode="lin" valueType="num">
                                      <p:cBhvr additive="base">
                                        <p:cTn id="12" dur="1000" fill="hold"/>
                                        <p:tgtEl>
                                          <p:spTgt spid="15"/>
                                        </p:tgtEl>
                                        <p:attrNameLst>
                                          <p:attrName>ppt_y</p:attrName>
                                        </p:attrNameLst>
                                      </p:cBhvr>
                                      <p:tavLst>
                                        <p:tav tm="0">
                                          <p:val>
                                            <p:strVal val="1+#ppt_h/2"/>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1000" fill="hold"/>
                                        <p:tgtEl>
                                          <p:spTgt spid="11"/>
                                        </p:tgtEl>
                                        <p:attrNameLst>
                                          <p:attrName>ppt_x</p:attrName>
                                        </p:attrNameLst>
                                      </p:cBhvr>
                                      <p:tavLst>
                                        <p:tav tm="0">
                                          <p:val>
                                            <p:strVal val="0-#ppt_w/2"/>
                                          </p:val>
                                        </p:tav>
                                        <p:tav tm="100000">
                                          <p:val>
                                            <p:strVal val="#ppt_x"/>
                                          </p:val>
                                        </p:tav>
                                      </p:tavLst>
                                    </p:anim>
                                    <p:anim calcmode="lin" valueType="num">
                                      <p:cBhvr additive="base">
                                        <p:cTn id="16" dur="10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1000" fill="hold"/>
                                        <p:tgtEl>
                                          <p:spTgt spid="13"/>
                                        </p:tgtEl>
                                        <p:attrNameLst>
                                          <p:attrName>ppt_x</p:attrName>
                                        </p:attrNameLst>
                                      </p:cBhvr>
                                      <p:tavLst>
                                        <p:tav tm="0">
                                          <p:val>
                                            <p:strVal val="1+#ppt_w/2"/>
                                          </p:val>
                                        </p:tav>
                                        <p:tav tm="100000">
                                          <p:val>
                                            <p:strVal val="#ppt_x"/>
                                          </p:val>
                                        </p:tav>
                                      </p:tavLst>
                                    </p:anim>
                                    <p:anim calcmode="lin" valueType="num">
                                      <p:cBhvr additive="base">
                                        <p:cTn id="20" dur="10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1000"/>
                                        <p:tgtEl>
                                          <p:spTgt spid="6"/>
                                        </p:tgtEl>
                                      </p:cBhvr>
                                    </p:animEffect>
                                    <p:anim calcmode="lin" valueType="num">
                                      <p:cBhvr>
                                        <p:cTn id="31" dur="1000" fill="hold"/>
                                        <p:tgtEl>
                                          <p:spTgt spid="6"/>
                                        </p:tgtEl>
                                        <p:attrNameLst>
                                          <p:attrName>ppt_x</p:attrName>
                                        </p:attrNameLst>
                                      </p:cBhvr>
                                      <p:tavLst>
                                        <p:tav tm="0">
                                          <p:val>
                                            <p:strVal val="#ppt_x"/>
                                          </p:val>
                                        </p:tav>
                                        <p:tav tm="100000">
                                          <p:val>
                                            <p:strVal val="#ppt_x"/>
                                          </p:val>
                                        </p:tav>
                                      </p:tavLst>
                                    </p:anim>
                                    <p:anim calcmode="lin" valueType="num">
                                      <p:cBhvr>
                                        <p:cTn id="3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p:txBody>
          <a:bodyPr/>
          <a:lstStyle/>
          <a:p>
            <a:r>
              <a:rPr lang="en-US" dirty="0"/>
              <a:t>A National Presence</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1828800" y="4872104"/>
            <a:ext cx="9694606" cy="1675872"/>
          </a:xfrm>
        </p:spPr>
        <p:txBody>
          <a:bodyPr/>
          <a:lstStyle/>
          <a:p>
            <a:r>
              <a:rPr lang="en-US" dirty="0"/>
              <a:t>The company only performed at integrated venues. Along with Syria Mosque and other Pittsburgh concert halls, these included Madison Square Garden in New York City and Watergate Park and National Guard Armory in Washington, D.C. </a:t>
            </a:r>
          </a:p>
        </p:txBody>
      </p:sp>
      <p:sp>
        <p:nvSpPr>
          <p:cNvPr id="4" name="Footer Placeholder 3">
            <a:extLst>
              <a:ext uri="{FF2B5EF4-FFF2-40B4-BE49-F238E27FC236}">
                <a16:creationId xmlns:a16="http://schemas.microsoft.com/office/drawing/2014/main" id="{067837F2-D8FA-4FC7-8EAE-F19979D6C0DC}"/>
              </a:ext>
            </a:extLst>
          </p:cNvPr>
          <p:cNvSpPr>
            <a:spLocks noGrp="1"/>
          </p:cNvSpPr>
          <p:nvPr>
            <p:ph type="ftr" sz="quarter" idx="11"/>
          </p:nvPr>
        </p:nvSpPr>
        <p:spPr>
          <a:xfrm>
            <a:off x="8415281" y="1369236"/>
            <a:ext cx="3108125" cy="2858519"/>
          </a:xfrm>
        </p:spPr>
        <p:txBody>
          <a:bodyPr/>
          <a:lstStyle/>
          <a:p>
            <a:pPr>
              <a:spcBef>
                <a:spcPts val="600"/>
              </a:spcBef>
              <a:spcAft>
                <a:spcPts val="600"/>
              </a:spcAft>
            </a:pPr>
            <a:r>
              <a:rPr lang="en-US" dirty="0"/>
              <a:t>Group portrait of NNOC cast of </a:t>
            </a:r>
            <a:r>
              <a:rPr lang="en-US" i="0" dirty="0"/>
              <a:t>Aïda </a:t>
            </a:r>
            <a:r>
              <a:rPr lang="en-US" dirty="0"/>
              <a:t>wearing exotic and ballet costumes, posed on stage of Soldiers and Sailors Memorial Hall, Pittsburgh. </a:t>
            </a:r>
          </a:p>
          <a:p>
            <a:pPr>
              <a:spcBef>
                <a:spcPts val="600"/>
              </a:spcBef>
              <a:spcAft>
                <a:spcPts val="600"/>
              </a:spcAft>
            </a:pPr>
            <a:r>
              <a:rPr lang="en-US" dirty="0"/>
              <a:t>Charles “Teenie” Harris, Spring 1954.</a:t>
            </a:r>
          </a:p>
          <a:p>
            <a:endParaRPr lang="en-US" dirty="0"/>
          </a:p>
        </p:txBody>
      </p:sp>
      <p:pic>
        <p:nvPicPr>
          <p:cNvPr id="9" name="Picture 8">
            <a:extLst>
              <a:ext uri="{FF2B5EF4-FFF2-40B4-BE49-F238E27FC236}">
                <a16:creationId xmlns:a16="http://schemas.microsoft.com/office/drawing/2014/main" id="{916E9899-6C47-43BB-B0BF-186F5A210468}"/>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828800" y="1175657"/>
            <a:ext cx="6420864" cy="3669298"/>
          </a:xfrm>
          <a:prstGeom prst="rect">
            <a:avLst/>
          </a:prstGeom>
          <a:effectLst>
            <a:softEdge rad="63500"/>
          </a:effectLst>
        </p:spPr>
      </p:pic>
    </p:spTree>
    <p:extLst>
      <p:ext uri="{BB962C8B-B14F-4D97-AF65-F5344CB8AC3E}">
        <p14:creationId xmlns:p14="http://schemas.microsoft.com/office/powerpoint/2010/main" val="3140799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p:txBody>
          <a:bodyPr/>
          <a:lstStyle/>
          <a:p>
            <a:r>
              <a:rPr lang="en-US" dirty="0"/>
              <a:t>A National Presence</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1828801" y="1175657"/>
            <a:ext cx="5381624" cy="4167406"/>
          </a:xfrm>
        </p:spPr>
        <p:txBody>
          <a:bodyPr/>
          <a:lstStyle/>
          <a:p>
            <a:r>
              <a:rPr lang="en-US" dirty="0"/>
              <a:t>Along with </a:t>
            </a:r>
            <a:r>
              <a:rPr lang="en-US" i="1" dirty="0" err="1"/>
              <a:t>Aïda</a:t>
            </a:r>
            <a:r>
              <a:rPr lang="en-US" i="1" dirty="0"/>
              <a:t>, </a:t>
            </a:r>
            <a:r>
              <a:rPr lang="en-US" dirty="0"/>
              <a:t>the company’s repertoire included Verdi’s </a:t>
            </a:r>
            <a:r>
              <a:rPr lang="en-US" i="1" dirty="0"/>
              <a:t>La Traviata,</a:t>
            </a:r>
            <a:r>
              <a:rPr lang="en-US" dirty="0"/>
              <a:t> Charles Gounod’s </a:t>
            </a:r>
            <a:r>
              <a:rPr lang="en-US" i="1" dirty="0"/>
              <a:t>Faust</a:t>
            </a:r>
            <a:r>
              <a:rPr lang="en-US" dirty="0"/>
              <a:t>, and R. Nathaniel Dett’s </a:t>
            </a:r>
            <a:r>
              <a:rPr lang="en-US" b="1" dirty="0"/>
              <a:t>oratorio </a:t>
            </a:r>
            <a:r>
              <a:rPr lang="en-US" i="1" dirty="0"/>
              <a:t>The Ordering of Moses. </a:t>
            </a:r>
          </a:p>
          <a:p>
            <a:r>
              <a:rPr lang="en-US" dirty="0"/>
              <a:t>From 1947-1955, the NNOC produced an annual festival at Griffith Stadium in D.C. The event featured not only opera performances but popular music, beauty </a:t>
            </a:r>
            <a:r>
              <a:rPr lang="en-US" b="1" dirty="0"/>
              <a:t>pageants</a:t>
            </a:r>
            <a:r>
              <a:rPr lang="en-US" dirty="0"/>
              <a:t>, and social events.</a:t>
            </a:r>
          </a:p>
        </p:txBody>
      </p:sp>
      <p:pic>
        <p:nvPicPr>
          <p:cNvPr id="7" name="Picture 6">
            <a:extLst>
              <a:ext uri="{FF2B5EF4-FFF2-40B4-BE49-F238E27FC236}">
                <a16:creationId xmlns:a16="http://schemas.microsoft.com/office/drawing/2014/main" id="{8BFC6C8D-8CDC-4C47-BAC8-64451DFB80D4}"/>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7388261" y="1175657"/>
            <a:ext cx="4410636" cy="5354235"/>
          </a:xfrm>
          <a:prstGeom prst="rect">
            <a:avLst/>
          </a:prstGeom>
          <a:effectLst>
            <a:softEdge rad="50800"/>
          </a:effectLst>
        </p:spPr>
      </p:pic>
      <p:sp>
        <p:nvSpPr>
          <p:cNvPr id="8" name="Footer Placeholder 3">
            <a:extLst>
              <a:ext uri="{FF2B5EF4-FFF2-40B4-BE49-F238E27FC236}">
                <a16:creationId xmlns:a16="http://schemas.microsoft.com/office/drawing/2014/main" id="{160D314E-3ECF-4E2A-9A44-ACE028098C3A}"/>
              </a:ext>
            </a:extLst>
          </p:cNvPr>
          <p:cNvSpPr>
            <a:spLocks noGrp="1"/>
          </p:cNvSpPr>
          <p:nvPr>
            <p:ph type="ftr" sz="quarter" idx="11"/>
          </p:nvPr>
        </p:nvSpPr>
        <p:spPr>
          <a:xfrm>
            <a:off x="1828799" y="5343063"/>
            <a:ext cx="5292761" cy="1186829"/>
          </a:xfrm>
        </p:spPr>
        <p:txBody>
          <a:bodyPr/>
          <a:lstStyle/>
          <a:p>
            <a:pPr>
              <a:spcBef>
                <a:spcPts val="600"/>
              </a:spcBef>
              <a:spcAft>
                <a:spcPts val="600"/>
              </a:spcAft>
            </a:pPr>
            <a:r>
              <a:rPr lang="en-US" dirty="0"/>
              <a:t>Portrait of Mary </a:t>
            </a:r>
            <a:r>
              <a:rPr lang="en-US" dirty="0" err="1"/>
              <a:t>Veany</a:t>
            </a:r>
            <a:r>
              <a:rPr lang="en-US" dirty="0"/>
              <a:t>, dance soloist in “La Traviata,” holding flowers and seated on floor, at Charles “</a:t>
            </a:r>
            <a:r>
              <a:rPr lang="en-US" dirty="0" err="1"/>
              <a:t>Teenie</a:t>
            </a:r>
            <a:r>
              <a:rPr lang="en-US" dirty="0"/>
              <a:t>” Harris Studio, 1944.</a:t>
            </a:r>
          </a:p>
          <a:p>
            <a:endParaRPr lang="en-US" dirty="0"/>
          </a:p>
        </p:txBody>
      </p:sp>
    </p:spTree>
    <p:extLst>
      <p:ext uri="{BB962C8B-B14F-4D97-AF65-F5344CB8AC3E}">
        <p14:creationId xmlns:p14="http://schemas.microsoft.com/office/powerpoint/2010/main" val="2677508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p:txBody>
          <a:bodyPr/>
          <a:lstStyle/>
          <a:p>
            <a:r>
              <a:rPr lang="en-US" dirty="0"/>
              <a:t>A National Presence</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7157148" y="1175657"/>
            <a:ext cx="4263328" cy="4920343"/>
          </a:xfrm>
        </p:spPr>
        <p:txBody>
          <a:bodyPr/>
          <a:lstStyle/>
          <a:p>
            <a:r>
              <a:rPr lang="en-US" dirty="0"/>
              <a:t>Despite its many triumphs, the NNOC was beset by financial shortfalls and union conflicts throughout its years of operation. The company was often in debt. Mary kept it alive by her relentless efforts at fundraising and promotion.</a:t>
            </a:r>
          </a:p>
          <a:p>
            <a:r>
              <a:rPr lang="en-US" dirty="0"/>
              <a:t>After fifteen years, her labor of love culminated in the NNOC’s performance at The Met in New York City.</a:t>
            </a:r>
          </a:p>
        </p:txBody>
      </p:sp>
      <p:sp>
        <p:nvSpPr>
          <p:cNvPr id="4" name="Footer Placeholder 3">
            <a:extLst>
              <a:ext uri="{FF2B5EF4-FFF2-40B4-BE49-F238E27FC236}">
                <a16:creationId xmlns:a16="http://schemas.microsoft.com/office/drawing/2014/main" id="{067837F2-D8FA-4FC7-8EAE-F19979D6C0DC}"/>
              </a:ext>
            </a:extLst>
          </p:cNvPr>
          <p:cNvSpPr>
            <a:spLocks noGrp="1"/>
          </p:cNvSpPr>
          <p:nvPr>
            <p:ph type="ftr" sz="quarter" idx="11"/>
          </p:nvPr>
        </p:nvSpPr>
        <p:spPr>
          <a:xfrm>
            <a:off x="1828798" y="5267820"/>
            <a:ext cx="5153519" cy="1110343"/>
          </a:xfrm>
        </p:spPr>
        <p:txBody>
          <a:bodyPr/>
          <a:lstStyle/>
          <a:p>
            <a:r>
              <a:rPr lang="en-US" dirty="0"/>
              <a:t>Story from the </a:t>
            </a:r>
            <a:r>
              <a:rPr lang="en-US" i="0" dirty="0"/>
              <a:t>New York Age Defender</a:t>
            </a:r>
            <a:r>
              <a:rPr lang="en-US" dirty="0"/>
              <a:t> about the NNOC premier at The Met, 1956. Bass-baritone McHenry Boatright sang the lead.</a:t>
            </a:r>
          </a:p>
        </p:txBody>
      </p:sp>
      <p:pic>
        <p:nvPicPr>
          <p:cNvPr id="6" name="Picture 5">
            <a:extLst>
              <a:ext uri="{FF2B5EF4-FFF2-40B4-BE49-F238E27FC236}">
                <a16:creationId xmlns:a16="http://schemas.microsoft.com/office/drawing/2014/main" id="{E03DE745-EA3C-4087-AB33-FD548F8F60CF}"/>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1828799" y="1175657"/>
            <a:ext cx="5153519" cy="4059506"/>
          </a:xfrm>
          <a:prstGeom prst="rect">
            <a:avLst/>
          </a:prstGeom>
          <a:effectLst>
            <a:softEdge rad="76200"/>
          </a:effectLst>
        </p:spPr>
      </p:pic>
    </p:spTree>
    <p:extLst>
      <p:ext uri="{BB962C8B-B14F-4D97-AF65-F5344CB8AC3E}">
        <p14:creationId xmlns:p14="http://schemas.microsoft.com/office/powerpoint/2010/main" val="1814863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p:txBody>
          <a:bodyPr/>
          <a:lstStyle/>
          <a:p>
            <a:r>
              <a:rPr lang="en-US" dirty="0"/>
              <a:t>The Metropolitan Opera</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1828800" y="1126520"/>
            <a:ext cx="4523362" cy="3976366"/>
          </a:xfrm>
        </p:spPr>
        <p:txBody>
          <a:bodyPr/>
          <a:lstStyle/>
          <a:p>
            <a:r>
              <a:rPr lang="en-US" dirty="0"/>
              <a:t>As a visiting company, the NNOC worked under strict limitations at the Met. The company had to employ their own stage crew and were barred from using house facilities. But the production was as close to a full performance as these restrictions allowed, featuring full costume and dance. </a:t>
            </a:r>
          </a:p>
        </p:txBody>
      </p:sp>
      <p:sp>
        <p:nvSpPr>
          <p:cNvPr id="4" name="Footer Placeholder 3">
            <a:extLst>
              <a:ext uri="{FF2B5EF4-FFF2-40B4-BE49-F238E27FC236}">
                <a16:creationId xmlns:a16="http://schemas.microsoft.com/office/drawing/2014/main" id="{067837F2-D8FA-4FC7-8EAE-F19979D6C0DC}"/>
              </a:ext>
            </a:extLst>
          </p:cNvPr>
          <p:cNvSpPr>
            <a:spLocks noGrp="1"/>
          </p:cNvSpPr>
          <p:nvPr>
            <p:ph type="ftr" sz="quarter" idx="11"/>
          </p:nvPr>
        </p:nvSpPr>
        <p:spPr>
          <a:xfrm>
            <a:off x="6517532" y="4604720"/>
            <a:ext cx="5147714" cy="432835"/>
          </a:xfrm>
        </p:spPr>
        <p:txBody>
          <a:bodyPr/>
          <a:lstStyle/>
          <a:p>
            <a:pPr algn="ctr"/>
            <a:r>
              <a:rPr lang="en-US" dirty="0"/>
              <a:t>NNOC </a:t>
            </a:r>
            <a:r>
              <a:rPr lang="en-US" i="0" dirty="0"/>
              <a:t>Ouanga</a:t>
            </a:r>
            <a:r>
              <a:rPr lang="en-US" dirty="0"/>
              <a:t> dancers in full dress, 1956.</a:t>
            </a:r>
          </a:p>
        </p:txBody>
      </p:sp>
      <p:pic>
        <p:nvPicPr>
          <p:cNvPr id="5" name="Graphic 4" descr="Download from cloud">
            <a:hlinkClick r:id="rId3"/>
            <a:extLst>
              <a:ext uri="{FF2B5EF4-FFF2-40B4-BE49-F238E27FC236}">
                <a16:creationId xmlns:a16="http://schemas.microsoft.com/office/drawing/2014/main" id="{E00350F1-846D-4C19-BAB1-3726714FDC3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828800" y="5431715"/>
            <a:ext cx="845769" cy="807720"/>
          </a:xfrm>
          <a:prstGeom prst="rect">
            <a:avLst/>
          </a:prstGeom>
        </p:spPr>
      </p:pic>
      <p:sp>
        <p:nvSpPr>
          <p:cNvPr id="6" name="Text Box 16">
            <a:hlinkClick r:id="rId3"/>
            <a:extLst>
              <a:ext uri="{FF2B5EF4-FFF2-40B4-BE49-F238E27FC236}">
                <a16:creationId xmlns:a16="http://schemas.microsoft.com/office/drawing/2014/main" id="{8F3E63F9-B6A8-4161-918A-10EC4837DDA6}"/>
              </a:ext>
            </a:extLst>
          </p:cNvPr>
          <p:cNvSpPr txBox="1"/>
          <p:nvPr/>
        </p:nvSpPr>
        <p:spPr>
          <a:xfrm>
            <a:off x="2929217" y="5431714"/>
            <a:ext cx="7511819" cy="807721"/>
          </a:xfrm>
          <a:prstGeom prst="rect">
            <a:avLst/>
          </a:prstGeom>
        </p:spPr>
        <p:txBody>
          <a:bodyPr/>
          <a:lstStyle>
            <a:defPPr>
              <a:defRPr lang="en-US"/>
            </a:defPPr>
            <a:lvl1pPr>
              <a:defRPr sz="2400" i="1">
                <a:solidFill>
                  <a:schemeClr val="accent1">
                    <a:lumMod val="75000"/>
                  </a:schemeClr>
                </a:solidFill>
                <a:latin typeface="Garamond" panose="02020404030301010803" pitchFamily="18" charset="0"/>
              </a:defRPr>
            </a:lvl1pPr>
          </a:lstStyle>
          <a:p>
            <a:r>
              <a:rPr lang="en-US" i="0" dirty="0"/>
              <a:t>Download “A Night at The Met” to read more about this groundbreaking performance — and its performers.</a:t>
            </a:r>
          </a:p>
        </p:txBody>
      </p:sp>
      <p:pic>
        <p:nvPicPr>
          <p:cNvPr id="8" name="Picture 7">
            <a:extLst>
              <a:ext uri="{FF2B5EF4-FFF2-40B4-BE49-F238E27FC236}">
                <a16:creationId xmlns:a16="http://schemas.microsoft.com/office/drawing/2014/main" id="{6B68764A-3306-4B04-8669-49B3CE6B52C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17532" y="1126519"/>
            <a:ext cx="5214025" cy="3478201"/>
          </a:xfrm>
          <a:prstGeom prst="rect">
            <a:avLst/>
          </a:prstGeom>
          <a:effectLst>
            <a:softEdge rad="38100"/>
          </a:effectLst>
        </p:spPr>
      </p:pic>
    </p:spTree>
    <p:extLst>
      <p:ext uri="{BB962C8B-B14F-4D97-AF65-F5344CB8AC3E}">
        <p14:creationId xmlns:p14="http://schemas.microsoft.com/office/powerpoint/2010/main" val="11164723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p:txBody>
          <a:bodyPr/>
          <a:lstStyle/>
          <a:p>
            <a:r>
              <a:rPr lang="en-US" dirty="0"/>
              <a:t>Decline of the NNOC</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6400800" y="1187053"/>
            <a:ext cx="5360275" cy="4866506"/>
          </a:xfrm>
        </p:spPr>
        <p:txBody>
          <a:bodyPr/>
          <a:lstStyle/>
          <a:p>
            <a:r>
              <a:rPr lang="en-US" dirty="0"/>
              <a:t>At the height of its fame, the NNOC won the support of philanthropist and activist Eleanor Roosevelt, wife of President Franklin D. Roosevelt. </a:t>
            </a:r>
          </a:p>
          <a:p>
            <a:r>
              <a:rPr lang="en-US" dirty="0"/>
              <a:t>In 1961, President John F. Kennedy appointed Mary to his National Music Committee, part of his wider mission to promote the fine arts in America. But the NNOC’s money troubles, along with Mary’s failing health, made it difficult for the company to stay active.  </a:t>
            </a:r>
          </a:p>
        </p:txBody>
      </p:sp>
      <p:sp>
        <p:nvSpPr>
          <p:cNvPr id="4" name="Footer Placeholder 3">
            <a:extLst>
              <a:ext uri="{FF2B5EF4-FFF2-40B4-BE49-F238E27FC236}">
                <a16:creationId xmlns:a16="http://schemas.microsoft.com/office/drawing/2014/main" id="{067837F2-D8FA-4FC7-8EAE-F19979D6C0DC}"/>
              </a:ext>
            </a:extLst>
          </p:cNvPr>
          <p:cNvSpPr>
            <a:spLocks noGrp="1"/>
          </p:cNvSpPr>
          <p:nvPr>
            <p:ph type="ftr" sz="quarter" idx="11"/>
          </p:nvPr>
        </p:nvSpPr>
        <p:spPr>
          <a:xfrm>
            <a:off x="6400800" y="6156291"/>
            <a:ext cx="5297337" cy="489017"/>
          </a:xfrm>
        </p:spPr>
        <p:txBody>
          <a:bodyPr/>
          <a:lstStyle/>
          <a:p>
            <a:r>
              <a:rPr lang="en-US" dirty="0"/>
              <a:t>Eleanor Roosevelt and Mary in the late 1950s.</a:t>
            </a:r>
          </a:p>
        </p:txBody>
      </p:sp>
      <p:pic>
        <p:nvPicPr>
          <p:cNvPr id="8" name="Picture 7">
            <a:extLst>
              <a:ext uri="{FF2B5EF4-FFF2-40B4-BE49-F238E27FC236}">
                <a16:creationId xmlns:a16="http://schemas.microsoft.com/office/drawing/2014/main" id="{E0B6B167-C21F-47DA-94E7-8B9A5E276C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5875" y="1013714"/>
            <a:ext cx="5018876" cy="5844286"/>
          </a:xfrm>
          <a:prstGeom prst="rect">
            <a:avLst/>
          </a:prstGeom>
        </p:spPr>
      </p:pic>
    </p:spTree>
    <p:extLst>
      <p:ext uri="{BB962C8B-B14F-4D97-AF65-F5344CB8AC3E}">
        <p14:creationId xmlns:p14="http://schemas.microsoft.com/office/powerpoint/2010/main" val="3396986448"/>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a:xfrm>
            <a:off x="1828800" y="457200"/>
            <a:ext cx="9144000" cy="718457"/>
          </a:xfrm>
        </p:spPr>
        <p:txBody>
          <a:bodyPr/>
          <a:lstStyle/>
          <a:p>
            <a:r>
              <a:rPr lang="en-US" dirty="0"/>
              <a:t>“Indomitable Courage”</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1828799" y="1222490"/>
            <a:ext cx="4895851" cy="4337482"/>
          </a:xfrm>
        </p:spPr>
        <p:txBody>
          <a:bodyPr/>
          <a:lstStyle/>
          <a:p>
            <a:r>
              <a:rPr lang="en-US" dirty="0"/>
              <a:t>Mary Cardwell Dawson died in Washington, D.C. in 1962. </a:t>
            </a:r>
          </a:p>
          <a:p>
            <a:r>
              <a:rPr lang="en-US" dirty="0"/>
              <a:t>The </a:t>
            </a:r>
            <a:r>
              <a:rPr lang="en-US" i="1" dirty="0"/>
              <a:t>New Pittsburgh Courier</a:t>
            </a:r>
            <a:r>
              <a:rPr lang="en-US" dirty="0"/>
              <a:t> declared “her passing marks the end of an era … She had indomitable courage and faith. She surmounted frustrations, disappointments, disillusionments with a calm faith, gained by her belief in God and the people she served.”</a:t>
            </a:r>
          </a:p>
        </p:txBody>
      </p:sp>
      <p:sp>
        <p:nvSpPr>
          <p:cNvPr id="4" name="Footer Placeholder 3">
            <a:extLst>
              <a:ext uri="{FF2B5EF4-FFF2-40B4-BE49-F238E27FC236}">
                <a16:creationId xmlns:a16="http://schemas.microsoft.com/office/drawing/2014/main" id="{067837F2-D8FA-4FC7-8EAE-F19979D6C0DC}"/>
              </a:ext>
            </a:extLst>
          </p:cNvPr>
          <p:cNvSpPr>
            <a:spLocks noGrp="1"/>
          </p:cNvSpPr>
          <p:nvPr>
            <p:ph type="ftr" sz="quarter" idx="11"/>
          </p:nvPr>
        </p:nvSpPr>
        <p:spPr>
          <a:xfrm>
            <a:off x="1828799" y="5614401"/>
            <a:ext cx="4267201" cy="489017"/>
          </a:xfrm>
        </p:spPr>
        <p:txBody>
          <a:bodyPr/>
          <a:lstStyle/>
          <a:p>
            <a:r>
              <a:rPr lang="en-US" dirty="0"/>
              <a:t>New Pittsburgh Courier, March 1962.</a:t>
            </a:r>
          </a:p>
        </p:txBody>
      </p:sp>
      <p:pic>
        <p:nvPicPr>
          <p:cNvPr id="6" name="Picture 5">
            <a:extLst>
              <a:ext uri="{FF2B5EF4-FFF2-40B4-BE49-F238E27FC236}">
                <a16:creationId xmlns:a16="http://schemas.microsoft.com/office/drawing/2014/main" id="{5456D8C3-E66D-4E2D-8764-55D3489EA2C2}"/>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6837917" y="1222490"/>
            <a:ext cx="4981905" cy="5076496"/>
          </a:xfrm>
          <a:prstGeom prst="rect">
            <a:avLst/>
          </a:prstGeom>
          <a:effectLst>
            <a:softEdge rad="63500"/>
          </a:effectLst>
        </p:spPr>
      </p:pic>
    </p:spTree>
    <p:extLst>
      <p:ext uri="{BB962C8B-B14F-4D97-AF65-F5344CB8AC3E}">
        <p14:creationId xmlns:p14="http://schemas.microsoft.com/office/powerpoint/2010/main" val="4161294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a:xfrm>
            <a:off x="1828800" y="457200"/>
            <a:ext cx="9144000" cy="703489"/>
          </a:xfrm>
        </p:spPr>
        <p:txBody>
          <a:bodyPr/>
          <a:lstStyle/>
          <a:p>
            <a:r>
              <a:rPr lang="en-US" dirty="0"/>
              <a:t>What is Opera?</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1828799" y="1160689"/>
            <a:ext cx="5915026" cy="4531709"/>
          </a:xfrm>
        </p:spPr>
        <p:txBody>
          <a:bodyPr/>
          <a:lstStyle/>
          <a:p>
            <a:r>
              <a:rPr lang="en-US" dirty="0"/>
              <a:t>Opera is a form of </a:t>
            </a:r>
            <a:r>
              <a:rPr lang="en-US" b="1" dirty="0"/>
              <a:t>theatrical</a:t>
            </a:r>
            <a:r>
              <a:rPr lang="en-US" dirty="0"/>
              <a:t> music and performance in which the story unfolds through drama, music, and sometimes dance, and the characters sing some or all of their dialogue. </a:t>
            </a:r>
          </a:p>
          <a:p>
            <a:r>
              <a:rPr lang="en-US" dirty="0"/>
              <a:t>The conventions of opera originate in Italy (the word “opera” simply means “work” in Italian). Opera emerged in Florence in the late 16th century and spread throughout Europe. By the 18th century, it was one of the most popular forms of musical performance. </a:t>
            </a:r>
          </a:p>
          <a:p>
            <a:r>
              <a:rPr lang="en-US" dirty="0"/>
              <a:t> </a:t>
            </a:r>
          </a:p>
        </p:txBody>
      </p:sp>
      <p:sp>
        <p:nvSpPr>
          <p:cNvPr id="5" name="TextBox 4">
            <a:extLst>
              <a:ext uri="{FF2B5EF4-FFF2-40B4-BE49-F238E27FC236}">
                <a16:creationId xmlns:a16="http://schemas.microsoft.com/office/drawing/2014/main" id="{4284AED2-9EB6-4390-89F4-8974BBE25E72}"/>
              </a:ext>
            </a:extLst>
          </p:cNvPr>
          <p:cNvSpPr txBox="1"/>
          <p:nvPr/>
        </p:nvSpPr>
        <p:spPr>
          <a:xfrm>
            <a:off x="1828799" y="5912365"/>
            <a:ext cx="9973723" cy="584775"/>
          </a:xfrm>
          <a:prstGeom prst="rect">
            <a:avLst/>
          </a:prstGeom>
          <a:solidFill>
            <a:srgbClr val="AE4844"/>
          </a:solidFill>
        </p:spPr>
        <p:txBody>
          <a:bodyPr rot="0" spcFirstLastPara="0" vertOverflow="overflow" horzOverflow="overflow" vert="horz" wrap="square" lIns="182880" tIns="91440" rIns="182880" bIns="91440" numCol="1" spcCol="0" rtlCol="0" fromWordArt="0" anchor="t" anchorCtr="0" forceAA="0" compatLnSpc="1">
            <a:prstTxWarp prst="textNoShape">
              <a:avLst/>
            </a:prstTxWarp>
            <a:spAutoFit/>
          </a:bodyPr>
          <a:lstStyle/>
          <a:p>
            <a:pPr algn="ctr"/>
            <a:r>
              <a:rPr lang="en-US" sz="2600" i="1" dirty="0">
                <a:solidFill>
                  <a:schemeClr val="bg2"/>
                </a:solidFill>
              </a:rPr>
              <a:t>Can you name any operas? Have you ever seen one performed?</a:t>
            </a:r>
            <a:endParaRPr lang="en-US" sz="2600" dirty="0">
              <a:solidFill>
                <a:schemeClr val="bg2"/>
              </a:solidFill>
            </a:endParaRPr>
          </a:p>
        </p:txBody>
      </p:sp>
      <p:pic>
        <p:nvPicPr>
          <p:cNvPr id="10" name="Picture 9">
            <a:extLst>
              <a:ext uri="{FF2B5EF4-FFF2-40B4-BE49-F238E27FC236}">
                <a16:creationId xmlns:a16="http://schemas.microsoft.com/office/drawing/2014/main" id="{71964DF3-B08C-4F82-952A-8664C05BFD50}"/>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7846322" y="457200"/>
            <a:ext cx="4033029" cy="4531709"/>
          </a:xfrm>
          <a:prstGeom prst="rect">
            <a:avLst/>
          </a:prstGeom>
          <a:effectLst>
            <a:softEdge rad="88900"/>
          </a:effectLst>
        </p:spPr>
      </p:pic>
      <p:sp>
        <p:nvSpPr>
          <p:cNvPr id="6" name="Footer Placeholder 3">
            <a:extLst>
              <a:ext uri="{FF2B5EF4-FFF2-40B4-BE49-F238E27FC236}">
                <a16:creationId xmlns:a16="http://schemas.microsoft.com/office/drawing/2014/main" id="{B4387E6B-39C4-41A0-AD6E-2B0E3AE0E2AD}"/>
              </a:ext>
            </a:extLst>
          </p:cNvPr>
          <p:cNvSpPr>
            <a:spLocks noGrp="1"/>
          </p:cNvSpPr>
          <p:nvPr>
            <p:ph type="ftr" sz="quarter" idx="11"/>
          </p:nvPr>
        </p:nvSpPr>
        <p:spPr>
          <a:xfrm>
            <a:off x="7923153" y="4990139"/>
            <a:ext cx="3879369" cy="803414"/>
          </a:xfrm>
        </p:spPr>
        <p:txBody>
          <a:bodyPr/>
          <a:lstStyle/>
          <a:p>
            <a:pPr algn="ctr"/>
            <a:r>
              <a:rPr lang="en-US" dirty="0"/>
              <a:t>Stage of the Teatro Argentina opera house in Rome. Panini, 1747.</a:t>
            </a:r>
          </a:p>
        </p:txBody>
      </p:sp>
    </p:spTree>
    <p:extLst>
      <p:ext uri="{BB962C8B-B14F-4D97-AF65-F5344CB8AC3E}">
        <p14:creationId xmlns:p14="http://schemas.microsoft.com/office/powerpoint/2010/main" val="420907035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2"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p:txBody>
          <a:bodyPr/>
          <a:lstStyle/>
          <a:p>
            <a:r>
              <a:rPr lang="en-US" dirty="0"/>
              <a:t>Musical Legacy</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1836251" y="4239754"/>
            <a:ext cx="9679474" cy="2271147"/>
          </a:xfrm>
        </p:spPr>
        <p:txBody>
          <a:bodyPr/>
          <a:lstStyle/>
          <a:p>
            <a:r>
              <a:rPr lang="en-US" dirty="0"/>
              <a:t>Over 1,800 artists performed with the NNOC over the years. Some, like Carol Brice, La Julia Rhea, and Muriel </a:t>
            </a:r>
            <a:r>
              <a:rPr lang="en-US" dirty="0" err="1"/>
              <a:t>Rahn</a:t>
            </a:r>
            <a:r>
              <a:rPr lang="en-US" dirty="0"/>
              <a:t>, already had established careers. Others were Mary’s </a:t>
            </a:r>
            <a:r>
              <a:rPr lang="en-US" b="1" dirty="0"/>
              <a:t>protégés</a:t>
            </a:r>
            <a:r>
              <a:rPr lang="en-US" dirty="0"/>
              <a:t>. </a:t>
            </a:r>
          </a:p>
          <a:p>
            <a:r>
              <a:rPr lang="en-US" dirty="0"/>
              <a:t>Napoleon Reed had worked in a Chicago stockyard; Joseph Lipscomb was an elevator operator in Pittsburgh. Both became professional singers after working with Mary and the NNOC.</a:t>
            </a:r>
          </a:p>
        </p:txBody>
      </p:sp>
      <p:sp>
        <p:nvSpPr>
          <p:cNvPr id="4" name="Footer Placeholder 3">
            <a:extLst>
              <a:ext uri="{FF2B5EF4-FFF2-40B4-BE49-F238E27FC236}">
                <a16:creationId xmlns:a16="http://schemas.microsoft.com/office/drawing/2014/main" id="{067837F2-D8FA-4FC7-8EAE-F19979D6C0DC}"/>
              </a:ext>
            </a:extLst>
          </p:cNvPr>
          <p:cNvSpPr>
            <a:spLocks noGrp="1"/>
          </p:cNvSpPr>
          <p:nvPr>
            <p:ph type="ftr" sz="quarter" idx="11"/>
          </p:nvPr>
        </p:nvSpPr>
        <p:spPr>
          <a:xfrm>
            <a:off x="9496425" y="1175657"/>
            <a:ext cx="2019300" cy="2971982"/>
          </a:xfrm>
        </p:spPr>
        <p:txBody>
          <a:bodyPr wrap="square"/>
          <a:lstStyle/>
          <a:p>
            <a:r>
              <a:rPr lang="en-US" dirty="0"/>
              <a:t>Joseph Lipscomb on stage in 1944; Carol Brice with conductor Fritz Reiner in 1946; Napoleon Reed in a 1947 NNOC program.</a:t>
            </a:r>
          </a:p>
        </p:txBody>
      </p:sp>
      <p:pic>
        <p:nvPicPr>
          <p:cNvPr id="6" name="Picture 5">
            <a:extLst>
              <a:ext uri="{FF2B5EF4-FFF2-40B4-BE49-F238E27FC236}">
                <a16:creationId xmlns:a16="http://schemas.microsoft.com/office/drawing/2014/main" id="{C2261640-5619-4B45-9D5B-E6BFB6026EA9}"/>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869767" y="1228577"/>
            <a:ext cx="2043473" cy="2971982"/>
          </a:xfrm>
          <a:prstGeom prst="rect">
            <a:avLst/>
          </a:prstGeom>
        </p:spPr>
      </p:pic>
      <p:pic>
        <p:nvPicPr>
          <p:cNvPr id="12" name="Picture 11">
            <a:extLst>
              <a:ext uri="{FF2B5EF4-FFF2-40B4-BE49-F238E27FC236}">
                <a16:creationId xmlns:a16="http://schemas.microsoft.com/office/drawing/2014/main" id="{7F666E09-F3D9-484D-9F57-5AD771413727}"/>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3983900" y="1228576"/>
            <a:ext cx="2650271" cy="2971982"/>
          </a:xfrm>
          <a:prstGeom prst="rect">
            <a:avLst/>
          </a:prstGeom>
        </p:spPr>
      </p:pic>
      <p:pic>
        <p:nvPicPr>
          <p:cNvPr id="7" name="Picture 6">
            <a:extLst>
              <a:ext uri="{FF2B5EF4-FFF2-40B4-BE49-F238E27FC236}">
                <a16:creationId xmlns:a16="http://schemas.microsoft.com/office/drawing/2014/main" id="{0FA1A7DA-B293-4E2C-A2B8-CBADB53C8D53}"/>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6704832" y="1228576"/>
            <a:ext cx="2650271" cy="2971982"/>
          </a:xfrm>
          <a:prstGeom prst="rect">
            <a:avLst/>
          </a:prstGeom>
        </p:spPr>
      </p:pic>
    </p:spTree>
    <p:extLst>
      <p:ext uri="{BB962C8B-B14F-4D97-AF65-F5344CB8AC3E}">
        <p14:creationId xmlns:p14="http://schemas.microsoft.com/office/powerpoint/2010/main" val="254387517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500"/>
                                        <p:tgtEl>
                                          <p:spTgt spid="6"/>
                                        </p:tgtEl>
                                      </p:cBhvr>
                                    </p:animEffect>
                                  </p:childTnLst>
                                </p:cTn>
                              </p:par>
                              <p:par>
                                <p:cTn id="8" presetID="22" presetClass="entr" presetSubtype="2"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500"/>
                                        <p:tgtEl>
                                          <p:spTgt spid="7"/>
                                        </p:tgtEl>
                                      </p:cBhvr>
                                    </p:animEffect>
                                  </p:childTnLst>
                                </p:cTn>
                              </p:par>
                              <p:par>
                                <p:cTn id="11" presetID="22" presetClass="entr" presetSubtype="2"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right)">
                                      <p:cBhvr>
                                        <p:cTn id="13" dur="500"/>
                                        <p:tgtEl>
                                          <p:spTgt spid="12"/>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right)">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p:txBody>
          <a:bodyPr/>
          <a:lstStyle/>
          <a:p>
            <a:r>
              <a:rPr lang="en-US" dirty="0"/>
              <a:t>Musical Legacy</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1828800" y="1175656"/>
            <a:ext cx="4267200" cy="5225143"/>
          </a:xfrm>
        </p:spPr>
        <p:txBody>
          <a:bodyPr/>
          <a:lstStyle/>
          <a:p>
            <a:r>
              <a:rPr lang="en-US" dirty="0"/>
              <a:t>In 2021, a musical play based on Mary’s life, </a:t>
            </a:r>
            <a:r>
              <a:rPr lang="en-US" i="1" dirty="0"/>
              <a:t>The Passion of Mary Cardwell Dawson</a:t>
            </a:r>
            <a:r>
              <a:rPr lang="en-US" dirty="0"/>
              <a:t>, premiered at the Glimmerglass Festival in Cooperstown, New York. </a:t>
            </a:r>
          </a:p>
          <a:p>
            <a:r>
              <a:rPr lang="en-US" dirty="0"/>
              <a:t>With text by Sandra Seaton and music by Carlos Simon, the role of Mary was played by mezzo-soprano Denyce Graves. The play helped renew public awareness of the NNOC and of Mary’s achievements.</a:t>
            </a:r>
          </a:p>
        </p:txBody>
      </p:sp>
      <p:sp>
        <p:nvSpPr>
          <p:cNvPr id="4" name="Footer Placeholder 3">
            <a:extLst>
              <a:ext uri="{FF2B5EF4-FFF2-40B4-BE49-F238E27FC236}">
                <a16:creationId xmlns:a16="http://schemas.microsoft.com/office/drawing/2014/main" id="{067837F2-D8FA-4FC7-8EAE-F19979D6C0DC}"/>
              </a:ext>
            </a:extLst>
          </p:cNvPr>
          <p:cNvSpPr>
            <a:spLocks noGrp="1"/>
          </p:cNvSpPr>
          <p:nvPr>
            <p:ph type="ftr" sz="quarter" idx="11"/>
          </p:nvPr>
        </p:nvSpPr>
        <p:spPr>
          <a:xfrm>
            <a:off x="6670432" y="5105586"/>
            <a:ext cx="5017476" cy="1228093"/>
          </a:xfrm>
        </p:spPr>
        <p:txBody>
          <a:bodyPr/>
          <a:lstStyle/>
          <a:p>
            <a:pPr algn="ctr"/>
            <a:r>
              <a:rPr lang="en-US" dirty="0" err="1"/>
              <a:t>Denyce</a:t>
            </a:r>
            <a:r>
              <a:rPr lang="en-US" dirty="0"/>
              <a:t> Graves in a 2024 Charlotte, North Carolina production of </a:t>
            </a:r>
            <a:r>
              <a:rPr lang="en-US" i="0" dirty="0"/>
              <a:t>The Passion of Mary Cardwell Dawson</a:t>
            </a:r>
            <a:r>
              <a:rPr lang="en-US" dirty="0"/>
              <a:t>.</a:t>
            </a:r>
          </a:p>
        </p:txBody>
      </p:sp>
      <p:pic>
        <p:nvPicPr>
          <p:cNvPr id="8" name="Picture 7">
            <a:extLst>
              <a:ext uri="{FF2B5EF4-FFF2-40B4-BE49-F238E27FC236}">
                <a16:creationId xmlns:a16="http://schemas.microsoft.com/office/drawing/2014/main" id="{01E601B4-67AE-4496-8BF8-E2F6EA480BD3}"/>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6513640" y="1175657"/>
            <a:ext cx="5322277" cy="3929929"/>
          </a:xfrm>
          <a:prstGeom prst="rect">
            <a:avLst/>
          </a:prstGeom>
          <a:effectLst>
            <a:softEdge rad="50800"/>
          </a:effectLst>
        </p:spPr>
      </p:pic>
    </p:spTree>
    <p:extLst>
      <p:ext uri="{BB962C8B-B14F-4D97-AF65-F5344CB8AC3E}">
        <p14:creationId xmlns:p14="http://schemas.microsoft.com/office/powerpoint/2010/main" val="35031011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p:txBody>
          <a:bodyPr/>
          <a:lstStyle/>
          <a:p>
            <a:r>
              <a:rPr lang="en-US" dirty="0"/>
              <a:t>Musical Legacy</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1828800" y="1175657"/>
            <a:ext cx="4947139" cy="4536780"/>
          </a:xfrm>
        </p:spPr>
        <p:txBody>
          <a:bodyPr/>
          <a:lstStyle/>
          <a:p>
            <a:r>
              <a:rPr lang="en-US" dirty="0"/>
              <a:t>Today, many opera companies dedicated to featuring the work of Black American composers and performers are active, including Opera Ebony, Opera Noire, and the Harlem Opera Theater in New York, and Opera Créole in New Orleans. </a:t>
            </a:r>
          </a:p>
          <a:p>
            <a:r>
              <a:rPr lang="en-US" dirty="0"/>
              <a:t>The impact of Mary’s tireless efforts for racial justice, musical education, and professional excellence continues to be felt.</a:t>
            </a:r>
          </a:p>
        </p:txBody>
      </p:sp>
      <p:sp>
        <p:nvSpPr>
          <p:cNvPr id="4" name="Footer Placeholder 3">
            <a:extLst>
              <a:ext uri="{FF2B5EF4-FFF2-40B4-BE49-F238E27FC236}">
                <a16:creationId xmlns:a16="http://schemas.microsoft.com/office/drawing/2014/main" id="{067837F2-D8FA-4FC7-8EAE-F19979D6C0DC}"/>
              </a:ext>
            </a:extLst>
          </p:cNvPr>
          <p:cNvSpPr>
            <a:spLocks noGrp="1"/>
          </p:cNvSpPr>
          <p:nvPr>
            <p:ph type="ftr" sz="quarter" idx="11"/>
          </p:nvPr>
        </p:nvSpPr>
        <p:spPr>
          <a:xfrm>
            <a:off x="3886200" y="5712437"/>
            <a:ext cx="7764817" cy="829040"/>
          </a:xfrm>
        </p:spPr>
        <p:txBody>
          <a:bodyPr/>
          <a:lstStyle/>
          <a:p>
            <a:pPr algn="r"/>
            <a:r>
              <a:rPr lang="en-US" dirty="0"/>
              <a:t>Mother-daughter opera singers </a:t>
            </a:r>
            <a:r>
              <a:rPr lang="en-US" dirty="0" err="1"/>
              <a:t>Givonna</a:t>
            </a:r>
            <a:r>
              <a:rPr lang="en-US" dirty="0"/>
              <a:t> Joseph (left) and Aria Mason (right) founded </a:t>
            </a:r>
            <a:r>
              <a:rPr lang="en-US" dirty="0" err="1"/>
              <a:t>OperaCréole</a:t>
            </a:r>
            <a:r>
              <a:rPr lang="en-US" dirty="0"/>
              <a:t> in 2011. Gus Bennett/</a:t>
            </a:r>
            <a:r>
              <a:rPr lang="en-US" dirty="0" err="1"/>
              <a:t>OperaCréole</a:t>
            </a:r>
            <a:r>
              <a:rPr lang="en-US" dirty="0"/>
              <a:t>.</a:t>
            </a:r>
          </a:p>
        </p:txBody>
      </p:sp>
      <p:pic>
        <p:nvPicPr>
          <p:cNvPr id="6" name="Picture 5">
            <a:extLst>
              <a:ext uri="{FF2B5EF4-FFF2-40B4-BE49-F238E27FC236}">
                <a16:creationId xmlns:a16="http://schemas.microsoft.com/office/drawing/2014/main" id="{ADD9D7EA-FAC2-4240-B62D-AC0812B410B5}"/>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6992815" y="1175657"/>
            <a:ext cx="4658202" cy="4536780"/>
          </a:xfrm>
          <a:prstGeom prst="rect">
            <a:avLst/>
          </a:prstGeom>
          <a:effectLst>
            <a:softEdge rad="63500"/>
          </a:effectLst>
        </p:spPr>
      </p:pic>
    </p:spTree>
    <p:extLst>
      <p:ext uri="{BB962C8B-B14F-4D97-AF65-F5344CB8AC3E}">
        <p14:creationId xmlns:p14="http://schemas.microsoft.com/office/powerpoint/2010/main" val="18971734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p:txBody>
          <a:bodyPr/>
          <a:lstStyle/>
          <a:p>
            <a:r>
              <a:rPr lang="en-US" dirty="0"/>
              <a:t>A Guiding Spirit</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1828801" y="1175657"/>
            <a:ext cx="6933234" cy="5225143"/>
          </a:xfrm>
        </p:spPr>
        <p:txBody>
          <a:bodyPr/>
          <a:lstStyle/>
          <a:p>
            <a:r>
              <a:rPr lang="en-US" dirty="0"/>
              <a:t>Near the end of her life, in 1958, Mary stated: </a:t>
            </a:r>
          </a:p>
          <a:p>
            <a:r>
              <a:rPr lang="en-US" i="1" dirty="0"/>
              <a:t>I saw in the faces and musical expressions of numerous individuals among my people that many were endowed with this great gift. </a:t>
            </a:r>
          </a:p>
          <a:p>
            <a:r>
              <a:rPr lang="en-US" i="1" dirty="0"/>
              <a:t>They were persons who longed to develop and to give the world their talent, music as a gift. … </a:t>
            </a:r>
          </a:p>
          <a:p>
            <a:r>
              <a:rPr lang="en-US" i="1" dirty="0"/>
              <a:t>I saw that longing in my people, and I am certain it was not mere ambition, but </a:t>
            </a:r>
            <a:r>
              <a:rPr lang="en-US" i="1" u="sng" dirty="0"/>
              <a:t>guidance</a:t>
            </a:r>
            <a:r>
              <a:rPr lang="en-US" i="1" dirty="0"/>
              <a:t> from Almighty God. </a:t>
            </a:r>
          </a:p>
          <a:p>
            <a:r>
              <a:rPr lang="en-US" i="1" dirty="0"/>
              <a:t>My softest and most </a:t>
            </a:r>
            <a:r>
              <a:rPr lang="en-US" i="1" u="sng" dirty="0"/>
              <a:t>silent</a:t>
            </a:r>
            <a:r>
              <a:rPr lang="en-US" i="1" dirty="0"/>
              <a:t> prayer was simply this: ‘God help us to achieve this noble purpose by Thy Will.’ … Our prayer was granted. The full strength of prayer is known by no mortal.</a:t>
            </a:r>
          </a:p>
        </p:txBody>
      </p:sp>
      <p:sp>
        <p:nvSpPr>
          <p:cNvPr id="4" name="Footer Placeholder 3">
            <a:extLst>
              <a:ext uri="{FF2B5EF4-FFF2-40B4-BE49-F238E27FC236}">
                <a16:creationId xmlns:a16="http://schemas.microsoft.com/office/drawing/2014/main" id="{067837F2-D8FA-4FC7-8EAE-F19979D6C0DC}"/>
              </a:ext>
            </a:extLst>
          </p:cNvPr>
          <p:cNvSpPr>
            <a:spLocks noGrp="1"/>
          </p:cNvSpPr>
          <p:nvPr>
            <p:ph type="ftr" sz="quarter" idx="11"/>
          </p:nvPr>
        </p:nvSpPr>
        <p:spPr>
          <a:xfrm>
            <a:off x="9093955" y="5649609"/>
            <a:ext cx="2538485" cy="751191"/>
          </a:xfrm>
        </p:spPr>
        <p:txBody>
          <a:bodyPr/>
          <a:lstStyle/>
          <a:p>
            <a:pPr algn="ctr"/>
            <a:r>
              <a:rPr lang="en-US" dirty="0"/>
              <a:t>Mary Cardwell Dawson, c. 1940s.</a:t>
            </a:r>
          </a:p>
        </p:txBody>
      </p:sp>
      <p:pic>
        <p:nvPicPr>
          <p:cNvPr id="9" name="Picture 8">
            <a:extLst>
              <a:ext uri="{FF2B5EF4-FFF2-40B4-BE49-F238E27FC236}">
                <a16:creationId xmlns:a16="http://schemas.microsoft.com/office/drawing/2014/main" id="{3E7812DA-8D68-4480-8221-B5993C274467}"/>
              </a:ext>
            </a:extLst>
          </p:cNvPr>
          <p:cNvPicPr>
            <a:picLocks noChangeAspect="1"/>
          </p:cNvPicPr>
          <p:nvPr/>
        </p:nvPicPr>
        <p:blipFill rotWithShape="1">
          <a:blip r:embed="rId2">
            <a:extLst>
              <a:ext uri="{28A0092B-C50C-407E-A947-70E740481C1C}">
                <a14:useLocalDpi xmlns:a14="http://schemas.microsoft.com/office/drawing/2010/main" val="0"/>
              </a:ext>
            </a:extLst>
          </a:blip>
          <a:srcRect b="1530"/>
          <a:stretch/>
        </p:blipFill>
        <p:spPr>
          <a:xfrm>
            <a:off x="8985973" y="257151"/>
            <a:ext cx="2754451" cy="5392458"/>
          </a:xfrm>
          <a:prstGeom prst="rect">
            <a:avLst/>
          </a:prstGeom>
        </p:spPr>
      </p:pic>
    </p:spTree>
    <p:extLst>
      <p:ext uri="{BB962C8B-B14F-4D97-AF65-F5344CB8AC3E}">
        <p14:creationId xmlns:p14="http://schemas.microsoft.com/office/powerpoint/2010/main" val="487665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up)">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C9906699-9D2C-4B12-B4ED-6113686548ED}"/>
              </a:ext>
            </a:extLst>
          </p:cNvPr>
          <p:cNvSpPr>
            <a:spLocks noGrp="1"/>
          </p:cNvSpPr>
          <p:nvPr>
            <p:ph type="subTitle" idx="1"/>
          </p:nvPr>
        </p:nvSpPr>
        <p:spPr>
          <a:xfrm>
            <a:off x="1828800" y="674913"/>
            <a:ext cx="3413760" cy="5029201"/>
          </a:xfrm>
        </p:spPr>
        <p:txBody>
          <a:bodyPr/>
          <a:lstStyle/>
          <a:p>
            <a:r>
              <a:rPr lang="en-US" b="1" dirty="0"/>
              <a:t>Vocabulary</a:t>
            </a:r>
          </a:p>
          <a:p>
            <a:r>
              <a:rPr lang="en-US" dirty="0"/>
              <a:t>curriculum</a:t>
            </a:r>
          </a:p>
          <a:p>
            <a:pPr>
              <a:spcBef>
                <a:spcPts val="0"/>
              </a:spcBef>
            </a:pPr>
            <a:r>
              <a:rPr lang="en-US" dirty="0"/>
              <a:t>declamation</a:t>
            </a:r>
          </a:p>
          <a:p>
            <a:pPr>
              <a:spcBef>
                <a:spcPts val="0"/>
              </a:spcBef>
            </a:pPr>
            <a:r>
              <a:rPr lang="en-US" dirty="0"/>
              <a:t>genre</a:t>
            </a:r>
          </a:p>
          <a:p>
            <a:pPr>
              <a:spcBef>
                <a:spcPts val="0"/>
              </a:spcBef>
            </a:pPr>
            <a:r>
              <a:rPr lang="en-US" dirty="0"/>
              <a:t>Great Migration</a:t>
            </a:r>
          </a:p>
          <a:p>
            <a:pPr>
              <a:spcBef>
                <a:spcPts val="0"/>
              </a:spcBef>
            </a:pPr>
            <a:r>
              <a:rPr lang="en-US" dirty="0"/>
              <a:t>impresario</a:t>
            </a:r>
          </a:p>
          <a:p>
            <a:pPr>
              <a:spcBef>
                <a:spcPts val="0"/>
              </a:spcBef>
            </a:pPr>
            <a:r>
              <a:rPr lang="en-US" dirty="0"/>
              <a:t>music theory</a:t>
            </a:r>
          </a:p>
          <a:p>
            <a:pPr>
              <a:spcBef>
                <a:spcPts val="0"/>
              </a:spcBef>
            </a:pPr>
            <a:r>
              <a:rPr lang="en-US" dirty="0"/>
              <a:t>repertoire / repertory</a:t>
            </a:r>
          </a:p>
          <a:p>
            <a:pPr>
              <a:spcBef>
                <a:spcPts val="0"/>
              </a:spcBef>
            </a:pPr>
            <a:r>
              <a:rPr lang="en-US" dirty="0"/>
              <a:t>oratorio</a:t>
            </a:r>
          </a:p>
          <a:p>
            <a:pPr>
              <a:spcBef>
                <a:spcPts val="0"/>
              </a:spcBef>
            </a:pPr>
            <a:r>
              <a:rPr lang="en-US" dirty="0"/>
              <a:t>pageant</a:t>
            </a:r>
          </a:p>
          <a:p>
            <a:pPr>
              <a:spcBef>
                <a:spcPts val="0"/>
              </a:spcBef>
            </a:pPr>
            <a:r>
              <a:rPr lang="en-US" dirty="0"/>
              <a:t>protégé</a:t>
            </a:r>
          </a:p>
          <a:p>
            <a:pPr>
              <a:spcBef>
                <a:spcPts val="0"/>
              </a:spcBef>
            </a:pPr>
            <a:r>
              <a:rPr lang="en-US" dirty="0"/>
              <a:t>theatrical</a:t>
            </a:r>
          </a:p>
          <a:p>
            <a:pPr>
              <a:spcBef>
                <a:spcPts val="0"/>
              </a:spcBef>
            </a:pPr>
            <a:r>
              <a:rPr lang="en-US" dirty="0"/>
              <a:t>tonality</a:t>
            </a:r>
          </a:p>
          <a:p>
            <a:endParaRPr lang="en-US" dirty="0"/>
          </a:p>
        </p:txBody>
      </p:sp>
      <p:sp>
        <p:nvSpPr>
          <p:cNvPr id="3" name="Footer Placeholder 2">
            <a:extLst>
              <a:ext uri="{FF2B5EF4-FFF2-40B4-BE49-F238E27FC236}">
                <a16:creationId xmlns:a16="http://schemas.microsoft.com/office/drawing/2014/main" id="{4078E614-63C4-478B-89A6-5D8481D228AD}"/>
              </a:ext>
            </a:extLst>
          </p:cNvPr>
          <p:cNvSpPr>
            <a:spLocks noGrp="1"/>
          </p:cNvSpPr>
          <p:nvPr>
            <p:ph type="ftr" sz="quarter" idx="11"/>
          </p:nvPr>
        </p:nvSpPr>
        <p:spPr>
          <a:xfrm>
            <a:off x="5667356" y="5031760"/>
            <a:ext cx="6050872" cy="1215614"/>
          </a:xfrm>
        </p:spPr>
        <p:txBody>
          <a:bodyPr/>
          <a:lstStyle/>
          <a:p>
            <a:pPr algn="ctr"/>
            <a:r>
              <a:rPr lang="en-US" dirty="0"/>
              <a:t>NNOC cast members wearing Egyptian costumes, in front of stage curtain at Syria Mosque for 1954 performance of </a:t>
            </a:r>
            <a:r>
              <a:rPr lang="en-US" i="0" dirty="0" err="1"/>
              <a:t>Aïda</a:t>
            </a:r>
            <a:r>
              <a:rPr lang="en-US" dirty="0"/>
              <a:t>. Charles “</a:t>
            </a:r>
            <a:r>
              <a:rPr lang="en-US" dirty="0" err="1"/>
              <a:t>Teenie</a:t>
            </a:r>
            <a:r>
              <a:rPr lang="en-US" dirty="0"/>
              <a:t>” Harris.</a:t>
            </a:r>
          </a:p>
        </p:txBody>
      </p:sp>
      <p:pic>
        <p:nvPicPr>
          <p:cNvPr id="5" name="Picture 4">
            <a:extLst>
              <a:ext uri="{FF2B5EF4-FFF2-40B4-BE49-F238E27FC236}">
                <a16:creationId xmlns:a16="http://schemas.microsoft.com/office/drawing/2014/main" id="{3F6E7137-41EC-4105-A035-8AA37F84C4B2}"/>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667356" y="674913"/>
            <a:ext cx="6050872" cy="4356847"/>
          </a:xfrm>
          <a:prstGeom prst="rect">
            <a:avLst/>
          </a:prstGeom>
          <a:effectLst>
            <a:softEdge rad="38100"/>
          </a:effectLst>
        </p:spPr>
      </p:pic>
    </p:spTree>
    <p:extLst>
      <p:ext uri="{BB962C8B-B14F-4D97-AF65-F5344CB8AC3E}">
        <p14:creationId xmlns:p14="http://schemas.microsoft.com/office/powerpoint/2010/main" val="4004275832"/>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heel(1)">
                                      <p:cBhvr>
                                        <p:cTn id="10"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FB4AA52-1201-4295-9D9B-CF2D26E5B29E}"/>
              </a:ext>
            </a:extLst>
          </p:cNvPr>
          <p:cNvSpPr/>
          <p:nvPr/>
        </p:nvSpPr>
        <p:spPr>
          <a:xfrm>
            <a:off x="-76200" y="-66675"/>
            <a:ext cx="12268200" cy="6924675"/>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ubtitle 1">
            <a:extLst>
              <a:ext uri="{FF2B5EF4-FFF2-40B4-BE49-F238E27FC236}">
                <a16:creationId xmlns:a16="http://schemas.microsoft.com/office/drawing/2014/main" id="{1AB3B63A-8E1A-4B08-A216-B9D316BC040A}"/>
              </a:ext>
            </a:extLst>
          </p:cNvPr>
          <p:cNvSpPr txBox="1">
            <a:spLocks/>
          </p:cNvSpPr>
          <p:nvPr/>
        </p:nvSpPr>
        <p:spPr>
          <a:xfrm>
            <a:off x="2775942" y="3937906"/>
            <a:ext cx="6640115" cy="1820637"/>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600" kern="1200" baseline="0">
                <a:solidFill>
                  <a:srgbClr val="AE4844"/>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2400" b="1" dirty="0">
                <a:solidFill>
                  <a:schemeClr val="accent1">
                    <a:lumMod val="75000"/>
                  </a:schemeClr>
                </a:solidFill>
                <a:latin typeface="Garamond" panose="02020404030301010803" pitchFamily="18" charset="0"/>
              </a:rPr>
              <a:t>The Woodson Center </a:t>
            </a:r>
            <a:r>
              <a:rPr lang="en-US" sz="2400" dirty="0">
                <a:solidFill>
                  <a:schemeClr val="accent1">
                    <a:lumMod val="75000"/>
                  </a:schemeClr>
                </a:solidFill>
                <a:latin typeface="Garamond" panose="02020404030301010803" pitchFamily="18" charset="0"/>
              </a:rPr>
              <a:t>gratefully acknowledges </a:t>
            </a:r>
          </a:p>
          <a:p>
            <a:pPr algn="ctr"/>
            <a:r>
              <a:rPr lang="en-US" sz="2400" b="1" dirty="0">
                <a:solidFill>
                  <a:schemeClr val="accent1">
                    <a:lumMod val="75000"/>
                  </a:schemeClr>
                </a:solidFill>
                <a:latin typeface="Garamond" panose="02020404030301010803" pitchFamily="18" charset="0"/>
              </a:rPr>
              <a:t>Dr. Karen M. Bryan </a:t>
            </a:r>
          </a:p>
          <a:p>
            <a:pPr algn="ctr"/>
            <a:r>
              <a:rPr lang="en-US" sz="2400" dirty="0">
                <a:solidFill>
                  <a:schemeClr val="accent1">
                    <a:lumMod val="75000"/>
                  </a:schemeClr>
                </a:solidFill>
                <a:latin typeface="Garamond" panose="02020404030301010803" pitchFamily="18" charset="0"/>
              </a:rPr>
              <a:t>of </a:t>
            </a:r>
            <a:r>
              <a:rPr lang="en-US" sz="2400" b="1" dirty="0">
                <a:solidFill>
                  <a:schemeClr val="accent1">
                    <a:lumMod val="75000"/>
                  </a:schemeClr>
                </a:solidFill>
                <a:latin typeface="Garamond" panose="02020404030301010803" pitchFamily="18" charset="0"/>
              </a:rPr>
              <a:t>The </a:t>
            </a:r>
            <a:r>
              <a:rPr lang="en-US" sz="2400" b="1" dirty="0" err="1">
                <a:solidFill>
                  <a:schemeClr val="accent1">
                    <a:lumMod val="75000"/>
                  </a:schemeClr>
                </a:solidFill>
                <a:latin typeface="Garamond" panose="02020404030301010803" pitchFamily="18" charset="0"/>
              </a:rPr>
              <a:t>Denyce</a:t>
            </a:r>
            <a:r>
              <a:rPr lang="en-US" sz="2400" b="1" dirty="0">
                <a:solidFill>
                  <a:schemeClr val="accent1">
                    <a:lumMod val="75000"/>
                  </a:schemeClr>
                </a:solidFill>
                <a:latin typeface="Garamond" panose="02020404030301010803" pitchFamily="18" charset="0"/>
              </a:rPr>
              <a:t> Graves Foundation </a:t>
            </a:r>
          </a:p>
          <a:p>
            <a:pPr algn="ctr"/>
            <a:r>
              <a:rPr lang="en-US" sz="2400" dirty="0">
                <a:solidFill>
                  <a:schemeClr val="accent1">
                    <a:lumMod val="75000"/>
                  </a:schemeClr>
                </a:solidFill>
                <a:latin typeface="Garamond" panose="02020404030301010803" pitchFamily="18" charset="0"/>
              </a:rPr>
              <a:t>for her assistance with the development of this lesson.</a:t>
            </a:r>
          </a:p>
          <a:p>
            <a:pPr algn="ctr"/>
            <a:endParaRPr lang="en-US" sz="2400" dirty="0">
              <a:solidFill>
                <a:schemeClr val="accent1">
                  <a:lumMod val="75000"/>
                </a:schemeClr>
              </a:solidFill>
              <a:latin typeface="Garamond" panose="02020404030301010803" pitchFamily="18" charset="0"/>
            </a:endParaRPr>
          </a:p>
        </p:txBody>
      </p:sp>
      <p:pic>
        <p:nvPicPr>
          <p:cNvPr id="11" name="Picture 10">
            <a:extLst>
              <a:ext uri="{FF2B5EF4-FFF2-40B4-BE49-F238E27FC236}">
                <a16:creationId xmlns:a16="http://schemas.microsoft.com/office/drawing/2014/main" id="{AF45B4E8-0C96-46BA-82EE-FC3D14B77E4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21695" y="1742193"/>
            <a:ext cx="7948610" cy="1494814"/>
          </a:xfrm>
          <a:prstGeom prst="rect">
            <a:avLst/>
          </a:prstGeom>
        </p:spPr>
      </p:pic>
    </p:spTree>
    <p:extLst>
      <p:ext uri="{BB962C8B-B14F-4D97-AF65-F5344CB8AC3E}">
        <p14:creationId xmlns:p14="http://schemas.microsoft.com/office/powerpoint/2010/main" val="336368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p:txBody>
          <a:bodyPr/>
          <a:lstStyle/>
          <a:p>
            <a:r>
              <a:rPr lang="en-US" dirty="0"/>
              <a:t>A Passion for Opera</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7010400" y="1175656"/>
            <a:ext cx="4572000" cy="3441168"/>
          </a:xfrm>
        </p:spPr>
        <p:txBody>
          <a:bodyPr/>
          <a:lstStyle/>
          <a:p>
            <a:r>
              <a:rPr lang="en-US" dirty="0"/>
              <a:t>Mary Cardwell Dawson dedicated her life to music. Raised in the Pennsylvania steel town of Homestead, she trained at the New England Conservatory of Music and founded her own music school and choir before creating the NNOC in 1941.   </a:t>
            </a:r>
          </a:p>
        </p:txBody>
      </p:sp>
      <p:sp>
        <p:nvSpPr>
          <p:cNvPr id="4" name="Footer Placeholder 3">
            <a:extLst>
              <a:ext uri="{FF2B5EF4-FFF2-40B4-BE49-F238E27FC236}">
                <a16:creationId xmlns:a16="http://schemas.microsoft.com/office/drawing/2014/main" id="{067837F2-D8FA-4FC7-8EAE-F19979D6C0DC}"/>
              </a:ext>
            </a:extLst>
          </p:cNvPr>
          <p:cNvSpPr>
            <a:spLocks noGrp="1"/>
          </p:cNvSpPr>
          <p:nvPr>
            <p:ph type="ftr" sz="quarter" idx="11"/>
          </p:nvPr>
        </p:nvSpPr>
        <p:spPr>
          <a:xfrm>
            <a:off x="1891552" y="5134347"/>
            <a:ext cx="4833997" cy="547996"/>
          </a:xfrm>
        </p:spPr>
        <p:txBody>
          <a:bodyPr/>
          <a:lstStyle/>
          <a:p>
            <a:pPr algn="ctr"/>
            <a:r>
              <a:rPr lang="en-US" dirty="0"/>
              <a:t>Carnegie Steel Plant in Homestead, c. 1905</a:t>
            </a:r>
          </a:p>
        </p:txBody>
      </p:sp>
      <p:pic>
        <p:nvPicPr>
          <p:cNvPr id="7" name="Picture 6">
            <a:extLst>
              <a:ext uri="{FF2B5EF4-FFF2-40B4-BE49-F238E27FC236}">
                <a16:creationId xmlns:a16="http://schemas.microsoft.com/office/drawing/2014/main" id="{1FBC69B5-A518-4B42-97FF-AD3D31DDE17E}"/>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1828800" y="1175657"/>
            <a:ext cx="4896750" cy="3925262"/>
          </a:xfrm>
          <a:prstGeom prst="rect">
            <a:avLst/>
          </a:prstGeom>
          <a:effectLst>
            <a:softEdge rad="63500"/>
          </a:effectLst>
        </p:spPr>
      </p:pic>
      <p:sp>
        <p:nvSpPr>
          <p:cNvPr id="6" name="Text Box 16">
            <a:hlinkClick r:id="rId3"/>
            <a:extLst>
              <a:ext uri="{FF2B5EF4-FFF2-40B4-BE49-F238E27FC236}">
                <a16:creationId xmlns:a16="http://schemas.microsoft.com/office/drawing/2014/main" id="{EDF1DBAB-2B84-4BBF-9610-6487D81A4BE3}"/>
              </a:ext>
            </a:extLst>
          </p:cNvPr>
          <p:cNvSpPr txBox="1"/>
          <p:nvPr/>
        </p:nvSpPr>
        <p:spPr>
          <a:xfrm>
            <a:off x="8146718" y="4616824"/>
            <a:ext cx="3310176" cy="1168289"/>
          </a:xfrm>
          <a:prstGeom prst="rect">
            <a:avLst/>
          </a:prstGeom>
        </p:spPr>
        <p:txBody>
          <a:bodyPr/>
          <a:lstStyle>
            <a:defPPr>
              <a:defRPr lang="en-US"/>
            </a:defPPr>
            <a:lvl1pPr>
              <a:defRPr sz="2400" i="1">
                <a:solidFill>
                  <a:schemeClr val="accent1">
                    <a:lumMod val="75000"/>
                  </a:schemeClr>
                </a:solidFill>
                <a:latin typeface="Garamond" panose="02020404030301010803" pitchFamily="18" charset="0"/>
              </a:defRPr>
            </a:lvl1pPr>
          </a:lstStyle>
          <a:p>
            <a:r>
              <a:rPr lang="en-US" i="0" dirty="0"/>
              <a:t>Download “Life and Faith in Homestead” to read about Mary’s early life.</a:t>
            </a:r>
          </a:p>
        </p:txBody>
      </p:sp>
      <p:pic>
        <p:nvPicPr>
          <p:cNvPr id="8" name="Graphic 7" descr="Download from cloud">
            <a:hlinkClick r:id="rId3"/>
            <a:extLst>
              <a:ext uri="{FF2B5EF4-FFF2-40B4-BE49-F238E27FC236}">
                <a16:creationId xmlns:a16="http://schemas.microsoft.com/office/drawing/2014/main" id="{2B71E2BB-3CA2-4431-B1B8-EAE1AC601CD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016098" y="4797108"/>
            <a:ext cx="845769" cy="807720"/>
          </a:xfrm>
          <a:prstGeom prst="rect">
            <a:avLst/>
          </a:prstGeom>
        </p:spPr>
      </p:pic>
    </p:spTree>
    <p:extLst>
      <p:ext uri="{BB962C8B-B14F-4D97-AF65-F5344CB8AC3E}">
        <p14:creationId xmlns:p14="http://schemas.microsoft.com/office/powerpoint/2010/main" val="2780857950"/>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p:txBody>
          <a:bodyPr/>
          <a:lstStyle/>
          <a:p>
            <a:r>
              <a:rPr lang="en-US" dirty="0"/>
              <a:t>A Passion for Opera</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1828800" y="1175657"/>
            <a:ext cx="6183086" cy="4677876"/>
          </a:xfrm>
        </p:spPr>
        <p:txBody>
          <a:bodyPr/>
          <a:lstStyle/>
          <a:p>
            <a:r>
              <a:rPr lang="en-US" dirty="0"/>
              <a:t>Mary was among the first Black women impresarios in American history, radically raising the profile of Black artists and performers and laying the foundation for integrated opera. </a:t>
            </a:r>
          </a:p>
          <a:p>
            <a:r>
              <a:rPr lang="en-US" dirty="0"/>
              <a:t>In keeping with her role and mission, Mary preferred to be known as “Madame Dawson” in her professional life.</a:t>
            </a:r>
          </a:p>
          <a:p>
            <a:r>
              <a:rPr lang="en-US" dirty="0"/>
              <a:t>She insisted that the culture of European opera belonged to everyone, not just the White composers, performers, and audience who dominated the </a:t>
            </a:r>
            <a:r>
              <a:rPr lang="en-US" b="1" dirty="0"/>
              <a:t>genre.</a:t>
            </a:r>
            <a:r>
              <a:rPr lang="en-US" dirty="0"/>
              <a:t> </a:t>
            </a:r>
          </a:p>
        </p:txBody>
      </p:sp>
      <p:sp>
        <p:nvSpPr>
          <p:cNvPr id="4" name="Footer Placeholder 3">
            <a:extLst>
              <a:ext uri="{FF2B5EF4-FFF2-40B4-BE49-F238E27FC236}">
                <a16:creationId xmlns:a16="http://schemas.microsoft.com/office/drawing/2014/main" id="{067837F2-D8FA-4FC7-8EAE-F19979D6C0DC}"/>
              </a:ext>
            </a:extLst>
          </p:cNvPr>
          <p:cNvSpPr>
            <a:spLocks noGrp="1"/>
          </p:cNvSpPr>
          <p:nvPr>
            <p:ph type="ftr" sz="quarter" idx="11"/>
          </p:nvPr>
        </p:nvSpPr>
        <p:spPr>
          <a:xfrm>
            <a:off x="1828800" y="6002449"/>
            <a:ext cx="4267200" cy="398351"/>
          </a:xfrm>
        </p:spPr>
        <p:txBody>
          <a:bodyPr/>
          <a:lstStyle/>
          <a:p>
            <a:r>
              <a:rPr lang="en-US" dirty="0"/>
              <a:t>Mary Cardwell Dawson in the 1930s.</a:t>
            </a:r>
          </a:p>
        </p:txBody>
      </p:sp>
      <p:pic>
        <p:nvPicPr>
          <p:cNvPr id="8" name="Picture 7">
            <a:extLst>
              <a:ext uri="{FF2B5EF4-FFF2-40B4-BE49-F238E27FC236}">
                <a16:creationId xmlns:a16="http://schemas.microsoft.com/office/drawing/2014/main" id="{E976B2DB-6B73-420A-A6BE-0FEA2DF56679}"/>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7755270" y="0"/>
            <a:ext cx="4436730" cy="6858000"/>
          </a:xfrm>
          <a:prstGeom prst="rect">
            <a:avLst/>
          </a:prstGeom>
        </p:spPr>
      </p:pic>
    </p:spTree>
    <p:extLst>
      <p:ext uri="{BB962C8B-B14F-4D97-AF65-F5344CB8AC3E}">
        <p14:creationId xmlns:p14="http://schemas.microsoft.com/office/powerpoint/2010/main" val="12508215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2" presetClass="entr" presetSubtype="2"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1000" fill="hold"/>
                                        <p:tgtEl>
                                          <p:spTgt spid="8"/>
                                        </p:tgtEl>
                                        <p:attrNameLst>
                                          <p:attrName>ppt_x</p:attrName>
                                        </p:attrNameLst>
                                      </p:cBhvr>
                                      <p:tavLst>
                                        <p:tav tm="0">
                                          <p:val>
                                            <p:strVal val="1+#ppt_w/2"/>
                                          </p:val>
                                        </p:tav>
                                        <p:tav tm="100000">
                                          <p:val>
                                            <p:strVal val="#ppt_x"/>
                                          </p:val>
                                        </p:tav>
                                      </p:tavLst>
                                    </p:anim>
                                    <p:anim calcmode="lin" valueType="num">
                                      <p:cBhvr additive="base">
                                        <p:cTn id="13" dur="10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500"/>
                                        <p:tgtEl>
                                          <p:spTgt spid="3">
                                            <p:txEl>
                                              <p:pRg st="1" end="1"/>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p:txBody>
          <a:bodyPr/>
          <a:lstStyle/>
          <a:p>
            <a:r>
              <a:rPr lang="en-US" dirty="0"/>
              <a:t>A Passion for Opera</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1828801" y="1294130"/>
            <a:ext cx="4267200" cy="3519608"/>
          </a:xfrm>
        </p:spPr>
        <p:txBody>
          <a:bodyPr/>
          <a:lstStyle/>
          <a:p>
            <a:r>
              <a:rPr lang="en-US" dirty="0"/>
              <a:t>Throughout her career, over 1,800 artists worked on her productions, providing opportunities for singers and musicians from various backgrounds.</a:t>
            </a:r>
          </a:p>
          <a:p>
            <a:r>
              <a:rPr lang="en-US" dirty="0"/>
              <a:t>She often said: “The richest child is poor without a musical education.”</a:t>
            </a:r>
          </a:p>
        </p:txBody>
      </p:sp>
      <p:sp>
        <p:nvSpPr>
          <p:cNvPr id="4" name="Footer Placeholder 3">
            <a:extLst>
              <a:ext uri="{FF2B5EF4-FFF2-40B4-BE49-F238E27FC236}">
                <a16:creationId xmlns:a16="http://schemas.microsoft.com/office/drawing/2014/main" id="{067837F2-D8FA-4FC7-8EAE-F19979D6C0DC}"/>
              </a:ext>
            </a:extLst>
          </p:cNvPr>
          <p:cNvSpPr>
            <a:spLocks noGrp="1"/>
          </p:cNvSpPr>
          <p:nvPr>
            <p:ph type="ftr" sz="quarter" idx="11"/>
          </p:nvPr>
        </p:nvSpPr>
        <p:spPr>
          <a:xfrm>
            <a:off x="1828800" y="5015873"/>
            <a:ext cx="4088524" cy="1227271"/>
          </a:xfrm>
        </p:spPr>
        <p:txBody>
          <a:bodyPr/>
          <a:lstStyle/>
          <a:p>
            <a:r>
              <a:rPr lang="en-US" dirty="0"/>
              <a:t>1959 program image featuring a photograph of a performance of </a:t>
            </a:r>
            <a:r>
              <a:rPr lang="en-US" i="0" dirty="0" err="1"/>
              <a:t>Aïda</a:t>
            </a:r>
            <a:r>
              <a:rPr lang="en-US" dirty="0"/>
              <a:t> at the Syria Mosque in Pittsburgh.</a:t>
            </a:r>
          </a:p>
        </p:txBody>
      </p:sp>
      <p:pic>
        <p:nvPicPr>
          <p:cNvPr id="5" name="Picture 4">
            <a:extLst>
              <a:ext uri="{FF2B5EF4-FFF2-40B4-BE49-F238E27FC236}">
                <a16:creationId xmlns:a16="http://schemas.microsoft.com/office/drawing/2014/main" id="{E1DC641F-49CD-4D91-BBA8-3C9C1EF0D2DA}"/>
              </a:ext>
            </a:extLst>
          </p:cNvPr>
          <p:cNvPicPr>
            <a:picLocks noChangeAspect="1"/>
          </p:cNvPicPr>
          <p:nvPr/>
        </p:nvPicPr>
        <p:blipFill rotWithShape="1">
          <a:blip r:embed="rId2">
            <a:lum bright="-15000" contrast="20000"/>
            <a:extLst>
              <a:ext uri="{28A0092B-C50C-407E-A947-70E740481C1C}">
                <a14:useLocalDpi xmlns:a14="http://schemas.microsoft.com/office/drawing/2010/main" val="0"/>
              </a:ext>
            </a:extLst>
          </a:blip>
          <a:srcRect l="2733" r="3114" b="10805"/>
          <a:stretch/>
        </p:blipFill>
        <p:spPr>
          <a:xfrm>
            <a:off x="6789682" y="0"/>
            <a:ext cx="5402318" cy="6858000"/>
          </a:xfrm>
          <a:prstGeom prst="rect">
            <a:avLst/>
          </a:prstGeom>
        </p:spPr>
      </p:pic>
    </p:spTree>
    <p:extLst>
      <p:ext uri="{BB962C8B-B14F-4D97-AF65-F5344CB8AC3E}">
        <p14:creationId xmlns:p14="http://schemas.microsoft.com/office/powerpoint/2010/main" val="1996748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 presetClass="entr" presetSubtype="32"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ox(out)">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p:txBody>
          <a:bodyPr/>
          <a:lstStyle/>
          <a:p>
            <a:r>
              <a:rPr lang="en-US" dirty="0"/>
              <a:t>North to Pennsylvania</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7883562" y="1175656"/>
            <a:ext cx="3586479" cy="5225143"/>
          </a:xfrm>
        </p:spPr>
        <p:txBody>
          <a:bodyPr/>
          <a:lstStyle/>
          <a:p>
            <a:r>
              <a:rPr lang="en-US" dirty="0"/>
              <a:t>Mary Cardwell was born on February 14, 1894 in Madison, North Carolina, to a family of farmers. But like many Black families, the </a:t>
            </a:r>
            <a:r>
              <a:rPr lang="en-US" dirty="0" err="1"/>
              <a:t>Cardwells</a:t>
            </a:r>
            <a:r>
              <a:rPr lang="en-US" dirty="0"/>
              <a:t> left the South to escape segregation and seek economic opportunities in the North – the first wave of what became known as the </a:t>
            </a:r>
            <a:r>
              <a:rPr lang="en-US" b="1" dirty="0"/>
              <a:t>Great Migration</a:t>
            </a:r>
            <a:r>
              <a:rPr lang="en-US" dirty="0"/>
              <a:t>. </a:t>
            </a:r>
          </a:p>
        </p:txBody>
      </p:sp>
      <p:sp>
        <p:nvSpPr>
          <p:cNvPr id="4" name="Footer Placeholder 3">
            <a:extLst>
              <a:ext uri="{FF2B5EF4-FFF2-40B4-BE49-F238E27FC236}">
                <a16:creationId xmlns:a16="http://schemas.microsoft.com/office/drawing/2014/main" id="{067837F2-D8FA-4FC7-8EAE-F19979D6C0DC}"/>
              </a:ext>
            </a:extLst>
          </p:cNvPr>
          <p:cNvSpPr>
            <a:spLocks noGrp="1"/>
          </p:cNvSpPr>
          <p:nvPr>
            <p:ph type="ftr" sz="quarter" idx="11"/>
          </p:nvPr>
        </p:nvSpPr>
        <p:spPr>
          <a:xfrm>
            <a:off x="1828800" y="5080000"/>
            <a:ext cx="5870848" cy="1320799"/>
          </a:xfrm>
        </p:spPr>
        <p:txBody>
          <a:bodyPr/>
          <a:lstStyle/>
          <a:p>
            <a:r>
              <a:rPr lang="en-US" dirty="0"/>
              <a:t>“Migration Series No. 45: The migrants arrived in Pittsburgh, one of the great industrial centers of the North.” Jacob Lawrence, 1940-41.</a:t>
            </a:r>
          </a:p>
        </p:txBody>
      </p:sp>
      <p:pic>
        <p:nvPicPr>
          <p:cNvPr id="6" name="Picture 5">
            <a:extLst>
              <a:ext uri="{FF2B5EF4-FFF2-40B4-BE49-F238E27FC236}">
                <a16:creationId xmlns:a16="http://schemas.microsoft.com/office/drawing/2014/main" id="{F98CA08C-F654-4AC2-A913-4ECC18F0CD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8800" y="1175657"/>
            <a:ext cx="5870848" cy="3904343"/>
          </a:xfrm>
          <a:prstGeom prst="rect">
            <a:avLst/>
          </a:prstGeom>
          <a:effectLst>
            <a:softEdge rad="38100"/>
          </a:effectLst>
        </p:spPr>
      </p:pic>
    </p:spTree>
    <p:extLst>
      <p:ext uri="{BB962C8B-B14F-4D97-AF65-F5344CB8AC3E}">
        <p14:creationId xmlns:p14="http://schemas.microsoft.com/office/powerpoint/2010/main" val="1531772876"/>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F88A3-2865-4CDD-91EA-0C01E3114CBF}"/>
              </a:ext>
            </a:extLst>
          </p:cNvPr>
          <p:cNvSpPr>
            <a:spLocks noGrp="1"/>
          </p:cNvSpPr>
          <p:nvPr>
            <p:ph type="ctrTitle"/>
          </p:nvPr>
        </p:nvSpPr>
        <p:spPr/>
        <p:txBody>
          <a:bodyPr/>
          <a:lstStyle/>
          <a:p>
            <a:r>
              <a:rPr lang="en-US" dirty="0"/>
              <a:t>Home Sweet Homestead</a:t>
            </a:r>
          </a:p>
        </p:txBody>
      </p:sp>
      <p:sp>
        <p:nvSpPr>
          <p:cNvPr id="3" name="Subtitle 2">
            <a:extLst>
              <a:ext uri="{FF2B5EF4-FFF2-40B4-BE49-F238E27FC236}">
                <a16:creationId xmlns:a16="http://schemas.microsoft.com/office/drawing/2014/main" id="{D633767F-9853-472F-9955-31E8D1496A3A}"/>
              </a:ext>
            </a:extLst>
          </p:cNvPr>
          <p:cNvSpPr>
            <a:spLocks noGrp="1"/>
          </p:cNvSpPr>
          <p:nvPr>
            <p:ph type="subTitle" idx="1"/>
          </p:nvPr>
        </p:nvSpPr>
        <p:spPr>
          <a:xfrm>
            <a:off x="1828800" y="1124976"/>
            <a:ext cx="4114800" cy="4376160"/>
          </a:xfrm>
        </p:spPr>
        <p:txBody>
          <a:bodyPr/>
          <a:lstStyle/>
          <a:p>
            <a:r>
              <a:rPr lang="en-US" dirty="0"/>
              <a:t>Mary’s father, J.A. Cardwell, secured a full-time job at the Hobson and Walker Brickyard in Homestead through family connections, and Mary was raised in a multiethnic neighborhood where Black migrants lived alongside Eastern European immigrants. She was the oldest of four siblings.</a:t>
            </a:r>
          </a:p>
          <a:p>
            <a:r>
              <a:rPr lang="en-US" dirty="0"/>
              <a:t> </a:t>
            </a:r>
          </a:p>
        </p:txBody>
      </p:sp>
      <p:pic>
        <p:nvPicPr>
          <p:cNvPr id="6" name="Picture 5">
            <a:extLst>
              <a:ext uri="{FF2B5EF4-FFF2-40B4-BE49-F238E27FC236}">
                <a16:creationId xmlns:a16="http://schemas.microsoft.com/office/drawing/2014/main" id="{0ECC25BE-CAFF-42EC-A8E9-5AAF2B60A0FA}"/>
              </a:ext>
            </a:extLst>
          </p:cNvPr>
          <p:cNvPicPr>
            <a:picLocks noChangeAspect="1"/>
          </p:cNvPicPr>
          <p:nvPr/>
        </p:nvPicPr>
        <p:blipFill rotWithShape="1">
          <a:blip r:embed="rId2">
            <a:extLst>
              <a:ext uri="{28A0092B-C50C-407E-A947-70E740481C1C}">
                <a14:useLocalDpi xmlns:a14="http://schemas.microsoft.com/office/drawing/2010/main" val="0"/>
              </a:ext>
            </a:extLst>
          </a:blip>
          <a:srcRect b="-2"/>
          <a:stretch/>
        </p:blipFill>
        <p:spPr>
          <a:xfrm>
            <a:off x="6096000" y="1104900"/>
            <a:ext cx="5848350" cy="5174899"/>
          </a:xfrm>
          <a:prstGeom prst="rect">
            <a:avLst/>
          </a:prstGeom>
          <a:effectLst>
            <a:softEdge rad="63500"/>
          </a:effectLst>
        </p:spPr>
      </p:pic>
      <p:sp>
        <p:nvSpPr>
          <p:cNvPr id="7" name="Footer Placeholder 3">
            <a:extLst>
              <a:ext uri="{FF2B5EF4-FFF2-40B4-BE49-F238E27FC236}">
                <a16:creationId xmlns:a16="http://schemas.microsoft.com/office/drawing/2014/main" id="{5F78C382-7A14-4E93-864F-1CBB462DE5DA}"/>
              </a:ext>
            </a:extLst>
          </p:cNvPr>
          <p:cNvSpPr txBox="1">
            <a:spLocks/>
          </p:cNvSpPr>
          <p:nvPr/>
        </p:nvSpPr>
        <p:spPr>
          <a:xfrm>
            <a:off x="1828800" y="5757053"/>
            <a:ext cx="4114800" cy="503696"/>
          </a:xfrm>
          <a:prstGeom prst="rect">
            <a:avLst/>
          </a:prstGeom>
        </p:spPr>
        <p:txBody>
          <a:bodyPr/>
          <a:lstStyle>
            <a:defPPr>
              <a:defRPr lang="en-US"/>
            </a:defPPr>
            <a:lvl1pPr marL="0" algn="l" defTabSz="914400" rtl="0" eaLnBrk="1" latinLnBrk="0" hangingPunct="1">
              <a:defRPr sz="2400" i="1" kern="1200">
                <a:solidFill>
                  <a:schemeClr val="accent1">
                    <a:lumMod val="75000"/>
                  </a:schemeClr>
                </a:solidFill>
                <a:latin typeface="Garamond" panose="02020404030301010803"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Detail of a 1902 map of Homestead. </a:t>
            </a:r>
          </a:p>
        </p:txBody>
      </p:sp>
    </p:spTree>
    <p:extLst>
      <p:ext uri="{BB962C8B-B14F-4D97-AF65-F5344CB8AC3E}">
        <p14:creationId xmlns:p14="http://schemas.microsoft.com/office/powerpoint/2010/main" val="3068622616"/>
      </p:ext>
    </p:extLst>
  </p:cSld>
  <p:clrMapOvr>
    <a:masterClrMapping/>
  </p:clrMapOvr>
  <p:transition spd="slow">
    <p:wipe/>
  </p:transition>
</p:sld>
</file>

<file path=ppt/theme/theme1.xml><?xml version="1.0" encoding="utf-8"?>
<a:theme xmlns:a="http://schemas.openxmlformats.org/drawingml/2006/main" name="WCC HS Presentation">
  <a:themeElements>
    <a:clrScheme name="WCC HS Curriculum">
      <a:dk1>
        <a:srgbClr val="313653"/>
      </a:dk1>
      <a:lt1>
        <a:srgbClr val="AE4844"/>
      </a:lt1>
      <a:dk2>
        <a:srgbClr val="FFFFFF"/>
      </a:dk2>
      <a:lt2>
        <a:srgbClr val="FFFFFF"/>
      </a:lt2>
      <a:accent1>
        <a:srgbClr val="7F7F7F"/>
      </a:accent1>
      <a:accent2>
        <a:srgbClr val="629DD1"/>
      </a:accent2>
      <a:accent3>
        <a:srgbClr val="297FD5"/>
      </a:accent3>
      <a:accent4>
        <a:srgbClr val="7F8FA9"/>
      </a:accent4>
      <a:accent5>
        <a:srgbClr val="5AA2AE"/>
      </a:accent5>
      <a:accent6>
        <a:srgbClr val="9D90A0"/>
      </a:accent6>
      <a:hlink>
        <a:srgbClr val="000000"/>
      </a:hlink>
      <a:folHlink>
        <a:srgbClr val="3EBBF0"/>
      </a:folHlink>
    </a:clrScheme>
    <a:fontScheme name="Curriculum HS">
      <a:majorFont>
        <a:latin typeface="Garamond"/>
        <a:ea typeface="Bodoni SvtyTwo ITC TT-Bold"/>
        <a:cs typeface="Bodoni SvtyTwo ITC TT-Bold"/>
      </a:majorFont>
      <a:minorFont>
        <a:latin typeface="Lato"/>
        <a:ea typeface="Lato-Light"/>
        <a:cs typeface="Lato-Light"/>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WCC HS Curriculum">
    <a:dk1>
      <a:srgbClr val="313653"/>
    </a:dk1>
    <a:lt1>
      <a:srgbClr val="AE4844"/>
    </a:lt1>
    <a:dk2>
      <a:srgbClr val="FFFFFF"/>
    </a:dk2>
    <a:lt2>
      <a:srgbClr val="FFFFFF"/>
    </a:lt2>
    <a:accent1>
      <a:srgbClr val="7F7F7F"/>
    </a:accent1>
    <a:accent2>
      <a:srgbClr val="629DD1"/>
    </a:accent2>
    <a:accent3>
      <a:srgbClr val="297FD5"/>
    </a:accent3>
    <a:accent4>
      <a:srgbClr val="7F8FA9"/>
    </a:accent4>
    <a:accent5>
      <a:srgbClr val="5AA2AE"/>
    </a:accent5>
    <a:accent6>
      <a:srgbClr val="9D90A0"/>
    </a:accent6>
    <a:hlink>
      <a:srgbClr val="000000"/>
    </a:hlink>
    <a:folHlink>
      <a:srgbClr val="3EBBF0"/>
    </a:folHlink>
  </a:clrScheme>
</a:themeOverride>
</file>

<file path=ppt/theme/themeOverride2.xml><?xml version="1.0" encoding="utf-8"?>
<a:themeOverride xmlns:a="http://schemas.openxmlformats.org/drawingml/2006/main">
  <a:clrScheme name="WCC HS Curriculum">
    <a:dk1>
      <a:srgbClr val="313653"/>
    </a:dk1>
    <a:lt1>
      <a:srgbClr val="AE4844"/>
    </a:lt1>
    <a:dk2>
      <a:srgbClr val="FFFFFF"/>
    </a:dk2>
    <a:lt2>
      <a:srgbClr val="FFFFFF"/>
    </a:lt2>
    <a:accent1>
      <a:srgbClr val="7F7F7F"/>
    </a:accent1>
    <a:accent2>
      <a:srgbClr val="629DD1"/>
    </a:accent2>
    <a:accent3>
      <a:srgbClr val="297FD5"/>
    </a:accent3>
    <a:accent4>
      <a:srgbClr val="7F8FA9"/>
    </a:accent4>
    <a:accent5>
      <a:srgbClr val="5AA2AE"/>
    </a:accent5>
    <a:accent6>
      <a:srgbClr val="9D90A0"/>
    </a:accent6>
    <a:hlink>
      <a:srgbClr val="000000"/>
    </a:hlink>
    <a:folHlink>
      <a:srgbClr val="3EBBF0"/>
    </a:folHlink>
  </a:clrScheme>
</a:themeOverride>
</file>

<file path=docProps/app.xml><?xml version="1.0" encoding="utf-8"?>
<Properties xmlns="http://schemas.openxmlformats.org/officeDocument/2006/extended-properties" xmlns:vt="http://schemas.openxmlformats.org/officeDocument/2006/docPropsVTypes">
  <TotalTime>0</TotalTime>
  <Words>3985</Words>
  <Application>Microsoft Office PowerPoint</Application>
  <PresentationFormat>Widescreen</PresentationFormat>
  <Paragraphs>248</Paragraphs>
  <Slides>45</Slides>
  <Notes>25</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45</vt:i4>
      </vt:variant>
    </vt:vector>
  </HeadingPairs>
  <TitlesOfParts>
    <vt:vector size="54" baseType="lpstr">
      <vt:lpstr>Arial</vt:lpstr>
      <vt:lpstr>Bodoni SvtyTwo ITC TT-Bold</vt:lpstr>
      <vt:lpstr>Calibri</vt:lpstr>
      <vt:lpstr>Garamond</vt:lpstr>
      <vt:lpstr>Georgia</vt:lpstr>
      <vt:lpstr>Helvetica Neue Medium</vt:lpstr>
      <vt:lpstr>Lato</vt:lpstr>
      <vt:lpstr>Lato-Light</vt:lpstr>
      <vt:lpstr>WCC HS Presentation</vt:lpstr>
      <vt:lpstr>PowerPoint Presentation</vt:lpstr>
      <vt:lpstr>Revolution at The Met</vt:lpstr>
      <vt:lpstr>Revolution at The Met</vt:lpstr>
      <vt:lpstr>What is Opera?</vt:lpstr>
      <vt:lpstr>A Passion for Opera</vt:lpstr>
      <vt:lpstr>A Passion for Opera</vt:lpstr>
      <vt:lpstr>A Passion for Opera</vt:lpstr>
      <vt:lpstr>North to Pennsylvania</vt:lpstr>
      <vt:lpstr>Home Sweet Homestead</vt:lpstr>
      <vt:lpstr>Home Sweet Homestead</vt:lpstr>
      <vt:lpstr>Musical Education</vt:lpstr>
      <vt:lpstr>Musical Education</vt:lpstr>
      <vt:lpstr>Musical Education</vt:lpstr>
      <vt:lpstr>Musical Education</vt:lpstr>
      <vt:lpstr>Musical Education</vt:lpstr>
      <vt:lpstr>Return to Homestead</vt:lpstr>
      <vt:lpstr>Musical Power Couple</vt:lpstr>
      <vt:lpstr>The Cardwell Dawson School of Music</vt:lpstr>
      <vt:lpstr>The Cardwell Dawson School of Music</vt:lpstr>
      <vt:lpstr>The Cardwell Dawson School of Music</vt:lpstr>
      <vt:lpstr>Musical Power Couple</vt:lpstr>
      <vt:lpstr>Musical Power Couple</vt:lpstr>
      <vt:lpstr>Untapped Talent in the Pews</vt:lpstr>
      <vt:lpstr>Productions and Presentations</vt:lpstr>
      <vt:lpstr>Productions and Presentations</vt:lpstr>
      <vt:lpstr>The Cardwell Dawson Choir on Tour</vt:lpstr>
      <vt:lpstr>From Choir to Opera Company</vt:lpstr>
      <vt:lpstr>The National Negro Opera Company</vt:lpstr>
      <vt:lpstr>The National Negro Opera Company</vt:lpstr>
      <vt:lpstr>PowerPoint Presentation</vt:lpstr>
      <vt:lpstr>The National Negro Opera Company</vt:lpstr>
      <vt:lpstr>Moving to Washington</vt:lpstr>
      <vt:lpstr>A National Presence</vt:lpstr>
      <vt:lpstr>A National Presence</vt:lpstr>
      <vt:lpstr>A National Presence</vt:lpstr>
      <vt:lpstr>A National Presence</vt:lpstr>
      <vt:lpstr>The Metropolitan Opera</vt:lpstr>
      <vt:lpstr>Decline of the NNOC</vt:lpstr>
      <vt:lpstr>“Indomitable Courage”</vt:lpstr>
      <vt:lpstr>Musical Legacy</vt:lpstr>
      <vt:lpstr>Musical Legacy</vt:lpstr>
      <vt:lpstr>Musical Legacy</vt:lpstr>
      <vt:lpstr>A Guiding Spirit</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2024-10-22T16:28:17Z</dcterms:created>
  <dcterms:modified xsi:type="dcterms:W3CDTF">2024-10-22T16:30:15Z</dcterms:modified>
</cp:coreProperties>
</file>