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authors.xml" ContentType="application/vnd.ms-powerpoint.author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48" r:id="rId4"/>
  </p:sldMasterIdLst>
  <p:notesMasterIdLst>
    <p:notesMasterId r:id="rId44"/>
  </p:notesMasterIdLst>
  <p:sldIdLst>
    <p:sldId id="404" r:id="rId5"/>
    <p:sldId id="405" r:id="rId6"/>
    <p:sldId id="421" r:id="rId7"/>
    <p:sldId id="423" r:id="rId8"/>
    <p:sldId id="420" r:id="rId9"/>
    <p:sldId id="457" r:id="rId10"/>
    <p:sldId id="424" r:id="rId11"/>
    <p:sldId id="435" r:id="rId12"/>
    <p:sldId id="419" r:id="rId13"/>
    <p:sldId id="436" r:id="rId14"/>
    <p:sldId id="263" r:id="rId15"/>
    <p:sldId id="429" r:id="rId16"/>
    <p:sldId id="418" r:id="rId17"/>
    <p:sldId id="409" r:id="rId18"/>
    <p:sldId id="425" r:id="rId19"/>
    <p:sldId id="410" r:id="rId20"/>
    <p:sldId id="458" r:id="rId21"/>
    <p:sldId id="430" r:id="rId22"/>
    <p:sldId id="259" r:id="rId23"/>
    <p:sldId id="258" r:id="rId24"/>
    <p:sldId id="257" r:id="rId25"/>
    <p:sldId id="408" r:id="rId26"/>
    <p:sldId id="406" r:id="rId27"/>
    <p:sldId id="433" r:id="rId28"/>
    <p:sldId id="454" r:id="rId29"/>
    <p:sldId id="456" r:id="rId30"/>
    <p:sldId id="407" r:id="rId31"/>
    <p:sldId id="432" r:id="rId32"/>
    <p:sldId id="413" r:id="rId33"/>
    <p:sldId id="427" r:id="rId34"/>
    <p:sldId id="431" r:id="rId35"/>
    <p:sldId id="415" r:id="rId36"/>
    <p:sldId id="426" r:id="rId37"/>
    <p:sldId id="437" r:id="rId38"/>
    <p:sldId id="438" r:id="rId39"/>
    <p:sldId id="455" r:id="rId40"/>
    <p:sldId id="439" r:id="rId41"/>
    <p:sldId id="416" r:id="rId42"/>
    <p:sldId id="434" r:id="rId4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55F19A2D-D12E-BFA0-0D38-351DFA69B16C}" name="Tina Webb" initials="TW" userId="S::twebb@woodsoncenter.org::0d532013-4449-4f89-8331-67e74df772bf" providerId="AD"/>
  <p188:author id="{AAFFD53B-2F87-7082-7C51-C7295C6C0903}" name="Stephanie Taylor" initials="ST" userId="S::staylor@woodsoncenter.org::6507a91e-9be2-47d5-8d9a-6937e9a2ac1c" providerId="AD"/>
  <p188:author id="{741105B3-CADC-D241-6690-02560E37ECB8}" name="Beth Feeley" initials="BF" userId="S::bfeeley@woodsoncenter.org::6f68d2de-dc32-42b1-90c0-5a361980b930" providerId="AD"/>
  <p188:author id="{3A6928CC-821A-35FA-23A5-CAA3A0E1633E}" name="Trinity Chung" initials="TC" userId="S::tchung@woodsoncenter.org::7cfa4c33-9334-42ce-b677-c8adabad6193"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E484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6071" autoAdjust="0"/>
    <p:restoredTop sz="80076" autoAdjust="0"/>
  </p:normalViewPr>
  <p:slideViewPr>
    <p:cSldViewPr snapToGrid="0">
      <p:cViewPr varScale="1">
        <p:scale>
          <a:sx n="68" d="100"/>
          <a:sy n="68" d="100"/>
        </p:scale>
        <p:origin x="125" y="67"/>
      </p:cViewPr>
      <p:guideLst/>
    </p:cSldViewPr>
  </p:slideViewPr>
  <p:notesTextViewPr>
    <p:cViewPr>
      <p:scale>
        <a:sx n="400" d="100"/>
        <a:sy n="4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theme" Target="theme/theme1.xml"/><Relationship Id="rId50" Type="http://schemas.microsoft.com/office/2018/10/relationships/authors" Target="author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presProps" Target="pres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tableStyles" Target="tableStyles.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viewProps" Target="viewProps.xml"/><Relationship Id="rId20" Type="http://schemas.openxmlformats.org/officeDocument/2006/relationships/slide" Target="slides/slide16.xml"/><Relationship Id="rId41" Type="http://schemas.openxmlformats.org/officeDocument/2006/relationships/slide" Target="slides/slide37.xml"/><Relationship Id="rId1" Type="http://schemas.openxmlformats.org/officeDocument/2006/relationships/customXml" Target="../customXml/item1.xml"/><Relationship Id="rId6"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BAF86B5-EB98-4CF4-8E51-C9BB4D8F9464}" type="datetimeFigureOut">
              <a:rPr lang="en-US" smtClean="0"/>
              <a:t>5/14/2024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3EB26F7-A228-42CF-ACCD-60F210703DBF}" type="slidenum">
              <a:rPr lang="en-US" smtClean="0"/>
              <a:t>‹#›</a:t>
            </a:fld>
            <a:endParaRPr lang="en-US"/>
          </a:p>
        </p:txBody>
      </p:sp>
    </p:spTree>
    <p:extLst>
      <p:ext uri="{BB962C8B-B14F-4D97-AF65-F5344CB8AC3E}">
        <p14:creationId xmlns:p14="http://schemas.microsoft.com/office/powerpoint/2010/main" val="388334080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a:latin typeface="+mn-lt"/>
              </a:rPr>
              <a:t>https://www.brown.edu/news/2022-03-25/loury</a:t>
            </a:r>
          </a:p>
        </p:txBody>
      </p:sp>
      <p:sp>
        <p:nvSpPr>
          <p:cNvPr id="4" name="Slide Number Placeholder 3"/>
          <p:cNvSpPr>
            <a:spLocks noGrp="1"/>
          </p:cNvSpPr>
          <p:nvPr>
            <p:ph type="sldNum" sz="quarter" idx="5"/>
          </p:nvPr>
        </p:nvSpPr>
        <p:spPr/>
        <p:txBody>
          <a:bodyPr/>
          <a:lstStyle/>
          <a:p>
            <a:fld id="{E3EB26F7-A228-42CF-ACCD-60F210703DBF}" type="slidenum">
              <a:rPr lang="en-US" smtClean="0"/>
              <a:t>1</a:t>
            </a:fld>
            <a:endParaRPr lang="en-US"/>
          </a:p>
        </p:txBody>
      </p:sp>
    </p:spTree>
    <p:extLst>
      <p:ext uri="{BB962C8B-B14F-4D97-AF65-F5344CB8AC3E}">
        <p14:creationId xmlns:p14="http://schemas.microsoft.com/office/powerpoint/2010/main" val="105246634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3EB26F7-A228-42CF-ACCD-60F210703DBF}" type="slidenum">
              <a:rPr lang="en-US" smtClean="0"/>
              <a:t>29</a:t>
            </a:fld>
            <a:endParaRPr lang="en-US"/>
          </a:p>
        </p:txBody>
      </p:sp>
    </p:spTree>
    <p:extLst>
      <p:ext uri="{BB962C8B-B14F-4D97-AF65-F5344CB8AC3E}">
        <p14:creationId xmlns:p14="http://schemas.microsoft.com/office/powerpoint/2010/main" val="171587236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https://youtu.be/wVEhOxBBBc8?si=y6MGIc1XCTRmQ-tV</a:t>
            </a:r>
          </a:p>
        </p:txBody>
      </p:sp>
      <p:sp>
        <p:nvSpPr>
          <p:cNvPr id="4" name="Slide Number Placeholder 3"/>
          <p:cNvSpPr>
            <a:spLocks noGrp="1"/>
          </p:cNvSpPr>
          <p:nvPr>
            <p:ph type="sldNum" sz="quarter" idx="5"/>
          </p:nvPr>
        </p:nvSpPr>
        <p:spPr/>
        <p:txBody>
          <a:bodyPr/>
          <a:lstStyle/>
          <a:p>
            <a:fld id="{E3EB26F7-A228-42CF-ACCD-60F210703DBF}" type="slidenum">
              <a:rPr lang="en-US" smtClean="0"/>
              <a:t>30</a:t>
            </a:fld>
            <a:endParaRPr lang="en-US"/>
          </a:p>
        </p:txBody>
      </p:sp>
    </p:spTree>
    <p:extLst>
      <p:ext uri="{BB962C8B-B14F-4D97-AF65-F5344CB8AC3E}">
        <p14:creationId xmlns:p14="http://schemas.microsoft.com/office/powerpoint/2010/main" val="250088275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https://en.wikipedia.org/wiki/File:Barack_Obama_Hope_poster.jpg</a:t>
            </a:r>
          </a:p>
        </p:txBody>
      </p:sp>
      <p:sp>
        <p:nvSpPr>
          <p:cNvPr id="4" name="Slide Number Placeholder 3"/>
          <p:cNvSpPr>
            <a:spLocks noGrp="1"/>
          </p:cNvSpPr>
          <p:nvPr>
            <p:ph type="sldNum" sz="quarter" idx="5"/>
          </p:nvPr>
        </p:nvSpPr>
        <p:spPr/>
        <p:txBody>
          <a:bodyPr/>
          <a:lstStyle/>
          <a:p>
            <a:fld id="{E3EB26F7-A228-42CF-ACCD-60F210703DBF}" type="slidenum">
              <a:rPr lang="en-US" smtClean="0"/>
              <a:t>31</a:t>
            </a:fld>
            <a:endParaRPr lang="en-US"/>
          </a:p>
        </p:txBody>
      </p:sp>
    </p:spTree>
    <p:extLst>
      <p:ext uri="{BB962C8B-B14F-4D97-AF65-F5344CB8AC3E}">
        <p14:creationId xmlns:p14="http://schemas.microsoft.com/office/powerpoint/2010/main" val="364826186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https://media.newyorker.com/photos/5ed58a433b1f2c5c1faa9511/master/w_2560%2Cc_limit/Washington-HoustonGeorgeFloydProtest.jpg</a:t>
            </a:r>
          </a:p>
        </p:txBody>
      </p:sp>
      <p:sp>
        <p:nvSpPr>
          <p:cNvPr id="4" name="Slide Number Placeholder 3"/>
          <p:cNvSpPr>
            <a:spLocks noGrp="1"/>
          </p:cNvSpPr>
          <p:nvPr>
            <p:ph type="sldNum" sz="quarter" idx="5"/>
          </p:nvPr>
        </p:nvSpPr>
        <p:spPr/>
        <p:txBody>
          <a:bodyPr/>
          <a:lstStyle/>
          <a:p>
            <a:fld id="{E3EB26F7-A228-42CF-ACCD-60F210703DBF}" type="slidenum">
              <a:rPr lang="en-US" smtClean="0"/>
              <a:t>32</a:t>
            </a:fld>
            <a:endParaRPr lang="en-US"/>
          </a:p>
        </p:txBody>
      </p:sp>
    </p:spTree>
    <p:extLst>
      <p:ext uri="{BB962C8B-B14F-4D97-AF65-F5344CB8AC3E}">
        <p14:creationId xmlns:p14="http://schemas.microsoft.com/office/powerpoint/2010/main" val="156430116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https://www.ctvnews.ca/photo-galleries/ferguson-aftermath-u-s-erupts-in-protest-1.2117512</a:t>
            </a:r>
          </a:p>
        </p:txBody>
      </p:sp>
      <p:sp>
        <p:nvSpPr>
          <p:cNvPr id="4" name="Slide Number Placeholder 3"/>
          <p:cNvSpPr>
            <a:spLocks noGrp="1"/>
          </p:cNvSpPr>
          <p:nvPr>
            <p:ph type="sldNum" sz="quarter" idx="5"/>
          </p:nvPr>
        </p:nvSpPr>
        <p:spPr/>
        <p:txBody>
          <a:bodyPr/>
          <a:lstStyle/>
          <a:p>
            <a:fld id="{E3EB26F7-A228-42CF-ACCD-60F210703DBF}" type="slidenum">
              <a:rPr lang="en-US" smtClean="0"/>
              <a:t>33</a:t>
            </a:fld>
            <a:endParaRPr lang="en-US"/>
          </a:p>
        </p:txBody>
      </p:sp>
    </p:spTree>
    <p:extLst>
      <p:ext uri="{BB962C8B-B14F-4D97-AF65-F5344CB8AC3E}">
        <p14:creationId xmlns:p14="http://schemas.microsoft.com/office/powerpoint/2010/main" val="319204682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https://www.pbs.org/wgbh/americanexperience/features/garvey-gallery/</a:t>
            </a:r>
          </a:p>
          <a:p>
            <a:endParaRPr lang="en-US" dirty="0"/>
          </a:p>
          <a:p>
            <a:endParaRPr lang="en-US" dirty="0"/>
          </a:p>
        </p:txBody>
      </p:sp>
      <p:sp>
        <p:nvSpPr>
          <p:cNvPr id="4" name="Slide Number Placeholder 3"/>
          <p:cNvSpPr>
            <a:spLocks noGrp="1"/>
          </p:cNvSpPr>
          <p:nvPr>
            <p:ph type="sldNum" sz="quarter" idx="5"/>
          </p:nvPr>
        </p:nvSpPr>
        <p:spPr/>
        <p:txBody>
          <a:bodyPr/>
          <a:lstStyle/>
          <a:p>
            <a:fld id="{E3EB26F7-A228-42CF-ACCD-60F210703DBF}" type="slidenum">
              <a:rPr lang="en-US" smtClean="0"/>
              <a:t>2</a:t>
            </a:fld>
            <a:endParaRPr lang="en-US"/>
          </a:p>
        </p:txBody>
      </p:sp>
    </p:spTree>
    <p:extLst>
      <p:ext uri="{BB962C8B-B14F-4D97-AF65-F5344CB8AC3E}">
        <p14:creationId xmlns:p14="http://schemas.microsoft.com/office/powerpoint/2010/main" val="114658783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https://www.brownalumnimagazine.com/articles/2023-01-09/conservative-voice-glenn-loury-and-poet-ravi-shankar</a:t>
            </a:r>
          </a:p>
        </p:txBody>
      </p:sp>
      <p:sp>
        <p:nvSpPr>
          <p:cNvPr id="4" name="Slide Number Placeholder 3"/>
          <p:cNvSpPr>
            <a:spLocks noGrp="1"/>
          </p:cNvSpPr>
          <p:nvPr>
            <p:ph type="sldNum" sz="quarter" idx="5"/>
          </p:nvPr>
        </p:nvSpPr>
        <p:spPr/>
        <p:txBody>
          <a:bodyPr/>
          <a:lstStyle/>
          <a:p>
            <a:fld id="{E3EB26F7-A228-42CF-ACCD-60F210703DBF}" type="slidenum">
              <a:rPr lang="en-US" smtClean="0"/>
              <a:t>3</a:t>
            </a:fld>
            <a:endParaRPr lang="en-US"/>
          </a:p>
        </p:txBody>
      </p:sp>
    </p:spTree>
    <p:extLst>
      <p:ext uri="{BB962C8B-B14F-4D97-AF65-F5344CB8AC3E}">
        <p14:creationId xmlns:p14="http://schemas.microsoft.com/office/powerpoint/2010/main" val="28321002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https://www.chron.com/lifestyle/article/20-photos-of-Chicago-in-the-1950s-17329795.php</a:t>
            </a:r>
          </a:p>
          <a:p>
            <a:endParaRPr lang="en-US" dirty="0"/>
          </a:p>
          <a:p>
            <a:r>
              <a:rPr lang="en-US" dirty="0"/>
              <a:t>Original caption: </a:t>
            </a:r>
            <a:r>
              <a:rPr lang="en-US" b="0" dirty="0"/>
              <a:t>The Regal Theater</a:t>
            </a:r>
          </a:p>
          <a:p>
            <a:r>
              <a:rPr lang="en-US" b="0" dirty="0"/>
              <a:t>A cultural mainstay for Chicago's Black community, the Regal Theater, located in the </a:t>
            </a:r>
            <a:r>
              <a:rPr lang="en-US" b="0" dirty="0" err="1"/>
              <a:t>Bronzeville</a:t>
            </a:r>
            <a:r>
              <a:rPr lang="en-US" b="0" dirty="0"/>
              <a:t> neighborhood, was part nightclub, part movie theater, part stage theate</a:t>
            </a:r>
            <a:r>
              <a:rPr lang="en-US" dirty="0"/>
              <a:t>r, and part music venue. Some of the culture's biggest stars, from Nat King Cole to Ella Fitzgerald, performed here before it was razed in the early '70s.</a:t>
            </a:r>
          </a:p>
          <a:p>
            <a:r>
              <a:rPr lang="en-US" dirty="0" err="1"/>
              <a:t>Bettmann</a:t>
            </a:r>
            <a:r>
              <a:rPr lang="en-US" dirty="0"/>
              <a:t> // Getty Images</a:t>
            </a:r>
          </a:p>
        </p:txBody>
      </p:sp>
      <p:sp>
        <p:nvSpPr>
          <p:cNvPr id="4" name="Slide Number Placeholder 3"/>
          <p:cNvSpPr>
            <a:spLocks noGrp="1"/>
          </p:cNvSpPr>
          <p:nvPr>
            <p:ph type="sldNum" sz="quarter" idx="5"/>
          </p:nvPr>
        </p:nvSpPr>
        <p:spPr/>
        <p:txBody>
          <a:bodyPr/>
          <a:lstStyle/>
          <a:p>
            <a:fld id="{E3EB26F7-A228-42CF-ACCD-60F210703DBF}" type="slidenum">
              <a:rPr lang="en-US" smtClean="0"/>
              <a:t>4</a:t>
            </a:fld>
            <a:endParaRPr lang="en-US"/>
          </a:p>
        </p:txBody>
      </p:sp>
    </p:spTree>
    <p:extLst>
      <p:ext uri="{BB962C8B-B14F-4D97-AF65-F5344CB8AC3E}">
        <p14:creationId xmlns:p14="http://schemas.microsoft.com/office/powerpoint/2010/main" val="138819462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https://chicagopc.info/wp-content/uploads/2016/12/nwu-law-school-cloister-garden.jpg</a:t>
            </a:r>
          </a:p>
        </p:txBody>
      </p:sp>
      <p:sp>
        <p:nvSpPr>
          <p:cNvPr id="4" name="Slide Number Placeholder 3"/>
          <p:cNvSpPr>
            <a:spLocks noGrp="1"/>
          </p:cNvSpPr>
          <p:nvPr>
            <p:ph type="sldNum" sz="quarter" idx="5"/>
          </p:nvPr>
        </p:nvSpPr>
        <p:spPr/>
        <p:txBody>
          <a:bodyPr/>
          <a:lstStyle/>
          <a:p>
            <a:fld id="{E3EB26F7-A228-42CF-ACCD-60F210703DBF}" type="slidenum">
              <a:rPr lang="en-US" smtClean="0"/>
              <a:t>6</a:t>
            </a:fld>
            <a:endParaRPr lang="en-US"/>
          </a:p>
        </p:txBody>
      </p:sp>
    </p:spTree>
    <p:extLst>
      <p:ext uri="{BB962C8B-B14F-4D97-AF65-F5344CB8AC3E}">
        <p14:creationId xmlns:p14="http://schemas.microsoft.com/office/powerpoint/2010/main" val="418315117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https://www.urbanremainschicago.com/news-and-events/2016/12/19/historically-important-r-r-donnelley-terra-cotta-shields-join-bldg-51-museum/</a:t>
            </a:r>
          </a:p>
        </p:txBody>
      </p:sp>
      <p:sp>
        <p:nvSpPr>
          <p:cNvPr id="4" name="Slide Number Placeholder 3"/>
          <p:cNvSpPr>
            <a:spLocks noGrp="1"/>
          </p:cNvSpPr>
          <p:nvPr>
            <p:ph type="sldNum" sz="quarter" idx="5"/>
          </p:nvPr>
        </p:nvSpPr>
        <p:spPr/>
        <p:txBody>
          <a:bodyPr/>
          <a:lstStyle/>
          <a:p>
            <a:fld id="{E3EB26F7-A228-42CF-ACCD-60F210703DBF}" type="slidenum">
              <a:rPr lang="en-US" smtClean="0"/>
              <a:t>10</a:t>
            </a:fld>
            <a:endParaRPr lang="en-US"/>
          </a:p>
        </p:txBody>
      </p:sp>
    </p:spTree>
    <p:extLst>
      <p:ext uri="{BB962C8B-B14F-4D97-AF65-F5344CB8AC3E}">
        <p14:creationId xmlns:p14="http://schemas.microsoft.com/office/powerpoint/2010/main" val="287416144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https://www.pinterest.com/pin/northwestern-university-library--9359111712892728/</a:t>
            </a:r>
          </a:p>
        </p:txBody>
      </p:sp>
      <p:sp>
        <p:nvSpPr>
          <p:cNvPr id="4" name="Slide Number Placeholder 3"/>
          <p:cNvSpPr>
            <a:spLocks noGrp="1"/>
          </p:cNvSpPr>
          <p:nvPr>
            <p:ph type="sldNum" sz="quarter" idx="5"/>
          </p:nvPr>
        </p:nvSpPr>
        <p:spPr/>
        <p:txBody>
          <a:bodyPr/>
          <a:lstStyle/>
          <a:p>
            <a:fld id="{E3EB26F7-A228-42CF-ACCD-60F210703DBF}" type="slidenum">
              <a:rPr lang="en-US" smtClean="0"/>
              <a:t>11</a:t>
            </a:fld>
            <a:endParaRPr lang="en-US"/>
          </a:p>
        </p:txBody>
      </p:sp>
    </p:spTree>
    <p:extLst>
      <p:ext uri="{BB962C8B-B14F-4D97-AF65-F5344CB8AC3E}">
        <p14:creationId xmlns:p14="http://schemas.microsoft.com/office/powerpoint/2010/main" val="267594671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3EB26F7-A228-42CF-ACCD-60F210703DBF}" type="slidenum">
              <a:rPr lang="en-US" smtClean="0"/>
              <a:t>18</a:t>
            </a:fld>
            <a:endParaRPr lang="en-US"/>
          </a:p>
        </p:txBody>
      </p:sp>
    </p:spTree>
    <p:extLst>
      <p:ext uri="{BB962C8B-B14F-4D97-AF65-F5344CB8AC3E}">
        <p14:creationId xmlns:p14="http://schemas.microsoft.com/office/powerpoint/2010/main" val="223871840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https://www.vintag.es/2014/02/daily-life-in-boston-in-1980s.html</a:t>
            </a:r>
          </a:p>
        </p:txBody>
      </p:sp>
      <p:sp>
        <p:nvSpPr>
          <p:cNvPr id="4" name="Slide Number Placeholder 3"/>
          <p:cNvSpPr>
            <a:spLocks noGrp="1"/>
          </p:cNvSpPr>
          <p:nvPr>
            <p:ph type="sldNum" sz="quarter" idx="5"/>
          </p:nvPr>
        </p:nvSpPr>
        <p:spPr/>
        <p:txBody>
          <a:bodyPr/>
          <a:lstStyle/>
          <a:p>
            <a:fld id="{E3EB26F7-A228-42CF-ACCD-60F210703DBF}" type="slidenum">
              <a:rPr lang="en-US" smtClean="0"/>
              <a:t>21</a:t>
            </a:fld>
            <a:endParaRPr lang="en-US"/>
          </a:p>
        </p:txBody>
      </p:sp>
    </p:spTree>
    <p:extLst>
      <p:ext uri="{BB962C8B-B14F-4D97-AF65-F5344CB8AC3E}">
        <p14:creationId xmlns:p14="http://schemas.microsoft.com/office/powerpoint/2010/main" val="465185254"/>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8" name="Rectangle">
            <a:extLst>
              <a:ext uri="{FF2B5EF4-FFF2-40B4-BE49-F238E27FC236}">
                <a16:creationId xmlns:a16="http://schemas.microsoft.com/office/drawing/2014/main" id="{82B0C5FE-FAB4-4D5E-A1CA-EF09720AD8EF}"/>
              </a:ext>
            </a:extLst>
          </p:cNvPr>
          <p:cNvSpPr/>
          <p:nvPr userDrawn="1"/>
        </p:nvSpPr>
        <p:spPr>
          <a:xfrm>
            <a:off x="1" y="0"/>
            <a:ext cx="1298671" cy="6858000"/>
          </a:xfrm>
          <a:prstGeom prst="rect">
            <a:avLst/>
          </a:prstGeom>
          <a:solidFill>
            <a:srgbClr val="313653"/>
          </a:solidFill>
          <a:ln w="12700">
            <a:miter lim="400000"/>
          </a:ln>
        </p:spPr>
        <p:txBody>
          <a:bodyPr lIns="50800" tIns="50800" rIns="50800" bIns="50800" anchor="ctr"/>
          <a:lstStyle/>
          <a:p>
            <a:pPr algn="ctr" defTabSz="825500">
              <a:defRPr sz="3200">
                <a:solidFill>
                  <a:schemeClr val="accent4">
                    <a:hueOff val="348544"/>
                    <a:lumOff val="7139"/>
                  </a:schemeClr>
                </a:solidFill>
                <a:latin typeface="Helvetica Neue Medium"/>
                <a:ea typeface="Helvetica Neue Medium"/>
                <a:cs typeface="Helvetica Neue Medium"/>
                <a:sym typeface="Helvetica Neue Medium"/>
              </a:defRPr>
            </a:pPr>
            <a:endParaRPr b="0" i="0" dirty="0">
              <a:latin typeface="Arial" panose="020B0604020202020204" pitchFamily="34" charset="0"/>
              <a:ea typeface="Lato" panose="020F0502020204030203" pitchFamily="34" charset="0"/>
              <a:cs typeface="Arial" panose="020B0604020202020204" pitchFamily="34" charset="0"/>
            </a:endParaRPr>
          </a:p>
        </p:txBody>
      </p:sp>
      <p:pic>
        <p:nvPicPr>
          <p:cNvPr id="9" name="White and Gold.png">
            <a:extLst>
              <a:ext uri="{FF2B5EF4-FFF2-40B4-BE49-F238E27FC236}">
                <a16:creationId xmlns:a16="http://schemas.microsoft.com/office/drawing/2014/main" id="{72DF83DA-8B27-4A90-9484-DF73883ADE09}"/>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rot="16200000">
            <a:off x="-1308190" y="3062452"/>
            <a:ext cx="3915052" cy="733096"/>
          </a:xfrm>
          <a:prstGeom prst="rect">
            <a:avLst/>
          </a:prstGeom>
          <a:ln w="12700">
            <a:miter lim="400000"/>
          </a:ln>
        </p:spPr>
      </p:pic>
      <p:sp>
        <p:nvSpPr>
          <p:cNvPr id="10" name="Presentation Title">
            <a:extLst>
              <a:ext uri="{FF2B5EF4-FFF2-40B4-BE49-F238E27FC236}">
                <a16:creationId xmlns:a16="http://schemas.microsoft.com/office/drawing/2014/main" id="{5D58CE95-66F6-4705-A55B-94645E7615A7}"/>
              </a:ext>
            </a:extLst>
          </p:cNvPr>
          <p:cNvSpPr txBox="1">
            <a:spLocks noGrp="1"/>
          </p:cNvSpPr>
          <p:nvPr>
            <p:ph type="title" hasCustomPrompt="1"/>
          </p:nvPr>
        </p:nvSpPr>
        <p:spPr>
          <a:xfrm>
            <a:off x="2743200" y="457200"/>
            <a:ext cx="8912506" cy="752821"/>
          </a:xfrm>
          <a:prstGeom prst="rect">
            <a:avLst/>
          </a:prstGeom>
        </p:spPr>
        <p:txBody>
          <a:bodyPr anchor="b">
            <a:normAutofit/>
          </a:bodyPr>
          <a:lstStyle>
            <a:lvl1pPr>
              <a:defRPr sz="4000" b="1" i="0" spc="-140" baseline="0">
                <a:solidFill>
                  <a:schemeClr val="tx1"/>
                </a:solidFill>
                <a:latin typeface="Arial" panose="020B0604020202020204" pitchFamily="34" charset="0"/>
                <a:ea typeface="+mj-ea"/>
                <a:cs typeface="Arial" panose="020B0604020202020204" pitchFamily="34" charset="0"/>
                <a:sym typeface="Bodoni SvtyTwo ITC TT-Bold"/>
              </a:defRPr>
            </a:lvl1pPr>
          </a:lstStyle>
          <a:p>
            <a:r>
              <a:rPr dirty="0"/>
              <a:t>Presentation Title</a:t>
            </a:r>
          </a:p>
        </p:txBody>
      </p:sp>
      <p:sp>
        <p:nvSpPr>
          <p:cNvPr id="11" name="Body Level One…">
            <a:extLst>
              <a:ext uri="{FF2B5EF4-FFF2-40B4-BE49-F238E27FC236}">
                <a16:creationId xmlns:a16="http://schemas.microsoft.com/office/drawing/2014/main" id="{BD293084-CB88-4B76-BED1-0BFCD160C0CA}"/>
              </a:ext>
            </a:extLst>
          </p:cNvPr>
          <p:cNvSpPr txBox="1">
            <a:spLocks noGrp="1"/>
          </p:cNvSpPr>
          <p:nvPr>
            <p:ph type="body" sz="quarter" idx="1" hasCustomPrompt="1"/>
          </p:nvPr>
        </p:nvSpPr>
        <p:spPr>
          <a:xfrm>
            <a:off x="2743200" y="1371600"/>
            <a:ext cx="8912506" cy="1905001"/>
          </a:xfrm>
          <a:prstGeom prst="rect">
            <a:avLst/>
          </a:prstGeom>
        </p:spPr>
        <p:txBody>
          <a:bodyPr/>
          <a:lstStyle>
            <a:lvl1pPr marL="0" indent="0" defTabSz="825500">
              <a:lnSpc>
                <a:spcPct val="100000"/>
              </a:lnSpc>
              <a:buSzTx/>
              <a:buNone/>
              <a:defRPr sz="2600">
                <a:solidFill>
                  <a:schemeClr val="tx1"/>
                </a:solidFill>
                <a:uFill>
                  <a:solidFill>
                    <a:srgbClr val="000000"/>
                  </a:solidFill>
                </a:uFill>
                <a:latin typeface="Arial" panose="020B0604020202020204" pitchFamily="34" charset="0"/>
                <a:ea typeface="Lato" panose="020F0502020204030203" pitchFamily="34" charset="0"/>
                <a:cs typeface="Arial" panose="020B0604020202020204" pitchFamily="34" charset="0"/>
                <a:sym typeface="Lato-Light"/>
              </a:defRPr>
            </a:lvl1pPr>
            <a:lvl2pPr marL="0" indent="457200" defTabSz="825500">
              <a:lnSpc>
                <a:spcPct val="100000"/>
              </a:lnSpc>
              <a:buSzTx/>
              <a:buNone/>
              <a:defRPr sz="3000">
                <a:solidFill>
                  <a:srgbClr val="AE4844"/>
                </a:solidFill>
                <a:uFill>
                  <a:solidFill>
                    <a:srgbClr val="000000"/>
                  </a:solidFill>
                </a:uFill>
                <a:latin typeface="Arial" panose="020B0604020202020204" pitchFamily="34" charset="0"/>
                <a:ea typeface="Lato" panose="020F0502020204030203" pitchFamily="34" charset="0"/>
                <a:cs typeface="Arial" panose="020B0604020202020204" pitchFamily="34" charset="0"/>
                <a:sym typeface="Lato-Light"/>
              </a:defRPr>
            </a:lvl2pPr>
            <a:lvl3pPr marL="0" indent="914400" defTabSz="825500">
              <a:lnSpc>
                <a:spcPct val="100000"/>
              </a:lnSpc>
              <a:buSzTx/>
              <a:buNone/>
              <a:defRPr sz="3000">
                <a:solidFill>
                  <a:srgbClr val="AE4844"/>
                </a:solidFill>
                <a:uFill>
                  <a:solidFill>
                    <a:srgbClr val="000000"/>
                  </a:solidFill>
                </a:uFill>
                <a:latin typeface="Arial" panose="020B0604020202020204" pitchFamily="34" charset="0"/>
                <a:ea typeface="Lato" panose="020F0502020204030203" pitchFamily="34" charset="0"/>
                <a:cs typeface="Arial" panose="020B0604020202020204" pitchFamily="34" charset="0"/>
                <a:sym typeface="Lato-Light"/>
              </a:defRPr>
            </a:lvl3pPr>
            <a:lvl4pPr marL="0" indent="1371600" defTabSz="825500">
              <a:lnSpc>
                <a:spcPct val="100000"/>
              </a:lnSpc>
              <a:buSzTx/>
              <a:buNone/>
              <a:defRPr sz="3000">
                <a:solidFill>
                  <a:srgbClr val="AE4844"/>
                </a:solidFill>
                <a:uFill>
                  <a:solidFill>
                    <a:srgbClr val="000000"/>
                  </a:solidFill>
                </a:uFill>
                <a:latin typeface="Arial" panose="020B0604020202020204" pitchFamily="34" charset="0"/>
                <a:ea typeface="Lato" panose="020F0502020204030203" pitchFamily="34" charset="0"/>
                <a:cs typeface="Arial" panose="020B0604020202020204" pitchFamily="34" charset="0"/>
                <a:sym typeface="Lato-Light"/>
              </a:defRPr>
            </a:lvl4pPr>
            <a:lvl5pPr marL="0" indent="1828800" defTabSz="825500">
              <a:lnSpc>
                <a:spcPct val="100000"/>
              </a:lnSpc>
              <a:buSzTx/>
              <a:buNone/>
              <a:defRPr sz="3000">
                <a:solidFill>
                  <a:srgbClr val="AE4844"/>
                </a:solidFill>
                <a:uFill>
                  <a:solidFill>
                    <a:srgbClr val="000000"/>
                  </a:solidFill>
                </a:uFill>
                <a:latin typeface="Arial" panose="020B0604020202020204" pitchFamily="34" charset="0"/>
                <a:ea typeface="Lato" panose="020F0502020204030203" pitchFamily="34" charset="0"/>
                <a:cs typeface="Arial" panose="020B0604020202020204" pitchFamily="34" charset="0"/>
                <a:sym typeface="Lato-Light"/>
              </a:defRPr>
            </a:lvl5pPr>
          </a:lstStyle>
          <a:p>
            <a:r>
              <a:rPr lang="en-US" dirty="0"/>
              <a:t>Presentation Subtitle</a:t>
            </a:r>
            <a:endParaRPr dirty="0"/>
          </a:p>
          <a:p>
            <a:pPr lvl="1"/>
            <a:endParaRPr dirty="0"/>
          </a:p>
          <a:p>
            <a:pPr lvl="2"/>
            <a:endParaRPr dirty="0"/>
          </a:p>
          <a:p>
            <a:pPr lvl="3"/>
            <a:endParaRPr dirty="0"/>
          </a:p>
          <a:p>
            <a:pPr lvl="4"/>
            <a:endParaRPr dirty="0"/>
          </a:p>
        </p:txBody>
      </p:sp>
      <p:pic>
        <p:nvPicPr>
          <p:cNvPr id="3" name="Picture 2">
            <a:extLst>
              <a:ext uri="{FF2B5EF4-FFF2-40B4-BE49-F238E27FC236}">
                <a16:creationId xmlns:a16="http://schemas.microsoft.com/office/drawing/2014/main" id="{7C5F6925-5F1F-4301-8F01-AB92F86AEFE5}"/>
              </a:ext>
            </a:extLst>
          </p:cNvPr>
          <p:cNvPicPr>
            <a:picLocks noChangeAspect="1"/>
          </p:cNvPicPr>
          <p:nvPr userDrawn="1"/>
        </p:nvPicPr>
        <p:blipFill rotWithShape="1">
          <a:blip r:embed="rId3">
            <a:extLst>
              <a:ext uri="{28A0092B-C50C-407E-A947-70E740481C1C}">
                <a14:useLocalDpi xmlns:a14="http://schemas.microsoft.com/office/drawing/2010/main"/>
              </a:ext>
            </a:extLst>
          </a:blip>
          <a:srcRect/>
          <a:stretch/>
        </p:blipFill>
        <p:spPr>
          <a:xfrm>
            <a:off x="0" y="0"/>
            <a:ext cx="2323322" cy="6858000"/>
          </a:xfrm>
          <a:prstGeom prst="rect">
            <a:avLst/>
          </a:prstGeom>
        </p:spPr>
      </p:pic>
    </p:spTree>
    <p:extLst>
      <p:ext uri="{BB962C8B-B14F-4D97-AF65-F5344CB8AC3E}">
        <p14:creationId xmlns:p14="http://schemas.microsoft.com/office/powerpoint/2010/main" val="44021401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8" name="Rectangle">
            <a:extLst>
              <a:ext uri="{FF2B5EF4-FFF2-40B4-BE49-F238E27FC236}">
                <a16:creationId xmlns:a16="http://schemas.microsoft.com/office/drawing/2014/main" id="{82B0C5FE-FAB4-4D5E-A1CA-EF09720AD8EF}"/>
              </a:ext>
            </a:extLst>
          </p:cNvPr>
          <p:cNvSpPr/>
          <p:nvPr userDrawn="1"/>
        </p:nvSpPr>
        <p:spPr>
          <a:xfrm>
            <a:off x="1" y="0"/>
            <a:ext cx="1298671" cy="6858000"/>
          </a:xfrm>
          <a:prstGeom prst="rect">
            <a:avLst/>
          </a:prstGeom>
          <a:solidFill>
            <a:srgbClr val="313653"/>
          </a:solidFill>
          <a:ln w="12700">
            <a:miter lim="400000"/>
          </a:ln>
        </p:spPr>
        <p:txBody>
          <a:bodyPr lIns="50800" tIns="50800" rIns="50800" bIns="50800" anchor="ctr"/>
          <a:lstStyle/>
          <a:p>
            <a:pPr algn="ctr" defTabSz="825500">
              <a:defRPr sz="3200">
                <a:solidFill>
                  <a:schemeClr val="accent4">
                    <a:hueOff val="348544"/>
                    <a:lumOff val="7139"/>
                  </a:schemeClr>
                </a:solidFill>
                <a:latin typeface="Helvetica Neue Medium"/>
                <a:ea typeface="Helvetica Neue Medium"/>
                <a:cs typeface="Helvetica Neue Medium"/>
                <a:sym typeface="Helvetica Neue Medium"/>
              </a:defRPr>
            </a:pPr>
            <a:endParaRPr b="0" i="0" dirty="0">
              <a:latin typeface="Arial" panose="020B0604020202020204" pitchFamily="34" charset="0"/>
              <a:ea typeface="Lato" panose="020F0502020204030203" pitchFamily="34" charset="0"/>
              <a:cs typeface="Arial" panose="020B0604020202020204" pitchFamily="34" charset="0"/>
            </a:endParaRPr>
          </a:p>
        </p:txBody>
      </p:sp>
      <p:pic>
        <p:nvPicPr>
          <p:cNvPr id="3" name="Picture 2">
            <a:extLst>
              <a:ext uri="{FF2B5EF4-FFF2-40B4-BE49-F238E27FC236}">
                <a16:creationId xmlns:a16="http://schemas.microsoft.com/office/drawing/2014/main" id="{0840A401-431E-4DF8-923D-92459660AC15}"/>
              </a:ext>
            </a:extLst>
          </p:cNvPr>
          <p:cNvPicPr>
            <a:picLocks noChangeAspect="1"/>
          </p:cNvPicPr>
          <p:nvPr userDrawn="1"/>
        </p:nvPicPr>
        <p:blipFill rotWithShape="1">
          <a:blip r:embed="rId2">
            <a:extLst>
              <a:ext uri="{28A0092B-C50C-407E-A947-70E740481C1C}">
                <a14:useLocalDpi xmlns:a14="http://schemas.microsoft.com/office/drawing/2010/main"/>
              </a:ext>
            </a:extLst>
          </a:blip>
          <a:srcRect/>
          <a:stretch/>
        </p:blipFill>
        <p:spPr>
          <a:xfrm>
            <a:off x="0" y="0"/>
            <a:ext cx="2313992" cy="6858000"/>
          </a:xfrm>
          <a:prstGeom prst="rect">
            <a:avLst/>
          </a:prstGeom>
        </p:spPr>
      </p:pic>
    </p:spTree>
    <p:extLst>
      <p:ext uri="{BB962C8B-B14F-4D97-AF65-F5344CB8AC3E}">
        <p14:creationId xmlns:p14="http://schemas.microsoft.com/office/powerpoint/2010/main" val="3692468802"/>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C66766D-365C-4496-BBE9-912E19228FA7}"/>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a:extLst>
              <a:ext uri="{FF2B5EF4-FFF2-40B4-BE49-F238E27FC236}">
                <a16:creationId xmlns:a16="http://schemas.microsoft.com/office/drawing/2014/main" id="{BFB34429-81C3-4C89-9DAB-A343D59D5E56}"/>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5">
            <a:extLst>
              <a:ext uri="{FF2B5EF4-FFF2-40B4-BE49-F238E27FC236}">
                <a16:creationId xmlns:a16="http://schemas.microsoft.com/office/drawing/2014/main" id="{2035B996-4F4B-4C8B-BA5C-5285B4734618}"/>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Arial" panose="020B0604020202020204" pitchFamily="34" charset="0"/>
              </a:defRPr>
            </a:lvl1pPr>
          </a:lstStyle>
          <a:p>
            <a:fld id="{A623F9DF-6A95-4BE1-B63A-0CFC487119B3}" type="slidenum">
              <a:rPr lang="en-US" smtClean="0"/>
              <a:pPr/>
              <a:t>‹#›</a:t>
            </a:fld>
            <a:endParaRPr lang="en-US" dirty="0"/>
          </a:p>
        </p:txBody>
      </p:sp>
    </p:spTree>
    <p:extLst>
      <p:ext uri="{BB962C8B-B14F-4D97-AF65-F5344CB8AC3E}">
        <p14:creationId xmlns:p14="http://schemas.microsoft.com/office/powerpoint/2010/main" val="761658175"/>
      </p:ext>
    </p:extLst>
  </p:cSld>
  <p:clrMap bg1="lt1" tx1="dk1" bg2="lt2" tx2="dk2" accent1="accent1" accent2="accent2" accent3="accent3" accent4="accent4" accent5="accent5" accent6="accent6" hlink="hlink" folHlink="folHlink"/>
  <p:sldLayoutIdLst>
    <p:sldLayoutId id="2147483649" r:id="rId1"/>
    <p:sldLayoutId id="2147483651" r:id="rId2"/>
  </p:sldLayoutIdLst>
  <p:txStyles>
    <p:titleStyle>
      <a:lvl1pPr algn="l" defTabSz="914400" rtl="0" eaLnBrk="1" latinLnBrk="0" hangingPunct="1">
        <a:lnSpc>
          <a:spcPct val="90000"/>
        </a:lnSpc>
        <a:spcBef>
          <a:spcPct val="0"/>
        </a:spcBef>
        <a:buNone/>
        <a:defRPr lang="en-US" sz="4000" b="1" i="0" kern="1200" spc="-140" baseline="0" dirty="0">
          <a:solidFill>
            <a:schemeClr val="tx1"/>
          </a:solidFill>
          <a:latin typeface="Arial" panose="020B0604020202020204" pitchFamily="34" charset="0"/>
          <a:ea typeface="+mj-ea"/>
          <a:cs typeface="Arial" panose="020B0604020202020204" pitchFamily="34" charset="0"/>
          <a:sym typeface="Bodoni SvtyTwo ITC TT-Bold"/>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Arial" panose="020B0604020202020204" pitchFamily="34" charset="0"/>
          <a:ea typeface="Lato" panose="020F0502020204030203" pitchFamily="34" charset="0"/>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panose="020B0604020202020204" pitchFamily="34" charset="0"/>
          <a:ea typeface="Lato" panose="020F0502020204030203" pitchFamily="34" charset="0"/>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Lato" panose="020F0502020204030203" pitchFamily="34" charset="0"/>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Lato" panose="020F0502020204030203" pitchFamily="34" charset="0"/>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Lato" panose="020F0502020204030203" pitchFamily="34" charset="0"/>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18.gif"/><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3.jpe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image" Target="../media/image28.jpe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image" Target="../media/image32.jpg"/><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image" Target="../media/image33.jpg"/><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10.xml"/><Relationship Id="rId1" Type="http://schemas.openxmlformats.org/officeDocument/2006/relationships/slideLayout" Target="../slideLayouts/slideLayout1.xml"/><Relationship Id="rId4" Type="http://schemas.openxmlformats.org/officeDocument/2006/relationships/image" Target="../media/image35.jpg"/></Relationships>
</file>

<file path=ppt/slides/_rels/slide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2" Type="http://schemas.openxmlformats.org/officeDocument/2006/relationships/image" Target="../media/image43.jpeg"/><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2" Type="http://schemas.openxmlformats.org/officeDocument/2006/relationships/image" Target="../media/image44.jpeg"/><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2B46D4A-1D6A-45A5-8D40-0B65ACABB528}"/>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t="-161" b="-1"/>
          <a:stretch/>
        </p:blipFill>
        <p:spPr>
          <a:xfrm>
            <a:off x="7973420" y="-5525"/>
            <a:ext cx="4218580" cy="6858000"/>
          </a:xfrm>
          <a:prstGeom prst="rect">
            <a:avLst/>
          </a:prstGeom>
        </p:spPr>
      </p:pic>
      <p:sp>
        <p:nvSpPr>
          <p:cNvPr id="4" name="Title 9">
            <a:extLst>
              <a:ext uri="{FF2B5EF4-FFF2-40B4-BE49-F238E27FC236}">
                <a16:creationId xmlns:a16="http://schemas.microsoft.com/office/drawing/2014/main" id="{11387282-65E0-4619-9536-47B09B4D199D}"/>
              </a:ext>
            </a:extLst>
          </p:cNvPr>
          <p:cNvSpPr txBox="1">
            <a:spLocks/>
          </p:cNvSpPr>
          <p:nvPr/>
        </p:nvSpPr>
        <p:spPr>
          <a:xfrm>
            <a:off x="2743200" y="457200"/>
            <a:ext cx="7040880" cy="981421"/>
          </a:xfrm>
          <a:prstGeom prst="rect">
            <a:avLst/>
          </a:prstGeom>
        </p:spPr>
        <p:txBody>
          <a:bodyPr/>
          <a:lstStyle>
            <a:lvl1pPr algn="l" defTabSz="914400" rtl="0" eaLnBrk="1" latinLnBrk="0" hangingPunct="1">
              <a:lnSpc>
                <a:spcPct val="90000"/>
              </a:lnSpc>
              <a:spcBef>
                <a:spcPct val="0"/>
              </a:spcBef>
              <a:buNone/>
              <a:defRPr lang="en-US" sz="4800" b="1" i="0" kern="1200" spc="-140" baseline="0" dirty="0">
                <a:solidFill>
                  <a:srgbClr val="313653"/>
                </a:solidFill>
                <a:latin typeface="Garamond" panose="02020404030301010803" pitchFamily="18" charset="0"/>
                <a:ea typeface="+mj-ea"/>
                <a:cs typeface="+mj-cs"/>
                <a:sym typeface="Bodoni SvtyTwo ITC TT-Bold"/>
              </a:defRPr>
            </a:lvl1pPr>
          </a:lstStyle>
          <a:p>
            <a:pPr>
              <a:lnSpc>
                <a:spcPct val="150000"/>
              </a:lnSpc>
            </a:pPr>
            <a:r>
              <a:rPr lang="en-US" sz="4000" dirty="0">
                <a:solidFill>
                  <a:schemeClr val="tx1"/>
                </a:solidFill>
                <a:latin typeface="Arial" panose="020B0604020202020204" pitchFamily="34" charset="0"/>
                <a:cs typeface="Arial" panose="020B0604020202020204" pitchFamily="34" charset="0"/>
              </a:rPr>
              <a:t>Glenn </a:t>
            </a:r>
            <a:r>
              <a:rPr lang="en-US" sz="4000" dirty="0" err="1">
                <a:solidFill>
                  <a:schemeClr val="tx1"/>
                </a:solidFill>
                <a:latin typeface="Arial" panose="020B0604020202020204" pitchFamily="34" charset="0"/>
                <a:cs typeface="Arial" panose="020B0604020202020204" pitchFamily="34" charset="0"/>
              </a:rPr>
              <a:t>Loury</a:t>
            </a:r>
            <a:r>
              <a:rPr lang="en-US" sz="4000" dirty="0">
                <a:solidFill>
                  <a:schemeClr val="tx1"/>
                </a:solidFill>
                <a:latin typeface="Arial" panose="020B0604020202020204" pitchFamily="34" charset="0"/>
                <a:cs typeface="Arial" panose="020B0604020202020204" pitchFamily="34" charset="0"/>
              </a:rPr>
              <a:t>: </a:t>
            </a:r>
          </a:p>
          <a:p>
            <a:r>
              <a:rPr lang="en-US" sz="3200" dirty="0">
                <a:solidFill>
                  <a:schemeClr val="tx1"/>
                </a:solidFill>
                <a:latin typeface="Arial" panose="020B0604020202020204" pitchFamily="34" charset="0"/>
                <a:cs typeface="Arial" panose="020B0604020202020204" pitchFamily="34" charset="0"/>
              </a:rPr>
              <a:t>An Independent Mind</a:t>
            </a:r>
          </a:p>
        </p:txBody>
      </p:sp>
      <p:sp>
        <p:nvSpPr>
          <p:cNvPr id="5" name="Text Placeholder 2">
            <a:extLst>
              <a:ext uri="{FF2B5EF4-FFF2-40B4-BE49-F238E27FC236}">
                <a16:creationId xmlns:a16="http://schemas.microsoft.com/office/drawing/2014/main" id="{B4831C41-76C8-46F7-954C-84B082C99D4B}"/>
              </a:ext>
            </a:extLst>
          </p:cNvPr>
          <p:cNvSpPr txBox="1">
            <a:spLocks/>
          </p:cNvSpPr>
          <p:nvPr/>
        </p:nvSpPr>
        <p:spPr>
          <a:xfrm>
            <a:off x="2743200" y="2080408"/>
            <a:ext cx="6766560" cy="981421"/>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Lato" panose="020F0502020204030203" pitchFamily="34" charset="0"/>
                <a:ea typeface="Lato" panose="020F0502020204030203" pitchFamily="34" charset="0"/>
                <a:cs typeface="Lato" panose="020F0502020204030203"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Lato" panose="020F0502020204030203" pitchFamily="34" charset="0"/>
                <a:ea typeface="Lato" panose="020F0502020204030203" pitchFamily="34" charset="0"/>
                <a:cs typeface="Lato" panose="020F0502020204030203"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Lato" panose="020F0502020204030203" pitchFamily="34" charset="0"/>
                <a:ea typeface="Lato" panose="020F0502020204030203" pitchFamily="34" charset="0"/>
                <a:cs typeface="Lato" panose="020F0502020204030203"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Lato" panose="020F0502020204030203" pitchFamily="34" charset="0"/>
                <a:ea typeface="Lato" panose="020F0502020204030203" pitchFamily="34" charset="0"/>
                <a:cs typeface="Lato" panose="020F0502020204030203"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Lato" panose="020F0502020204030203" pitchFamily="34" charset="0"/>
                <a:ea typeface="Lato" panose="020F0502020204030203" pitchFamily="34" charset="0"/>
                <a:cs typeface="Lato" panose="020F0502020204030203"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400" b="1" dirty="0">
                <a:uFill>
                  <a:solidFill>
                    <a:srgbClr val="000000"/>
                  </a:solidFill>
                </a:uFill>
                <a:latin typeface="Arial" panose="020B0604020202020204" pitchFamily="34" charset="0"/>
                <a:cs typeface="Arial" panose="020B0604020202020204" pitchFamily="34" charset="0"/>
                <a:sym typeface="Lato-Light"/>
              </a:rPr>
              <a:t>(b. 1948)</a:t>
            </a:r>
            <a:endParaRPr lang="en-US" sz="2400" dirty="0">
              <a:uFill>
                <a:solidFill>
                  <a:srgbClr val="000000"/>
                </a:solidFill>
              </a:uFill>
              <a:latin typeface="Arial" panose="020B0604020202020204" pitchFamily="34" charset="0"/>
              <a:cs typeface="Arial" panose="020B0604020202020204" pitchFamily="34" charset="0"/>
              <a:sym typeface="Lato-Light"/>
            </a:endParaRPr>
          </a:p>
        </p:txBody>
      </p:sp>
      <p:sp>
        <p:nvSpPr>
          <p:cNvPr id="6" name="Text Placeholder 2">
            <a:extLst>
              <a:ext uri="{FF2B5EF4-FFF2-40B4-BE49-F238E27FC236}">
                <a16:creationId xmlns:a16="http://schemas.microsoft.com/office/drawing/2014/main" id="{8DF61CDA-907D-467A-BE00-4CAC0D6037BF}"/>
              </a:ext>
            </a:extLst>
          </p:cNvPr>
          <p:cNvSpPr txBox="1">
            <a:spLocks/>
          </p:cNvSpPr>
          <p:nvPr/>
        </p:nvSpPr>
        <p:spPr>
          <a:xfrm>
            <a:off x="2743199" y="2932765"/>
            <a:ext cx="6384365" cy="981421"/>
          </a:xfrm>
          <a:prstGeom prst="rect">
            <a:avLst/>
          </a:prstGeom>
        </p:spPr>
        <p:txBody>
          <a:bodyPr lIns="91440" tIns="45720" rIns="91440" bIns="45720" anchor="t"/>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Lato" panose="020F0502020204030203" pitchFamily="34" charset="0"/>
                <a:ea typeface="Lato" panose="020F0502020204030203" pitchFamily="34" charset="0"/>
                <a:cs typeface="Lato" panose="020F0502020204030203"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Lato" panose="020F0502020204030203" pitchFamily="34" charset="0"/>
                <a:ea typeface="Lato" panose="020F0502020204030203" pitchFamily="34" charset="0"/>
                <a:cs typeface="Lato" panose="020F0502020204030203"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Lato" panose="020F0502020204030203" pitchFamily="34" charset="0"/>
                <a:ea typeface="Lato" panose="020F0502020204030203" pitchFamily="34" charset="0"/>
                <a:cs typeface="Lato" panose="020F0502020204030203"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Lato" panose="020F0502020204030203" pitchFamily="34" charset="0"/>
                <a:ea typeface="Lato" panose="020F0502020204030203" pitchFamily="34" charset="0"/>
                <a:cs typeface="Lato" panose="020F0502020204030203"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Lato" panose="020F0502020204030203" pitchFamily="34" charset="0"/>
                <a:ea typeface="Lato" panose="020F0502020204030203" pitchFamily="34" charset="0"/>
                <a:cs typeface="Lato" panose="020F0502020204030203"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Aft>
                <a:spcPts val="1000"/>
              </a:spcAft>
            </a:pPr>
            <a:r>
              <a:rPr lang="en-US" sz="2400" dirty="0">
                <a:uFill>
                  <a:solidFill>
                    <a:srgbClr val="000000"/>
                  </a:solidFill>
                </a:uFill>
                <a:latin typeface="Arial" panose="020B0604020202020204" pitchFamily="34" charset="0"/>
                <a:ea typeface="Lato"/>
                <a:cs typeface="Arial" panose="020B0604020202020204" pitchFamily="34" charset="0"/>
                <a:sym typeface="Lato-Light"/>
              </a:rPr>
              <a:t>Groundbreaking Economist</a:t>
            </a:r>
            <a:endParaRPr lang="en-US" sz="2400" dirty="0">
              <a:uFill>
                <a:solidFill>
                  <a:srgbClr val="000000"/>
                </a:solidFill>
              </a:uFill>
              <a:latin typeface="Arial" panose="020B0604020202020204" pitchFamily="34" charset="0"/>
              <a:ea typeface="Lato"/>
              <a:cs typeface="Arial" panose="020B0604020202020204" pitchFamily="34" charset="0"/>
            </a:endParaRPr>
          </a:p>
          <a:p>
            <a:pPr>
              <a:spcAft>
                <a:spcPts val="1000"/>
              </a:spcAft>
            </a:pPr>
            <a:r>
              <a:rPr lang="en-US" sz="2400" dirty="0">
                <a:uFill>
                  <a:solidFill>
                    <a:srgbClr val="000000"/>
                  </a:solidFill>
                </a:uFill>
                <a:latin typeface="Arial"/>
                <a:ea typeface="Lato"/>
                <a:cs typeface="Arial"/>
                <a:sym typeface="Lato-Light"/>
              </a:rPr>
              <a:t>Social Policy Critic</a:t>
            </a:r>
            <a:endParaRPr lang="en-US" sz="2400" dirty="0">
              <a:uFill>
                <a:solidFill>
                  <a:srgbClr val="000000"/>
                </a:solidFill>
              </a:uFill>
              <a:latin typeface="Arial" panose="020B0604020202020204" pitchFamily="34" charset="0"/>
              <a:ea typeface="Lato"/>
              <a:cs typeface="Arial" panose="020B0604020202020204" pitchFamily="34" charset="0"/>
            </a:endParaRPr>
          </a:p>
          <a:p>
            <a:pPr>
              <a:spcAft>
                <a:spcPts val="1000"/>
              </a:spcAft>
            </a:pPr>
            <a:r>
              <a:rPr lang="en-US" sz="2400" dirty="0">
                <a:uFill>
                  <a:solidFill>
                    <a:srgbClr val="000000"/>
                  </a:solidFill>
                </a:uFill>
                <a:latin typeface="Arial" panose="020B0604020202020204" pitchFamily="34" charset="0"/>
                <a:ea typeface="Lato"/>
                <a:cs typeface="Arial" panose="020B0604020202020204" pitchFamily="34" charset="0"/>
                <a:sym typeface="Lato-Light"/>
              </a:rPr>
              <a:t>Black Conservative</a:t>
            </a:r>
            <a:endParaRPr lang="en-US" sz="2400" dirty="0">
              <a:uFill>
                <a:solidFill>
                  <a:srgbClr val="000000"/>
                </a:solidFill>
              </a:uFill>
              <a:latin typeface="Arial" panose="020B0604020202020204" pitchFamily="34" charset="0"/>
              <a:ea typeface="Lato"/>
              <a:cs typeface="Arial" panose="020B0604020202020204" pitchFamily="34" charset="0"/>
            </a:endParaRPr>
          </a:p>
          <a:p>
            <a:pPr>
              <a:spcAft>
                <a:spcPts val="1000"/>
              </a:spcAft>
            </a:pPr>
            <a:r>
              <a:rPr lang="en-US" sz="2400" dirty="0">
                <a:uFill>
                  <a:solidFill>
                    <a:srgbClr val="000000"/>
                  </a:solidFill>
                </a:uFill>
                <a:latin typeface="Arial" panose="020B0604020202020204" pitchFamily="34" charset="0"/>
                <a:ea typeface="Lato"/>
                <a:cs typeface="Arial" panose="020B0604020202020204" pitchFamily="34" charset="0"/>
              </a:rPr>
              <a:t>Online Media Personality</a:t>
            </a:r>
            <a:endParaRPr lang="en-US" sz="2000" dirty="0">
              <a:solidFill>
                <a:srgbClr val="AE4844"/>
              </a:solidFill>
              <a:uFill>
                <a:solidFill>
                  <a:srgbClr val="000000"/>
                </a:solidFill>
              </a:uFill>
              <a:latin typeface="Arial" panose="020B0604020202020204" pitchFamily="34" charset="0"/>
              <a:cs typeface="Arial" panose="020B0604020202020204" pitchFamily="34" charset="0"/>
              <a:sym typeface="Lato-Light"/>
            </a:endParaRPr>
          </a:p>
        </p:txBody>
      </p:sp>
      <p:sp>
        <p:nvSpPr>
          <p:cNvPr id="11" name="Woodson Principles…">
            <a:extLst>
              <a:ext uri="{FF2B5EF4-FFF2-40B4-BE49-F238E27FC236}">
                <a16:creationId xmlns:a16="http://schemas.microsoft.com/office/drawing/2014/main" id="{AB0C7D31-502A-4185-BB76-29738678AB72}"/>
              </a:ext>
            </a:extLst>
          </p:cNvPr>
          <p:cNvSpPr txBox="1">
            <a:spLocks/>
          </p:cNvSpPr>
          <p:nvPr/>
        </p:nvSpPr>
        <p:spPr>
          <a:xfrm>
            <a:off x="2743199" y="6130746"/>
            <a:ext cx="5588000" cy="54010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t">
            <a:noAutofit/>
          </a:bodyPr>
          <a:lstStyle>
            <a:lvl1pPr marL="0" marR="0" indent="0" algn="l" defTabSz="2438338" rtl="0" eaLnBrk="1" latinLnBrk="0" hangingPunct="1">
              <a:lnSpc>
                <a:spcPct val="80000"/>
              </a:lnSpc>
              <a:spcBef>
                <a:spcPts val="0"/>
              </a:spcBef>
              <a:spcAft>
                <a:spcPts val="0"/>
              </a:spcAft>
              <a:buClrTx/>
              <a:buSzTx/>
              <a:buFontTx/>
              <a:buNone/>
              <a:tabLst/>
              <a:defRPr sz="7000" b="0" i="0" u="none" strike="noStrike" cap="none" spc="-140" baseline="0">
                <a:solidFill>
                  <a:srgbClr val="313653"/>
                </a:solidFill>
                <a:uFillTx/>
                <a:latin typeface="+mj-lt"/>
                <a:ea typeface="+mj-ea"/>
                <a:cs typeface="+mj-cs"/>
                <a:sym typeface="Bodoni SvtyTwo ITC TT-Bold"/>
              </a:defRPr>
            </a:lvl1pPr>
            <a:lvl2pPr marL="0" marR="0" indent="457200" algn="l" defTabSz="2438338" rtl="0" eaLnBrk="1" latinLnBrk="0" hangingPunct="1">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2pPr>
            <a:lvl3pPr marL="0" marR="0" indent="914400" algn="l" defTabSz="2438338" rtl="0" eaLnBrk="1" latinLnBrk="0" hangingPunct="1">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3pPr>
            <a:lvl4pPr marL="0" marR="0" indent="1371600" algn="l" defTabSz="2438338" rtl="0" eaLnBrk="1" latinLnBrk="0" hangingPunct="1">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4pPr>
            <a:lvl5pPr marL="0" marR="0" indent="1828800" algn="l" defTabSz="2438338" rtl="0" eaLnBrk="1" latinLnBrk="0" hangingPunct="1">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5pPr>
            <a:lvl6pPr marL="0" marR="0" indent="2286000" algn="l" defTabSz="2438338" rtl="0" eaLnBrk="1" latinLnBrk="0" hangingPunct="1">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6pPr>
            <a:lvl7pPr marL="0" marR="0" indent="2743200" algn="l" defTabSz="2438338" rtl="0" eaLnBrk="1" latinLnBrk="0" hangingPunct="1">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7pPr>
            <a:lvl8pPr marL="0" marR="0" indent="3200400" algn="l" defTabSz="2438338" rtl="0" eaLnBrk="1" latinLnBrk="0" hangingPunct="1">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8pPr>
            <a:lvl9pPr marL="0" marR="0" indent="3657600" algn="l" defTabSz="2438338" rtl="0" eaLnBrk="1" latinLnBrk="0" hangingPunct="1">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9pPr>
          </a:lstStyle>
          <a:p>
            <a:pPr>
              <a:lnSpc>
                <a:spcPct val="100000"/>
              </a:lnSpc>
              <a:spcAft>
                <a:spcPts val="600"/>
              </a:spcAft>
            </a:pPr>
            <a:r>
              <a:rPr lang="en-US" sz="2400" spc="0" dirty="0">
                <a:solidFill>
                  <a:schemeClr val="tx2">
                    <a:lumMod val="10000"/>
                  </a:schemeClr>
                </a:solidFill>
                <a:latin typeface="Arial" panose="020B0604020202020204" pitchFamily="34" charset="0"/>
                <a:cs typeface="Arial" panose="020B0604020202020204" pitchFamily="34" charset="0"/>
                <a:sym typeface="Bodoni SvtyTwo ITC TT-Book"/>
              </a:rPr>
              <a:t>Contemporary Scholars: </a:t>
            </a:r>
            <a:r>
              <a:rPr lang="en-US" sz="2400" b="1" kern="2000" spc="20" dirty="0">
                <a:solidFill>
                  <a:schemeClr val="tx2">
                    <a:lumMod val="10000"/>
                  </a:schemeClr>
                </a:solidFill>
                <a:latin typeface="Arial" panose="020B0604020202020204" pitchFamily="34" charset="0"/>
                <a:cs typeface="Arial" panose="020B0604020202020204" pitchFamily="34" charset="0"/>
              </a:rPr>
              <a:t>Lesson 3</a:t>
            </a:r>
            <a:endParaRPr lang="en-US" sz="2400" dirty="0">
              <a:solidFill>
                <a:schemeClr val="tx2">
                  <a:lumMod val="10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6573028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C61121-5616-4C76-A203-2143F9EE803B}"/>
              </a:ext>
            </a:extLst>
          </p:cNvPr>
          <p:cNvSpPr>
            <a:spLocks noGrp="1"/>
          </p:cNvSpPr>
          <p:nvPr>
            <p:ph type="title"/>
          </p:nvPr>
        </p:nvSpPr>
        <p:spPr/>
        <p:txBody>
          <a:bodyPr/>
          <a:lstStyle/>
          <a:p>
            <a:r>
              <a:rPr lang="en-US" dirty="0"/>
              <a:t>A Job in Print</a:t>
            </a:r>
          </a:p>
        </p:txBody>
      </p:sp>
      <p:sp>
        <p:nvSpPr>
          <p:cNvPr id="3" name="Text Placeholder 2">
            <a:extLst>
              <a:ext uri="{FF2B5EF4-FFF2-40B4-BE49-F238E27FC236}">
                <a16:creationId xmlns:a16="http://schemas.microsoft.com/office/drawing/2014/main" id="{46CF8B2C-16DC-4748-B146-81C6957B5618}"/>
              </a:ext>
            </a:extLst>
          </p:cNvPr>
          <p:cNvSpPr>
            <a:spLocks noGrp="1"/>
          </p:cNvSpPr>
          <p:nvPr>
            <p:ph type="body" sz="quarter" idx="1"/>
          </p:nvPr>
        </p:nvSpPr>
        <p:spPr>
          <a:xfrm>
            <a:off x="2743200" y="1210021"/>
            <a:ext cx="5145741" cy="1469005"/>
          </a:xfrm>
        </p:spPr>
        <p:txBody>
          <a:bodyPr vert="horz" lIns="91440" tIns="45720" rIns="91440" bIns="45720" rtlCol="0" anchor="t">
            <a:noAutofit/>
          </a:bodyPr>
          <a:lstStyle/>
          <a:p>
            <a:r>
              <a:rPr lang="en-US" dirty="0"/>
              <a:t>After high school, </a:t>
            </a:r>
            <a:r>
              <a:rPr lang="en-US" dirty="0" err="1"/>
              <a:t>Loury</a:t>
            </a:r>
            <a:r>
              <a:rPr lang="en-US" dirty="0"/>
              <a:t> briefly attended college, working in the kitchen at Burger King.  </a:t>
            </a:r>
          </a:p>
          <a:p>
            <a:r>
              <a:rPr lang="en-US" dirty="0"/>
              <a:t>When he was just 18, he learned that he was going to become a father and paused his education to work full time.  At his new job at the R.R. Donnelley and Sons printing plant, he quickly made friends who shared his interests in music, </a:t>
            </a:r>
            <a:r>
              <a:rPr lang="en-US" b="1" dirty="0"/>
              <a:t>philosophy</a:t>
            </a:r>
            <a:r>
              <a:rPr lang="en-US" dirty="0"/>
              <a:t>, and chess.</a:t>
            </a:r>
          </a:p>
        </p:txBody>
      </p:sp>
      <p:pic>
        <p:nvPicPr>
          <p:cNvPr id="5" name="Picture 4">
            <a:extLst>
              <a:ext uri="{FF2B5EF4-FFF2-40B4-BE49-F238E27FC236}">
                <a16:creationId xmlns:a16="http://schemas.microsoft.com/office/drawing/2014/main" id="{CD9B5767-4B3A-40B0-A3D4-C1A3EC0A182A}"/>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364670" y="0"/>
            <a:ext cx="3867671" cy="6858000"/>
          </a:xfrm>
          <a:prstGeom prst="rect">
            <a:avLst/>
          </a:prstGeom>
        </p:spPr>
      </p:pic>
      <p:sp>
        <p:nvSpPr>
          <p:cNvPr id="6" name="Text Box 16">
            <a:extLst>
              <a:ext uri="{FF2B5EF4-FFF2-40B4-BE49-F238E27FC236}">
                <a16:creationId xmlns:a16="http://schemas.microsoft.com/office/drawing/2014/main" id="{2F410F47-B9A8-455C-97FB-9EECC3E4EEFB}"/>
              </a:ext>
            </a:extLst>
          </p:cNvPr>
          <p:cNvSpPr txBox="1"/>
          <p:nvPr/>
        </p:nvSpPr>
        <p:spPr>
          <a:xfrm>
            <a:off x="2845695" y="5951388"/>
            <a:ext cx="5043246" cy="449412"/>
          </a:xfrm>
          <a:prstGeom prst="rect">
            <a:avLst/>
          </a:prstGeom>
          <a:solidFill>
            <a:prstClr val="white"/>
          </a:solidFill>
          <a:ln>
            <a:noFill/>
          </a:ln>
        </p:spPr>
        <p:txBody>
          <a:bodyPr rot="0" spcFirstLastPara="0" vert="horz" wrap="square" lIns="0" tIns="0" rIns="0" bIns="0" numCol="1" spcCol="0" rtlCol="0" fromWordArt="0" anchor="t" anchorCtr="0" forceAA="0" compatLnSpc="1">
            <a:prstTxWarp prst="textNoShape">
              <a:avLst/>
            </a:prstTxWarp>
            <a:noAutofit/>
          </a:bodyPr>
          <a:lstStyle/>
          <a:p>
            <a:pPr marL="0" marR="0">
              <a:spcBef>
                <a:spcPts val="0"/>
              </a:spcBef>
              <a:spcAft>
                <a:spcPts val="0"/>
              </a:spcAft>
            </a:pPr>
            <a:r>
              <a:rPr lang="en-US" sz="2000" i="1" dirty="0">
                <a:solidFill>
                  <a:schemeClr val="tx1">
                    <a:lumMod val="65000"/>
                    <a:lumOff val="35000"/>
                  </a:schemeClr>
                </a:solidFill>
                <a:effectLst/>
                <a:latin typeface="Arial"/>
                <a:ea typeface="Calibri" panose="020F0502020204030204" pitchFamily="34" charset="0"/>
                <a:cs typeface="Arial"/>
              </a:rPr>
              <a:t>R.R. Donnelley and Sons lakeside printing plant in the </a:t>
            </a:r>
            <a:r>
              <a:rPr lang="en-US" sz="2000" i="1" dirty="0">
                <a:solidFill>
                  <a:schemeClr val="tx1">
                    <a:lumMod val="65000"/>
                    <a:lumOff val="35000"/>
                  </a:schemeClr>
                </a:solidFill>
                <a:latin typeface="Arial"/>
                <a:ea typeface="Calibri" panose="020F0502020204030204" pitchFamily="34" charset="0"/>
                <a:cs typeface="Arial"/>
              </a:rPr>
              <a:t>Calumet</a:t>
            </a:r>
            <a:r>
              <a:rPr lang="en-US" sz="2000" i="1" dirty="0">
                <a:solidFill>
                  <a:schemeClr val="tx1">
                    <a:lumMod val="65000"/>
                    <a:lumOff val="35000"/>
                  </a:schemeClr>
                </a:solidFill>
                <a:effectLst/>
                <a:latin typeface="Arial"/>
                <a:ea typeface="Calibri" panose="020F0502020204030204" pitchFamily="34" charset="0"/>
                <a:cs typeface="Arial"/>
              </a:rPr>
              <a:t> area of Chicago.</a:t>
            </a:r>
          </a:p>
        </p:txBody>
      </p:sp>
    </p:spTree>
    <p:extLst>
      <p:ext uri="{BB962C8B-B14F-4D97-AF65-F5344CB8AC3E}">
        <p14:creationId xmlns:p14="http://schemas.microsoft.com/office/powerpoint/2010/main" val="38315643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par>
                                <p:cTn id="10" presetID="22" presetClass="entr" presetSubtype="4" fill="hold" nodeType="with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down)">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C61121-5616-4C76-A203-2143F9EE803B}"/>
              </a:ext>
            </a:extLst>
          </p:cNvPr>
          <p:cNvSpPr>
            <a:spLocks noGrp="1"/>
          </p:cNvSpPr>
          <p:nvPr>
            <p:ph type="title"/>
          </p:nvPr>
        </p:nvSpPr>
        <p:spPr/>
        <p:txBody>
          <a:bodyPr/>
          <a:lstStyle/>
          <a:p>
            <a:r>
              <a:rPr lang="en-US" dirty="0"/>
              <a:t>On to Northwestern</a:t>
            </a:r>
          </a:p>
        </p:txBody>
      </p:sp>
      <p:sp>
        <p:nvSpPr>
          <p:cNvPr id="3" name="Text Placeholder 2">
            <a:extLst>
              <a:ext uri="{FF2B5EF4-FFF2-40B4-BE49-F238E27FC236}">
                <a16:creationId xmlns:a16="http://schemas.microsoft.com/office/drawing/2014/main" id="{46CF8B2C-16DC-4748-B146-81C6957B5618}"/>
              </a:ext>
            </a:extLst>
          </p:cNvPr>
          <p:cNvSpPr>
            <a:spLocks noGrp="1"/>
          </p:cNvSpPr>
          <p:nvPr>
            <p:ph type="body" sz="quarter" idx="1"/>
          </p:nvPr>
        </p:nvSpPr>
        <p:spPr>
          <a:xfrm>
            <a:off x="4988859" y="1395410"/>
            <a:ext cx="6180718" cy="2103121"/>
          </a:xfrm>
        </p:spPr>
        <p:txBody>
          <a:bodyPr vert="horz" lIns="91440" tIns="45720" rIns="91440" bIns="45720" rtlCol="0" anchor="t">
            <a:noAutofit/>
          </a:bodyPr>
          <a:lstStyle/>
          <a:p>
            <a:r>
              <a:rPr lang="en-US" dirty="0">
                <a:latin typeface="Arial"/>
                <a:ea typeface="Lato"/>
                <a:cs typeface="Arial"/>
              </a:rPr>
              <a:t>Soon, Loury was married to his high school girlfriend, Charlene, and had two children. While still working at the printing plant, he started taking community college courses. </a:t>
            </a:r>
            <a:endParaRPr lang="en-US" dirty="0"/>
          </a:p>
          <a:p>
            <a:r>
              <a:rPr lang="en-US" dirty="0">
                <a:latin typeface="Arial"/>
                <a:ea typeface="Lato"/>
                <a:cs typeface="Arial"/>
              </a:rPr>
              <a:t>It was there that his calculus teacher recognized Loury’s intellectual gifts and encouraged him to apply to Northwestern University. In 1970, he was accepted on </a:t>
            </a:r>
            <a:r>
              <a:rPr lang="en-US" b="1" dirty="0">
                <a:latin typeface="Arial"/>
                <a:ea typeface="Lato"/>
                <a:cs typeface="Arial"/>
              </a:rPr>
              <a:t>scholarship</a:t>
            </a:r>
            <a:r>
              <a:rPr lang="en-US" dirty="0">
                <a:latin typeface="Arial"/>
                <a:ea typeface="Lato"/>
                <a:cs typeface="Arial"/>
              </a:rPr>
              <a:t>.  </a:t>
            </a:r>
            <a:endParaRPr lang="en-US" dirty="0"/>
          </a:p>
        </p:txBody>
      </p:sp>
      <p:sp>
        <p:nvSpPr>
          <p:cNvPr id="7" name="Rectangle 6">
            <a:extLst>
              <a:ext uri="{FF2B5EF4-FFF2-40B4-BE49-F238E27FC236}">
                <a16:creationId xmlns:a16="http://schemas.microsoft.com/office/drawing/2014/main" id="{C59D8085-368A-4D5D-8CB2-4EF2990E0046}"/>
              </a:ext>
            </a:extLst>
          </p:cNvPr>
          <p:cNvSpPr/>
          <p:nvPr/>
        </p:nvSpPr>
        <p:spPr>
          <a:xfrm>
            <a:off x="4988859" y="5787043"/>
            <a:ext cx="5588102" cy="707886"/>
          </a:xfrm>
          <a:prstGeom prst="rect">
            <a:avLst/>
          </a:prstGeom>
        </p:spPr>
        <p:txBody>
          <a:bodyPr wrap="square" lIns="91440" tIns="45720" rIns="91440" bIns="45720" anchor="t">
            <a:spAutoFit/>
          </a:bodyPr>
          <a:lstStyle/>
          <a:p>
            <a:r>
              <a:rPr lang="en-US" sz="2000" i="1" dirty="0">
                <a:solidFill>
                  <a:schemeClr val="tx1">
                    <a:lumMod val="65000"/>
                    <a:lumOff val="35000"/>
                  </a:schemeClr>
                </a:solidFill>
                <a:latin typeface="Arial" panose="020B0604020202020204" pitchFamily="34" charset="0"/>
                <a:ea typeface="Calibri" panose="020F0502020204030204" pitchFamily="34" charset="0"/>
                <a:cs typeface="Arial" panose="020B0604020202020204" pitchFamily="34" charset="0"/>
              </a:rPr>
              <a:t>Northwestern University Library, completed in 1970, the year </a:t>
            </a:r>
            <a:r>
              <a:rPr lang="en-US" sz="2000" i="1" dirty="0" err="1">
                <a:solidFill>
                  <a:schemeClr val="tx1">
                    <a:lumMod val="65000"/>
                    <a:lumOff val="35000"/>
                  </a:schemeClr>
                </a:solidFill>
                <a:latin typeface="Arial" panose="020B0604020202020204" pitchFamily="34" charset="0"/>
                <a:ea typeface="Calibri" panose="020F0502020204030204" pitchFamily="34" charset="0"/>
                <a:cs typeface="Arial" panose="020B0604020202020204" pitchFamily="34" charset="0"/>
              </a:rPr>
              <a:t>Loury</a:t>
            </a:r>
            <a:r>
              <a:rPr lang="en-US" sz="2000" i="1" dirty="0">
                <a:solidFill>
                  <a:schemeClr val="tx1">
                    <a:lumMod val="65000"/>
                    <a:lumOff val="35000"/>
                  </a:schemeClr>
                </a:solidFill>
                <a:latin typeface="Arial" panose="020B0604020202020204" pitchFamily="34" charset="0"/>
                <a:ea typeface="Calibri" panose="020F0502020204030204" pitchFamily="34" charset="0"/>
                <a:cs typeface="Arial" panose="020B0604020202020204" pitchFamily="34" charset="0"/>
              </a:rPr>
              <a:t> began his studies.</a:t>
            </a:r>
          </a:p>
        </p:txBody>
      </p:sp>
      <p:pic>
        <p:nvPicPr>
          <p:cNvPr id="5" name="Picture 4">
            <a:extLst>
              <a:ext uri="{FF2B5EF4-FFF2-40B4-BE49-F238E27FC236}">
                <a16:creationId xmlns:a16="http://schemas.microsoft.com/office/drawing/2014/main" id="{B8070329-294A-46A7-9416-1B669A6E2D9A}"/>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022423" y="1325877"/>
            <a:ext cx="3522683" cy="5284025"/>
          </a:xfrm>
          <a:prstGeom prst="rect">
            <a:avLst/>
          </a:prstGeom>
          <a:effectLst>
            <a:softEdge rad="25400"/>
          </a:effectLst>
        </p:spPr>
      </p:pic>
    </p:spTree>
    <p:extLst>
      <p:ext uri="{BB962C8B-B14F-4D97-AF65-F5344CB8AC3E}">
        <p14:creationId xmlns:p14="http://schemas.microsoft.com/office/powerpoint/2010/main" val="3603300415"/>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C61121-5616-4C76-A203-2143F9EE803B}"/>
              </a:ext>
            </a:extLst>
          </p:cNvPr>
          <p:cNvSpPr>
            <a:spLocks noGrp="1"/>
          </p:cNvSpPr>
          <p:nvPr>
            <p:ph type="title"/>
          </p:nvPr>
        </p:nvSpPr>
        <p:spPr/>
        <p:txBody>
          <a:bodyPr/>
          <a:lstStyle/>
          <a:p>
            <a:r>
              <a:rPr lang="en-US" dirty="0"/>
              <a:t>An Economist Rises</a:t>
            </a:r>
          </a:p>
        </p:txBody>
      </p:sp>
      <p:sp>
        <p:nvSpPr>
          <p:cNvPr id="7" name="Text Placeholder 2">
            <a:extLst>
              <a:ext uri="{FF2B5EF4-FFF2-40B4-BE49-F238E27FC236}">
                <a16:creationId xmlns:a16="http://schemas.microsoft.com/office/drawing/2014/main" id="{33D281B0-0073-4CF0-B43F-89C8545F2DDB}"/>
              </a:ext>
            </a:extLst>
          </p:cNvPr>
          <p:cNvSpPr txBox="1">
            <a:spLocks/>
          </p:cNvSpPr>
          <p:nvPr/>
        </p:nvSpPr>
        <p:spPr>
          <a:xfrm>
            <a:off x="2691307" y="1225678"/>
            <a:ext cx="4736627" cy="2203322"/>
          </a:xfrm>
          <a:prstGeom prst="rect">
            <a:avLst/>
          </a:prstGeom>
        </p:spPr>
        <p:txBody>
          <a:bodyPr vert="horz" lIns="91440" tIns="45720" rIns="91440" bIns="45720" rtlCol="0" anchor="t">
            <a:noAutofit/>
          </a:bodyPr>
          <a:lstStyle>
            <a:lvl1pPr marL="0" indent="0" algn="l" defTabSz="825500" rtl="0" eaLnBrk="1" latinLnBrk="0" hangingPunct="1">
              <a:lnSpc>
                <a:spcPct val="100000"/>
              </a:lnSpc>
              <a:spcBef>
                <a:spcPts val="1000"/>
              </a:spcBef>
              <a:buSzTx/>
              <a:buFont typeface="Arial" panose="020B0604020202020204" pitchFamily="34" charset="0"/>
              <a:buNone/>
              <a:defRPr sz="2600" kern="1200">
                <a:solidFill>
                  <a:schemeClr val="tx1"/>
                </a:solidFill>
                <a:uFill>
                  <a:solidFill>
                    <a:srgbClr val="000000"/>
                  </a:solidFill>
                </a:uFill>
                <a:latin typeface="Arial" panose="020B0604020202020204" pitchFamily="34" charset="0"/>
                <a:ea typeface="Lato" panose="020F0502020204030203" pitchFamily="34" charset="0"/>
                <a:cs typeface="Arial" panose="020B0604020202020204" pitchFamily="34" charset="0"/>
                <a:sym typeface="Lato-Light"/>
              </a:defRPr>
            </a:lvl1pPr>
            <a:lvl2pPr marL="0" indent="457200" algn="l" defTabSz="825500" rtl="0" eaLnBrk="1" latinLnBrk="0" hangingPunct="1">
              <a:lnSpc>
                <a:spcPct val="100000"/>
              </a:lnSpc>
              <a:spcBef>
                <a:spcPts val="500"/>
              </a:spcBef>
              <a:buSzTx/>
              <a:buFont typeface="Arial" panose="020B0604020202020204" pitchFamily="34" charset="0"/>
              <a:buNone/>
              <a:defRPr sz="3000" kern="1200">
                <a:solidFill>
                  <a:srgbClr val="AE4844"/>
                </a:solidFill>
                <a:uFill>
                  <a:solidFill>
                    <a:srgbClr val="000000"/>
                  </a:solidFill>
                </a:uFill>
                <a:latin typeface="Arial" panose="020B0604020202020204" pitchFamily="34" charset="0"/>
                <a:ea typeface="Lato" panose="020F0502020204030203" pitchFamily="34" charset="0"/>
                <a:cs typeface="Arial" panose="020B0604020202020204" pitchFamily="34" charset="0"/>
                <a:sym typeface="Lato-Light"/>
              </a:defRPr>
            </a:lvl2pPr>
            <a:lvl3pPr marL="0" indent="914400" algn="l" defTabSz="825500" rtl="0" eaLnBrk="1" latinLnBrk="0" hangingPunct="1">
              <a:lnSpc>
                <a:spcPct val="100000"/>
              </a:lnSpc>
              <a:spcBef>
                <a:spcPts val="500"/>
              </a:spcBef>
              <a:buSzTx/>
              <a:buFont typeface="Arial" panose="020B0604020202020204" pitchFamily="34" charset="0"/>
              <a:buNone/>
              <a:defRPr sz="3000" kern="1200">
                <a:solidFill>
                  <a:srgbClr val="AE4844"/>
                </a:solidFill>
                <a:uFill>
                  <a:solidFill>
                    <a:srgbClr val="000000"/>
                  </a:solidFill>
                </a:uFill>
                <a:latin typeface="Arial" panose="020B0604020202020204" pitchFamily="34" charset="0"/>
                <a:ea typeface="Lato" panose="020F0502020204030203" pitchFamily="34" charset="0"/>
                <a:cs typeface="Arial" panose="020B0604020202020204" pitchFamily="34" charset="0"/>
                <a:sym typeface="Lato-Light"/>
              </a:defRPr>
            </a:lvl3pPr>
            <a:lvl4pPr marL="0" indent="1371600" algn="l" defTabSz="825500" rtl="0" eaLnBrk="1" latinLnBrk="0" hangingPunct="1">
              <a:lnSpc>
                <a:spcPct val="100000"/>
              </a:lnSpc>
              <a:spcBef>
                <a:spcPts val="500"/>
              </a:spcBef>
              <a:buSzTx/>
              <a:buFont typeface="Arial" panose="020B0604020202020204" pitchFamily="34" charset="0"/>
              <a:buNone/>
              <a:defRPr sz="3000" kern="1200">
                <a:solidFill>
                  <a:srgbClr val="AE4844"/>
                </a:solidFill>
                <a:uFill>
                  <a:solidFill>
                    <a:srgbClr val="000000"/>
                  </a:solidFill>
                </a:uFill>
                <a:latin typeface="Arial" panose="020B0604020202020204" pitchFamily="34" charset="0"/>
                <a:ea typeface="Lato" panose="020F0502020204030203" pitchFamily="34" charset="0"/>
                <a:cs typeface="Arial" panose="020B0604020202020204" pitchFamily="34" charset="0"/>
                <a:sym typeface="Lato-Light"/>
              </a:defRPr>
            </a:lvl4pPr>
            <a:lvl5pPr marL="0" indent="1828800" algn="l" defTabSz="825500" rtl="0" eaLnBrk="1" latinLnBrk="0" hangingPunct="1">
              <a:lnSpc>
                <a:spcPct val="100000"/>
              </a:lnSpc>
              <a:spcBef>
                <a:spcPts val="500"/>
              </a:spcBef>
              <a:buSzTx/>
              <a:buFont typeface="Arial" panose="020B0604020202020204" pitchFamily="34" charset="0"/>
              <a:buNone/>
              <a:defRPr sz="3000" kern="1200">
                <a:solidFill>
                  <a:srgbClr val="AE4844"/>
                </a:solidFill>
                <a:uFill>
                  <a:solidFill>
                    <a:srgbClr val="000000"/>
                  </a:solidFill>
                </a:uFill>
                <a:latin typeface="Arial" panose="020B0604020202020204" pitchFamily="34" charset="0"/>
                <a:ea typeface="Lato" panose="020F0502020204030203" pitchFamily="34" charset="0"/>
                <a:cs typeface="Arial" panose="020B0604020202020204" pitchFamily="34" charset="0"/>
                <a:sym typeface="Lato-Light"/>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At Northwestern, </a:t>
            </a:r>
            <a:r>
              <a:rPr lang="en-US" dirty="0" err="1"/>
              <a:t>Loury</a:t>
            </a:r>
            <a:r>
              <a:rPr lang="en-US" dirty="0"/>
              <a:t> studied economics and political theory.  He enjoyed </a:t>
            </a:r>
            <a:r>
              <a:rPr lang="en-US" b="1" dirty="0"/>
              <a:t>abstract</a:t>
            </a:r>
            <a:r>
              <a:rPr lang="en-US" dirty="0"/>
              <a:t>, highly technical economic work, using math to find unexpected patterns and order in ordinary human behavior.  </a:t>
            </a:r>
          </a:p>
          <a:p>
            <a:r>
              <a:rPr lang="en-US" dirty="0"/>
              <a:t>Soon he was taking graduate-level courses in mathematics and economics.</a:t>
            </a:r>
          </a:p>
        </p:txBody>
      </p:sp>
      <p:pic>
        <p:nvPicPr>
          <p:cNvPr id="4" name="Picture 3">
            <a:extLst>
              <a:ext uri="{FF2B5EF4-FFF2-40B4-BE49-F238E27FC236}">
                <a16:creationId xmlns:a16="http://schemas.microsoft.com/office/drawing/2014/main" id="{B045E329-CAC6-450C-8E49-A12FAB59D9CC}"/>
              </a:ext>
            </a:extLst>
          </p:cNvPr>
          <p:cNvPicPr>
            <a:picLocks noChangeAspect="1"/>
          </p:cNvPicPr>
          <p:nvPr/>
        </p:nvPicPr>
        <p:blipFill rotWithShape="1">
          <a:blip r:embed="rId2">
            <a:extLst>
              <a:ext uri="{28A0092B-C50C-407E-A947-70E740481C1C}">
                <a14:useLocalDpi xmlns:a14="http://schemas.microsoft.com/office/drawing/2010/main"/>
              </a:ext>
            </a:extLst>
          </a:blip>
          <a:srcRect/>
          <a:stretch/>
        </p:blipFill>
        <p:spPr>
          <a:xfrm>
            <a:off x="7640877" y="1225678"/>
            <a:ext cx="4108538" cy="5029200"/>
          </a:xfrm>
          <a:prstGeom prst="rect">
            <a:avLst/>
          </a:prstGeom>
          <a:effectLst>
            <a:softEdge rad="114300"/>
          </a:effectLst>
        </p:spPr>
      </p:pic>
      <p:sp>
        <p:nvSpPr>
          <p:cNvPr id="8" name="Rectangle 7">
            <a:extLst>
              <a:ext uri="{FF2B5EF4-FFF2-40B4-BE49-F238E27FC236}">
                <a16:creationId xmlns:a16="http://schemas.microsoft.com/office/drawing/2014/main" id="{401E9CDE-1A2D-440C-8A8C-3F6E80267EDC}"/>
              </a:ext>
            </a:extLst>
          </p:cNvPr>
          <p:cNvSpPr/>
          <p:nvPr/>
        </p:nvSpPr>
        <p:spPr>
          <a:xfrm>
            <a:off x="2743200" y="5546992"/>
            <a:ext cx="4684734" cy="707886"/>
          </a:xfrm>
          <a:prstGeom prst="rect">
            <a:avLst/>
          </a:prstGeom>
        </p:spPr>
        <p:txBody>
          <a:bodyPr wrap="square" lIns="91440" tIns="45720" rIns="91440" bIns="45720" anchor="t">
            <a:spAutoFit/>
          </a:bodyPr>
          <a:lstStyle/>
          <a:p>
            <a:r>
              <a:rPr lang="en-US" sz="2000" i="1" dirty="0">
                <a:solidFill>
                  <a:schemeClr val="tx1">
                    <a:lumMod val="65000"/>
                    <a:lumOff val="35000"/>
                  </a:schemeClr>
                </a:solidFill>
                <a:latin typeface="Arial" panose="020B0604020202020204" pitchFamily="34" charset="0"/>
                <a:ea typeface="Calibri" panose="020F0502020204030204" pitchFamily="34" charset="0"/>
                <a:cs typeface="Arial" panose="020B0604020202020204" pitchFamily="34" charset="0"/>
              </a:rPr>
              <a:t>Economics textbook by </a:t>
            </a:r>
            <a:r>
              <a:rPr lang="en-US" sz="2000" i="1" dirty="0" err="1">
                <a:solidFill>
                  <a:schemeClr val="tx1">
                    <a:lumMod val="65000"/>
                    <a:lumOff val="35000"/>
                  </a:schemeClr>
                </a:solidFill>
                <a:latin typeface="Arial" panose="020B0604020202020204" pitchFamily="34" charset="0"/>
                <a:ea typeface="Calibri" panose="020F0502020204030204" pitchFamily="34" charset="0"/>
                <a:cs typeface="Arial" panose="020B0604020202020204" pitchFamily="34" charset="0"/>
              </a:rPr>
              <a:t>Loury’s</a:t>
            </a:r>
            <a:r>
              <a:rPr lang="en-US" sz="2000" i="1" dirty="0">
                <a:solidFill>
                  <a:schemeClr val="tx1">
                    <a:lumMod val="65000"/>
                    <a:lumOff val="35000"/>
                  </a:schemeClr>
                </a:solidFill>
                <a:latin typeface="Arial" panose="020B0604020202020204" pitchFamily="34" charset="0"/>
                <a:ea typeface="Calibri" panose="020F0502020204030204" pitchFamily="34" charset="0"/>
                <a:cs typeface="Arial" panose="020B0604020202020204" pitchFamily="34" charset="0"/>
              </a:rPr>
              <a:t> future professor, Paul Samuelson.</a:t>
            </a:r>
          </a:p>
        </p:txBody>
      </p:sp>
    </p:spTree>
    <p:extLst>
      <p:ext uri="{BB962C8B-B14F-4D97-AF65-F5344CB8AC3E}">
        <p14:creationId xmlns:p14="http://schemas.microsoft.com/office/powerpoint/2010/main" val="35644575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par>
                                <p:cTn id="8" presetID="6" presetClass="entr" presetSubtype="32"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circle(out)">
                                      <p:cBhvr>
                                        <p:cTn id="10"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C61121-5616-4C76-A203-2143F9EE803B}"/>
              </a:ext>
            </a:extLst>
          </p:cNvPr>
          <p:cNvSpPr>
            <a:spLocks noGrp="1"/>
          </p:cNvSpPr>
          <p:nvPr>
            <p:ph type="title"/>
          </p:nvPr>
        </p:nvSpPr>
        <p:spPr>
          <a:xfrm>
            <a:off x="2743200" y="457200"/>
            <a:ext cx="7019636" cy="752821"/>
          </a:xfrm>
        </p:spPr>
        <p:txBody>
          <a:bodyPr/>
          <a:lstStyle/>
          <a:p>
            <a:r>
              <a:rPr lang="en-US" dirty="0"/>
              <a:t>An Economist Rises</a:t>
            </a:r>
          </a:p>
        </p:txBody>
      </p:sp>
      <p:sp>
        <p:nvSpPr>
          <p:cNvPr id="3" name="Text Placeholder 2">
            <a:extLst>
              <a:ext uri="{FF2B5EF4-FFF2-40B4-BE49-F238E27FC236}">
                <a16:creationId xmlns:a16="http://schemas.microsoft.com/office/drawing/2014/main" id="{46CF8B2C-16DC-4748-B146-81C6957B5618}"/>
              </a:ext>
            </a:extLst>
          </p:cNvPr>
          <p:cNvSpPr>
            <a:spLocks noGrp="1"/>
          </p:cNvSpPr>
          <p:nvPr>
            <p:ph type="body" sz="quarter" idx="1"/>
          </p:nvPr>
        </p:nvSpPr>
        <p:spPr>
          <a:xfrm>
            <a:off x="6253018" y="1486880"/>
            <a:ext cx="4985360" cy="2656690"/>
          </a:xfrm>
        </p:spPr>
        <p:txBody>
          <a:bodyPr vert="horz" lIns="91440" tIns="45720" rIns="91440" bIns="45720" rtlCol="0" anchor="t">
            <a:noAutofit/>
          </a:bodyPr>
          <a:lstStyle/>
          <a:p>
            <a:r>
              <a:rPr lang="en-US" dirty="0"/>
              <a:t>In 1972, </a:t>
            </a:r>
            <a:r>
              <a:rPr lang="en-US" dirty="0" err="1"/>
              <a:t>Loury</a:t>
            </a:r>
            <a:r>
              <a:rPr lang="en-US" dirty="0"/>
              <a:t> was encouraged by his professors to apply to graduate school. All the major universities he applied to – Harvard, University of Chicago, UC Berkeley – accepted </a:t>
            </a:r>
            <a:r>
              <a:rPr lang="en-US" dirty="0" err="1"/>
              <a:t>Loury’s</a:t>
            </a:r>
            <a:r>
              <a:rPr lang="en-US" dirty="0"/>
              <a:t> application. He chose to attend the Massachusetts Institute of Technology (MIT), likely the best economics program in the world.</a:t>
            </a:r>
          </a:p>
        </p:txBody>
      </p:sp>
      <p:pic>
        <p:nvPicPr>
          <p:cNvPr id="5" name="Picture 4">
            <a:extLst>
              <a:ext uri="{FF2B5EF4-FFF2-40B4-BE49-F238E27FC236}">
                <a16:creationId xmlns:a16="http://schemas.microsoft.com/office/drawing/2014/main" id="{6426E6FA-844F-4856-86E6-040C91CA365A}"/>
              </a:ext>
            </a:extLst>
          </p:cNvPr>
          <p:cNvPicPr>
            <a:picLocks noChangeAspect="1"/>
          </p:cNvPicPr>
          <p:nvPr/>
        </p:nvPicPr>
        <p:blipFill rotWithShape="1">
          <a:blip r:embed="rId2">
            <a:extLst>
              <a:ext uri="{28A0092B-C50C-407E-A947-70E740481C1C}">
                <a14:useLocalDpi xmlns:a14="http://schemas.microsoft.com/office/drawing/2010/main"/>
              </a:ext>
            </a:extLst>
          </a:blip>
          <a:srcRect/>
          <a:stretch/>
        </p:blipFill>
        <p:spPr>
          <a:xfrm>
            <a:off x="576197" y="1536984"/>
            <a:ext cx="5519803" cy="3784032"/>
          </a:xfrm>
          <a:prstGeom prst="rect">
            <a:avLst/>
          </a:prstGeom>
          <a:effectLst>
            <a:softEdge rad="38100"/>
          </a:effectLst>
        </p:spPr>
      </p:pic>
      <p:sp>
        <p:nvSpPr>
          <p:cNvPr id="6" name="Rectangle 5">
            <a:extLst>
              <a:ext uri="{FF2B5EF4-FFF2-40B4-BE49-F238E27FC236}">
                <a16:creationId xmlns:a16="http://schemas.microsoft.com/office/drawing/2014/main" id="{B94CD553-1103-42E8-97F6-C07F2C3F674A}"/>
              </a:ext>
            </a:extLst>
          </p:cNvPr>
          <p:cNvSpPr/>
          <p:nvPr/>
        </p:nvSpPr>
        <p:spPr>
          <a:xfrm>
            <a:off x="2743200" y="5463313"/>
            <a:ext cx="3256767" cy="646331"/>
          </a:xfrm>
          <a:prstGeom prst="rect">
            <a:avLst/>
          </a:prstGeom>
        </p:spPr>
        <p:txBody>
          <a:bodyPr wrap="square" lIns="91440" tIns="45720" rIns="91440" bIns="45720" anchor="t">
            <a:spAutoFit/>
          </a:bodyPr>
          <a:lstStyle/>
          <a:p>
            <a:r>
              <a:rPr lang="en-US" i="1" dirty="0">
                <a:solidFill>
                  <a:schemeClr val="tx1">
                    <a:lumMod val="65000"/>
                    <a:lumOff val="35000"/>
                  </a:schemeClr>
                </a:solidFill>
                <a:latin typeface="Arial" panose="020B0604020202020204" pitchFamily="34" charset="0"/>
                <a:ea typeface="Calibri" panose="020F0502020204030204" pitchFamily="34" charset="0"/>
                <a:cs typeface="Arial" panose="020B0604020202020204" pitchFamily="34" charset="0"/>
              </a:rPr>
              <a:t>Aerial view of the MIT campus in Cambridge, MA.</a:t>
            </a:r>
          </a:p>
        </p:txBody>
      </p:sp>
    </p:spTree>
    <p:extLst>
      <p:ext uri="{BB962C8B-B14F-4D97-AF65-F5344CB8AC3E}">
        <p14:creationId xmlns:p14="http://schemas.microsoft.com/office/powerpoint/2010/main" val="40742218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22" presetClass="entr" presetSubtype="8"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left)">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C61121-5616-4C76-A203-2143F9EE803B}"/>
              </a:ext>
            </a:extLst>
          </p:cNvPr>
          <p:cNvSpPr>
            <a:spLocks noGrp="1"/>
          </p:cNvSpPr>
          <p:nvPr>
            <p:ph type="title"/>
          </p:nvPr>
        </p:nvSpPr>
        <p:spPr/>
        <p:txBody>
          <a:bodyPr/>
          <a:lstStyle/>
          <a:p>
            <a:r>
              <a:rPr lang="en-US" dirty="0"/>
              <a:t>Cambridge and MIT</a:t>
            </a:r>
          </a:p>
        </p:txBody>
      </p:sp>
      <p:sp>
        <p:nvSpPr>
          <p:cNvPr id="3" name="Text Placeholder 2">
            <a:extLst>
              <a:ext uri="{FF2B5EF4-FFF2-40B4-BE49-F238E27FC236}">
                <a16:creationId xmlns:a16="http://schemas.microsoft.com/office/drawing/2014/main" id="{46CF8B2C-16DC-4748-B146-81C6957B5618}"/>
              </a:ext>
            </a:extLst>
          </p:cNvPr>
          <p:cNvSpPr>
            <a:spLocks noGrp="1"/>
          </p:cNvSpPr>
          <p:nvPr>
            <p:ph type="body" sz="quarter" idx="1"/>
          </p:nvPr>
        </p:nvSpPr>
        <p:spPr>
          <a:xfrm>
            <a:off x="2743201" y="1329599"/>
            <a:ext cx="4559474" cy="1905001"/>
          </a:xfrm>
        </p:spPr>
        <p:txBody>
          <a:bodyPr vert="horz" lIns="91440" tIns="45720" rIns="91440" bIns="45720" rtlCol="0" anchor="t">
            <a:noAutofit/>
          </a:bodyPr>
          <a:lstStyle/>
          <a:p>
            <a:r>
              <a:rPr lang="en-US" dirty="0" err="1"/>
              <a:t>Loury</a:t>
            </a:r>
            <a:r>
              <a:rPr lang="en-US" dirty="0"/>
              <a:t> moved to Cambridge with his family. They had never lived outside Chicago before, but </a:t>
            </a:r>
            <a:r>
              <a:rPr lang="en-US" dirty="0" err="1"/>
              <a:t>Loury</a:t>
            </a:r>
            <a:r>
              <a:rPr lang="en-US" dirty="0"/>
              <a:t> was confident, ambitious, and hard-working.  </a:t>
            </a:r>
          </a:p>
          <a:p>
            <a:r>
              <a:rPr lang="en-US" dirty="0"/>
              <a:t>He impressed his classmates and his teachers, who included Paul Samuelson, a Nobel Prize winner.</a:t>
            </a:r>
          </a:p>
        </p:txBody>
      </p:sp>
      <p:sp>
        <p:nvSpPr>
          <p:cNvPr id="8" name="Rectangle 7">
            <a:extLst>
              <a:ext uri="{FF2B5EF4-FFF2-40B4-BE49-F238E27FC236}">
                <a16:creationId xmlns:a16="http://schemas.microsoft.com/office/drawing/2014/main" id="{EB0E5617-4457-46F0-B734-08B3D1E19C9A}"/>
              </a:ext>
            </a:extLst>
          </p:cNvPr>
          <p:cNvSpPr/>
          <p:nvPr/>
        </p:nvSpPr>
        <p:spPr>
          <a:xfrm>
            <a:off x="3709157" y="6000690"/>
            <a:ext cx="3490296" cy="400110"/>
          </a:xfrm>
          <a:prstGeom prst="rect">
            <a:avLst/>
          </a:prstGeom>
        </p:spPr>
        <p:txBody>
          <a:bodyPr wrap="square" lIns="91440" tIns="45720" rIns="91440" bIns="45720" anchor="t">
            <a:spAutoFit/>
          </a:bodyPr>
          <a:lstStyle/>
          <a:p>
            <a:pPr algn="r"/>
            <a:r>
              <a:rPr lang="en-US" sz="2000" i="1" dirty="0">
                <a:solidFill>
                  <a:schemeClr val="tx1">
                    <a:lumMod val="65000"/>
                    <a:lumOff val="35000"/>
                  </a:schemeClr>
                </a:solidFill>
                <a:latin typeface="Arial" panose="020B0604020202020204" pitchFamily="34" charset="0"/>
                <a:ea typeface="Calibri" panose="020F0502020204030204" pitchFamily="34" charset="0"/>
                <a:cs typeface="Arial" panose="020B0604020202020204" pitchFamily="34" charset="0"/>
              </a:rPr>
              <a:t>Paul Samuelson c. 1973 </a:t>
            </a:r>
          </a:p>
        </p:txBody>
      </p:sp>
      <p:pic>
        <p:nvPicPr>
          <p:cNvPr id="5" name="Picture 4">
            <a:extLst>
              <a:ext uri="{FF2B5EF4-FFF2-40B4-BE49-F238E27FC236}">
                <a16:creationId xmlns:a16="http://schemas.microsoft.com/office/drawing/2014/main" id="{D4D6DC1A-5AF5-4623-944A-E4DA26749BC5}"/>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7567358" y="1210021"/>
            <a:ext cx="4088348" cy="5273458"/>
          </a:xfrm>
          <a:prstGeom prst="rect">
            <a:avLst/>
          </a:prstGeom>
          <a:effectLst>
            <a:softEdge rad="38100"/>
          </a:effectLst>
        </p:spPr>
      </p:pic>
    </p:spTree>
    <p:extLst>
      <p:ext uri="{BB962C8B-B14F-4D97-AF65-F5344CB8AC3E}">
        <p14:creationId xmlns:p14="http://schemas.microsoft.com/office/powerpoint/2010/main" val="3756748987"/>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par>
                                <p:cTn id="10" presetID="22" presetClass="entr" presetSubtype="8" fill="hold" nodeType="with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left)">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C61121-5616-4C76-A203-2143F9EE803B}"/>
              </a:ext>
            </a:extLst>
          </p:cNvPr>
          <p:cNvSpPr>
            <a:spLocks noGrp="1"/>
          </p:cNvSpPr>
          <p:nvPr>
            <p:ph type="title"/>
          </p:nvPr>
        </p:nvSpPr>
        <p:spPr/>
        <p:txBody>
          <a:bodyPr/>
          <a:lstStyle/>
          <a:p>
            <a:r>
              <a:rPr lang="en-US" dirty="0"/>
              <a:t>Cambridge and MIT</a:t>
            </a:r>
          </a:p>
        </p:txBody>
      </p:sp>
      <p:sp>
        <p:nvSpPr>
          <p:cNvPr id="3" name="Text Placeholder 2">
            <a:extLst>
              <a:ext uri="{FF2B5EF4-FFF2-40B4-BE49-F238E27FC236}">
                <a16:creationId xmlns:a16="http://schemas.microsoft.com/office/drawing/2014/main" id="{46CF8B2C-16DC-4748-B146-81C6957B5618}"/>
              </a:ext>
            </a:extLst>
          </p:cNvPr>
          <p:cNvSpPr>
            <a:spLocks noGrp="1"/>
          </p:cNvSpPr>
          <p:nvPr>
            <p:ph type="body" sz="quarter" idx="1"/>
          </p:nvPr>
        </p:nvSpPr>
        <p:spPr>
          <a:xfrm>
            <a:off x="2743200" y="5473093"/>
            <a:ext cx="8265090" cy="927707"/>
          </a:xfrm>
        </p:spPr>
        <p:txBody>
          <a:bodyPr vert="horz" lIns="91440" tIns="45720" rIns="91440" bIns="45720" rtlCol="0" anchor="t">
            <a:noAutofit/>
          </a:bodyPr>
          <a:lstStyle/>
          <a:p>
            <a:r>
              <a:rPr lang="en-US" dirty="0"/>
              <a:t>But Charlene did not adjust as well to their new life. They soon separated and divorced.</a:t>
            </a:r>
          </a:p>
        </p:txBody>
      </p:sp>
      <p:pic>
        <p:nvPicPr>
          <p:cNvPr id="5" name="Picture 4">
            <a:extLst>
              <a:ext uri="{FF2B5EF4-FFF2-40B4-BE49-F238E27FC236}">
                <a16:creationId xmlns:a16="http://schemas.microsoft.com/office/drawing/2014/main" id="{4EE01ECE-647E-49C3-B045-17E539BC9FF8}"/>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8366264" y="1745293"/>
            <a:ext cx="3289442" cy="3249245"/>
          </a:xfrm>
          <a:prstGeom prst="rect">
            <a:avLst/>
          </a:prstGeom>
        </p:spPr>
      </p:pic>
      <p:sp>
        <p:nvSpPr>
          <p:cNvPr id="8" name="Text Placeholder 2">
            <a:extLst>
              <a:ext uri="{FF2B5EF4-FFF2-40B4-BE49-F238E27FC236}">
                <a16:creationId xmlns:a16="http://schemas.microsoft.com/office/drawing/2014/main" id="{0DC1C0F3-C7F7-4417-82DF-179FA6AE7A5D}"/>
              </a:ext>
            </a:extLst>
          </p:cNvPr>
          <p:cNvSpPr txBox="1">
            <a:spLocks/>
          </p:cNvSpPr>
          <p:nvPr/>
        </p:nvSpPr>
        <p:spPr>
          <a:xfrm>
            <a:off x="2743200" y="1362421"/>
            <a:ext cx="5486400" cy="2255521"/>
          </a:xfrm>
          <a:prstGeom prst="rect">
            <a:avLst/>
          </a:prstGeom>
        </p:spPr>
        <p:txBody>
          <a:bodyPr vert="horz" lIns="91440" tIns="45720" rIns="91440" bIns="45720" rtlCol="0" anchor="t">
            <a:noAutofit/>
          </a:bodyPr>
          <a:lstStyle>
            <a:lvl1pPr marL="0" indent="0" algn="l" defTabSz="825500" rtl="0" eaLnBrk="1" latinLnBrk="0" hangingPunct="1">
              <a:lnSpc>
                <a:spcPct val="100000"/>
              </a:lnSpc>
              <a:spcBef>
                <a:spcPts val="1000"/>
              </a:spcBef>
              <a:buSzTx/>
              <a:buFont typeface="Arial" panose="020B0604020202020204" pitchFamily="34" charset="0"/>
              <a:buNone/>
              <a:defRPr sz="2600" kern="1200">
                <a:solidFill>
                  <a:schemeClr val="tx1"/>
                </a:solidFill>
                <a:uFill>
                  <a:solidFill>
                    <a:srgbClr val="000000"/>
                  </a:solidFill>
                </a:uFill>
                <a:latin typeface="Arial" panose="020B0604020202020204" pitchFamily="34" charset="0"/>
                <a:ea typeface="Lato" panose="020F0502020204030203" pitchFamily="34" charset="0"/>
                <a:cs typeface="Arial" panose="020B0604020202020204" pitchFamily="34" charset="0"/>
                <a:sym typeface="Lato-Light"/>
              </a:defRPr>
            </a:lvl1pPr>
            <a:lvl2pPr marL="0" indent="457200" algn="l" defTabSz="825500" rtl="0" eaLnBrk="1" latinLnBrk="0" hangingPunct="1">
              <a:lnSpc>
                <a:spcPct val="100000"/>
              </a:lnSpc>
              <a:spcBef>
                <a:spcPts val="500"/>
              </a:spcBef>
              <a:buSzTx/>
              <a:buFont typeface="Arial" panose="020B0604020202020204" pitchFamily="34" charset="0"/>
              <a:buNone/>
              <a:defRPr sz="3000" kern="1200">
                <a:solidFill>
                  <a:srgbClr val="AE4844"/>
                </a:solidFill>
                <a:uFill>
                  <a:solidFill>
                    <a:srgbClr val="000000"/>
                  </a:solidFill>
                </a:uFill>
                <a:latin typeface="Arial" panose="020B0604020202020204" pitchFamily="34" charset="0"/>
                <a:ea typeface="Lato" panose="020F0502020204030203" pitchFamily="34" charset="0"/>
                <a:cs typeface="Arial" panose="020B0604020202020204" pitchFamily="34" charset="0"/>
                <a:sym typeface="Lato-Light"/>
              </a:defRPr>
            </a:lvl2pPr>
            <a:lvl3pPr marL="0" indent="914400" algn="l" defTabSz="825500" rtl="0" eaLnBrk="1" latinLnBrk="0" hangingPunct="1">
              <a:lnSpc>
                <a:spcPct val="100000"/>
              </a:lnSpc>
              <a:spcBef>
                <a:spcPts val="500"/>
              </a:spcBef>
              <a:buSzTx/>
              <a:buFont typeface="Arial" panose="020B0604020202020204" pitchFamily="34" charset="0"/>
              <a:buNone/>
              <a:defRPr sz="3000" kern="1200">
                <a:solidFill>
                  <a:srgbClr val="AE4844"/>
                </a:solidFill>
                <a:uFill>
                  <a:solidFill>
                    <a:srgbClr val="000000"/>
                  </a:solidFill>
                </a:uFill>
                <a:latin typeface="Arial" panose="020B0604020202020204" pitchFamily="34" charset="0"/>
                <a:ea typeface="Lato" panose="020F0502020204030203" pitchFamily="34" charset="0"/>
                <a:cs typeface="Arial" panose="020B0604020202020204" pitchFamily="34" charset="0"/>
                <a:sym typeface="Lato-Light"/>
              </a:defRPr>
            </a:lvl3pPr>
            <a:lvl4pPr marL="0" indent="1371600" algn="l" defTabSz="825500" rtl="0" eaLnBrk="1" latinLnBrk="0" hangingPunct="1">
              <a:lnSpc>
                <a:spcPct val="100000"/>
              </a:lnSpc>
              <a:spcBef>
                <a:spcPts val="500"/>
              </a:spcBef>
              <a:buSzTx/>
              <a:buFont typeface="Arial" panose="020B0604020202020204" pitchFamily="34" charset="0"/>
              <a:buNone/>
              <a:defRPr sz="3000" kern="1200">
                <a:solidFill>
                  <a:srgbClr val="AE4844"/>
                </a:solidFill>
                <a:uFill>
                  <a:solidFill>
                    <a:srgbClr val="000000"/>
                  </a:solidFill>
                </a:uFill>
                <a:latin typeface="Arial" panose="020B0604020202020204" pitchFamily="34" charset="0"/>
                <a:ea typeface="Lato" panose="020F0502020204030203" pitchFamily="34" charset="0"/>
                <a:cs typeface="Arial" panose="020B0604020202020204" pitchFamily="34" charset="0"/>
                <a:sym typeface="Lato-Light"/>
              </a:defRPr>
            </a:lvl4pPr>
            <a:lvl5pPr marL="0" indent="1828800" algn="l" defTabSz="825500" rtl="0" eaLnBrk="1" latinLnBrk="0" hangingPunct="1">
              <a:lnSpc>
                <a:spcPct val="100000"/>
              </a:lnSpc>
              <a:spcBef>
                <a:spcPts val="500"/>
              </a:spcBef>
              <a:buSzTx/>
              <a:buFont typeface="Arial" panose="020B0604020202020204" pitchFamily="34" charset="0"/>
              <a:buNone/>
              <a:defRPr sz="3000" kern="1200">
                <a:solidFill>
                  <a:srgbClr val="AE4844"/>
                </a:solidFill>
                <a:uFill>
                  <a:solidFill>
                    <a:srgbClr val="000000"/>
                  </a:solidFill>
                </a:uFill>
                <a:latin typeface="Arial" panose="020B0604020202020204" pitchFamily="34" charset="0"/>
                <a:ea typeface="Lato" panose="020F0502020204030203" pitchFamily="34" charset="0"/>
                <a:cs typeface="Arial" panose="020B0604020202020204" pitchFamily="34" charset="0"/>
                <a:sym typeface="Lato-Light"/>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err="1"/>
              <a:t>Loury</a:t>
            </a:r>
            <a:r>
              <a:rPr lang="en-US" dirty="0"/>
              <a:t> thrived in the Cambridge academic environment.</a:t>
            </a:r>
            <a:r>
              <a:rPr lang="en-US" b="1" dirty="0"/>
              <a:t> </a:t>
            </a:r>
            <a:r>
              <a:rPr lang="en-US" dirty="0"/>
              <a:t>Though often the only Black man in the room at social events, he could hold his own in a conversation about almost anything; when he did find himself unable to contribute on a particular subject, he would read up on it so that he’d be able to contribute the next time. </a:t>
            </a:r>
          </a:p>
        </p:txBody>
      </p:sp>
    </p:spTree>
    <p:extLst>
      <p:ext uri="{BB962C8B-B14F-4D97-AF65-F5344CB8AC3E}">
        <p14:creationId xmlns:p14="http://schemas.microsoft.com/office/powerpoint/2010/main" val="11271420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heel(1)">
                                      <p:cBhvr>
                                        <p:cTn id="7" dur="20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fade">
                                      <p:cBhvr>
                                        <p:cTn id="12"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C61121-5616-4C76-A203-2143F9EE803B}"/>
              </a:ext>
            </a:extLst>
          </p:cNvPr>
          <p:cNvSpPr>
            <a:spLocks noGrp="1"/>
          </p:cNvSpPr>
          <p:nvPr>
            <p:ph type="title"/>
          </p:nvPr>
        </p:nvSpPr>
        <p:spPr/>
        <p:txBody>
          <a:bodyPr>
            <a:normAutofit fontScale="90000"/>
          </a:bodyPr>
          <a:lstStyle/>
          <a:p>
            <a:br>
              <a:rPr lang="en-US" dirty="0"/>
            </a:br>
            <a:r>
              <a:rPr lang="en-US" sz="4400" dirty="0"/>
              <a:t>A Meeting of Minds</a:t>
            </a:r>
          </a:p>
        </p:txBody>
      </p:sp>
      <p:sp>
        <p:nvSpPr>
          <p:cNvPr id="3" name="Text Placeholder 2">
            <a:extLst>
              <a:ext uri="{FF2B5EF4-FFF2-40B4-BE49-F238E27FC236}">
                <a16:creationId xmlns:a16="http://schemas.microsoft.com/office/drawing/2014/main" id="{46CF8B2C-16DC-4748-B146-81C6957B5618}"/>
              </a:ext>
            </a:extLst>
          </p:cNvPr>
          <p:cNvSpPr>
            <a:spLocks noGrp="1"/>
          </p:cNvSpPr>
          <p:nvPr>
            <p:ph type="body" sz="quarter" idx="1"/>
          </p:nvPr>
        </p:nvSpPr>
        <p:spPr>
          <a:xfrm>
            <a:off x="4538133" y="1357979"/>
            <a:ext cx="6581422" cy="2103120"/>
          </a:xfrm>
        </p:spPr>
        <p:txBody>
          <a:bodyPr vert="horz" lIns="91440" tIns="45720" rIns="91440" bIns="45720" rtlCol="0" anchor="t">
            <a:noAutofit/>
          </a:bodyPr>
          <a:lstStyle/>
          <a:p>
            <a:r>
              <a:rPr lang="en-US" dirty="0"/>
              <a:t>At MIT, </a:t>
            </a:r>
            <a:r>
              <a:rPr lang="en-US" dirty="0" err="1"/>
              <a:t>Loury</a:t>
            </a:r>
            <a:r>
              <a:rPr lang="en-US" dirty="0"/>
              <a:t> met Linda </a:t>
            </a:r>
            <a:r>
              <a:rPr lang="en-US" dirty="0" err="1"/>
              <a:t>Datcher</a:t>
            </a:r>
            <a:r>
              <a:rPr lang="en-US" dirty="0"/>
              <a:t>. They were both economic students from working-class backgrounds; both were academically gifted, and both were fiercely competitive.</a:t>
            </a:r>
          </a:p>
          <a:p>
            <a:r>
              <a:rPr lang="en-US" dirty="0"/>
              <a:t>They started as friends, but the relationship became romantic and, eventually, </a:t>
            </a:r>
            <a:r>
              <a:rPr lang="en-US" dirty="0" err="1"/>
              <a:t>Loury</a:t>
            </a:r>
            <a:r>
              <a:rPr lang="en-US" dirty="0"/>
              <a:t> and </a:t>
            </a:r>
            <a:r>
              <a:rPr lang="en-US" dirty="0" err="1"/>
              <a:t>Datcher</a:t>
            </a:r>
            <a:r>
              <a:rPr lang="en-US" dirty="0"/>
              <a:t> married and raised two sons. Linda conducted groundbreaking work in social economics, which is the study of how social behaviors affect economic outcomes.</a:t>
            </a:r>
          </a:p>
        </p:txBody>
      </p:sp>
      <p:pic>
        <p:nvPicPr>
          <p:cNvPr id="5" name="Picture 4">
            <a:extLst>
              <a:ext uri="{FF2B5EF4-FFF2-40B4-BE49-F238E27FC236}">
                <a16:creationId xmlns:a16="http://schemas.microsoft.com/office/drawing/2014/main" id="{4245D50F-E229-425C-BDBA-9BD61CCE0772}"/>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28222" y="1334199"/>
            <a:ext cx="3788172" cy="4253801"/>
          </a:xfrm>
          <a:prstGeom prst="rect">
            <a:avLst/>
          </a:prstGeom>
          <a:effectLst>
            <a:softEdge rad="38100"/>
          </a:effectLst>
        </p:spPr>
      </p:pic>
      <p:sp>
        <p:nvSpPr>
          <p:cNvPr id="7" name="Rectangle 6">
            <a:extLst>
              <a:ext uri="{FF2B5EF4-FFF2-40B4-BE49-F238E27FC236}">
                <a16:creationId xmlns:a16="http://schemas.microsoft.com/office/drawing/2014/main" id="{351E0E38-74D1-4607-A8B3-16236F7DDC50}"/>
              </a:ext>
            </a:extLst>
          </p:cNvPr>
          <p:cNvSpPr/>
          <p:nvPr/>
        </p:nvSpPr>
        <p:spPr>
          <a:xfrm>
            <a:off x="2743200" y="5712178"/>
            <a:ext cx="4384110" cy="400110"/>
          </a:xfrm>
          <a:prstGeom prst="rect">
            <a:avLst/>
          </a:prstGeom>
        </p:spPr>
        <p:txBody>
          <a:bodyPr wrap="square" lIns="91440" tIns="45720" rIns="91440" bIns="45720" anchor="t">
            <a:spAutoFit/>
          </a:bodyPr>
          <a:lstStyle/>
          <a:p>
            <a:r>
              <a:rPr lang="en-US" sz="2000" i="1" dirty="0">
                <a:solidFill>
                  <a:schemeClr val="tx1">
                    <a:lumMod val="65000"/>
                    <a:lumOff val="35000"/>
                  </a:schemeClr>
                </a:solidFill>
                <a:latin typeface="Arial" panose="020B0604020202020204" pitchFamily="34" charset="0"/>
                <a:ea typeface="Calibri" panose="020F0502020204030204" pitchFamily="34" charset="0"/>
                <a:cs typeface="Arial" panose="020B0604020202020204" pitchFamily="34" charset="0"/>
              </a:rPr>
              <a:t>Linda </a:t>
            </a:r>
            <a:r>
              <a:rPr lang="en-US" sz="2000" i="1" dirty="0" err="1">
                <a:solidFill>
                  <a:schemeClr val="tx1">
                    <a:lumMod val="65000"/>
                    <a:lumOff val="35000"/>
                  </a:schemeClr>
                </a:solidFill>
                <a:latin typeface="Arial" panose="020B0604020202020204" pitchFamily="34" charset="0"/>
                <a:ea typeface="Calibri" panose="020F0502020204030204" pitchFamily="34" charset="0"/>
                <a:cs typeface="Arial" panose="020B0604020202020204" pitchFamily="34" charset="0"/>
              </a:rPr>
              <a:t>Datcher</a:t>
            </a:r>
            <a:r>
              <a:rPr lang="en-US" sz="2000" i="1" dirty="0">
                <a:solidFill>
                  <a:schemeClr val="tx1">
                    <a:lumMod val="65000"/>
                    <a:lumOff val="35000"/>
                  </a:schemeClr>
                </a:solidFill>
                <a:latin typeface="Arial" panose="020B0604020202020204" pitchFamily="34" charset="0"/>
                <a:ea typeface="Calibri" panose="020F0502020204030204" pitchFamily="34" charset="0"/>
                <a:cs typeface="Arial" panose="020B0604020202020204" pitchFamily="34" charset="0"/>
              </a:rPr>
              <a:t> c. 1990s.</a:t>
            </a:r>
          </a:p>
        </p:txBody>
      </p:sp>
    </p:spTree>
    <p:extLst>
      <p:ext uri="{BB962C8B-B14F-4D97-AF65-F5344CB8AC3E}">
        <p14:creationId xmlns:p14="http://schemas.microsoft.com/office/powerpoint/2010/main" val="570503770"/>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par>
                                <p:cTn id="10" presetID="2" presetClass="entr" presetSubtype="8" fill="hold" nodeType="with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fill="hold"/>
                                        <p:tgtEl>
                                          <p:spTgt spid="5"/>
                                        </p:tgtEl>
                                        <p:attrNameLst>
                                          <p:attrName>ppt_x</p:attrName>
                                        </p:attrNameLst>
                                      </p:cBhvr>
                                      <p:tavLst>
                                        <p:tav tm="0">
                                          <p:val>
                                            <p:strVal val="0-#ppt_w/2"/>
                                          </p:val>
                                        </p:tav>
                                        <p:tav tm="100000">
                                          <p:val>
                                            <p:strVal val="#ppt_x"/>
                                          </p:val>
                                        </p:tav>
                                      </p:tavLst>
                                    </p:anim>
                                    <p:anim calcmode="lin" valueType="num">
                                      <p:cBhvr additive="base">
                                        <p:cTn id="13" dur="50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3">
                                            <p:txEl>
                                              <p:pRg st="1" end="1"/>
                                            </p:txEl>
                                          </p:spTgt>
                                        </p:tgtEl>
                                        <p:attrNameLst>
                                          <p:attrName>style.visibility</p:attrName>
                                        </p:attrNameLst>
                                      </p:cBhvr>
                                      <p:to>
                                        <p:strVal val="visible"/>
                                      </p:to>
                                    </p:set>
                                    <p:animEffect transition="in" filter="fade">
                                      <p:cBhvr>
                                        <p:cTn id="18"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AD9616-0B45-4A58-9A2D-20D5E3655AA5}"/>
              </a:ext>
            </a:extLst>
          </p:cNvPr>
          <p:cNvSpPr>
            <a:spLocks noGrp="1"/>
          </p:cNvSpPr>
          <p:nvPr>
            <p:ph type="title"/>
          </p:nvPr>
        </p:nvSpPr>
        <p:spPr>
          <a:xfrm>
            <a:off x="2743200" y="457200"/>
            <a:ext cx="9936302" cy="752821"/>
          </a:xfrm>
        </p:spPr>
        <p:txBody>
          <a:bodyPr vert="horz" lIns="91440" tIns="45720" rIns="91440" bIns="45720" rtlCol="0" anchor="b">
            <a:normAutofit/>
          </a:bodyPr>
          <a:lstStyle/>
          <a:p>
            <a:r>
              <a:rPr lang="en-US" dirty="0"/>
              <a:t>Social Capital</a:t>
            </a:r>
          </a:p>
        </p:txBody>
      </p:sp>
      <p:pic>
        <p:nvPicPr>
          <p:cNvPr id="9" name="Picture 8">
            <a:extLst>
              <a:ext uri="{FF2B5EF4-FFF2-40B4-BE49-F238E27FC236}">
                <a16:creationId xmlns:a16="http://schemas.microsoft.com/office/drawing/2014/main" id="{552F05C4-DEC0-4D52-9FFB-0FD780DB9557}"/>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72944" y="1273070"/>
            <a:ext cx="2370256" cy="2321808"/>
          </a:xfrm>
          <a:prstGeom prst="rect">
            <a:avLst/>
          </a:prstGeom>
          <a:ln>
            <a:solidFill>
              <a:schemeClr val="tx1"/>
            </a:solidFill>
          </a:ln>
        </p:spPr>
      </p:pic>
      <p:sp>
        <p:nvSpPr>
          <p:cNvPr id="10" name="Rectangle 9">
            <a:extLst>
              <a:ext uri="{FF2B5EF4-FFF2-40B4-BE49-F238E27FC236}">
                <a16:creationId xmlns:a16="http://schemas.microsoft.com/office/drawing/2014/main" id="{5F0C52EE-F89C-4DBD-9FF5-C7B5EF4432B3}"/>
              </a:ext>
            </a:extLst>
          </p:cNvPr>
          <p:cNvSpPr/>
          <p:nvPr/>
        </p:nvSpPr>
        <p:spPr>
          <a:xfrm>
            <a:off x="3144033" y="1273070"/>
            <a:ext cx="7690980" cy="1692771"/>
          </a:xfrm>
          <a:prstGeom prst="rect">
            <a:avLst/>
          </a:prstGeom>
        </p:spPr>
        <p:txBody>
          <a:bodyPr wrap="square" lIns="91440" tIns="45720" rIns="91440" bIns="45720" anchor="t">
            <a:spAutoFit/>
          </a:bodyPr>
          <a:lstStyle/>
          <a:p>
            <a:pPr>
              <a:spcBef>
                <a:spcPts val="600"/>
              </a:spcBef>
              <a:spcAft>
                <a:spcPts val="600"/>
              </a:spcAft>
            </a:pPr>
            <a:r>
              <a:rPr lang="en-US" sz="2600" dirty="0">
                <a:uFill>
                  <a:solidFill>
                    <a:srgbClr val="000000"/>
                  </a:solidFill>
                </a:uFill>
                <a:latin typeface="Arial"/>
                <a:ea typeface="Lato"/>
                <a:cs typeface="Arial"/>
                <a:sym typeface="Lato-Light"/>
              </a:rPr>
              <a:t>One of Loury's most important contributions to economic theory was the concept of “social capital.” He was one of the first people to use this term, in his PhD </a:t>
            </a:r>
            <a:r>
              <a:rPr lang="en-US" sz="2600" b="1" dirty="0">
                <a:uFill>
                  <a:solidFill>
                    <a:srgbClr val="000000"/>
                  </a:solidFill>
                </a:uFill>
                <a:latin typeface="Arial"/>
                <a:ea typeface="Lato"/>
                <a:cs typeface="Arial"/>
                <a:sym typeface="Lato-Light"/>
              </a:rPr>
              <a:t>dissertation </a:t>
            </a:r>
            <a:r>
              <a:rPr lang="en-US" sz="2600" dirty="0">
                <a:uFill>
                  <a:solidFill>
                    <a:srgbClr val="000000"/>
                  </a:solidFill>
                </a:uFill>
                <a:latin typeface="Arial"/>
                <a:ea typeface="Lato"/>
                <a:cs typeface="Arial"/>
                <a:sym typeface="Lato-Light"/>
              </a:rPr>
              <a:t>in the late 1970s. </a:t>
            </a:r>
          </a:p>
        </p:txBody>
      </p:sp>
      <p:sp>
        <p:nvSpPr>
          <p:cNvPr id="11" name="Rectangle 10">
            <a:extLst>
              <a:ext uri="{FF2B5EF4-FFF2-40B4-BE49-F238E27FC236}">
                <a16:creationId xmlns:a16="http://schemas.microsoft.com/office/drawing/2014/main" id="{6696B833-E1AF-4AEE-902A-5239EDF40CC0}"/>
              </a:ext>
            </a:extLst>
          </p:cNvPr>
          <p:cNvSpPr/>
          <p:nvPr/>
        </p:nvSpPr>
        <p:spPr>
          <a:xfrm>
            <a:off x="3144033" y="3187775"/>
            <a:ext cx="7690980" cy="2492990"/>
          </a:xfrm>
          <a:prstGeom prst="rect">
            <a:avLst/>
          </a:prstGeom>
        </p:spPr>
        <p:txBody>
          <a:bodyPr wrap="square">
            <a:spAutoFit/>
          </a:bodyPr>
          <a:lstStyle/>
          <a:p>
            <a:pPr>
              <a:spcBef>
                <a:spcPts val="600"/>
              </a:spcBef>
              <a:spcAft>
                <a:spcPts val="600"/>
              </a:spcAft>
            </a:pPr>
            <a:r>
              <a:rPr lang="en-US" sz="2600" dirty="0">
                <a:uFill>
                  <a:solidFill>
                    <a:srgbClr val="000000"/>
                  </a:solidFill>
                </a:uFill>
                <a:latin typeface="Arial" panose="020B0604020202020204" pitchFamily="34" charset="0"/>
                <a:ea typeface="Lato" panose="020F0502020204030203" pitchFamily="34" charset="0"/>
                <a:cs typeface="Arial" panose="020B0604020202020204" pitchFamily="34" charset="0"/>
                <a:sym typeface="Lato-Light"/>
              </a:rPr>
              <a:t>Social capital is the value we gain from our connections with people: family, neighbors, friends, and members of civic and religious community. The trust, cooperation, and opportunities generated by these connections can be just as valuable as other, more easily measured forms of wealth.</a:t>
            </a:r>
          </a:p>
        </p:txBody>
      </p:sp>
      <p:sp>
        <p:nvSpPr>
          <p:cNvPr id="12" name="TextBox 11">
            <a:extLst>
              <a:ext uri="{FF2B5EF4-FFF2-40B4-BE49-F238E27FC236}">
                <a16:creationId xmlns:a16="http://schemas.microsoft.com/office/drawing/2014/main" id="{C055DCA2-B291-466D-8EC9-A2A2D9C422AF}"/>
              </a:ext>
            </a:extLst>
          </p:cNvPr>
          <p:cNvSpPr txBox="1"/>
          <p:nvPr/>
        </p:nvSpPr>
        <p:spPr>
          <a:xfrm>
            <a:off x="2743200" y="5902700"/>
            <a:ext cx="8337176" cy="492443"/>
          </a:xfrm>
          <a:prstGeom prst="rect">
            <a:avLst/>
          </a:prstGeom>
          <a:solidFill>
            <a:srgbClr val="C00000"/>
          </a:solidFill>
        </p:spPr>
        <p:txBody>
          <a:bodyPr rot="0" spcFirstLastPara="0" vertOverflow="overflow" horzOverflow="overflow" vert="horz" wrap="square" lIns="182880" tIns="91440" rIns="182880" bIns="91440" numCol="1" spcCol="0" rtlCol="0" fromWordArt="0" anchor="t" anchorCtr="0" forceAA="0" compatLnSpc="1">
            <a:prstTxWarp prst="textNoShape">
              <a:avLst/>
            </a:prstTxWarp>
            <a:spAutoFit/>
          </a:bodyPr>
          <a:lstStyle/>
          <a:p>
            <a:pPr>
              <a:spcBef>
                <a:spcPts val="600"/>
              </a:spcBef>
              <a:spcAft>
                <a:spcPts val="600"/>
              </a:spcAft>
            </a:pPr>
            <a:r>
              <a:rPr lang="en-US" sz="2000" b="1" i="1" dirty="0">
                <a:solidFill>
                  <a:schemeClr val="bg1"/>
                </a:solidFill>
                <a:latin typeface="Arial" panose="020B0604020202020204" pitchFamily="34" charset="0"/>
                <a:ea typeface="+mn-lt"/>
                <a:cs typeface="Arial" panose="020B0604020202020204" pitchFamily="34" charset="0"/>
              </a:rPr>
              <a:t>What are the sources of “social capital” in your life?</a:t>
            </a:r>
            <a:endParaRPr lang="en-US" sz="2000" i="1" dirty="0">
              <a:solidFill>
                <a:schemeClr val="bg1"/>
              </a:solidFill>
              <a:latin typeface="Arial" panose="020B0604020202020204" pitchFamily="34" charset="0"/>
              <a:ea typeface="+mn-lt"/>
              <a:cs typeface="Arial" panose="020B0604020202020204" pitchFamily="34" charset="0"/>
            </a:endParaRPr>
          </a:p>
        </p:txBody>
      </p:sp>
    </p:spTree>
    <p:extLst>
      <p:ext uri="{BB962C8B-B14F-4D97-AF65-F5344CB8AC3E}">
        <p14:creationId xmlns:p14="http://schemas.microsoft.com/office/powerpoint/2010/main" val="19251059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fade">
                                      <p:cBhvr>
                                        <p:cTn id="14" dur="500"/>
                                        <p:tgtEl>
                                          <p:spTgt spid="11"/>
                                        </p:tgtEl>
                                      </p:cBhvr>
                                    </p:animEffect>
                                  </p:childTnLst>
                                </p:cTn>
                              </p:par>
                            </p:childTnLst>
                          </p:cTn>
                        </p:par>
                      </p:childTnLst>
                    </p:cTn>
                  </p:par>
                  <p:par>
                    <p:cTn id="15" fill="hold">
                      <p:stCondLst>
                        <p:cond delay="indefinite"/>
                      </p:stCondLst>
                      <p:childTnLst>
                        <p:par>
                          <p:cTn id="16" fill="hold">
                            <p:stCondLst>
                              <p:cond delay="0"/>
                            </p:stCondLst>
                            <p:childTnLst>
                              <p:par>
                                <p:cTn id="17" presetID="2" presetClass="entr" presetSubtype="6"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500" fill="hold"/>
                                        <p:tgtEl>
                                          <p:spTgt spid="12"/>
                                        </p:tgtEl>
                                        <p:attrNameLst>
                                          <p:attrName>ppt_x</p:attrName>
                                        </p:attrNameLst>
                                      </p:cBhvr>
                                      <p:tavLst>
                                        <p:tav tm="0">
                                          <p:val>
                                            <p:strVal val="1+#ppt_w/2"/>
                                          </p:val>
                                        </p:tav>
                                        <p:tav tm="100000">
                                          <p:val>
                                            <p:strVal val="#ppt_x"/>
                                          </p:val>
                                        </p:tav>
                                      </p:tavLst>
                                    </p:anim>
                                    <p:anim calcmode="lin" valueType="num">
                                      <p:cBhvr additive="base">
                                        <p:cTn id="20"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C61121-5616-4C76-A203-2143F9EE803B}"/>
              </a:ext>
            </a:extLst>
          </p:cNvPr>
          <p:cNvSpPr>
            <a:spLocks noGrp="1"/>
          </p:cNvSpPr>
          <p:nvPr>
            <p:ph type="title"/>
          </p:nvPr>
        </p:nvSpPr>
        <p:spPr/>
        <p:txBody>
          <a:bodyPr>
            <a:normAutofit/>
          </a:bodyPr>
          <a:lstStyle/>
          <a:p>
            <a:r>
              <a:rPr lang="en-US" dirty="0" err="1"/>
              <a:t>Loury</a:t>
            </a:r>
            <a:r>
              <a:rPr lang="en-US" dirty="0"/>
              <a:t> the Reaganite</a:t>
            </a:r>
          </a:p>
        </p:txBody>
      </p:sp>
      <p:sp>
        <p:nvSpPr>
          <p:cNvPr id="3" name="Text Placeholder 2">
            <a:extLst>
              <a:ext uri="{FF2B5EF4-FFF2-40B4-BE49-F238E27FC236}">
                <a16:creationId xmlns:a16="http://schemas.microsoft.com/office/drawing/2014/main" id="{46CF8B2C-16DC-4748-B146-81C6957B5618}"/>
              </a:ext>
            </a:extLst>
          </p:cNvPr>
          <p:cNvSpPr>
            <a:spLocks noGrp="1"/>
          </p:cNvSpPr>
          <p:nvPr>
            <p:ph type="body" sz="quarter" idx="1"/>
          </p:nvPr>
        </p:nvSpPr>
        <p:spPr>
          <a:xfrm>
            <a:off x="2780968" y="1210021"/>
            <a:ext cx="4609047" cy="2103120"/>
          </a:xfrm>
        </p:spPr>
        <p:txBody>
          <a:bodyPr vert="horz" lIns="91440" tIns="45720" rIns="91440" bIns="45720" rtlCol="0" anchor="t">
            <a:noAutofit/>
          </a:bodyPr>
          <a:lstStyle/>
          <a:p>
            <a:r>
              <a:rPr lang="en-US" dirty="0"/>
              <a:t>In 1982, when he was only 33 years old, </a:t>
            </a:r>
            <a:r>
              <a:rPr lang="en-US" dirty="0" err="1"/>
              <a:t>Loury</a:t>
            </a:r>
            <a:r>
              <a:rPr lang="en-US" dirty="0"/>
              <a:t> became Harvard University’s first-ever African American tenured professor of economics. </a:t>
            </a:r>
          </a:p>
          <a:p>
            <a:r>
              <a:rPr lang="en-US" dirty="0"/>
              <a:t>At this time, </a:t>
            </a:r>
            <a:r>
              <a:rPr lang="en-US" dirty="0" err="1"/>
              <a:t>Loury</a:t>
            </a:r>
            <a:r>
              <a:rPr lang="en-US" dirty="0"/>
              <a:t> began to say publicly what he had once kept private: that he was a political conservative who voted for Ronald Reagan. </a:t>
            </a:r>
          </a:p>
        </p:txBody>
      </p:sp>
      <p:pic>
        <p:nvPicPr>
          <p:cNvPr id="5" name="Picture 4">
            <a:extLst>
              <a:ext uri="{FF2B5EF4-FFF2-40B4-BE49-F238E27FC236}">
                <a16:creationId xmlns:a16="http://schemas.microsoft.com/office/drawing/2014/main" id="{46BDF14B-D40E-49EE-89F7-2CCC164EE2BE}"/>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7653252" y="1210021"/>
            <a:ext cx="4265690" cy="5190779"/>
          </a:xfrm>
          <a:prstGeom prst="rect">
            <a:avLst/>
          </a:prstGeom>
          <a:effectLst>
            <a:softEdge rad="38100"/>
          </a:effectLst>
        </p:spPr>
      </p:pic>
      <p:sp>
        <p:nvSpPr>
          <p:cNvPr id="6" name="Rectangle 5">
            <a:extLst>
              <a:ext uri="{FF2B5EF4-FFF2-40B4-BE49-F238E27FC236}">
                <a16:creationId xmlns:a16="http://schemas.microsoft.com/office/drawing/2014/main" id="{49B38A2A-672C-47E8-8C9B-B5313ACC7FEE}"/>
              </a:ext>
            </a:extLst>
          </p:cNvPr>
          <p:cNvSpPr/>
          <p:nvPr/>
        </p:nvSpPr>
        <p:spPr>
          <a:xfrm>
            <a:off x="3350636" y="5692914"/>
            <a:ext cx="3469710" cy="707886"/>
          </a:xfrm>
          <a:prstGeom prst="rect">
            <a:avLst/>
          </a:prstGeom>
        </p:spPr>
        <p:txBody>
          <a:bodyPr wrap="square" lIns="91440" tIns="45720" rIns="91440" bIns="45720" anchor="t">
            <a:spAutoFit/>
          </a:bodyPr>
          <a:lstStyle/>
          <a:p>
            <a:pPr algn="r"/>
            <a:r>
              <a:rPr lang="en-US" sz="2000" i="1" dirty="0">
                <a:solidFill>
                  <a:schemeClr val="tx1">
                    <a:lumMod val="65000"/>
                    <a:lumOff val="35000"/>
                  </a:schemeClr>
                </a:solidFill>
                <a:latin typeface="Arial" panose="020B0604020202020204" pitchFamily="34" charset="0"/>
                <a:ea typeface="Calibri" panose="020F0502020204030204" pitchFamily="34" charset="0"/>
                <a:cs typeface="Arial" panose="020B0604020202020204" pitchFamily="34" charset="0"/>
              </a:rPr>
              <a:t>Autographed Reagan campaign poster, 1980.</a:t>
            </a:r>
          </a:p>
        </p:txBody>
      </p:sp>
    </p:spTree>
    <p:extLst>
      <p:ext uri="{BB962C8B-B14F-4D97-AF65-F5344CB8AC3E}">
        <p14:creationId xmlns:p14="http://schemas.microsoft.com/office/powerpoint/2010/main" val="6307333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500"/>
                                        <p:tgtEl>
                                          <p:spTgt spid="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AD9616-0B45-4A58-9A2D-20D5E3655AA5}"/>
              </a:ext>
            </a:extLst>
          </p:cNvPr>
          <p:cNvSpPr>
            <a:spLocks noGrp="1"/>
          </p:cNvSpPr>
          <p:nvPr>
            <p:ph type="title"/>
          </p:nvPr>
        </p:nvSpPr>
        <p:spPr>
          <a:xfrm>
            <a:off x="2743200" y="457200"/>
            <a:ext cx="9936302" cy="752821"/>
          </a:xfrm>
        </p:spPr>
        <p:txBody>
          <a:bodyPr vert="horz" lIns="91440" tIns="45720" rIns="91440" bIns="45720" rtlCol="0" anchor="b">
            <a:normAutofit/>
          </a:bodyPr>
          <a:lstStyle/>
          <a:p>
            <a:r>
              <a:rPr lang="en-US" dirty="0"/>
              <a:t>Breaking Ranks</a:t>
            </a:r>
          </a:p>
        </p:txBody>
      </p:sp>
      <p:sp>
        <p:nvSpPr>
          <p:cNvPr id="3" name="Text Placeholder 2">
            <a:extLst>
              <a:ext uri="{FF2B5EF4-FFF2-40B4-BE49-F238E27FC236}">
                <a16:creationId xmlns:a16="http://schemas.microsoft.com/office/drawing/2014/main" id="{F15DB4D6-65F9-48F9-BAA7-2796C69C9C5E}"/>
              </a:ext>
            </a:extLst>
          </p:cNvPr>
          <p:cNvSpPr>
            <a:spLocks noGrp="1"/>
          </p:cNvSpPr>
          <p:nvPr>
            <p:ph type="body" sz="quarter" idx="1"/>
          </p:nvPr>
        </p:nvSpPr>
        <p:spPr>
          <a:xfrm>
            <a:off x="3498937" y="1210021"/>
            <a:ext cx="7674279" cy="4617721"/>
          </a:xfrm>
        </p:spPr>
        <p:txBody>
          <a:bodyPr vert="horz" lIns="91440" tIns="45720" rIns="91440" bIns="45720" rtlCol="0" anchor="t">
            <a:noAutofit/>
          </a:bodyPr>
          <a:lstStyle/>
          <a:p>
            <a:r>
              <a:rPr lang="en-US" dirty="0" err="1"/>
              <a:t>Loury</a:t>
            </a:r>
            <a:r>
              <a:rPr lang="en-US" dirty="0"/>
              <a:t> disagreed with Black political leaders who denounced racism and police brutality but ignored the realities of crime, dysfunction, and moral decay in America’s poorest neighborhoods. </a:t>
            </a:r>
          </a:p>
          <a:p>
            <a:r>
              <a:rPr lang="en-US" dirty="0"/>
              <a:t>In the summer of 1984, </a:t>
            </a:r>
            <a:r>
              <a:rPr lang="en-US" dirty="0" err="1"/>
              <a:t>Loury</a:t>
            </a:r>
            <a:r>
              <a:rPr lang="en-US" dirty="0"/>
              <a:t> gave a talk to Black leaders in Washington, D.C., called “A New American </a:t>
            </a:r>
            <a:r>
              <a:rPr lang="en-US" b="1" dirty="0"/>
              <a:t>Dilemma</a:t>
            </a:r>
            <a:r>
              <a:rPr lang="en-US" dirty="0"/>
              <a:t>,” in which he argued that these negative behaviors, not white racism, were responsible for racial inequality in America.</a:t>
            </a:r>
          </a:p>
        </p:txBody>
      </p:sp>
      <p:pic>
        <p:nvPicPr>
          <p:cNvPr id="5" name="Picture 4">
            <a:extLst>
              <a:ext uri="{FF2B5EF4-FFF2-40B4-BE49-F238E27FC236}">
                <a16:creationId xmlns:a16="http://schemas.microsoft.com/office/drawing/2014/main" id="{79DB6FB5-47D9-4BAF-9EDC-ACE93D7C587A}"/>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718196" y="1289448"/>
            <a:ext cx="2548910" cy="4866362"/>
          </a:xfrm>
          <a:prstGeom prst="rect">
            <a:avLst/>
          </a:prstGeom>
          <a:effectLst>
            <a:softEdge rad="38100"/>
          </a:effectLst>
        </p:spPr>
      </p:pic>
      <p:sp>
        <p:nvSpPr>
          <p:cNvPr id="6" name="Rectangle 5">
            <a:extLst>
              <a:ext uri="{FF2B5EF4-FFF2-40B4-BE49-F238E27FC236}">
                <a16:creationId xmlns:a16="http://schemas.microsoft.com/office/drawing/2014/main" id="{69309626-D12A-43FE-AE1C-A87DCA5AA503}"/>
              </a:ext>
            </a:extLst>
          </p:cNvPr>
          <p:cNvSpPr/>
          <p:nvPr/>
        </p:nvSpPr>
        <p:spPr>
          <a:xfrm>
            <a:off x="3498937" y="5140147"/>
            <a:ext cx="7323551" cy="1015663"/>
          </a:xfrm>
          <a:prstGeom prst="rect">
            <a:avLst/>
          </a:prstGeom>
        </p:spPr>
        <p:txBody>
          <a:bodyPr wrap="square" lIns="91440" tIns="45720" rIns="91440" bIns="45720" anchor="t">
            <a:spAutoFit/>
          </a:bodyPr>
          <a:lstStyle/>
          <a:p>
            <a:r>
              <a:rPr lang="en-US" sz="2000" i="1" dirty="0">
                <a:solidFill>
                  <a:schemeClr val="tx1">
                    <a:lumMod val="65000"/>
                    <a:lumOff val="35000"/>
                  </a:schemeClr>
                </a:solidFill>
                <a:latin typeface="Arial" panose="020B0604020202020204" pitchFamily="34" charset="0"/>
                <a:ea typeface="Calibri" panose="020F0502020204030204" pitchFamily="34" charset="0"/>
                <a:cs typeface="Arial" panose="020B0604020202020204" pitchFamily="34" charset="0"/>
              </a:rPr>
              <a:t>Skeptical headline in the New York Times announces President Reagan’s meeting with Black Conservatives like </a:t>
            </a:r>
            <a:r>
              <a:rPr lang="en-US" sz="2000" i="1" dirty="0" err="1">
                <a:solidFill>
                  <a:schemeClr val="tx1">
                    <a:lumMod val="65000"/>
                    <a:lumOff val="35000"/>
                  </a:schemeClr>
                </a:solidFill>
                <a:latin typeface="Arial" panose="020B0604020202020204" pitchFamily="34" charset="0"/>
                <a:ea typeface="Calibri" panose="020F0502020204030204" pitchFamily="34" charset="0"/>
                <a:cs typeface="Arial" panose="020B0604020202020204" pitchFamily="34" charset="0"/>
              </a:rPr>
              <a:t>Loury</a:t>
            </a:r>
            <a:r>
              <a:rPr lang="en-US" sz="2000" i="1" dirty="0">
                <a:solidFill>
                  <a:schemeClr val="tx1">
                    <a:lumMod val="65000"/>
                    <a:lumOff val="35000"/>
                  </a:schemeClr>
                </a:solidFill>
                <a:latin typeface="Arial" panose="020B0604020202020204" pitchFamily="34" charset="0"/>
                <a:ea typeface="Calibri" panose="020F0502020204030204" pitchFamily="34" charset="0"/>
                <a:cs typeface="Arial" panose="020B0604020202020204" pitchFamily="34" charset="0"/>
              </a:rPr>
              <a:t> and his longtime friend Bob Woodson, January 16, 1985.</a:t>
            </a:r>
          </a:p>
        </p:txBody>
      </p:sp>
    </p:spTree>
    <p:extLst>
      <p:ext uri="{BB962C8B-B14F-4D97-AF65-F5344CB8AC3E}">
        <p14:creationId xmlns:p14="http://schemas.microsoft.com/office/powerpoint/2010/main" val="1351118530"/>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500"/>
                                        <p:tgtEl>
                                          <p:spTgt spid="5"/>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wipe(left)">
                                      <p:cBhvr>
                                        <p:cTn id="10" dur="500"/>
                                        <p:tgtEl>
                                          <p:spTgt spid="6"/>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Effect transition="in" filter="fade">
                                      <p:cBhvr>
                                        <p:cTn id="15"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10984863-24FB-46C1-A174-116CBDB4A8FE}"/>
              </a:ext>
            </a:extLst>
          </p:cNvPr>
          <p:cNvSpPr>
            <a:spLocks noGrp="1"/>
          </p:cNvSpPr>
          <p:nvPr>
            <p:ph type="title"/>
          </p:nvPr>
        </p:nvSpPr>
        <p:spPr>
          <a:xfrm>
            <a:off x="2743200" y="457200"/>
            <a:ext cx="9936302" cy="717550"/>
          </a:xfrm>
        </p:spPr>
        <p:txBody>
          <a:bodyPr/>
          <a:lstStyle/>
          <a:p>
            <a:r>
              <a:rPr lang="en-US" dirty="0"/>
              <a:t>Glenn C. </a:t>
            </a:r>
            <a:r>
              <a:rPr lang="en-US" dirty="0" err="1"/>
              <a:t>Loury</a:t>
            </a:r>
            <a:endParaRPr lang="en-US" dirty="0"/>
          </a:p>
        </p:txBody>
      </p:sp>
      <p:sp>
        <p:nvSpPr>
          <p:cNvPr id="4" name="Text Placeholder 2">
            <a:extLst>
              <a:ext uri="{FF2B5EF4-FFF2-40B4-BE49-F238E27FC236}">
                <a16:creationId xmlns:a16="http://schemas.microsoft.com/office/drawing/2014/main" id="{3FE28634-9601-4B68-BD01-D21130C84AF6}"/>
              </a:ext>
            </a:extLst>
          </p:cNvPr>
          <p:cNvSpPr>
            <a:spLocks noGrp="1"/>
          </p:cNvSpPr>
          <p:nvPr>
            <p:ph type="body" sz="quarter" idx="1"/>
          </p:nvPr>
        </p:nvSpPr>
        <p:spPr>
          <a:xfrm>
            <a:off x="5153890" y="1357126"/>
            <a:ext cx="5809673" cy="717550"/>
          </a:xfrm>
        </p:spPr>
        <p:txBody>
          <a:bodyPr vert="horz" lIns="91440" tIns="45720" rIns="91440" bIns="45720" rtlCol="0" anchor="t">
            <a:noAutofit/>
          </a:bodyPr>
          <a:lstStyle/>
          <a:p>
            <a:r>
              <a:rPr lang="en-US" dirty="0"/>
              <a:t>Glenn Cartman </a:t>
            </a:r>
            <a:r>
              <a:rPr lang="en-US" dirty="0" err="1"/>
              <a:t>Loury</a:t>
            </a:r>
            <a:r>
              <a:rPr lang="en-US" dirty="0"/>
              <a:t> is an accomplished economist, essayist, and media personality. He is known for challenging government responses to issues like race and poverty. </a:t>
            </a:r>
          </a:p>
          <a:p>
            <a:r>
              <a:rPr lang="en-US" dirty="0"/>
              <a:t>In his books, essays, and popular YouTube program, The Glenn Show, </a:t>
            </a:r>
            <a:r>
              <a:rPr lang="en-US" dirty="0" err="1"/>
              <a:t>Loury</a:t>
            </a:r>
            <a:r>
              <a:rPr lang="en-US" dirty="0"/>
              <a:t> argues that policies designed to reduce racial inequality have instead made the problem worse. </a:t>
            </a:r>
          </a:p>
        </p:txBody>
      </p:sp>
      <p:sp>
        <p:nvSpPr>
          <p:cNvPr id="5" name="Text Box 16">
            <a:extLst>
              <a:ext uri="{FF2B5EF4-FFF2-40B4-BE49-F238E27FC236}">
                <a16:creationId xmlns:a16="http://schemas.microsoft.com/office/drawing/2014/main" id="{F9444CA0-51C4-460D-BBF1-D6344B3A5859}"/>
              </a:ext>
            </a:extLst>
          </p:cNvPr>
          <p:cNvSpPr txBox="1"/>
          <p:nvPr/>
        </p:nvSpPr>
        <p:spPr>
          <a:xfrm>
            <a:off x="2743198" y="5206053"/>
            <a:ext cx="1440874" cy="367807"/>
          </a:xfrm>
          <a:prstGeom prst="rect">
            <a:avLst/>
          </a:prstGeom>
          <a:solidFill>
            <a:prstClr val="white"/>
          </a:solidFill>
          <a:ln>
            <a:noFill/>
          </a:ln>
        </p:spPr>
        <p:txBody>
          <a:bodyPr rot="0" spcFirstLastPara="0" vert="horz" wrap="square" lIns="0" tIns="0" rIns="0" bIns="0" numCol="1" spcCol="0" rtlCol="0" fromWordArt="0" anchor="t" anchorCtr="0" forceAA="0" compatLnSpc="1">
            <a:prstTxWarp prst="textNoShape">
              <a:avLst/>
            </a:prstTxWarp>
            <a:noAutofit/>
          </a:bodyPr>
          <a:lstStyle/>
          <a:p>
            <a:pPr marL="0" marR="0">
              <a:spcBef>
                <a:spcPts val="0"/>
              </a:spcBef>
              <a:spcAft>
                <a:spcPts val="0"/>
              </a:spcAft>
            </a:pPr>
            <a:r>
              <a:rPr lang="en-US" sz="2000" i="1" dirty="0">
                <a:solidFill>
                  <a:schemeClr val="tx1">
                    <a:lumMod val="65000"/>
                    <a:lumOff val="35000"/>
                  </a:schemeClr>
                </a:solidFill>
                <a:effectLst/>
                <a:latin typeface="Arial" panose="020B0604020202020204" pitchFamily="34" charset="0"/>
                <a:ea typeface="Calibri" panose="020F0502020204030204" pitchFamily="34" charset="0"/>
                <a:cs typeface="Times New Roman" panose="02020603050405020304" pitchFamily="18" charset="0"/>
              </a:rPr>
              <a:t>Glenn </a:t>
            </a:r>
            <a:r>
              <a:rPr lang="en-US" sz="2000" i="1" dirty="0" err="1">
                <a:solidFill>
                  <a:schemeClr val="tx1">
                    <a:lumMod val="65000"/>
                    <a:lumOff val="35000"/>
                  </a:schemeClr>
                </a:solidFill>
                <a:effectLst/>
                <a:latin typeface="Arial" panose="020B0604020202020204" pitchFamily="34" charset="0"/>
                <a:ea typeface="Calibri" panose="020F0502020204030204" pitchFamily="34" charset="0"/>
                <a:cs typeface="Times New Roman" panose="02020603050405020304" pitchFamily="18" charset="0"/>
              </a:rPr>
              <a:t>Loury</a:t>
            </a:r>
            <a:r>
              <a:rPr lang="en-US" sz="2000" i="1" dirty="0">
                <a:solidFill>
                  <a:schemeClr val="tx1">
                    <a:lumMod val="65000"/>
                    <a:lumOff val="35000"/>
                  </a:schemeClr>
                </a:solidFill>
                <a:effectLst/>
                <a:latin typeface="Arial" panose="020B0604020202020204" pitchFamily="34" charset="0"/>
                <a:ea typeface="Calibri" panose="020F0502020204030204" pitchFamily="34" charset="0"/>
                <a:cs typeface="Times New Roman" panose="02020603050405020304" pitchFamily="18" charset="0"/>
              </a:rPr>
              <a:t>, c. 2010.</a:t>
            </a:r>
            <a:endParaRPr lang="en-US" sz="2000" i="1" dirty="0">
              <a:solidFill>
                <a:schemeClr val="tx1">
                  <a:lumMod val="65000"/>
                  <a:lumOff val="35000"/>
                </a:schemeClr>
              </a:solidFill>
              <a:effectLst/>
              <a:latin typeface="Georgia" panose="02040502050405020303" pitchFamily="18" charset="0"/>
              <a:ea typeface="Calibri" panose="020F0502020204030204" pitchFamily="34" charset="0"/>
              <a:cs typeface="Times New Roman" panose="02020603050405020304" pitchFamily="18" charset="0"/>
            </a:endParaRPr>
          </a:p>
        </p:txBody>
      </p:sp>
      <p:pic>
        <p:nvPicPr>
          <p:cNvPr id="6" name="Picture 5">
            <a:extLst>
              <a:ext uri="{FF2B5EF4-FFF2-40B4-BE49-F238E27FC236}">
                <a16:creationId xmlns:a16="http://schemas.microsoft.com/office/drawing/2014/main" id="{B4324F26-CD7A-418C-B1F6-454DA307843B}"/>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558933" y="1468043"/>
            <a:ext cx="4368531" cy="3665024"/>
          </a:xfrm>
          <a:prstGeom prst="rect">
            <a:avLst/>
          </a:prstGeom>
          <a:effectLst>
            <a:softEdge rad="38100"/>
          </a:effectLst>
        </p:spPr>
      </p:pic>
    </p:spTree>
    <p:extLst>
      <p:ext uri="{BB962C8B-B14F-4D97-AF65-F5344CB8AC3E}">
        <p14:creationId xmlns:p14="http://schemas.microsoft.com/office/powerpoint/2010/main" val="37697278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4">
                                            <p:txEl>
                                              <p:pRg st="1" end="1"/>
                                            </p:txEl>
                                          </p:spTgt>
                                        </p:tgtEl>
                                        <p:attrNameLst>
                                          <p:attrName>style.visibility</p:attrName>
                                        </p:attrNameLst>
                                      </p:cBhvr>
                                      <p:to>
                                        <p:strVal val="visible"/>
                                      </p:to>
                                    </p:set>
                                    <p:animEffect transition="in" filter="fade">
                                      <p:cBhvr>
                                        <p:cTn id="15" dur="5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679D00-D39E-48A8-B490-77C8C5E60299}"/>
              </a:ext>
            </a:extLst>
          </p:cNvPr>
          <p:cNvSpPr>
            <a:spLocks noGrp="1"/>
          </p:cNvSpPr>
          <p:nvPr>
            <p:ph type="title"/>
          </p:nvPr>
        </p:nvSpPr>
        <p:spPr>
          <a:xfrm>
            <a:off x="2743200" y="457200"/>
            <a:ext cx="8912506" cy="752821"/>
          </a:xfrm>
        </p:spPr>
        <p:txBody>
          <a:bodyPr/>
          <a:lstStyle/>
          <a:p>
            <a:r>
              <a:rPr lang="en-US" dirty="0"/>
              <a:t>Public and Personal Critics</a:t>
            </a:r>
          </a:p>
        </p:txBody>
      </p:sp>
      <p:sp>
        <p:nvSpPr>
          <p:cNvPr id="3" name="Text Placeholder 2">
            <a:extLst>
              <a:ext uri="{FF2B5EF4-FFF2-40B4-BE49-F238E27FC236}">
                <a16:creationId xmlns:a16="http://schemas.microsoft.com/office/drawing/2014/main" id="{DB4576A1-329E-42FA-9182-4659FFEA80D8}"/>
              </a:ext>
            </a:extLst>
          </p:cNvPr>
          <p:cNvSpPr>
            <a:spLocks noGrp="1"/>
          </p:cNvSpPr>
          <p:nvPr>
            <p:ph type="body" sz="quarter" idx="1"/>
          </p:nvPr>
        </p:nvSpPr>
        <p:spPr>
          <a:xfrm>
            <a:off x="3484757" y="1375039"/>
            <a:ext cx="7406156" cy="1883032"/>
          </a:xfrm>
        </p:spPr>
        <p:txBody>
          <a:bodyPr vert="horz" lIns="91440" tIns="45720" rIns="91440" bIns="45720" rtlCol="0" anchor="t">
            <a:noAutofit/>
          </a:bodyPr>
          <a:lstStyle/>
          <a:p>
            <a:r>
              <a:rPr lang="en-US" dirty="0" err="1"/>
              <a:t>Loury’s</a:t>
            </a:r>
            <a:r>
              <a:rPr lang="en-US" dirty="0"/>
              <a:t> conservative social and economic views drew criticism from high-profile liberal Black intellectuals like political scientist Martin </a:t>
            </a:r>
            <a:r>
              <a:rPr lang="en-US" dirty="0" err="1"/>
              <a:t>Kilson</a:t>
            </a:r>
            <a:r>
              <a:rPr lang="en-US" dirty="0"/>
              <a:t> and law professor Derrick Bell.  </a:t>
            </a:r>
          </a:p>
        </p:txBody>
      </p:sp>
      <p:pic>
        <p:nvPicPr>
          <p:cNvPr id="7" name="Picture 6">
            <a:extLst>
              <a:ext uri="{FF2B5EF4-FFF2-40B4-BE49-F238E27FC236}">
                <a16:creationId xmlns:a16="http://schemas.microsoft.com/office/drawing/2014/main" id="{3A7929BD-837D-416A-BAFE-F8CEE88F8D04}"/>
              </a:ext>
            </a:extLst>
          </p:cNvPr>
          <p:cNvPicPr>
            <a:picLocks noChangeAspect="1"/>
          </p:cNvPicPr>
          <p:nvPr/>
        </p:nvPicPr>
        <p:blipFill rotWithShape="1">
          <a:blip r:embed="rId2">
            <a:extLst>
              <a:ext uri="{28A0092B-C50C-407E-A947-70E740481C1C}">
                <a14:useLocalDpi xmlns:a14="http://schemas.microsoft.com/office/drawing/2010/main"/>
              </a:ext>
            </a:extLst>
          </a:blip>
          <a:srcRect/>
          <a:stretch/>
        </p:blipFill>
        <p:spPr>
          <a:xfrm>
            <a:off x="409300" y="1404265"/>
            <a:ext cx="3062931" cy="3432590"/>
          </a:xfrm>
          <a:prstGeom prst="rect">
            <a:avLst/>
          </a:prstGeom>
          <a:effectLst>
            <a:softEdge rad="63500"/>
          </a:effectLst>
        </p:spPr>
      </p:pic>
      <p:sp>
        <p:nvSpPr>
          <p:cNvPr id="8" name="Text Placeholder 2">
            <a:extLst>
              <a:ext uri="{FF2B5EF4-FFF2-40B4-BE49-F238E27FC236}">
                <a16:creationId xmlns:a16="http://schemas.microsoft.com/office/drawing/2014/main" id="{8BE1FF7F-C41E-4D1D-8285-B20777226782}"/>
              </a:ext>
            </a:extLst>
          </p:cNvPr>
          <p:cNvSpPr txBox="1">
            <a:spLocks/>
          </p:cNvSpPr>
          <p:nvPr/>
        </p:nvSpPr>
        <p:spPr>
          <a:xfrm>
            <a:off x="5265541" y="3120560"/>
            <a:ext cx="5625372" cy="2104513"/>
          </a:xfrm>
          <a:prstGeom prst="rect">
            <a:avLst/>
          </a:prstGeom>
        </p:spPr>
        <p:txBody>
          <a:bodyPr vert="horz" lIns="91440" tIns="45720" rIns="91440" bIns="45720" rtlCol="0" anchor="t">
            <a:noAutofit/>
          </a:bodyPr>
          <a:lstStyle>
            <a:lvl1pPr marL="0" indent="0" algn="l" defTabSz="825500" rtl="0" eaLnBrk="1" latinLnBrk="0" hangingPunct="1">
              <a:lnSpc>
                <a:spcPct val="100000"/>
              </a:lnSpc>
              <a:spcBef>
                <a:spcPts val="1000"/>
              </a:spcBef>
              <a:buSzTx/>
              <a:buFont typeface="Arial" panose="020B0604020202020204" pitchFamily="34" charset="0"/>
              <a:buNone/>
              <a:defRPr sz="2600" kern="1200">
                <a:solidFill>
                  <a:schemeClr val="tx1"/>
                </a:solidFill>
                <a:uFill>
                  <a:solidFill>
                    <a:srgbClr val="000000"/>
                  </a:solidFill>
                </a:uFill>
                <a:latin typeface="Arial" panose="020B0604020202020204" pitchFamily="34" charset="0"/>
                <a:ea typeface="Lato" panose="020F0502020204030203" pitchFamily="34" charset="0"/>
                <a:cs typeface="Arial" panose="020B0604020202020204" pitchFamily="34" charset="0"/>
                <a:sym typeface="Lato-Light"/>
              </a:defRPr>
            </a:lvl1pPr>
            <a:lvl2pPr marL="0" indent="457200" algn="l" defTabSz="825500" rtl="0" eaLnBrk="1" latinLnBrk="0" hangingPunct="1">
              <a:lnSpc>
                <a:spcPct val="100000"/>
              </a:lnSpc>
              <a:spcBef>
                <a:spcPts val="500"/>
              </a:spcBef>
              <a:buSzTx/>
              <a:buFont typeface="Arial" panose="020B0604020202020204" pitchFamily="34" charset="0"/>
              <a:buNone/>
              <a:defRPr sz="3000" kern="1200">
                <a:solidFill>
                  <a:srgbClr val="AE4844"/>
                </a:solidFill>
                <a:uFill>
                  <a:solidFill>
                    <a:srgbClr val="000000"/>
                  </a:solidFill>
                </a:uFill>
                <a:latin typeface="Arial" panose="020B0604020202020204" pitchFamily="34" charset="0"/>
                <a:ea typeface="Lato" panose="020F0502020204030203" pitchFamily="34" charset="0"/>
                <a:cs typeface="Arial" panose="020B0604020202020204" pitchFamily="34" charset="0"/>
                <a:sym typeface="Lato-Light"/>
              </a:defRPr>
            </a:lvl2pPr>
            <a:lvl3pPr marL="0" indent="914400" algn="l" defTabSz="825500" rtl="0" eaLnBrk="1" latinLnBrk="0" hangingPunct="1">
              <a:lnSpc>
                <a:spcPct val="100000"/>
              </a:lnSpc>
              <a:spcBef>
                <a:spcPts val="500"/>
              </a:spcBef>
              <a:buSzTx/>
              <a:buFont typeface="Arial" panose="020B0604020202020204" pitchFamily="34" charset="0"/>
              <a:buNone/>
              <a:defRPr sz="3000" kern="1200">
                <a:solidFill>
                  <a:srgbClr val="AE4844"/>
                </a:solidFill>
                <a:uFill>
                  <a:solidFill>
                    <a:srgbClr val="000000"/>
                  </a:solidFill>
                </a:uFill>
                <a:latin typeface="Arial" panose="020B0604020202020204" pitchFamily="34" charset="0"/>
                <a:ea typeface="Lato" panose="020F0502020204030203" pitchFamily="34" charset="0"/>
                <a:cs typeface="Arial" panose="020B0604020202020204" pitchFamily="34" charset="0"/>
                <a:sym typeface="Lato-Light"/>
              </a:defRPr>
            </a:lvl3pPr>
            <a:lvl4pPr marL="0" indent="1371600" algn="l" defTabSz="825500" rtl="0" eaLnBrk="1" latinLnBrk="0" hangingPunct="1">
              <a:lnSpc>
                <a:spcPct val="100000"/>
              </a:lnSpc>
              <a:spcBef>
                <a:spcPts val="500"/>
              </a:spcBef>
              <a:buSzTx/>
              <a:buFont typeface="Arial" panose="020B0604020202020204" pitchFamily="34" charset="0"/>
              <a:buNone/>
              <a:defRPr sz="3000" kern="1200">
                <a:solidFill>
                  <a:srgbClr val="AE4844"/>
                </a:solidFill>
                <a:uFill>
                  <a:solidFill>
                    <a:srgbClr val="000000"/>
                  </a:solidFill>
                </a:uFill>
                <a:latin typeface="Arial" panose="020B0604020202020204" pitchFamily="34" charset="0"/>
                <a:ea typeface="Lato" panose="020F0502020204030203" pitchFamily="34" charset="0"/>
                <a:cs typeface="Arial" panose="020B0604020202020204" pitchFamily="34" charset="0"/>
                <a:sym typeface="Lato-Light"/>
              </a:defRPr>
            </a:lvl4pPr>
            <a:lvl5pPr marL="0" indent="1828800" algn="l" defTabSz="825500" rtl="0" eaLnBrk="1" latinLnBrk="0" hangingPunct="1">
              <a:lnSpc>
                <a:spcPct val="100000"/>
              </a:lnSpc>
              <a:spcBef>
                <a:spcPts val="500"/>
              </a:spcBef>
              <a:buSzTx/>
              <a:buFont typeface="Arial" panose="020B0604020202020204" pitchFamily="34" charset="0"/>
              <a:buNone/>
              <a:defRPr sz="3000" kern="1200">
                <a:solidFill>
                  <a:srgbClr val="AE4844"/>
                </a:solidFill>
                <a:uFill>
                  <a:solidFill>
                    <a:srgbClr val="000000"/>
                  </a:solidFill>
                </a:uFill>
                <a:latin typeface="Arial" panose="020B0604020202020204" pitchFamily="34" charset="0"/>
                <a:ea typeface="Lato" panose="020F0502020204030203" pitchFamily="34" charset="0"/>
                <a:cs typeface="Arial" panose="020B0604020202020204" pitchFamily="34" charset="0"/>
                <a:sym typeface="Lato-Light"/>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Even his own family distanced themselves from his opinions.</a:t>
            </a:r>
          </a:p>
          <a:p>
            <a:r>
              <a:rPr lang="en-US" dirty="0"/>
              <a:t>“We could only send one of us to Northwestern and MIT,” his Uncle Alfred told him. “We sent you. I don’t see us in anything you do.”</a:t>
            </a:r>
          </a:p>
        </p:txBody>
      </p:sp>
      <p:pic>
        <p:nvPicPr>
          <p:cNvPr id="5" name="Picture 4">
            <a:extLst>
              <a:ext uri="{FF2B5EF4-FFF2-40B4-BE49-F238E27FC236}">
                <a16:creationId xmlns:a16="http://schemas.microsoft.com/office/drawing/2014/main" id="{8717C70C-FA04-4DBF-95B1-BDC7C4912E5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485031" y="3141404"/>
            <a:ext cx="2512854" cy="3522692"/>
          </a:xfrm>
          <a:prstGeom prst="rect">
            <a:avLst/>
          </a:prstGeom>
          <a:effectLst>
            <a:softEdge rad="63500"/>
          </a:effectLst>
        </p:spPr>
      </p:pic>
      <p:sp>
        <p:nvSpPr>
          <p:cNvPr id="9" name="Rectangle 8">
            <a:extLst>
              <a:ext uri="{FF2B5EF4-FFF2-40B4-BE49-F238E27FC236}">
                <a16:creationId xmlns:a16="http://schemas.microsoft.com/office/drawing/2014/main" id="{9B9C198A-0F99-4542-A14D-BC9C798AC8EB}"/>
              </a:ext>
            </a:extLst>
          </p:cNvPr>
          <p:cNvSpPr/>
          <p:nvPr/>
        </p:nvSpPr>
        <p:spPr>
          <a:xfrm>
            <a:off x="5265540" y="5810249"/>
            <a:ext cx="4604970" cy="707886"/>
          </a:xfrm>
          <a:prstGeom prst="rect">
            <a:avLst/>
          </a:prstGeom>
        </p:spPr>
        <p:txBody>
          <a:bodyPr wrap="square" lIns="91440" tIns="45720" rIns="91440" bIns="45720" anchor="t">
            <a:spAutoFit/>
          </a:bodyPr>
          <a:lstStyle/>
          <a:p>
            <a:r>
              <a:rPr lang="en-US" sz="2000" i="1" dirty="0">
                <a:solidFill>
                  <a:schemeClr val="tx1">
                    <a:lumMod val="65000"/>
                    <a:lumOff val="35000"/>
                  </a:schemeClr>
                </a:solidFill>
                <a:latin typeface="Arial" panose="020B0604020202020204" pitchFamily="34" charset="0"/>
                <a:ea typeface="Calibri" panose="020F0502020204030204" pitchFamily="34" charset="0"/>
                <a:cs typeface="Arial" panose="020B0604020202020204" pitchFamily="34" charset="0"/>
              </a:rPr>
              <a:t>Professors Bell (above) and </a:t>
            </a:r>
            <a:r>
              <a:rPr lang="en-US" sz="2000" i="1" dirty="0" err="1">
                <a:solidFill>
                  <a:schemeClr val="tx1">
                    <a:lumMod val="65000"/>
                    <a:lumOff val="35000"/>
                  </a:schemeClr>
                </a:solidFill>
                <a:latin typeface="Arial" panose="020B0604020202020204" pitchFamily="34" charset="0"/>
                <a:ea typeface="Calibri" panose="020F0502020204030204" pitchFamily="34" charset="0"/>
                <a:cs typeface="Arial" panose="020B0604020202020204" pitchFamily="34" charset="0"/>
              </a:rPr>
              <a:t>Kilson</a:t>
            </a:r>
            <a:r>
              <a:rPr lang="en-US" sz="2000" i="1" dirty="0">
                <a:solidFill>
                  <a:schemeClr val="tx1">
                    <a:lumMod val="65000"/>
                    <a:lumOff val="35000"/>
                  </a:schemeClr>
                </a:solidFill>
                <a:latin typeface="Arial" panose="020B0604020202020204" pitchFamily="34" charset="0"/>
                <a:ea typeface="Calibri" panose="020F0502020204030204" pitchFamily="34" charset="0"/>
                <a:cs typeface="Arial" panose="020B0604020202020204" pitchFamily="34" charset="0"/>
              </a:rPr>
              <a:t> (below), two prominent critics of </a:t>
            </a:r>
            <a:r>
              <a:rPr lang="en-US" sz="2000" i="1" dirty="0" err="1">
                <a:solidFill>
                  <a:schemeClr val="tx1">
                    <a:lumMod val="65000"/>
                    <a:lumOff val="35000"/>
                  </a:schemeClr>
                </a:solidFill>
                <a:latin typeface="Arial" panose="020B0604020202020204" pitchFamily="34" charset="0"/>
                <a:ea typeface="Calibri" panose="020F0502020204030204" pitchFamily="34" charset="0"/>
                <a:cs typeface="Arial" panose="020B0604020202020204" pitchFamily="34" charset="0"/>
              </a:rPr>
              <a:t>Loury</a:t>
            </a:r>
            <a:r>
              <a:rPr lang="en-US" sz="2000" i="1" dirty="0">
                <a:solidFill>
                  <a:schemeClr val="tx1">
                    <a:lumMod val="65000"/>
                    <a:lumOff val="35000"/>
                  </a:schemeClr>
                </a:solidFill>
                <a:latin typeface="Arial" panose="020B0604020202020204" pitchFamily="34" charset="0"/>
                <a:ea typeface="Calibri" panose="020F0502020204030204" pitchFamily="34" charset="0"/>
                <a:cs typeface="Arial" panose="020B0604020202020204" pitchFamily="34" charset="0"/>
              </a:rPr>
              <a:t>.</a:t>
            </a:r>
          </a:p>
        </p:txBody>
      </p:sp>
    </p:spTree>
    <p:extLst>
      <p:ext uri="{BB962C8B-B14F-4D97-AF65-F5344CB8AC3E}">
        <p14:creationId xmlns:p14="http://schemas.microsoft.com/office/powerpoint/2010/main" val="34122248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50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10" presetClass="entr" presetSubtype="0"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wipe(left)">
                                      <p:cBhvr>
                                        <p:cTn id="13" dur="500"/>
                                        <p:tgtEl>
                                          <p:spTgt spid="9"/>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fade">
                                      <p:cBhvr>
                                        <p:cTn id="18"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571DB4-1D15-4336-9E42-F2F099F16132}"/>
              </a:ext>
            </a:extLst>
          </p:cNvPr>
          <p:cNvSpPr>
            <a:spLocks noGrp="1"/>
          </p:cNvSpPr>
          <p:nvPr>
            <p:ph type="title"/>
          </p:nvPr>
        </p:nvSpPr>
        <p:spPr/>
        <p:txBody>
          <a:bodyPr/>
          <a:lstStyle/>
          <a:p>
            <a:r>
              <a:rPr lang="en-US" dirty="0"/>
              <a:t>A Double Life</a:t>
            </a:r>
          </a:p>
        </p:txBody>
      </p:sp>
      <p:sp>
        <p:nvSpPr>
          <p:cNvPr id="3" name="Text Placeholder 2">
            <a:extLst>
              <a:ext uri="{FF2B5EF4-FFF2-40B4-BE49-F238E27FC236}">
                <a16:creationId xmlns:a16="http://schemas.microsoft.com/office/drawing/2014/main" id="{9861E6DD-E9F1-4749-B8FD-AAFA2B1973EE}"/>
              </a:ext>
            </a:extLst>
          </p:cNvPr>
          <p:cNvSpPr>
            <a:spLocks noGrp="1"/>
          </p:cNvSpPr>
          <p:nvPr>
            <p:ph type="body" sz="quarter" idx="1"/>
          </p:nvPr>
        </p:nvSpPr>
        <p:spPr>
          <a:xfrm>
            <a:off x="2743200" y="1292213"/>
            <a:ext cx="8505173" cy="1484010"/>
          </a:xfrm>
        </p:spPr>
        <p:txBody>
          <a:bodyPr vert="horz" lIns="91440" tIns="45720" rIns="91440" bIns="45720" rtlCol="0" anchor="t">
            <a:noAutofit/>
          </a:bodyPr>
          <a:lstStyle/>
          <a:p>
            <a:r>
              <a:rPr lang="en-US" dirty="0"/>
              <a:t>As one of the few Black conservatives who vocally supported the Republican agenda, the late 1980s were years of crisis for </a:t>
            </a:r>
            <a:r>
              <a:rPr lang="en-US" dirty="0" err="1"/>
              <a:t>Loury</a:t>
            </a:r>
            <a:r>
              <a:rPr lang="en-US" dirty="0"/>
              <a:t>. </a:t>
            </a:r>
          </a:p>
        </p:txBody>
      </p:sp>
      <p:sp>
        <p:nvSpPr>
          <p:cNvPr id="13" name="Text Box 16">
            <a:extLst>
              <a:ext uri="{FF2B5EF4-FFF2-40B4-BE49-F238E27FC236}">
                <a16:creationId xmlns:a16="http://schemas.microsoft.com/office/drawing/2014/main" id="{41E83BC3-A324-42B2-8661-11D8760D8D9F}"/>
              </a:ext>
            </a:extLst>
          </p:cNvPr>
          <p:cNvSpPr txBox="1"/>
          <p:nvPr/>
        </p:nvSpPr>
        <p:spPr>
          <a:xfrm>
            <a:off x="2743200" y="6193465"/>
            <a:ext cx="7816702" cy="414670"/>
          </a:xfrm>
          <a:prstGeom prst="rect">
            <a:avLst/>
          </a:prstGeom>
          <a:solidFill>
            <a:prstClr val="white"/>
          </a:solidFill>
          <a:ln>
            <a:noFill/>
          </a:ln>
        </p:spPr>
        <p:txBody>
          <a:bodyPr rot="0" spcFirstLastPara="0" vert="horz" wrap="square" lIns="0" tIns="0" rIns="0" bIns="0" numCol="1" spcCol="0" rtlCol="0" fromWordArt="0" anchor="t" anchorCtr="0" forceAA="0" compatLnSpc="1">
            <a:prstTxWarp prst="textNoShape">
              <a:avLst/>
            </a:prstTxWarp>
            <a:noAutofit/>
          </a:bodyPr>
          <a:lstStyle/>
          <a:p>
            <a:r>
              <a:rPr lang="en-US" i="1" dirty="0">
                <a:solidFill>
                  <a:schemeClr val="tx1">
                    <a:lumMod val="65000"/>
                    <a:lumOff val="35000"/>
                  </a:schemeClr>
                </a:solidFill>
                <a:latin typeface="Arial" panose="020B0604020202020204" pitchFamily="34" charset="0"/>
                <a:cs typeface="Arial" panose="020B0604020202020204" pitchFamily="34" charset="0"/>
              </a:rPr>
              <a:t>Old Dover Station in Boston’s South End, demolished in 1987.</a:t>
            </a:r>
            <a:endParaRPr lang="en-US" sz="1600" dirty="0">
              <a:solidFill>
                <a:schemeClr val="tx1">
                  <a:lumMod val="65000"/>
                  <a:lumOff val="35000"/>
                </a:schemeClr>
              </a:solidFill>
              <a:latin typeface="Arial" panose="020B0604020202020204" pitchFamily="34" charset="0"/>
              <a:cs typeface="Arial" panose="020B0604020202020204" pitchFamily="34" charset="0"/>
            </a:endParaRPr>
          </a:p>
        </p:txBody>
      </p:sp>
      <p:pic>
        <p:nvPicPr>
          <p:cNvPr id="5" name="Picture 4">
            <a:extLst>
              <a:ext uri="{FF2B5EF4-FFF2-40B4-BE49-F238E27FC236}">
                <a16:creationId xmlns:a16="http://schemas.microsoft.com/office/drawing/2014/main" id="{75E6C802-F8F5-400E-AEFC-1012D29C3D09}"/>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453576" y="2858415"/>
            <a:ext cx="4579248" cy="3055217"/>
          </a:xfrm>
          <a:prstGeom prst="rect">
            <a:avLst/>
          </a:prstGeom>
          <a:effectLst>
            <a:softEdge rad="25400"/>
          </a:effectLst>
        </p:spPr>
      </p:pic>
      <p:sp>
        <p:nvSpPr>
          <p:cNvPr id="7" name="Text Placeholder 2">
            <a:extLst>
              <a:ext uri="{FF2B5EF4-FFF2-40B4-BE49-F238E27FC236}">
                <a16:creationId xmlns:a16="http://schemas.microsoft.com/office/drawing/2014/main" id="{8F17A622-BEA9-4012-8B7E-437E20405FF8}"/>
              </a:ext>
            </a:extLst>
          </p:cNvPr>
          <p:cNvSpPr txBox="1">
            <a:spLocks/>
          </p:cNvSpPr>
          <p:nvPr/>
        </p:nvSpPr>
        <p:spPr>
          <a:xfrm>
            <a:off x="5336088" y="2776223"/>
            <a:ext cx="5912285" cy="1933232"/>
          </a:xfrm>
          <a:prstGeom prst="rect">
            <a:avLst/>
          </a:prstGeom>
        </p:spPr>
        <p:txBody>
          <a:bodyPr vert="horz" lIns="91440" tIns="45720" rIns="91440" bIns="45720" rtlCol="0" anchor="t">
            <a:noAutofit/>
          </a:bodyPr>
          <a:lstStyle>
            <a:lvl1pPr marL="0" indent="0" algn="l" defTabSz="825500" rtl="0" eaLnBrk="1" latinLnBrk="0" hangingPunct="1">
              <a:lnSpc>
                <a:spcPct val="100000"/>
              </a:lnSpc>
              <a:spcBef>
                <a:spcPts val="1000"/>
              </a:spcBef>
              <a:buSzTx/>
              <a:buFont typeface="Arial" panose="020B0604020202020204" pitchFamily="34" charset="0"/>
              <a:buNone/>
              <a:defRPr sz="2600" kern="1200">
                <a:solidFill>
                  <a:schemeClr val="tx1"/>
                </a:solidFill>
                <a:uFill>
                  <a:solidFill>
                    <a:srgbClr val="000000"/>
                  </a:solidFill>
                </a:uFill>
                <a:latin typeface="Arial" panose="020B0604020202020204" pitchFamily="34" charset="0"/>
                <a:ea typeface="Lato" panose="020F0502020204030203" pitchFamily="34" charset="0"/>
                <a:cs typeface="Arial" panose="020B0604020202020204" pitchFamily="34" charset="0"/>
                <a:sym typeface="Lato-Light"/>
              </a:defRPr>
            </a:lvl1pPr>
            <a:lvl2pPr marL="0" indent="457200" algn="l" defTabSz="825500" rtl="0" eaLnBrk="1" latinLnBrk="0" hangingPunct="1">
              <a:lnSpc>
                <a:spcPct val="100000"/>
              </a:lnSpc>
              <a:spcBef>
                <a:spcPts val="500"/>
              </a:spcBef>
              <a:buSzTx/>
              <a:buFont typeface="Arial" panose="020B0604020202020204" pitchFamily="34" charset="0"/>
              <a:buNone/>
              <a:defRPr sz="3000" kern="1200">
                <a:solidFill>
                  <a:srgbClr val="AE4844"/>
                </a:solidFill>
                <a:uFill>
                  <a:solidFill>
                    <a:srgbClr val="000000"/>
                  </a:solidFill>
                </a:uFill>
                <a:latin typeface="Arial" panose="020B0604020202020204" pitchFamily="34" charset="0"/>
                <a:ea typeface="Lato" panose="020F0502020204030203" pitchFamily="34" charset="0"/>
                <a:cs typeface="Arial" panose="020B0604020202020204" pitchFamily="34" charset="0"/>
                <a:sym typeface="Lato-Light"/>
              </a:defRPr>
            </a:lvl2pPr>
            <a:lvl3pPr marL="0" indent="914400" algn="l" defTabSz="825500" rtl="0" eaLnBrk="1" latinLnBrk="0" hangingPunct="1">
              <a:lnSpc>
                <a:spcPct val="100000"/>
              </a:lnSpc>
              <a:spcBef>
                <a:spcPts val="500"/>
              </a:spcBef>
              <a:buSzTx/>
              <a:buFont typeface="Arial" panose="020B0604020202020204" pitchFamily="34" charset="0"/>
              <a:buNone/>
              <a:defRPr sz="3000" kern="1200">
                <a:solidFill>
                  <a:srgbClr val="AE4844"/>
                </a:solidFill>
                <a:uFill>
                  <a:solidFill>
                    <a:srgbClr val="000000"/>
                  </a:solidFill>
                </a:uFill>
                <a:latin typeface="Arial" panose="020B0604020202020204" pitchFamily="34" charset="0"/>
                <a:ea typeface="Lato" panose="020F0502020204030203" pitchFamily="34" charset="0"/>
                <a:cs typeface="Arial" panose="020B0604020202020204" pitchFamily="34" charset="0"/>
                <a:sym typeface="Lato-Light"/>
              </a:defRPr>
            </a:lvl3pPr>
            <a:lvl4pPr marL="0" indent="1371600" algn="l" defTabSz="825500" rtl="0" eaLnBrk="1" latinLnBrk="0" hangingPunct="1">
              <a:lnSpc>
                <a:spcPct val="100000"/>
              </a:lnSpc>
              <a:spcBef>
                <a:spcPts val="500"/>
              </a:spcBef>
              <a:buSzTx/>
              <a:buFont typeface="Arial" panose="020B0604020202020204" pitchFamily="34" charset="0"/>
              <a:buNone/>
              <a:defRPr sz="3000" kern="1200">
                <a:solidFill>
                  <a:srgbClr val="AE4844"/>
                </a:solidFill>
                <a:uFill>
                  <a:solidFill>
                    <a:srgbClr val="000000"/>
                  </a:solidFill>
                </a:uFill>
                <a:latin typeface="Arial" panose="020B0604020202020204" pitchFamily="34" charset="0"/>
                <a:ea typeface="Lato" panose="020F0502020204030203" pitchFamily="34" charset="0"/>
                <a:cs typeface="Arial" panose="020B0604020202020204" pitchFamily="34" charset="0"/>
                <a:sym typeface="Lato-Light"/>
              </a:defRPr>
            </a:lvl4pPr>
            <a:lvl5pPr marL="0" indent="1828800" algn="l" defTabSz="825500" rtl="0" eaLnBrk="1" latinLnBrk="0" hangingPunct="1">
              <a:lnSpc>
                <a:spcPct val="100000"/>
              </a:lnSpc>
              <a:spcBef>
                <a:spcPts val="500"/>
              </a:spcBef>
              <a:buSzTx/>
              <a:buFont typeface="Arial" panose="020B0604020202020204" pitchFamily="34" charset="0"/>
              <a:buNone/>
              <a:defRPr sz="3000" kern="1200">
                <a:solidFill>
                  <a:srgbClr val="AE4844"/>
                </a:solidFill>
                <a:uFill>
                  <a:solidFill>
                    <a:srgbClr val="000000"/>
                  </a:solidFill>
                </a:uFill>
                <a:latin typeface="Arial" panose="020B0604020202020204" pitchFamily="34" charset="0"/>
                <a:ea typeface="Lato" panose="020F0502020204030203" pitchFamily="34" charset="0"/>
                <a:cs typeface="Arial" panose="020B0604020202020204" pitchFamily="34" charset="0"/>
                <a:sym typeface="Lato-Light"/>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He was nominated as Deputy Secretary of Education in 1987, after years of building connections in Washington. But he was living a double life. By day he was an Ivy-League academic, by night he was spending time in dangerous parts of Boston and began using cocaine.</a:t>
            </a:r>
          </a:p>
        </p:txBody>
      </p:sp>
    </p:spTree>
    <p:extLst>
      <p:ext uri="{BB962C8B-B14F-4D97-AF65-F5344CB8AC3E}">
        <p14:creationId xmlns:p14="http://schemas.microsoft.com/office/powerpoint/2010/main" val="244752298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7" grpId="0"/>
    </p:bldLst>
  </p:timing>
  <p:extLst mod="1"/>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C61121-5616-4C76-A203-2143F9EE803B}"/>
              </a:ext>
            </a:extLst>
          </p:cNvPr>
          <p:cNvSpPr>
            <a:spLocks noGrp="1"/>
          </p:cNvSpPr>
          <p:nvPr>
            <p:ph type="title"/>
          </p:nvPr>
        </p:nvSpPr>
        <p:spPr/>
        <p:txBody>
          <a:bodyPr>
            <a:normAutofit fontScale="90000"/>
          </a:bodyPr>
          <a:lstStyle/>
          <a:p>
            <a:br>
              <a:rPr lang="en-US" dirty="0"/>
            </a:br>
            <a:r>
              <a:rPr lang="en-US" sz="4900" dirty="0"/>
              <a:t>Night Life</a:t>
            </a:r>
            <a:endParaRPr lang="en-US" dirty="0"/>
          </a:p>
        </p:txBody>
      </p:sp>
      <p:sp>
        <p:nvSpPr>
          <p:cNvPr id="3" name="Text Placeholder 2">
            <a:extLst>
              <a:ext uri="{FF2B5EF4-FFF2-40B4-BE49-F238E27FC236}">
                <a16:creationId xmlns:a16="http://schemas.microsoft.com/office/drawing/2014/main" id="{46CF8B2C-16DC-4748-B146-81C6957B5618}"/>
              </a:ext>
            </a:extLst>
          </p:cNvPr>
          <p:cNvSpPr>
            <a:spLocks noGrp="1"/>
          </p:cNvSpPr>
          <p:nvPr>
            <p:ph type="body" sz="quarter" idx="1"/>
          </p:nvPr>
        </p:nvSpPr>
        <p:spPr>
          <a:xfrm>
            <a:off x="5148197" y="1301344"/>
            <a:ext cx="6162805" cy="1905001"/>
          </a:xfrm>
        </p:spPr>
        <p:txBody>
          <a:bodyPr vert="horz" lIns="91440" tIns="45720" rIns="91440" bIns="45720" rtlCol="0" anchor="t">
            <a:noAutofit/>
          </a:bodyPr>
          <a:lstStyle/>
          <a:p>
            <a:r>
              <a:rPr lang="en-US" dirty="0"/>
              <a:t>Hanging out in places like the Roxbury neighborhood put him back in touch with working-class Black America. Well-off liberals were likely to avoid these poorer, higher-crime neighborhoods, while claiming to represent their interests.  </a:t>
            </a:r>
          </a:p>
          <a:p>
            <a:r>
              <a:rPr lang="en-US" dirty="0" err="1"/>
              <a:t>Loury</a:t>
            </a:r>
            <a:r>
              <a:rPr lang="en-US" dirty="0"/>
              <a:t> was spending his nights there playing chess with his blue-collar pals, blending in with the kind of Black people his opponents claimed he had betrayed. But he was also indulging his self-destructive habits.</a:t>
            </a:r>
          </a:p>
        </p:txBody>
      </p:sp>
      <p:pic>
        <p:nvPicPr>
          <p:cNvPr id="12" name="Picture 11">
            <a:extLst>
              <a:ext uri="{FF2B5EF4-FFF2-40B4-BE49-F238E27FC236}">
                <a16:creationId xmlns:a16="http://schemas.microsoft.com/office/drawing/2014/main" id="{9FF19E6B-76CE-492A-B0B2-74A05F269CE2}"/>
              </a:ext>
            </a:extLst>
          </p:cNvPr>
          <p:cNvPicPr>
            <a:picLocks noChangeAspect="1"/>
          </p:cNvPicPr>
          <p:nvPr/>
        </p:nvPicPr>
        <p:blipFill rotWithShape="1">
          <a:blip r:embed="rId2">
            <a:extLst>
              <a:ext uri="{28A0092B-C50C-407E-A947-70E740481C1C}">
                <a14:useLocalDpi xmlns:a14="http://schemas.microsoft.com/office/drawing/2010/main"/>
              </a:ext>
            </a:extLst>
          </a:blip>
          <a:srcRect/>
          <a:stretch/>
        </p:blipFill>
        <p:spPr>
          <a:xfrm>
            <a:off x="456961" y="1301344"/>
            <a:ext cx="4321480" cy="4255312"/>
          </a:xfrm>
          <a:prstGeom prst="rect">
            <a:avLst/>
          </a:prstGeom>
          <a:effectLst>
            <a:softEdge rad="25400"/>
          </a:effectLst>
        </p:spPr>
      </p:pic>
      <p:sp>
        <p:nvSpPr>
          <p:cNvPr id="13" name="Text Box 16">
            <a:extLst>
              <a:ext uri="{FF2B5EF4-FFF2-40B4-BE49-F238E27FC236}">
                <a16:creationId xmlns:a16="http://schemas.microsoft.com/office/drawing/2014/main" id="{2A7C75D1-58E5-4DE5-98C0-BE32BDABD3F2}"/>
              </a:ext>
            </a:extLst>
          </p:cNvPr>
          <p:cNvSpPr txBox="1"/>
          <p:nvPr/>
        </p:nvSpPr>
        <p:spPr>
          <a:xfrm>
            <a:off x="2743199" y="5647979"/>
            <a:ext cx="2035241" cy="414670"/>
          </a:xfrm>
          <a:prstGeom prst="rect">
            <a:avLst/>
          </a:prstGeom>
          <a:solidFill>
            <a:prstClr val="white"/>
          </a:solidFill>
          <a:ln>
            <a:noFill/>
          </a:ln>
        </p:spPr>
        <p:txBody>
          <a:bodyPr rot="0" spcFirstLastPara="0" vert="horz" wrap="square" lIns="0" tIns="0" rIns="0" bIns="0" numCol="1" spcCol="0" rtlCol="0" fromWordArt="0" anchor="t" anchorCtr="0" forceAA="0" compatLnSpc="1">
            <a:prstTxWarp prst="textNoShape">
              <a:avLst/>
            </a:prstTxWarp>
            <a:noAutofit/>
          </a:bodyPr>
          <a:lstStyle/>
          <a:p>
            <a:r>
              <a:rPr lang="en-US" i="1" dirty="0">
                <a:solidFill>
                  <a:schemeClr val="tx1">
                    <a:lumMod val="65000"/>
                    <a:lumOff val="35000"/>
                  </a:schemeClr>
                </a:solidFill>
                <a:latin typeface="Arial" panose="020B0604020202020204" pitchFamily="34" charset="0"/>
                <a:cs typeface="Arial" panose="020B0604020202020204" pitchFamily="34" charset="0"/>
              </a:rPr>
              <a:t>Iconic First Church of Roxbury at night, </a:t>
            </a:r>
          </a:p>
          <a:p>
            <a:r>
              <a:rPr lang="en-US" i="1" dirty="0">
                <a:solidFill>
                  <a:schemeClr val="tx1">
                    <a:lumMod val="65000"/>
                    <a:lumOff val="35000"/>
                  </a:schemeClr>
                </a:solidFill>
                <a:latin typeface="Arial" panose="020B0604020202020204" pitchFamily="34" charset="0"/>
                <a:cs typeface="Arial" panose="020B0604020202020204" pitchFamily="34" charset="0"/>
              </a:rPr>
              <a:t>c. 2000s.</a:t>
            </a:r>
            <a:endParaRPr lang="en-US" sz="1600"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6822699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C61121-5616-4C76-A203-2143F9EE803B}"/>
              </a:ext>
            </a:extLst>
          </p:cNvPr>
          <p:cNvSpPr>
            <a:spLocks noGrp="1"/>
          </p:cNvSpPr>
          <p:nvPr>
            <p:ph type="title"/>
          </p:nvPr>
        </p:nvSpPr>
        <p:spPr/>
        <p:txBody>
          <a:bodyPr/>
          <a:lstStyle/>
          <a:p>
            <a:r>
              <a:rPr lang="en-US" dirty="0"/>
              <a:t>Withdrawals </a:t>
            </a:r>
          </a:p>
        </p:txBody>
      </p:sp>
      <p:sp>
        <p:nvSpPr>
          <p:cNvPr id="3" name="Text Placeholder 2">
            <a:extLst>
              <a:ext uri="{FF2B5EF4-FFF2-40B4-BE49-F238E27FC236}">
                <a16:creationId xmlns:a16="http://schemas.microsoft.com/office/drawing/2014/main" id="{46CF8B2C-16DC-4748-B146-81C6957B5618}"/>
              </a:ext>
            </a:extLst>
          </p:cNvPr>
          <p:cNvSpPr>
            <a:spLocks noGrp="1"/>
          </p:cNvSpPr>
          <p:nvPr>
            <p:ph type="body" sz="quarter" idx="1"/>
          </p:nvPr>
        </p:nvSpPr>
        <p:spPr>
          <a:xfrm>
            <a:off x="6431267" y="1393061"/>
            <a:ext cx="4882868" cy="1181802"/>
          </a:xfrm>
        </p:spPr>
        <p:txBody>
          <a:bodyPr vert="horz" lIns="91440" tIns="45720" rIns="91440" bIns="45720" rtlCol="0" anchor="t">
            <a:noAutofit/>
          </a:bodyPr>
          <a:lstStyle/>
          <a:p>
            <a:r>
              <a:rPr lang="en-US" dirty="0"/>
              <a:t>In June of 1987, </a:t>
            </a:r>
            <a:r>
              <a:rPr lang="en-US" dirty="0" err="1"/>
              <a:t>Loury</a:t>
            </a:r>
            <a:r>
              <a:rPr lang="en-US" dirty="0"/>
              <a:t> withdrew himself from consideration for Deputy Secretary, knowing that a series of personal failings were about to become public: infidelity, drug abuse, and trouble with the law. </a:t>
            </a:r>
          </a:p>
          <a:p>
            <a:r>
              <a:rPr lang="en-US" dirty="0"/>
              <a:t>Months later, as his addiction worsened and his life spiraled out of control, he entered a drug </a:t>
            </a:r>
            <a:r>
              <a:rPr lang="en-US" b="1" dirty="0"/>
              <a:t>rehabilitation </a:t>
            </a:r>
            <a:r>
              <a:rPr lang="en-US" dirty="0"/>
              <a:t>program.</a:t>
            </a:r>
          </a:p>
        </p:txBody>
      </p:sp>
      <p:pic>
        <p:nvPicPr>
          <p:cNvPr id="5" name="Picture 4">
            <a:extLst>
              <a:ext uri="{FF2B5EF4-FFF2-40B4-BE49-F238E27FC236}">
                <a16:creationId xmlns:a16="http://schemas.microsoft.com/office/drawing/2014/main" id="{2AB80DDA-B9FD-45D9-9C88-D119E2ED73D4}"/>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52234" y="1398065"/>
            <a:ext cx="5443766" cy="3719906"/>
          </a:xfrm>
          <a:prstGeom prst="rect">
            <a:avLst/>
          </a:prstGeom>
          <a:effectLst>
            <a:softEdge rad="38100"/>
          </a:effectLst>
        </p:spPr>
      </p:pic>
      <p:sp>
        <p:nvSpPr>
          <p:cNvPr id="6" name="Text Box 16">
            <a:extLst>
              <a:ext uri="{FF2B5EF4-FFF2-40B4-BE49-F238E27FC236}">
                <a16:creationId xmlns:a16="http://schemas.microsoft.com/office/drawing/2014/main" id="{FA42B08B-ABD3-40E4-8AC0-3F7C06B83264}"/>
              </a:ext>
            </a:extLst>
          </p:cNvPr>
          <p:cNvSpPr txBox="1"/>
          <p:nvPr/>
        </p:nvSpPr>
        <p:spPr>
          <a:xfrm>
            <a:off x="2743200" y="5252600"/>
            <a:ext cx="3130269" cy="414670"/>
          </a:xfrm>
          <a:prstGeom prst="rect">
            <a:avLst/>
          </a:prstGeom>
          <a:solidFill>
            <a:prstClr val="white"/>
          </a:solidFill>
          <a:ln>
            <a:noFill/>
          </a:ln>
        </p:spPr>
        <p:txBody>
          <a:bodyPr rot="0" spcFirstLastPara="0" vert="horz" wrap="square" lIns="0" tIns="0" rIns="0" bIns="0" numCol="1" spcCol="0" rtlCol="0" fromWordArt="0" anchor="t" anchorCtr="0" forceAA="0" compatLnSpc="1">
            <a:prstTxWarp prst="textNoShape">
              <a:avLst/>
            </a:prstTxWarp>
            <a:noAutofit/>
          </a:bodyPr>
          <a:lstStyle/>
          <a:p>
            <a:r>
              <a:rPr lang="en-US" i="1" dirty="0">
                <a:solidFill>
                  <a:schemeClr val="tx1">
                    <a:lumMod val="65000"/>
                    <a:lumOff val="35000"/>
                  </a:schemeClr>
                </a:solidFill>
                <a:latin typeface="Arial" panose="020B0604020202020204" pitchFamily="34" charset="0"/>
                <a:cs typeface="Arial" panose="020B0604020202020204" pitchFamily="34" charset="0"/>
              </a:rPr>
              <a:t>Glenn </a:t>
            </a:r>
            <a:r>
              <a:rPr lang="en-US" i="1" dirty="0" err="1">
                <a:solidFill>
                  <a:schemeClr val="tx1">
                    <a:lumMod val="65000"/>
                    <a:lumOff val="35000"/>
                  </a:schemeClr>
                </a:solidFill>
                <a:latin typeface="Arial" panose="020B0604020202020204" pitchFamily="34" charset="0"/>
                <a:cs typeface="Arial" panose="020B0604020202020204" pitchFamily="34" charset="0"/>
              </a:rPr>
              <a:t>Loury</a:t>
            </a:r>
            <a:r>
              <a:rPr lang="en-US" i="1" dirty="0">
                <a:solidFill>
                  <a:schemeClr val="tx1">
                    <a:lumMod val="65000"/>
                    <a:lumOff val="35000"/>
                  </a:schemeClr>
                </a:solidFill>
                <a:latin typeface="Arial" panose="020B0604020202020204" pitchFamily="34" charset="0"/>
                <a:cs typeface="Arial" panose="020B0604020202020204" pitchFamily="34" charset="0"/>
              </a:rPr>
              <a:t> after withdrawing from consideration in 1987.</a:t>
            </a:r>
            <a:endParaRPr lang="en-US" sz="1600"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7929071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C61121-5616-4C76-A203-2143F9EE803B}"/>
              </a:ext>
            </a:extLst>
          </p:cNvPr>
          <p:cNvSpPr>
            <a:spLocks noGrp="1"/>
          </p:cNvSpPr>
          <p:nvPr>
            <p:ph type="title"/>
          </p:nvPr>
        </p:nvSpPr>
        <p:spPr/>
        <p:txBody>
          <a:bodyPr/>
          <a:lstStyle/>
          <a:p>
            <a:r>
              <a:rPr lang="en-US" dirty="0"/>
              <a:t>Against D’Souza</a:t>
            </a:r>
          </a:p>
        </p:txBody>
      </p:sp>
      <p:sp>
        <p:nvSpPr>
          <p:cNvPr id="3" name="Text Placeholder 2">
            <a:extLst>
              <a:ext uri="{FF2B5EF4-FFF2-40B4-BE49-F238E27FC236}">
                <a16:creationId xmlns:a16="http://schemas.microsoft.com/office/drawing/2014/main" id="{46CF8B2C-16DC-4748-B146-81C6957B5618}"/>
              </a:ext>
            </a:extLst>
          </p:cNvPr>
          <p:cNvSpPr>
            <a:spLocks noGrp="1"/>
          </p:cNvSpPr>
          <p:nvPr>
            <p:ph type="body" sz="quarter" idx="1"/>
          </p:nvPr>
        </p:nvSpPr>
        <p:spPr>
          <a:xfrm>
            <a:off x="4852778" y="1335527"/>
            <a:ext cx="6510316" cy="1344285"/>
          </a:xfrm>
        </p:spPr>
        <p:txBody>
          <a:bodyPr vert="horz" lIns="91440" tIns="45720" rIns="91440" bIns="45720" rtlCol="0" anchor="t">
            <a:noAutofit/>
          </a:bodyPr>
          <a:lstStyle/>
          <a:p>
            <a:r>
              <a:rPr lang="en-US" dirty="0"/>
              <a:t>In the early 1990s, </a:t>
            </a:r>
            <a:r>
              <a:rPr lang="en-US" dirty="0" err="1"/>
              <a:t>Loury</a:t>
            </a:r>
            <a:r>
              <a:rPr lang="en-US" dirty="0"/>
              <a:t> grew more critical of conservative attitudes towards race. </a:t>
            </a:r>
          </a:p>
          <a:p>
            <a:r>
              <a:rPr lang="en-US" dirty="0"/>
              <a:t>He was angered by the harsh language conservatives like Dinesh D’Souza used to describe African Americans. In addition, the familiar refrain of “I don’t see race” and unqualified embrace of “colorblind” policies irritated him. </a:t>
            </a:r>
          </a:p>
          <a:p>
            <a:r>
              <a:rPr lang="en-US" dirty="0"/>
              <a:t>“While that may have been, in some ways, a worthy ideal,” </a:t>
            </a:r>
            <a:r>
              <a:rPr lang="en-US" dirty="0" err="1"/>
              <a:t>Loury</a:t>
            </a:r>
            <a:r>
              <a:rPr lang="en-US" dirty="0"/>
              <a:t> later wrote, “America has never been colorblind.”</a:t>
            </a:r>
          </a:p>
        </p:txBody>
      </p:sp>
      <p:pic>
        <p:nvPicPr>
          <p:cNvPr id="8" name="Picture 7">
            <a:extLst>
              <a:ext uri="{FF2B5EF4-FFF2-40B4-BE49-F238E27FC236}">
                <a16:creationId xmlns:a16="http://schemas.microsoft.com/office/drawing/2014/main" id="{F7FB83AA-18AB-4C8B-B9D5-1835476578DD}"/>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187029" y="1335527"/>
            <a:ext cx="3447023" cy="4697506"/>
          </a:xfrm>
          <a:prstGeom prst="rect">
            <a:avLst/>
          </a:prstGeom>
        </p:spPr>
      </p:pic>
      <p:pic>
        <p:nvPicPr>
          <p:cNvPr id="5" name="Picture 4">
            <a:extLst>
              <a:ext uri="{FF2B5EF4-FFF2-40B4-BE49-F238E27FC236}">
                <a16:creationId xmlns:a16="http://schemas.microsoft.com/office/drawing/2014/main" id="{554CD033-B038-4CEE-8EEC-185A4C1790C5}"/>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rot="20946015">
            <a:off x="477651" y="3838275"/>
            <a:ext cx="1897559" cy="2817155"/>
          </a:xfrm>
          <a:prstGeom prst="rect">
            <a:avLst/>
          </a:prstGeom>
          <a:effectLst>
            <a:softEdge rad="76200"/>
          </a:effectLst>
        </p:spPr>
      </p:pic>
      <p:sp>
        <p:nvSpPr>
          <p:cNvPr id="6" name="Text Box 16">
            <a:extLst>
              <a:ext uri="{FF2B5EF4-FFF2-40B4-BE49-F238E27FC236}">
                <a16:creationId xmlns:a16="http://schemas.microsoft.com/office/drawing/2014/main" id="{742C85A4-5635-4877-BDE0-E93C8E70755E}"/>
              </a:ext>
            </a:extLst>
          </p:cNvPr>
          <p:cNvSpPr txBox="1"/>
          <p:nvPr/>
        </p:nvSpPr>
        <p:spPr>
          <a:xfrm>
            <a:off x="2840842" y="6193465"/>
            <a:ext cx="6510315" cy="414670"/>
          </a:xfrm>
          <a:prstGeom prst="rect">
            <a:avLst/>
          </a:prstGeom>
          <a:solidFill>
            <a:prstClr val="white"/>
          </a:solidFill>
          <a:ln>
            <a:noFill/>
          </a:ln>
        </p:spPr>
        <p:txBody>
          <a:bodyPr rot="0" spcFirstLastPara="0" vert="horz" wrap="square" lIns="0" tIns="0" rIns="0" bIns="0" numCol="1" spcCol="0" rtlCol="0" fromWordArt="0" anchor="t" anchorCtr="0" forceAA="0" compatLnSpc="1">
            <a:prstTxWarp prst="textNoShape">
              <a:avLst/>
            </a:prstTxWarp>
            <a:noAutofit/>
          </a:bodyPr>
          <a:lstStyle/>
          <a:p>
            <a:r>
              <a:rPr lang="en-US" i="1" dirty="0">
                <a:solidFill>
                  <a:schemeClr val="tx1">
                    <a:lumMod val="65000"/>
                    <a:lumOff val="35000"/>
                  </a:schemeClr>
                </a:solidFill>
                <a:latin typeface="Arial" panose="020B0604020202020204" pitchFamily="34" charset="0"/>
                <a:cs typeface="Arial" panose="020B0604020202020204" pitchFamily="34" charset="0"/>
              </a:rPr>
              <a:t>Dinesh D’Souza, c. 2010s, and the cover of his 1995 book.</a:t>
            </a:r>
            <a:endParaRPr lang="en-US" sz="1600"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957291514"/>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C61121-5616-4C76-A203-2143F9EE803B}"/>
              </a:ext>
            </a:extLst>
          </p:cNvPr>
          <p:cNvSpPr>
            <a:spLocks noGrp="1"/>
          </p:cNvSpPr>
          <p:nvPr>
            <p:ph type="title"/>
          </p:nvPr>
        </p:nvSpPr>
        <p:spPr/>
        <p:txBody>
          <a:bodyPr/>
          <a:lstStyle/>
          <a:p>
            <a:r>
              <a:rPr lang="en-US" dirty="0"/>
              <a:t>A Shift to the Left</a:t>
            </a:r>
          </a:p>
        </p:txBody>
      </p:sp>
      <p:sp>
        <p:nvSpPr>
          <p:cNvPr id="3" name="Text Placeholder 2">
            <a:extLst>
              <a:ext uri="{FF2B5EF4-FFF2-40B4-BE49-F238E27FC236}">
                <a16:creationId xmlns:a16="http://schemas.microsoft.com/office/drawing/2014/main" id="{46CF8B2C-16DC-4748-B146-81C6957B5618}"/>
              </a:ext>
            </a:extLst>
          </p:cNvPr>
          <p:cNvSpPr>
            <a:spLocks noGrp="1"/>
          </p:cNvSpPr>
          <p:nvPr>
            <p:ph type="body" sz="quarter" idx="1"/>
          </p:nvPr>
        </p:nvSpPr>
        <p:spPr>
          <a:xfrm>
            <a:off x="6413327" y="1278511"/>
            <a:ext cx="4636004" cy="1344285"/>
          </a:xfrm>
        </p:spPr>
        <p:txBody>
          <a:bodyPr vert="horz" lIns="91440" tIns="45720" rIns="91440" bIns="45720" rtlCol="0" anchor="t">
            <a:noAutofit/>
          </a:bodyPr>
          <a:lstStyle/>
          <a:p>
            <a:r>
              <a:rPr lang="en-US" dirty="0"/>
              <a:t>In the next couple decades of his life, </a:t>
            </a:r>
            <a:r>
              <a:rPr lang="en-US" dirty="0" err="1"/>
              <a:t>Loury</a:t>
            </a:r>
            <a:r>
              <a:rPr lang="en-US" dirty="0"/>
              <a:t> would adopt progressive views that were more in line with the majority of Black Americans – including those family members and academic peers who had once criticized his support for Reagan.</a:t>
            </a:r>
          </a:p>
        </p:txBody>
      </p:sp>
      <p:sp>
        <p:nvSpPr>
          <p:cNvPr id="4" name="Text Box 16">
            <a:extLst>
              <a:ext uri="{FF2B5EF4-FFF2-40B4-BE49-F238E27FC236}">
                <a16:creationId xmlns:a16="http://schemas.microsoft.com/office/drawing/2014/main" id="{6D34A205-BD6A-437D-8192-756CCB5BAE06}"/>
              </a:ext>
            </a:extLst>
          </p:cNvPr>
          <p:cNvSpPr txBox="1"/>
          <p:nvPr/>
        </p:nvSpPr>
        <p:spPr>
          <a:xfrm>
            <a:off x="3054182" y="6040921"/>
            <a:ext cx="3041818" cy="170371"/>
          </a:xfrm>
          <a:prstGeom prst="rect">
            <a:avLst/>
          </a:prstGeom>
          <a:solidFill>
            <a:prstClr val="white"/>
          </a:solidFill>
          <a:ln>
            <a:noFill/>
          </a:ln>
        </p:spPr>
        <p:txBody>
          <a:bodyPr rot="0" spcFirstLastPara="0" vert="horz" wrap="square" lIns="0" tIns="0" rIns="0" bIns="0" numCol="1" spcCol="0" rtlCol="0" fromWordArt="0" anchor="t" anchorCtr="0" forceAA="0" compatLnSpc="1">
            <a:prstTxWarp prst="textNoShape">
              <a:avLst/>
            </a:prstTxWarp>
            <a:noAutofit/>
          </a:bodyPr>
          <a:lstStyle/>
          <a:p>
            <a:pPr algn="ctr"/>
            <a:r>
              <a:rPr lang="en-US" sz="2000" i="1" dirty="0" err="1">
                <a:solidFill>
                  <a:schemeClr val="tx1">
                    <a:lumMod val="65000"/>
                    <a:lumOff val="35000"/>
                  </a:schemeClr>
                </a:solidFill>
                <a:latin typeface="Arial" panose="020B0604020202020204" pitchFamily="34" charset="0"/>
                <a:cs typeface="Arial" panose="020B0604020202020204" pitchFamily="34" charset="0"/>
              </a:rPr>
              <a:t>Loury</a:t>
            </a:r>
            <a:r>
              <a:rPr lang="en-US" sz="2000" i="1" dirty="0">
                <a:solidFill>
                  <a:schemeClr val="tx1">
                    <a:lumMod val="65000"/>
                    <a:lumOff val="35000"/>
                  </a:schemeClr>
                </a:solidFill>
                <a:latin typeface="Arial" panose="020B0604020202020204" pitchFamily="34" charset="0"/>
                <a:cs typeface="Arial" panose="020B0604020202020204" pitchFamily="34" charset="0"/>
              </a:rPr>
              <a:t> in the late 1990s.</a:t>
            </a:r>
            <a:endParaRPr lang="en-US" dirty="0">
              <a:solidFill>
                <a:schemeClr val="tx1">
                  <a:lumMod val="65000"/>
                  <a:lumOff val="35000"/>
                </a:schemeClr>
              </a:solidFill>
              <a:latin typeface="Arial" panose="020B0604020202020204" pitchFamily="34" charset="0"/>
              <a:cs typeface="Arial" panose="020B0604020202020204" pitchFamily="34" charset="0"/>
            </a:endParaRPr>
          </a:p>
        </p:txBody>
      </p:sp>
      <p:pic>
        <p:nvPicPr>
          <p:cNvPr id="6" name="Picture 5">
            <a:extLst>
              <a:ext uri="{FF2B5EF4-FFF2-40B4-BE49-F238E27FC236}">
                <a16:creationId xmlns:a16="http://schemas.microsoft.com/office/drawing/2014/main" id="{D3C5AC1C-2B38-4F75-A80D-8752B5E00B8C}"/>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2743200" y="1278511"/>
            <a:ext cx="3352800" cy="4693920"/>
          </a:xfrm>
          <a:prstGeom prst="rect">
            <a:avLst/>
          </a:prstGeom>
          <a:effectLst>
            <a:softEdge rad="38100"/>
          </a:effectLst>
        </p:spPr>
      </p:pic>
    </p:spTree>
    <p:extLst>
      <p:ext uri="{BB962C8B-B14F-4D97-AF65-F5344CB8AC3E}">
        <p14:creationId xmlns:p14="http://schemas.microsoft.com/office/powerpoint/2010/main" val="903959405"/>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par>
                                <p:cTn id="8" presetID="22" presetClass="entr" presetSubtype="8" fill="hold"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wipe(left)">
                                      <p:cBhvr>
                                        <p:cTn id="10"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C61121-5616-4C76-A203-2143F9EE803B}"/>
              </a:ext>
            </a:extLst>
          </p:cNvPr>
          <p:cNvSpPr>
            <a:spLocks noGrp="1"/>
          </p:cNvSpPr>
          <p:nvPr>
            <p:ph type="title"/>
          </p:nvPr>
        </p:nvSpPr>
        <p:spPr/>
        <p:txBody>
          <a:bodyPr/>
          <a:lstStyle/>
          <a:p>
            <a:r>
              <a:rPr lang="en-US" dirty="0"/>
              <a:t>A Shift to the Left</a:t>
            </a:r>
          </a:p>
        </p:txBody>
      </p:sp>
      <p:sp>
        <p:nvSpPr>
          <p:cNvPr id="3" name="Text Placeholder 2">
            <a:extLst>
              <a:ext uri="{FF2B5EF4-FFF2-40B4-BE49-F238E27FC236}">
                <a16:creationId xmlns:a16="http://schemas.microsoft.com/office/drawing/2014/main" id="{46CF8B2C-16DC-4748-B146-81C6957B5618}"/>
              </a:ext>
            </a:extLst>
          </p:cNvPr>
          <p:cNvSpPr>
            <a:spLocks noGrp="1"/>
          </p:cNvSpPr>
          <p:nvPr>
            <p:ph type="body" sz="quarter" idx="1"/>
          </p:nvPr>
        </p:nvSpPr>
        <p:spPr>
          <a:xfrm>
            <a:off x="2743200" y="1309391"/>
            <a:ext cx="4484318" cy="1344285"/>
          </a:xfrm>
        </p:spPr>
        <p:txBody>
          <a:bodyPr vert="horz" lIns="91440" tIns="45720" rIns="91440" bIns="45720" rtlCol="0" anchor="t">
            <a:noAutofit/>
          </a:bodyPr>
          <a:lstStyle/>
          <a:p>
            <a:r>
              <a:rPr lang="en-US" dirty="0"/>
              <a:t>He publicly supported affirmative action (though with some lingering reservations) and argued in favor of </a:t>
            </a:r>
            <a:r>
              <a:rPr lang="en-US" b="1" dirty="0"/>
              <a:t>reparations</a:t>
            </a:r>
            <a:r>
              <a:rPr lang="en-US" dirty="0"/>
              <a:t> for slavery. Inspired in part by the compassionate neighborhood outreach demonstrated by his local church, he spoke out against the mass incarceration of Black men in America. </a:t>
            </a:r>
          </a:p>
        </p:txBody>
      </p:sp>
      <p:sp>
        <p:nvSpPr>
          <p:cNvPr id="4" name="Text Box 16">
            <a:extLst>
              <a:ext uri="{FF2B5EF4-FFF2-40B4-BE49-F238E27FC236}">
                <a16:creationId xmlns:a16="http://schemas.microsoft.com/office/drawing/2014/main" id="{6D34A205-BD6A-437D-8192-756CCB5BAE06}"/>
              </a:ext>
            </a:extLst>
          </p:cNvPr>
          <p:cNvSpPr txBox="1"/>
          <p:nvPr/>
        </p:nvSpPr>
        <p:spPr>
          <a:xfrm>
            <a:off x="8538662" y="6234195"/>
            <a:ext cx="2379945" cy="333209"/>
          </a:xfrm>
          <a:prstGeom prst="rect">
            <a:avLst/>
          </a:prstGeom>
          <a:solidFill>
            <a:prstClr val="white"/>
          </a:solidFill>
          <a:ln>
            <a:noFill/>
          </a:ln>
        </p:spPr>
        <p:txBody>
          <a:bodyPr rot="0" spcFirstLastPara="0" vert="horz" wrap="square" lIns="0" tIns="0" rIns="0" bIns="0" numCol="1" spcCol="0" rtlCol="0" fromWordArt="0" anchor="t" anchorCtr="0" forceAA="0" compatLnSpc="1">
            <a:prstTxWarp prst="textNoShape">
              <a:avLst/>
            </a:prstTxWarp>
            <a:noAutofit/>
          </a:bodyPr>
          <a:lstStyle/>
          <a:p>
            <a:pPr algn="ctr"/>
            <a:r>
              <a:rPr lang="en-US" sz="2000" i="1" dirty="0" err="1">
                <a:solidFill>
                  <a:schemeClr val="tx1">
                    <a:lumMod val="65000"/>
                    <a:lumOff val="35000"/>
                  </a:schemeClr>
                </a:solidFill>
                <a:latin typeface="Arial" panose="020B0604020202020204" pitchFamily="34" charset="0"/>
                <a:cs typeface="Arial" panose="020B0604020202020204" pitchFamily="34" charset="0"/>
              </a:rPr>
              <a:t>Loury</a:t>
            </a:r>
            <a:r>
              <a:rPr lang="en-US" sz="2000" i="1" dirty="0">
                <a:solidFill>
                  <a:schemeClr val="tx1">
                    <a:lumMod val="65000"/>
                    <a:lumOff val="35000"/>
                  </a:schemeClr>
                </a:solidFill>
                <a:latin typeface="Arial" panose="020B0604020202020204" pitchFamily="34" charset="0"/>
                <a:cs typeface="Arial" panose="020B0604020202020204" pitchFamily="34" charset="0"/>
              </a:rPr>
              <a:t> in the 2000s.</a:t>
            </a:r>
            <a:endParaRPr lang="en-US" dirty="0">
              <a:solidFill>
                <a:schemeClr val="tx1">
                  <a:lumMod val="65000"/>
                  <a:lumOff val="35000"/>
                </a:schemeClr>
              </a:solidFill>
              <a:latin typeface="Arial" panose="020B0604020202020204" pitchFamily="34" charset="0"/>
              <a:cs typeface="Arial" panose="020B0604020202020204" pitchFamily="34" charset="0"/>
            </a:endParaRPr>
          </a:p>
        </p:txBody>
      </p:sp>
      <p:pic>
        <p:nvPicPr>
          <p:cNvPr id="6" name="Picture 5">
            <a:extLst>
              <a:ext uri="{FF2B5EF4-FFF2-40B4-BE49-F238E27FC236}">
                <a16:creationId xmlns:a16="http://schemas.microsoft.com/office/drawing/2014/main" id="{6577EC2D-C0C3-47B2-A619-180B45477E1C}"/>
              </a:ext>
            </a:extLst>
          </p:cNvPr>
          <p:cNvPicPr>
            <a:picLocks noChangeAspect="1"/>
          </p:cNvPicPr>
          <p:nvPr/>
        </p:nvPicPr>
        <p:blipFill rotWithShape="1">
          <a:blip r:embed="rId2">
            <a:extLst>
              <a:ext uri="{28A0092B-C50C-407E-A947-70E740481C1C}">
                <a14:useLocalDpi xmlns:a14="http://schemas.microsoft.com/office/drawing/2010/main"/>
              </a:ext>
            </a:extLst>
          </a:blip>
          <a:srcRect/>
          <a:stretch/>
        </p:blipFill>
        <p:spPr>
          <a:xfrm>
            <a:off x="7588622" y="1210021"/>
            <a:ext cx="4280027" cy="4960307"/>
          </a:xfrm>
          <a:prstGeom prst="rect">
            <a:avLst/>
          </a:prstGeom>
          <a:effectLst>
            <a:softEdge rad="25400"/>
          </a:effectLst>
        </p:spPr>
      </p:pic>
    </p:spTree>
    <p:extLst>
      <p:ext uri="{BB962C8B-B14F-4D97-AF65-F5344CB8AC3E}">
        <p14:creationId xmlns:p14="http://schemas.microsoft.com/office/powerpoint/2010/main" val="34400451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par>
                                <p:cTn id="8" presetID="10" presetClass="entr" presetSubtype="0" fill="hold"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C61121-5616-4C76-A203-2143F9EE803B}"/>
              </a:ext>
            </a:extLst>
          </p:cNvPr>
          <p:cNvSpPr>
            <a:spLocks noGrp="1"/>
          </p:cNvSpPr>
          <p:nvPr>
            <p:ph type="title"/>
          </p:nvPr>
        </p:nvSpPr>
        <p:spPr/>
        <p:txBody>
          <a:bodyPr>
            <a:normAutofit/>
          </a:bodyPr>
          <a:lstStyle/>
          <a:p>
            <a:r>
              <a:rPr lang="en-US" dirty="0"/>
              <a:t>The Anatomy of Racial Inequality</a:t>
            </a:r>
          </a:p>
        </p:txBody>
      </p:sp>
      <p:sp>
        <p:nvSpPr>
          <p:cNvPr id="3" name="Text Placeholder 2">
            <a:extLst>
              <a:ext uri="{FF2B5EF4-FFF2-40B4-BE49-F238E27FC236}">
                <a16:creationId xmlns:a16="http://schemas.microsoft.com/office/drawing/2014/main" id="{46CF8B2C-16DC-4748-B146-81C6957B5618}"/>
              </a:ext>
            </a:extLst>
          </p:cNvPr>
          <p:cNvSpPr>
            <a:spLocks noGrp="1"/>
          </p:cNvSpPr>
          <p:nvPr>
            <p:ph type="body" sz="quarter" idx="1"/>
          </p:nvPr>
        </p:nvSpPr>
        <p:spPr>
          <a:xfrm>
            <a:off x="4014438" y="1371570"/>
            <a:ext cx="7224351" cy="3133379"/>
          </a:xfrm>
        </p:spPr>
        <p:txBody>
          <a:bodyPr vert="horz" lIns="91440" tIns="45720" rIns="91440" bIns="45720" rtlCol="0" anchor="t">
            <a:noAutofit/>
          </a:bodyPr>
          <a:lstStyle/>
          <a:p>
            <a:r>
              <a:rPr lang="en-US" dirty="0"/>
              <a:t>In 2000, </a:t>
            </a:r>
            <a:r>
              <a:rPr lang="en-US" dirty="0" err="1"/>
              <a:t>Loury</a:t>
            </a:r>
            <a:r>
              <a:rPr lang="en-US" dirty="0"/>
              <a:t> was invited to deliver the prestigious W.E.B. Du </a:t>
            </a:r>
            <a:r>
              <a:rPr lang="en-US" dirty="0" err="1"/>
              <a:t>Bois</a:t>
            </a:r>
            <a:r>
              <a:rPr lang="en-US" dirty="0"/>
              <a:t> Lectures at Harvard. </a:t>
            </a:r>
          </a:p>
          <a:p>
            <a:r>
              <a:rPr lang="en-US" dirty="0"/>
              <a:t>In his presentations, </a:t>
            </a:r>
            <a:r>
              <a:rPr lang="en-US" dirty="0" err="1"/>
              <a:t>Loury</a:t>
            </a:r>
            <a:r>
              <a:rPr lang="en-US" dirty="0"/>
              <a:t> said that instead of using the emotionally-charged word “racism” we should focus on “biased social cognition.” He used this term to argue that racial bias and discrimination could lead to inequality even without race-based hatred. The talks were collected as a book that was warmly received by liberals and progressives.</a:t>
            </a:r>
          </a:p>
          <a:p>
            <a:endParaRPr lang="en-US" dirty="0"/>
          </a:p>
        </p:txBody>
      </p:sp>
      <p:pic>
        <p:nvPicPr>
          <p:cNvPr id="5" name="Picture 4">
            <a:extLst>
              <a:ext uri="{FF2B5EF4-FFF2-40B4-BE49-F238E27FC236}">
                <a16:creationId xmlns:a16="http://schemas.microsoft.com/office/drawing/2014/main" id="{52D6A319-A778-4766-AE5C-4ED70D2F38B5}"/>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709581" y="1371570"/>
            <a:ext cx="2992623" cy="4538576"/>
          </a:xfrm>
          <a:prstGeom prst="rect">
            <a:avLst/>
          </a:prstGeom>
        </p:spPr>
      </p:pic>
      <p:sp>
        <p:nvSpPr>
          <p:cNvPr id="6" name="Text Box 16">
            <a:extLst>
              <a:ext uri="{FF2B5EF4-FFF2-40B4-BE49-F238E27FC236}">
                <a16:creationId xmlns:a16="http://schemas.microsoft.com/office/drawing/2014/main" id="{B1AF7714-ED5E-4F8F-8716-E4DE11E010EA}"/>
              </a:ext>
            </a:extLst>
          </p:cNvPr>
          <p:cNvSpPr txBox="1"/>
          <p:nvPr/>
        </p:nvSpPr>
        <p:spPr>
          <a:xfrm>
            <a:off x="2957146" y="6048835"/>
            <a:ext cx="6277708" cy="351965"/>
          </a:xfrm>
          <a:prstGeom prst="rect">
            <a:avLst/>
          </a:prstGeom>
          <a:solidFill>
            <a:prstClr val="white"/>
          </a:solidFill>
          <a:ln>
            <a:noFill/>
          </a:ln>
        </p:spPr>
        <p:txBody>
          <a:bodyPr rot="0" spcFirstLastPara="0" vert="horz" wrap="square" lIns="0" tIns="0" rIns="0" bIns="0" numCol="1" spcCol="0" rtlCol="0" fromWordArt="0" anchor="t" anchorCtr="0" forceAA="0" compatLnSpc="1">
            <a:prstTxWarp prst="textNoShape">
              <a:avLst/>
            </a:prstTxWarp>
            <a:noAutofit/>
          </a:bodyPr>
          <a:lstStyle/>
          <a:p>
            <a:r>
              <a:rPr lang="en-US" sz="2000" i="1" dirty="0">
                <a:solidFill>
                  <a:schemeClr val="tx1">
                    <a:lumMod val="65000"/>
                    <a:lumOff val="35000"/>
                  </a:schemeClr>
                </a:solidFill>
                <a:latin typeface="Arial" panose="020B0604020202020204" pitchFamily="34" charset="0"/>
                <a:cs typeface="Arial" panose="020B0604020202020204" pitchFamily="34" charset="0"/>
              </a:rPr>
              <a:t>The Anatomy of Racial Inequality, First Edition, 2002.</a:t>
            </a:r>
            <a:endParaRPr lang="en-US"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609882806"/>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C61121-5616-4C76-A203-2143F9EE803B}"/>
              </a:ext>
            </a:extLst>
          </p:cNvPr>
          <p:cNvSpPr>
            <a:spLocks noGrp="1"/>
          </p:cNvSpPr>
          <p:nvPr>
            <p:ph type="title"/>
          </p:nvPr>
        </p:nvSpPr>
        <p:spPr/>
        <p:txBody>
          <a:bodyPr/>
          <a:lstStyle/>
          <a:p>
            <a:r>
              <a:rPr lang="en-US" dirty="0"/>
              <a:t>A Nation of Jailers?</a:t>
            </a:r>
          </a:p>
        </p:txBody>
      </p:sp>
      <p:sp>
        <p:nvSpPr>
          <p:cNvPr id="3" name="Text Placeholder 2">
            <a:extLst>
              <a:ext uri="{FF2B5EF4-FFF2-40B4-BE49-F238E27FC236}">
                <a16:creationId xmlns:a16="http://schemas.microsoft.com/office/drawing/2014/main" id="{46CF8B2C-16DC-4748-B146-81C6957B5618}"/>
              </a:ext>
            </a:extLst>
          </p:cNvPr>
          <p:cNvSpPr>
            <a:spLocks noGrp="1"/>
          </p:cNvSpPr>
          <p:nvPr>
            <p:ph type="body" sz="quarter" idx="1"/>
          </p:nvPr>
        </p:nvSpPr>
        <p:spPr>
          <a:xfrm>
            <a:off x="3883068" y="1331463"/>
            <a:ext cx="6976998" cy="1761779"/>
          </a:xfrm>
        </p:spPr>
        <p:txBody>
          <a:bodyPr vert="horz" lIns="91440" tIns="45720" rIns="91440" bIns="45720" rtlCol="0" anchor="t">
            <a:noAutofit/>
          </a:bodyPr>
          <a:lstStyle/>
          <a:p>
            <a:r>
              <a:rPr lang="en-US" dirty="0"/>
              <a:t>A few years later, a series of lectures in which </a:t>
            </a:r>
            <a:r>
              <a:rPr lang="en-US" dirty="0" err="1"/>
              <a:t>Loury</a:t>
            </a:r>
            <a:r>
              <a:rPr lang="en-US" dirty="0"/>
              <a:t> condemned mass incarceration were collected and published. </a:t>
            </a:r>
          </a:p>
          <a:p>
            <a:r>
              <a:rPr lang="en-US" dirty="0"/>
              <a:t>He made the moral argument that America simply could not lock up millions of Black men without addressing the problems of poverty and despair in high-crime neighborhoods. While not denying the individual guilt and responsibility or those in prison, he also insisted on the responsibility of the state to treat all its citizens with dignity.</a:t>
            </a:r>
          </a:p>
        </p:txBody>
      </p:sp>
      <p:pic>
        <p:nvPicPr>
          <p:cNvPr id="5" name="Picture 4">
            <a:extLst>
              <a:ext uri="{FF2B5EF4-FFF2-40B4-BE49-F238E27FC236}">
                <a16:creationId xmlns:a16="http://schemas.microsoft.com/office/drawing/2014/main" id="{D244F06D-4E71-4F4C-A1C0-C58E16E6AFE0}"/>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680896" y="1331463"/>
            <a:ext cx="2918896" cy="4518192"/>
          </a:xfrm>
          <a:prstGeom prst="rect">
            <a:avLst/>
          </a:prstGeom>
        </p:spPr>
      </p:pic>
      <p:sp>
        <p:nvSpPr>
          <p:cNvPr id="6" name="Text Box 16">
            <a:extLst>
              <a:ext uri="{FF2B5EF4-FFF2-40B4-BE49-F238E27FC236}">
                <a16:creationId xmlns:a16="http://schemas.microsoft.com/office/drawing/2014/main" id="{921583C0-A935-49BE-81F8-489F6CBB8FA9}"/>
              </a:ext>
            </a:extLst>
          </p:cNvPr>
          <p:cNvSpPr txBox="1"/>
          <p:nvPr/>
        </p:nvSpPr>
        <p:spPr>
          <a:xfrm>
            <a:off x="2957146" y="6073887"/>
            <a:ext cx="6277708" cy="326913"/>
          </a:xfrm>
          <a:prstGeom prst="rect">
            <a:avLst/>
          </a:prstGeom>
          <a:solidFill>
            <a:prstClr val="white"/>
          </a:solidFill>
          <a:ln>
            <a:noFill/>
          </a:ln>
        </p:spPr>
        <p:txBody>
          <a:bodyPr rot="0" spcFirstLastPara="0" vert="horz" wrap="square" lIns="0" tIns="0" rIns="0" bIns="0" numCol="1" spcCol="0" rtlCol="0" fromWordArt="0" anchor="t" anchorCtr="0" forceAA="0" compatLnSpc="1">
            <a:prstTxWarp prst="textNoShape">
              <a:avLst/>
            </a:prstTxWarp>
            <a:noAutofit/>
          </a:bodyPr>
          <a:lstStyle/>
          <a:p>
            <a:r>
              <a:rPr lang="en-US" sz="2000" i="1" dirty="0">
                <a:solidFill>
                  <a:schemeClr val="tx1">
                    <a:lumMod val="65000"/>
                    <a:lumOff val="35000"/>
                  </a:schemeClr>
                </a:solidFill>
                <a:latin typeface="Arial" panose="020B0604020202020204" pitchFamily="34" charset="0"/>
                <a:cs typeface="Arial" panose="020B0604020202020204" pitchFamily="34" charset="0"/>
              </a:rPr>
              <a:t>Race, Incarceration, and American Values, 2008.</a:t>
            </a:r>
            <a:endParaRPr lang="en-US"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3190107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C61121-5616-4C76-A203-2143F9EE803B}"/>
              </a:ext>
            </a:extLst>
          </p:cNvPr>
          <p:cNvSpPr>
            <a:spLocks noGrp="1"/>
          </p:cNvSpPr>
          <p:nvPr>
            <p:ph type="title"/>
          </p:nvPr>
        </p:nvSpPr>
        <p:spPr/>
        <p:txBody>
          <a:bodyPr>
            <a:noAutofit/>
          </a:bodyPr>
          <a:lstStyle/>
          <a:p>
            <a:br>
              <a:rPr lang="en-US" dirty="0"/>
            </a:br>
            <a:r>
              <a:rPr lang="en-US" dirty="0"/>
              <a:t>Talking Heads</a:t>
            </a:r>
          </a:p>
        </p:txBody>
      </p:sp>
      <p:sp>
        <p:nvSpPr>
          <p:cNvPr id="3" name="Text Placeholder 2">
            <a:extLst>
              <a:ext uri="{FF2B5EF4-FFF2-40B4-BE49-F238E27FC236}">
                <a16:creationId xmlns:a16="http://schemas.microsoft.com/office/drawing/2014/main" id="{46CF8B2C-16DC-4748-B146-81C6957B5618}"/>
              </a:ext>
            </a:extLst>
          </p:cNvPr>
          <p:cNvSpPr>
            <a:spLocks noGrp="1"/>
          </p:cNvSpPr>
          <p:nvPr>
            <p:ph type="body" sz="quarter" idx="1"/>
          </p:nvPr>
        </p:nvSpPr>
        <p:spPr>
          <a:xfrm>
            <a:off x="2743200" y="3115021"/>
            <a:ext cx="2931089" cy="1302707"/>
          </a:xfrm>
        </p:spPr>
        <p:txBody>
          <a:bodyPr vert="horz" lIns="91440" tIns="45720" rIns="91440" bIns="45720" rtlCol="0" anchor="t">
            <a:noAutofit/>
          </a:bodyPr>
          <a:lstStyle/>
          <a:p>
            <a:r>
              <a:rPr lang="en-US" dirty="0" err="1"/>
              <a:t>Loury</a:t>
            </a:r>
            <a:r>
              <a:rPr lang="en-US" dirty="0"/>
              <a:t> began to participate regularly.</a:t>
            </a:r>
          </a:p>
        </p:txBody>
      </p:sp>
      <p:sp>
        <p:nvSpPr>
          <p:cNvPr id="6" name="Text Placeholder 2">
            <a:extLst>
              <a:ext uri="{FF2B5EF4-FFF2-40B4-BE49-F238E27FC236}">
                <a16:creationId xmlns:a16="http://schemas.microsoft.com/office/drawing/2014/main" id="{BB17A97C-4A26-4033-9D33-B4F825FA5BE2}"/>
              </a:ext>
            </a:extLst>
          </p:cNvPr>
          <p:cNvSpPr txBox="1">
            <a:spLocks/>
          </p:cNvSpPr>
          <p:nvPr/>
        </p:nvSpPr>
        <p:spPr>
          <a:xfrm>
            <a:off x="2743201" y="1210021"/>
            <a:ext cx="8912505" cy="1905001"/>
          </a:xfrm>
          <a:prstGeom prst="rect">
            <a:avLst/>
          </a:prstGeom>
        </p:spPr>
        <p:txBody>
          <a:bodyPr vert="horz" lIns="91440" tIns="45720" rIns="91440" bIns="45720" rtlCol="0" anchor="t">
            <a:noAutofit/>
          </a:bodyPr>
          <a:lstStyle>
            <a:lvl1pPr marL="0" indent="0" algn="l" defTabSz="825500" rtl="0" eaLnBrk="1" latinLnBrk="0" hangingPunct="1">
              <a:lnSpc>
                <a:spcPct val="100000"/>
              </a:lnSpc>
              <a:spcBef>
                <a:spcPts val="1000"/>
              </a:spcBef>
              <a:buSzTx/>
              <a:buFont typeface="Arial" panose="020B0604020202020204" pitchFamily="34" charset="0"/>
              <a:buNone/>
              <a:defRPr sz="2600" kern="1200">
                <a:solidFill>
                  <a:schemeClr val="tx1"/>
                </a:solidFill>
                <a:uFill>
                  <a:solidFill>
                    <a:srgbClr val="000000"/>
                  </a:solidFill>
                </a:uFill>
                <a:latin typeface="Arial" panose="020B0604020202020204" pitchFamily="34" charset="0"/>
                <a:ea typeface="Lato" panose="020F0502020204030203" pitchFamily="34" charset="0"/>
                <a:cs typeface="Arial" panose="020B0604020202020204" pitchFamily="34" charset="0"/>
                <a:sym typeface="Lato-Light"/>
              </a:defRPr>
            </a:lvl1pPr>
            <a:lvl2pPr marL="0" indent="457200" algn="l" defTabSz="825500" rtl="0" eaLnBrk="1" latinLnBrk="0" hangingPunct="1">
              <a:lnSpc>
                <a:spcPct val="100000"/>
              </a:lnSpc>
              <a:spcBef>
                <a:spcPts val="500"/>
              </a:spcBef>
              <a:buSzTx/>
              <a:buFont typeface="Arial" panose="020B0604020202020204" pitchFamily="34" charset="0"/>
              <a:buNone/>
              <a:defRPr sz="3000" kern="1200">
                <a:solidFill>
                  <a:srgbClr val="AE4844"/>
                </a:solidFill>
                <a:uFill>
                  <a:solidFill>
                    <a:srgbClr val="000000"/>
                  </a:solidFill>
                </a:uFill>
                <a:latin typeface="Arial" panose="020B0604020202020204" pitchFamily="34" charset="0"/>
                <a:ea typeface="Lato" panose="020F0502020204030203" pitchFamily="34" charset="0"/>
                <a:cs typeface="Arial" panose="020B0604020202020204" pitchFamily="34" charset="0"/>
                <a:sym typeface="Lato-Light"/>
              </a:defRPr>
            </a:lvl2pPr>
            <a:lvl3pPr marL="0" indent="914400" algn="l" defTabSz="825500" rtl="0" eaLnBrk="1" latinLnBrk="0" hangingPunct="1">
              <a:lnSpc>
                <a:spcPct val="100000"/>
              </a:lnSpc>
              <a:spcBef>
                <a:spcPts val="500"/>
              </a:spcBef>
              <a:buSzTx/>
              <a:buFont typeface="Arial" panose="020B0604020202020204" pitchFamily="34" charset="0"/>
              <a:buNone/>
              <a:defRPr sz="3000" kern="1200">
                <a:solidFill>
                  <a:srgbClr val="AE4844"/>
                </a:solidFill>
                <a:uFill>
                  <a:solidFill>
                    <a:srgbClr val="000000"/>
                  </a:solidFill>
                </a:uFill>
                <a:latin typeface="Arial" panose="020B0604020202020204" pitchFamily="34" charset="0"/>
                <a:ea typeface="Lato" panose="020F0502020204030203" pitchFamily="34" charset="0"/>
                <a:cs typeface="Arial" panose="020B0604020202020204" pitchFamily="34" charset="0"/>
                <a:sym typeface="Lato-Light"/>
              </a:defRPr>
            </a:lvl3pPr>
            <a:lvl4pPr marL="0" indent="1371600" algn="l" defTabSz="825500" rtl="0" eaLnBrk="1" latinLnBrk="0" hangingPunct="1">
              <a:lnSpc>
                <a:spcPct val="100000"/>
              </a:lnSpc>
              <a:spcBef>
                <a:spcPts val="500"/>
              </a:spcBef>
              <a:buSzTx/>
              <a:buFont typeface="Arial" panose="020B0604020202020204" pitchFamily="34" charset="0"/>
              <a:buNone/>
              <a:defRPr sz="3000" kern="1200">
                <a:solidFill>
                  <a:srgbClr val="AE4844"/>
                </a:solidFill>
                <a:uFill>
                  <a:solidFill>
                    <a:srgbClr val="000000"/>
                  </a:solidFill>
                </a:uFill>
                <a:latin typeface="Arial" panose="020B0604020202020204" pitchFamily="34" charset="0"/>
                <a:ea typeface="Lato" panose="020F0502020204030203" pitchFamily="34" charset="0"/>
                <a:cs typeface="Arial" panose="020B0604020202020204" pitchFamily="34" charset="0"/>
                <a:sym typeface="Lato-Light"/>
              </a:defRPr>
            </a:lvl4pPr>
            <a:lvl5pPr marL="0" indent="1828800" algn="l" defTabSz="825500" rtl="0" eaLnBrk="1" latinLnBrk="0" hangingPunct="1">
              <a:lnSpc>
                <a:spcPct val="100000"/>
              </a:lnSpc>
              <a:spcBef>
                <a:spcPts val="500"/>
              </a:spcBef>
              <a:buSzTx/>
              <a:buFont typeface="Arial" panose="020B0604020202020204" pitchFamily="34" charset="0"/>
              <a:buNone/>
              <a:defRPr sz="3000" kern="1200">
                <a:solidFill>
                  <a:srgbClr val="AE4844"/>
                </a:solidFill>
                <a:uFill>
                  <a:solidFill>
                    <a:srgbClr val="000000"/>
                  </a:solidFill>
                </a:uFill>
                <a:latin typeface="Arial" panose="020B0604020202020204" pitchFamily="34" charset="0"/>
                <a:ea typeface="Lato" panose="020F0502020204030203" pitchFamily="34" charset="0"/>
                <a:cs typeface="Arial" panose="020B0604020202020204" pitchFamily="34" charset="0"/>
                <a:sym typeface="Lato-Light"/>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Because of this book, </a:t>
            </a:r>
            <a:r>
              <a:rPr lang="en-US" dirty="0" err="1"/>
              <a:t>Loury</a:t>
            </a:r>
            <a:r>
              <a:rPr lang="en-US" dirty="0"/>
              <a:t> became friends with philosopher Joshua Cohen, an editor of </a:t>
            </a:r>
            <a:r>
              <a:rPr lang="en-US" i="1" dirty="0"/>
              <a:t>Boston Review</a:t>
            </a:r>
            <a:r>
              <a:rPr lang="en-US" dirty="0"/>
              <a:t>. Cohen invited </a:t>
            </a:r>
            <a:r>
              <a:rPr lang="en-US" dirty="0" err="1"/>
              <a:t>Loury</a:t>
            </a:r>
            <a:r>
              <a:rPr lang="en-US" dirty="0"/>
              <a:t> to an online discussion with him on a new platform called </a:t>
            </a:r>
            <a:r>
              <a:rPr lang="en-US" i="1" dirty="0" err="1"/>
              <a:t>Bloggingheads</a:t>
            </a:r>
            <a:r>
              <a:rPr lang="en-US" dirty="0"/>
              <a:t>. </a:t>
            </a:r>
          </a:p>
        </p:txBody>
      </p:sp>
      <p:sp>
        <p:nvSpPr>
          <p:cNvPr id="7" name="Text Box 16">
            <a:extLst>
              <a:ext uri="{FF2B5EF4-FFF2-40B4-BE49-F238E27FC236}">
                <a16:creationId xmlns:a16="http://schemas.microsoft.com/office/drawing/2014/main" id="{F27FFBC7-6967-464F-981F-B931EA8CFF7E}"/>
              </a:ext>
            </a:extLst>
          </p:cNvPr>
          <p:cNvSpPr txBox="1"/>
          <p:nvPr/>
        </p:nvSpPr>
        <p:spPr>
          <a:xfrm>
            <a:off x="2866491" y="4709786"/>
            <a:ext cx="2807797" cy="483280"/>
          </a:xfrm>
          <a:prstGeom prst="rect">
            <a:avLst/>
          </a:prstGeom>
          <a:solidFill>
            <a:prstClr val="white"/>
          </a:solidFill>
          <a:ln>
            <a:noFill/>
          </a:ln>
        </p:spPr>
        <p:txBody>
          <a:bodyPr rot="0" spcFirstLastPara="0" vert="horz" wrap="square" lIns="0" tIns="0" rIns="0" bIns="0" numCol="1" spcCol="0" rtlCol="0" fromWordArt="0" anchor="t" anchorCtr="0" forceAA="0" compatLnSpc="1">
            <a:prstTxWarp prst="textNoShape">
              <a:avLst/>
            </a:prstTxWarp>
            <a:noAutofit/>
          </a:bodyPr>
          <a:lstStyle/>
          <a:p>
            <a:r>
              <a:rPr lang="en-US" sz="2000" i="1" dirty="0">
                <a:solidFill>
                  <a:schemeClr val="tx1">
                    <a:lumMod val="65000"/>
                    <a:lumOff val="35000"/>
                  </a:schemeClr>
                </a:solidFill>
                <a:latin typeface="Arial" panose="020B0604020202020204" pitchFamily="34" charset="0"/>
                <a:cs typeface="Arial" panose="020B0604020202020204" pitchFamily="34" charset="0"/>
              </a:rPr>
              <a:t>Screen shot from </a:t>
            </a:r>
            <a:r>
              <a:rPr lang="en-US" sz="2000" i="1" dirty="0" err="1">
                <a:solidFill>
                  <a:schemeClr val="tx1">
                    <a:lumMod val="65000"/>
                    <a:lumOff val="35000"/>
                  </a:schemeClr>
                </a:solidFill>
                <a:latin typeface="Arial" panose="020B0604020202020204" pitchFamily="34" charset="0"/>
                <a:cs typeface="Arial" panose="020B0604020202020204" pitchFamily="34" charset="0"/>
              </a:rPr>
              <a:t>Bloggingheads</a:t>
            </a:r>
            <a:r>
              <a:rPr lang="en-US" sz="2000" i="1" dirty="0">
                <a:solidFill>
                  <a:schemeClr val="tx1">
                    <a:lumMod val="65000"/>
                    <a:lumOff val="35000"/>
                  </a:schemeClr>
                </a:solidFill>
                <a:latin typeface="Arial" panose="020B0604020202020204" pitchFamily="34" charset="0"/>
                <a:cs typeface="Arial" panose="020B0604020202020204" pitchFamily="34" charset="0"/>
              </a:rPr>
              <a:t> in 2007, </a:t>
            </a:r>
            <a:r>
              <a:rPr lang="en-US" sz="2000" i="1" dirty="0" err="1">
                <a:solidFill>
                  <a:schemeClr val="tx1">
                    <a:lumMod val="65000"/>
                    <a:lumOff val="35000"/>
                  </a:schemeClr>
                </a:solidFill>
                <a:latin typeface="Arial" panose="020B0604020202020204" pitchFamily="34" charset="0"/>
                <a:cs typeface="Arial" panose="020B0604020202020204" pitchFamily="34" charset="0"/>
              </a:rPr>
              <a:t>Loury’s</a:t>
            </a:r>
            <a:r>
              <a:rPr lang="en-US" sz="2000" i="1" dirty="0">
                <a:solidFill>
                  <a:schemeClr val="tx1">
                    <a:lumMod val="65000"/>
                    <a:lumOff val="35000"/>
                  </a:schemeClr>
                </a:solidFill>
                <a:latin typeface="Arial" panose="020B0604020202020204" pitchFamily="34" charset="0"/>
                <a:cs typeface="Arial" panose="020B0604020202020204" pitchFamily="34" charset="0"/>
              </a:rPr>
              <a:t> first public conversation with linguist John McWhorter.</a:t>
            </a:r>
            <a:endParaRPr lang="en-US" dirty="0">
              <a:solidFill>
                <a:schemeClr val="tx1">
                  <a:lumMod val="65000"/>
                  <a:lumOff val="35000"/>
                </a:schemeClr>
              </a:solidFill>
              <a:latin typeface="Arial" panose="020B0604020202020204" pitchFamily="34" charset="0"/>
              <a:cs typeface="Arial" panose="020B0604020202020204" pitchFamily="34" charset="0"/>
            </a:endParaRPr>
          </a:p>
        </p:txBody>
      </p:sp>
      <p:grpSp>
        <p:nvGrpSpPr>
          <p:cNvPr id="10" name="Group 9">
            <a:extLst>
              <a:ext uri="{FF2B5EF4-FFF2-40B4-BE49-F238E27FC236}">
                <a16:creationId xmlns:a16="http://schemas.microsoft.com/office/drawing/2014/main" id="{8E308445-480A-476E-A38D-872CC5A51EFF}"/>
              </a:ext>
            </a:extLst>
          </p:cNvPr>
          <p:cNvGrpSpPr>
            <a:grpSpLocks noChangeAspect="1"/>
          </p:cNvGrpSpPr>
          <p:nvPr/>
        </p:nvGrpSpPr>
        <p:grpSpPr>
          <a:xfrm>
            <a:off x="5950424" y="3063445"/>
            <a:ext cx="5705282" cy="3292682"/>
            <a:chOff x="5795613" y="3018772"/>
            <a:chExt cx="5860093" cy="3382028"/>
          </a:xfrm>
        </p:grpSpPr>
        <p:pic>
          <p:nvPicPr>
            <p:cNvPr id="5" name="Picture 4">
              <a:extLst>
                <a:ext uri="{FF2B5EF4-FFF2-40B4-BE49-F238E27FC236}">
                  <a16:creationId xmlns:a16="http://schemas.microsoft.com/office/drawing/2014/main" id="{5B0DA836-B11D-4335-BD22-2F56209864BB}"/>
                </a:ext>
              </a:extLst>
            </p:cNvPr>
            <p:cNvPicPr>
              <a:picLocks noChangeAspect="1"/>
            </p:cNvPicPr>
            <p:nvPr/>
          </p:nvPicPr>
          <p:blipFill rotWithShape="1">
            <a:blip r:embed="rId3">
              <a:extLst>
                <a:ext uri="{28A0092B-C50C-407E-A947-70E740481C1C}">
                  <a14:useLocalDpi xmlns:a14="http://schemas.microsoft.com/office/drawing/2010/main"/>
                </a:ext>
              </a:extLst>
            </a:blip>
            <a:srcRect/>
            <a:stretch/>
          </p:blipFill>
          <p:spPr>
            <a:xfrm>
              <a:off x="5795613" y="3018772"/>
              <a:ext cx="5860093" cy="3382028"/>
            </a:xfrm>
            <a:prstGeom prst="rect">
              <a:avLst/>
            </a:prstGeom>
            <a:effectLst>
              <a:softEdge rad="38100"/>
            </a:effectLst>
          </p:spPr>
        </p:pic>
        <p:pic>
          <p:nvPicPr>
            <p:cNvPr id="9" name="Picture 8">
              <a:extLst>
                <a:ext uri="{FF2B5EF4-FFF2-40B4-BE49-F238E27FC236}">
                  <a16:creationId xmlns:a16="http://schemas.microsoft.com/office/drawing/2014/main" id="{80F830E8-BB6E-4EAC-BB44-63F7A7549414}"/>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7262332" y="5968730"/>
              <a:ext cx="2926653" cy="407018"/>
            </a:xfrm>
            <a:prstGeom prst="rect">
              <a:avLst/>
            </a:prstGeom>
          </p:spPr>
        </p:pic>
      </p:grpSp>
    </p:spTree>
    <p:extLst>
      <p:ext uri="{BB962C8B-B14F-4D97-AF65-F5344CB8AC3E}">
        <p14:creationId xmlns:p14="http://schemas.microsoft.com/office/powerpoint/2010/main" val="1016974138"/>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par>
                                <p:cTn id="8" presetID="10" presetClass="entr" presetSubtype="0" fill="hold"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fade">
                                      <p:cBhvr>
                                        <p:cTn id="10"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C61121-5616-4C76-A203-2143F9EE803B}"/>
              </a:ext>
            </a:extLst>
          </p:cNvPr>
          <p:cNvSpPr>
            <a:spLocks noGrp="1"/>
          </p:cNvSpPr>
          <p:nvPr>
            <p:ph type="title"/>
          </p:nvPr>
        </p:nvSpPr>
        <p:spPr/>
        <p:txBody>
          <a:bodyPr/>
          <a:lstStyle/>
          <a:p>
            <a:r>
              <a:rPr lang="en-US" dirty="0"/>
              <a:t>Glenn C. </a:t>
            </a:r>
            <a:r>
              <a:rPr lang="en-US" dirty="0" err="1"/>
              <a:t>Loury</a:t>
            </a:r>
            <a:endParaRPr lang="en-US" dirty="0"/>
          </a:p>
        </p:txBody>
      </p:sp>
      <p:sp>
        <p:nvSpPr>
          <p:cNvPr id="3" name="Text Placeholder 2">
            <a:extLst>
              <a:ext uri="{FF2B5EF4-FFF2-40B4-BE49-F238E27FC236}">
                <a16:creationId xmlns:a16="http://schemas.microsoft.com/office/drawing/2014/main" id="{46CF8B2C-16DC-4748-B146-81C6957B5618}"/>
              </a:ext>
            </a:extLst>
          </p:cNvPr>
          <p:cNvSpPr>
            <a:spLocks noGrp="1"/>
          </p:cNvSpPr>
          <p:nvPr>
            <p:ph type="body" sz="quarter" idx="1"/>
          </p:nvPr>
        </p:nvSpPr>
        <p:spPr>
          <a:xfrm>
            <a:off x="1707735" y="2604772"/>
            <a:ext cx="4389120" cy="1849993"/>
          </a:xfrm>
        </p:spPr>
        <p:txBody>
          <a:bodyPr vert="horz" lIns="91440" tIns="45720" rIns="91440" bIns="45720" rtlCol="0" anchor="t">
            <a:noAutofit/>
          </a:bodyPr>
          <a:lstStyle/>
          <a:p>
            <a:endParaRPr lang="en-US" dirty="0">
              <a:ea typeface="Lato"/>
            </a:endParaRPr>
          </a:p>
          <a:p>
            <a:endParaRPr lang="en-US" dirty="0">
              <a:ea typeface="Lato"/>
            </a:endParaRPr>
          </a:p>
          <a:p>
            <a:endParaRPr lang="en-US" dirty="0">
              <a:ea typeface="Lato"/>
            </a:endParaRPr>
          </a:p>
          <a:p>
            <a:endParaRPr lang="en-US" dirty="0"/>
          </a:p>
        </p:txBody>
      </p:sp>
      <p:sp>
        <p:nvSpPr>
          <p:cNvPr id="4" name="TextBox 3">
            <a:extLst>
              <a:ext uri="{FF2B5EF4-FFF2-40B4-BE49-F238E27FC236}">
                <a16:creationId xmlns:a16="http://schemas.microsoft.com/office/drawing/2014/main" id="{1A9EED9A-C152-1DAC-E724-E0C05AF06F6B}"/>
              </a:ext>
            </a:extLst>
          </p:cNvPr>
          <p:cNvSpPr txBox="1"/>
          <p:nvPr/>
        </p:nvSpPr>
        <p:spPr>
          <a:xfrm>
            <a:off x="2743200" y="1309276"/>
            <a:ext cx="3878664" cy="397031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800" dirty="0"/>
              <a:t>At times he has considered himself a </a:t>
            </a:r>
            <a:r>
              <a:rPr lang="en-US" sz="2800" b="1" dirty="0"/>
              <a:t>conservative</a:t>
            </a:r>
            <a:r>
              <a:rPr lang="en-US" sz="2800" dirty="0"/>
              <a:t>, and at others, a </a:t>
            </a:r>
            <a:r>
              <a:rPr lang="en-US" sz="2800" b="1" dirty="0"/>
              <a:t>progressive</a:t>
            </a:r>
            <a:r>
              <a:rPr lang="en-US" sz="2800" dirty="0"/>
              <a:t>. But he is consistently known to his admiring followers as a thought-inspiring critic of popular ideas.</a:t>
            </a:r>
          </a:p>
        </p:txBody>
      </p:sp>
      <p:pic>
        <p:nvPicPr>
          <p:cNvPr id="6" name="Picture 5">
            <a:extLst>
              <a:ext uri="{FF2B5EF4-FFF2-40B4-BE49-F238E27FC236}">
                <a16:creationId xmlns:a16="http://schemas.microsoft.com/office/drawing/2014/main" id="{10940910-06F6-4354-A225-F15E770A30E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620000" y="0"/>
            <a:ext cx="4572000" cy="6858000"/>
          </a:xfrm>
          <a:prstGeom prst="rect">
            <a:avLst/>
          </a:prstGeom>
        </p:spPr>
      </p:pic>
      <p:sp>
        <p:nvSpPr>
          <p:cNvPr id="7" name="Text Box 16">
            <a:extLst>
              <a:ext uri="{FF2B5EF4-FFF2-40B4-BE49-F238E27FC236}">
                <a16:creationId xmlns:a16="http://schemas.microsoft.com/office/drawing/2014/main" id="{4BF4FB3B-98E9-4206-BA31-E058935C4DFF}"/>
              </a:ext>
            </a:extLst>
          </p:cNvPr>
          <p:cNvSpPr txBox="1"/>
          <p:nvPr/>
        </p:nvSpPr>
        <p:spPr>
          <a:xfrm>
            <a:off x="2743200" y="5481709"/>
            <a:ext cx="3878664" cy="367807"/>
          </a:xfrm>
          <a:prstGeom prst="rect">
            <a:avLst/>
          </a:prstGeom>
          <a:solidFill>
            <a:prstClr val="white"/>
          </a:solidFill>
          <a:ln>
            <a:noFill/>
          </a:ln>
        </p:spPr>
        <p:txBody>
          <a:bodyPr rot="0" spcFirstLastPara="0" vert="horz" wrap="square" lIns="0" tIns="0" rIns="0" bIns="0" numCol="1" spcCol="0" rtlCol="0" fromWordArt="0" anchor="t" anchorCtr="0" forceAA="0" compatLnSpc="1">
            <a:prstTxWarp prst="textNoShape">
              <a:avLst/>
            </a:prstTxWarp>
            <a:noAutofit/>
          </a:bodyPr>
          <a:lstStyle/>
          <a:p>
            <a:pPr algn="r"/>
            <a:r>
              <a:rPr lang="en-US" sz="2000" i="1" dirty="0">
                <a:solidFill>
                  <a:schemeClr val="tx1">
                    <a:lumMod val="65000"/>
                    <a:lumOff val="35000"/>
                  </a:schemeClr>
                </a:solidFill>
                <a:effectLst/>
                <a:latin typeface="Arial" panose="020B0604020202020204" pitchFamily="34" charset="0"/>
                <a:ea typeface="Calibri" panose="020F0502020204030204" pitchFamily="34" charset="0"/>
                <a:cs typeface="Times New Roman" panose="02020603050405020304" pitchFamily="18" charset="0"/>
              </a:rPr>
              <a:t>Glenn </a:t>
            </a:r>
            <a:r>
              <a:rPr lang="en-US" sz="2000" i="1" dirty="0" err="1">
                <a:solidFill>
                  <a:schemeClr val="tx1">
                    <a:lumMod val="65000"/>
                    <a:lumOff val="35000"/>
                  </a:schemeClr>
                </a:solidFill>
                <a:effectLst/>
                <a:latin typeface="Arial" panose="020B0604020202020204" pitchFamily="34" charset="0"/>
                <a:ea typeface="Calibri" panose="020F0502020204030204" pitchFamily="34" charset="0"/>
                <a:cs typeface="Times New Roman" panose="02020603050405020304" pitchFamily="18" charset="0"/>
              </a:rPr>
              <a:t>Loury</a:t>
            </a:r>
            <a:r>
              <a:rPr lang="en-US" sz="2000" i="1" dirty="0">
                <a:solidFill>
                  <a:schemeClr val="tx1">
                    <a:lumMod val="65000"/>
                    <a:lumOff val="35000"/>
                  </a:schemeClr>
                </a:solidFill>
                <a:latin typeface="Arial" panose="020B0604020202020204" pitchFamily="34" charset="0"/>
                <a:ea typeface="Calibri" panose="020F0502020204030204" pitchFamily="34" charset="0"/>
                <a:cs typeface="Times New Roman" panose="02020603050405020304" pitchFamily="18" charset="0"/>
              </a:rPr>
              <a:t> with writer Ravi Shankar </a:t>
            </a:r>
            <a:r>
              <a:rPr lang="en-US" sz="2000" i="1" dirty="0">
                <a:solidFill>
                  <a:schemeClr val="tx1">
                    <a:lumMod val="65000"/>
                    <a:lumOff val="35000"/>
                  </a:schemeClr>
                </a:solidFill>
                <a:effectLst/>
                <a:latin typeface="Arial" panose="020B0604020202020204" pitchFamily="34" charset="0"/>
                <a:ea typeface="Calibri" panose="020F0502020204030204" pitchFamily="34" charset="0"/>
                <a:cs typeface="Times New Roman" panose="02020603050405020304" pitchFamily="18" charset="0"/>
              </a:rPr>
              <a:t>for Brown Alumni Magazine (Philip Keith, 2023).</a:t>
            </a:r>
            <a:endParaRPr lang="en-US" sz="2000" i="1" dirty="0">
              <a:solidFill>
                <a:schemeClr val="tx1">
                  <a:lumMod val="65000"/>
                  <a:lumOff val="35000"/>
                </a:schemeClr>
              </a:solidFill>
              <a:effectLst/>
              <a:latin typeface="Georgia" panose="02040502050405020303"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29514987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par>
                                <p:cTn id="8" presetID="22" presetClass="entr" presetSubtype="1" fill="hold"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wipe(up)">
                                      <p:cBhvr>
                                        <p:cTn id="10"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C61121-5616-4C76-A203-2143F9EE803B}"/>
              </a:ext>
            </a:extLst>
          </p:cNvPr>
          <p:cNvSpPr>
            <a:spLocks noGrp="1"/>
          </p:cNvSpPr>
          <p:nvPr>
            <p:ph type="title"/>
          </p:nvPr>
        </p:nvSpPr>
        <p:spPr/>
        <p:txBody>
          <a:bodyPr>
            <a:noAutofit/>
          </a:bodyPr>
          <a:lstStyle/>
          <a:p>
            <a:br>
              <a:rPr lang="en-US" dirty="0"/>
            </a:br>
            <a:r>
              <a:rPr lang="en-US" dirty="0"/>
              <a:t>Glenn and John</a:t>
            </a:r>
          </a:p>
        </p:txBody>
      </p:sp>
      <p:sp>
        <p:nvSpPr>
          <p:cNvPr id="9" name="Text Placeholder 8">
            <a:extLst>
              <a:ext uri="{FF2B5EF4-FFF2-40B4-BE49-F238E27FC236}">
                <a16:creationId xmlns:a16="http://schemas.microsoft.com/office/drawing/2014/main" id="{3FF93BAA-EDE0-49C7-85A5-4725479E4FE0}"/>
              </a:ext>
            </a:extLst>
          </p:cNvPr>
          <p:cNvSpPr>
            <a:spLocks noGrp="1"/>
          </p:cNvSpPr>
          <p:nvPr>
            <p:ph type="body" sz="quarter" idx="1"/>
          </p:nvPr>
        </p:nvSpPr>
        <p:spPr>
          <a:xfrm>
            <a:off x="2743200" y="5092311"/>
            <a:ext cx="8485751" cy="1398263"/>
          </a:xfrm>
        </p:spPr>
        <p:txBody>
          <a:bodyPr>
            <a:noAutofit/>
          </a:bodyPr>
          <a:lstStyle/>
          <a:p>
            <a:r>
              <a:rPr lang="en-US" dirty="0"/>
              <a:t>More than 15 years later, McWhorter and </a:t>
            </a:r>
            <a:r>
              <a:rPr lang="en-US" dirty="0" err="1"/>
              <a:t>Loury</a:t>
            </a:r>
            <a:r>
              <a:rPr lang="en-US" dirty="0"/>
              <a:t> are continuing their conversation on </a:t>
            </a:r>
            <a:r>
              <a:rPr lang="en-US" i="1" dirty="0"/>
              <a:t>The Glenn Show</a:t>
            </a:r>
            <a:r>
              <a:rPr lang="en-US" dirty="0"/>
              <a:t>, </a:t>
            </a:r>
            <a:r>
              <a:rPr lang="en-US" dirty="0" err="1"/>
              <a:t>Loury’s</a:t>
            </a:r>
            <a:r>
              <a:rPr lang="en-US" dirty="0"/>
              <a:t> popular YouTube series.</a:t>
            </a:r>
          </a:p>
        </p:txBody>
      </p:sp>
      <p:pic>
        <p:nvPicPr>
          <p:cNvPr id="4" name="Picture 3">
            <a:extLst>
              <a:ext uri="{FF2B5EF4-FFF2-40B4-BE49-F238E27FC236}">
                <a16:creationId xmlns:a16="http://schemas.microsoft.com/office/drawing/2014/main" id="{52A94916-4641-4E20-BFBB-A662E603ADF8}"/>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88723" y="1309060"/>
            <a:ext cx="4672209" cy="2628117"/>
          </a:xfrm>
          <a:prstGeom prst="rect">
            <a:avLst/>
          </a:prstGeom>
        </p:spPr>
      </p:pic>
      <p:sp>
        <p:nvSpPr>
          <p:cNvPr id="10" name="Text Placeholder 8">
            <a:extLst>
              <a:ext uri="{FF2B5EF4-FFF2-40B4-BE49-F238E27FC236}">
                <a16:creationId xmlns:a16="http://schemas.microsoft.com/office/drawing/2014/main" id="{67B5EF18-E073-4C61-AD5A-D7E72C0A5D61}"/>
              </a:ext>
            </a:extLst>
          </p:cNvPr>
          <p:cNvSpPr txBox="1">
            <a:spLocks/>
          </p:cNvSpPr>
          <p:nvPr/>
        </p:nvSpPr>
        <p:spPr>
          <a:xfrm>
            <a:off x="5544854" y="1205017"/>
            <a:ext cx="5684097" cy="2119940"/>
          </a:xfrm>
          <a:prstGeom prst="rect">
            <a:avLst/>
          </a:prstGeom>
        </p:spPr>
        <p:txBody>
          <a:bodyPr vert="horz" lIns="91440" tIns="45720" rIns="91440" bIns="45720" rtlCol="0">
            <a:noAutofit/>
          </a:bodyPr>
          <a:lstStyle>
            <a:lvl1pPr marL="0" indent="0" algn="l" defTabSz="825500" rtl="0" eaLnBrk="1" latinLnBrk="0" hangingPunct="1">
              <a:lnSpc>
                <a:spcPct val="100000"/>
              </a:lnSpc>
              <a:spcBef>
                <a:spcPts val="1000"/>
              </a:spcBef>
              <a:buSzTx/>
              <a:buFont typeface="Arial" panose="020B0604020202020204" pitchFamily="34" charset="0"/>
              <a:buNone/>
              <a:defRPr sz="2600" kern="1200">
                <a:solidFill>
                  <a:schemeClr val="tx1"/>
                </a:solidFill>
                <a:uFill>
                  <a:solidFill>
                    <a:srgbClr val="000000"/>
                  </a:solidFill>
                </a:uFill>
                <a:latin typeface="Arial" panose="020B0604020202020204" pitchFamily="34" charset="0"/>
                <a:ea typeface="Lato" panose="020F0502020204030203" pitchFamily="34" charset="0"/>
                <a:cs typeface="Arial" panose="020B0604020202020204" pitchFamily="34" charset="0"/>
                <a:sym typeface="Lato-Light"/>
              </a:defRPr>
            </a:lvl1pPr>
            <a:lvl2pPr marL="0" indent="457200" algn="l" defTabSz="825500" rtl="0" eaLnBrk="1" latinLnBrk="0" hangingPunct="1">
              <a:lnSpc>
                <a:spcPct val="100000"/>
              </a:lnSpc>
              <a:spcBef>
                <a:spcPts val="500"/>
              </a:spcBef>
              <a:buSzTx/>
              <a:buFont typeface="Arial" panose="020B0604020202020204" pitchFamily="34" charset="0"/>
              <a:buNone/>
              <a:defRPr sz="3000" kern="1200">
                <a:solidFill>
                  <a:srgbClr val="AE4844"/>
                </a:solidFill>
                <a:uFill>
                  <a:solidFill>
                    <a:srgbClr val="000000"/>
                  </a:solidFill>
                </a:uFill>
                <a:latin typeface="Arial" panose="020B0604020202020204" pitchFamily="34" charset="0"/>
                <a:ea typeface="Lato" panose="020F0502020204030203" pitchFamily="34" charset="0"/>
                <a:cs typeface="Arial" panose="020B0604020202020204" pitchFamily="34" charset="0"/>
                <a:sym typeface="Lato-Light"/>
              </a:defRPr>
            </a:lvl2pPr>
            <a:lvl3pPr marL="0" indent="914400" algn="l" defTabSz="825500" rtl="0" eaLnBrk="1" latinLnBrk="0" hangingPunct="1">
              <a:lnSpc>
                <a:spcPct val="100000"/>
              </a:lnSpc>
              <a:spcBef>
                <a:spcPts val="500"/>
              </a:spcBef>
              <a:buSzTx/>
              <a:buFont typeface="Arial" panose="020B0604020202020204" pitchFamily="34" charset="0"/>
              <a:buNone/>
              <a:defRPr sz="3000" kern="1200">
                <a:solidFill>
                  <a:srgbClr val="AE4844"/>
                </a:solidFill>
                <a:uFill>
                  <a:solidFill>
                    <a:srgbClr val="000000"/>
                  </a:solidFill>
                </a:uFill>
                <a:latin typeface="Arial" panose="020B0604020202020204" pitchFamily="34" charset="0"/>
                <a:ea typeface="Lato" panose="020F0502020204030203" pitchFamily="34" charset="0"/>
                <a:cs typeface="Arial" panose="020B0604020202020204" pitchFamily="34" charset="0"/>
                <a:sym typeface="Lato-Light"/>
              </a:defRPr>
            </a:lvl3pPr>
            <a:lvl4pPr marL="0" indent="1371600" algn="l" defTabSz="825500" rtl="0" eaLnBrk="1" latinLnBrk="0" hangingPunct="1">
              <a:lnSpc>
                <a:spcPct val="100000"/>
              </a:lnSpc>
              <a:spcBef>
                <a:spcPts val="500"/>
              </a:spcBef>
              <a:buSzTx/>
              <a:buFont typeface="Arial" panose="020B0604020202020204" pitchFamily="34" charset="0"/>
              <a:buNone/>
              <a:defRPr sz="3000" kern="1200">
                <a:solidFill>
                  <a:srgbClr val="AE4844"/>
                </a:solidFill>
                <a:uFill>
                  <a:solidFill>
                    <a:srgbClr val="000000"/>
                  </a:solidFill>
                </a:uFill>
                <a:latin typeface="Arial" panose="020B0604020202020204" pitchFamily="34" charset="0"/>
                <a:ea typeface="Lato" panose="020F0502020204030203" pitchFamily="34" charset="0"/>
                <a:cs typeface="Arial" panose="020B0604020202020204" pitchFamily="34" charset="0"/>
                <a:sym typeface="Lato-Light"/>
              </a:defRPr>
            </a:lvl4pPr>
            <a:lvl5pPr marL="0" indent="1828800" algn="l" defTabSz="825500" rtl="0" eaLnBrk="1" latinLnBrk="0" hangingPunct="1">
              <a:lnSpc>
                <a:spcPct val="100000"/>
              </a:lnSpc>
              <a:spcBef>
                <a:spcPts val="500"/>
              </a:spcBef>
              <a:buSzTx/>
              <a:buFont typeface="Arial" panose="020B0604020202020204" pitchFamily="34" charset="0"/>
              <a:buNone/>
              <a:defRPr sz="3000" kern="1200">
                <a:solidFill>
                  <a:srgbClr val="AE4844"/>
                </a:solidFill>
                <a:uFill>
                  <a:solidFill>
                    <a:srgbClr val="000000"/>
                  </a:solidFill>
                </a:uFill>
                <a:latin typeface="Arial" panose="020B0604020202020204" pitchFamily="34" charset="0"/>
                <a:ea typeface="Lato" panose="020F0502020204030203" pitchFamily="34" charset="0"/>
                <a:cs typeface="Arial" panose="020B0604020202020204" pitchFamily="34" charset="0"/>
                <a:sym typeface="Lato-Light"/>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One early conversation partner on </a:t>
            </a:r>
            <a:r>
              <a:rPr lang="en-US" i="1" dirty="0" err="1"/>
              <a:t>Bloggingheads</a:t>
            </a:r>
            <a:r>
              <a:rPr lang="en-US" dirty="0"/>
              <a:t> was John McWhorter, a linguistics professor at Columbia, whose political views were moderately conservative.  While challenging McWhorter on his conservative views, </a:t>
            </a:r>
            <a:r>
              <a:rPr lang="en-US" dirty="0" err="1"/>
              <a:t>Loury</a:t>
            </a:r>
            <a:r>
              <a:rPr lang="en-US" dirty="0"/>
              <a:t> reluctantly admitted to himself that he agreed with some of McWhorter’s opinions.</a:t>
            </a:r>
          </a:p>
        </p:txBody>
      </p:sp>
      <p:sp>
        <p:nvSpPr>
          <p:cNvPr id="11" name="Text Box 16">
            <a:extLst>
              <a:ext uri="{FF2B5EF4-FFF2-40B4-BE49-F238E27FC236}">
                <a16:creationId xmlns:a16="http://schemas.microsoft.com/office/drawing/2014/main" id="{66FD507E-E8EF-4A0E-85C5-CBC93239898E}"/>
              </a:ext>
            </a:extLst>
          </p:cNvPr>
          <p:cNvSpPr txBox="1"/>
          <p:nvPr/>
        </p:nvSpPr>
        <p:spPr>
          <a:xfrm>
            <a:off x="2743200" y="4038616"/>
            <a:ext cx="2693096" cy="399645"/>
          </a:xfrm>
          <a:prstGeom prst="rect">
            <a:avLst/>
          </a:prstGeom>
          <a:solidFill>
            <a:prstClr val="white"/>
          </a:solidFill>
          <a:ln>
            <a:noFill/>
          </a:ln>
        </p:spPr>
        <p:txBody>
          <a:bodyPr rot="0" spcFirstLastPara="0" vert="horz" wrap="square" lIns="0" tIns="0" rIns="0" bIns="0" numCol="1" spcCol="0" rtlCol="0" fromWordArt="0" anchor="t" anchorCtr="0" forceAA="0" compatLnSpc="1">
            <a:prstTxWarp prst="textNoShape">
              <a:avLst/>
            </a:prstTxWarp>
            <a:noAutofit/>
          </a:bodyPr>
          <a:lstStyle/>
          <a:p>
            <a:r>
              <a:rPr lang="en-US" sz="2000" i="1" dirty="0">
                <a:solidFill>
                  <a:schemeClr val="tx1">
                    <a:lumMod val="65000"/>
                    <a:lumOff val="35000"/>
                  </a:schemeClr>
                </a:solidFill>
                <a:latin typeface="Arial" panose="020B0604020202020204" pitchFamily="34" charset="0"/>
                <a:cs typeface="Arial" panose="020B0604020202020204" pitchFamily="34" charset="0"/>
              </a:rPr>
              <a:t>Title screen from an episode of The Glenn Show in August 2023.</a:t>
            </a:r>
            <a:endParaRPr lang="en-US"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971536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500"/>
                                        <p:tgtEl>
                                          <p:spTgt spid="11"/>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0">
                                            <p:txEl>
                                              <p:pRg st="0" end="0"/>
                                            </p:txEl>
                                          </p:spTgt>
                                        </p:tgtEl>
                                        <p:attrNameLst>
                                          <p:attrName>style.visibility</p:attrName>
                                        </p:attrNameLst>
                                      </p:cBhvr>
                                      <p:to>
                                        <p:strVal val="visible"/>
                                      </p:to>
                                    </p:set>
                                    <p:animEffect transition="in" filter="fade">
                                      <p:cBhvr>
                                        <p:cTn id="10" dur="500"/>
                                        <p:tgtEl>
                                          <p:spTgt spid="10">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9">
                                            <p:txEl>
                                              <p:pRg st="0" end="0"/>
                                            </p:txEl>
                                          </p:spTgt>
                                        </p:tgtEl>
                                        <p:attrNameLst>
                                          <p:attrName>style.visibility</p:attrName>
                                        </p:attrNameLst>
                                      </p:cBhvr>
                                      <p:to>
                                        <p:strVal val="visible"/>
                                      </p:to>
                                    </p:set>
                                    <p:animEffect transition="in" filter="fade">
                                      <p:cBhvr>
                                        <p:cTn id="15" dur="500"/>
                                        <p:tgtEl>
                                          <p:spTgt spid="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uild="p"/>
      <p:bldP spid="10" grpId="0" build="p"/>
      <p:bldP spid="11"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C61121-5616-4C76-A203-2143F9EE803B}"/>
              </a:ext>
            </a:extLst>
          </p:cNvPr>
          <p:cNvSpPr>
            <a:spLocks noGrp="1"/>
          </p:cNvSpPr>
          <p:nvPr>
            <p:ph type="title"/>
          </p:nvPr>
        </p:nvSpPr>
        <p:spPr/>
        <p:txBody>
          <a:bodyPr>
            <a:noAutofit/>
          </a:bodyPr>
          <a:lstStyle/>
          <a:p>
            <a:br>
              <a:rPr lang="en-US" dirty="0"/>
            </a:br>
            <a:r>
              <a:rPr lang="en-US" dirty="0"/>
              <a:t>Hope and Change?</a:t>
            </a:r>
          </a:p>
        </p:txBody>
      </p:sp>
      <p:sp>
        <p:nvSpPr>
          <p:cNvPr id="3" name="Text Placeholder 2">
            <a:extLst>
              <a:ext uri="{FF2B5EF4-FFF2-40B4-BE49-F238E27FC236}">
                <a16:creationId xmlns:a16="http://schemas.microsoft.com/office/drawing/2014/main" id="{46CF8B2C-16DC-4748-B146-81C6957B5618}"/>
              </a:ext>
            </a:extLst>
          </p:cNvPr>
          <p:cNvSpPr>
            <a:spLocks noGrp="1"/>
          </p:cNvSpPr>
          <p:nvPr>
            <p:ph type="body" sz="quarter" idx="1"/>
          </p:nvPr>
        </p:nvSpPr>
        <p:spPr>
          <a:xfrm>
            <a:off x="4108536" y="1230069"/>
            <a:ext cx="7027102" cy="1813561"/>
          </a:xfrm>
        </p:spPr>
        <p:txBody>
          <a:bodyPr vert="horz" lIns="91440" tIns="45720" rIns="91440" bIns="45720" rtlCol="0" anchor="t">
            <a:noAutofit/>
          </a:bodyPr>
          <a:lstStyle/>
          <a:p>
            <a:r>
              <a:rPr lang="en-US" dirty="0"/>
              <a:t>When Illinois Senator Barack Obama was elected as America’s first Black president, many argued that it was the beginning of a “post-racial” America. </a:t>
            </a:r>
          </a:p>
          <a:p>
            <a:r>
              <a:rPr lang="en-US" dirty="0"/>
              <a:t>But during Obama’s second term, new controversies and the rise of movements like Black Lives Matter would make race-focused topics central in American politics again – and would lead </a:t>
            </a:r>
            <a:r>
              <a:rPr lang="en-US" dirty="0" err="1"/>
              <a:t>Loury</a:t>
            </a:r>
            <a:r>
              <a:rPr lang="en-US" dirty="0"/>
              <a:t> to break with the progressive beliefs he adopted in the mid-1990s.</a:t>
            </a:r>
          </a:p>
        </p:txBody>
      </p:sp>
      <p:sp>
        <p:nvSpPr>
          <p:cNvPr id="8" name="Text Box 16">
            <a:extLst>
              <a:ext uri="{FF2B5EF4-FFF2-40B4-BE49-F238E27FC236}">
                <a16:creationId xmlns:a16="http://schemas.microsoft.com/office/drawing/2014/main" id="{3C8B145B-695D-4030-BBCB-2A80F643932C}"/>
              </a:ext>
            </a:extLst>
          </p:cNvPr>
          <p:cNvSpPr txBox="1"/>
          <p:nvPr/>
        </p:nvSpPr>
        <p:spPr>
          <a:xfrm>
            <a:off x="4246325" y="5527723"/>
            <a:ext cx="5561556" cy="414670"/>
          </a:xfrm>
          <a:prstGeom prst="rect">
            <a:avLst/>
          </a:prstGeom>
          <a:solidFill>
            <a:prstClr val="white"/>
          </a:solidFill>
          <a:ln>
            <a:noFill/>
          </a:ln>
        </p:spPr>
        <p:txBody>
          <a:bodyPr rot="0" spcFirstLastPara="0" vert="horz" wrap="square" lIns="0" tIns="0" rIns="0" bIns="0" numCol="1" spcCol="0" rtlCol="0" fromWordArt="0" anchor="t" anchorCtr="0" forceAA="0" compatLnSpc="1">
            <a:prstTxWarp prst="textNoShape">
              <a:avLst/>
            </a:prstTxWarp>
            <a:noAutofit/>
          </a:bodyPr>
          <a:lstStyle/>
          <a:p>
            <a:r>
              <a:rPr lang="en-US" sz="2200" i="1" dirty="0">
                <a:solidFill>
                  <a:schemeClr val="tx1">
                    <a:lumMod val="65000"/>
                    <a:lumOff val="35000"/>
                  </a:schemeClr>
                </a:solidFill>
                <a:latin typeface="Arial" panose="020B0604020202020204" pitchFamily="34" charset="0"/>
                <a:cs typeface="Arial" panose="020B0604020202020204" pitchFamily="34" charset="0"/>
              </a:rPr>
              <a:t>Famous “Hope” poster by Shepard Fairey from Obama’s 2008 presidential run.</a:t>
            </a:r>
            <a:endParaRPr lang="en-US" sz="2200" dirty="0">
              <a:solidFill>
                <a:schemeClr val="tx1">
                  <a:lumMod val="65000"/>
                  <a:lumOff val="35000"/>
                </a:schemeClr>
              </a:solidFill>
              <a:latin typeface="Arial" panose="020B0604020202020204" pitchFamily="34" charset="0"/>
              <a:cs typeface="Arial" panose="020B0604020202020204" pitchFamily="34" charset="0"/>
            </a:endParaRPr>
          </a:p>
        </p:txBody>
      </p:sp>
      <p:pic>
        <p:nvPicPr>
          <p:cNvPr id="6" name="Picture 5">
            <a:extLst>
              <a:ext uri="{FF2B5EF4-FFF2-40B4-BE49-F238E27FC236}">
                <a16:creationId xmlns:a16="http://schemas.microsoft.com/office/drawing/2014/main" id="{05CDEA33-3C0B-4E89-A9AB-6E11E2A8EF66}"/>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536294" y="1230069"/>
            <a:ext cx="3371826" cy="5048552"/>
          </a:xfrm>
          <a:prstGeom prst="rect">
            <a:avLst/>
          </a:prstGeom>
          <a:effectLst>
            <a:softEdge rad="63500"/>
          </a:effectLst>
        </p:spPr>
      </p:pic>
    </p:spTree>
    <p:extLst>
      <p:ext uri="{BB962C8B-B14F-4D97-AF65-F5344CB8AC3E}">
        <p14:creationId xmlns:p14="http://schemas.microsoft.com/office/powerpoint/2010/main" val="2395295999"/>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C61121-5616-4C76-A203-2143F9EE803B}"/>
              </a:ext>
            </a:extLst>
          </p:cNvPr>
          <p:cNvSpPr>
            <a:spLocks noGrp="1"/>
          </p:cNvSpPr>
          <p:nvPr>
            <p:ph type="title"/>
          </p:nvPr>
        </p:nvSpPr>
        <p:spPr/>
        <p:txBody>
          <a:bodyPr>
            <a:noAutofit/>
          </a:bodyPr>
          <a:lstStyle/>
          <a:p>
            <a:r>
              <a:rPr lang="en-US" dirty="0"/>
              <a:t>Tough Questions</a:t>
            </a:r>
          </a:p>
        </p:txBody>
      </p:sp>
      <p:sp>
        <p:nvSpPr>
          <p:cNvPr id="3" name="Text Placeholder 2">
            <a:extLst>
              <a:ext uri="{FF2B5EF4-FFF2-40B4-BE49-F238E27FC236}">
                <a16:creationId xmlns:a16="http://schemas.microsoft.com/office/drawing/2014/main" id="{46CF8B2C-16DC-4748-B146-81C6957B5618}"/>
              </a:ext>
            </a:extLst>
          </p:cNvPr>
          <p:cNvSpPr>
            <a:spLocks noGrp="1"/>
          </p:cNvSpPr>
          <p:nvPr>
            <p:ph type="body" sz="quarter" idx="1"/>
          </p:nvPr>
        </p:nvSpPr>
        <p:spPr>
          <a:xfrm>
            <a:off x="2743200" y="1255121"/>
            <a:ext cx="4221271" cy="1420082"/>
          </a:xfrm>
        </p:spPr>
        <p:txBody>
          <a:bodyPr vert="horz" lIns="91440" tIns="45720" rIns="91440" bIns="45720" rtlCol="0" anchor="t">
            <a:noAutofit/>
          </a:bodyPr>
          <a:lstStyle/>
          <a:p>
            <a:r>
              <a:rPr lang="en-US" dirty="0" err="1"/>
              <a:t>Loury</a:t>
            </a:r>
            <a:r>
              <a:rPr lang="en-US" dirty="0"/>
              <a:t> was deeply skeptical of this new wave of activism that arose after tragedies like the killings of Trayvon Martin in Florida in 2012, Michael Brown in Ferguson, Missouri, in 2014, and George Floyd in Minnesota in 2020.  </a:t>
            </a:r>
          </a:p>
        </p:txBody>
      </p:sp>
      <p:sp>
        <p:nvSpPr>
          <p:cNvPr id="9" name="Text Box 16">
            <a:extLst>
              <a:ext uri="{FF2B5EF4-FFF2-40B4-BE49-F238E27FC236}">
                <a16:creationId xmlns:a16="http://schemas.microsoft.com/office/drawing/2014/main" id="{76BF364D-6F45-4770-A0B3-3D1E93AC35B8}"/>
              </a:ext>
            </a:extLst>
          </p:cNvPr>
          <p:cNvSpPr txBox="1"/>
          <p:nvPr/>
        </p:nvSpPr>
        <p:spPr>
          <a:xfrm>
            <a:off x="3006247" y="5647979"/>
            <a:ext cx="3958224" cy="752821"/>
          </a:xfrm>
          <a:prstGeom prst="rect">
            <a:avLst/>
          </a:prstGeom>
          <a:solidFill>
            <a:prstClr val="white"/>
          </a:solidFill>
          <a:ln>
            <a:noFill/>
          </a:ln>
        </p:spPr>
        <p:txBody>
          <a:bodyPr rot="0" spcFirstLastPara="0" vert="horz" wrap="square" lIns="0" tIns="0" rIns="0" bIns="0" numCol="1" spcCol="0" rtlCol="0" fromWordArt="0" anchor="t" anchorCtr="0" forceAA="0" compatLnSpc="1">
            <a:prstTxWarp prst="textNoShape">
              <a:avLst/>
            </a:prstTxWarp>
            <a:noAutofit/>
          </a:bodyPr>
          <a:lstStyle/>
          <a:p>
            <a:pPr algn="r"/>
            <a:r>
              <a:rPr lang="en-US" i="1" dirty="0">
                <a:solidFill>
                  <a:schemeClr val="tx1">
                    <a:lumMod val="65000"/>
                    <a:lumOff val="35000"/>
                  </a:schemeClr>
                </a:solidFill>
                <a:latin typeface="Arial" panose="020B0604020202020204" pitchFamily="34" charset="0"/>
                <a:cs typeface="Arial" panose="020B0604020202020204" pitchFamily="34" charset="0"/>
              </a:rPr>
              <a:t>Protest march in Houston, Texas after the killing of George Floyd, May 2020.</a:t>
            </a:r>
            <a:endParaRPr lang="en-US" dirty="0">
              <a:solidFill>
                <a:schemeClr val="tx1">
                  <a:lumMod val="65000"/>
                  <a:lumOff val="35000"/>
                </a:schemeClr>
              </a:solidFill>
              <a:latin typeface="Arial" panose="020B0604020202020204" pitchFamily="34" charset="0"/>
              <a:cs typeface="Arial" panose="020B0604020202020204" pitchFamily="34" charset="0"/>
            </a:endParaRPr>
          </a:p>
        </p:txBody>
      </p:sp>
      <p:pic>
        <p:nvPicPr>
          <p:cNvPr id="6" name="Picture 5">
            <a:extLst>
              <a:ext uri="{FF2B5EF4-FFF2-40B4-BE49-F238E27FC236}">
                <a16:creationId xmlns:a16="http://schemas.microsoft.com/office/drawing/2014/main" id="{313558DB-6FCD-4AFF-BEED-1BD3FB493354}"/>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615825" y="3110"/>
            <a:ext cx="4576175" cy="6854890"/>
          </a:xfrm>
          <a:prstGeom prst="rect">
            <a:avLst/>
          </a:prstGeom>
        </p:spPr>
      </p:pic>
    </p:spTree>
    <p:extLst>
      <p:ext uri="{BB962C8B-B14F-4D97-AF65-F5344CB8AC3E}">
        <p14:creationId xmlns:p14="http://schemas.microsoft.com/office/powerpoint/2010/main" val="10119674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C61121-5616-4C76-A203-2143F9EE803B}"/>
              </a:ext>
            </a:extLst>
          </p:cNvPr>
          <p:cNvSpPr>
            <a:spLocks noGrp="1"/>
          </p:cNvSpPr>
          <p:nvPr>
            <p:ph type="title"/>
          </p:nvPr>
        </p:nvSpPr>
        <p:spPr/>
        <p:txBody>
          <a:bodyPr>
            <a:noAutofit/>
          </a:bodyPr>
          <a:lstStyle/>
          <a:p>
            <a:r>
              <a:rPr lang="en-US" dirty="0"/>
              <a:t>Tough Questions</a:t>
            </a:r>
          </a:p>
        </p:txBody>
      </p:sp>
      <p:sp>
        <p:nvSpPr>
          <p:cNvPr id="11" name="Text Placeholder 2">
            <a:extLst>
              <a:ext uri="{FF2B5EF4-FFF2-40B4-BE49-F238E27FC236}">
                <a16:creationId xmlns:a16="http://schemas.microsoft.com/office/drawing/2014/main" id="{3789B79C-667D-45A4-BB2C-484DE53ACB05}"/>
              </a:ext>
            </a:extLst>
          </p:cNvPr>
          <p:cNvSpPr txBox="1">
            <a:spLocks/>
          </p:cNvSpPr>
          <p:nvPr/>
        </p:nvSpPr>
        <p:spPr>
          <a:xfrm>
            <a:off x="2743200" y="1210021"/>
            <a:ext cx="4659682" cy="1905001"/>
          </a:xfrm>
          <a:prstGeom prst="rect">
            <a:avLst/>
          </a:prstGeom>
        </p:spPr>
        <p:txBody>
          <a:bodyPr vert="horz" lIns="91440" tIns="45720" rIns="91440" bIns="45720" rtlCol="0" anchor="t">
            <a:noAutofit/>
          </a:bodyPr>
          <a:lstStyle>
            <a:lvl1pPr marL="0" indent="0" algn="l" defTabSz="825500" rtl="0" eaLnBrk="1" latinLnBrk="0" hangingPunct="1">
              <a:lnSpc>
                <a:spcPct val="100000"/>
              </a:lnSpc>
              <a:spcBef>
                <a:spcPts val="1000"/>
              </a:spcBef>
              <a:buSzTx/>
              <a:buFont typeface="Arial" panose="020B0604020202020204" pitchFamily="34" charset="0"/>
              <a:buNone/>
              <a:defRPr sz="2600" kern="1200">
                <a:solidFill>
                  <a:schemeClr val="tx1"/>
                </a:solidFill>
                <a:uFill>
                  <a:solidFill>
                    <a:srgbClr val="000000"/>
                  </a:solidFill>
                </a:uFill>
                <a:latin typeface="Arial" panose="020B0604020202020204" pitchFamily="34" charset="0"/>
                <a:ea typeface="Lato" panose="020F0502020204030203" pitchFamily="34" charset="0"/>
                <a:cs typeface="Arial" panose="020B0604020202020204" pitchFamily="34" charset="0"/>
                <a:sym typeface="Lato-Light"/>
              </a:defRPr>
            </a:lvl1pPr>
            <a:lvl2pPr marL="0" indent="457200" algn="l" defTabSz="825500" rtl="0" eaLnBrk="1" latinLnBrk="0" hangingPunct="1">
              <a:lnSpc>
                <a:spcPct val="100000"/>
              </a:lnSpc>
              <a:spcBef>
                <a:spcPts val="500"/>
              </a:spcBef>
              <a:buSzTx/>
              <a:buFont typeface="Arial" panose="020B0604020202020204" pitchFamily="34" charset="0"/>
              <a:buNone/>
              <a:defRPr sz="3000" kern="1200">
                <a:solidFill>
                  <a:srgbClr val="AE4844"/>
                </a:solidFill>
                <a:uFill>
                  <a:solidFill>
                    <a:srgbClr val="000000"/>
                  </a:solidFill>
                </a:uFill>
                <a:latin typeface="Arial" panose="020B0604020202020204" pitchFamily="34" charset="0"/>
                <a:ea typeface="Lato" panose="020F0502020204030203" pitchFamily="34" charset="0"/>
                <a:cs typeface="Arial" panose="020B0604020202020204" pitchFamily="34" charset="0"/>
                <a:sym typeface="Lato-Light"/>
              </a:defRPr>
            </a:lvl2pPr>
            <a:lvl3pPr marL="0" indent="914400" algn="l" defTabSz="825500" rtl="0" eaLnBrk="1" latinLnBrk="0" hangingPunct="1">
              <a:lnSpc>
                <a:spcPct val="100000"/>
              </a:lnSpc>
              <a:spcBef>
                <a:spcPts val="500"/>
              </a:spcBef>
              <a:buSzTx/>
              <a:buFont typeface="Arial" panose="020B0604020202020204" pitchFamily="34" charset="0"/>
              <a:buNone/>
              <a:defRPr sz="3000" kern="1200">
                <a:solidFill>
                  <a:srgbClr val="AE4844"/>
                </a:solidFill>
                <a:uFill>
                  <a:solidFill>
                    <a:srgbClr val="000000"/>
                  </a:solidFill>
                </a:uFill>
                <a:latin typeface="Arial" panose="020B0604020202020204" pitchFamily="34" charset="0"/>
                <a:ea typeface="Lato" panose="020F0502020204030203" pitchFamily="34" charset="0"/>
                <a:cs typeface="Arial" panose="020B0604020202020204" pitchFamily="34" charset="0"/>
                <a:sym typeface="Lato-Light"/>
              </a:defRPr>
            </a:lvl3pPr>
            <a:lvl4pPr marL="0" indent="1371600" algn="l" defTabSz="825500" rtl="0" eaLnBrk="1" latinLnBrk="0" hangingPunct="1">
              <a:lnSpc>
                <a:spcPct val="100000"/>
              </a:lnSpc>
              <a:spcBef>
                <a:spcPts val="500"/>
              </a:spcBef>
              <a:buSzTx/>
              <a:buFont typeface="Arial" panose="020B0604020202020204" pitchFamily="34" charset="0"/>
              <a:buNone/>
              <a:defRPr sz="3000" kern="1200">
                <a:solidFill>
                  <a:srgbClr val="AE4844"/>
                </a:solidFill>
                <a:uFill>
                  <a:solidFill>
                    <a:srgbClr val="000000"/>
                  </a:solidFill>
                </a:uFill>
                <a:latin typeface="Arial" panose="020B0604020202020204" pitchFamily="34" charset="0"/>
                <a:ea typeface="Lato" panose="020F0502020204030203" pitchFamily="34" charset="0"/>
                <a:cs typeface="Arial" panose="020B0604020202020204" pitchFamily="34" charset="0"/>
                <a:sym typeface="Lato-Light"/>
              </a:defRPr>
            </a:lvl4pPr>
            <a:lvl5pPr marL="0" indent="1828800" algn="l" defTabSz="825500" rtl="0" eaLnBrk="1" latinLnBrk="0" hangingPunct="1">
              <a:lnSpc>
                <a:spcPct val="100000"/>
              </a:lnSpc>
              <a:spcBef>
                <a:spcPts val="500"/>
              </a:spcBef>
              <a:buSzTx/>
              <a:buFont typeface="Arial" panose="020B0604020202020204" pitchFamily="34" charset="0"/>
              <a:buNone/>
              <a:defRPr sz="3000" kern="1200">
                <a:solidFill>
                  <a:srgbClr val="AE4844"/>
                </a:solidFill>
                <a:uFill>
                  <a:solidFill>
                    <a:srgbClr val="000000"/>
                  </a:solidFill>
                </a:uFill>
                <a:latin typeface="Arial" panose="020B0604020202020204" pitchFamily="34" charset="0"/>
                <a:ea typeface="Lato" panose="020F0502020204030203" pitchFamily="34" charset="0"/>
                <a:cs typeface="Arial" panose="020B0604020202020204" pitchFamily="34" charset="0"/>
                <a:sym typeface="Lato-Light"/>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Some saw righteous anger in the protests that erupted after these events, but </a:t>
            </a:r>
            <a:r>
              <a:rPr lang="en-US" dirty="0" err="1"/>
              <a:t>Loury</a:t>
            </a:r>
            <a:r>
              <a:rPr lang="en-US" dirty="0"/>
              <a:t> was disgusted by the chaos and violence that descended on many American cities – especially in Black majority neighborhoods where the widespread destruction of property seemed to be inflicted by those from outside the community.</a:t>
            </a:r>
          </a:p>
        </p:txBody>
      </p:sp>
      <p:pic>
        <p:nvPicPr>
          <p:cNvPr id="4" name="Picture 3">
            <a:extLst>
              <a:ext uri="{FF2B5EF4-FFF2-40B4-BE49-F238E27FC236}">
                <a16:creationId xmlns:a16="http://schemas.microsoft.com/office/drawing/2014/main" id="{B38DAD19-C0EF-47D7-97BB-B62B3EA0B12D}"/>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004132" y="1092896"/>
            <a:ext cx="3651574" cy="4779266"/>
          </a:xfrm>
          <a:prstGeom prst="rect">
            <a:avLst/>
          </a:prstGeom>
          <a:effectLst>
            <a:softEdge rad="38100"/>
          </a:effectLst>
        </p:spPr>
      </p:pic>
      <p:sp>
        <p:nvSpPr>
          <p:cNvPr id="6" name="Text Box 16">
            <a:extLst>
              <a:ext uri="{FF2B5EF4-FFF2-40B4-BE49-F238E27FC236}">
                <a16:creationId xmlns:a16="http://schemas.microsoft.com/office/drawing/2014/main" id="{337CF707-4AD0-47CA-85D5-3B398BEB34B0}"/>
              </a:ext>
            </a:extLst>
          </p:cNvPr>
          <p:cNvSpPr txBox="1"/>
          <p:nvPr/>
        </p:nvSpPr>
        <p:spPr>
          <a:xfrm>
            <a:off x="5943838" y="5936026"/>
            <a:ext cx="5711868" cy="414670"/>
          </a:xfrm>
          <a:prstGeom prst="rect">
            <a:avLst/>
          </a:prstGeom>
          <a:solidFill>
            <a:prstClr val="white"/>
          </a:solidFill>
          <a:ln>
            <a:noFill/>
          </a:ln>
        </p:spPr>
        <p:txBody>
          <a:bodyPr rot="0" spcFirstLastPara="0" vert="horz" wrap="square" lIns="0" tIns="0" rIns="0" bIns="0" numCol="1" spcCol="0" rtlCol="0" fromWordArt="0" anchor="t" anchorCtr="0" forceAA="0" compatLnSpc="1">
            <a:prstTxWarp prst="textNoShape">
              <a:avLst/>
            </a:prstTxWarp>
            <a:noAutofit/>
          </a:bodyPr>
          <a:lstStyle/>
          <a:p>
            <a:pPr algn="r"/>
            <a:r>
              <a:rPr lang="en-US" i="1" dirty="0">
                <a:solidFill>
                  <a:schemeClr val="tx1">
                    <a:lumMod val="65000"/>
                    <a:lumOff val="35000"/>
                  </a:schemeClr>
                </a:solidFill>
                <a:latin typeface="Arial"/>
                <a:cs typeface="Arial"/>
              </a:rPr>
              <a:t>Protestors defy a police order to disperse in Ferguson, Missouri. November 2014, AP/Charlie Riedel.</a:t>
            </a:r>
            <a:endParaRPr lang="en-US" dirty="0">
              <a:solidFill>
                <a:schemeClr val="tx1">
                  <a:lumMod val="65000"/>
                  <a:lumOff val="35000"/>
                </a:schemeClr>
              </a:solidFill>
              <a:latin typeface="Arial"/>
              <a:cs typeface="Arial"/>
            </a:endParaRPr>
          </a:p>
        </p:txBody>
      </p:sp>
    </p:spTree>
    <p:extLst>
      <p:ext uri="{BB962C8B-B14F-4D97-AF65-F5344CB8AC3E}">
        <p14:creationId xmlns:p14="http://schemas.microsoft.com/office/powerpoint/2010/main" val="42458422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6"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C61121-5616-4C76-A203-2143F9EE803B}"/>
              </a:ext>
            </a:extLst>
          </p:cNvPr>
          <p:cNvSpPr>
            <a:spLocks noGrp="1"/>
          </p:cNvSpPr>
          <p:nvPr>
            <p:ph type="title"/>
          </p:nvPr>
        </p:nvSpPr>
        <p:spPr/>
        <p:txBody>
          <a:bodyPr>
            <a:noAutofit/>
          </a:bodyPr>
          <a:lstStyle/>
          <a:p>
            <a:br>
              <a:rPr lang="en-US" dirty="0"/>
            </a:br>
            <a:r>
              <a:rPr lang="en-US" dirty="0"/>
              <a:t>Tough Questions</a:t>
            </a:r>
          </a:p>
        </p:txBody>
      </p:sp>
      <p:sp>
        <p:nvSpPr>
          <p:cNvPr id="3" name="Text Placeholder 2">
            <a:extLst>
              <a:ext uri="{FF2B5EF4-FFF2-40B4-BE49-F238E27FC236}">
                <a16:creationId xmlns:a16="http://schemas.microsoft.com/office/drawing/2014/main" id="{46CF8B2C-16DC-4748-B146-81C6957B5618}"/>
              </a:ext>
            </a:extLst>
          </p:cNvPr>
          <p:cNvSpPr>
            <a:spLocks noGrp="1"/>
          </p:cNvSpPr>
          <p:nvPr>
            <p:ph type="body" sz="quarter" idx="1"/>
          </p:nvPr>
        </p:nvSpPr>
        <p:spPr>
          <a:xfrm>
            <a:off x="2743200" y="1309007"/>
            <a:ext cx="6087649" cy="1905001"/>
          </a:xfrm>
        </p:spPr>
        <p:txBody>
          <a:bodyPr vert="horz" lIns="91440" tIns="45720" rIns="91440" bIns="45720" rtlCol="0" anchor="t">
            <a:noAutofit/>
          </a:bodyPr>
          <a:lstStyle/>
          <a:p>
            <a:r>
              <a:rPr lang="en-US" dirty="0"/>
              <a:t>Now the Merton P. Stoltz Professor of the Social Sciences and Professor of Economics at Brown University, </a:t>
            </a:r>
            <a:r>
              <a:rPr lang="en-US" dirty="0" err="1"/>
              <a:t>Loury</a:t>
            </a:r>
            <a:r>
              <a:rPr lang="en-US" dirty="0"/>
              <a:t> was even more troubled by the threat to free speech and open inquiry on college campuses and beyond, writing:</a:t>
            </a:r>
          </a:p>
        </p:txBody>
      </p:sp>
      <p:pic>
        <p:nvPicPr>
          <p:cNvPr id="5" name="Picture 4">
            <a:extLst>
              <a:ext uri="{FF2B5EF4-FFF2-40B4-BE49-F238E27FC236}">
                <a16:creationId xmlns:a16="http://schemas.microsoft.com/office/drawing/2014/main" id="{83BD35DC-8AA3-45EA-850B-083A9BF33403}"/>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9448800" y="1376473"/>
            <a:ext cx="1959746" cy="2257772"/>
          </a:xfrm>
          <a:prstGeom prst="rect">
            <a:avLst/>
          </a:prstGeom>
        </p:spPr>
      </p:pic>
      <p:sp>
        <p:nvSpPr>
          <p:cNvPr id="6" name="Text Placeholder 2">
            <a:extLst>
              <a:ext uri="{FF2B5EF4-FFF2-40B4-BE49-F238E27FC236}">
                <a16:creationId xmlns:a16="http://schemas.microsoft.com/office/drawing/2014/main" id="{94BE4FC1-1B37-415A-B1A4-12DF8CC69500}"/>
              </a:ext>
            </a:extLst>
          </p:cNvPr>
          <p:cNvSpPr txBox="1">
            <a:spLocks/>
          </p:cNvSpPr>
          <p:nvPr/>
        </p:nvSpPr>
        <p:spPr>
          <a:xfrm>
            <a:off x="2743200" y="3800697"/>
            <a:ext cx="8379912" cy="1643401"/>
          </a:xfrm>
          <a:prstGeom prst="rect">
            <a:avLst/>
          </a:prstGeom>
        </p:spPr>
        <p:txBody>
          <a:bodyPr vert="horz" lIns="91440" tIns="45720" rIns="91440" bIns="45720" rtlCol="0" anchor="t">
            <a:noAutofit/>
          </a:bodyPr>
          <a:lstStyle>
            <a:lvl1pPr marL="0" indent="0" algn="l" defTabSz="825500" rtl="0" eaLnBrk="1" latinLnBrk="0" hangingPunct="1">
              <a:lnSpc>
                <a:spcPct val="100000"/>
              </a:lnSpc>
              <a:spcBef>
                <a:spcPts val="1000"/>
              </a:spcBef>
              <a:buSzTx/>
              <a:buFont typeface="Arial" panose="020B0604020202020204" pitchFamily="34" charset="0"/>
              <a:buNone/>
              <a:defRPr sz="2600" kern="1200">
                <a:solidFill>
                  <a:schemeClr val="tx1"/>
                </a:solidFill>
                <a:uFill>
                  <a:solidFill>
                    <a:srgbClr val="000000"/>
                  </a:solidFill>
                </a:uFill>
                <a:latin typeface="Arial" panose="020B0604020202020204" pitchFamily="34" charset="0"/>
                <a:ea typeface="Lato" panose="020F0502020204030203" pitchFamily="34" charset="0"/>
                <a:cs typeface="Arial" panose="020B0604020202020204" pitchFamily="34" charset="0"/>
                <a:sym typeface="Lato-Light"/>
              </a:defRPr>
            </a:lvl1pPr>
            <a:lvl2pPr marL="0" indent="457200" algn="l" defTabSz="825500" rtl="0" eaLnBrk="1" latinLnBrk="0" hangingPunct="1">
              <a:lnSpc>
                <a:spcPct val="100000"/>
              </a:lnSpc>
              <a:spcBef>
                <a:spcPts val="500"/>
              </a:spcBef>
              <a:buSzTx/>
              <a:buFont typeface="Arial" panose="020B0604020202020204" pitchFamily="34" charset="0"/>
              <a:buNone/>
              <a:defRPr sz="3000" kern="1200">
                <a:solidFill>
                  <a:srgbClr val="AE4844"/>
                </a:solidFill>
                <a:uFill>
                  <a:solidFill>
                    <a:srgbClr val="000000"/>
                  </a:solidFill>
                </a:uFill>
                <a:latin typeface="Arial" panose="020B0604020202020204" pitchFamily="34" charset="0"/>
                <a:ea typeface="Lato" panose="020F0502020204030203" pitchFamily="34" charset="0"/>
                <a:cs typeface="Arial" panose="020B0604020202020204" pitchFamily="34" charset="0"/>
                <a:sym typeface="Lato-Light"/>
              </a:defRPr>
            </a:lvl2pPr>
            <a:lvl3pPr marL="0" indent="914400" algn="l" defTabSz="825500" rtl="0" eaLnBrk="1" latinLnBrk="0" hangingPunct="1">
              <a:lnSpc>
                <a:spcPct val="100000"/>
              </a:lnSpc>
              <a:spcBef>
                <a:spcPts val="500"/>
              </a:spcBef>
              <a:buSzTx/>
              <a:buFont typeface="Arial" panose="020B0604020202020204" pitchFamily="34" charset="0"/>
              <a:buNone/>
              <a:defRPr sz="3000" kern="1200">
                <a:solidFill>
                  <a:srgbClr val="AE4844"/>
                </a:solidFill>
                <a:uFill>
                  <a:solidFill>
                    <a:srgbClr val="000000"/>
                  </a:solidFill>
                </a:uFill>
                <a:latin typeface="Arial" panose="020B0604020202020204" pitchFamily="34" charset="0"/>
                <a:ea typeface="Lato" panose="020F0502020204030203" pitchFamily="34" charset="0"/>
                <a:cs typeface="Arial" panose="020B0604020202020204" pitchFamily="34" charset="0"/>
                <a:sym typeface="Lato-Light"/>
              </a:defRPr>
            </a:lvl3pPr>
            <a:lvl4pPr marL="0" indent="1371600" algn="l" defTabSz="825500" rtl="0" eaLnBrk="1" latinLnBrk="0" hangingPunct="1">
              <a:lnSpc>
                <a:spcPct val="100000"/>
              </a:lnSpc>
              <a:spcBef>
                <a:spcPts val="500"/>
              </a:spcBef>
              <a:buSzTx/>
              <a:buFont typeface="Arial" panose="020B0604020202020204" pitchFamily="34" charset="0"/>
              <a:buNone/>
              <a:defRPr sz="3000" kern="1200">
                <a:solidFill>
                  <a:srgbClr val="AE4844"/>
                </a:solidFill>
                <a:uFill>
                  <a:solidFill>
                    <a:srgbClr val="000000"/>
                  </a:solidFill>
                </a:uFill>
                <a:latin typeface="Arial" panose="020B0604020202020204" pitchFamily="34" charset="0"/>
                <a:ea typeface="Lato" panose="020F0502020204030203" pitchFamily="34" charset="0"/>
                <a:cs typeface="Arial" panose="020B0604020202020204" pitchFamily="34" charset="0"/>
                <a:sym typeface="Lato-Light"/>
              </a:defRPr>
            </a:lvl4pPr>
            <a:lvl5pPr marL="0" indent="1828800" algn="l" defTabSz="825500" rtl="0" eaLnBrk="1" latinLnBrk="0" hangingPunct="1">
              <a:lnSpc>
                <a:spcPct val="100000"/>
              </a:lnSpc>
              <a:spcBef>
                <a:spcPts val="500"/>
              </a:spcBef>
              <a:buSzTx/>
              <a:buFont typeface="Arial" panose="020B0604020202020204" pitchFamily="34" charset="0"/>
              <a:buNone/>
              <a:defRPr sz="3000" kern="1200">
                <a:solidFill>
                  <a:srgbClr val="AE4844"/>
                </a:solidFill>
                <a:uFill>
                  <a:solidFill>
                    <a:srgbClr val="000000"/>
                  </a:solidFill>
                </a:uFill>
                <a:latin typeface="Arial" panose="020B0604020202020204" pitchFamily="34" charset="0"/>
                <a:ea typeface="Lato" panose="020F0502020204030203" pitchFamily="34" charset="0"/>
                <a:cs typeface="Arial" panose="020B0604020202020204" pitchFamily="34" charset="0"/>
                <a:sym typeface="Lato-Light"/>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“[I]f we foreclose debate over contentious issues by declaring that there’s only one way for a decent person at this university to think about them – how can we fulfill our mission of teaching our students to think critically?” </a:t>
            </a:r>
          </a:p>
        </p:txBody>
      </p:sp>
      <p:sp>
        <p:nvSpPr>
          <p:cNvPr id="7" name="TextBox 6">
            <a:extLst>
              <a:ext uri="{FF2B5EF4-FFF2-40B4-BE49-F238E27FC236}">
                <a16:creationId xmlns:a16="http://schemas.microsoft.com/office/drawing/2014/main" id="{09CE95BD-368C-4646-8836-DE16531A6793}"/>
              </a:ext>
            </a:extLst>
          </p:cNvPr>
          <p:cNvSpPr txBox="1"/>
          <p:nvPr/>
        </p:nvSpPr>
        <p:spPr>
          <a:xfrm>
            <a:off x="2743200" y="5600581"/>
            <a:ext cx="8337176" cy="800219"/>
          </a:xfrm>
          <a:prstGeom prst="rect">
            <a:avLst/>
          </a:prstGeom>
          <a:solidFill>
            <a:srgbClr val="C00000"/>
          </a:solidFill>
        </p:spPr>
        <p:txBody>
          <a:bodyPr rot="0" spcFirstLastPara="0" vertOverflow="overflow" horzOverflow="overflow" vert="horz" wrap="square" lIns="182880" tIns="91440" rIns="182880" bIns="91440" numCol="1" spcCol="0" rtlCol="0" fromWordArt="0" anchor="t" anchorCtr="0" forceAA="0" compatLnSpc="1">
            <a:prstTxWarp prst="textNoShape">
              <a:avLst/>
            </a:prstTxWarp>
            <a:spAutoFit/>
          </a:bodyPr>
          <a:lstStyle/>
          <a:p>
            <a:pPr>
              <a:spcBef>
                <a:spcPts val="600"/>
              </a:spcBef>
              <a:spcAft>
                <a:spcPts val="600"/>
              </a:spcAft>
            </a:pPr>
            <a:r>
              <a:rPr lang="en-US" sz="2000" b="1" i="1" dirty="0">
                <a:solidFill>
                  <a:schemeClr val="bg1"/>
                </a:solidFill>
                <a:latin typeface="Arial" panose="020B0604020202020204" pitchFamily="34" charset="0"/>
                <a:ea typeface="+mn-lt"/>
                <a:cs typeface="Arial" panose="020B0604020202020204" pitchFamily="34" charset="0"/>
              </a:rPr>
              <a:t>What is the value of debating contentious issues in the classroom? What limits, if any, should be placed on such debate?</a:t>
            </a:r>
            <a:endParaRPr lang="en-US" sz="2000" i="1" dirty="0">
              <a:solidFill>
                <a:schemeClr val="bg1"/>
              </a:solidFill>
              <a:latin typeface="Arial" panose="020B0604020202020204" pitchFamily="34" charset="0"/>
              <a:ea typeface="+mn-lt"/>
              <a:cs typeface="Arial" panose="020B0604020202020204" pitchFamily="34" charset="0"/>
            </a:endParaRPr>
          </a:p>
        </p:txBody>
      </p:sp>
    </p:spTree>
    <p:extLst>
      <p:ext uri="{BB962C8B-B14F-4D97-AF65-F5344CB8AC3E}">
        <p14:creationId xmlns:p14="http://schemas.microsoft.com/office/powerpoint/2010/main" val="15905379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6"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additive="base">
                                        <p:cTn id="17" dur="500" fill="hold"/>
                                        <p:tgtEl>
                                          <p:spTgt spid="7"/>
                                        </p:tgtEl>
                                        <p:attrNameLst>
                                          <p:attrName>ppt_x</p:attrName>
                                        </p:attrNameLst>
                                      </p:cBhvr>
                                      <p:tavLst>
                                        <p:tav tm="0">
                                          <p:val>
                                            <p:strVal val="1+#ppt_w/2"/>
                                          </p:val>
                                        </p:tav>
                                        <p:tav tm="100000">
                                          <p:val>
                                            <p:strVal val="#ppt_x"/>
                                          </p:val>
                                        </p:tav>
                                      </p:tavLst>
                                    </p:anim>
                                    <p:anim calcmode="lin" valueType="num">
                                      <p:cBhvr additive="base">
                                        <p:cTn id="1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C61121-5616-4C76-A203-2143F9EE803B}"/>
              </a:ext>
            </a:extLst>
          </p:cNvPr>
          <p:cNvSpPr>
            <a:spLocks noGrp="1"/>
          </p:cNvSpPr>
          <p:nvPr>
            <p:ph type="title"/>
          </p:nvPr>
        </p:nvSpPr>
        <p:spPr/>
        <p:txBody>
          <a:bodyPr>
            <a:noAutofit/>
          </a:bodyPr>
          <a:lstStyle/>
          <a:p>
            <a:br>
              <a:rPr lang="en-US" dirty="0"/>
            </a:br>
            <a:r>
              <a:rPr lang="en-US" dirty="0"/>
              <a:t>Prized Fellow</a:t>
            </a:r>
          </a:p>
        </p:txBody>
      </p:sp>
      <p:sp>
        <p:nvSpPr>
          <p:cNvPr id="3" name="Text Placeholder 2">
            <a:extLst>
              <a:ext uri="{FF2B5EF4-FFF2-40B4-BE49-F238E27FC236}">
                <a16:creationId xmlns:a16="http://schemas.microsoft.com/office/drawing/2014/main" id="{46CF8B2C-16DC-4748-B146-81C6957B5618}"/>
              </a:ext>
            </a:extLst>
          </p:cNvPr>
          <p:cNvSpPr>
            <a:spLocks noGrp="1"/>
          </p:cNvSpPr>
          <p:nvPr>
            <p:ph type="body" sz="quarter" idx="1"/>
          </p:nvPr>
        </p:nvSpPr>
        <p:spPr>
          <a:xfrm>
            <a:off x="6096000" y="1389529"/>
            <a:ext cx="4908177" cy="1905001"/>
          </a:xfrm>
        </p:spPr>
        <p:txBody>
          <a:bodyPr vert="horz" lIns="91440" tIns="45720" rIns="91440" bIns="45720" rtlCol="0" anchor="t">
            <a:noAutofit/>
          </a:bodyPr>
          <a:lstStyle/>
          <a:p>
            <a:r>
              <a:rPr lang="en-US" dirty="0"/>
              <a:t>In 2022, </a:t>
            </a:r>
            <a:r>
              <a:rPr lang="en-US" dirty="0" err="1"/>
              <a:t>Loury</a:t>
            </a:r>
            <a:r>
              <a:rPr lang="en-US" dirty="0"/>
              <a:t> received the Bradley Prize, a grant recognizing exceptional intellectual achievements by conservative and libertarian intellectuals and was named the John Kenneth Galbraith Fellow from the American Academy of Political &amp; Social Science.</a:t>
            </a:r>
          </a:p>
        </p:txBody>
      </p:sp>
      <p:pic>
        <p:nvPicPr>
          <p:cNvPr id="5" name="Picture 4">
            <a:extLst>
              <a:ext uri="{FF2B5EF4-FFF2-40B4-BE49-F238E27FC236}">
                <a16:creationId xmlns:a16="http://schemas.microsoft.com/office/drawing/2014/main" id="{E1F0600C-B3FC-46E8-8CA7-F0E5D28E28F6}"/>
              </a:ext>
            </a:extLst>
          </p:cNvPr>
          <p:cNvPicPr>
            <a:picLocks noChangeAspect="1"/>
          </p:cNvPicPr>
          <p:nvPr/>
        </p:nvPicPr>
        <p:blipFill rotWithShape="1">
          <a:blip r:embed="rId2">
            <a:extLst>
              <a:ext uri="{28A0092B-C50C-407E-A947-70E740481C1C}">
                <a14:useLocalDpi xmlns:a14="http://schemas.microsoft.com/office/drawing/2010/main"/>
              </a:ext>
            </a:extLst>
          </a:blip>
          <a:srcRect/>
          <a:stretch/>
        </p:blipFill>
        <p:spPr>
          <a:xfrm>
            <a:off x="972672" y="1389529"/>
            <a:ext cx="4724400" cy="4383741"/>
          </a:xfrm>
          <a:prstGeom prst="rect">
            <a:avLst/>
          </a:prstGeom>
          <a:effectLst>
            <a:softEdge rad="25400"/>
          </a:effectLst>
        </p:spPr>
      </p:pic>
      <p:sp>
        <p:nvSpPr>
          <p:cNvPr id="6" name="Text Box 16">
            <a:extLst>
              <a:ext uri="{FF2B5EF4-FFF2-40B4-BE49-F238E27FC236}">
                <a16:creationId xmlns:a16="http://schemas.microsoft.com/office/drawing/2014/main" id="{E78E7BE8-89B4-4FED-9F1B-436C101880D1}"/>
              </a:ext>
            </a:extLst>
          </p:cNvPr>
          <p:cNvSpPr txBox="1"/>
          <p:nvPr/>
        </p:nvSpPr>
        <p:spPr>
          <a:xfrm>
            <a:off x="2743200" y="5952778"/>
            <a:ext cx="6721978" cy="414670"/>
          </a:xfrm>
          <a:prstGeom prst="rect">
            <a:avLst/>
          </a:prstGeom>
          <a:solidFill>
            <a:prstClr val="white"/>
          </a:solidFill>
          <a:ln>
            <a:noFill/>
          </a:ln>
        </p:spPr>
        <p:txBody>
          <a:bodyPr rot="0" spcFirstLastPara="0" vert="horz" wrap="square" lIns="0" tIns="0" rIns="0" bIns="0" numCol="1" spcCol="0" rtlCol="0" fromWordArt="0" anchor="t" anchorCtr="0" forceAA="0" compatLnSpc="1">
            <a:prstTxWarp prst="textNoShape">
              <a:avLst/>
            </a:prstTxWarp>
            <a:noAutofit/>
          </a:bodyPr>
          <a:lstStyle/>
          <a:p>
            <a:r>
              <a:rPr lang="en-US" sz="2200" i="1" dirty="0">
                <a:solidFill>
                  <a:schemeClr val="tx1">
                    <a:lumMod val="65000"/>
                    <a:lumOff val="35000"/>
                  </a:schemeClr>
                </a:solidFill>
                <a:latin typeface="Arial" panose="020B0604020202020204" pitchFamily="34" charset="0"/>
                <a:cs typeface="Arial" panose="020B0604020202020204" pitchFamily="34" charset="0"/>
              </a:rPr>
              <a:t>Glenn </a:t>
            </a:r>
            <a:r>
              <a:rPr lang="en-US" sz="2200" i="1" dirty="0" err="1">
                <a:solidFill>
                  <a:schemeClr val="tx1">
                    <a:lumMod val="65000"/>
                    <a:lumOff val="35000"/>
                  </a:schemeClr>
                </a:solidFill>
                <a:latin typeface="Arial" panose="020B0604020202020204" pitchFamily="34" charset="0"/>
                <a:cs typeface="Arial" panose="020B0604020202020204" pitchFamily="34" charset="0"/>
              </a:rPr>
              <a:t>Loury</a:t>
            </a:r>
            <a:r>
              <a:rPr lang="en-US" sz="2200" i="1" dirty="0">
                <a:solidFill>
                  <a:schemeClr val="tx1">
                    <a:lumMod val="65000"/>
                    <a:lumOff val="35000"/>
                  </a:schemeClr>
                </a:solidFill>
                <a:latin typeface="Arial" panose="020B0604020202020204" pitchFamily="34" charset="0"/>
                <a:cs typeface="Arial" panose="020B0604020202020204" pitchFamily="34" charset="0"/>
              </a:rPr>
              <a:t> receives the Bradley Prize in 2023.</a:t>
            </a:r>
          </a:p>
        </p:txBody>
      </p:sp>
    </p:spTree>
    <p:extLst>
      <p:ext uri="{BB962C8B-B14F-4D97-AF65-F5344CB8AC3E}">
        <p14:creationId xmlns:p14="http://schemas.microsoft.com/office/powerpoint/2010/main" val="649739853"/>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C61121-5616-4C76-A203-2143F9EE803B}"/>
              </a:ext>
            </a:extLst>
          </p:cNvPr>
          <p:cNvSpPr>
            <a:spLocks noGrp="1"/>
          </p:cNvSpPr>
          <p:nvPr>
            <p:ph type="title"/>
          </p:nvPr>
        </p:nvSpPr>
        <p:spPr/>
        <p:txBody>
          <a:bodyPr>
            <a:noAutofit/>
          </a:bodyPr>
          <a:lstStyle/>
          <a:p>
            <a:r>
              <a:rPr lang="en-US" dirty="0"/>
              <a:t>Late Admissions</a:t>
            </a:r>
          </a:p>
        </p:txBody>
      </p:sp>
      <p:sp>
        <p:nvSpPr>
          <p:cNvPr id="3" name="Text Placeholder 2">
            <a:extLst>
              <a:ext uri="{FF2B5EF4-FFF2-40B4-BE49-F238E27FC236}">
                <a16:creationId xmlns:a16="http://schemas.microsoft.com/office/drawing/2014/main" id="{46CF8B2C-16DC-4748-B146-81C6957B5618}"/>
              </a:ext>
            </a:extLst>
          </p:cNvPr>
          <p:cNvSpPr>
            <a:spLocks noGrp="1"/>
          </p:cNvSpPr>
          <p:nvPr>
            <p:ph type="body" sz="quarter" idx="1"/>
          </p:nvPr>
        </p:nvSpPr>
        <p:spPr>
          <a:xfrm>
            <a:off x="2743201" y="1389529"/>
            <a:ext cx="4840940" cy="1905001"/>
          </a:xfrm>
        </p:spPr>
        <p:txBody>
          <a:bodyPr vert="horz" lIns="91440" tIns="45720" rIns="91440" bIns="45720" rtlCol="0" anchor="t">
            <a:noAutofit/>
          </a:bodyPr>
          <a:lstStyle/>
          <a:p>
            <a:r>
              <a:rPr lang="en-US" dirty="0"/>
              <a:t>He continues to produce The Glenn Show through his </a:t>
            </a:r>
            <a:r>
              <a:rPr lang="en-US" dirty="0" err="1"/>
              <a:t>Substack</a:t>
            </a:r>
            <a:r>
              <a:rPr lang="en-US" dirty="0"/>
              <a:t> newsletter, which has tens of thousands of subscribers. </a:t>
            </a:r>
          </a:p>
          <a:p>
            <a:r>
              <a:rPr lang="en-US" dirty="0"/>
              <a:t>In 2024, at age 75, he released </a:t>
            </a:r>
            <a:r>
              <a:rPr lang="en-US" i="1" dirty="0"/>
              <a:t>Late Admissions</a:t>
            </a:r>
            <a:r>
              <a:rPr lang="en-US" dirty="0"/>
              <a:t>, a memoir reflecting on the winding path of his intellectual journey – and the centrality of Black American culture and identity in his life.</a:t>
            </a:r>
          </a:p>
        </p:txBody>
      </p:sp>
      <p:pic>
        <p:nvPicPr>
          <p:cNvPr id="5" name="Picture 4">
            <a:extLst>
              <a:ext uri="{FF2B5EF4-FFF2-40B4-BE49-F238E27FC236}">
                <a16:creationId xmlns:a16="http://schemas.microsoft.com/office/drawing/2014/main" id="{F6DA2E85-9B41-4EF4-B9DF-853838615CD4}"/>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7944318" y="1438836"/>
            <a:ext cx="3711388" cy="3711388"/>
          </a:xfrm>
          <a:prstGeom prst="rect">
            <a:avLst/>
          </a:prstGeom>
        </p:spPr>
      </p:pic>
    </p:spTree>
    <p:extLst>
      <p:ext uri="{BB962C8B-B14F-4D97-AF65-F5344CB8AC3E}">
        <p14:creationId xmlns:p14="http://schemas.microsoft.com/office/powerpoint/2010/main" val="20130464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C61121-5616-4C76-A203-2143F9EE803B}"/>
              </a:ext>
            </a:extLst>
          </p:cNvPr>
          <p:cNvSpPr>
            <a:spLocks noGrp="1"/>
          </p:cNvSpPr>
          <p:nvPr>
            <p:ph type="title"/>
          </p:nvPr>
        </p:nvSpPr>
        <p:spPr/>
        <p:txBody>
          <a:bodyPr>
            <a:noAutofit/>
          </a:bodyPr>
          <a:lstStyle/>
          <a:p>
            <a:br>
              <a:rPr lang="en-US" dirty="0"/>
            </a:br>
            <a:r>
              <a:rPr lang="en-US" dirty="0"/>
              <a:t>Black Identity</a:t>
            </a:r>
          </a:p>
        </p:txBody>
      </p:sp>
      <p:sp>
        <p:nvSpPr>
          <p:cNvPr id="3" name="Text Placeholder 2">
            <a:extLst>
              <a:ext uri="{FF2B5EF4-FFF2-40B4-BE49-F238E27FC236}">
                <a16:creationId xmlns:a16="http://schemas.microsoft.com/office/drawing/2014/main" id="{46CF8B2C-16DC-4748-B146-81C6957B5618}"/>
              </a:ext>
            </a:extLst>
          </p:cNvPr>
          <p:cNvSpPr>
            <a:spLocks noGrp="1"/>
          </p:cNvSpPr>
          <p:nvPr>
            <p:ph type="body" sz="quarter" idx="1"/>
          </p:nvPr>
        </p:nvSpPr>
        <p:spPr>
          <a:xfrm>
            <a:off x="4304371" y="1494527"/>
            <a:ext cx="6969512" cy="1905001"/>
          </a:xfrm>
        </p:spPr>
        <p:txBody>
          <a:bodyPr vert="horz" lIns="91440" tIns="45720" rIns="91440" bIns="45720" rtlCol="0" anchor="t">
            <a:noAutofit/>
          </a:bodyPr>
          <a:lstStyle/>
          <a:p>
            <a:r>
              <a:rPr lang="en-US" dirty="0"/>
              <a:t>“For all my desire to see America get past its resurgent obsession with racial identity,” he wrote in its conclusion, “I could not disavow the central role my experience, my social being, as a black man played in my critique. </a:t>
            </a:r>
          </a:p>
          <a:p>
            <a:r>
              <a:rPr lang="en-US" dirty="0"/>
              <a:t>The unique history of African-descended peoples on the North American continent has </a:t>
            </a:r>
            <a:r>
              <a:rPr lang="en-US" b="1" dirty="0"/>
              <a:t>ineradicably</a:t>
            </a:r>
            <a:r>
              <a:rPr lang="en-US" dirty="0"/>
              <a:t> shaped my consciousness and self-understanding. My blackness is at the core of my being.”</a:t>
            </a:r>
          </a:p>
        </p:txBody>
      </p:sp>
      <p:pic>
        <p:nvPicPr>
          <p:cNvPr id="7" name="Picture 6">
            <a:extLst>
              <a:ext uri="{FF2B5EF4-FFF2-40B4-BE49-F238E27FC236}">
                <a16:creationId xmlns:a16="http://schemas.microsoft.com/office/drawing/2014/main" id="{F22CC5DF-A2CD-437E-B9F6-B2A711369E93}"/>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47446" y="1409035"/>
            <a:ext cx="3545052" cy="4962143"/>
          </a:xfrm>
          <a:prstGeom prst="rect">
            <a:avLst/>
          </a:prstGeom>
          <a:effectLst>
            <a:softEdge rad="38100"/>
          </a:effectLst>
        </p:spPr>
      </p:pic>
      <p:sp>
        <p:nvSpPr>
          <p:cNvPr id="10" name="Text Box 16">
            <a:extLst>
              <a:ext uri="{FF2B5EF4-FFF2-40B4-BE49-F238E27FC236}">
                <a16:creationId xmlns:a16="http://schemas.microsoft.com/office/drawing/2014/main" id="{FAEC7711-71B0-43E4-9756-93C57071989A}"/>
              </a:ext>
            </a:extLst>
          </p:cNvPr>
          <p:cNvSpPr txBox="1"/>
          <p:nvPr/>
        </p:nvSpPr>
        <p:spPr>
          <a:xfrm>
            <a:off x="4428138" y="5956508"/>
            <a:ext cx="6721978" cy="414670"/>
          </a:xfrm>
          <a:prstGeom prst="rect">
            <a:avLst/>
          </a:prstGeom>
          <a:solidFill>
            <a:prstClr val="white"/>
          </a:solidFill>
          <a:ln>
            <a:noFill/>
          </a:ln>
        </p:spPr>
        <p:txBody>
          <a:bodyPr rot="0" spcFirstLastPara="0" vert="horz" wrap="square" lIns="0" tIns="0" rIns="0" bIns="0" numCol="1" spcCol="0" rtlCol="0" fromWordArt="0" anchor="t" anchorCtr="0" forceAA="0" compatLnSpc="1">
            <a:prstTxWarp prst="textNoShape">
              <a:avLst/>
            </a:prstTxWarp>
            <a:noAutofit/>
          </a:bodyPr>
          <a:lstStyle/>
          <a:p>
            <a:r>
              <a:rPr lang="en-US" sz="2200" i="1" dirty="0">
                <a:solidFill>
                  <a:schemeClr val="tx1">
                    <a:lumMod val="65000"/>
                    <a:lumOff val="35000"/>
                  </a:schemeClr>
                </a:solidFill>
                <a:latin typeface="Arial" panose="020B0604020202020204" pitchFamily="34" charset="0"/>
                <a:cs typeface="Arial" panose="020B0604020202020204" pitchFamily="34" charset="0"/>
              </a:rPr>
              <a:t>Glenn </a:t>
            </a:r>
            <a:r>
              <a:rPr lang="en-US" sz="2200" i="1" dirty="0" err="1">
                <a:solidFill>
                  <a:schemeClr val="tx1">
                    <a:lumMod val="65000"/>
                    <a:lumOff val="35000"/>
                  </a:schemeClr>
                </a:solidFill>
                <a:latin typeface="Arial" panose="020B0604020202020204" pitchFamily="34" charset="0"/>
                <a:cs typeface="Arial" panose="020B0604020202020204" pitchFamily="34" charset="0"/>
              </a:rPr>
              <a:t>Loury</a:t>
            </a:r>
            <a:r>
              <a:rPr lang="en-US" sz="2200" i="1" dirty="0">
                <a:solidFill>
                  <a:schemeClr val="tx1">
                    <a:lumMod val="65000"/>
                    <a:lumOff val="35000"/>
                  </a:schemeClr>
                </a:solidFill>
                <a:latin typeface="Arial" panose="020B0604020202020204" pitchFamily="34" charset="0"/>
                <a:cs typeface="Arial" panose="020B0604020202020204" pitchFamily="34" charset="0"/>
              </a:rPr>
              <a:t> in 2021. (</a:t>
            </a:r>
            <a:r>
              <a:rPr lang="en-US" sz="2200" i="1" dirty="0" err="1">
                <a:solidFill>
                  <a:schemeClr val="tx1">
                    <a:lumMod val="65000"/>
                    <a:lumOff val="35000"/>
                  </a:schemeClr>
                </a:solidFill>
                <a:latin typeface="Arial" panose="020B0604020202020204" pitchFamily="34" charset="0"/>
                <a:cs typeface="Arial" panose="020B0604020202020204" pitchFamily="34" charset="0"/>
              </a:rPr>
              <a:t>Beeld</a:t>
            </a:r>
            <a:r>
              <a:rPr lang="en-US" sz="2200" i="1" dirty="0">
                <a:solidFill>
                  <a:schemeClr val="tx1">
                    <a:lumMod val="65000"/>
                    <a:lumOff val="35000"/>
                  </a:schemeClr>
                </a:solidFill>
                <a:latin typeface="Arial" panose="020B0604020202020204" pitchFamily="34" charset="0"/>
                <a:cs typeface="Arial" panose="020B0604020202020204" pitchFamily="34" charset="0"/>
              </a:rPr>
              <a:t> Bart </a:t>
            </a:r>
            <a:r>
              <a:rPr lang="en-US" sz="2200" i="1" dirty="0" err="1">
                <a:solidFill>
                  <a:schemeClr val="tx1">
                    <a:lumMod val="65000"/>
                    <a:lumOff val="35000"/>
                  </a:schemeClr>
                </a:solidFill>
                <a:latin typeface="Arial" panose="020B0604020202020204" pitchFamily="34" charset="0"/>
                <a:cs typeface="Arial" panose="020B0604020202020204" pitchFamily="34" charset="0"/>
              </a:rPr>
              <a:t>Heynen</a:t>
            </a:r>
            <a:r>
              <a:rPr lang="en-US" sz="2200" i="1" dirty="0">
                <a:solidFill>
                  <a:schemeClr val="tx1">
                    <a:lumMod val="65000"/>
                    <a:lumOff val="35000"/>
                  </a:schemeClr>
                </a:solidFill>
                <a:latin typeface="Arial" panose="020B0604020202020204" pitchFamily="34" charset="0"/>
                <a:cs typeface="Arial" panose="020B0604020202020204" pitchFamily="34" charset="0"/>
              </a:rPr>
              <a:t>.)</a:t>
            </a:r>
          </a:p>
        </p:txBody>
      </p:sp>
    </p:spTree>
    <p:extLst>
      <p:ext uri="{BB962C8B-B14F-4D97-AF65-F5344CB8AC3E}">
        <p14:creationId xmlns:p14="http://schemas.microsoft.com/office/powerpoint/2010/main" val="16576155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par>
                                <p:cTn id="8" presetID="6" presetClass="entr" presetSubtype="32"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circle(out)">
                                      <p:cBhvr>
                                        <p:cTn id="10" dur="2000"/>
                                        <p:tgtEl>
                                          <p:spTgt spid="7"/>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Effect transition="in" filter="fade">
                                      <p:cBhvr>
                                        <p:cTn id="15"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46CF8B2C-16DC-4748-B146-81C6957B5618}"/>
              </a:ext>
            </a:extLst>
          </p:cNvPr>
          <p:cNvSpPr>
            <a:spLocks noGrp="1"/>
          </p:cNvSpPr>
          <p:nvPr>
            <p:ph type="body" sz="quarter" idx="1"/>
          </p:nvPr>
        </p:nvSpPr>
        <p:spPr>
          <a:xfrm>
            <a:off x="2687822" y="566363"/>
            <a:ext cx="2741128" cy="4861563"/>
          </a:xfrm>
        </p:spPr>
        <p:txBody>
          <a:bodyPr vert="horz" lIns="91440" tIns="45720" rIns="91440" bIns="45720" rtlCol="0" anchor="t">
            <a:noAutofit/>
          </a:bodyPr>
          <a:lstStyle/>
          <a:p>
            <a:r>
              <a:rPr lang="en-US" sz="2400" b="1" dirty="0"/>
              <a:t>Vocabulary</a:t>
            </a:r>
          </a:p>
          <a:p>
            <a:pPr>
              <a:spcBef>
                <a:spcPts val="600"/>
              </a:spcBef>
            </a:pPr>
            <a:endParaRPr lang="en-US" sz="2400" b="1" dirty="0"/>
          </a:p>
          <a:p>
            <a:pPr>
              <a:spcBef>
                <a:spcPts val="0"/>
              </a:spcBef>
            </a:pPr>
            <a:r>
              <a:rPr lang="en-US" sz="2400" dirty="0">
                <a:ea typeface="Lato"/>
              </a:rPr>
              <a:t>abstract</a:t>
            </a:r>
          </a:p>
          <a:p>
            <a:pPr>
              <a:spcBef>
                <a:spcPts val="0"/>
              </a:spcBef>
            </a:pPr>
            <a:r>
              <a:rPr lang="en-US" sz="2400" dirty="0">
                <a:ea typeface="Lato"/>
              </a:rPr>
              <a:t>conservative</a:t>
            </a:r>
          </a:p>
          <a:p>
            <a:pPr>
              <a:spcBef>
                <a:spcPts val="0"/>
              </a:spcBef>
            </a:pPr>
            <a:r>
              <a:rPr lang="en-US" sz="2400" dirty="0">
                <a:latin typeface="Arial"/>
                <a:ea typeface="Lato"/>
                <a:cs typeface="Arial"/>
              </a:rPr>
              <a:t>dilemma</a:t>
            </a:r>
          </a:p>
          <a:p>
            <a:pPr>
              <a:spcBef>
                <a:spcPts val="0"/>
              </a:spcBef>
            </a:pPr>
            <a:r>
              <a:rPr lang="en-US" sz="2400" dirty="0">
                <a:latin typeface="Arial"/>
                <a:ea typeface="Lato"/>
                <a:cs typeface="Arial"/>
              </a:rPr>
              <a:t>dissertation</a:t>
            </a:r>
            <a:endParaRPr lang="en-US" sz="2400" dirty="0">
              <a:ea typeface="Lato"/>
            </a:endParaRPr>
          </a:p>
          <a:p>
            <a:pPr>
              <a:spcBef>
                <a:spcPts val="0"/>
              </a:spcBef>
            </a:pPr>
            <a:r>
              <a:rPr lang="en-US" sz="2400" dirty="0"/>
              <a:t>ineradicably</a:t>
            </a:r>
          </a:p>
          <a:p>
            <a:pPr>
              <a:spcBef>
                <a:spcPts val="0"/>
              </a:spcBef>
            </a:pPr>
            <a:r>
              <a:rPr lang="en-US" sz="2400" dirty="0">
                <a:ea typeface="Lato"/>
              </a:rPr>
              <a:t>intellectualism</a:t>
            </a:r>
          </a:p>
          <a:p>
            <a:pPr>
              <a:spcBef>
                <a:spcPts val="0"/>
              </a:spcBef>
            </a:pPr>
            <a:r>
              <a:rPr lang="en-US" sz="2400" dirty="0">
                <a:ea typeface="Lato"/>
              </a:rPr>
              <a:t>philosophy</a:t>
            </a:r>
          </a:p>
          <a:p>
            <a:pPr>
              <a:spcBef>
                <a:spcPts val="0"/>
              </a:spcBef>
            </a:pPr>
            <a:r>
              <a:rPr lang="en-US" sz="2400" dirty="0">
                <a:ea typeface="Lato"/>
              </a:rPr>
              <a:t>progressive</a:t>
            </a:r>
          </a:p>
          <a:p>
            <a:pPr>
              <a:spcBef>
                <a:spcPts val="0"/>
              </a:spcBef>
            </a:pPr>
            <a:r>
              <a:rPr lang="en-US" sz="2400" dirty="0"/>
              <a:t>rehabilitation</a:t>
            </a:r>
            <a:endParaRPr lang="en-US" sz="2400" dirty="0">
              <a:ea typeface="Lato"/>
            </a:endParaRPr>
          </a:p>
          <a:p>
            <a:pPr>
              <a:spcBef>
                <a:spcPts val="0"/>
              </a:spcBef>
            </a:pPr>
            <a:r>
              <a:rPr lang="en-US" sz="2400" dirty="0">
                <a:latin typeface="Arial"/>
                <a:ea typeface="Lato"/>
                <a:cs typeface="Arial"/>
              </a:rPr>
              <a:t>reparations</a:t>
            </a:r>
          </a:p>
          <a:p>
            <a:pPr>
              <a:spcBef>
                <a:spcPts val="0"/>
              </a:spcBef>
            </a:pPr>
            <a:r>
              <a:rPr lang="en-US" sz="2400" dirty="0">
                <a:latin typeface="Arial"/>
                <a:ea typeface="Lato"/>
                <a:cs typeface="Arial"/>
              </a:rPr>
              <a:t>revolution</a:t>
            </a:r>
            <a:endParaRPr lang="en-US" sz="2400" dirty="0"/>
          </a:p>
          <a:p>
            <a:pPr>
              <a:spcBef>
                <a:spcPts val="0"/>
              </a:spcBef>
            </a:pPr>
            <a:r>
              <a:rPr lang="en-US" sz="2400" dirty="0">
                <a:ea typeface="Lato"/>
              </a:rPr>
              <a:t>scholarship</a:t>
            </a:r>
          </a:p>
          <a:p>
            <a:pPr>
              <a:spcBef>
                <a:spcPts val="0"/>
              </a:spcBef>
            </a:pPr>
            <a:endParaRPr lang="en-US" sz="2400" dirty="0"/>
          </a:p>
        </p:txBody>
      </p:sp>
      <p:pic>
        <p:nvPicPr>
          <p:cNvPr id="6" name="Picture 5">
            <a:extLst>
              <a:ext uri="{FF2B5EF4-FFF2-40B4-BE49-F238E27FC236}">
                <a16:creationId xmlns:a16="http://schemas.microsoft.com/office/drawing/2014/main" id="{37E9EC01-21A2-46B8-9216-5D7833FE925A}"/>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7648575" y="0"/>
            <a:ext cx="4543425" cy="6858000"/>
          </a:xfrm>
          <a:prstGeom prst="rect">
            <a:avLst/>
          </a:prstGeom>
        </p:spPr>
      </p:pic>
    </p:spTree>
    <p:extLst>
      <p:ext uri="{BB962C8B-B14F-4D97-AF65-F5344CB8AC3E}">
        <p14:creationId xmlns:p14="http://schemas.microsoft.com/office/powerpoint/2010/main" val="417803136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71239874-B848-41C9-9A2E-4AA595F59FC8}"/>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12441" y="0"/>
            <a:ext cx="12192001" cy="6858000"/>
          </a:xfrm>
          <a:prstGeom prst="rect">
            <a:avLst/>
          </a:prstGeom>
        </p:spPr>
      </p:pic>
    </p:spTree>
    <p:extLst>
      <p:ext uri="{BB962C8B-B14F-4D97-AF65-F5344CB8AC3E}">
        <p14:creationId xmlns:p14="http://schemas.microsoft.com/office/powerpoint/2010/main" val="3138445491"/>
      </p:ext>
    </p:extLst>
  </p:cSld>
  <p:clrMapOvr>
    <a:masterClrMapping/>
  </p:clrMapOvr>
  <p:transition spd="slow">
    <p:wip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C61121-5616-4C76-A203-2143F9EE803B}"/>
              </a:ext>
            </a:extLst>
          </p:cNvPr>
          <p:cNvSpPr>
            <a:spLocks noGrp="1"/>
          </p:cNvSpPr>
          <p:nvPr>
            <p:ph type="title"/>
          </p:nvPr>
        </p:nvSpPr>
        <p:spPr/>
        <p:txBody>
          <a:bodyPr/>
          <a:lstStyle/>
          <a:p>
            <a:r>
              <a:rPr lang="en-US" dirty="0"/>
              <a:t>South Side of Chicago</a:t>
            </a:r>
          </a:p>
        </p:txBody>
      </p:sp>
      <p:sp>
        <p:nvSpPr>
          <p:cNvPr id="3" name="Text Placeholder 2">
            <a:extLst>
              <a:ext uri="{FF2B5EF4-FFF2-40B4-BE49-F238E27FC236}">
                <a16:creationId xmlns:a16="http://schemas.microsoft.com/office/drawing/2014/main" id="{46CF8B2C-16DC-4748-B146-81C6957B5618}"/>
              </a:ext>
            </a:extLst>
          </p:cNvPr>
          <p:cNvSpPr>
            <a:spLocks noGrp="1"/>
          </p:cNvSpPr>
          <p:nvPr>
            <p:ph type="body" sz="quarter" idx="1"/>
          </p:nvPr>
        </p:nvSpPr>
        <p:spPr>
          <a:xfrm>
            <a:off x="6599964" y="1374068"/>
            <a:ext cx="4951060" cy="1364743"/>
          </a:xfrm>
        </p:spPr>
        <p:txBody>
          <a:bodyPr vert="horz" lIns="91440" tIns="45720" rIns="91440" bIns="45720" rtlCol="0" anchor="t">
            <a:noAutofit/>
          </a:bodyPr>
          <a:lstStyle/>
          <a:p>
            <a:r>
              <a:rPr lang="en-US" dirty="0" err="1"/>
              <a:t>Loury</a:t>
            </a:r>
            <a:r>
              <a:rPr lang="en-US" dirty="0"/>
              <a:t> and his family lived in Park Manor on the South Side of Chicago. </a:t>
            </a:r>
            <a:r>
              <a:rPr lang="en-US" dirty="0" err="1"/>
              <a:t>Loury</a:t>
            </a:r>
            <a:r>
              <a:rPr lang="en-US" dirty="0"/>
              <a:t> remembers his community in the 1950s as one with “values instilled and sustained by church, the family, and common sense.”</a:t>
            </a:r>
          </a:p>
          <a:p>
            <a:r>
              <a:rPr lang="en-US" dirty="0" err="1"/>
              <a:t>Loury</a:t>
            </a:r>
            <a:r>
              <a:rPr lang="en-US" dirty="0"/>
              <a:t> inherited his father Everett’s work ethic and his mother Gloria’s lust for life.</a:t>
            </a:r>
          </a:p>
          <a:p>
            <a:r>
              <a:rPr lang="en-US" dirty="0"/>
              <a:t> </a:t>
            </a:r>
          </a:p>
          <a:p>
            <a:endParaRPr lang="en-US" dirty="0"/>
          </a:p>
        </p:txBody>
      </p:sp>
      <p:pic>
        <p:nvPicPr>
          <p:cNvPr id="5" name="Picture 4">
            <a:extLst>
              <a:ext uri="{FF2B5EF4-FFF2-40B4-BE49-F238E27FC236}">
                <a16:creationId xmlns:a16="http://schemas.microsoft.com/office/drawing/2014/main" id="{4E54C046-4EB2-4596-BA1E-7749EFD2A3F4}"/>
              </a:ext>
            </a:extLst>
          </p:cNvPr>
          <p:cNvPicPr>
            <a:picLocks noChangeAspect="1"/>
          </p:cNvPicPr>
          <p:nvPr/>
        </p:nvPicPr>
        <p:blipFill rotWithShape="1">
          <a:blip r:embed="rId3">
            <a:extLst>
              <a:ext uri="{28A0092B-C50C-407E-A947-70E740481C1C}">
                <a14:useLocalDpi xmlns:a14="http://schemas.microsoft.com/office/drawing/2010/main"/>
              </a:ext>
            </a:extLst>
          </a:blip>
          <a:srcRect/>
          <a:stretch/>
        </p:blipFill>
        <p:spPr>
          <a:xfrm>
            <a:off x="399392" y="1374068"/>
            <a:ext cx="5914561" cy="4301518"/>
          </a:xfrm>
          <a:prstGeom prst="rect">
            <a:avLst/>
          </a:prstGeom>
          <a:effectLst>
            <a:softEdge rad="25400"/>
          </a:effectLst>
        </p:spPr>
      </p:pic>
      <p:sp>
        <p:nvSpPr>
          <p:cNvPr id="6" name="Text Box 16">
            <a:extLst>
              <a:ext uri="{FF2B5EF4-FFF2-40B4-BE49-F238E27FC236}">
                <a16:creationId xmlns:a16="http://schemas.microsoft.com/office/drawing/2014/main" id="{134C5DA4-7115-4851-BC1D-3906BED7D7DD}"/>
              </a:ext>
            </a:extLst>
          </p:cNvPr>
          <p:cNvSpPr txBox="1"/>
          <p:nvPr/>
        </p:nvSpPr>
        <p:spPr>
          <a:xfrm>
            <a:off x="2744806" y="5801710"/>
            <a:ext cx="8910899" cy="410831"/>
          </a:xfrm>
          <a:prstGeom prst="rect">
            <a:avLst/>
          </a:prstGeom>
          <a:solidFill>
            <a:prstClr val="white"/>
          </a:solidFill>
          <a:ln>
            <a:noFill/>
          </a:ln>
        </p:spPr>
        <p:txBody>
          <a:bodyPr rot="0" spcFirstLastPara="0" vert="horz" wrap="square" lIns="0" tIns="0" rIns="0" bIns="0" numCol="1" spcCol="0" rtlCol="0" fromWordArt="0" anchor="t" anchorCtr="0" forceAA="0" compatLnSpc="1">
            <a:prstTxWarp prst="textNoShape">
              <a:avLst/>
            </a:prstTxWarp>
            <a:noAutofit/>
          </a:bodyPr>
          <a:lstStyle/>
          <a:p>
            <a:r>
              <a:rPr lang="en-US" sz="2200" i="1" dirty="0">
                <a:solidFill>
                  <a:schemeClr val="tx1">
                    <a:lumMod val="65000"/>
                    <a:lumOff val="35000"/>
                  </a:schemeClr>
                </a:solidFill>
                <a:effectLst/>
                <a:latin typeface="Arial" panose="020B0604020202020204" pitchFamily="34" charset="0"/>
                <a:ea typeface="Calibri" panose="020F0502020204030204" pitchFamily="34" charset="0"/>
                <a:cs typeface="Times New Roman" panose="02020603050405020304" pitchFamily="18" charset="0"/>
              </a:rPr>
              <a:t>Regal Theatre in </a:t>
            </a:r>
            <a:r>
              <a:rPr lang="en-US" sz="2200" i="1" dirty="0" err="1">
                <a:solidFill>
                  <a:schemeClr val="tx1">
                    <a:lumMod val="65000"/>
                    <a:lumOff val="35000"/>
                  </a:schemeClr>
                </a:solidFill>
                <a:effectLst/>
                <a:latin typeface="Arial" panose="020B0604020202020204" pitchFamily="34" charset="0"/>
                <a:ea typeface="Calibri" panose="020F0502020204030204" pitchFamily="34" charset="0"/>
                <a:cs typeface="Times New Roman" panose="02020603050405020304" pitchFamily="18" charset="0"/>
              </a:rPr>
              <a:t>Bronzeville</a:t>
            </a:r>
            <a:r>
              <a:rPr lang="en-US" sz="2200" i="1" dirty="0">
                <a:solidFill>
                  <a:schemeClr val="tx1">
                    <a:lumMod val="65000"/>
                    <a:lumOff val="35000"/>
                  </a:schemeClr>
                </a:solidFill>
                <a:effectLst/>
                <a:latin typeface="Arial" panose="020B0604020202020204" pitchFamily="34" charset="0"/>
                <a:ea typeface="Calibri" panose="020F0502020204030204" pitchFamily="34" charset="0"/>
                <a:cs typeface="Times New Roman" panose="02020603050405020304" pitchFamily="18" charset="0"/>
              </a:rPr>
              <a:t>, a major hub of Black culture in Chicago, just north of </a:t>
            </a:r>
            <a:r>
              <a:rPr lang="en-US" sz="2200" i="1" dirty="0" err="1">
                <a:solidFill>
                  <a:schemeClr val="tx1">
                    <a:lumMod val="65000"/>
                    <a:lumOff val="35000"/>
                  </a:schemeClr>
                </a:solidFill>
                <a:effectLst/>
                <a:latin typeface="Arial" panose="020B0604020202020204" pitchFamily="34" charset="0"/>
                <a:ea typeface="Calibri" panose="020F0502020204030204" pitchFamily="34" charset="0"/>
                <a:cs typeface="Times New Roman" panose="02020603050405020304" pitchFamily="18" charset="0"/>
              </a:rPr>
              <a:t>Loury’s</a:t>
            </a:r>
            <a:r>
              <a:rPr lang="en-US" sz="2200" i="1" dirty="0">
                <a:solidFill>
                  <a:schemeClr val="tx1">
                    <a:lumMod val="65000"/>
                    <a:lumOff val="35000"/>
                  </a:schemeClr>
                </a:solidFill>
                <a:effectLst/>
                <a:latin typeface="Arial" panose="020B0604020202020204" pitchFamily="34" charset="0"/>
                <a:ea typeface="Calibri" panose="020F0502020204030204" pitchFamily="34" charset="0"/>
                <a:cs typeface="Times New Roman" panose="02020603050405020304" pitchFamily="18" charset="0"/>
              </a:rPr>
              <a:t> home neighborhood, c. 1951.</a:t>
            </a:r>
            <a:endParaRPr lang="en-US" sz="2200" i="1" dirty="0">
              <a:solidFill>
                <a:schemeClr val="tx1">
                  <a:lumMod val="65000"/>
                  <a:lumOff val="35000"/>
                </a:schemeClr>
              </a:solidFill>
              <a:effectLst/>
              <a:latin typeface="Georgia" panose="02040502050405020303"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124360796"/>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42" presetClass="entr" presetSubtype="0"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1000"/>
                                        <p:tgtEl>
                                          <p:spTgt spid="5"/>
                                        </p:tgtEl>
                                      </p:cBhvr>
                                    </p:animEffect>
                                    <p:anim calcmode="lin" valueType="num">
                                      <p:cBhvr>
                                        <p:cTn id="11" dur="1000" fill="hold"/>
                                        <p:tgtEl>
                                          <p:spTgt spid="5"/>
                                        </p:tgtEl>
                                        <p:attrNameLst>
                                          <p:attrName>ppt_x</p:attrName>
                                        </p:attrNameLst>
                                      </p:cBhvr>
                                      <p:tavLst>
                                        <p:tav tm="0">
                                          <p:val>
                                            <p:strVal val="#ppt_x"/>
                                          </p:val>
                                        </p:tav>
                                        <p:tav tm="100000">
                                          <p:val>
                                            <p:strVal val="#ppt_x"/>
                                          </p:val>
                                        </p:tav>
                                      </p:tavLst>
                                    </p:anim>
                                    <p:anim calcmode="lin" valueType="num">
                                      <p:cBhvr>
                                        <p:cTn id="12"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fade">
                                      <p:cBhvr>
                                        <p:cTn id="1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extLst mod="1"/>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C61121-5616-4C76-A203-2143F9EE803B}"/>
              </a:ext>
            </a:extLst>
          </p:cNvPr>
          <p:cNvSpPr>
            <a:spLocks noGrp="1"/>
          </p:cNvSpPr>
          <p:nvPr>
            <p:ph type="title"/>
          </p:nvPr>
        </p:nvSpPr>
        <p:spPr>
          <a:xfrm>
            <a:off x="2743200" y="457200"/>
            <a:ext cx="9936302" cy="752821"/>
          </a:xfrm>
        </p:spPr>
        <p:txBody>
          <a:bodyPr/>
          <a:lstStyle/>
          <a:p>
            <a:r>
              <a:rPr lang="en-US" dirty="0"/>
              <a:t>South Side of Chicago</a:t>
            </a:r>
          </a:p>
        </p:txBody>
      </p:sp>
      <p:pic>
        <p:nvPicPr>
          <p:cNvPr id="5" name="Picture 4">
            <a:extLst>
              <a:ext uri="{FF2B5EF4-FFF2-40B4-BE49-F238E27FC236}">
                <a16:creationId xmlns:a16="http://schemas.microsoft.com/office/drawing/2014/main" id="{1DEEBBF8-0BB7-455B-B298-0B06BD9204FA}"/>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07935" y="1395183"/>
            <a:ext cx="5097796" cy="3357740"/>
          </a:xfrm>
          <a:prstGeom prst="rect">
            <a:avLst/>
          </a:prstGeom>
          <a:effectLst>
            <a:softEdge rad="25400"/>
          </a:effectLst>
        </p:spPr>
      </p:pic>
      <p:sp>
        <p:nvSpPr>
          <p:cNvPr id="6" name="Text Placeholder 2">
            <a:extLst>
              <a:ext uri="{FF2B5EF4-FFF2-40B4-BE49-F238E27FC236}">
                <a16:creationId xmlns:a16="http://schemas.microsoft.com/office/drawing/2014/main" id="{86C3EB43-CA52-4FAA-A373-E701B9CA8288}"/>
              </a:ext>
            </a:extLst>
          </p:cNvPr>
          <p:cNvSpPr txBox="1">
            <a:spLocks/>
          </p:cNvSpPr>
          <p:nvPr/>
        </p:nvSpPr>
        <p:spPr>
          <a:xfrm>
            <a:off x="5872774" y="1395183"/>
            <a:ext cx="5409308" cy="2033817"/>
          </a:xfrm>
          <a:prstGeom prst="rect">
            <a:avLst/>
          </a:prstGeom>
        </p:spPr>
        <p:txBody>
          <a:bodyPr vert="horz" lIns="91440" tIns="45720" rIns="91440" bIns="45720" rtlCol="0" anchor="t">
            <a:noAutofit/>
          </a:bodyPr>
          <a:lstStyle>
            <a:lvl1pPr marL="0" indent="0" algn="l" defTabSz="825500" rtl="0" eaLnBrk="1" latinLnBrk="0" hangingPunct="1">
              <a:lnSpc>
                <a:spcPct val="100000"/>
              </a:lnSpc>
              <a:spcBef>
                <a:spcPts val="1000"/>
              </a:spcBef>
              <a:buSzTx/>
              <a:buFont typeface="Arial" panose="020B0604020202020204" pitchFamily="34" charset="0"/>
              <a:buNone/>
              <a:defRPr sz="2600" kern="1200">
                <a:solidFill>
                  <a:schemeClr val="tx1"/>
                </a:solidFill>
                <a:uFill>
                  <a:solidFill>
                    <a:srgbClr val="000000"/>
                  </a:solidFill>
                </a:uFill>
                <a:latin typeface="Arial" panose="020B0604020202020204" pitchFamily="34" charset="0"/>
                <a:ea typeface="Lato" panose="020F0502020204030203" pitchFamily="34" charset="0"/>
                <a:cs typeface="Arial" panose="020B0604020202020204" pitchFamily="34" charset="0"/>
                <a:sym typeface="Lato-Light"/>
              </a:defRPr>
            </a:lvl1pPr>
            <a:lvl2pPr marL="0" indent="457200" algn="l" defTabSz="825500" rtl="0" eaLnBrk="1" latinLnBrk="0" hangingPunct="1">
              <a:lnSpc>
                <a:spcPct val="100000"/>
              </a:lnSpc>
              <a:spcBef>
                <a:spcPts val="500"/>
              </a:spcBef>
              <a:buSzTx/>
              <a:buFont typeface="Arial" panose="020B0604020202020204" pitchFamily="34" charset="0"/>
              <a:buNone/>
              <a:defRPr sz="3000" kern="1200">
                <a:solidFill>
                  <a:srgbClr val="AE4844"/>
                </a:solidFill>
                <a:uFill>
                  <a:solidFill>
                    <a:srgbClr val="000000"/>
                  </a:solidFill>
                </a:uFill>
                <a:latin typeface="Arial" panose="020B0604020202020204" pitchFamily="34" charset="0"/>
                <a:ea typeface="Lato" panose="020F0502020204030203" pitchFamily="34" charset="0"/>
                <a:cs typeface="Arial" panose="020B0604020202020204" pitchFamily="34" charset="0"/>
                <a:sym typeface="Lato-Light"/>
              </a:defRPr>
            </a:lvl2pPr>
            <a:lvl3pPr marL="0" indent="914400" algn="l" defTabSz="825500" rtl="0" eaLnBrk="1" latinLnBrk="0" hangingPunct="1">
              <a:lnSpc>
                <a:spcPct val="100000"/>
              </a:lnSpc>
              <a:spcBef>
                <a:spcPts val="500"/>
              </a:spcBef>
              <a:buSzTx/>
              <a:buFont typeface="Arial" panose="020B0604020202020204" pitchFamily="34" charset="0"/>
              <a:buNone/>
              <a:defRPr sz="3000" kern="1200">
                <a:solidFill>
                  <a:srgbClr val="AE4844"/>
                </a:solidFill>
                <a:uFill>
                  <a:solidFill>
                    <a:srgbClr val="000000"/>
                  </a:solidFill>
                </a:uFill>
                <a:latin typeface="Arial" panose="020B0604020202020204" pitchFamily="34" charset="0"/>
                <a:ea typeface="Lato" panose="020F0502020204030203" pitchFamily="34" charset="0"/>
                <a:cs typeface="Arial" panose="020B0604020202020204" pitchFamily="34" charset="0"/>
                <a:sym typeface="Lato-Light"/>
              </a:defRPr>
            </a:lvl3pPr>
            <a:lvl4pPr marL="0" indent="1371600" algn="l" defTabSz="825500" rtl="0" eaLnBrk="1" latinLnBrk="0" hangingPunct="1">
              <a:lnSpc>
                <a:spcPct val="100000"/>
              </a:lnSpc>
              <a:spcBef>
                <a:spcPts val="500"/>
              </a:spcBef>
              <a:buSzTx/>
              <a:buFont typeface="Arial" panose="020B0604020202020204" pitchFamily="34" charset="0"/>
              <a:buNone/>
              <a:defRPr sz="3000" kern="1200">
                <a:solidFill>
                  <a:srgbClr val="AE4844"/>
                </a:solidFill>
                <a:uFill>
                  <a:solidFill>
                    <a:srgbClr val="000000"/>
                  </a:solidFill>
                </a:uFill>
                <a:latin typeface="Arial" panose="020B0604020202020204" pitchFamily="34" charset="0"/>
                <a:ea typeface="Lato" panose="020F0502020204030203" pitchFamily="34" charset="0"/>
                <a:cs typeface="Arial" panose="020B0604020202020204" pitchFamily="34" charset="0"/>
                <a:sym typeface="Lato-Light"/>
              </a:defRPr>
            </a:lvl4pPr>
            <a:lvl5pPr marL="0" indent="1828800" algn="l" defTabSz="825500" rtl="0" eaLnBrk="1" latinLnBrk="0" hangingPunct="1">
              <a:lnSpc>
                <a:spcPct val="100000"/>
              </a:lnSpc>
              <a:spcBef>
                <a:spcPts val="500"/>
              </a:spcBef>
              <a:buSzTx/>
              <a:buFont typeface="Arial" panose="020B0604020202020204" pitchFamily="34" charset="0"/>
              <a:buNone/>
              <a:defRPr sz="3000" kern="1200">
                <a:solidFill>
                  <a:srgbClr val="AE4844"/>
                </a:solidFill>
                <a:uFill>
                  <a:solidFill>
                    <a:srgbClr val="000000"/>
                  </a:solidFill>
                </a:uFill>
                <a:latin typeface="Arial" panose="020B0604020202020204" pitchFamily="34" charset="0"/>
                <a:ea typeface="Lato" panose="020F0502020204030203" pitchFamily="34" charset="0"/>
                <a:cs typeface="Arial" panose="020B0604020202020204" pitchFamily="34" charset="0"/>
                <a:sym typeface="Lato-Light"/>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After his parents divorced when he was five, Glenn lived with his mother, but remained close to his father. He later described his dad as a “self-made man who labored hard all his life.”</a:t>
            </a:r>
          </a:p>
        </p:txBody>
      </p:sp>
      <p:sp>
        <p:nvSpPr>
          <p:cNvPr id="8" name="TextBox 7">
            <a:extLst>
              <a:ext uri="{FF2B5EF4-FFF2-40B4-BE49-F238E27FC236}">
                <a16:creationId xmlns:a16="http://schemas.microsoft.com/office/drawing/2014/main" id="{D9BD838D-073F-460F-916D-264059F2BD76}"/>
              </a:ext>
            </a:extLst>
          </p:cNvPr>
          <p:cNvSpPr txBox="1"/>
          <p:nvPr/>
        </p:nvSpPr>
        <p:spPr>
          <a:xfrm>
            <a:off x="2743200" y="3955130"/>
            <a:ext cx="8337176" cy="2663326"/>
          </a:xfrm>
          <a:prstGeom prst="rect">
            <a:avLst/>
          </a:prstGeom>
          <a:solidFill>
            <a:srgbClr val="C00000"/>
          </a:solidFill>
        </p:spPr>
        <p:txBody>
          <a:bodyPr rot="0" spcFirstLastPara="0" vertOverflow="overflow" horzOverflow="overflow" vert="horz" wrap="square" lIns="182880" tIns="91440" rIns="182880" bIns="91440" numCol="1" spcCol="0" rtlCol="0" fromWordArt="0" anchor="t" anchorCtr="0" forceAA="0" compatLnSpc="1">
            <a:prstTxWarp prst="textNoShape">
              <a:avLst/>
            </a:prstTxWarp>
            <a:spAutoFit/>
          </a:bodyPr>
          <a:lstStyle/>
          <a:p>
            <a:pPr>
              <a:spcBef>
                <a:spcPts val="600"/>
              </a:spcBef>
              <a:spcAft>
                <a:spcPts val="600"/>
              </a:spcAft>
            </a:pPr>
            <a:r>
              <a:rPr lang="en-US" sz="2000" i="1" dirty="0" err="1">
                <a:solidFill>
                  <a:schemeClr val="bg1"/>
                </a:solidFill>
                <a:latin typeface="Arial" panose="020B0604020202020204" pitchFamily="34" charset="0"/>
                <a:ea typeface="+mn-lt"/>
                <a:cs typeface="Arial" panose="020B0604020202020204" pitchFamily="34" charset="0"/>
              </a:rPr>
              <a:t>Loury</a:t>
            </a:r>
            <a:r>
              <a:rPr lang="en-US" sz="2000" i="1" dirty="0">
                <a:solidFill>
                  <a:schemeClr val="bg1"/>
                </a:solidFill>
                <a:latin typeface="Arial" panose="020B0604020202020204" pitchFamily="34" charset="0"/>
                <a:ea typeface="+mn-lt"/>
                <a:cs typeface="Arial" panose="020B0604020202020204" pitchFamily="34" charset="0"/>
              </a:rPr>
              <a:t> shared this early family photo on his </a:t>
            </a:r>
            <a:r>
              <a:rPr lang="en-US" sz="2000" i="1" dirty="0" err="1">
                <a:solidFill>
                  <a:schemeClr val="bg1"/>
                </a:solidFill>
                <a:latin typeface="Arial" panose="020B0604020202020204" pitchFamily="34" charset="0"/>
                <a:ea typeface="+mn-lt"/>
                <a:cs typeface="Arial" panose="020B0604020202020204" pitchFamily="34" charset="0"/>
              </a:rPr>
              <a:t>Substack</a:t>
            </a:r>
            <a:r>
              <a:rPr lang="en-US" sz="2000" i="1" dirty="0">
                <a:solidFill>
                  <a:schemeClr val="bg1"/>
                </a:solidFill>
                <a:latin typeface="Arial" panose="020B0604020202020204" pitchFamily="34" charset="0"/>
                <a:ea typeface="+mn-lt"/>
                <a:cs typeface="Arial" panose="020B0604020202020204" pitchFamily="34" charset="0"/>
              </a:rPr>
              <a:t>: </a:t>
            </a:r>
          </a:p>
          <a:p>
            <a:pPr>
              <a:spcBef>
                <a:spcPts val="600"/>
              </a:spcBef>
              <a:spcAft>
                <a:spcPts val="600"/>
              </a:spcAft>
            </a:pPr>
            <a:r>
              <a:rPr lang="en-US" sz="2000" i="1" dirty="0">
                <a:solidFill>
                  <a:schemeClr val="bg1"/>
                </a:solidFill>
                <a:latin typeface="Arial" panose="020B0604020202020204" pitchFamily="34" charset="0"/>
                <a:ea typeface="+mn-lt"/>
                <a:cs typeface="Arial" panose="020B0604020202020204" pitchFamily="34" charset="0"/>
              </a:rPr>
              <a:t>“I'm actually in this photo, though not visibly so. It was taken in April 1948, and I was born in September of that very same year! My uncle </a:t>
            </a:r>
            <a:r>
              <a:rPr lang="en-US" sz="2000" i="1" dirty="0" err="1">
                <a:solidFill>
                  <a:schemeClr val="bg1"/>
                </a:solidFill>
                <a:latin typeface="Arial" panose="020B0604020202020204" pitchFamily="34" charset="0"/>
                <a:ea typeface="+mn-lt"/>
                <a:cs typeface="Arial" panose="020B0604020202020204" pitchFamily="34" charset="0"/>
              </a:rPr>
              <a:t>Adlert</a:t>
            </a:r>
            <a:r>
              <a:rPr lang="en-US" sz="2000" i="1" dirty="0">
                <a:solidFill>
                  <a:schemeClr val="bg1"/>
                </a:solidFill>
                <a:latin typeface="Arial" panose="020B0604020202020204" pitchFamily="34" charset="0"/>
                <a:ea typeface="+mn-lt"/>
                <a:cs typeface="Arial" panose="020B0604020202020204" pitchFamily="34" charset="0"/>
              </a:rPr>
              <a:t> looks over my mother's left shoulder, Uncle Alfred looks over my father's right shoulder.” </a:t>
            </a:r>
          </a:p>
          <a:p>
            <a:pPr>
              <a:spcBef>
                <a:spcPts val="600"/>
              </a:spcBef>
              <a:spcAft>
                <a:spcPts val="600"/>
              </a:spcAft>
            </a:pPr>
            <a:r>
              <a:rPr lang="en-US" sz="2000" b="1" i="1" dirty="0">
                <a:solidFill>
                  <a:schemeClr val="bg1"/>
                </a:solidFill>
                <a:latin typeface="Arial" panose="020B0604020202020204" pitchFamily="34" charset="0"/>
                <a:ea typeface="+mn-lt"/>
                <a:cs typeface="Arial" panose="020B0604020202020204" pitchFamily="34" charset="0"/>
              </a:rPr>
              <a:t>Have you seen family photos from before you were born? Do you still know or remember the people in them?</a:t>
            </a:r>
            <a:endParaRPr lang="en-US" sz="2000" i="1" dirty="0">
              <a:solidFill>
                <a:schemeClr val="bg1"/>
              </a:solidFill>
              <a:latin typeface="Arial" panose="020B0604020202020204" pitchFamily="34" charset="0"/>
              <a:ea typeface="+mn-lt"/>
              <a:cs typeface="Arial" panose="020B0604020202020204" pitchFamily="34" charset="0"/>
            </a:endParaRPr>
          </a:p>
        </p:txBody>
      </p:sp>
    </p:spTree>
    <p:extLst>
      <p:ext uri="{BB962C8B-B14F-4D97-AF65-F5344CB8AC3E}">
        <p14:creationId xmlns:p14="http://schemas.microsoft.com/office/powerpoint/2010/main" val="13194698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12"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500" fill="hold"/>
                                        <p:tgtEl>
                                          <p:spTgt spid="8"/>
                                        </p:tgtEl>
                                        <p:attrNameLst>
                                          <p:attrName>ppt_x</p:attrName>
                                        </p:attrNameLst>
                                      </p:cBhvr>
                                      <p:tavLst>
                                        <p:tav tm="0">
                                          <p:val>
                                            <p:strVal val="0-#ppt_w/2"/>
                                          </p:val>
                                        </p:tav>
                                        <p:tav tm="100000">
                                          <p:val>
                                            <p:strVal val="#ppt_x"/>
                                          </p:val>
                                        </p:tav>
                                      </p:tavLst>
                                    </p:anim>
                                    <p:anim calcmode="lin" valueType="num">
                                      <p:cBhvr additive="base">
                                        <p:cTn id="13"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C61121-5616-4C76-A203-2143F9EE803B}"/>
              </a:ext>
            </a:extLst>
          </p:cNvPr>
          <p:cNvSpPr>
            <a:spLocks noGrp="1"/>
          </p:cNvSpPr>
          <p:nvPr>
            <p:ph type="title"/>
          </p:nvPr>
        </p:nvSpPr>
        <p:spPr>
          <a:xfrm>
            <a:off x="2743200" y="457200"/>
            <a:ext cx="8195444" cy="752821"/>
          </a:xfrm>
        </p:spPr>
        <p:txBody>
          <a:bodyPr/>
          <a:lstStyle/>
          <a:p>
            <a:r>
              <a:rPr lang="en-US" dirty="0"/>
              <a:t>Inspiring Uncles</a:t>
            </a:r>
          </a:p>
        </p:txBody>
      </p:sp>
      <p:sp>
        <p:nvSpPr>
          <p:cNvPr id="3" name="Text Placeholder 2">
            <a:extLst>
              <a:ext uri="{FF2B5EF4-FFF2-40B4-BE49-F238E27FC236}">
                <a16:creationId xmlns:a16="http://schemas.microsoft.com/office/drawing/2014/main" id="{46CF8B2C-16DC-4748-B146-81C6957B5618}"/>
              </a:ext>
            </a:extLst>
          </p:cNvPr>
          <p:cNvSpPr>
            <a:spLocks noGrp="1"/>
          </p:cNvSpPr>
          <p:nvPr>
            <p:ph type="body" sz="quarter" idx="1"/>
          </p:nvPr>
        </p:nvSpPr>
        <p:spPr>
          <a:xfrm>
            <a:off x="4107538" y="1463039"/>
            <a:ext cx="6831106" cy="3931921"/>
          </a:xfrm>
        </p:spPr>
        <p:txBody>
          <a:bodyPr vert="horz" lIns="91440" tIns="45720" rIns="91440" bIns="45720" rtlCol="0" anchor="t">
            <a:noAutofit/>
          </a:bodyPr>
          <a:lstStyle/>
          <a:p>
            <a:r>
              <a:rPr lang="en-US" dirty="0">
                <a:latin typeface="Arial"/>
                <a:ea typeface="Lato"/>
                <a:cs typeface="Arial"/>
              </a:rPr>
              <a:t>Loury’s heroes growing up were his uncles, the charismatic Alfred and </a:t>
            </a:r>
            <a:r>
              <a:rPr lang="en-US" dirty="0" err="1">
                <a:latin typeface="Arial"/>
                <a:ea typeface="Lato"/>
                <a:cs typeface="Arial"/>
              </a:rPr>
              <a:t>Adlert</a:t>
            </a:r>
            <a:r>
              <a:rPr lang="en-US" dirty="0">
                <a:latin typeface="Arial"/>
                <a:ea typeface="Lato"/>
                <a:cs typeface="Arial"/>
              </a:rPr>
              <a:t>. Both men were intelligent and enterprising. </a:t>
            </a:r>
            <a:r>
              <a:rPr lang="en-US" dirty="0" err="1">
                <a:latin typeface="Arial"/>
                <a:ea typeface="Lato"/>
                <a:cs typeface="Arial"/>
              </a:rPr>
              <a:t>Adlert</a:t>
            </a:r>
            <a:r>
              <a:rPr lang="en-US" dirty="0">
                <a:latin typeface="Arial"/>
                <a:ea typeface="Lato"/>
                <a:cs typeface="Arial"/>
              </a:rPr>
              <a:t> had a law degree from Northwestern University.</a:t>
            </a:r>
          </a:p>
          <a:p>
            <a:r>
              <a:rPr lang="en-US" dirty="0">
                <a:latin typeface="Arial"/>
                <a:ea typeface="Lato"/>
                <a:cs typeface="Arial"/>
              </a:rPr>
              <a:t>Loury was drawn to his uncle </a:t>
            </a:r>
            <a:r>
              <a:rPr lang="en-US" dirty="0" err="1">
                <a:latin typeface="Arial"/>
                <a:ea typeface="Lato"/>
                <a:cs typeface="Arial"/>
              </a:rPr>
              <a:t>Adlert’s</a:t>
            </a:r>
            <a:r>
              <a:rPr lang="en-US" dirty="0">
                <a:latin typeface="Arial"/>
                <a:ea typeface="Lato"/>
                <a:cs typeface="Arial"/>
              </a:rPr>
              <a:t> practical approach to life. He told an interviewer in 1995 “Other guys were always talking about stuff that just wasn’t going to happen – like the </a:t>
            </a:r>
            <a:r>
              <a:rPr lang="en-US" b="1" dirty="0">
                <a:latin typeface="Arial"/>
                <a:ea typeface="Lato"/>
                <a:cs typeface="Arial"/>
              </a:rPr>
              <a:t>revolution</a:t>
            </a:r>
            <a:r>
              <a:rPr lang="en-US" dirty="0">
                <a:latin typeface="Arial"/>
                <a:ea typeface="Lato"/>
                <a:cs typeface="Arial"/>
              </a:rPr>
              <a:t> – while [</a:t>
            </a:r>
            <a:r>
              <a:rPr lang="en-US" dirty="0" err="1">
                <a:latin typeface="Arial"/>
                <a:ea typeface="Lato"/>
                <a:cs typeface="Arial"/>
              </a:rPr>
              <a:t>Adlert</a:t>
            </a:r>
            <a:r>
              <a:rPr lang="en-US" dirty="0">
                <a:latin typeface="Arial"/>
                <a:ea typeface="Lato"/>
                <a:cs typeface="Arial"/>
              </a:rPr>
              <a:t>] would tell me about the law and how to work it to your advantage. That appealed to me.”</a:t>
            </a:r>
          </a:p>
        </p:txBody>
      </p:sp>
      <p:pic>
        <p:nvPicPr>
          <p:cNvPr id="7" name="Picture 6">
            <a:extLst>
              <a:ext uri="{FF2B5EF4-FFF2-40B4-BE49-F238E27FC236}">
                <a16:creationId xmlns:a16="http://schemas.microsoft.com/office/drawing/2014/main" id="{11356FCC-40E8-4C60-B324-3438A65B6714}"/>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r="-819"/>
          <a:stretch/>
        </p:blipFill>
        <p:spPr>
          <a:xfrm>
            <a:off x="497540" y="1438422"/>
            <a:ext cx="3307978" cy="5190779"/>
          </a:xfrm>
          <a:prstGeom prst="rect">
            <a:avLst/>
          </a:prstGeom>
          <a:effectLst>
            <a:softEdge rad="63500"/>
          </a:effectLst>
        </p:spPr>
      </p:pic>
      <p:sp>
        <p:nvSpPr>
          <p:cNvPr id="8" name="Text Box 16">
            <a:extLst>
              <a:ext uri="{FF2B5EF4-FFF2-40B4-BE49-F238E27FC236}">
                <a16:creationId xmlns:a16="http://schemas.microsoft.com/office/drawing/2014/main" id="{C08ED368-FBCA-4CEE-B304-73C371C113B6}"/>
              </a:ext>
            </a:extLst>
          </p:cNvPr>
          <p:cNvSpPr txBox="1"/>
          <p:nvPr/>
        </p:nvSpPr>
        <p:spPr>
          <a:xfrm>
            <a:off x="4242008" y="6172398"/>
            <a:ext cx="6562165" cy="456803"/>
          </a:xfrm>
          <a:prstGeom prst="rect">
            <a:avLst/>
          </a:prstGeom>
          <a:solidFill>
            <a:prstClr val="white"/>
          </a:solidFill>
          <a:ln>
            <a:noFill/>
          </a:ln>
        </p:spPr>
        <p:txBody>
          <a:bodyPr rot="0" spcFirstLastPara="0" vert="horz" wrap="square" lIns="0" tIns="0" rIns="0" bIns="0" numCol="1" spcCol="0" rtlCol="0" fromWordArt="0" anchor="t" anchorCtr="0" forceAA="0" compatLnSpc="1">
            <a:prstTxWarp prst="textNoShape">
              <a:avLst/>
            </a:prstTxWarp>
            <a:noAutofit/>
          </a:bodyPr>
          <a:lstStyle/>
          <a:p>
            <a:pPr marL="0" marR="0">
              <a:spcBef>
                <a:spcPts val="0"/>
              </a:spcBef>
              <a:spcAft>
                <a:spcPts val="0"/>
              </a:spcAft>
            </a:pPr>
            <a:r>
              <a:rPr lang="en-US" sz="2000" i="1" dirty="0">
                <a:solidFill>
                  <a:schemeClr val="tx1">
                    <a:lumMod val="65000"/>
                    <a:lumOff val="35000"/>
                  </a:schemeClr>
                </a:solidFill>
                <a:effectLst/>
                <a:latin typeface="Arial" panose="020B0604020202020204" pitchFamily="34" charset="0"/>
                <a:ea typeface="Calibri" panose="020F0502020204030204" pitchFamily="34" charset="0"/>
                <a:cs typeface="Arial" panose="020B0604020202020204" pitchFamily="34" charset="0"/>
              </a:rPr>
              <a:t>Northwestern University Law School c. 1950.</a:t>
            </a:r>
          </a:p>
        </p:txBody>
      </p:sp>
    </p:spTree>
    <p:extLst>
      <p:ext uri="{BB962C8B-B14F-4D97-AF65-F5344CB8AC3E}">
        <p14:creationId xmlns:p14="http://schemas.microsoft.com/office/powerpoint/2010/main" val="42943769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par>
                                <p:cTn id="8" presetID="42" presetClass="entr" presetSubtype="0"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fade">
                                      <p:cBhvr>
                                        <p:cTn id="10" dur="1000"/>
                                        <p:tgtEl>
                                          <p:spTgt spid="8"/>
                                        </p:tgtEl>
                                      </p:cBhvr>
                                    </p:animEffect>
                                    <p:anim calcmode="lin" valueType="num">
                                      <p:cBhvr>
                                        <p:cTn id="11" dur="1000" fill="hold"/>
                                        <p:tgtEl>
                                          <p:spTgt spid="8"/>
                                        </p:tgtEl>
                                        <p:attrNameLst>
                                          <p:attrName>ppt_x</p:attrName>
                                        </p:attrNameLst>
                                      </p:cBhvr>
                                      <p:tavLst>
                                        <p:tav tm="0">
                                          <p:val>
                                            <p:strVal val="#ppt_x"/>
                                          </p:val>
                                        </p:tav>
                                        <p:tav tm="100000">
                                          <p:val>
                                            <p:strVal val="#ppt_x"/>
                                          </p:val>
                                        </p:tav>
                                      </p:tavLst>
                                    </p:anim>
                                    <p:anim calcmode="lin" valueType="num">
                                      <p:cBhvr>
                                        <p:cTn id="12"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fade">
                                      <p:cBhvr>
                                        <p:cTn id="1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C61121-5616-4C76-A203-2143F9EE803B}"/>
              </a:ext>
            </a:extLst>
          </p:cNvPr>
          <p:cNvSpPr>
            <a:spLocks noGrp="1"/>
          </p:cNvSpPr>
          <p:nvPr>
            <p:ph type="title"/>
          </p:nvPr>
        </p:nvSpPr>
        <p:spPr/>
        <p:txBody>
          <a:bodyPr/>
          <a:lstStyle/>
          <a:p>
            <a:r>
              <a:rPr lang="en-US" dirty="0"/>
              <a:t>Lives of the Mind</a:t>
            </a:r>
          </a:p>
        </p:txBody>
      </p:sp>
      <p:sp>
        <p:nvSpPr>
          <p:cNvPr id="3" name="Text Placeholder 2">
            <a:extLst>
              <a:ext uri="{FF2B5EF4-FFF2-40B4-BE49-F238E27FC236}">
                <a16:creationId xmlns:a16="http://schemas.microsoft.com/office/drawing/2014/main" id="{46CF8B2C-16DC-4748-B146-81C6957B5618}"/>
              </a:ext>
            </a:extLst>
          </p:cNvPr>
          <p:cNvSpPr>
            <a:spLocks noGrp="1"/>
          </p:cNvSpPr>
          <p:nvPr>
            <p:ph type="body" sz="quarter" idx="1"/>
          </p:nvPr>
        </p:nvSpPr>
        <p:spPr>
          <a:xfrm>
            <a:off x="4896726" y="1377466"/>
            <a:ext cx="6143309" cy="2719347"/>
          </a:xfrm>
        </p:spPr>
        <p:txBody>
          <a:bodyPr vert="horz" lIns="91440" tIns="45720" rIns="91440" bIns="45720" rtlCol="0" anchor="t">
            <a:noAutofit/>
          </a:bodyPr>
          <a:lstStyle/>
          <a:p>
            <a:r>
              <a:rPr lang="en-US" dirty="0"/>
              <a:t>Though many of </a:t>
            </a:r>
            <a:r>
              <a:rPr lang="en-US" dirty="0" err="1"/>
              <a:t>Loury’s</a:t>
            </a:r>
            <a:r>
              <a:rPr lang="en-US" dirty="0"/>
              <a:t> neighbors did not have much formal education, the community had a rich knowledge of Black history and </a:t>
            </a:r>
            <a:r>
              <a:rPr lang="en-US" b="1" dirty="0"/>
              <a:t>intellectualism</a:t>
            </a:r>
            <a:r>
              <a:rPr lang="en-US" dirty="0"/>
              <a:t>.</a:t>
            </a:r>
          </a:p>
          <a:p>
            <a:r>
              <a:rPr lang="en-US" dirty="0"/>
              <a:t>Black-owned bookstores on the South Side stocked books by Black intellectuals and energetic discussions of the issues of the day were part of </a:t>
            </a:r>
            <a:r>
              <a:rPr lang="en-US" dirty="0" err="1"/>
              <a:t>Loury’s</a:t>
            </a:r>
            <a:r>
              <a:rPr lang="en-US" dirty="0"/>
              <a:t> everyday life.  </a:t>
            </a:r>
          </a:p>
        </p:txBody>
      </p:sp>
      <p:sp>
        <p:nvSpPr>
          <p:cNvPr id="10" name="Text Box 16">
            <a:extLst>
              <a:ext uri="{FF2B5EF4-FFF2-40B4-BE49-F238E27FC236}">
                <a16:creationId xmlns:a16="http://schemas.microsoft.com/office/drawing/2014/main" id="{4FF49D43-F6EE-45E5-8231-277133207DCF}"/>
              </a:ext>
            </a:extLst>
          </p:cNvPr>
          <p:cNvSpPr txBox="1"/>
          <p:nvPr/>
        </p:nvSpPr>
        <p:spPr>
          <a:xfrm>
            <a:off x="4896726" y="5493981"/>
            <a:ext cx="5686109" cy="568337"/>
          </a:xfrm>
          <a:prstGeom prst="rect">
            <a:avLst/>
          </a:prstGeom>
          <a:solidFill>
            <a:prstClr val="white"/>
          </a:solidFill>
          <a:ln>
            <a:noFill/>
          </a:ln>
        </p:spPr>
        <p:txBody>
          <a:bodyPr rot="0" spcFirstLastPara="0" vert="horz" wrap="square" lIns="0" tIns="0" rIns="0" bIns="0" numCol="1" spcCol="0" rtlCol="0" fromWordArt="0" anchor="t" anchorCtr="0" forceAA="0" compatLnSpc="1">
            <a:prstTxWarp prst="textNoShape">
              <a:avLst/>
            </a:prstTxWarp>
            <a:noAutofit/>
          </a:bodyPr>
          <a:lstStyle/>
          <a:p>
            <a:pPr marL="0" marR="0">
              <a:spcBef>
                <a:spcPts val="0"/>
              </a:spcBef>
              <a:spcAft>
                <a:spcPts val="0"/>
              </a:spcAft>
            </a:pPr>
            <a:r>
              <a:rPr lang="en-US" sz="2000" i="1" dirty="0">
                <a:solidFill>
                  <a:schemeClr val="tx1">
                    <a:lumMod val="65000"/>
                    <a:lumOff val="35000"/>
                  </a:schemeClr>
                </a:solidFill>
                <a:effectLst/>
                <a:latin typeface="Arial" panose="020B0604020202020204" pitchFamily="34" charset="0"/>
                <a:ea typeface="Calibri" panose="020F0502020204030204" pitchFamily="34" charset="0"/>
                <a:cs typeface="Arial" panose="020B0604020202020204" pitchFamily="34" charset="0"/>
              </a:rPr>
              <a:t>Newsboy selling copies of the </a:t>
            </a:r>
            <a:r>
              <a:rPr lang="en-US" sz="2000" dirty="0">
                <a:solidFill>
                  <a:schemeClr val="tx1">
                    <a:lumMod val="65000"/>
                    <a:lumOff val="35000"/>
                  </a:schemeClr>
                </a:solidFill>
                <a:effectLst/>
                <a:latin typeface="Arial" panose="020B0604020202020204" pitchFamily="34" charset="0"/>
                <a:ea typeface="Calibri" panose="020F0502020204030204" pitchFamily="34" charset="0"/>
                <a:cs typeface="Arial" panose="020B0604020202020204" pitchFamily="34" charset="0"/>
              </a:rPr>
              <a:t>Chicago Defender</a:t>
            </a:r>
            <a:r>
              <a:rPr lang="en-US" sz="2000" i="1" dirty="0">
                <a:solidFill>
                  <a:schemeClr val="tx1">
                    <a:lumMod val="65000"/>
                    <a:lumOff val="35000"/>
                  </a:schemeClr>
                </a:solidFill>
                <a:effectLst/>
                <a:latin typeface="Arial" panose="020B0604020202020204" pitchFamily="34" charset="0"/>
                <a:ea typeface="Calibri" panose="020F0502020204030204" pitchFamily="34" charset="0"/>
                <a:cs typeface="Arial" panose="020B0604020202020204" pitchFamily="34" charset="0"/>
              </a:rPr>
              <a:t>, one of the most influential African American newspapers in the country, c. 1942.</a:t>
            </a:r>
          </a:p>
        </p:txBody>
      </p:sp>
      <p:pic>
        <p:nvPicPr>
          <p:cNvPr id="6" name="Picture 5">
            <a:extLst>
              <a:ext uri="{FF2B5EF4-FFF2-40B4-BE49-F238E27FC236}">
                <a16:creationId xmlns:a16="http://schemas.microsoft.com/office/drawing/2014/main" id="{26488435-9304-4022-8167-C7AAE4D57521}"/>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548701" y="1334192"/>
            <a:ext cx="3982706" cy="5066608"/>
          </a:xfrm>
          <a:prstGeom prst="rect">
            <a:avLst/>
          </a:prstGeom>
          <a:effectLst>
            <a:softEdge rad="25400"/>
          </a:effectLst>
        </p:spPr>
      </p:pic>
    </p:spTree>
    <p:extLst>
      <p:ext uri="{BB962C8B-B14F-4D97-AF65-F5344CB8AC3E}">
        <p14:creationId xmlns:p14="http://schemas.microsoft.com/office/powerpoint/2010/main" val="1055312406"/>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2000" decel="200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1000" fill="hold"/>
                                        <p:tgtEl>
                                          <p:spTgt spid="6"/>
                                        </p:tgtEl>
                                        <p:attrNameLst>
                                          <p:attrName>ppt_x</p:attrName>
                                        </p:attrNameLst>
                                      </p:cBhvr>
                                      <p:tavLst>
                                        <p:tav tm="0">
                                          <p:val>
                                            <p:strVal val="0-#ppt_w/2"/>
                                          </p:val>
                                        </p:tav>
                                        <p:tav tm="100000">
                                          <p:val>
                                            <p:strVal val="#ppt_x"/>
                                          </p:val>
                                        </p:tav>
                                      </p:tavLst>
                                    </p:anim>
                                    <p:anim calcmode="lin" valueType="num">
                                      <p:cBhvr additive="base">
                                        <p:cTn id="8" dur="1000" fill="hold"/>
                                        <p:tgtEl>
                                          <p:spTgt spid="6"/>
                                        </p:tgtEl>
                                        <p:attrNameLst>
                                          <p:attrName>ppt_y</p:attrName>
                                        </p:attrNameLst>
                                      </p:cBhvr>
                                      <p:tavLst>
                                        <p:tav tm="0">
                                          <p:val>
                                            <p:strVal val="#ppt_y"/>
                                          </p:val>
                                        </p:tav>
                                        <p:tav tm="100000">
                                          <p:val>
                                            <p:strVal val="#ppt_y"/>
                                          </p:val>
                                        </p:tav>
                                      </p:tavLst>
                                    </p:anim>
                                  </p:childTnLst>
                                </p:cTn>
                              </p:par>
                              <p:par>
                                <p:cTn id="9" presetID="10" presetClass="entr" presetSubtype="0" fill="hold" grpId="0" nodeType="with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500"/>
                                        <p:tgtEl>
                                          <p:spTgt spid="10"/>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nodeType="clickEffect">
                                  <p:stCondLst>
                                    <p:cond delay="0"/>
                                  </p:stCondLst>
                                  <p:childTnLst>
                                    <p:set>
                                      <p:cBhvr>
                                        <p:cTn id="15" dur="1" fill="hold">
                                          <p:stCondLst>
                                            <p:cond delay="0"/>
                                          </p:stCondLst>
                                        </p:cTn>
                                        <p:tgtEl>
                                          <p:spTgt spid="3">
                                            <p:txEl>
                                              <p:pRg st="1" end="1"/>
                                            </p:txEl>
                                          </p:spTgt>
                                        </p:tgtEl>
                                        <p:attrNameLst>
                                          <p:attrName>style.visibility</p:attrName>
                                        </p:attrNameLst>
                                      </p:cBhvr>
                                      <p:to>
                                        <p:strVal val="visible"/>
                                      </p:to>
                                    </p:set>
                                    <p:animEffect transition="in" filter="fade">
                                      <p:cBhvr>
                                        <p:cTn id="16"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C61121-5616-4C76-A203-2143F9EE803B}"/>
              </a:ext>
            </a:extLst>
          </p:cNvPr>
          <p:cNvSpPr>
            <a:spLocks noGrp="1"/>
          </p:cNvSpPr>
          <p:nvPr>
            <p:ph type="title"/>
          </p:nvPr>
        </p:nvSpPr>
        <p:spPr/>
        <p:txBody>
          <a:bodyPr/>
          <a:lstStyle/>
          <a:p>
            <a:r>
              <a:rPr lang="en-US" dirty="0"/>
              <a:t>Lost World</a:t>
            </a:r>
          </a:p>
        </p:txBody>
      </p:sp>
      <p:sp>
        <p:nvSpPr>
          <p:cNvPr id="3" name="Text Placeholder 2">
            <a:extLst>
              <a:ext uri="{FF2B5EF4-FFF2-40B4-BE49-F238E27FC236}">
                <a16:creationId xmlns:a16="http://schemas.microsoft.com/office/drawing/2014/main" id="{46CF8B2C-16DC-4748-B146-81C6957B5618}"/>
              </a:ext>
            </a:extLst>
          </p:cNvPr>
          <p:cNvSpPr>
            <a:spLocks noGrp="1"/>
          </p:cNvSpPr>
          <p:nvPr>
            <p:ph type="body" sz="quarter" idx="1"/>
          </p:nvPr>
        </p:nvSpPr>
        <p:spPr>
          <a:xfrm>
            <a:off x="2743200" y="1210021"/>
            <a:ext cx="4701310" cy="1767354"/>
          </a:xfrm>
        </p:spPr>
        <p:txBody>
          <a:bodyPr vert="horz" lIns="91440" tIns="45720" rIns="91440" bIns="45720" rtlCol="0" anchor="t">
            <a:noAutofit/>
          </a:bodyPr>
          <a:lstStyle/>
          <a:p>
            <a:r>
              <a:rPr lang="en-US" dirty="0"/>
              <a:t>As an older man, </a:t>
            </a:r>
            <a:r>
              <a:rPr lang="en-US" dirty="0" err="1"/>
              <a:t>Loury</a:t>
            </a:r>
            <a:r>
              <a:rPr lang="en-US" dirty="0"/>
              <a:t> sadly noticed the changes in his neighborhood: </a:t>
            </a:r>
          </a:p>
          <a:p>
            <a:r>
              <a:rPr lang="en-US" dirty="0"/>
              <a:t>“The alleys where we played stickball, the homes in whose backyards stood the apple trees ... are now, most of them, overrun by poverty and crime. I would not walk through those neighborhoods myself, much less allow a child to play in them unsupervised.”</a:t>
            </a:r>
          </a:p>
        </p:txBody>
      </p:sp>
      <p:pic>
        <p:nvPicPr>
          <p:cNvPr id="8" name="Picture 7">
            <a:extLst>
              <a:ext uri="{FF2B5EF4-FFF2-40B4-BE49-F238E27FC236}">
                <a16:creationId xmlns:a16="http://schemas.microsoft.com/office/drawing/2014/main" id="{675BFF4D-2211-493A-BA38-C6595707005F}"/>
              </a:ext>
            </a:extLst>
          </p:cNvPr>
          <p:cNvPicPr>
            <a:picLocks noChangeAspect="1"/>
          </p:cNvPicPr>
          <p:nvPr/>
        </p:nvPicPr>
        <p:blipFill rotWithShape="1">
          <a:blip r:embed="rId2">
            <a:extLst>
              <a:ext uri="{28A0092B-C50C-407E-A947-70E740481C1C}">
                <a14:useLocalDpi xmlns:a14="http://schemas.microsoft.com/office/drawing/2010/main"/>
              </a:ext>
            </a:extLst>
          </a:blip>
          <a:srcRect/>
          <a:stretch/>
        </p:blipFill>
        <p:spPr>
          <a:xfrm>
            <a:off x="7839636" y="0"/>
            <a:ext cx="4512732" cy="6858000"/>
          </a:xfrm>
          <a:prstGeom prst="rect">
            <a:avLst/>
          </a:prstGeom>
        </p:spPr>
      </p:pic>
      <p:sp>
        <p:nvSpPr>
          <p:cNvPr id="9" name="Text Box 16">
            <a:extLst>
              <a:ext uri="{FF2B5EF4-FFF2-40B4-BE49-F238E27FC236}">
                <a16:creationId xmlns:a16="http://schemas.microsoft.com/office/drawing/2014/main" id="{F3E7C13C-593F-4908-B4AC-0199246DB796}"/>
              </a:ext>
            </a:extLst>
          </p:cNvPr>
          <p:cNvSpPr txBox="1"/>
          <p:nvPr/>
        </p:nvSpPr>
        <p:spPr>
          <a:xfrm>
            <a:off x="2832846" y="6418729"/>
            <a:ext cx="4701310" cy="377771"/>
          </a:xfrm>
          <a:prstGeom prst="rect">
            <a:avLst/>
          </a:prstGeom>
          <a:solidFill>
            <a:prstClr val="white"/>
          </a:solidFill>
          <a:ln>
            <a:noFill/>
          </a:ln>
        </p:spPr>
        <p:txBody>
          <a:bodyPr rot="0" spcFirstLastPara="0" vert="horz" wrap="square" lIns="0" tIns="0" rIns="0" bIns="0" numCol="1" spcCol="0" rtlCol="0" fromWordArt="0" anchor="t" anchorCtr="0" forceAA="0" compatLnSpc="1">
            <a:prstTxWarp prst="textNoShape">
              <a:avLst/>
            </a:prstTxWarp>
            <a:noAutofit/>
          </a:bodyPr>
          <a:lstStyle/>
          <a:p>
            <a:pPr marL="0" marR="0">
              <a:spcBef>
                <a:spcPts val="0"/>
              </a:spcBef>
              <a:spcAft>
                <a:spcPts val="0"/>
              </a:spcAft>
            </a:pPr>
            <a:r>
              <a:rPr lang="en-US" sz="1600" i="1" dirty="0">
                <a:solidFill>
                  <a:schemeClr val="tx1">
                    <a:lumMod val="65000"/>
                    <a:lumOff val="35000"/>
                  </a:schemeClr>
                </a:solidFill>
                <a:effectLst/>
                <a:latin typeface="Arial" panose="020B0604020202020204" pitchFamily="34" charset="0"/>
                <a:ea typeface="Calibri" panose="020F0502020204030204" pitchFamily="34" charset="0"/>
                <a:cs typeface="Arial" panose="020B0604020202020204" pitchFamily="34" charset="0"/>
              </a:rPr>
              <a:t>Chicago’s South Side, mid-1970s. (John H. White.)</a:t>
            </a:r>
          </a:p>
        </p:txBody>
      </p:sp>
    </p:spTree>
    <p:extLst>
      <p:ext uri="{BB962C8B-B14F-4D97-AF65-F5344CB8AC3E}">
        <p14:creationId xmlns:p14="http://schemas.microsoft.com/office/powerpoint/2010/main" val="2726080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par>
                                <p:cTn id="10" presetID="22" presetClass="entr" presetSubtype="1" fill="hold" nodeType="with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ipe(up)">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C61121-5616-4C76-A203-2143F9EE803B}"/>
              </a:ext>
            </a:extLst>
          </p:cNvPr>
          <p:cNvSpPr>
            <a:spLocks noGrp="1"/>
          </p:cNvSpPr>
          <p:nvPr>
            <p:ph type="title"/>
          </p:nvPr>
        </p:nvSpPr>
        <p:spPr/>
        <p:txBody>
          <a:bodyPr/>
          <a:lstStyle/>
          <a:p>
            <a:r>
              <a:rPr lang="en-US" dirty="0"/>
              <a:t>Advanced Studies</a:t>
            </a:r>
          </a:p>
        </p:txBody>
      </p:sp>
      <p:sp>
        <p:nvSpPr>
          <p:cNvPr id="3" name="Text Placeholder 2">
            <a:extLst>
              <a:ext uri="{FF2B5EF4-FFF2-40B4-BE49-F238E27FC236}">
                <a16:creationId xmlns:a16="http://schemas.microsoft.com/office/drawing/2014/main" id="{46CF8B2C-16DC-4748-B146-81C6957B5618}"/>
              </a:ext>
            </a:extLst>
          </p:cNvPr>
          <p:cNvSpPr>
            <a:spLocks noGrp="1"/>
          </p:cNvSpPr>
          <p:nvPr>
            <p:ph type="body" sz="quarter" idx="1"/>
          </p:nvPr>
        </p:nvSpPr>
        <p:spPr>
          <a:xfrm>
            <a:off x="2743200" y="1193408"/>
            <a:ext cx="8619893" cy="1469005"/>
          </a:xfrm>
        </p:spPr>
        <p:txBody>
          <a:bodyPr vert="horz" lIns="91440" tIns="45720" rIns="91440" bIns="45720" rtlCol="0" anchor="t">
            <a:noAutofit/>
          </a:bodyPr>
          <a:lstStyle/>
          <a:p>
            <a:r>
              <a:rPr lang="en-US" dirty="0" err="1"/>
              <a:t>Loury</a:t>
            </a:r>
            <a:r>
              <a:rPr lang="en-US" dirty="0"/>
              <a:t> started high school at the early age of twelve.  While it was hard for him to fit in with his older classmates, he had no problem with his schoolwork.  He loved the logic of mathematics and improved at chess, a game he was first introduced to by his father and that would be a part of his life even as an adult.</a:t>
            </a:r>
          </a:p>
        </p:txBody>
      </p:sp>
      <p:sp>
        <p:nvSpPr>
          <p:cNvPr id="8" name="Text Box 16">
            <a:extLst>
              <a:ext uri="{FF2B5EF4-FFF2-40B4-BE49-F238E27FC236}">
                <a16:creationId xmlns:a16="http://schemas.microsoft.com/office/drawing/2014/main" id="{DA0AEBCB-FCA7-44C4-8541-CFA0D80F5260}"/>
              </a:ext>
            </a:extLst>
          </p:cNvPr>
          <p:cNvSpPr txBox="1"/>
          <p:nvPr/>
        </p:nvSpPr>
        <p:spPr>
          <a:xfrm>
            <a:off x="7914224" y="4636766"/>
            <a:ext cx="3069152" cy="468520"/>
          </a:xfrm>
          <a:prstGeom prst="rect">
            <a:avLst/>
          </a:prstGeom>
          <a:solidFill>
            <a:prstClr val="white"/>
          </a:solidFill>
          <a:ln>
            <a:noFill/>
          </a:ln>
        </p:spPr>
        <p:txBody>
          <a:bodyPr rot="0" spcFirstLastPara="0" vert="horz" wrap="square" lIns="0" tIns="0" rIns="0" bIns="0" numCol="1" spcCol="0" rtlCol="0" fromWordArt="0" anchor="t" anchorCtr="0" forceAA="0" compatLnSpc="1">
            <a:prstTxWarp prst="textNoShape">
              <a:avLst/>
            </a:prstTxWarp>
            <a:noAutofit/>
          </a:bodyPr>
          <a:lstStyle/>
          <a:p>
            <a:pPr marL="0" marR="0">
              <a:spcBef>
                <a:spcPts val="0"/>
              </a:spcBef>
              <a:spcAft>
                <a:spcPts val="0"/>
              </a:spcAft>
            </a:pPr>
            <a:r>
              <a:rPr lang="en-US" sz="2200" i="1" dirty="0" err="1">
                <a:solidFill>
                  <a:schemeClr val="tx1">
                    <a:lumMod val="65000"/>
                    <a:lumOff val="35000"/>
                  </a:schemeClr>
                </a:solidFill>
                <a:effectLst/>
                <a:latin typeface="Arial" panose="020B0604020202020204" pitchFamily="34" charset="0"/>
                <a:ea typeface="Calibri" panose="020F0502020204030204" pitchFamily="34" charset="0"/>
                <a:cs typeface="Arial" panose="020B0604020202020204" pitchFamily="34" charset="0"/>
              </a:rPr>
              <a:t>Loury</a:t>
            </a:r>
            <a:r>
              <a:rPr lang="en-US" sz="2200" i="1" dirty="0">
                <a:solidFill>
                  <a:schemeClr val="tx1">
                    <a:lumMod val="65000"/>
                    <a:lumOff val="35000"/>
                  </a:schemeClr>
                </a:solidFill>
                <a:effectLst/>
                <a:latin typeface="Arial" panose="020B0604020202020204" pitchFamily="34" charset="0"/>
                <a:ea typeface="Calibri" panose="020F0502020204030204" pitchFamily="34" charset="0"/>
                <a:cs typeface="Arial" panose="020B0604020202020204" pitchFamily="34" charset="0"/>
              </a:rPr>
              <a:t> and Shankar playing chess during their 2023 interview.</a:t>
            </a:r>
          </a:p>
        </p:txBody>
      </p:sp>
      <p:pic>
        <p:nvPicPr>
          <p:cNvPr id="5" name="Picture 4">
            <a:extLst>
              <a:ext uri="{FF2B5EF4-FFF2-40B4-BE49-F238E27FC236}">
                <a16:creationId xmlns:a16="http://schemas.microsoft.com/office/drawing/2014/main" id="{BCE010EB-A531-4CE4-A4B9-D5579229F6ED}"/>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2743200" y="3807645"/>
            <a:ext cx="4812668" cy="2595282"/>
          </a:xfrm>
          <a:prstGeom prst="rect">
            <a:avLst/>
          </a:prstGeom>
          <a:effectLst>
            <a:softEdge rad="25400"/>
          </a:effectLst>
        </p:spPr>
      </p:pic>
    </p:spTree>
    <p:extLst>
      <p:ext uri="{BB962C8B-B14F-4D97-AF65-F5344CB8AC3E}">
        <p14:creationId xmlns:p14="http://schemas.microsoft.com/office/powerpoint/2010/main" val="34823477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2" presetClass="entr" presetSubtype="6"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 calcmode="lin" valueType="num">
                                      <p:cBhvr additive="base">
                                        <p:cTn id="10" dur="500" fill="hold"/>
                                        <p:tgtEl>
                                          <p:spTgt spid="8"/>
                                        </p:tgtEl>
                                        <p:attrNameLst>
                                          <p:attrName>ppt_x</p:attrName>
                                        </p:attrNameLst>
                                      </p:cBhvr>
                                      <p:tavLst>
                                        <p:tav tm="0">
                                          <p:val>
                                            <p:strVal val="1+#ppt_w/2"/>
                                          </p:val>
                                        </p:tav>
                                        <p:tav tm="100000">
                                          <p:val>
                                            <p:strVal val="#ppt_x"/>
                                          </p:val>
                                        </p:tav>
                                      </p:tavLst>
                                    </p:anim>
                                    <p:anim calcmode="lin" valueType="num">
                                      <p:cBhvr additive="base">
                                        <p:cTn id="11"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extLst mod="1"/>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WCC">
      <a:majorFont>
        <a:latin typeface="Georgia"/>
        <a:ea typeface="Bodoni SvtyTwo ITC TT-Bold"/>
        <a:cs typeface="Bodoni SvtyTwo ITC TT-Bold"/>
      </a:majorFont>
      <a:minorFont>
        <a:latin typeface="Lato"/>
        <a:ea typeface="Lato-Light"/>
        <a:cs typeface="Lato-Light"/>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C0AD91FFA5E8D244B3117B81980D7275" ma:contentTypeVersion="18" ma:contentTypeDescription="Create a new document." ma:contentTypeScope="" ma:versionID="9f03f931a8bcbccdbe2b0e1c53a7c44f">
  <xsd:schema xmlns:xsd="http://www.w3.org/2001/XMLSchema" xmlns:xs="http://www.w3.org/2001/XMLSchema" xmlns:p="http://schemas.microsoft.com/office/2006/metadata/properties" xmlns:ns3="9662cc7d-bdce-45f3-bf04-456ec8f5276f" xmlns:ns4="3b8b09ac-fb65-4a66-9fe9-4d5097a6c844" targetNamespace="http://schemas.microsoft.com/office/2006/metadata/properties" ma:root="true" ma:fieldsID="2e5df27e99536dc88f728e3e65888a44" ns3:_="" ns4:_="">
    <xsd:import namespace="9662cc7d-bdce-45f3-bf04-456ec8f5276f"/>
    <xsd:import namespace="3b8b09ac-fb65-4a66-9fe9-4d5097a6c844"/>
    <xsd:element name="properties">
      <xsd:complexType>
        <xsd:sequence>
          <xsd:element name="documentManagement">
            <xsd:complexType>
              <xsd:all>
                <xsd:element ref="ns3:SharedWithUsers" minOccurs="0"/>
                <xsd:element ref="ns3:SharedWithDetails" minOccurs="0"/>
                <xsd:element ref="ns3:SharingHintHash" minOccurs="0"/>
                <xsd:element ref="ns4:MediaServiceMetadata" minOccurs="0"/>
                <xsd:element ref="ns4:MediaServiceFastMetadata" minOccurs="0"/>
                <xsd:element ref="ns4:MediaServiceAutoKeyPoints" minOccurs="0"/>
                <xsd:element ref="ns4:MediaServiceKeyPoints" minOccurs="0"/>
                <xsd:element ref="ns4:MediaServiceAutoTags" minOccurs="0"/>
                <xsd:element ref="ns4:MediaServiceGenerationTime" minOccurs="0"/>
                <xsd:element ref="ns4:MediaServiceEventHashCode" minOccurs="0"/>
                <xsd:element ref="ns4:MediaServiceOCR" minOccurs="0"/>
                <xsd:element ref="ns4:MediaServiceDateTaken" minOccurs="0"/>
                <xsd:element ref="ns4:MediaServiceLocation" minOccurs="0"/>
                <xsd:element ref="ns4:MediaLengthInSeconds" minOccurs="0"/>
                <xsd:element ref="ns4:_activity" minOccurs="0"/>
                <xsd:element ref="ns4:MediaServiceObjectDetectorVersions" minOccurs="0"/>
                <xsd:element ref="ns4:MediaServiceSystemTags" minOccurs="0"/>
                <xsd:element ref="ns4: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662cc7d-bdce-45f3-bf04-456ec8f5276f"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element name="SharingHintHash" ma:index="10" nillable="true" ma:displayName="Sharing Hint Hash" ma:hidden="true" ma:internalName="SharingHintHash"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3b8b09ac-fb65-4a66-9fe9-4d5097a6c844"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AutoKeyPoints" ma:index="13" nillable="true" ma:displayName="MediaServiceAutoKeyPoints" ma:hidden="true" ma:internalName="MediaServiceAutoKeyPoints" ma:readOnly="true">
      <xsd:simpleType>
        <xsd:restriction base="dms:Note"/>
      </xsd:simpleType>
    </xsd:element>
    <xsd:element name="MediaServiceKeyPoints" ma:index="14" nillable="true" ma:displayName="KeyPoints" ma:internalName="MediaServiceKeyPoints" ma:readOnly="true">
      <xsd:simpleType>
        <xsd:restriction base="dms:Note">
          <xsd:maxLength value="255"/>
        </xsd:restriction>
      </xsd:simpleType>
    </xsd:element>
    <xsd:element name="MediaServiceAutoTags" ma:index="15" nillable="true" ma:displayName="Tags" ma:internalName="MediaServiceAutoTags"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element name="MediaServiceDateTaken" ma:index="19" nillable="true" ma:displayName="MediaServiceDateTaken" ma:hidden="true" ma:internalName="MediaServiceDateTaken" ma:readOnly="true">
      <xsd:simpleType>
        <xsd:restriction base="dms:Text"/>
      </xsd:simpleType>
    </xsd:element>
    <xsd:element name="MediaServiceLocation" ma:index="20" nillable="true" ma:displayName="Location" ma:internalName="MediaServiceLocation" ma:readOnly="true">
      <xsd:simpleType>
        <xsd:restriction base="dms:Text"/>
      </xsd:simpleType>
    </xsd:element>
    <xsd:element name="MediaLengthInSeconds" ma:index="21" nillable="true" ma:displayName="MediaLengthInSeconds" ma:hidden="true" ma:internalName="MediaLengthInSeconds" ma:readOnly="true">
      <xsd:simpleType>
        <xsd:restriction base="dms:Unknown"/>
      </xsd:simpleType>
    </xsd:element>
    <xsd:element name="_activity" ma:index="22" nillable="true" ma:displayName="_activity" ma:hidden="true" ma:internalName="_activity">
      <xsd:simpleType>
        <xsd:restriction base="dms:Note"/>
      </xsd:simpleType>
    </xsd:element>
    <xsd:element name="MediaServiceObjectDetectorVersions" ma:index="23" nillable="true" ma:displayName="MediaServiceObjectDetectorVersions" ma:hidden="true" ma:indexed="true" ma:internalName="MediaServiceObjectDetectorVersions" ma:readOnly="true">
      <xsd:simpleType>
        <xsd:restriction base="dms:Text"/>
      </xsd:simpleType>
    </xsd:element>
    <xsd:element name="MediaServiceSystemTags" ma:index="24" nillable="true" ma:displayName="MediaServiceSystemTags" ma:hidden="true" ma:internalName="MediaServiceSystemTags" ma:readOnly="true">
      <xsd:simpleType>
        <xsd:restriction base="dms:Note"/>
      </xsd:simpleType>
    </xsd:element>
    <xsd:element name="MediaServiceSearchProperties" ma:index="25"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_activity xmlns="3b8b09ac-fb65-4a66-9fe9-4d5097a6c844" xsi:nil="true"/>
  </documentManagement>
</p:properties>
</file>

<file path=customXml/itemProps1.xml><?xml version="1.0" encoding="utf-8"?>
<ds:datastoreItem xmlns:ds="http://schemas.openxmlformats.org/officeDocument/2006/customXml" ds:itemID="{39863286-F346-49E2-BE34-C6AE9AFB630D}">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662cc7d-bdce-45f3-bf04-456ec8f5276f"/>
    <ds:schemaRef ds:uri="3b8b09ac-fb65-4a66-9fe9-4d5097a6c84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B47A0C77-B9A1-42F0-8BAA-93D6E94E96A5}">
  <ds:schemaRefs>
    <ds:schemaRef ds:uri="http://schemas.microsoft.com/sharepoint/v3/contenttype/forms"/>
  </ds:schemaRefs>
</ds:datastoreItem>
</file>

<file path=customXml/itemProps3.xml><?xml version="1.0" encoding="utf-8"?>
<ds:datastoreItem xmlns:ds="http://schemas.openxmlformats.org/officeDocument/2006/customXml" ds:itemID="{F9089CF1-E377-453D-AEBB-841C6741C05D}">
  <ds:schemaRefs>
    <ds:schemaRef ds:uri="http://schemas.openxmlformats.org/package/2006/metadata/core-properties"/>
    <ds:schemaRef ds:uri="http://purl.org/dc/terms/"/>
    <ds:schemaRef ds:uri="http://purl.org/dc/dcmitype/"/>
    <ds:schemaRef ds:uri="http://schemas.microsoft.com/office/infopath/2007/PartnerControls"/>
    <ds:schemaRef ds:uri="http://purl.org/dc/elements/1.1/"/>
    <ds:schemaRef ds:uri="http://www.w3.org/XML/1998/namespace"/>
    <ds:schemaRef ds:uri="http://schemas.microsoft.com/office/2006/metadata/properties"/>
    <ds:schemaRef ds:uri="http://schemas.microsoft.com/office/2006/documentManagement/types"/>
    <ds:schemaRef ds:uri="3b8b09ac-fb65-4a66-9fe9-4d5097a6c844"/>
    <ds:schemaRef ds:uri="9662cc7d-bdce-45f3-bf04-456ec8f5276f"/>
  </ds:schemaRefs>
</ds:datastoreItem>
</file>

<file path=docProps/app.xml><?xml version="1.0" encoding="utf-8"?>
<Properties xmlns="http://schemas.openxmlformats.org/officeDocument/2006/extended-properties" xmlns:vt="http://schemas.openxmlformats.org/officeDocument/2006/docPropsVTypes">
  <TotalTime>0</TotalTime>
  <Words>3189</Words>
  <Application>Microsoft Office PowerPoint</Application>
  <PresentationFormat>Widescreen</PresentationFormat>
  <Paragraphs>193</Paragraphs>
  <Slides>39</Slides>
  <Notes>14</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39</vt:i4>
      </vt:variant>
    </vt:vector>
  </HeadingPairs>
  <TitlesOfParts>
    <vt:vector size="49" baseType="lpstr">
      <vt:lpstr>Arial</vt:lpstr>
      <vt:lpstr>Bodoni SvtyTwo ITC TT-Bold</vt:lpstr>
      <vt:lpstr>Bodoni SvtyTwo ITC TT-Book</vt:lpstr>
      <vt:lpstr>Calibri</vt:lpstr>
      <vt:lpstr>Georgia</vt:lpstr>
      <vt:lpstr>Helvetica Neue Medium</vt:lpstr>
      <vt:lpstr>Lato</vt:lpstr>
      <vt:lpstr>Lato-Light</vt:lpstr>
      <vt:lpstr>Times New Roman</vt:lpstr>
      <vt:lpstr>Office Theme</vt:lpstr>
      <vt:lpstr>PowerPoint Presentation</vt:lpstr>
      <vt:lpstr>Glenn C. Loury</vt:lpstr>
      <vt:lpstr>Glenn C. Loury</vt:lpstr>
      <vt:lpstr>South Side of Chicago</vt:lpstr>
      <vt:lpstr>South Side of Chicago</vt:lpstr>
      <vt:lpstr>Inspiring Uncles</vt:lpstr>
      <vt:lpstr>Lives of the Mind</vt:lpstr>
      <vt:lpstr>Lost World</vt:lpstr>
      <vt:lpstr>Advanced Studies</vt:lpstr>
      <vt:lpstr>A Job in Print</vt:lpstr>
      <vt:lpstr>On to Northwestern</vt:lpstr>
      <vt:lpstr>An Economist Rises</vt:lpstr>
      <vt:lpstr>An Economist Rises</vt:lpstr>
      <vt:lpstr>Cambridge and MIT</vt:lpstr>
      <vt:lpstr>Cambridge and MIT</vt:lpstr>
      <vt:lpstr> A Meeting of Minds</vt:lpstr>
      <vt:lpstr>Social Capital</vt:lpstr>
      <vt:lpstr>Loury the Reaganite</vt:lpstr>
      <vt:lpstr>Breaking Ranks</vt:lpstr>
      <vt:lpstr>Public and Personal Critics</vt:lpstr>
      <vt:lpstr>A Double Life</vt:lpstr>
      <vt:lpstr> Night Life</vt:lpstr>
      <vt:lpstr>Withdrawals </vt:lpstr>
      <vt:lpstr>Against D’Souza</vt:lpstr>
      <vt:lpstr>A Shift to the Left</vt:lpstr>
      <vt:lpstr>A Shift to the Left</vt:lpstr>
      <vt:lpstr>The Anatomy of Racial Inequality</vt:lpstr>
      <vt:lpstr>A Nation of Jailers?</vt:lpstr>
      <vt:lpstr> Talking Heads</vt:lpstr>
      <vt:lpstr> Glenn and John</vt:lpstr>
      <vt:lpstr> Hope and Change?</vt:lpstr>
      <vt:lpstr>Tough Questions</vt:lpstr>
      <vt:lpstr>Tough Questions</vt:lpstr>
      <vt:lpstr> Tough Questions</vt:lpstr>
      <vt:lpstr> Prized Fellow</vt:lpstr>
      <vt:lpstr>Late Admissions</vt:lpstr>
      <vt:lpstr> Black Identity</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2024-05-14T02:35:06Z</dcterms:created>
  <dcterms:modified xsi:type="dcterms:W3CDTF">2024-05-14T19:01:14Z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0x010100C0AD91FFA5E8D244B3117B81980D7275</vt:lpwstr>
  </property>
</Properties>
</file>