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59"/>
  </p:notesMasterIdLst>
  <p:handoutMasterIdLst>
    <p:handoutMasterId r:id="rId60"/>
  </p:handoutMasterIdLst>
  <p:sldIdLst>
    <p:sldId id="404" r:id="rId5"/>
    <p:sldId id="449" r:id="rId6"/>
    <p:sldId id="475" r:id="rId7"/>
    <p:sldId id="256" r:id="rId8"/>
    <p:sldId id="405" r:id="rId9"/>
    <p:sldId id="444" r:id="rId10"/>
    <p:sldId id="478" r:id="rId11"/>
    <p:sldId id="488" r:id="rId12"/>
    <p:sldId id="454" r:id="rId13"/>
    <p:sldId id="437" r:id="rId14"/>
    <p:sldId id="479" r:id="rId15"/>
    <p:sldId id="261" r:id="rId16"/>
    <p:sldId id="487" r:id="rId17"/>
    <p:sldId id="438" r:id="rId18"/>
    <p:sldId id="474" r:id="rId19"/>
    <p:sldId id="482" r:id="rId20"/>
    <p:sldId id="439" r:id="rId21"/>
    <p:sldId id="421" r:id="rId22"/>
    <p:sldId id="446" r:id="rId23"/>
    <p:sldId id="462" r:id="rId24"/>
    <p:sldId id="460" r:id="rId25"/>
    <p:sldId id="463" r:id="rId26"/>
    <p:sldId id="476" r:id="rId27"/>
    <p:sldId id="445" r:id="rId28"/>
    <p:sldId id="472" r:id="rId29"/>
    <p:sldId id="450" r:id="rId30"/>
    <p:sldId id="430" r:id="rId31"/>
    <p:sldId id="458" r:id="rId32"/>
    <p:sldId id="483" r:id="rId33"/>
    <p:sldId id="456" r:id="rId34"/>
    <p:sldId id="484" r:id="rId35"/>
    <p:sldId id="452" r:id="rId36"/>
    <p:sldId id="464" r:id="rId37"/>
    <p:sldId id="457" r:id="rId38"/>
    <p:sldId id="481" r:id="rId39"/>
    <p:sldId id="473" r:id="rId40"/>
    <p:sldId id="485" r:id="rId41"/>
    <p:sldId id="442" r:id="rId42"/>
    <p:sldId id="486" r:id="rId43"/>
    <p:sldId id="465" r:id="rId44"/>
    <p:sldId id="466" r:id="rId45"/>
    <p:sldId id="423" r:id="rId46"/>
    <p:sldId id="451" r:id="rId47"/>
    <p:sldId id="440" r:id="rId48"/>
    <p:sldId id="436" r:id="rId49"/>
    <p:sldId id="467" r:id="rId50"/>
    <p:sldId id="422" r:id="rId51"/>
    <p:sldId id="480" r:id="rId52"/>
    <p:sldId id="435" r:id="rId53"/>
    <p:sldId id="443" r:id="rId54"/>
    <p:sldId id="477" r:id="rId55"/>
    <p:sldId id="427" r:id="rId56"/>
    <p:sldId id="420" r:id="rId57"/>
    <p:sldId id="416"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48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550" autoAdjust="0"/>
    <p:restoredTop sz="96340" autoAdjust="0"/>
  </p:normalViewPr>
  <p:slideViewPr>
    <p:cSldViewPr snapToGrid="0">
      <p:cViewPr varScale="1">
        <p:scale>
          <a:sx n="82" d="100"/>
          <a:sy n="82" d="100"/>
        </p:scale>
        <p:origin x="126" y="786"/>
      </p:cViewPr>
      <p:guideLst/>
    </p:cSldViewPr>
  </p:slideViewPr>
  <p:notesTextViewPr>
    <p:cViewPr>
      <p:scale>
        <a:sx n="1" d="1"/>
        <a:sy n="1" d="1"/>
      </p:scale>
      <p:origin x="0" y="0"/>
    </p:cViewPr>
  </p:notesTextViewPr>
  <p:notesViewPr>
    <p:cSldViewPr snapToGrid="0">
      <p:cViewPr varScale="1">
        <p:scale>
          <a:sx n="65" d="100"/>
          <a:sy n="65" d="100"/>
        </p:scale>
        <p:origin x="3154" y="3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ADBAFB3-D872-4916-BDA4-8A9FDCEAFBC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B2CD8FE-FC99-4752-AF7F-4F48BBC9B11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D252E9-027B-4C08-A167-1A17B8F793EC}" type="datetimeFigureOut">
              <a:rPr lang="en-US" smtClean="0"/>
              <a:t>5/15/2024</a:t>
            </a:fld>
            <a:endParaRPr lang="en-US"/>
          </a:p>
        </p:txBody>
      </p:sp>
      <p:sp>
        <p:nvSpPr>
          <p:cNvPr id="4" name="Footer Placeholder 3">
            <a:extLst>
              <a:ext uri="{FF2B5EF4-FFF2-40B4-BE49-F238E27FC236}">
                <a16:creationId xmlns:a16="http://schemas.microsoft.com/office/drawing/2014/main" id="{000DBAAA-C89B-403F-AD8C-F5A0FDAE050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717CF52-CB6D-414E-82A5-2ED7FF34F5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5CDC5D-6B73-44F6-97B5-67011AEEAB14}" type="slidenum">
              <a:rPr lang="en-US" smtClean="0"/>
              <a:t>‹#›</a:t>
            </a:fld>
            <a:endParaRPr lang="en-US"/>
          </a:p>
        </p:txBody>
      </p:sp>
    </p:spTree>
    <p:extLst>
      <p:ext uri="{BB962C8B-B14F-4D97-AF65-F5344CB8AC3E}">
        <p14:creationId xmlns:p14="http://schemas.microsoft.com/office/powerpoint/2010/main" val="12361572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F86B5-EB98-4CF4-8E51-C9BB4D8F9464}" type="datetimeFigureOut">
              <a:rPr lang="en-US" smtClean="0"/>
              <a:t>5/15/2024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EB26F7-A228-42CF-ACCD-60F210703DBF}" type="slidenum">
              <a:rPr lang="en-US" smtClean="0"/>
              <a:t>‹#›</a:t>
            </a:fld>
            <a:endParaRPr lang="en-US"/>
          </a:p>
        </p:txBody>
      </p:sp>
    </p:spTree>
    <p:extLst>
      <p:ext uri="{BB962C8B-B14F-4D97-AF65-F5344CB8AC3E}">
        <p14:creationId xmlns:p14="http://schemas.microsoft.com/office/powerpoint/2010/main" val="38833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charlierose.com/videos/18733"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youtu.be/fFrd-S6qcew?si=xOMaWdumtHz60CRb"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youtu.be/fFrd-S6qcew?si=xOMaWdumtHz60CRb"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a:t>
            </a:fld>
            <a:endParaRPr lang="en-US"/>
          </a:p>
        </p:txBody>
      </p:sp>
    </p:spTree>
    <p:extLst>
      <p:ext uri="{BB962C8B-B14F-4D97-AF65-F5344CB8AC3E}">
        <p14:creationId xmlns:p14="http://schemas.microsoft.com/office/powerpoint/2010/main" val="1052466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10</a:t>
            </a:fld>
            <a:endParaRPr lang="en-US"/>
          </a:p>
        </p:txBody>
      </p:sp>
    </p:spTree>
    <p:extLst>
      <p:ext uri="{BB962C8B-B14F-4D97-AF65-F5344CB8AC3E}">
        <p14:creationId xmlns:p14="http://schemas.microsoft.com/office/powerpoint/2010/main" val="32063718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https://listen.sdpb.org/u-s/2016-04-11/talking-housing-segregation-and-chicago-with-wbezs-natalie-y-moore</a:t>
            </a:r>
          </a:p>
        </p:txBody>
      </p:sp>
      <p:sp>
        <p:nvSpPr>
          <p:cNvPr id="4" name="Slide Number Placeholder 3"/>
          <p:cNvSpPr>
            <a:spLocks noGrp="1"/>
          </p:cNvSpPr>
          <p:nvPr>
            <p:ph type="sldNum" sz="quarter" idx="5"/>
          </p:nvPr>
        </p:nvSpPr>
        <p:spPr/>
        <p:txBody>
          <a:bodyPr/>
          <a:lstStyle/>
          <a:p>
            <a:fld id="{E3EB26F7-A228-42CF-ACCD-60F210703DBF}" type="slidenum">
              <a:rPr lang="en-US" smtClean="0"/>
              <a:t>11</a:t>
            </a:fld>
            <a:endParaRPr lang="en-US"/>
          </a:p>
        </p:txBody>
      </p:sp>
    </p:spTree>
    <p:extLst>
      <p:ext uri="{BB962C8B-B14F-4D97-AF65-F5344CB8AC3E}">
        <p14:creationId xmlns:p14="http://schemas.microsoft.com/office/powerpoint/2010/main" val="3523437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12</a:t>
            </a:fld>
            <a:endParaRPr lang="en-US"/>
          </a:p>
        </p:txBody>
      </p:sp>
    </p:spTree>
    <p:extLst>
      <p:ext uri="{BB962C8B-B14F-4D97-AF65-F5344CB8AC3E}">
        <p14:creationId xmlns:p14="http://schemas.microsoft.com/office/powerpoint/2010/main" val="3051128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13</a:t>
            </a:fld>
            <a:endParaRPr lang="en-US"/>
          </a:p>
        </p:txBody>
      </p:sp>
    </p:spTree>
    <p:extLst>
      <p:ext uri="{BB962C8B-B14F-4D97-AF65-F5344CB8AC3E}">
        <p14:creationId xmlns:p14="http://schemas.microsoft.com/office/powerpoint/2010/main" val="873904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14</a:t>
            </a:fld>
            <a:endParaRPr lang="en-US"/>
          </a:p>
        </p:txBody>
      </p:sp>
    </p:spTree>
    <p:extLst>
      <p:ext uri="{BB962C8B-B14F-4D97-AF65-F5344CB8AC3E}">
        <p14:creationId xmlns:p14="http://schemas.microsoft.com/office/powerpoint/2010/main" val="16870242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https://weinberg.northwestern.edu/after-graduation/weinberg-magazine/spring-summer-2015/flashback-1970-gallery.html</a:t>
            </a:r>
          </a:p>
        </p:txBody>
      </p:sp>
      <p:sp>
        <p:nvSpPr>
          <p:cNvPr id="4" name="Slide Number Placeholder 3"/>
          <p:cNvSpPr>
            <a:spLocks noGrp="1"/>
          </p:cNvSpPr>
          <p:nvPr>
            <p:ph type="sldNum" sz="quarter" idx="5"/>
          </p:nvPr>
        </p:nvSpPr>
        <p:spPr/>
        <p:txBody>
          <a:bodyPr/>
          <a:lstStyle/>
          <a:p>
            <a:fld id="{E3EB26F7-A228-42CF-ACCD-60F210703DBF}" type="slidenum">
              <a:rPr lang="en-US" smtClean="0"/>
              <a:t>15</a:t>
            </a:fld>
            <a:endParaRPr lang="en-US"/>
          </a:p>
        </p:txBody>
      </p:sp>
    </p:spTree>
    <p:extLst>
      <p:ext uri="{BB962C8B-B14F-4D97-AF65-F5344CB8AC3E}">
        <p14:creationId xmlns:p14="http://schemas.microsoft.com/office/powerpoint/2010/main" val="3191933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16</a:t>
            </a:fld>
            <a:endParaRPr lang="en-US"/>
          </a:p>
        </p:txBody>
      </p:sp>
    </p:spTree>
    <p:extLst>
      <p:ext uri="{BB962C8B-B14F-4D97-AF65-F5344CB8AC3E}">
        <p14:creationId xmlns:p14="http://schemas.microsoft.com/office/powerpoint/2010/main" val="1243537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17</a:t>
            </a:fld>
            <a:endParaRPr lang="en-US"/>
          </a:p>
        </p:txBody>
      </p:sp>
    </p:spTree>
    <p:extLst>
      <p:ext uri="{BB962C8B-B14F-4D97-AF65-F5344CB8AC3E}">
        <p14:creationId xmlns:p14="http://schemas.microsoft.com/office/powerpoint/2010/main" val="3297157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18</a:t>
            </a:fld>
            <a:endParaRPr lang="en-US"/>
          </a:p>
        </p:txBody>
      </p:sp>
    </p:spTree>
    <p:extLst>
      <p:ext uri="{BB962C8B-B14F-4D97-AF65-F5344CB8AC3E}">
        <p14:creationId xmlns:p14="http://schemas.microsoft.com/office/powerpoint/2010/main" val="8465838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19</a:t>
            </a:fld>
            <a:endParaRPr lang="en-US"/>
          </a:p>
        </p:txBody>
      </p:sp>
    </p:spTree>
    <p:extLst>
      <p:ext uri="{BB962C8B-B14F-4D97-AF65-F5344CB8AC3E}">
        <p14:creationId xmlns:p14="http://schemas.microsoft.com/office/powerpoint/2010/main" val="1686779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a:t>
            </a:fld>
            <a:endParaRPr lang="en-US"/>
          </a:p>
        </p:txBody>
      </p:sp>
    </p:spTree>
    <p:extLst>
      <p:ext uri="{BB962C8B-B14F-4D97-AF65-F5344CB8AC3E}">
        <p14:creationId xmlns:p14="http://schemas.microsoft.com/office/powerpoint/2010/main" val="12901420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20</a:t>
            </a:fld>
            <a:endParaRPr lang="en-US"/>
          </a:p>
        </p:txBody>
      </p:sp>
    </p:spTree>
    <p:extLst>
      <p:ext uri="{BB962C8B-B14F-4D97-AF65-F5344CB8AC3E}">
        <p14:creationId xmlns:p14="http://schemas.microsoft.com/office/powerpoint/2010/main" val="42217097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21</a:t>
            </a:fld>
            <a:endParaRPr lang="en-US"/>
          </a:p>
        </p:txBody>
      </p:sp>
    </p:spTree>
    <p:extLst>
      <p:ext uri="{BB962C8B-B14F-4D97-AF65-F5344CB8AC3E}">
        <p14:creationId xmlns:p14="http://schemas.microsoft.com/office/powerpoint/2010/main" val="931165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22</a:t>
            </a:fld>
            <a:endParaRPr lang="en-US"/>
          </a:p>
        </p:txBody>
      </p:sp>
    </p:spTree>
    <p:extLst>
      <p:ext uri="{BB962C8B-B14F-4D97-AF65-F5344CB8AC3E}">
        <p14:creationId xmlns:p14="http://schemas.microsoft.com/office/powerpoint/2010/main" val="34316154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23</a:t>
            </a:fld>
            <a:endParaRPr lang="en-US"/>
          </a:p>
        </p:txBody>
      </p:sp>
    </p:spTree>
    <p:extLst>
      <p:ext uri="{BB962C8B-B14F-4D97-AF65-F5344CB8AC3E}">
        <p14:creationId xmlns:p14="http://schemas.microsoft.com/office/powerpoint/2010/main" val="124746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24</a:t>
            </a:fld>
            <a:endParaRPr lang="en-US"/>
          </a:p>
        </p:txBody>
      </p:sp>
    </p:spTree>
    <p:extLst>
      <p:ext uri="{BB962C8B-B14F-4D97-AF65-F5344CB8AC3E}">
        <p14:creationId xmlns:p14="http://schemas.microsoft.com/office/powerpoint/2010/main" val="28797944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https://centraliowamuseum.com/towarduniversalsuffrage/slaverytosuffrage</a:t>
            </a:r>
          </a:p>
        </p:txBody>
      </p:sp>
      <p:sp>
        <p:nvSpPr>
          <p:cNvPr id="4" name="Slide Number Placeholder 3"/>
          <p:cNvSpPr>
            <a:spLocks noGrp="1"/>
          </p:cNvSpPr>
          <p:nvPr>
            <p:ph type="sldNum" sz="quarter" idx="5"/>
          </p:nvPr>
        </p:nvSpPr>
        <p:spPr/>
        <p:txBody>
          <a:bodyPr/>
          <a:lstStyle/>
          <a:p>
            <a:fld id="{E3EB26F7-A228-42CF-ACCD-60F210703DBF}" type="slidenum">
              <a:rPr lang="en-US" smtClean="0"/>
              <a:t>25</a:t>
            </a:fld>
            <a:endParaRPr lang="en-US"/>
          </a:p>
        </p:txBody>
      </p:sp>
    </p:spTree>
    <p:extLst>
      <p:ext uri="{BB962C8B-B14F-4D97-AF65-F5344CB8AC3E}">
        <p14:creationId xmlns:p14="http://schemas.microsoft.com/office/powerpoint/2010/main" val="23527015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26</a:t>
            </a:fld>
            <a:endParaRPr lang="en-US"/>
          </a:p>
        </p:txBody>
      </p:sp>
    </p:spTree>
    <p:extLst>
      <p:ext uri="{BB962C8B-B14F-4D97-AF65-F5344CB8AC3E}">
        <p14:creationId xmlns:p14="http://schemas.microsoft.com/office/powerpoint/2010/main" val="16388647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27</a:t>
            </a:fld>
            <a:endParaRPr lang="en-US"/>
          </a:p>
        </p:txBody>
      </p:sp>
    </p:spTree>
    <p:extLst>
      <p:ext uri="{BB962C8B-B14F-4D97-AF65-F5344CB8AC3E}">
        <p14:creationId xmlns:p14="http://schemas.microsoft.com/office/powerpoint/2010/main" val="17835844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28</a:t>
            </a:fld>
            <a:endParaRPr lang="en-US"/>
          </a:p>
        </p:txBody>
      </p:sp>
    </p:spTree>
    <p:extLst>
      <p:ext uri="{BB962C8B-B14F-4D97-AF65-F5344CB8AC3E}">
        <p14:creationId xmlns:p14="http://schemas.microsoft.com/office/powerpoint/2010/main" val="39683246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29</a:t>
            </a:fld>
            <a:endParaRPr lang="en-US"/>
          </a:p>
        </p:txBody>
      </p:sp>
    </p:spTree>
    <p:extLst>
      <p:ext uri="{BB962C8B-B14F-4D97-AF65-F5344CB8AC3E}">
        <p14:creationId xmlns:p14="http://schemas.microsoft.com/office/powerpoint/2010/main" val="116514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a:t>
            </a:fld>
            <a:endParaRPr lang="en-US"/>
          </a:p>
        </p:txBody>
      </p:sp>
    </p:spTree>
    <p:extLst>
      <p:ext uri="{BB962C8B-B14F-4D97-AF65-F5344CB8AC3E}">
        <p14:creationId xmlns:p14="http://schemas.microsoft.com/office/powerpoint/2010/main" val="24049599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30</a:t>
            </a:fld>
            <a:endParaRPr lang="en-US"/>
          </a:p>
        </p:txBody>
      </p:sp>
    </p:spTree>
    <p:extLst>
      <p:ext uri="{BB962C8B-B14F-4D97-AF65-F5344CB8AC3E}">
        <p14:creationId xmlns:p14="http://schemas.microsoft.com/office/powerpoint/2010/main" val="3683310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31</a:t>
            </a:fld>
            <a:endParaRPr lang="en-US"/>
          </a:p>
        </p:txBody>
      </p:sp>
    </p:spTree>
    <p:extLst>
      <p:ext uri="{BB962C8B-B14F-4D97-AF65-F5344CB8AC3E}">
        <p14:creationId xmlns:p14="http://schemas.microsoft.com/office/powerpoint/2010/main" val="19762687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32</a:t>
            </a:fld>
            <a:endParaRPr lang="en-US"/>
          </a:p>
        </p:txBody>
      </p:sp>
    </p:spTree>
    <p:extLst>
      <p:ext uri="{BB962C8B-B14F-4D97-AF65-F5344CB8AC3E}">
        <p14:creationId xmlns:p14="http://schemas.microsoft.com/office/powerpoint/2010/main" val="31588849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https://charlierose.com/videos/18733</a:t>
            </a:r>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33</a:t>
            </a:fld>
            <a:endParaRPr lang="en-US"/>
          </a:p>
        </p:txBody>
      </p:sp>
    </p:spTree>
    <p:extLst>
      <p:ext uri="{BB962C8B-B14F-4D97-AF65-F5344CB8AC3E}">
        <p14:creationId xmlns:p14="http://schemas.microsoft.com/office/powerpoint/2010/main" val="31226426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34</a:t>
            </a:fld>
            <a:endParaRPr lang="en-US"/>
          </a:p>
        </p:txBody>
      </p:sp>
    </p:spTree>
    <p:extLst>
      <p:ext uri="{BB962C8B-B14F-4D97-AF65-F5344CB8AC3E}">
        <p14:creationId xmlns:p14="http://schemas.microsoft.com/office/powerpoint/2010/main" val="31714726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https://content.time.com/time/covers/0,16641,19951030,00.html</a:t>
            </a:r>
          </a:p>
        </p:txBody>
      </p:sp>
      <p:sp>
        <p:nvSpPr>
          <p:cNvPr id="4" name="Slide Number Placeholder 3"/>
          <p:cNvSpPr>
            <a:spLocks noGrp="1"/>
          </p:cNvSpPr>
          <p:nvPr>
            <p:ph type="sldNum" sz="quarter" idx="5"/>
          </p:nvPr>
        </p:nvSpPr>
        <p:spPr/>
        <p:txBody>
          <a:bodyPr/>
          <a:lstStyle/>
          <a:p>
            <a:fld id="{E3EB26F7-A228-42CF-ACCD-60F210703DBF}" type="slidenum">
              <a:rPr lang="en-US" smtClean="0"/>
              <a:t>35</a:t>
            </a:fld>
            <a:endParaRPr lang="en-US"/>
          </a:p>
        </p:txBody>
      </p:sp>
    </p:spTree>
    <p:extLst>
      <p:ext uri="{BB962C8B-B14F-4D97-AF65-F5344CB8AC3E}">
        <p14:creationId xmlns:p14="http://schemas.microsoft.com/office/powerpoint/2010/main" val="16725725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https://www.brownalumnimagazine.com/articles/2008-03-26/a-nation-of-jailers</a:t>
            </a:r>
          </a:p>
        </p:txBody>
      </p:sp>
      <p:sp>
        <p:nvSpPr>
          <p:cNvPr id="4" name="Slide Number Placeholder 3"/>
          <p:cNvSpPr>
            <a:spLocks noGrp="1"/>
          </p:cNvSpPr>
          <p:nvPr>
            <p:ph type="sldNum" sz="quarter" idx="5"/>
          </p:nvPr>
        </p:nvSpPr>
        <p:spPr/>
        <p:txBody>
          <a:bodyPr/>
          <a:lstStyle/>
          <a:p>
            <a:fld id="{E3EB26F7-A228-42CF-ACCD-60F210703DBF}" type="slidenum">
              <a:rPr lang="en-US" smtClean="0"/>
              <a:t>36</a:t>
            </a:fld>
            <a:endParaRPr lang="en-US"/>
          </a:p>
        </p:txBody>
      </p:sp>
    </p:spTree>
    <p:extLst>
      <p:ext uri="{BB962C8B-B14F-4D97-AF65-F5344CB8AC3E}">
        <p14:creationId xmlns:p14="http://schemas.microsoft.com/office/powerpoint/2010/main" val="24260323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37</a:t>
            </a:fld>
            <a:endParaRPr lang="en-US"/>
          </a:p>
        </p:txBody>
      </p:sp>
    </p:spTree>
    <p:extLst>
      <p:ext uri="{BB962C8B-B14F-4D97-AF65-F5344CB8AC3E}">
        <p14:creationId xmlns:p14="http://schemas.microsoft.com/office/powerpoint/2010/main" val="41351261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38</a:t>
            </a:fld>
            <a:endParaRPr lang="en-US"/>
          </a:p>
        </p:txBody>
      </p:sp>
    </p:spTree>
    <p:extLst>
      <p:ext uri="{BB962C8B-B14F-4D97-AF65-F5344CB8AC3E}">
        <p14:creationId xmlns:p14="http://schemas.microsoft.com/office/powerpoint/2010/main" val="14799734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39</a:t>
            </a:fld>
            <a:endParaRPr lang="en-US"/>
          </a:p>
        </p:txBody>
      </p:sp>
    </p:spTree>
    <p:extLst>
      <p:ext uri="{BB962C8B-B14F-4D97-AF65-F5344CB8AC3E}">
        <p14:creationId xmlns:p14="http://schemas.microsoft.com/office/powerpoint/2010/main" val="1744586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a:t>
            </a:fld>
            <a:endParaRPr lang="en-US"/>
          </a:p>
        </p:txBody>
      </p:sp>
    </p:spTree>
    <p:extLst>
      <p:ext uri="{BB962C8B-B14F-4D97-AF65-F5344CB8AC3E}">
        <p14:creationId xmlns:p14="http://schemas.microsoft.com/office/powerpoint/2010/main" val="296259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40</a:t>
            </a:fld>
            <a:endParaRPr lang="en-US"/>
          </a:p>
        </p:txBody>
      </p:sp>
    </p:spTree>
    <p:extLst>
      <p:ext uri="{BB962C8B-B14F-4D97-AF65-F5344CB8AC3E}">
        <p14:creationId xmlns:p14="http://schemas.microsoft.com/office/powerpoint/2010/main" val="36868882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https://bloggingheads.tv/videos/10021</a:t>
            </a:r>
          </a:p>
        </p:txBody>
      </p:sp>
      <p:sp>
        <p:nvSpPr>
          <p:cNvPr id="4" name="Slide Number Placeholder 3"/>
          <p:cNvSpPr>
            <a:spLocks noGrp="1"/>
          </p:cNvSpPr>
          <p:nvPr>
            <p:ph type="sldNum" sz="quarter" idx="5"/>
          </p:nvPr>
        </p:nvSpPr>
        <p:spPr/>
        <p:txBody>
          <a:bodyPr/>
          <a:lstStyle/>
          <a:p>
            <a:fld id="{E3EB26F7-A228-42CF-ACCD-60F210703DBF}" type="slidenum">
              <a:rPr lang="en-US" smtClean="0"/>
              <a:t>41</a:t>
            </a:fld>
            <a:endParaRPr lang="en-US"/>
          </a:p>
        </p:txBody>
      </p:sp>
    </p:spTree>
    <p:extLst>
      <p:ext uri="{BB962C8B-B14F-4D97-AF65-F5344CB8AC3E}">
        <p14:creationId xmlns:p14="http://schemas.microsoft.com/office/powerpoint/2010/main" val="2206235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https://youtu.be/fFrd-S6qcew?si=xOMaWdumtHz60CRb</a:t>
            </a:r>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42</a:t>
            </a:fld>
            <a:endParaRPr lang="en-US"/>
          </a:p>
        </p:txBody>
      </p:sp>
    </p:spTree>
    <p:extLst>
      <p:ext uri="{BB962C8B-B14F-4D97-AF65-F5344CB8AC3E}">
        <p14:creationId xmlns:p14="http://schemas.microsoft.com/office/powerpoint/2010/main" val="17020252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https://youtu.be/fFrd-S6qcew?si=xOMaWdumtHz60CRb</a:t>
            </a:r>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43</a:t>
            </a:fld>
            <a:endParaRPr lang="en-US"/>
          </a:p>
        </p:txBody>
      </p:sp>
    </p:spTree>
    <p:extLst>
      <p:ext uri="{BB962C8B-B14F-4D97-AF65-F5344CB8AC3E}">
        <p14:creationId xmlns:p14="http://schemas.microsoft.com/office/powerpoint/2010/main" val="444412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44</a:t>
            </a:fld>
            <a:endParaRPr lang="en-US"/>
          </a:p>
        </p:txBody>
      </p:sp>
    </p:spTree>
    <p:extLst>
      <p:ext uri="{BB962C8B-B14F-4D97-AF65-F5344CB8AC3E}">
        <p14:creationId xmlns:p14="http://schemas.microsoft.com/office/powerpoint/2010/main" val="1282691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45</a:t>
            </a:fld>
            <a:endParaRPr lang="en-US"/>
          </a:p>
        </p:txBody>
      </p:sp>
    </p:spTree>
    <p:extLst>
      <p:ext uri="{BB962C8B-B14F-4D97-AF65-F5344CB8AC3E}">
        <p14:creationId xmlns:p14="http://schemas.microsoft.com/office/powerpoint/2010/main" val="38087856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https://www.blackpast.org/african-american-history/international-sweethearts-rhythm-jazz-band-1937-1949/</a:t>
            </a:r>
          </a:p>
        </p:txBody>
      </p:sp>
      <p:sp>
        <p:nvSpPr>
          <p:cNvPr id="4" name="Slide Number Placeholder 3"/>
          <p:cNvSpPr>
            <a:spLocks noGrp="1"/>
          </p:cNvSpPr>
          <p:nvPr>
            <p:ph type="sldNum" sz="quarter" idx="5"/>
          </p:nvPr>
        </p:nvSpPr>
        <p:spPr/>
        <p:txBody>
          <a:bodyPr/>
          <a:lstStyle/>
          <a:p>
            <a:fld id="{E3EB26F7-A228-42CF-ACCD-60F210703DBF}" type="slidenum">
              <a:rPr lang="en-US" smtClean="0"/>
              <a:t>46</a:t>
            </a:fld>
            <a:endParaRPr lang="en-US"/>
          </a:p>
        </p:txBody>
      </p:sp>
    </p:spTree>
    <p:extLst>
      <p:ext uri="{BB962C8B-B14F-4D97-AF65-F5344CB8AC3E}">
        <p14:creationId xmlns:p14="http://schemas.microsoft.com/office/powerpoint/2010/main" val="7139295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https://medium.com/iowa-history/marshalltowns-laurence-jones-lifted-african-americans-out-of-illiteracy-309726ce0c39</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47</a:t>
            </a:fld>
            <a:endParaRPr lang="en-US"/>
          </a:p>
        </p:txBody>
      </p:sp>
    </p:spTree>
    <p:extLst>
      <p:ext uri="{BB962C8B-B14F-4D97-AF65-F5344CB8AC3E}">
        <p14:creationId xmlns:p14="http://schemas.microsoft.com/office/powerpoint/2010/main" val="13433363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https://www.bostonherald.com/2020/06/07/destruction-of-property-qualifies-as-violence/</a:t>
            </a:r>
          </a:p>
        </p:txBody>
      </p:sp>
      <p:sp>
        <p:nvSpPr>
          <p:cNvPr id="4" name="Slide Number Placeholder 3"/>
          <p:cNvSpPr>
            <a:spLocks noGrp="1"/>
          </p:cNvSpPr>
          <p:nvPr>
            <p:ph type="sldNum" sz="quarter" idx="5"/>
          </p:nvPr>
        </p:nvSpPr>
        <p:spPr/>
        <p:txBody>
          <a:bodyPr/>
          <a:lstStyle/>
          <a:p>
            <a:fld id="{E3EB26F7-A228-42CF-ACCD-60F210703DBF}" type="slidenum">
              <a:rPr lang="en-US" smtClean="0"/>
              <a:t>48</a:t>
            </a:fld>
            <a:endParaRPr lang="en-US"/>
          </a:p>
        </p:txBody>
      </p:sp>
    </p:spTree>
    <p:extLst>
      <p:ext uri="{BB962C8B-B14F-4D97-AF65-F5344CB8AC3E}">
        <p14:creationId xmlns:p14="http://schemas.microsoft.com/office/powerpoint/2010/main" val="37294384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49</a:t>
            </a:fld>
            <a:endParaRPr lang="en-US"/>
          </a:p>
        </p:txBody>
      </p:sp>
    </p:spTree>
    <p:extLst>
      <p:ext uri="{BB962C8B-B14F-4D97-AF65-F5344CB8AC3E}">
        <p14:creationId xmlns:p14="http://schemas.microsoft.com/office/powerpoint/2010/main" val="499659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5</a:t>
            </a:fld>
            <a:endParaRPr lang="en-US"/>
          </a:p>
        </p:txBody>
      </p:sp>
    </p:spTree>
    <p:extLst>
      <p:ext uri="{BB962C8B-B14F-4D97-AF65-F5344CB8AC3E}">
        <p14:creationId xmlns:p14="http://schemas.microsoft.com/office/powerpoint/2010/main" val="11465878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50</a:t>
            </a:fld>
            <a:endParaRPr lang="en-US"/>
          </a:p>
        </p:txBody>
      </p:sp>
    </p:spTree>
    <p:extLst>
      <p:ext uri="{BB962C8B-B14F-4D97-AF65-F5344CB8AC3E}">
        <p14:creationId xmlns:p14="http://schemas.microsoft.com/office/powerpoint/2010/main" val="36374876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51</a:t>
            </a:fld>
            <a:endParaRPr lang="en-US"/>
          </a:p>
        </p:txBody>
      </p:sp>
    </p:spTree>
    <p:extLst>
      <p:ext uri="{BB962C8B-B14F-4D97-AF65-F5344CB8AC3E}">
        <p14:creationId xmlns:p14="http://schemas.microsoft.com/office/powerpoint/2010/main" val="40556883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52</a:t>
            </a:fld>
            <a:endParaRPr lang="en-US"/>
          </a:p>
        </p:txBody>
      </p:sp>
    </p:spTree>
    <p:extLst>
      <p:ext uri="{BB962C8B-B14F-4D97-AF65-F5344CB8AC3E}">
        <p14:creationId xmlns:p14="http://schemas.microsoft.com/office/powerpoint/2010/main" val="8064858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53</a:t>
            </a:fld>
            <a:endParaRPr lang="en-US"/>
          </a:p>
        </p:txBody>
      </p:sp>
    </p:spTree>
    <p:extLst>
      <p:ext uri="{BB962C8B-B14F-4D97-AF65-F5344CB8AC3E}">
        <p14:creationId xmlns:p14="http://schemas.microsoft.com/office/powerpoint/2010/main" val="41212743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54</a:t>
            </a:fld>
            <a:endParaRPr lang="en-US"/>
          </a:p>
        </p:txBody>
      </p:sp>
    </p:spTree>
    <p:extLst>
      <p:ext uri="{BB962C8B-B14F-4D97-AF65-F5344CB8AC3E}">
        <p14:creationId xmlns:p14="http://schemas.microsoft.com/office/powerpoint/2010/main" val="4283081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6</a:t>
            </a:fld>
            <a:endParaRPr lang="en-US"/>
          </a:p>
        </p:txBody>
      </p:sp>
    </p:spTree>
    <p:extLst>
      <p:ext uri="{BB962C8B-B14F-4D97-AF65-F5344CB8AC3E}">
        <p14:creationId xmlns:p14="http://schemas.microsoft.com/office/powerpoint/2010/main" val="3037533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7</a:t>
            </a:fld>
            <a:endParaRPr lang="en-US"/>
          </a:p>
        </p:txBody>
      </p:sp>
    </p:spTree>
    <p:extLst>
      <p:ext uri="{BB962C8B-B14F-4D97-AF65-F5344CB8AC3E}">
        <p14:creationId xmlns:p14="http://schemas.microsoft.com/office/powerpoint/2010/main" val="2742429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8</a:t>
            </a:fld>
            <a:endParaRPr lang="en-US"/>
          </a:p>
        </p:txBody>
      </p:sp>
    </p:spTree>
    <p:extLst>
      <p:ext uri="{BB962C8B-B14F-4D97-AF65-F5344CB8AC3E}">
        <p14:creationId xmlns:p14="http://schemas.microsoft.com/office/powerpoint/2010/main" val="2937305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9</a:t>
            </a:fld>
            <a:endParaRPr lang="en-US"/>
          </a:p>
        </p:txBody>
      </p:sp>
    </p:spTree>
    <p:extLst>
      <p:ext uri="{BB962C8B-B14F-4D97-AF65-F5344CB8AC3E}">
        <p14:creationId xmlns:p14="http://schemas.microsoft.com/office/powerpoint/2010/main" val="14498931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097280" y="3045934"/>
            <a:ext cx="3418305" cy="640080"/>
          </a:xfrm>
          <a:prstGeom prst="rect">
            <a:avLst/>
          </a:prstGeom>
          <a:ln w="12700">
            <a:miter lim="400000"/>
          </a:ln>
        </p:spPr>
      </p:pic>
      <p:sp>
        <p:nvSpPr>
          <p:cNvPr id="10" name="Presentation Title">
            <a:extLst>
              <a:ext uri="{FF2B5EF4-FFF2-40B4-BE49-F238E27FC236}">
                <a16:creationId xmlns:a16="http://schemas.microsoft.com/office/drawing/2014/main" id="{5D58CE95-66F6-4705-A55B-94645E7615A7}"/>
              </a:ext>
            </a:extLst>
          </p:cNvPr>
          <p:cNvSpPr txBox="1">
            <a:spLocks noGrp="1"/>
          </p:cNvSpPr>
          <p:nvPr>
            <p:ph type="title" hasCustomPrompt="1"/>
          </p:nvPr>
        </p:nvSpPr>
        <p:spPr>
          <a:xfrm>
            <a:off x="1828800" y="457200"/>
            <a:ext cx="9936302" cy="752821"/>
          </a:xfrm>
          <a:prstGeom prst="rect">
            <a:avLst/>
          </a:prstGeom>
        </p:spPr>
        <p:txBody>
          <a:bodyPr anchor="b">
            <a:normAutofit/>
          </a:bodyPr>
          <a:lstStyle>
            <a:lvl1pPr>
              <a:defRPr sz="4000" b="1" i="0" spc="-140" baseline="0">
                <a:solidFill>
                  <a:srgbClr val="313653"/>
                </a:solidFill>
                <a:latin typeface="Garamond" panose="02020404030301010803" pitchFamily="18" charset="0"/>
                <a:ea typeface="+mj-ea"/>
                <a:cs typeface="+mj-cs"/>
                <a:sym typeface="Bodoni SvtyTwo ITC TT-Bold"/>
              </a:defRPr>
            </a:lvl1pPr>
          </a:lstStyle>
          <a:p>
            <a:r>
              <a:rPr dirty="0"/>
              <a:t>Presentation Title</a:t>
            </a:r>
          </a:p>
        </p:txBody>
      </p:sp>
      <p:sp>
        <p:nvSpPr>
          <p:cNvPr id="11" name="Body Level One…">
            <a:extLst>
              <a:ext uri="{FF2B5EF4-FFF2-40B4-BE49-F238E27FC236}">
                <a16:creationId xmlns:a16="http://schemas.microsoft.com/office/drawing/2014/main" id="{BD293084-CB88-4B76-BED1-0BFCD160C0CA}"/>
              </a:ext>
            </a:extLst>
          </p:cNvPr>
          <p:cNvSpPr txBox="1">
            <a:spLocks noGrp="1"/>
          </p:cNvSpPr>
          <p:nvPr>
            <p:ph type="body" sz="quarter" idx="1" hasCustomPrompt="1"/>
          </p:nvPr>
        </p:nvSpPr>
        <p:spPr>
          <a:xfrm>
            <a:off x="1828800" y="1325879"/>
            <a:ext cx="9936302" cy="1905001"/>
          </a:xfrm>
          <a:prstGeom prst="rect">
            <a:avLst/>
          </a:prstGeom>
        </p:spPr>
        <p:txBody>
          <a:bodyPr/>
          <a:lstStyle>
            <a:lvl1pPr marL="0" indent="0" defTabSz="825500">
              <a:lnSpc>
                <a:spcPct val="100000"/>
              </a:lnSpc>
              <a:buSzTx/>
              <a:buNone/>
              <a:defRPr sz="26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lang="en-US" dirty="0"/>
              <a:t>Presentation Subtitle</a:t>
            </a:r>
            <a:endParaRPr dirty="0"/>
          </a:p>
          <a:p>
            <a:pPr lvl="1"/>
            <a:endParaRPr dirty="0"/>
          </a:p>
          <a:p>
            <a:pPr lvl="2"/>
            <a:endParaRPr dirty="0"/>
          </a:p>
          <a:p>
            <a:pPr lvl="3"/>
            <a:endParaRPr dirty="0"/>
          </a:p>
          <a:p>
            <a:pPr lvl="4"/>
            <a:endParaRPr dirty="0"/>
          </a:p>
        </p:txBody>
      </p:sp>
    </p:spTree>
    <p:extLst>
      <p:ext uri="{BB962C8B-B14F-4D97-AF65-F5344CB8AC3E}">
        <p14:creationId xmlns:p14="http://schemas.microsoft.com/office/powerpoint/2010/main" val="44021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106323" y="3044952"/>
            <a:ext cx="3418304" cy="640080"/>
          </a:xfrm>
          <a:prstGeom prst="rect">
            <a:avLst/>
          </a:prstGeom>
          <a:ln w="12700">
            <a:miter lim="400000"/>
          </a:ln>
        </p:spPr>
      </p:pic>
    </p:spTree>
    <p:extLst>
      <p:ext uri="{BB962C8B-B14F-4D97-AF65-F5344CB8AC3E}">
        <p14:creationId xmlns:p14="http://schemas.microsoft.com/office/powerpoint/2010/main" val="36924688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6766D-365C-4496-BBE9-912E1922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FB34429-81C3-4C89-9DAB-A343D59D5E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035B996-4F4B-4C8B-BA5C-5285B47346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23F9DF-6A95-4BE1-B63A-0CFC487119B3}" type="slidenum">
              <a:rPr lang="en-US" smtClean="0"/>
              <a:t>‹#›</a:t>
            </a:fld>
            <a:endParaRPr lang="en-US"/>
          </a:p>
        </p:txBody>
      </p:sp>
    </p:spTree>
    <p:extLst>
      <p:ext uri="{BB962C8B-B14F-4D97-AF65-F5344CB8AC3E}">
        <p14:creationId xmlns:p14="http://schemas.microsoft.com/office/powerpoint/2010/main" val="761658175"/>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s://charlierose.com/videos/18733"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3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hyperlink" Target="https://youtu.be/fFrd-S6qcew?si=m3FwAiKc2ra8QFV4" TargetMode="External"/><Relationship Id="rId7"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hyperlink" Target="https://youtu.be/fFrd-S6qcew?si=xOMaWdumtHz60CRb" TargetMode="External"/><Relationship Id="rId5" Type="http://schemas.openxmlformats.org/officeDocument/2006/relationships/image" Target="../media/image49.jpg"/><Relationship Id="rId4" Type="http://schemas.openxmlformats.org/officeDocument/2006/relationships/image" Target="../media/image48.jpeg"/></Relationships>
</file>

<file path=ppt/slides/_rels/slide43.xml.rels><?xml version="1.0" encoding="UTF-8" standalone="yes"?>
<Relationships xmlns="http://schemas.openxmlformats.org/package/2006/relationships"><Relationship Id="rId3" Type="http://schemas.openxmlformats.org/officeDocument/2006/relationships/hyperlink" Target="https://youtu.be/GEeqZZY8KEw?si=U7GKzKEzUsxAZXKJ" TargetMode="External"/><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50.jpg"/></Relationships>
</file>

<file path=ppt/slides/_rels/slide4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B46D4A-1D6A-45A5-8D40-0B65ACABB52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824089" y="530157"/>
            <a:ext cx="5094276" cy="5870643"/>
          </a:xfrm>
          <a:prstGeom prst="rect">
            <a:avLst/>
          </a:prstGeom>
          <a:effectLst>
            <a:softEdge rad="25400"/>
          </a:effectLst>
        </p:spPr>
      </p:pic>
      <p:sp>
        <p:nvSpPr>
          <p:cNvPr id="4" name="Title 9">
            <a:extLst>
              <a:ext uri="{FF2B5EF4-FFF2-40B4-BE49-F238E27FC236}">
                <a16:creationId xmlns:a16="http://schemas.microsoft.com/office/drawing/2014/main" id="{11387282-65E0-4619-9536-47B09B4D199D}"/>
              </a:ext>
            </a:extLst>
          </p:cNvPr>
          <p:cNvSpPr txBox="1">
            <a:spLocks/>
          </p:cNvSpPr>
          <p:nvPr/>
        </p:nvSpPr>
        <p:spPr>
          <a:xfrm>
            <a:off x="1828800" y="457200"/>
            <a:ext cx="7040880" cy="981421"/>
          </a:xfrm>
          <a:prstGeom prst="rect">
            <a:avLst/>
          </a:prstGeom>
        </p:spPr>
        <p:txBody>
          <a:bodyPr/>
          <a:lst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a:lstStyle>
          <a:p>
            <a:r>
              <a:rPr lang="en-US" sz="4000" dirty="0"/>
              <a:t>Glenn </a:t>
            </a:r>
            <a:r>
              <a:rPr lang="en-US" sz="4000" dirty="0" err="1"/>
              <a:t>Loury</a:t>
            </a:r>
            <a:endParaRPr lang="en-US" sz="4000" dirty="0"/>
          </a:p>
          <a:p>
            <a:r>
              <a:rPr lang="en-US" sz="3200" dirty="0"/>
              <a:t>An Independent Mind</a:t>
            </a:r>
          </a:p>
        </p:txBody>
      </p:sp>
      <p:sp>
        <p:nvSpPr>
          <p:cNvPr id="5" name="Text Placeholder 2">
            <a:extLst>
              <a:ext uri="{FF2B5EF4-FFF2-40B4-BE49-F238E27FC236}">
                <a16:creationId xmlns:a16="http://schemas.microsoft.com/office/drawing/2014/main" id="{B4831C41-76C8-46F7-954C-84B082C99D4B}"/>
              </a:ext>
            </a:extLst>
          </p:cNvPr>
          <p:cNvSpPr txBox="1">
            <a:spLocks/>
          </p:cNvSpPr>
          <p:nvPr/>
        </p:nvSpPr>
        <p:spPr>
          <a:xfrm>
            <a:off x="1828800" y="1993346"/>
            <a:ext cx="6766560" cy="98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rgbClr val="AE4844"/>
                </a:solidFill>
                <a:uFill>
                  <a:solidFill>
                    <a:srgbClr val="000000"/>
                  </a:solidFill>
                </a:uFill>
                <a:sym typeface="Lato-Light"/>
              </a:rPr>
              <a:t>b. 1948</a:t>
            </a:r>
            <a:endParaRPr lang="en-US" dirty="0">
              <a:solidFill>
                <a:srgbClr val="AE4844"/>
              </a:solidFill>
              <a:uFill>
                <a:solidFill>
                  <a:srgbClr val="000000"/>
                </a:solidFill>
              </a:uFill>
              <a:sym typeface="Lato-Light"/>
            </a:endParaRPr>
          </a:p>
        </p:txBody>
      </p:sp>
      <p:sp>
        <p:nvSpPr>
          <p:cNvPr id="6" name="Text Placeholder 2">
            <a:extLst>
              <a:ext uri="{FF2B5EF4-FFF2-40B4-BE49-F238E27FC236}">
                <a16:creationId xmlns:a16="http://schemas.microsoft.com/office/drawing/2014/main" id="{8DF61CDA-907D-467A-BE00-4CAC0D6037BF}"/>
              </a:ext>
            </a:extLst>
          </p:cNvPr>
          <p:cNvSpPr txBox="1">
            <a:spLocks/>
          </p:cNvSpPr>
          <p:nvPr/>
        </p:nvSpPr>
        <p:spPr>
          <a:xfrm>
            <a:off x="1828800" y="2974767"/>
            <a:ext cx="5073532" cy="98142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400" dirty="0">
                <a:solidFill>
                  <a:srgbClr val="AE4844"/>
                </a:solidFill>
                <a:uFill>
                  <a:solidFill>
                    <a:srgbClr val="000000"/>
                  </a:solidFill>
                </a:uFill>
                <a:latin typeface="Lato"/>
                <a:ea typeface="Lato"/>
                <a:cs typeface="Lato"/>
                <a:sym typeface="Lato-Light"/>
              </a:rPr>
              <a:t>Groundbreaking Economist</a:t>
            </a:r>
            <a:endParaRPr lang="en-US" sz="2400" dirty="0">
              <a:solidFill>
                <a:srgbClr val="AE4844"/>
              </a:solidFill>
              <a:uFill>
                <a:solidFill>
                  <a:srgbClr val="000000"/>
                </a:solidFill>
              </a:uFill>
              <a:latin typeface="Lato"/>
              <a:ea typeface="Lato"/>
              <a:cs typeface="Lato"/>
            </a:endParaRPr>
          </a:p>
          <a:p>
            <a:pPr>
              <a:spcAft>
                <a:spcPts val="1000"/>
              </a:spcAft>
            </a:pPr>
            <a:r>
              <a:rPr lang="en-US" sz="2400" dirty="0">
                <a:solidFill>
                  <a:srgbClr val="AE4844"/>
                </a:solidFill>
                <a:uFill>
                  <a:solidFill>
                    <a:srgbClr val="000000"/>
                  </a:solidFill>
                </a:uFill>
                <a:latin typeface="Lato"/>
                <a:ea typeface="Lato"/>
                <a:cs typeface="Lato"/>
                <a:sym typeface="Lato-Light"/>
              </a:rPr>
              <a:t>Social Policy Critic</a:t>
            </a:r>
            <a:endParaRPr lang="en-US" sz="2400" dirty="0">
              <a:solidFill>
                <a:srgbClr val="AE4844"/>
              </a:solidFill>
              <a:uFill>
                <a:solidFill>
                  <a:srgbClr val="000000"/>
                </a:solidFill>
              </a:uFill>
              <a:latin typeface="Lato"/>
              <a:ea typeface="Lato"/>
              <a:cs typeface="Lato"/>
            </a:endParaRPr>
          </a:p>
          <a:p>
            <a:pPr>
              <a:spcAft>
                <a:spcPts val="1000"/>
              </a:spcAft>
            </a:pPr>
            <a:r>
              <a:rPr lang="en-US" sz="2400" dirty="0">
                <a:solidFill>
                  <a:srgbClr val="AE4844"/>
                </a:solidFill>
                <a:uFill>
                  <a:solidFill>
                    <a:srgbClr val="000000"/>
                  </a:solidFill>
                </a:uFill>
                <a:latin typeface="Lato"/>
                <a:ea typeface="Lato"/>
                <a:cs typeface="Lato"/>
                <a:sym typeface="Lato-Light"/>
              </a:rPr>
              <a:t>Black Conservative</a:t>
            </a:r>
            <a:endParaRPr lang="en-US" sz="2400" dirty="0">
              <a:solidFill>
                <a:srgbClr val="AE4844"/>
              </a:solidFill>
              <a:uFill>
                <a:solidFill>
                  <a:srgbClr val="000000"/>
                </a:solidFill>
              </a:uFill>
              <a:latin typeface="Lato"/>
              <a:ea typeface="Lato"/>
              <a:cs typeface="Lato"/>
            </a:endParaRPr>
          </a:p>
          <a:p>
            <a:pPr>
              <a:spcAft>
                <a:spcPts val="1000"/>
              </a:spcAft>
            </a:pPr>
            <a:r>
              <a:rPr lang="en-US" sz="2400" dirty="0">
                <a:solidFill>
                  <a:srgbClr val="AE4844"/>
                </a:solidFill>
                <a:uFill>
                  <a:solidFill>
                    <a:srgbClr val="000000"/>
                  </a:solidFill>
                </a:uFill>
                <a:latin typeface="Lato"/>
                <a:ea typeface="Lato"/>
                <a:cs typeface="Lato"/>
              </a:rPr>
              <a:t>Online Media Personality</a:t>
            </a:r>
            <a:endParaRPr lang="en-US" sz="1800" dirty="0">
              <a:solidFill>
                <a:srgbClr val="AE4844"/>
              </a:solidFill>
              <a:uFill>
                <a:solidFill>
                  <a:srgbClr val="000000"/>
                </a:solidFill>
              </a:uFill>
              <a:sym typeface="Lato-Light"/>
            </a:endParaRPr>
          </a:p>
        </p:txBody>
      </p:sp>
      <p:sp>
        <p:nvSpPr>
          <p:cNvPr id="8" name="Woodson Principles…">
            <a:extLst>
              <a:ext uri="{FF2B5EF4-FFF2-40B4-BE49-F238E27FC236}">
                <a16:creationId xmlns:a16="http://schemas.microsoft.com/office/drawing/2014/main" id="{2A9F1494-4F94-4EB2-AA55-6D44A53F3FF0}"/>
              </a:ext>
            </a:extLst>
          </p:cNvPr>
          <p:cNvSpPr txBox="1">
            <a:spLocks/>
          </p:cNvSpPr>
          <p:nvPr/>
        </p:nvSpPr>
        <p:spPr>
          <a:xfrm>
            <a:off x="1828800" y="5614681"/>
            <a:ext cx="4850011" cy="981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eaLnBrk="1" latinLnBrk="0" hangingPunct="1">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a:lnSpc>
                <a:spcPts val="7640"/>
              </a:lnSpc>
            </a:pPr>
            <a:r>
              <a:rPr lang="en-US" sz="2400" b="1" spc="0" dirty="0">
                <a:solidFill>
                  <a:srgbClr val="AE4844"/>
                </a:solidFill>
                <a:latin typeface="Garamond" panose="02020404030301010803" pitchFamily="18" charset="0"/>
                <a:sym typeface="Bodoni SvtyTwo ITC TT-Book"/>
              </a:rPr>
              <a:t>Contemporary Scholars: </a:t>
            </a:r>
            <a:r>
              <a:rPr lang="en-US" sz="2400" b="1" kern="2000" spc="20" dirty="0">
                <a:latin typeface="Garamond" panose="02020404030301010803" pitchFamily="18" charset="0"/>
              </a:rPr>
              <a:t>Lesson 3</a:t>
            </a:r>
            <a:endParaRPr lang="en-US" sz="4000" dirty="0">
              <a:latin typeface="Garamond" panose="02020404030301010803" pitchFamily="18" charset="0"/>
            </a:endParaRPr>
          </a:p>
        </p:txBody>
      </p:sp>
    </p:spTree>
    <p:extLst>
      <p:ext uri="{BB962C8B-B14F-4D97-AF65-F5344CB8AC3E}">
        <p14:creationId xmlns:p14="http://schemas.microsoft.com/office/powerpoint/2010/main" val="165730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sz="4000" dirty="0"/>
              <a:t>Lost World</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5526741" cy="2222391"/>
          </a:xfrm>
        </p:spPr>
        <p:txBody>
          <a:bodyPr vert="horz" lIns="91440" tIns="45720" rIns="91440" bIns="45720" rtlCol="0" anchor="t">
            <a:noAutofit/>
          </a:bodyPr>
          <a:lstStyle/>
          <a:p>
            <a:pPr fontAlgn="base"/>
            <a:r>
              <a:rPr lang="en-US" dirty="0"/>
              <a:t>In his seventies, </a:t>
            </a:r>
            <a:r>
              <a:rPr lang="en-US" dirty="0" err="1"/>
              <a:t>Loury</a:t>
            </a:r>
            <a:r>
              <a:rPr lang="en-US" dirty="0"/>
              <a:t> looked back at the lost world of his youth in urban, middle-class Chicago: </a:t>
            </a:r>
          </a:p>
          <a:p>
            <a:pPr fontAlgn="base"/>
            <a:r>
              <a:rPr lang="en-US" dirty="0"/>
              <a:t>“There are fewer and fewer of us left who remember the black South Side at midcentury. The streets [where my friends and I] rode our bikes and the alleys where we played stickball, the homes in whose backyards stood the apple trees we pilfered are now, most of them, overrun by poverty and crime.”</a:t>
            </a:r>
          </a:p>
        </p:txBody>
      </p:sp>
      <p:pic>
        <p:nvPicPr>
          <p:cNvPr id="4" name="Picture 3">
            <a:extLst>
              <a:ext uri="{FF2B5EF4-FFF2-40B4-BE49-F238E27FC236}">
                <a16:creationId xmlns:a16="http://schemas.microsoft.com/office/drawing/2014/main" id="{6CCCA8DB-D0CC-4AD8-AA4C-A012CF6C2A2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839636" y="0"/>
            <a:ext cx="4512732" cy="6858000"/>
          </a:xfrm>
          <a:prstGeom prst="rect">
            <a:avLst/>
          </a:prstGeom>
        </p:spPr>
      </p:pic>
      <p:sp>
        <p:nvSpPr>
          <p:cNvPr id="5" name="Text Box 16">
            <a:extLst>
              <a:ext uri="{FF2B5EF4-FFF2-40B4-BE49-F238E27FC236}">
                <a16:creationId xmlns:a16="http://schemas.microsoft.com/office/drawing/2014/main" id="{626BB71B-2ADD-465C-9F46-03A4718BDD48}"/>
              </a:ext>
            </a:extLst>
          </p:cNvPr>
          <p:cNvSpPr txBox="1"/>
          <p:nvPr/>
        </p:nvSpPr>
        <p:spPr>
          <a:xfrm>
            <a:off x="3649314" y="6306044"/>
            <a:ext cx="3706227" cy="3777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1600" i="1" dirty="0">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Chicago’s South Side, mid-1970s. (John H. White.)</a:t>
            </a:r>
          </a:p>
        </p:txBody>
      </p:sp>
    </p:spTree>
    <p:extLst>
      <p:ext uri="{BB962C8B-B14F-4D97-AF65-F5344CB8AC3E}">
        <p14:creationId xmlns:p14="http://schemas.microsoft.com/office/powerpoint/2010/main" val="15840674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sz="4000" dirty="0"/>
              <a:t>Lost World</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796951" y="1206393"/>
            <a:ext cx="4464424" cy="2222391"/>
          </a:xfrm>
        </p:spPr>
        <p:txBody>
          <a:bodyPr vert="horz" lIns="91440" tIns="45720" rIns="91440" bIns="45720" rtlCol="0" anchor="t">
            <a:noAutofit/>
          </a:bodyPr>
          <a:lstStyle/>
          <a:p>
            <a:pPr fontAlgn="base"/>
            <a:r>
              <a:rPr lang="en-US" dirty="0"/>
              <a:t>“I would not walk through those neighborhoods myself, much less allow a child to play in them unsupervised.</a:t>
            </a:r>
          </a:p>
          <a:p>
            <a:pPr fontAlgn="base"/>
            <a:r>
              <a:rPr lang="en-US" dirty="0"/>
              <a:t>There are many such neighborhoods in America’s cities, black neighborhoods that must have felt, 75 years ago, as though they were on the upswing and that now lie fallow and half-abandoned.” </a:t>
            </a:r>
          </a:p>
          <a:p>
            <a:endParaRPr lang="en-US" dirty="0">
              <a:latin typeface="Lato"/>
              <a:ea typeface="Lato"/>
              <a:cs typeface="Lato"/>
            </a:endParaRPr>
          </a:p>
        </p:txBody>
      </p:sp>
      <p:pic>
        <p:nvPicPr>
          <p:cNvPr id="6" name="Picture 5">
            <a:extLst>
              <a:ext uri="{FF2B5EF4-FFF2-40B4-BE49-F238E27FC236}">
                <a16:creationId xmlns:a16="http://schemas.microsoft.com/office/drawing/2014/main" id="{D213BC6A-D8ED-4020-A739-A4B44C1AA10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304042"/>
            <a:ext cx="4702763" cy="4249485"/>
          </a:xfrm>
          <a:prstGeom prst="rect">
            <a:avLst/>
          </a:prstGeom>
          <a:effectLst>
            <a:softEdge rad="38100"/>
          </a:effectLst>
        </p:spPr>
      </p:pic>
      <p:sp>
        <p:nvSpPr>
          <p:cNvPr id="7" name="Text Box 16">
            <a:extLst>
              <a:ext uri="{FF2B5EF4-FFF2-40B4-BE49-F238E27FC236}">
                <a16:creationId xmlns:a16="http://schemas.microsoft.com/office/drawing/2014/main" id="{A202E244-2692-4192-9425-1C9A6A9D8FFD}"/>
              </a:ext>
            </a:extLst>
          </p:cNvPr>
          <p:cNvSpPr txBox="1"/>
          <p:nvPr/>
        </p:nvSpPr>
        <p:spPr>
          <a:xfrm>
            <a:off x="1828801" y="5647548"/>
            <a:ext cx="4702762" cy="3777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1600" i="1" dirty="0">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Children walking on the South Side of Chicago, c. 2016. </a:t>
            </a:r>
          </a:p>
          <a:p>
            <a:pPr marL="0" marR="0" algn="ctr">
              <a:spcBef>
                <a:spcPts val="0"/>
              </a:spcBef>
              <a:spcAft>
                <a:spcPts val="0"/>
              </a:spcAft>
            </a:pPr>
            <a:r>
              <a:rPr lang="en-US" sz="1600" i="1" dirty="0">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Bill Healy / St. Martin’s Press.</a:t>
            </a:r>
          </a:p>
        </p:txBody>
      </p:sp>
    </p:spTree>
    <p:extLst>
      <p:ext uri="{BB962C8B-B14F-4D97-AF65-F5344CB8AC3E}">
        <p14:creationId xmlns:p14="http://schemas.microsoft.com/office/powerpoint/2010/main" val="286000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sz="4000" dirty="0"/>
              <a:t>Advanced Studies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10021"/>
            <a:ext cx="5334001" cy="2222391"/>
          </a:xfrm>
        </p:spPr>
        <p:txBody>
          <a:bodyPr vert="horz" lIns="45720" tIns="45720" rIns="0" bIns="45720" rtlCol="0" anchor="t">
            <a:noAutofit/>
          </a:bodyPr>
          <a:lstStyle/>
          <a:p>
            <a:pPr fontAlgn="base">
              <a:spcAft>
                <a:spcPts val="1000"/>
              </a:spcAft>
            </a:pPr>
            <a:r>
              <a:rPr lang="en-US" dirty="0" err="1"/>
              <a:t>Loury</a:t>
            </a:r>
            <a:r>
              <a:rPr lang="en-US" dirty="0"/>
              <a:t> started high school at age twelve, thanks to his precocious intellect and a well-timed paperwork error. </a:t>
            </a:r>
          </a:p>
          <a:p>
            <a:pPr fontAlgn="base">
              <a:spcAft>
                <a:spcPts val="1000"/>
              </a:spcAft>
            </a:pPr>
            <a:r>
              <a:rPr lang="en-US" dirty="0"/>
              <a:t>Though he struggled being an adolescent among young adults – particularly when it came to sports and dating – </a:t>
            </a:r>
            <a:r>
              <a:rPr lang="en-US" dirty="0" err="1"/>
              <a:t>Loury</a:t>
            </a:r>
            <a:r>
              <a:rPr lang="en-US" dirty="0"/>
              <a:t> easily excelled in his coursework. In geometry class, he was struck by the revelatory power of “precise, logical, and elegant mathematical language.” </a:t>
            </a:r>
          </a:p>
        </p:txBody>
      </p:sp>
      <p:pic>
        <p:nvPicPr>
          <p:cNvPr id="8" name="Picture 7">
            <a:extLst>
              <a:ext uri="{FF2B5EF4-FFF2-40B4-BE49-F238E27FC236}">
                <a16:creationId xmlns:a16="http://schemas.microsoft.com/office/drawing/2014/main" id="{99A83FB9-9B86-4855-B47A-384F905A98BF}"/>
              </a:ext>
            </a:extLst>
          </p:cNvPr>
          <p:cNvPicPr>
            <a:picLocks noChangeAspect="1"/>
          </p:cNvPicPr>
          <p:nvPr/>
        </p:nvPicPr>
        <p:blipFill rotWithShape="1">
          <a:blip r:embed="rId3">
            <a:extLst>
              <a:ext uri="{28A0092B-C50C-407E-A947-70E740481C1C}">
                <a14:useLocalDpi xmlns:a14="http://schemas.microsoft.com/office/drawing/2010/main" val="0"/>
              </a:ext>
            </a:extLst>
          </a:blip>
          <a:srcRect t="7786" r="3734" b="10905"/>
          <a:stretch/>
        </p:blipFill>
        <p:spPr>
          <a:xfrm rot="21166581">
            <a:off x="7210124" y="-383348"/>
            <a:ext cx="5391616" cy="7526219"/>
          </a:xfrm>
          <a:prstGeom prst="rect">
            <a:avLst/>
          </a:prstGeom>
        </p:spPr>
      </p:pic>
    </p:spTree>
    <p:extLst>
      <p:ext uri="{BB962C8B-B14F-4D97-AF65-F5344CB8AC3E}">
        <p14:creationId xmlns:p14="http://schemas.microsoft.com/office/powerpoint/2010/main" val="34036183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sz="4000" dirty="0"/>
              <a:t>Advanced Studies</a:t>
            </a:r>
          </a:p>
        </p:txBody>
      </p:sp>
      <p:sp>
        <p:nvSpPr>
          <p:cNvPr id="4" name="Text Placeholder 2">
            <a:extLst>
              <a:ext uri="{FF2B5EF4-FFF2-40B4-BE49-F238E27FC236}">
                <a16:creationId xmlns:a16="http://schemas.microsoft.com/office/drawing/2014/main" id="{999747E0-65A6-4974-9941-4EE13F7680FA}"/>
              </a:ext>
            </a:extLst>
          </p:cNvPr>
          <p:cNvSpPr txBox="1">
            <a:spLocks/>
          </p:cNvSpPr>
          <p:nvPr/>
        </p:nvSpPr>
        <p:spPr>
          <a:xfrm>
            <a:off x="1828800" y="1244405"/>
            <a:ext cx="9476208" cy="987807"/>
          </a:xfrm>
          <a:prstGeom prst="rect">
            <a:avLst/>
          </a:prstGeom>
        </p:spPr>
        <p:txBody>
          <a:bodyPr vert="horz" lIns="45720" tIns="45720" rIns="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spcAft>
                <a:spcPts val="1000"/>
              </a:spcAft>
            </a:pPr>
            <a:r>
              <a:rPr lang="en-US" dirty="0"/>
              <a:t>He also honed his chess skills, a game he was first introduced to by his father and that would be a fixture in his life. </a:t>
            </a:r>
          </a:p>
        </p:txBody>
      </p:sp>
      <p:sp>
        <p:nvSpPr>
          <p:cNvPr id="5" name="Text Box 16">
            <a:extLst>
              <a:ext uri="{FF2B5EF4-FFF2-40B4-BE49-F238E27FC236}">
                <a16:creationId xmlns:a16="http://schemas.microsoft.com/office/drawing/2014/main" id="{83942F9C-841F-4FA6-949B-FB6C902115E3}"/>
              </a:ext>
            </a:extLst>
          </p:cNvPr>
          <p:cNvSpPr txBox="1"/>
          <p:nvPr/>
        </p:nvSpPr>
        <p:spPr>
          <a:xfrm>
            <a:off x="3901297" y="5613595"/>
            <a:ext cx="7691653" cy="497758"/>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400" i="1" dirty="0" err="1">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Loury</a:t>
            </a:r>
            <a:r>
              <a:rPr lang="en-US" sz="2400" i="1" dirty="0">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 and Ravi Shankar playing chess during their 2023 interview.</a:t>
            </a:r>
          </a:p>
        </p:txBody>
      </p:sp>
      <p:pic>
        <p:nvPicPr>
          <p:cNvPr id="6" name="Picture 5">
            <a:extLst>
              <a:ext uri="{FF2B5EF4-FFF2-40B4-BE49-F238E27FC236}">
                <a16:creationId xmlns:a16="http://schemas.microsoft.com/office/drawing/2014/main" id="{951C30D6-4223-42C0-B70B-8B4E799EC87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796951" y="2333615"/>
            <a:ext cx="4795999" cy="3260647"/>
          </a:xfrm>
          <a:prstGeom prst="rect">
            <a:avLst/>
          </a:prstGeom>
          <a:effectLst>
            <a:softEdge rad="63500"/>
          </a:effectLst>
        </p:spPr>
      </p:pic>
      <p:sp>
        <p:nvSpPr>
          <p:cNvPr id="9" name="Text Placeholder 2">
            <a:extLst>
              <a:ext uri="{FF2B5EF4-FFF2-40B4-BE49-F238E27FC236}">
                <a16:creationId xmlns:a16="http://schemas.microsoft.com/office/drawing/2014/main" id="{4EDB1155-FEDB-46A4-BC77-5EBACAD9E5A8}"/>
              </a:ext>
            </a:extLst>
          </p:cNvPr>
          <p:cNvSpPr txBox="1">
            <a:spLocks/>
          </p:cNvSpPr>
          <p:nvPr/>
        </p:nvSpPr>
        <p:spPr>
          <a:xfrm>
            <a:off x="1828800" y="2582465"/>
            <a:ext cx="4680209" cy="1340438"/>
          </a:xfrm>
          <a:prstGeom prst="rect">
            <a:avLst/>
          </a:prstGeom>
        </p:spPr>
        <p:txBody>
          <a:bodyPr vert="horz" lIns="45720" tIns="45720" rIns="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b="1" dirty="0">
                <a:solidFill>
                  <a:srgbClr val="C00000"/>
                </a:solidFill>
                <a:latin typeface="Lato"/>
                <a:ea typeface="Lato"/>
                <a:cs typeface="Lato"/>
              </a:rPr>
              <a:t>What hobbies or activities did you learn from parents or family that you have continued throughout your life?</a:t>
            </a:r>
            <a:endParaRPr lang="en-US" b="1" dirty="0">
              <a:solidFill>
                <a:srgbClr val="C00000"/>
              </a:solidFill>
            </a:endParaRPr>
          </a:p>
          <a:p>
            <a:pPr fontAlgn="base">
              <a:spcAft>
                <a:spcPts val="1000"/>
              </a:spcAft>
            </a:pPr>
            <a:r>
              <a:rPr lang="en-US" b="1" dirty="0">
                <a:solidFill>
                  <a:srgbClr val="C00000"/>
                </a:solidFill>
                <a:latin typeface="Lato"/>
                <a:ea typeface="Lato"/>
                <a:cs typeface="Lato"/>
              </a:rPr>
              <a:t>Why did you continue? What are this hobby’s benefits?</a:t>
            </a:r>
          </a:p>
        </p:txBody>
      </p:sp>
    </p:spTree>
    <p:extLst>
      <p:ext uri="{BB962C8B-B14F-4D97-AF65-F5344CB8AC3E}">
        <p14:creationId xmlns:p14="http://schemas.microsoft.com/office/powerpoint/2010/main" val="4291405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dirty="0"/>
              <a:t>A Job in Print</a:t>
            </a:r>
            <a:endParaRPr lang="en-US" sz="4000"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16083"/>
            <a:ext cx="6750425" cy="2045278"/>
          </a:xfrm>
        </p:spPr>
        <p:txBody>
          <a:bodyPr vert="horz" lIns="91440" tIns="45720" rIns="91440" bIns="45720" rtlCol="0" anchor="t">
            <a:noAutofit/>
          </a:bodyPr>
          <a:lstStyle/>
          <a:p>
            <a:pPr fontAlgn="base">
              <a:spcAft>
                <a:spcPts val="1000"/>
              </a:spcAft>
            </a:pPr>
            <a:r>
              <a:rPr lang="en-US" dirty="0" err="1"/>
              <a:t>Loury</a:t>
            </a:r>
            <a:r>
              <a:rPr lang="en-US" dirty="0"/>
              <a:t> briefly attended college, working in the kitchen at Burger King to survive, but dropped out after receiving life-changing news: his girlfriend, Charlene, was pregnant. Only 18 and soon to become a father, </a:t>
            </a:r>
            <a:r>
              <a:rPr lang="en-US" dirty="0" err="1"/>
              <a:t>Loury</a:t>
            </a:r>
            <a:r>
              <a:rPr lang="en-US" dirty="0"/>
              <a:t> found better pay as a clerk at the R.R. Donnelley and Sons printing plant. </a:t>
            </a:r>
          </a:p>
          <a:p>
            <a:pPr fontAlgn="base">
              <a:spcAft>
                <a:spcPts val="1000"/>
              </a:spcAft>
            </a:pPr>
            <a:r>
              <a:rPr lang="en-US" dirty="0"/>
              <a:t>The blue-collar workforce there was home to many would-be intellectuals like </a:t>
            </a:r>
            <a:r>
              <a:rPr lang="en-US" dirty="0" err="1"/>
              <a:t>Loury</a:t>
            </a:r>
            <a:r>
              <a:rPr lang="en-US" dirty="0"/>
              <a:t>, and he quickly made friends who shared his interests in music, philosophy, and chess. </a:t>
            </a:r>
            <a:endParaRPr lang="en-US" b="0" i="0" dirty="0">
              <a:effectLst/>
            </a:endParaRPr>
          </a:p>
        </p:txBody>
      </p:sp>
      <p:pic>
        <p:nvPicPr>
          <p:cNvPr id="6" name="Picture 5">
            <a:extLst>
              <a:ext uri="{FF2B5EF4-FFF2-40B4-BE49-F238E27FC236}">
                <a16:creationId xmlns:a16="http://schemas.microsoft.com/office/drawing/2014/main" id="{75AA2ECC-33C8-4F63-91DA-E233A4BB48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0654" y="888867"/>
            <a:ext cx="2865092" cy="5080266"/>
          </a:xfrm>
          <a:prstGeom prst="rect">
            <a:avLst/>
          </a:prstGeom>
          <a:effectLst>
            <a:softEdge rad="50800"/>
          </a:effectLst>
        </p:spPr>
      </p:pic>
      <p:sp>
        <p:nvSpPr>
          <p:cNvPr id="8" name="Text Box 16">
            <a:extLst>
              <a:ext uri="{FF2B5EF4-FFF2-40B4-BE49-F238E27FC236}">
                <a16:creationId xmlns:a16="http://schemas.microsoft.com/office/drawing/2014/main" id="{3087ADDA-D5AE-4932-AD80-F4C86257AF4D}"/>
              </a:ext>
            </a:extLst>
          </p:cNvPr>
          <p:cNvSpPr txBox="1"/>
          <p:nvPr/>
        </p:nvSpPr>
        <p:spPr>
          <a:xfrm>
            <a:off x="3364439" y="5996027"/>
            <a:ext cx="8431307" cy="449412"/>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000" i="1" dirty="0">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R.R. Donnelley and Sons lakeside printing plant in the Calumet area of Chicago.</a:t>
            </a:r>
          </a:p>
        </p:txBody>
      </p:sp>
    </p:spTree>
    <p:extLst>
      <p:ext uri="{BB962C8B-B14F-4D97-AF65-F5344CB8AC3E}">
        <p14:creationId xmlns:p14="http://schemas.microsoft.com/office/powerpoint/2010/main" val="32392344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sz="4000" dirty="0"/>
              <a:t>On to Northwestern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429250" y="1206609"/>
            <a:ext cx="6015498" cy="2222391"/>
          </a:xfrm>
        </p:spPr>
        <p:txBody>
          <a:bodyPr vert="horz" lIns="91440" tIns="45720" rIns="91440" bIns="45720" rtlCol="0" anchor="t">
            <a:noAutofit/>
          </a:bodyPr>
          <a:lstStyle/>
          <a:p>
            <a:pPr fontAlgn="base">
              <a:spcAft>
                <a:spcPts val="1000"/>
              </a:spcAft>
            </a:pPr>
            <a:r>
              <a:rPr lang="en-US" dirty="0"/>
              <a:t>Soon, he and Charlene were married with two children. </a:t>
            </a:r>
            <a:r>
              <a:rPr lang="en-US" dirty="0" err="1"/>
              <a:t>Loury</a:t>
            </a:r>
            <a:r>
              <a:rPr lang="en-US" dirty="0"/>
              <a:t> picked up as many shifts at the plant as he could while taking community college courses. </a:t>
            </a:r>
          </a:p>
          <a:p>
            <a:pPr fontAlgn="base">
              <a:spcAft>
                <a:spcPts val="1000"/>
              </a:spcAft>
            </a:pPr>
            <a:r>
              <a:rPr lang="en-US" dirty="0"/>
              <a:t>It was there that his calculus teacher recognized </a:t>
            </a:r>
            <a:r>
              <a:rPr lang="en-US" dirty="0" err="1"/>
              <a:t>Loury’s</a:t>
            </a:r>
            <a:r>
              <a:rPr lang="en-US" dirty="0"/>
              <a:t> distinct talent and encouraged him to apply to Northwestern University. In 1970, he was accepted on scholarship.   </a:t>
            </a:r>
            <a:endParaRPr lang="en-US" b="0" i="0" dirty="0">
              <a:effectLst/>
            </a:endParaRPr>
          </a:p>
        </p:txBody>
      </p:sp>
      <p:pic>
        <p:nvPicPr>
          <p:cNvPr id="5" name="Picture 4">
            <a:extLst>
              <a:ext uri="{FF2B5EF4-FFF2-40B4-BE49-F238E27FC236}">
                <a16:creationId xmlns:a16="http://schemas.microsoft.com/office/drawing/2014/main" id="{BF48615C-791C-4564-A3DC-C96F5948FF7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36701"/>
            <a:ext cx="3371850" cy="5164099"/>
          </a:xfrm>
          <a:prstGeom prst="rect">
            <a:avLst/>
          </a:prstGeom>
          <a:effectLst>
            <a:softEdge rad="50800"/>
          </a:effectLst>
        </p:spPr>
      </p:pic>
      <p:sp>
        <p:nvSpPr>
          <p:cNvPr id="6" name="Rectangle 5">
            <a:extLst>
              <a:ext uri="{FF2B5EF4-FFF2-40B4-BE49-F238E27FC236}">
                <a16:creationId xmlns:a16="http://schemas.microsoft.com/office/drawing/2014/main" id="{44054E53-8B60-4047-B0CE-CD730600FD50}"/>
              </a:ext>
            </a:extLst>
          </p:cNvPr>
          <p:cNvSpPr/>
          <p:nvPr/>
        </p:nvSpPr>
        <p:spPr>
          <a:xfrm>
            <a:off x="5429250" y="5200471"/>
            <a:ext cx="6015497" cy="1200329"/>
          </a:xfrm>
          <a:prstGeom prst="rect">
            <a:avLst/>
          </a:prstGeom>
        </p:spPr>
        <p:txBody>
          <a:bodyPr wrap="square" lIns="91440" tIns="45720" rIns="91440" bIns="45720" anchor="t">
            <a:spAutoFit/>
          </a:bodyPr>
          <a:lstStyle/>
          <a:p>
            <a:r>
              <a:rPr lang="en-US" sz="24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Northwestern University campus, with the Alice Millar Chapel in the background and a sign announcing a strike against the continuing war in Vietnam, 1970.</a:t>
            </a:r>
          </a:p>
        </p:txBody>
      </p:sp>
    </p:spTree>
    <p:extLst>
      <p:ext uri="{BB962C8B-B14F-4D97-AF65-F5344CB8AC3E}">
        <p14:creationId xmlns:p14="http://schemas.microsoft.com/office/powerpoint/2010/main" val="57765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 presetClass="entr" presetSubtype="1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0-#ppt_w/2"/>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sz="4000" dirty="0"/>
              <a:t>On to Northwestern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40501"/>
            <a:ext cx="4908176" cy="2222391"/>
          </a:xfrm>
        </p:spPr>
        <p:txBody>
          <a:bodyPr vert="horz" lIns="91440" tIns="45720" rIns="91440" bIns="45720" rtlCol="0" anchor="t">
            <a:noAutofit/>
          </a:bodyPr>
          <a:lstStyle/>
          <a:p>
            <a:pPr fontAlgn="base">
              <a:spcAft>
                <a:spcPts val="1000"/>
              </a:spcAft>
            </a:pPr>
            <a:r>
              <a:rPr lang="en-US" dirty="0"/>
              <a:t>At Northwestern, </a:t>
            </a:r>
            <a:r>
              <a:rPr lang="en-US" dirty="0" err="1"/>
              <a:t>Loury</a:t>
            </a:r>
            <a:r>
              <a:rPr lang="en-US" dirty="0"/>
              <a:t> studied economics and political theory, spending time in the university’s massive new library whenever he could spare time from his studies, family obligations, and shifts at the plant.  </a:t>
            </a:r>
            <a:endParaRPr lang="en-US" b="0" i="0" dirty="0">
              <a:effectLst/>
            </a:endParaRPr>
          </a:p>
        </p:txBody>
      </p:sp>
      <p:sp>
        <p:nvSpPr>
          <p:cNvPr id="5" name="Rectangle 4">
            <a:extLst>
              <a:ext uri="{FF2B5EF4-FFF2-40B4-BE49-F238E27FC236}">
                <a16:creationId xmlns:a16="http://schemas.microsoft.com/office/drawing/2014/main" id="{9E44D701-51CE-4990-BE74-30C815C65055}"/>
              </a:ext>
            </a:extLst>
          </p:cNvPr>
          <p:cNvSpPr/>
          <p:nvPr/>
        </p:nvSpPr>
        <p:spPr>
          <a:xfrm>
            <a:off x="1888775" y="4786502"/>
            <a:ext cx="4908176" cy="830997"/>
          </a:xfrm>
          <a:prstGeom prst="rect">
            <a:avLst/>
          </a:prstGeom>
        </p:spPr>
        <p:txBody>
          <a:bodyPr wrap="square" lIns="91440" tIns="45720" rIns="91440" bIns="45720" anchor="t">
            <a:spAutoFit/>
          </a:bodyPr>
          <a:lstStyle/>
          <a:p>
            <a:r>
              <a:rPr lang="en-US" sz="24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Northwestern University Library, completed in 1970, the year </a:t>
            </a:r>
            <a:r>
              <a:rPr lang="en-US" sz="2400" i="1" dirty="0" err="1">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Loury</a:t>
            </a:r>
            <a:r>
              <a:rPr lang="en-US" sz="24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 began his studies.</a:t>
            </a:r>
          </a:p>
        </p:txBody>
      </p:sp>
      <p:pic>
        <p:nvPicPr>
          <p:cNvPr id="6" name="Picture 5">
            <a:extLst>
              <a:ext uri="{FF2B5EF4-FFF2-40B4-BE49-F238E27FC236}">
                <a16:creationId xmlns:a16="http://schemas.microsoft.com/office/drawing/2014/main" id="{635A1436-6B6B-4955-9D67-3613A78B5B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0" y="0"/>
            <a:ext cx="4572000" cy="6858000"/>
          </a:xfrm>
          <a:prstGeom prst="rect">
            <a:avLst/>
          </a:prstGeom>
          <a:effectLst>
            <a:softEdge rad="0"/>
          </a:effectLst>
        </p:spPr>
      </p:pic>
    </p:spTree>
    <p:extLst>
      <p:ext uri="{BB962C8B-B14F-4D97-AF65-F5344CB8AC3E}">
        <p14:creationId xmlns:p14="http://schemas.microsoft.com/office/powerpoint/2010/main" val="4028725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2000"/>
                                        <p:tgtEl>
                                          <p:spTgt spid="6"/>
                                        </p:tgtEl>
                                      </p:cBhvr>
                                    </p:animEffect>
                                  </p:childTnLst>
                                </p:cTn>
                              </p:par>
                              <p:par>
                                <p:cTn id="8" presetID="2"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372600" cy="752821"/>
          </a:xfrm>
        </p:spPr>
        <p:txBody>
          <a:bodyPr>
            <a:normAutofit/>
          </a:bodyPr>
          <a:lstStyle/>
          <a:p>
            <a:r>
              <a:rPr lang="en-US" sz="4000" dirty="0"/>
              <a:t>An Economist Rises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454569" y="1319980"/>
            <a:ext cx="5975432" cy="2222391"/>
          </a:xfrm>
        </p:spPr>
        <p:txBody>
          <a:bodyPr vert="horz" lIns="91440" tIns="45720" rIns="91440" bIns="45720" rtlCol="0" anchor="t">
            <a:noAutofit/>
          </a:bodyPr>
          <a:lstStyle/>
          <a:p>
            <a:pPr fontAlgn="base">
              <a:spcAft>
                <a:spcPts val="1000"/>
              </a:spcAft>
            </a:pPr>
            <a:r>
              <a:rPr lang="en-US" dirty="0" err="1"/>
              <a:t>Loury</a:t>
            </a:r>
            <a:r>
              <a:rPr lang="en-US" dirty="0"/>
              <a:t> found himself drawn to abstract, highly technical economic work, using math to find unexpected patterns and order behind the seemingly chaotic world of ordinary human behavior. </a:t>
            </a:r>
          </a:p>
          <a:p>
            <a:pPr fontAlgn="base">
              <a:spcAft>
                <a:spcPts val="1000"/>
              </a:spcAft>
            </a:pPr>
            <a:r>
              <a:rPr lang="en-US" dirty="0"/>
              <a:t>He read deeply the work of thinkers like Karl Marx and Friedrich Nietzsche. </a:t>
            </a:r>
          </a:p>
          <a:p>
            <a:pPr fontAlgn="base">
              <a:spcAft>
                <a:spcPts val="1000"/>
              </a:spcAft>
            </a:pPr>
            <a:r>
              <a:rPr lang="en-US" dirty="0"/>
              <a:t>Soon he was taking graduate-level courses in mathematics and economics. </a:t>
            </a:r>
            <a:endParaRPr lang="en-US" b="0" i="0" dirty="0">
              <a:effectLst/>
            </a:endParaRPr>
          </a:p>
        </p:txBody>
      </p:sp>
      <p:pic>
        <p:nvPicPr>
          <p:cNvPr id="5" name="Picture 4">
            <a:extLst>
              <a:ext uri="{FF2B5EF4-FFF2-40B4-BE49-F238E27FC236}">
                <a16:creationId xmlns:a16="http://schemas.microsoft.com/office/drawing/2014/main" id="{DF6A310B-6EC9-43C7-9140-6D42856ED4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319980"/>
            <a:ext cx="2417179" cy="3679723"/>
          </a:xfrm>
          <a:prstGeom prst="rect">
            <a:avLst/>
          </a:prstGeom>
          <a:effectLst>
            <a:softEdge rad="25400"/>
          </a:effectLst>
        </p:spPr>
      </p:pic>
      <p:pic>
        <p:nvPicPr>
          <p:cNvPr id="7" name="Picture 6">
            <a:extLst>
              <a:ext uri="{FF2B5EF4-FFF2-40B4-BE49-F238E27FC236}">
                <a16:creationId xmlns:a16="http://schemas.microsoft.com/office/drawing/2014/main" id="{3273F0F0-16CD-4A2C-89D8-44BC50E5A3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7389" y="2838113"/>
            <a:ext cx="2219333" cy="3679723"/>
          </a:xfrm>
          <a:prstGeom prst="rect">
            <a:avLst/>
          </a:prstGeom>
          <a:effectLst>
            <a:softEdge rad="25400"/>
          </a:effectLst>
        </p:spPr>
      </p:pic>
    </p:spTree>
    <p:extLst>
      <p:ext uri="{BB962C8B-B14F-4D97-AF65-F5344CB8AC3E}">
        <p14:creationId xmlns:p14="http://schemas.microsoft.com/office/powerpoint/2010/main" val="3795720426"/>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An Economist Rises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17598"/>
            <a:ext cx="5042647" cy="1849993"/>
          </a:xfrm>
        </p:spPr>
        <p:txBody>
          <a:bodyPr vert="horz" lIns="91440" tIns="45720" rIns="91440" bIns="45720" rtlCol="0" anchor="t">
            <a:noAutofit/>
          </a:bodyPr>
          <a:lstStyle/>
          <a:p>
            <a:pPr fontAlgn="base"/>
            <a:r>
              <a:rPr lang="en-US" dirty="0"/>
              <a:t>In 1972, after close consultations with Northwestern faculty mentors, </a:t>
            </a:r>
            <a:r>
              <a:rPr lang="en-US" dirty="0" err="1"/>
              <a:t>Loury</a:t>
            </a:r>
            <a:r>
              <a:rPr lang="en-US" dirty="0"/>
              <a:t> applied to graduate school. </a:t>
            </a:r>
          </a:p>
          <a:p>
            <a:pPr fontAlgn="base"/>
            <a:r>
              <a:rPr lang="en-US" dirty="0"/>
              <a:t>All the major universities – Harvard, University of Chicago, UC Berkeley – accepted </a:t>
            </a:r>
            <a:r>
              <a:rPr lang="en-US" dirty="0" err="1"/>
              <a:t>Loury’s</a:t>
            </a:r>
            <a:r>
              <a:rPr lang="en-US" dirty="0"/>
              <a:t> application. He chose to attend the Massachusetts Institute of Technology (MIT), likely the best economics program in the world. </a:t>
            </a:r>
            <a:endParaRPr lang="en-US" b="0" i="0" dirty="0">
              <a:effectLst/>
            </a:endParaRPr>
          </a:p>
        </p:txBody>
      </p:sp>
      <p:pic>
        <p:nvPicPr>
          <p:cNvPr id="8" name="Picture 7">
            <a:extLst>
              <a:ext uri="{FF2B5EF4-FFF2-40B4-BE49-F238E27FC236}">
                <a16:creationId xmlns:a16="http://schemas.microsoft.com/office/drawing/2014/main" id="{BB4B8B6E-2034-47ED-976C-FBA78660CA2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656564" y="647076"/>
            <a:ext cx="4108538" cy="5029200"/>
          </a:xfrm>
          <a:prstGeom prst="rect">
            <a:avLst/>
          </a:prstGeom>
          <a:effectLst>
            <a:softEdge rad="114300"/>
          </a:effectLst>
        </p:spPr>
      </p:pic>
      <p:sp>
        <p:nvSpPr>
          <p:cNvPr id="9" name="Rectangle 8">
            <a:extLst>
              <a:ext uri="{FF2B5EF4-FFF2-40B4-BE49-F238E27FC236}">
                <a16:creationId xmlns:a16="http://schemas.microsoft.com/office/drawing/2014/main" id="{066A189C-9806-4EE5-8F19-CE8A24BD1B98}"/>
              </a:ext>
            </a:extLst>
          </p:cNvPr>
          <p:cNvSpPr/>
          <p:nvPr/>
        </p:nvSpPr>
        <p:spPr>
          <a:xfrm>
            <a:off x="7892901" y="5676276"/>
            <a:ext cx="3635864" cy="707886"/>
          </a:xfrm>
          <a:prstGeom prst="rect">
            <a:avLst/>
          </a:prstGeom>
        </p:spPr>
        <p:txBody>
          <a:bodyPr wrap="square" lIns="91440" tIns="45720" rIns="91440" bIns="45720" anchor="t">
            <a:spAutoFit/>
          </a:bodyPr>
          <a:lstStyle/>
          <a:p>
            <a:pPr algn="ctr"/>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Economics textbook by </a:t>
            </a:r>
            <a:r>
              <a:rPr lang="en-US" sz="2000" i="1" dirty="0" err="1">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Loury’s</a:t>
            </a:r>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 future professor, Paul Samuelson.</a:t>
            </a:r>
          </a:p>
        </p:txBody>
      </p:sp>
    </p:spTree>
    <p:extLst>
      <p:ext uri="{BB962C8B-B14F-4D97-AF65-F5344CB8AC3E}">
        <p14:creationId xmlns:p14="http://schemas.microsoft.com/office/powerpoint/2010/main" val="3295149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 presetClass="entr" presetSubtype="3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out)">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Cambridge and MIT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02026"/>
            <a:ext cx="5654861" cy="1849993"/>
          </a:xfrm>
        </p:spPr>
        <p:txBody>
          <a:bodyPr vert="horz" lIns="91440" tIns="45720" rIns="91440" bIns="45720" rtlCol="0" anchor="t">
            <a:noAutofit/>
          </a:bodyPr>
          <a:lstStyle/>
          <a:p>
            <a:pPr fontAlgn="base">
              <a:spcAft>
                <a:spcPts val="1000"/>
              </a:spcAft>
            </a:pPr>
            <a:r>
              <a:rPr lang="en-US" dirty="0" err="1"/>
              <a:t>Loury</a:t>
            </a:r>
            <a:r>
              <a:rPr lang="en-US" dirty="0"/>
              <a:t>, Charlene, and their children moved to Cambridge. Now in their mid 20s, they had never lived outside Chicago before. But </a:t>
            </a:r>
            <a:r>
              <a:rPr lang="en-US" dirty="0" err="1"/>
              <a:t>Loury</a:t>
            </a:r>
            <a:r>
              <a:rPr lang="en-US" dirty="0"/>
              <a:t> was supremely confident, ambitious, and hard-working, dazzling his professors and classmates.</a:t>
            </a:r>
          </a:p>
          <a:p>
            <a:pPr fontAlgn="base">
              <a:spcAft>
                <a:spcPts val="1000"/>
              </a:spcAft>
            </a:pPr>
            <a:r>
              <a:rPr lang="en-US" dirty="0"/>
              <a:t>His teachers included Paul Samuelson, who had won the Nobel Prize a couple years earlier, along with several future Nobel winners. </a:t>
            </a:r>
            <a:endParaRPr lang="en-US" b="0" i="0" dirty="0">
              <a:effectLst/>
            </a:endParaRPr>
          </a:p>
        </p:txBody>
      </p:sp>
      <p:sp>
        <p:nvSpPr>
          <p:cNvPr id="5" name="Rectangle 4">
            <a:extLst>
              <a:ext uri="{FF2B5EF4-FFF2-40B4-BE49-F238E27FC236}">
                <a16:creationId xmlns:a16="http://schemas.microsoft.com/office/drawing/2014/main" id="{D8D4166C-DA01-4403-BAEF-F535B4F26F4F}"/>
              </a:ext>
            </a:extLst>
          </p:cNvPr>
          <p:cNvSpPr/>
          <p:nvPr/>
        </p:nvSpPr>
        <p:spPr>
          <a:xfrm>
            <a:off x="8426221" y="5802459"/>
            <a:ext cx="2997620" cy="400110"/>
          </a:xfrm>
          <a:prstGeom prst="rect">
            <a:avLst/>
          </a:prstGeom>
        </p:spPr>
        <p:txBody>
          <a:bodyPr wrap="square" lIns="91440" tIns="45720" rIns="91440" bIns="45720" anchor="t">
            <a:spAutoFit/>
          </a:bodyPr>
          <a:lstStyle/>
          <a:p>
            <a:pPr algn="ctr"/>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Paul Samuelson c. 1973 </a:t>
            </a:r>
          </a:p>
        </p:txBody>
      </p:sp>
      <p:pic>
        <p:nvPicPr>
          <p:cNvPr id="7" name="Picture 6">
            <a:extLst>
              <a:ext uri="{FF2B5EF4-FFF2-40B4-BE49-F238E27FC236}">
                <a16:creationId xmlns:a16="http://schemas.microsoft.com/office/drawing/2014/main" id="{22E296ED-AC05-4585-97DE-671072179F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4962" y="1055540"/>
            <a:ext cx="3680139" cy="4746919"/>
          </a:xfrm>
          <a:prstGeom prst="rect">
            <a:avLst/>
          </a:prstGeom>
          <a:effectLst>
            <a:softEdge rad="38100"/>
          </a:effectLst>
        </p:spPr>
      </p:pic>
    </p:spTree>
    <p:extLst>
      <p:ext uri="{BB962C8B-B14F-4D97-AF65-F5344CB8AC3E}">
        <p14:creationId xmlns:p14="http://schemas.microsoft.com/office/powerpoint/2010/main" val="383232962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1" y="457200"/>
            <a:ext cx="9595068" cy="717550"/>
          </a:xfrm>
        </p:spPr>
        <p:txBody>
          <a:bodyPr>
            <a:normAutofit/>
          </a:bodyPr>
          <a:lstStyle/>
          <a:p>
            <a:r>
              <a:rPr lang="en-US" dirty="0"/>
              <a:t>Glenn C. </a:t>
            </a:r>
            <a:r>
              <a:rPr lang="en-US" dirty="0" err="1"/>
              <a:t>Loury</a:t>
            </a:r>
            <a:endParaRPr lang="en-US" dirty="0"/>
          </a:p>
        </p:txBody>
      </p:sp>
      <p:sp>
        <p:nvSpPr>
          <p:cNvPr id="5" name="Text Placeholder 2">
            <a:extLst>
              <a:ext uri="{FF2B5EF4-FFF2-40B4-BE49-F238E27FC236}">
                <a16:creationId xmlns:a16="http://schemas.microsoft.com/office/drawing/2014/main" id="{A0A4B527-0D33-4411-8FC0-B8972AD13C78}"/>
              </a:ext>
            </a:extLst>
          </p:cNvPr>
          <p:cNvSpPr txBox="1">
            <a:spLocks/>
          </p:cNvSpPr>
          <p:nvPr/>
        </p:nvSpPr>
        <p:spPr>
          <a:xfrm>
            <a:off x="1828801" y="1174750"/>
            <a:ext cx="5523721" cy="71755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dirty="0"/>
              <a:t>Glenn Cartman </a:t>
            </a:r>
            <a:r>
              <a:rPr lang="en-US" dirty="0" err="1"/>
              <a:t>Loury</a:t>
            </a:r>
            <a:r>
              <a:rPr lang="en-US" dirty="0"/>
              <a:t> is an accomplished technical economist, essayist, and media personality best known for his </a:t>
            </a:r>
            <a:r>
              <a:rPr lang="en-US" b="1" dirty="0"/>
              <a:t>dissident </a:t>
            </a:r>
            <a:r>
              <a:rPr lang="en-US" dirty="0"/>
              <a:t>views on race in America. </a:t>
            </a:r>
          </a:p>
          <a:p>
            <a:pPr>
              <a:spcAft>
                <a:spcPts val="1000"/>
              </a:spcAft>
            </a:pPr>
            <a:r>
              <a:rPr lang="en-US" dirty="0"/>
              <a:t>Though he has identified intellectually as a</a:t>
            </a:r>
            <a:r>
              <a:rPr lang="en-US" b="1" dirty="0"/>
              <a:t> neoconservative, </a:t>
            </a:r>
            <a:r>
              <a:rPr lang="en-US" dirty="0"/>
              <a:t>progressive, and independent at different points throughout his career, </a:t>
            </a:r>
            <a:r>
              <a:rPr lang="en-US" dirty="0" err="1"/>
              <a:t>Loury</a:t>
            </a:r>
            <a:r>
              <a:rPr lang="en-US" dirty="0"/>
              <a:t> is known to his admiring followers as a provocative critic of conventional wisdom</a:t>
            </a:r>
            <a:r>
              <a:rPr lang="en-US" dirty="0">
                <a:latin typeface="Lato"/>
                <a:ea typeface="Lato"/>
                <a:cs typeface="Lato"/>
              </a:rPr>
              <a:t>.</a:t>
            </a:r>
          </a:p>
        </p:txBody>
      </p:sp>
      <p:pic>
        <p:nvPicPr>
          <p:cNvPr id="4" name="Picture 3">
            <a:extLst>
              <a:ext uri="{FF2B5EF4-FFF2-40B4-BE49-F238E27FC236}">
                <a16:creationId xmlns:a16="http://schemas.microsoft.com/office/drawing/2014/main" id="{4D45D723-738D-4940-8BCF-9071434FC69C}"/>
              </a:ext>
            </a:extLst>
          </p:cNvPr>
          <p:cNvPicPr>
            <a:picLocks noChangeAspect="1"/>
          </p:cNvPicPr>
          <p:nvPr/>
        </p:nvPicPr>
        <p:blipFill rotWithShape="1">
          <a:blip r:embed="rId3">
            <a:extLst>
              <a:ext uri="{28A0092B-C50C-407E-A947-70E740481C1C}">
                <a14:useLocalDpi xmlns:a14="http://schemas.microsoft.com/office/drawing/2010/main" val="0"/>
              </a:ext>
            </a:extLst>
          </a:blip>
          <a:srcRect t="-161"/>
          <a:stretch/>
        </p:blipFill>
        <p:spPr>
          <a:xfrm>
            <a:off x="7968343" y="-8253"/>
            <a:ext cx="4223657" cy="6866254"/>
          </a:xfrm>
          <a:prstGeom prst="rect">
            <a:avLst/>
          </a:prstGeom>
        </p:spPr>
      </p:pic>
    </p:spTree>
    <p:extLst>
      <p:ext uri="{BB962C8B-B14F-4D97-AF65-F5344CB8AC3E}">
        <p14:creationId xmlns:p14="http://schemas.microsoft.com/office/powerpoint/2010/main" val="2524471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Cambridge and MIT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6763871" cy="1380215"/>
          </a:xfrm>
        </p:spPr>
        <p:txBody>
          <a:bodyPr vert="horz" lIns="91440" tIns="45720" rIns="91440" bIns="45720" rtlCol="0" anchor="t">
            <a:noAutofit/>
          </a:bodyPr>
          <a:lstStyle/>
          <a:p>
            <a:pPr fontAlgn="base">
              <a:spcAft>
                <a:spcPts val="1000"/>
              </a:spcAft>
            </a:pPr>
            <a:r>
              <a:rPr lang="en-US" dirty="0" err="1"/>
              <a:t>Loury</a:t>
            </a:r>
            <a:r>
              <a:rPr lang="en-US" dirty="0"/>
              <a:t> thrived in the Cambridge </a:t>
            </a:r>
            <a:r>
              <a:rPr lang="en-US" b="1" dirty="0"/>
              <a:t>milieu</a:t>
            </a:r>
            <a:r>
              <a:rPr lang="en-US" dirty="0"/>
              <a:t>. Though often the only Black man in the room at social events, he could hold his own in a conversation about almost anything; when he did find himself unable to contribute on a particular subject, he would read up on it so he’d be able to contribute the next time. </a:t>
            </a:r>
            <a:endParaRPr lang="en-US" b="0" i="0" dirty="0">
              <a:effectLst/>
            </a:endParaRPr>
          </a:p>
        </p:txBody>
      </p:sp>
      <p:pic>
        <p:nvPicPr>
          <p:cNvPr id="5" name="Picture 4">
            <a:extLst>
              <a:ext uri="{FF2B5EF4-FFF2-40B4-BE49-F238E27FC236}">
                <a16:creationId xmlns:a16="http://schemas.microsoft.com/office/drawing/2014/main" id="{FD0DAF61-EB31-495B-BA0E-FB00F0EAFF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0927" y="1210021"/>
            <a:ext cx="2575918" cy="2544441"/>
          </a:xfrm>
          <a:prstGeom prst="rect">
            <a:avLst/>
          </a:prstGeom>
        </p:spPr>
      </p:pic>
      <p:sp>
        <p:nvSpPr>
          <p:cNvPr id="6" name="Text Placeholder 2">
            <a:extLst>
              <a:ext uri="{FF2B5EF4-FFF2-40B4-BE49-F238E27FC236}">
                <a16:creationId xmlns:a16="http://schemas.microsoft.com/office/drawing/2014/main" id="{4C307A64-E183-493D-9F5E-AAA1ED6D58E0}"/>
              </a:ext>
            </a:extLst>
          </p:cNvPr>
          <p:cNvSpPr txBox="1">
            <a:spLocks/>
          </p:cNvSpPr>
          <p:nvPr/>
        </p:nvSpPr>
        <p:spPr>
          <a:xfrm>
            <a:off x="1828799" y="4266606"/>
            <a:ext cx="9090213" cy="1016726"/>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spcAft>
                <a:spcPts val="1000"/>
              </a:spcAft>
            </a:pPr>
            <a:r>
              <a:rPr lang="en-US" dirty="0"/>
              <a:t>But Charlene felt completely out of place. Their marriage began to crumble and by 1974 they had separated. </a:t>
            </a:r>
          </a:p>
        </p:txBody>
      </p:sp>
      <p:sp>
        <p:nvSpPr>
          <p:cNvPr id="7" name="Text Placeholder 2">
            <a:extLst>
              <a:ext uri="{FF2B5EF4-FFF2-40B4-BE49-F238E27FC236}">
                <a16:creationId xmlns:a16="http://schemas.microsoft.com/office/drawing/2014/main" id="{103D2D26-4308-4614-BAB3-E748C1D4DF59}"/>
              </a:ext>
            </a:extLst>
          </p:cNvPr>
          <p:cNvSpPr txBox="1">
            <a:spLocks/>
          </p:cNvSpPr>
          <p:nvPr/>
        </p:nvSpPr>
        <p:spPr>
          <a:xfrm>
            <a:off x="1828799" y="5384074"/>
            <a:ext cx="9090213" cy="1016726"/>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spcAft>
                <a:spcPts val="1000"/>
              </a:spcAft>
            </a:pPr>
            <a:r>
              <a:rPr lang="en-US" b="1" i="1" dirty="0">
                <a:latin typeface="Lato"/>
                <a:ea typeface="Lato"/>
                <a:cs typeface="Lato"/>
              </a:rPr>
              <a:t>When have you found yourself in a radically new social situation? How did you handle it? What did you learn?</a:t>
            </a:r>
            <a:r>
              <a:rPr lang="en-US" i="1" dirty="0">
                <a:latin typeface="Lato"/>
                <a:ea typeface="Lato"/>
                <a:cs typeface="Lato"/>
              </a:rPr>
              <a:t> </a:t>
            </a:r>
          </a:p>
        </p:txBody>
      </p:sp>
    </p:spTree>
    <p:extLst>
      <p:ext uri="{BB962C8B-B14F-4D97-AF65-F5344CB8AC3E}">
        <p14:creationId xmlns:p14="http://schemas.microsoft.com/office/powerpoint/2010/main" val="2457504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936302" cy="752821"/>
          </a:xfrm>
        </p:spPr>
        <p:txBody>
          <a:bodyPr/>
          <a:lstStyle/>
          <a:p>
            <a:r>
              <a:rPr lang="en-US" dirty="0"/>
              <a:t>A Meeting of Minds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880847" y="1302099"/>
            <a:ext cx="5172635" cy="1849993"/>
          </a:xfrm>
        </p:spPr>
        <p:txBody>
          <a:bodyPr vert="horz" lIns="91440" tIns="45720" rIns="91440" bIns="45720" rtlCol="0" anchor="t">
            <a:noAutofit/>
          </a:bodyPr>
          <a:lstStyle/>
          <a:p>
            <a:pPr fontAlgn="base"/>
            <a:r>
              <a:rPr lang="en-US" dirty="0"/>
              <a:t>At MIT, </a:t>
            </a:r>
            <a:r>
              <a:rPr lang="en-US" dirty="0" err="1"/>
              <a:t>Loury</a:t>
            </a:r>
            <a:r>
              <a:rPr lang="en-US" dirty="0"/>
              <a:t> met Linda </a:t>
            </a:r>
            <a:r>
              <a:rPr lang="en-US" dirty="0" err="1"/>
              <a:t>Datcher</a:t>
            </a:r>
            <a:r>
              <a:rPr lang="en-US" dirty="0"/>
              <a:t>, a Swarthmore graduate and fellow economics student. </a:t>
            </a:r>
          </a:p>
          <a:p>
            <a:pPr fontAlgn="base"/>
            <a:r>
              <a:rPr lang="en-US" dirty="0"/>
              <a:t>He and Linda had much in common: both came from working-class backgrounds (Linda sent her Ford Foundation fellowship stipend back home to help pay the bills), both were academically gifted, and both were fiercely competitive.  </a:t>
            </a:r>
            <a:endParaRPr lang="en-US" b="0" i="0" dirty="0">
              <a:effectLst/>
            </a:endParaRPr>
          </a:p>
        </p:txBody>
      </p:sp>
      <p:pic>
        <p:nvPicPr>
          <p:cNvPr id="7" name="Picture 6">
            <a:extLst>
              <a:ext uri="{FF2B5EF4-FFF2-40B4-BE49-F238E27FC236}">
                <a16:creationId xmlns:a16="http://schemas.microsoft.com/office/drawing/2014/main" id="{9CFAA00A-464F-4B12-A019-4C5688AB77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302099"/>
            <a:ext cx="3788172" cy="4253801"/>
          </a:xfrm>
          <a:prstGeom prst="rect">
            <a:avLst/>
          </a:prstGeom>
          <a:effectLst>
            <a:softEdge rad="38100"/>
          </a:effectLst>
        </p:spPr>
      </p:pic>
      <p:sp>
        <p:nvSpPr>
          <p:cNvPr id="8" name="Rectangle 7">
            <a:extLst>
              <a:ext uri="{FF2B5EF4-FFF2-40B4-BE49-F238E27FC236}">
                <a16:creationId xmlns:a16="http://schemas.microsoft.com/office/drawing/2014/main" id="{4AE2DE5F-8A21-4C86-8E95-B99F946C27A5}"/>
              </a:ext>
            </a:extLst>
          </p:cNvPr>
          <p:cNvSpPr/>
          <p:nvPr/>
        </p:nvSpPr>
        <p:spPr>
          <a:xfrm>
            <a:off x="1828800" y="5555900"/>
            <a:ext cx="3788172" cy="400110"/>
          </a:xfrm>
          <a:prstGeom prst="rect">
            <a:avLst/>
          </a:prstGeom>
        </p:spPr>
        <p:txBody>
          <a:bodyPr wrap="square" lIns="91440" tIns="45720" rIns="91440" bIns="45720" anchor="t">
            <a:spAutoFit/>
          </a:bodyPr>
          <a:lstStyle/>
          <a:p>
            <a:pPr algn="ctr"/>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Linda </a:t>
            </a:r>
            <a:r>
              <a:rPr lang="en-US" sz="2000" i="1" dirty="0" err="1">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Datcher</a:t>
            </a:r>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 c. 2000s.</a:t>
            </a:r>
          </a:p>
        </p:txBody>
      </p:sp>
    </p:spTree>
    <p:extLst>
      <p:ext uri="{BB962C8B-B14F-4D97-AF65-F5344CB8AC3E}">
        <p14:creationId xmlns:p14="http://schemas.microsoft.com/office/powerpoint/2010/main" val="16985321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Meeting of Minds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31045"/>
            <a:ext cx="5446059" cy="1849993"/>
          </a:xfrm>
        </p:spPr>
        <p:txBody>
          <a:bodyPr vert="horz" lIns="91440" tIns="45720" rIns="91440" bIns="45720" rtlCol="0" anchor="t">
            <a:noAutofit/>
          </a:bodyPr>
          <a:lstStyle/>
          <a:p>
            <a:pPr fontAlgn="base"/>
            <a:r>
              <a:rPr lang="en-US" dirty="0"/>
              <a:t>The relationship became romantic and, eventually, </a:t>
            </a:r>
            <a:r>
              <a:rPr lang="en-US" dirty="0" err="1"/>
              <a:t>Loury</a:t>
            </a:r>
            <a:r>
              <a:rPr lang="en-US" dirty="0"/>
              <a:t> and </a:t>
            </a:r>
            <a:r>
              <a:rPr lang="en-US" dirty="0" err="1"/>
              <a:t>Datcher</a:t>
            </a:r>
            <a:r>
              <a:rPr lang="en-US" dirty="0"/>
              <a:t> married and raised two sons. </a:t>
            </a:r>
          </a:p>
          <a:p>
            <a:pPr fontAlgn="base"/>
            <a:r>
              <a:rPr lang="en-US" dirty="0"/>
              <a:t>An accomplished scholar, she conducted groundbreaking work in social economics, the study of how informational networks shared by family and community members affect economic outcomes. </a:t>
            </a:r>
            <a:endParaRPr lang="en-US" b="0" i="0" dirty="0">
              <a:effectLst/>
            </a:endParaRPr>
          </a:p>
        </p:txBody>
      </p:sp>
      <p:pic>
        <p:nvPicPr>
          <p:cNvPr id="6" name="Picture 5">
            <a:extLst>
              <a:ext uri="{FF2B5EF4-FFF2-40B4-BE49-F238E27FC236}">
                <a16:creationId xmlns:a16="http://schemas.microsoft.com/office/drawing/2014/main" id="{488CB219-5C06-42D6-AB47-7A706E200A4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692691" y="1210021"/>
            <a:ext cx="3857625" cy="5217459"/>
          </a:xfrm>
          <a:prstGeom prst="rect">
            <a:avLst/>
          </a:prstGeom>
          <a:effectLst>
            <a:softEdge rad="63500"/>
          </a:effectLst>
        </p:spPr>
      </p:pic>
      <p:sp>
        <p:nvSpPr>
          <p:cNvPr id="7" name="Rectangle 6">
            <a:extLst>
              <a:ext uri="{FF2B5EF4-FFF2-40B4-BE49-F238E27FC236}">
                <a16:creationId xmlns:a16="http://schemas.microsoft.com/office/drawing/2014/main" id="{6886762D-09C5-4652-9553-1DD848B64A09}"/>
              </a:ext>
            </a:extLst>
          </p:cNvPr>
          <p:cNvSpPr/>
          <p:nvPr/>
        </p:nvSpPr>
        <p:spPr>
          <a:xfrm>
            <a:off x="1828800" y="5353794"/>
            <a:ext cx="5446059" cy="707886"/>
          </a:xfrm>
          <a:prstGeom prst="rect">
            <a:avLst/>
          </a:prstGeom>
        </p:spPr>
        <p:txBody>
          <a:bodyPr wrap="square" lIns="91440" tIns="45720" rIns="91440" bIns="45720" anchor="t">
            <a:spAutoFit/>
          </a:bodyPr>
          <a:lstStyle/>
          <a:p>
            <a:pPr algn="r"/>
            <a:r>
              <a:rPr lang="en-US" sz="2000" i="1" dirty="0" err="1">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Loury</a:t>
            </a:r>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 and Linda </a:t>
            </a:r>
            <a:r>
              <a:rPr lang="en-US" sz="2000" i="1" dirty="0" err="1">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Datcher</a:t>
            </a:r>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 early in their relationship, in a photo he shared with his </a:t>
            </a:r>
            <a:r>
              <a:rPr lang="en-US" sz="2000" i="1" dirty="0" err="1">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Substack</a:t>
            </a:r>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 subscribers in 2022. </a:t>
            </a:r>
          </a:p>
        </p:txBody>
      </p:sp>
    </p:spTree>
    <p:extLst>
      <p:ext uri="{BB962C8B-B14F-4D97-AF65-F5344CB8AC3E}">
        <p14:creationId xmlns:p14="http://schemas.microsoft.com/office/powerpoint/2010/main" val="250132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Social Capital</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10021"/>
            <a:ext cx="9411867" cy="1380215"/>
          </a:xfrm>
        </p:spPr>
        <p:txBody>
          <a:bodyPr vert="horz" lIns="91440" tIns="45720" rIns="91440" bIns="45720" rtlCol="0" anchor="t">
            <a:noAutofit/>
          </a:bodyPr>
          <a:lstStyle/>
          <a:p>
            <a:pPr>
              <a:spcBef>
                <a:spcPts val="600"/>
              </a:spcBef>
              <a:spcAft>
                <a:spcPts val="600"/>
              </a:spcAft>
            </a:pPr>
            <a:r>
              <a:rPr lang="en-US" dirty="0">
                <a:latin typeface="Lato"/>
                <a:ea typeface="Lato"/>
                <a:cs typeface="Lato"/>
              </a:rPr>
              <a:t>One of </a:t>
            </a:r>
            <a:r>
              <a:rPr lang="en-US" dirty="0" err="1">
                <a:latin typeface="Lato"/>
                <a:ea typeface="Lato"/>
                <a:cs typeface="Lato"/>
              </a:rPr>
              <a:t>Loury’s</a:t>
            </a:r>
            <a:r>
              <a:rPr lang="en-US" dirty="0">
                <a:latin typeface="Lato"/>
                <a:ea typeface="Lato"/>
                <a:cs typeface="Lato"/>
              </a:rPr>
              <a:t> key contributions to economic theory was the concept of “social capital.” He was one of the first people to use this term, in his PhD </a:t>
            </a:r>
            <a:r>
              <a:rPr lang="en-US" b="1" dirty="0">
                <a:latin typeface="Lato"/>
                <a:ea typeface="Lato"/>
                <a:cs typeface="Lato"/>
              </a:rPr>
              <a:t>dissertation</a:t>
            </a:r>
            <a:r>
              <a:rPr lang="en-US" dirty="0">
                <a:latin typeface="Lato"/>
                <a:ea typeface="Lato"/>
                <a:cs typeface="Lato"/>
              </a:rPr>
              <a:t> in the late 1970s. </a:t>
            </a:r>
          </a:p>
        </p:txBody>
      </p:sp>
      <p:pic>
        <p:nvPicPr>
          <p:cNvPr id="5" name="Picture 4">
            <a:extLst>
              <a:ext uri="{FF2B5EF4-FFF2-40B4-BE49-F238E27FC236}">
                <a16:creationId xmlns:a16="http://schemas.microsoft.com/office/drawing/2014/main" id="{B15C5F51-FB9B-466B-89B1-4251322BDB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79778" y="2724557"/>
            <a:ext cx="2260888" cy="2214675"/>
          </a:xfrm>
          <a:prstGeom prst="rect">
            <a:avLst/>
          </a:prstGeom>
          <a:ln>
            <a:solidFill>
              <a:schemeClr val="tx1"/>
            </a:solidFill>
          </a:ln>
        </p:spPr>
      </p:pic>
      <p:sp>
        <p:nvSpPr>
          <p:cNvPr id="6" name="Text Placeholder 2">
            <a:extLst>
              <a:ext uri="{FF2B5EF4-FFF2-40B4-BE49-F238E27FC236}">
                <a16:creationId xmlns:a16="http://schemas.microsoft.com/office/drawing/2014/main" id="{2C2B9B07-096D-42F5-9549-525CD60CB34B}"/>
              </a:ext>
            </a:extLst>
          </p:cNvPr>
          <p:cNvSpPr txBox="1">
            <a:spLocks/>
          </p:cNvSpPr>
          <p:nvPr/>
        </p:nvSpPr>
        <p:spPr>
          <a:xfrm>
            <a:off x="1828797" y="2612822"/>
            <a:ext cx="6844556" cy="1380215"/>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dirty="0">
                <a:latin typeface="Lato"/>
                <a:ea typeface="Lato"/>
                <a:cs typeface="Lato"/>
              </a:rPr>
              <a:t>Social capital is the value we derive from connections with people: family, neighbors, friends, civic and faith communities. Trust, cooperation, and opportunities generated by these connections can be just as valuable as other, more easily measured forms of wealth.</a:t>
            </a:r>
          </a:p>
        </p:txBody>
      </p:sp>
      <p:sp>
        <p:nvSpPr>
          <p:cNvPr id="4" name="Rectangle 3">
            <a:extLst>
              <a:ext uri="{FF2B5EF4-FFF2-40B4-BE49-F238E27FC236}">
                <a16:creationId xmlns:a16="http://schemas.microsoft.com/office/drawing/2014/main" id="{4C355666-6183-4167-9528-DDB609C16D31}"/>
              </a:ext>
            </a:extLst>
          </p:cNvPr>
          <p:cNvSpPr/>
          <p:nvPr/>
        </p:nvSpPr>
        <p:spPr>
          <a:xfrm>
            <a:off x="1828797" y="5507573"/>
            <a:ext cx="7385355" cy="492443"/>
          </a:xfrm>
          <a:prstGeom prst="rect">
            <a:avLst/>
          </a:prstGeom>
        </p:spPr>
        <p:txBody>
          <a:bodyPr wrap="none">
            <a:spAutoFit/>
          </a:bodyPr>
          <a:lstStyle/>
          <a:p>
            <a:pPr>
              <a:spcBef>
                <a:spcPts val="600"/>
              </a:spcBef>
              <a:spcAft>
                <a:spcPts val="600"/>
              </a:spcAft>
            </a:pPr>
            <a:r>
              <a:rPr lang="en-US" sz="2600" b="1" i="1" dirty="0">
                <a:solidFill>
                  <a:srgbClr val="C00000"/>
                </a:solidFill>
                <a:ea typeface="+mn-lt"/>
                <a:cs typeface="Arial" panose="020B0604020202020204" pitchFamily="34" charset="0"/>
              </a:rPr>
              <a:t>What are the sources of “social capital” in your life?</a:t>
            </a:r>
            <a:endParaRPr lang="en-US" sz="2600" i="1" dirty="0">
              <a:solidFill>
                <a:srgbClr val="C00000"/>
              </a:solidFill>
              <a:ea typeface="+mn-lt"/>
              <a:cs typeface="Arial" panose="020B0604020202020204" pitchFamily="34" charset="0"/>
            </a:endParaRPr>
          </a:p>
        </p:txBody>
      </p:sp>
    </p:spTree>
    <p:extLst>
      <p:ext uri="{BB962C8B-B14F-4D97-AF65-F5344CB8AC3E}">
        <p14:creationId xmlns:p14="http://schemas.microsoft.com/office/powerpoint/2010/main" val="20624478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5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err="1"/>
              <a:t>Loury</a:t>
            </a:r>
            <a:r>
              <a:rPr lang="en-US" dirty="0"/>
              <a:t> the Reaganite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36716"/>
            <a:ext cx="4948518" cy="1849993"/>
          </a:xfrm>
        </p:spPr>
        <p:txBody>
          <a:bodyPr vert="horz" lIns="91440" tIns="45720" rIns="91440" bIns="45720" rtlCol="0" anchor="t">
            <a:noAutofit/>
          </a:bodyPr>
          <a:lstStyle/>
          <a:p>
            <a:pPr fontAlgn="base"/>
            <a:r>
              <a:rPr lang="en-US" dirty="0"/>
              <a:t>In 1982, when he was only 33 years old, </a:t>
            </a:r>
            <a:r>
              <a:rPr lang="en-US" dirty="0" err="1"/>
              <a:t>Loury</a:t>
            </a:r>
            <a:r>
              <a:rPr lang="en-US" dirty="0"/>
              <a:t> became Harvard University’s first-ever African American tenured professor of economics. </a:t>
            </a:r>
          </a:p>
          <a:p>
            <a:pPr fontAlgn="base"/>
            <a:r>
              <a:rPr lang="en-US" dirty="0"/>
              <a:t>Having reached this milestone, </a:t>
            </a:r>
            <a:r>
              <a:rPr lang="en-US" dirty="0" err="1"/>
              <a:t>Loury</a:t>
            </a:r>
            <a:r>
              <a:rPr lang="en-US" dirty="0"/>
              <a:t> began to say publicly what he had once kept private: that he was a political conservative who voted for Ronald Reagan.  </a:t>
            </a:r>
            <a:endParaRPr lang="en-US" b="0" i="0" dirty="0">
              <a:effectLst/>
            </a:endParaRPr>
          </a:p>
        </p:txBody>
      </p:sp>
      <p:pic>
        <p:nvPicPr>
          <p:cNvPr id="10" name="Picture 9">
            <a:extLst>
              <a:ext uri="{FF2B5EF4-FFF2-40B4-BE49-F238E27FC236}">
                <a16:creationId xmlns:a16="http://schemas.microsoft.com/office/drawing/2014/main" id="{08DD4251-7CDC-453A-BCF4-81C0AC7DBDB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432177" y="1183127"/>
            <a:ext cx="4265690" cy="5190779"/>
          </a:xfrm>
          <a:prstGeom prst="rect">
            <a:avLst/>
          </a:prstGeom>
          <a:effectLst>
            <a:softEdge rad="38100"/>
          </a:effectLst>
        </p:spPr>
      </p:pic>
      <p:sp>
        <p:nvSpPr>
          <p:cNvPr id="11" name="Rectangle 10">
            <a:extLst>
              <a:ext uri="{FF2B5EF4-FFF2-40B4-BE49-F238E27FC236}">
                <a16:creationId xmlns:a16="http://schemas.microsoft.com/office/drawing/2014/main" id="{75BECAA9-CC14-4C1C-9822-2EAE499A891A}"/>
              </a:ext>
            </a:extLst>
          </p:cNvPr>
          <p:cNvSpPr/>
          <p:nvPr/>
        </p:nvSpPr>
        <p:spPr>
          <a:xfrm>
            <a:off x="2511628" y="5973796"/>
            <a:ext cx="4265690" cy="400110"/>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Autographed Reagan campaign poster, 1980.</a:t>
            </a:r>
          </a:p>
        </p:txBody>
      </p:sp>
    </p:spTree>
    <p:extLst>
      <p:ext uri="{BB962C8B-B14F-4D97-AF65-F5344CB8AC3E}">
        <p14:creationId xmlns:p14="http://schemas.microsoft.com/office/powerpoint/2010/main" val="6356792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Breaking Ranks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249447"/>
            <a:ext cx="6064624" cy="1849993"/>
          </a:xfrm>
        </p:spPr>
        <p:txBody>
          <a:bodyPr vert="horz" lIns="91440" tIns="45720" rIns="91440" bIns="45720" rtlCol="0" anchor="t">
            <a:noAutofit/>
          </a:bodyPr>
          <a:lstStyle/>
          <a:p>
            <a:pPr fontAlgn="base">
              <a:spcAft>
                <a:spcPts val="1000"/>
              </a:spcAft>
            </a:pPr>
            <a:r>
              <a:rPr lang="en-US" dirty="0">
                <a:latin typeface="Lato"/>
                <a:ea typeface="Lato"/>
                <a:cs typeface="Lato"/>
              </a:rPr>
              <a:t>Loury was tired of hearing Black political leaders assume the mantle of Civil Rights by denouncing racism and police brutality while ignoring the realities of crime, dysfunction, and moral decay in America’s poorest neighborhoods.  </a:t>
            </a:r>
          </a:p>
          <a:p>
            <a:pPr fontAlgn="base">
              <a:spcAft>
                <a:spcPts val="1000"/>
              </a:spcAft>
            </a:pPr>
            <a:r>
              <a:rPr lang="en-US" dirty="0">
                <a:latin typeface="Lato"/>
                <a:ea typeface="Lato"/>
                <a:cs typeface="Lato"/>
              </a:rPr>
              <a:t>At the same time, </a:t>
            </a:r>
            <a:r>
              <a:rPr lang="en-US" dirty="0" err="1">
                <a:latin typeface="Lato"/>
                <a:ea typeface="Lato"/>
                <a:cs typeface="Lato"/>
              </a:rPr>
              <a:t>Loury’s</a:t>
            </a:r>
            <a:r>
              <a:rPr lang="en-US" dirty="0">
                <a:latin typeface="Lato"/>
                <a:ea typeface="Lato"/>
                <a:cs typeface="Lato"/>
              </a:rPr>
              <a:t> economic work was trending toward the</a:t>
            </a:r>
            <a:r>
              <a:rPr lang="en-US" i="1" dirty="0">
                <a:latin typeface="Lato"/>
                <a:ea typeface="Lato"/>
                <a:cs typeface="Lato"/>
              </a:rPr>
              <a:t> </a:t>
            </a:r>
            <a:r>
              <a:rPr lang="en-US" b="1" i="1" dirty="0">
                <a:latin typeface="Lato"/>
                <a:ea typeface="Lato"/>
                <a:cs typeface="Lato"/>
              </a:rPr>
              <a:t>laissez-faire</a:t>
            </a:r>
            <a:r>
              <a:rPr lang="en-US" i="1" dirty="0">
                <a:latin typeface="Lato"/>
                <a:ea typeface="Lato"/>
                <a:cs typeface="Lato"/>
              </a:rPr>
              <a:t> </a:t>
            </a:r>
            <a:r>
              <a:rPr lang="en-US" dirty="0">
                <a:latin typeface="Lato"/>
                <a:ea typeface="Lato"/>
                <a:cs typeface="Lato"/>
              </a:rPr>
              <a:t>ideas that animated Reagan’s political career, and he began working as a consultant for the natural gas lobby. </a:t>
            </a:r>
            <a:endParaRPr lang="en-US" b="0" i="0" dirty="0">
              <a:effectLst/>
              <a:latin typeface="Lato"/>
              <a:ea typeface="Lato"/>
              <a:cs typeface="Lato"/>
            </a:endParaRPr>
          </a:p>
        </p:txBody>
      </p:sp>
      <p:pic>
        <p:nvPicPr>
          <p:cNvPr id="9" name="Picture 8">
            <a:extLst>
              <a:ext uri="{FF2B5EF4-FFF2-40B4-BE49-F238E27FC236}">
                <a16:creationId xmlns:a16="http://schemas.microsoft.com/office/drawing/2014/main" id="{6990DEDC-1045-48E7-8DF2-0C36B482EF62}"/>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a:stretch/>
        </p:blipFill>
        <p:spPr>
          <a:xfrm>
            <a:off x="8179083" y="1249447"/>
            <a:ext cx="3451547" cy="3778838"/>
          </a:xfrm>
          <a:prstGeom prst="rect">
            <a:avLst/>
          </a:prstGeom>
          <a:effectLst>
            <a:softEdge rad="38100"/>
          </a:effectLst>
        </p:spPr>
      </p:pic>
      <p:sp>
        <p:nvSpPr>
          <p:cNvPr id="10" name="Rectangle 9">
            <a:extLst>
              <a:ext uri="{FF2B5EF4-FFF2-40B4-BE49-F238E27FC236}">
                <a16:creationId xmlns:a16="http://schemas.microsoft.com/office/drawing/2014/main" id="{4AE23CC0-FDE8-4027-A8E7-049F44D0CA36}"/>
              </a:ext>
            </a:extLst>
          </p:cNvPr>
          <p:cNvSpPr/>
          <p:nvPr/>
        </p:nvSpPr>
        <p:spPr>
          <a:xfrm>
            <a:off x="8764939" y="5028285"/>
            <a:ext cx="2279837" cy="707886"/>
          </a:xfrm>
          <a:prstGeom prst="rect">
            <a:avLst/>
          </a:prstGeom>
        </p:spPr>
        <p:txBody>
          <a:bodyPr wrap="square" lIns="91440" tIns="45720" rIns="91440" bIns="45720" anchor="t">
            <a:spAutoFit/>
          </a:bodyPr>
          <a:lstStyle/>
          <a:p>
            <a:pPr algn="ctr"/>
            <a:r>
              <a:rPr lang="en-US" sz="2000" i="1" dirty="0" err="1">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Loury</a:t>
            </a:r>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 and President Reagan in 1985.</a:t>
            </a:r>
          </a:p>
        </p:txBody>
      </p:sp>
    </p:spTree>
    <p:extLst>
      <p:ext uri="{BB962C8B-B14F-4D97-AF65-F5344CB8AC3E}">
        <p14:creationId xmlns:p14="http://schemas.microsoft.com/office/powerpoint/2010/main" val="596577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Breaking Ranks</a:t>
            </a:r>
          </a:p>
        </p:txBody>
      </p:sp>
      <p:sp>
        <p:nvSpPr>
          <p:cNvPr id="8" name="Text Placeholder 2">
            <a:extLst>
              <a:ext uri="{FF2B5EF4-FFF2-40B4-BE49-F238E27FC236}">
                <a16:creationId xmlns:a16="http://schemas.microsoft.com/office/drawing/2014/main" id="{0981E235-0703-433D-B187-1476FD887F22}"/>
              </a:ext>
            </a:extLst>
          </p:cNvPr>
          <p:cNvSpPr>
            <a:spLocks noGrp="1"/>
          </p:cNvSpPr>
          <p:nvPr>
            <p:ph type="body" sz="quarter" idx="1"/>
          </p:nvPr>
        </p:nvSpPr>
        <p:spPr>
          <a:xfrm>
            <a:off x="1828800" y="1209675"/>
            <a:ext cx="6723529" cy="1851025"/>
          </a:xfrm>
        </p:spPr>
        <p:txBody>
          <a:bodyPr vert="horz" lIns="91440" tIns="45720" rIns="91440" bIns="45720" rtlCol="0" anchor="t">
            <a:noAutofit/>
          </a:bodyPr>
          <a:lstStyle/>
          <a:p>
            <a:pPr fontAlgn="base">
              <a:spcAft>
                <a:spcPts val="1000"/>
              </a:spcAft>
            </a:pPr>
            <a:r>
              <a:rPr lang="en-US" dirty="0"/>
              <a:t>In the summer of 1984, </a:t>
            </a:r>
            <a:r>
              <a:rPr lang="en-US" dirty="0" err="1"/>
              <a:t>Loury</a:t>
            </a:r>
            <a:r>
              <a:rPr lang="en-US" dirty="0"/>
              <a:t> gave a talk to Black leaders in Washington, D.C. called “A New American Dilemma,” in which he declared, “The civil rights movement is over.” He argued that the “pathologies” of the “black underclass,” not white racism, are responsible for racial inequality in America. </a:t>
            </a:r>
          </a:p>
          <a:p>
            <a:pPr fontAlgn="base">
              <a:spcAft>
                <a:spcPts val="1000"/>
              </a:spcAft>
            </a:pPr>
            <a:r>
              <a:rPr lang="en-US" dirty="0"/>
              <a:t>Reflecting later on his motives, he wrote. “I’m not hiding from the truth as I see it, nor am I apologizing for it.” </a:t>
            </a:r>
            <a:endParaRPr lang="en-US" b="0" i="0" dirty="0">
              <a:effectLst/>
            </a:endParaRPr>
          </a:p>
        </p:txBody>
      </p:sp>
      <p:pic>
        <p:nvPicPr>
          <p:cNvPr id="9" name="Picture 8">
            <a:extLst>
              <a:ext uri="{FF2B5EF4-FFF2-40B4-BE49-F238E27FC236}">
                <a16:creationId xmlns:a16="http://schemas.microsoft.com/office/drawing/2014/main" id="{439D75F3-03F5-4DE9-8BC8-7B24509B945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007076" y="1209675"/>
            <a:ext cx="2303278" cy="4397403"/>
          </a:xfrm>
          <a:prstGeom prst="rect">
            <a:avLst/>
          </a:prstGeom>
          <a:effectLst>
            <a:softEdge rad="38100"/>
          </a:effectLst>
        </p:spPr>
      </p:pic>
      <p:sp>
        <p:nvSpPr>
          <p:cNvPr id="10" name="Rectangle 9">
            <a:extLst>
              <a:ext uri="{FF2B5EF4-FFF2-40B4-BE49-F238E27FC236}">
                <a16:creationId xmlns:a16="http://schemas.microsoft.com/office/drawing/2014/main" id="{97ACE562-D0CA-40C8-86E1-FE3054034C63}"/>
              </a:ext>
            </a:extLst>
          </p:cNvPr>
          <p:cNvSpPr/>
          <p:nvPr/>
        </p:nvSpPr>
        <p:spPr>
          <a:xfrm>
            <a:off x="3079380" y="5607078"/>
            <a:ext cx="8430228" cy="707886"/>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Skeptical headline in the New York Times reports President Reagan meeting with Black Conservatives like </a:t>
            </a:r>
            <a:r>
              <a:rPr lang="en-US" sz="2000" i="1" dirty="0" err="1">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Loury</a:t>
            </a:r>
            <a:r>
              <a:rPr lang="en-US" sz="20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 and his longtime friend and colleague Bob Woodson, January 16, 1985.</a:t>
            </a:r>
          </a:p>
        </p:txBody>
      </p:sp>
    </p:spTree>
    <p:extLst>
      <p:ext uri="{BB962C8B-B14F-4D97-AF65-F5344CB8AC3E}">
        <p14:creationId xmlns:p14="http://schemas.microsoft.com/office/powerpoint/2010/main" val="958136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Public and Personal Critics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63213"/>
            <a:ext cx="4370294" cy="1849993"/>
          </a:xfrm>
        </p:spPr>
        <p:txBody>
          <a:bodyPr vert="horz" lIns="91440" tIns="45720" rIns="91440" bIns="45720" rtlCol="0" anchor="t">
            <a:noAutofit/>
          </a:bodyPr>
          <a:lstStyle/>
          <a:p>
            <a:pPr fontAlgn="base"/>
            <a:r>
              <a:rPr lang="en-US" dirty="0"/>
              <a:t>As </a:t>
            </a:r>
            <a:r>
              <a:rPr lang="en-US" dirty="0" err="1"/>
              <a:t>Loury</a:t>
            </a:r>
            <a:r>
              <a:rPr lang="en-US" dirty="0"/>
              <a:t> made his conservative social and economic views more public, high-profile liberal Black intellectuals like political scientist Martin </a:t>
            </a:r>
            <a:r>
              <a:rPr lang="en-US" dirty="0" err="1"/>
              <a:t>Kilson</a:t>
            </a:r>
            <a:r>
              <a:rPr lang="en-US" dirty="0"/>
              <a:t> and law professor Derrick Bell denounced </a:t>
            </a:r>
            <a:r>
              <a:rPr lang="en-US" dirty="0" err="1"/>
              <a:t>Loury</a:t>
            </a:r>
            <a:r>
              <a:rPr lang="en-US" dirty="0"/>
              <a:t> as a sellout and a hypocrite.  </a:t>
            </a:r>
            <a:endParaRPr lang="en-US" b="0" i="0" dirty="0">
              <a:effectLst/>
            </a:endParaRPr>
          </a:p>
        </p:txBody>
      </p:sp>
      <p:grpSp>
        <p:nvGrpSpPr>
          <p:cNvPr id="4" name="Group 3">
            <a:extLst>
              <a:ext uri="{FF2B5EF4-FFF2-40B4-BE49-F238E27FC236}">
                <a16:creationId xmlns:a16="http://schemas.microsoft.com/office/drawing/2014/main" id="{64CF58C7-7A98-4406-9A0B-EF37C62B0905}"/>
              </a:ext>
            </a:extLst>
          </p:cNvPr>
          <p:cNvGrpSpPr/>
          <p:nvPr/>
        </p:nvGrpSpPr>
        <p:grpSpPr>
          <a:xfrm>
            <a:off x="6584122" y="1210021"/>
            <a:ext cx="4687804" cy="3647122"/>
            <a:chOff x="6729085" y="1171239"/>
            <a:chExt cx="4687804" cy="3647122"/>
          </a:xfrm>
        </p:grpSpPr>
        <p:pic>
          <p:nvPicPr>
            <p:cNvPr id="7" name="Picture 6">
              <a:extLst>
                <a:ext uri="{FF2B5EF4-FFF2-40B4-BE49-F238E27FC236}">
                  <a16:creationId xmlns:a16="http://schemas.microsoft.com/office/drawing/2014/main" id="{CC8EDD07-2334-48BE-8094-07A8FCD688C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729085" y="1171239"/>
              <a:ext cx="2512854" cy="2816125"/>
            </a:xfrm>
            <a:prstGeom prst="rect">
              <a:avLst/>
            </a:prstGeom>
            <a:effectLst>
              <a:softEdge rad="63500"/>
            </a:effectLst>
          </p:spPr>
        </p:pic>
        <p:pic>
          <p:nvPicPr>
            <p:cNvPr id="8" name="Picture 7">
              <a:extLst>
                <a:ext uri="{FF2B5EF4-FFF2-40B4-BE49-F238E27FC236}">
                  <a16:creationId xmlns:a16="http://schemas.microsoft.com/office/drawing/2014/main" id="{96BDFD6B-7872-4834-B4D9-068B377F33E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9241939" y="1171239"/>
              <a:ext cx="2174950" cy="2816125"/>
            </a:xfrm>
            <a:prstGeom prst="rect">
              <a:avLst/>
            </a:prstGeom>
            <a:effectLst>
              <a:softEdge rad="63500"/>
            </a:effectLst>
          </p:spPr>
        </p:pic>
        <p:sp>
          <p:nvSpPr>
            <p:cNvPr id="9" name="Rectangle 8">
              <a:extLst>
                <a:ext uri="{FF2B5EF4-FFF2-40B4-BE49-F238E27FC236}">
                  <a16:creationId xmlns:a16="http://schemas.microsoft.com/office/drawing/2014/main" id="{F8B814B7-062D-4AA2-BAB8-6C2D11B5028F}"/>
                </a:ext>
              </a:extLst>
            </p:cNvPr>
            <p:cNvSpPr/>
            <p:nvPr/>
          </p:nvSpPr>
          <p:spPr>
            <a:xfrm>
              <a:off x="6729085" y="3987364"/>
              <a:ext cx="4687804" cy="830997"/>
            </a:xfrm>
            <a:prstGeom prst="rect">
              <a:avLst/>
            </a:prstGeom>
          </p:spPr>
          <p:txBody>
            <a:bodyPr wrap="square" lIns="91440" tIns="45720" rIns="91440" bIns="45720" anchor="t">
              <a:spAutoFit/>
            </a:bodyPr>
            <a:lstStyle/>
            <a:p>
              <a:r>
                <a:rPr lang="en-US" sz="24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Professors Bell (above) and </a:t>
              </a:r>
              <a:r>
                <a:rPr lang="en-US" sz="2400" i="1" dirty="0" err="1">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Kilson</a:t>
              </a:r>
              <a:r>
                <a:rPr lang="en-US" sz="24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 (below), two prominent critics of </a:t>
              </a:r>
              <a:r>
                <a:rPr lang="en-US" sz="2400" i="1" dirty="0" err="1">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Loury</a:t>
              </a:r>
              <a:r>
                <a:rPr lang="en-US" sz="24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a:t>
              </a:r>
            </a:p>
          </p:txBody>
        </p:sp>
      </p:grpSp>
      <p:sp>
        <p:nvSpPr>
          <p:cNvPr id="10" name="Text Placeholder 2">
            <a:extLst>
              <a:ext uri="{FF2B5EF4-FFF2-40B4-BE49-F238E27FC236}">
                <a16:creationId xmlns:a16="http://schemas.microsoft.com/office/drawing/2014/main" id="{B18A7898-B577-46DA-ADF6-8682D5059C50}"/>
              </a:ext>
            </a:extLst>
          </p:cNvPr>
          <p:cNvSpPr txBox="1">
            <a:spLocks/>
          </p:cNvSpPr>
          <p:nvPr/>
        </p:nvSpPr>
        <p:spPr>
          <a:xfrm>
            <a:off x="1828799" y="5016393"/>
            <a:ext cx="9510647" cy="1340736"/>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The reaction from his own family was similar. “We could only send one of us to Northwestern and MIT,” his Uncle Alfred told him. “We sent you. I don’t see us in anything you do.” </a:t>
            </a:r>
          </a:p>
        </p:txBody>
      </p:sp>
    </p:spTree>
    <p:extLst>
      <p:ext uri="{BB962C8B-B14F-4D97-AF65-F5344CB8AC3E}">
        <p14:creationId xmlns:p14="http://schemas.microsoft.com/office/powerpoint/2010/main" val="238161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Double Life</a:t>
            </a:r>
          </a:p>
        </p:txBody>
      </p:sp>
      <p:sp>
        <p:nvSpPr>
          <p:cNvPr id="8" name="Text Placeholder 7">
            <a:extLst>
              <a:ext uri="{FF2B5EF4-FFF2-40B4-BE49-F238E27FC236}">
                <a16:creationId xmlns:a16="http://schemas.microsoft.com/office/drawing/2014/main" id="{34774F6F-51BB-4A12-B0AC-ECE667F5F870}"/>
              </a:ext>
            </a:extLst>
          </p:cNvPr>
          <p:cNvSpPr>
            <a:spLocks noGrp="1"/>
          </p:cNvSpPr>
          <p:nvPr>
            <p:ph type="body" sz="quarter" idx="1"/>
          </p:nvPr>
        </p:nvSpPr>
        <p:spPr>
          <a:xfrm>
            <a:off x="1828799" y="1210021"/>
            <a:ext cx="4854389" cy="1905001"/>
          </a:xfrm>
        </p:spPr>
        <p:txBody>
          <a:bodyPr>
            <a:noAutofit/>
          </a:bodyPr>
          <a:lstStyle/>
          <a:p>
            <a:pPr fontAlgn="base"/>
            <a:r>
              <a:rPr lang="en-US" dirty="0"/>
              <a:t>Though he was a rising star as one of the most prominent of a small number of Black conservatives who vocally supported the Republican agenda, the late 1980s were years of crisis for </a:t>
            </a:r>
            <a:r>
              <a:rPr lang="en-US" dirty="0" err="1"/>
              <a:t>Loury</a:t>
            </a:r>
            <a:r>
              <a:rPr lang="en-US" dirty="0"/>
              <a:t>.  </a:t>
            </a:r>
          </a:p>
        </p:txBody>
      </p:sp>
      <p:pic>
        <p:nvPicPr>
          <p:cNvPr id="4" name="Picture 3">
            <a:extLst>
              <a:ext uri="{FF2B5EF4-FFF2-40B4-BE49-F238E27FC236}">
                <a16:creationId xmlns:a16="http://schemas.microsoft.com/office/drawing/2014/main" id="{E0EEF2A5-7199-45CE-BE18-F635B10C1C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4096" y="1210021"/>
            <a:ext cx="4853738" cy="6160105"/>
          </a:xfrm>
          <a:prstGeom prst="rect">
            <a:avLst/>
          </a:prstGeom>
          <a:effectLst>
            <a:softEdge rad="50800"/>
          </a:effectLst>
        </p:spPr>
      </p:pic>
      <p:sp>
        <p:nvSpPr>
          <p:cNvPr id="5" name="Rectangle 4">
            <a:extLst>
              <a:ext uri="{FF2B5EF4-FFF2-40B4-BE49-F238E27FC236}">
                <a16:creationId xmlns:a16="http://schemas.microsoft.com/office/drawing/2014/main" id="{29D2CB6F-750B-4964-8624-6D37F1A403D0}"/>
              </a:ext>
            </a:extLst>
          </p:cNvPr>
          <p:cNvSpPr/>
          <p:nvPr/>
        </p:nvSpPr>
        <p:spPr>
          <a:xfrm>
            <a:off x="2538891" y="4831140"/>
            <a:ext cx="4144297" cy="1569660"/>
          </a:xfrm>
          <a:prstGeom prst="rect">
            <a:avLst/>
          </a:prstGeom>
        </p:spPr>
        <p:txBody>
          <a:bodyPr wrap="square" lIns="91440" tIns="45720" rIns="91440" bIns="45720" anchor="t">
            <a:spAutoFit/>
          </a:bodyPr>
          <a:lstStyle/>
          <a:p>
            <a:pPr algn="r"/>
            <a:r>
              <a:rPr lang="en-US" sz="24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Wall Street Journal article on the controversial news that the Reagan White House might appoint </a:t>
            </a:r>
            <a:r>
              <a:rPr lang="en-US" sz="2400" i="1" dirty="0" err="1">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Loury</a:t>
            </a:r>
            <a:r>
              <a:rPr lang="en-US" sz="2400" i="1" dirty="0">
                <a:solidFill>
                  <a:schemeClr val="tx1">
                    <a:lumMod val="65000"/>
                    <a:lumOff val="35000"/>
                  </a:schemeClr>
                </a:solidFill>
                <a:latin typeface="Garamond" panose="02020404030301010803" pitchFamily="18" charset="0"/>
                <a:ea typeface="Calibri" panose="020F0502020204030204" pitchFamily="34" charset="0"/>
                <a:cs typeface="Arial" panose="020B0604020202020204" pitchFamily="34" charset="0"/>
              </a:rPr>
              <a:t> to the Department of Education.</a:t>
            </a:r>
          </a:p>
        </p:txBody>
      </p:sp>
    </p:spTree>
    <p:extLst>
      <p:ext uri="{BB962C8B-B14F-4D97-AF65-F5344CB8AC3E}">
        <p14:creationId xmlns:p14="http://schemas.microsoft.com/office/powerpoint/2010/main" val="27903220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Double Life</a:t>
            </a:r>
          </a:p>
        </p:txBody>
      </p:sp>
      <p:sp>
        <p:nvSpPr>
          <p:cNvPr id="8" name="Text Placeholder 7">
            <a:extLst>
              <a:ext uri="{FF2B5EF4-FFF2-40B4-BE49-F238E27FC236}">
                <a16:creationId xmlns:a16="http://schemas.microsoft.com/office/drawing/2014/main" id="{34774F6F-51BB-4A12-B0AC-ECE667F5F870}"/>
              </a:ext>
            </a:extLst>
          </p:cNvPr>
          <p:cNvSpPr>
            <a:spLocks noGrp="1"/>
          </p:cNvSpPr>
          <p:nvPr>
            <p:ph type="body" sz="quarter" idx="1"/>
          </p:nvPr>
        </p:nvSpPr>
        <p:spPr>
          <a:xfrm>
            <a:off x="1828800" y="1334100"/>
            <a:ext cx="9063318" cy="1349629"/>
          </a:xfrm>
        </p:spPr>
        <p:txBody>
          <a:bodyPr>
            <a:noAutofit/>
          </a:bodyPr>
          <a:lstStyle/>
          <a:p>
            <a:pPr fontAlgn="base"/>
            <a:r>
              <a:rPr lang="en-US" dirty="0"/>
              <a:t>He was nominated for Deputy Secretary of Education in the second Reagan administration in 1987, the culmination of years of building connections in Washington. </a:t>
            </a:r>
          </a:p>
        </p:txBody>
      </p:sp>
      <p:sp>
        <p:nvSpPr>
          <p:cNvPr id="4" name="Text Box 16">
            <a:extLst>
              <a:ext uri="{FF2B5EF4-FFF2-40B4-BE49-F238E27FC236}">
                <a16:creationId xmlns:a16="http://schemas.microsoft.com/office/drawing/2014/main" id="{1E3DC8C4-5895-4CF7-9034-9948E1B5DDC7}"/>
              </a:ext>
            </a:extLst>
          </p:cNvPr>
          <p:cNvSpPr txBox="1"/>
          <p:nvPr/>
        </p:nvSpPr>
        <p:spPr>
          <a:xfrm>
            <a:off x="3507965" y="5986130"/>
            <a:ext cx="7167283"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400" i="1" dirty="0">
                <a:solidFill>
                  <a:schemeClr val="tx1">
                    <a:lumMod val="65000"/>
                    <a:lumOff val="35000"/>
                  </a:schemeClr>
                </a:solidFill>
                <a:latin typeface="Garamond" panose="02020404030301010803" pitchFamily="18" charset="0"/>
                <a:cs typeface="Arial" panose="020B0604020202020204" pitchFamily="34" charset="0"/>
              </a:rPr>
              <a:t>Old Dover Station in Boston’s South End, demolished in 1987.</a:t>
            </a:r>
            <a:endParaRPr lang="en-US" sz="2000" dirty="0">
              <a:solidFill>
                <a:schemeClr val="tx1">
                  <a:lumMod val="65000"/>
                  <a:lumOff val="35000"/>
                </a:schemeClr>
              </a:solidFill>
              <a:latin typeface="Garamond" panose="02020404030301010803" pitchFamily="18" charset="0"/>
              <a:cs typeface="Arial" panose="020B0604020202020204" pitchFamily="34" charset="0"/>
            </a:endParaRPr>
          </a:p>
        </p:txBody>
      </p:sp>
      <p:pic>
        <p:nvPicPr>
          <p:cNvPr id="5" name="Picture 4">
            <a:extLst>
              <a:ext uri="{FF2B5EF4-FFF2-40B4-BE49-F238E27FC236}">
                <a16:creationId xmlns:a16="http://schemas.microsoft.com/office/drawing/2014/main" id="{0DCAE2BE-4689-4BEF-BFD0-AC8D1D3BF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832352"/>
            <a:ext cx="4579248" cy="3055217"/>
          </a:xfrm>
          <a:prstGeom prst="rect">
            <a:avLst/>
          </a:prstGeom>
          <a:effectLst>
            <a:softEdge rad="25400"/>
          </a:effectLst>
        </p:spPr>
      </p:pic>
      <p:sp>
        <p:nvSpPr>
          <p:cNvPr id="6" name="Text Placeholder 7">
            <a:extLst>
              <a:ext uri="{FF2B5EF4-FFF2-40B4-BE49-F238E27FC236}">
                <a16:creationId xmlns:a16="http://schemas.microsoft.com/office/drawing/2014/main" id="{C43B1CA0-D656-49C9-B179-7E4464BE821F}"/>
              </a:ext>
            </a:extLst>
          </p:cNvPr>
          <p:cNvSpPr txBox="1">
            <a:spLocks/>
          </p:cNvSpPr>
          <p:nvPr/>
        </p:nvSpPr>
        <p:spPr>
          <a:xfrm>
            <a:off x="1828800" y="2832352"/>
            <a:ext cx="3893786" cy="1905001"/>
          </a:xfrm>
          <a:prstGeom prst="rect">
            <a:avLst/>
          </a:prstGeom>
        </p:spPr>
        <p:txBody>
          <a:bodyPr vert="horz" lIns="91440" tIns="45720" rIns="91440" bIns="45720" rtlCol="0">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But he was living a double life. By day he was an Ivy-League academic, by night he often haunted the sketchier parts of Boston and began using cocaine. </a:t>
            </a:r>
          </a:p>
        </p:txBody>
      </p:sp>
    </p:spTree>
    <p:extLst>
      <p:ext uri="{BB962C8B-B14F-4D97-AF65-F5344CB8AC3E}">
        <p14:creationId xmlns:p14="http://schemas.microsoft.com/office/powerpoint/2010/main" val="2655321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1" y="457200"/>
            <a:ext cx="9595068" cy="717550"/>
          </a:xfrm>
        </p:spPr>
        <p:txBody>
          <a:bodyPr>
            <a:normAutofit/>
          </a:bodyPr>
          <a:lstStyle/>
          <a:p>
            <a:r>
              <a:rPr lang="en-US" dirty="0"/>
              <a:t>Glenn C. </a:t>
            </a:r>
            <a:r>
              <a:rPr lang="en-US" dirty="0" err="1"/>
              <a:t>Loury</a:t>
            </a:r>
            <a:endParaRPr lang="en-US" dirty="0"/>
          </a:p>
        </p:txBody>
      </p:sp>
      <p:sp>
        <p:nvSpPr>
          <p:cNvPr id="7" name="Text Placeholder 2">
            <a:extLst>
              <a:ext uri="{FF2B5EF4-FFF2-40B4-BE49-F238E27FC236}">
                <a16:creationId xmlns:a16="http://schemas.microsoft.com/office/drawing/2014/main" id="{416165E5-3F07-4917-A00E-83C8987B4385}"/>
              </a:ext>
            </a:extLst>
          </p:cNvPr>
          <p:cNvSpPr txBox="1">
            <a:spLocks/>
          </p:cNvSpPr>
          <p:nvPr/>
        </p:nvSpPr>
        <p:spPr>
          <a:xfrm>
            <a:off x="1828801" y="1174750"/>
            <a:ext cx="9256056" cy="71755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latin typeface="Lato"/>
                <a:ea typeface="Lato"/>
                <a:cs typeface="Lato"/>
              </a:rPr>
              <a:t>In his books, essays, and popular YouTube program, The Glenn Show, Loury argues that liberal economic policies designed to reduce racial inequality actually have made the problem worse, and that well-intended social programs of the 1960s and 70s seriously damaged Black families and communities. </a:t>
            </a:r>
            <a:endParaRPr lang="en-US" dirty="0"/>
          </a:p>
        </p:txBody>
      </p:sp>
      <p:pic>
        <p:nvPicPr>
          <p:cNvPr id="4" name="Picture 3">
            <a:extLst>
              <a:ext uri="{FF2B5EF4-FFF2-40B4-BE49-F238E27FC236}">
                <a16:creationId xmlns:a16="http://schemas.microsoft.com/office/drawing/2014/main" id="{98CDA0A5-9FF3-4B1B-9735-F1888C988F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1706" y="3429000"/>
            <a:ext cx="4743151" cy="2668022"/>
          </a:xfrm>
          <a:prstGeom prst="rect">
            <a:avLst/>
          </a:prstGeom>
          <a:effectLst>
            <a:softEdge rad="38100"/>
          </a:effectLst>
        </p:spPr>
      </p:pic>
      <p:sp>
        <p:nvSpPr>
          <p:cNvPr id="8" name="Text Placeholder 2">
            <a:extLst>
              <a:ext uri="{FF2B5EF4-FFF2-40B4-BE49-F238E27FC236}">
                <a16:creationId xmlns:a16="http://schemas.microsoft.com/office/drawing/2014/main" id="{27A8E1FE-818C-4DFE-886A-6DC69FE285FB}"/>
              </a:ext>
            </a:extLst>
          </p:cNvPr>
          <p:cNvSpPr txBox="1">
            <a:spLocks/>
          </p:cNvSpPr>
          <p:nvPr/>
        </p:nvSpPr>
        <p:spPr>
          <a:xfrm>
            <a:off x="1828801" y="3429000"/>
            <a:ext cx="3763107" cy="71755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And he believes America is making many of the same mistakes today. </a:t>
            </a:r>
            <a:endParaRPr lang="en-US" b="0" i="0" dirty="0">
              <a:effectLst/>
            </a:endParaRPr>
          </a:p>
        </p:txBody>
      </p:sp>
      <p:sp>
        <p:nvSpPr>
          <p:cNvPr id="9" name="Text Box 16">
            <a:extLst>
              <a:ext uri="{FF2B5EF4-FFF2-40B4-BE49-F238E27FC236}">
                <a16:creationId xmlns:a16="http://schemas.microsoft.com/office/drawing/2014/main" id="{317CAEEA-77DF-45DE-B1E5-98C1B5049410}"/>
              </a:ext>
            </a:extLst>
          </p:cNvPr>
          <p:cNvSpPr txBox="1"/>
          <p:nvPr/>
        </p:nvSpPr>
        <p:spPr>
          <a:xfrm>
            <a:off x="2803939" y="5683250"/>
            <a:ext cx="2787969" cy="34246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400" i="1" dirty="0">
                <a:solidFill>
                  <a:schemeClr val="tx1">
                    <a:lumMod val="65000"/>
                    <a:lumOff val="35000"/>
                  </a:schemeClr>
                </a:solidFill>
                <a:effectLst/>
                <a:latin typeface="Garamond"/>
                <a:ea typeface="Calibri"/>
                <a:cs typeface="Times New Roman"/>
              </a:rPr>
              <a:t>Loury in the 1980s.</a:t>
            </a:r>
            <a:endParaRPr lang="en-US" sz="2400" i="1">
              <a:solidFill>
                <a:schemeClr val="tx1">
                  <a:lumMod val="65000"/>
                  <a:lumOff val="35000"/>
                </a:schemeClr>
              </a:solidFill>
              <a:effectLst/>
              <a:latin typeface="Garamond"/>
              <a:ea typeface="Calibri"/>
              <a:cs typeface="Times New Roman"/>
            </a:endParaRPr>
          </a:p>
        </p:txBody>
      </p:sp>
    </p:spTree>
    <p:extLst>
      <p:ext uri="{BB962C8B-B14F-4D97-AF65-F5344CB8AC3E}">
        <p14:creationId xmlns:p14="http://schemas.microsoft.com/office/powerpoint/2010/main" val="271234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250"/>
                                        <p:tgtEl>
                                          <p:spTgt spid="9"/>
                                        </p:tgtEl>
                                      </p:cBhvr>
                                    </p:animEffect>
                                    <p:anim calcmode="lin" valueType="num">
                                      <p:cBhvr>
                                        <p:cTn id="13" dur="1250" fill="hold"/>
                                        <p:tgtEl>
                                          <p:spTgt spid="9"/>
                                        </p:tgtEl>
                                        <p:attrNameLst>
                                          <p:attrName>ppt_x</p:attrName>
                                        </p:attrNameLst>
                                      </p:cBhvr>
                                      <p:tavLst>
                                        <p:tav tm="0">
                                          <p:val>
                                            <p:strVal val="#ppt_x"/>
                                          </p:val>
                                        </p:tav>
                                        <p:tav tm="100000">
                                          <p:val>
                                            <p:strVal val="#ppt_x"/>
                                          </p:val>
                                        </p:tav>
                                      </p:tavLst>
                                    </p:anim>
                                    <p:anim calcmode="lin" valueType="num">
                                      <p:cBhvr>
                                        <p:cTn id="14"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extLst mod="1"/>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Double Life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096000" y="1301344"/>
            <a:ext cx="5266765" cy="1849993"/>
          </a:xfrm>
        </p:spPr>
        <p:txBody>
          <a:bodyPr vert="horz" lIns="91440" tIns="45720" rIns="91440" bIns="45720" rtlCol="0" anchor="t">
            <a:noAutofit/>
          </a:bodyPr>
          <a:lstStyle/>
          <a:p>
            <a:pPr fontAlgn="base"/>
            <a:r>
              <a:rPr lang="en-US" dirty="0"/>
              <a:t>At first, </a:t>
            </a:r>
            <a:r>
              <a:rPr lang="en-US" dirty="0" err="1"/>
              <a:t>Loury</a:t>
            </a:r>
            <a:r>
              <a:rPr lang="en-US" dirty="0"/>
              <a:t> relished his ability to walk between these two worlds.  </a:t>
            </a:r>
          </a:p>
          <a:p>
            <a:pPr fontAlgn="base"/>
            <a:r>
              <a:rPr lang="en-US" dirty="0"/>
              <a:t>Hanging out in places like the Roxbury neighborhood put him back in touch with working-class Black America, and rebuked affluent Black academics who called him an Uncle Tom. </a:t>
            </a:r>
            <a:endParaRPr lang="en-US" b="0" i="0" dirty="0">
              <a:effectLst/>
            </a:endParaRPr>
          </a:p>
        </p:txBody>
      </p:sp>
      <p:pic>
        <p:nvPicPr>
          <p:cNvPr id="4" name="Picture 3">
            <a:extLst>
              <a:ext uri="{FF2B5EF4-FFF2-40B4-BE49-F238E27FC236}">
                <a16:creationId xmlns:a16="http://schemas.microsoft.com/office/drawing/2014/main" id="{80AA1A74-7246-4511-8358-5B8F35E8E9F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87409"/>
            <a:ext cx="3785822" cy="3727856"/>
          </a:xfrm>
          <a:prstGeom prst="rect">
            <a:avLst/>
          </a:prstGeom>
          <a:effectLst>
            <a:softEdge rad="25400"/>
          </a:effectLst>
        </p:spPr>
      </p:pic>
      <p:sp>
        <p:nvSpPr>
          <p:cNvPr id="5" name="Text Box 16">
            <a:extLst>
              <a:ext uri="{FF2B5EF4-FFF2-40B4-BE49-F238E27FC236}">
                <a16:creationId xmlns:a16="http://schemas.microsoft.com/office/drawing/2014/main" id="{514D0F1A-CDB9-437A-9756-50D37B96C8C4}"/>
              </a:ext>
            </a:extLst>
          </p:cNvPr>
          <p:cNvSpPr txBox="1"/>
          <p:nvPr/>
        </p:nvSpPr>
        <p:spPr>
          <a:xfrm>
            <a:off x="1828800" y="5155921"/>
            <a:ext cx="5647765"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i="1" dirty="0">
                <a:solidFill>
                  <a:schemeClr val="tx1">
                    <a:lumMod val="65000"/>
                    <a:lumOff val="35000"/>
                  </a:schemeClr>
                </a:solidFill>
                <a:latin typeface="Garamond" panose="02020404030301010803" pitchFamily="18" charset="0"/>
                <a:cs typeface="Arial" panose="020B0604020202020204" pitchFamily="34" charset="0"/>
              </a:rPr>
              <a:t>Iconic First Church of Roxbury at night, c. 2000s.</a:t>
            </a:r>
            <a:endParaRPr lang="en-US" sz="2000" dirty="0">
              <a:solidFill>
                <a:schemeClr val="tx1">
                  <a:lumMod val="65000"/>
                  <a:lumOff val="35000"/>
                </a:schemeClr>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1730368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mod="1"/>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Double Life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61802"/>
            <a:ext cx="4837471" cy="1849993"/>
          </a:xfrm>
        </p:spPr>
        <p:txBody>
          <a:bodyPr vert="horz" lIns="91440" tIns="45720" rIns="91440" bIns="45720" rtlCol="0" anchor="t">
            <a:noAutofit/>
          </a:bodyPr>
          <a:lstStyle/>
          <a:p>
            <a:pPr fontAlgn="base"/>
            <a:r>
              <a:rPr lang="en-US" dirty="0"/>
              <a:t>These were places his liberal critics only ventured for protests, but </a:t>
            </a:r>
            <a:r>
              <a:rPr lang="en-US" dirty="0" err="1"/>
              <a:t>Loury</a:t>
            </a:r>
            <a:r>
              <a:rPr lang="en-US" dirty="0"/>
              <a:t> was spending his nights there playing chess with blue-collar pals and blending in with the kind of Black people his </a:t>
            </a:r>
            <a:r>
              <a:rPr lang="en-US" b="1" dirty="0"/>
              <a:t>detractors</a:t>
            </a:r>
            <a:r>
              <a:rPr lang="en-US" dirty="0"/>
              <a:t> claimed to speak for. </a:t>
            </a:r>
          </a:p>
          <a:p>
            <a:pPr fontAlgn="base"/>
            <a:r>
              <a:rPr lang="en-US" dirty="0"/>
              <a:t>But he was also indulging his self-destructive habits. </a:t>
            </a:r>
            <a:endParaRPr lang="en-US" b="0" i="0" dirty="0">
              <a:effectLst/>
            </a:endParaRPr>
          </a:p>
        </p:txBody>
      </p:sp>
      <p:pic>
        <p:nvPicPr>
          <p:cNvPr id="5" name="Picture 4">
            <a:extLst>
              <a:ext uri="{FF2B5EF4-FFF2-40B4-BE49-F238E27FC236}">
                <a16:creationId xmlns:a16="http://schemas.microsoft.com/office/drawing/2014/main" id="{76762A49-EF35-485B-BCEF-0244EA3D6E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0735" y="309138"/>
            <a:ext cx="4991779" cy="6239724"/>
          </a:xfrm>
          <a:prstGeom prst="rect">
            <a:avLst/>
          </a:prstGeom>
          <a:effectLst>
            <a:softEdge rad="38100"/>
          </a:effectLst>
        </p:spPr>
      </p:pic>
      <p:sp>
        <p:nvSpPr>
          <p:cNvPr id="6" name="Text Box 16">
            <a:extLst>
              <a:ext uri="{FF2B5EF4-FFF2-40B4-BE49-F238E27FC236}">
                <a16:creationId xmlns:a16="http://schemas.microsoft.com/office/drawing/2014/main" id="{492186ED-C216-4361-957A-181E991C59B4}"/>
              </a:ext>
            </a:extLst>
          </p:cNvPr>
          <p:cNvSpPr txBox="1"/>
          <p:nvPr/>
        </p:nvSpPr>
        <p:spPr>
          <a:xfrm>
            <a:off x="2979174" y="5750729"/>
            <a:ext cx="3166999" cy="6500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panose="02020404030301010803" pitchFamily="18" charset="0"/>
                <a:cs typeface="Arial" panose="020B0604020202020204" pitchFamily="34" charset="0"/>
              </a:rPr>
              <a:t>Youth of the hip-hop scene in Boston, Downtown Crossing, 1980s.</a:t>
            </a:r>
            <a:endParaRPr lang="en-US" dirty="0">
              <a:solidFill>
                <a:schemeClr val="tx1">
                  <a:lumMod val="65000"/>
                  <a:lumOff val="35000"/>
                </a:schemeClr>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213131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 presetClass="entr" presetSubtype="3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Withdrawals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223254"/>
            <a:ext cx="4491318" cy="1849993"/>
          </a:xfrm>
        </p:spPr>
        <p:txBody>
          <a:bodyPr vert="horz" lIns="91440" tIns="45720" rIns="91440" bIns="45720" rtlCol="0" anchor="t">
            <a:noAutofit/>
          </a:bodyPr>
          <a:lstStyle/>
          <a:p>
            <a:pPr fontAlgn="base"/>
            <a:r>
              <a:rPr lang="en-US" dirty="0"/>
              <a:t>In June of 1987, </a:t>
            </a:r>
            <a:r>
              <a:rPr lang="en-US" dirty="0" err="1"/>
              <a:t>Loury</a:t>
            </a:r>
            <a:r>
              <a:rPr lang="en-US" dirty="0"/>
              <a:t> withdrew himself from consideration for Deputy Secretary, knowing that a series of personal failings were about to become public: infidelity, drug abuse, and trouble with the law. </a:t>
            </a:r>
          </a:p>
          <a:p>
            <a:pPr fontAlgn="base"/>
            <a:r>
              <a:rPr lang="en-US" dirty="0"/>
              <a:t>Months later, as his addiction worsened and his life spiraled out of control, he entered a drug </a:t>
            </a:r>
            <a:r>
              <a:rPr lang="en-US" b="1" dirty="0"/>
              <a:t>rehabilitation </a:t>
            </a:r>
            <a:r>
              <a:rPr lang="en-US" dirty="0"/>
              <a:t>program. </a:t>
            </a:r>
            <a:endParaRPr lang="en-US" b="0" i="0" dirty="0">
              <a:effectLst/>
            </a:endParaRPr>
          </a:p>
        </p:txBody>
      </p:sp>
      <p:pic>
        <p:nvPicPr>
          <p:cNvPr id="8" name="Picture 7">
            <a:extLst>
              <a:ext uri="{FF2B5EF4-FFF2-40B4-BE49-F238E27FC236}">
                <a16:creationId xmlns:a16="http://schemas.microsoft.com/office/drawing/2014/main" id="{F25DFCE4-790A-49A7-8C36-D2AE5746CA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951" y="1392150"/>
            <a:ext cx="4920284" cy="3362193"/>
          </a:xfrm>
          <a:prstGeom prst="rect">
            <a:avLst/>
          </a:prstGeom>
          <a:effectLst>
            <a:softEdge rad="38100"/>
          </a:effectLst>
        </p:spPr>
      </p:pic>
      <p:sp>
        <p:nvSpPr>
          <p:cNvPr id="9" name="Text Box 16">
            <a:extLst>
              <a:ext uri="{FF2B5EF4-FFF2-40B4-BE49-F238E27FC236}">
                <a16:creationId xmlns:a16="http://schemas.microsoft.com/office/drawing/2014/main" id="{2F4F72D6-B076-47B9-82B3-8767ABF05A1C}"/>
              </a:ext>
            </a:extLst>
          </p:cNvPr>
          <p:cNvSpPr txBox="1"/>
          <p:nvPr/>
        </p:nvSpPr>
        <p:spPr>
          <a:xfrm>
            <a:off x="7522422" y="4754343"/>
            <a:ext cx="3469342"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400" i="1" dirty="0">
                <a:solidFill>
                  <a:schemeClr val="tx1">
                    <a:lumMod val="65000"/>
                    <a:lumOff val="35000"/>
                  </a:schemeClr>
                </a:solidFill>
                <a:latin typeface="Garamond" panose="02020404030301010803" pitchFamily="18" charset="0"/>
                <a:cs typeface="Arial" panose="020B0604020202020204" pitchFamily="34" charset="0"/>
              </a:rPr>
              <a:t>Glenn </a:t>
            </a:r>
            <a:r>
              <a:rPr lang="en-US" sz="2400" i="1" dirty="0" err="1">
                <a:solidFill>
                  <a:schemeClr val="tx1">
                    <a:lumMod val="65000"/>
                    <a:lumOff val="35000"/>
                  </a:schemeClr>
                </a:solidFill>
                <a:latin typeface="Garamond" panose="02020404030301010803" pitchFamily="18" charset="0"/>
                <a:cs typeface="Arial" panose="020B0604020202020204" pitchFamily="34" charset="0"/>
              </a:rPr>
              <a:t>Loury</a:t>
            </a:r>
            <a:r>
              <a:rPr lang="en-US" sz="2400" i="1" dirty="0">
                <a:solidFill>
                  <a:schemeClr val="tx1">
                    <a:lumMod val="65000"/>
                    <a:lumOff val="35000"/>
                  </a:schemeClr>
                </a:solidFill>
                <a:latin typeface="Garamond" panose="02020404030301010803" pitchFamily="18" charset="0"/>
                <a:cs typeface="Arial" panose="020B0604020202020204" pitchFamily="34" charset="0"/>
              </a:rPr>
              <a:t> after withdrawing from consideration in 1987.</a:t>
            </a:r>
            <a:endParaRPr lang="en-US" sz="2000" dirty="0">
              <a:solidFill>
                <a:schemeClr val="tx1">
                  <a:lumMod val="65000"/>
                  <a:lumOff val="35000"/>
                </a:schemeClr>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289705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Shift to the Center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4461721"/>
            <a:ext cx="9689690" cy="1849993"/>
          </a:xfrm>
        </p:spPr>
        <p:txBody>
          <a:bodyPr vert="horz" lIns="91440" tIns="45720" rIns="91440" bIns="45720" rtlCol="0" anchor="t">
            <a:noAutofit/>
          </a:bodyPr>
          <a:lstStyle/>
          <a:p>
            <a:pPr fontAlgn="base"/>
            <a:r>
              <a:rPr lang="en-US" dirty="0"/>
              <a:t>In the early 1990s, </a:t>
            </a:r>
            <a:r>
              <a:rPr lang="en-US" dirty="0" err="1"/>
              <a:t>Loury</a:t>
            </a:r>
            <a:r>
              <a:rPr lang="en-US" dirty="0"/>
              <a:t> grew increasingly weary of conservative attitudes towards race, which struck him as both </a:t>
            </a:r>
            <a:r>
              <a:rPr lang="en-US" b="1" dirty="0"/>
              <a:t>fatalistic</a:t>
            </a:r>
            <a:r>
              <a:rPr lang="en-US" dirty="0"/>
              <a:t> and unrealistic. The familiar refrain of “I don’t see race” and unqualified embrace of “colorblind” policies irritated him.  </a:t>
            </a:r>
          </a:p>
        </p:txBody>
      </p:sp>
      <p:pic>
        <p:nvPicPr>
          <p:cNvPr id="5" name="Picture 4">
            <a:hlinkClick r:id="rId3"/>
            <a:extLst>
              <a:ext uri="{FF2B5EF4-FFF2-40B4-BE49-F238E27FC236}">
                <a16:creationId xmlns:a16="http://schemas.microsoft.com/office/drawing/2014/main" id="{ACFD235B-8ADA-4752-9BD6-58F349AA77B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828800" y="1293743"/>
            <a:ext cx="4645742" cy="2936773"/>
          </a:xfrm>
          <a:prstGeom prst="rect">
            <a:avLst/>
          </a:prstGeom>
          <a:ln>
            <a:solidFill>
              <a:schemeClr val="tx1"/>
            </a:solidFill>
          </a:ln>
        </p:spPr>
      </p:pic>
      <p:sp>
        <p:nvSpPr>
          <p:cNvPr id="6" name="Text Box 16">
            <a:extLst>
              <a:ext uri="{FF2B5EF4-FFF2-40B4-BE49-F238E27FC236}">
                <a16:creationId xmlns:a16="http://schemas.microsoft.com/office/drawing/2014/main" id="{D8733FE7-056D-4A78-84C9-48062F94A34F}"/>
              </a:ext>
            </a:extLst>
          </p:cNvPr>
          <p:cNvSpPr txBox="1"/>
          <p:nvPr/>
        </p:nvSpPr>
        <p:spPr>
          <a:xfrm>
            <a:off x="6796951" y="1448265"/>
            <a:ext cx="2877991" cy="109549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i="1" dirty="0">
                <a:solidFill>
                  <a:schemeClr val="tx1">
                    <a:lumMod val="65000"/>
                    <a:lumOff val="35000"/>
                  </a:schemeClr>
                </a:solidFill>
                <a:latin typeface="Garamond" panose="02020404030301010803" pitchFamily="18" charset="0"/>
                <a:cs typeface="Arial" panose="020B0604020202020204" pitchFamily="34" charset="0"/>
              </a:rPr>
              <a:t>Glenn </a:t>
            </a:r>
            <a:r>
              <a:rPr lang="en-US" sz="2400" i="1" dirty="0" err="1">
                <a:solidFill>
                  <a:schemeClr val="tx1">
                    <a:lumMod val="65000"/>
                    <a:lumOff val="35000"/>
                  </a:schemeClr>
                </a:solidFill>
                <a:latin typeface="Garamond" panose="02020404030301010803" pitchFamily="18" charset="0"/>
                <a:cs typeface="Arial" panose="020B0604020202020204" pitchFamily="34" charset="0"/>
              </a:rPr>
              <a:t>Loury</a:t>
            </a:r>
            <a:r>
              <a:rPr lang="en-US" sz="2400" i="1" dirty="0">
                <a:solidFill>
                  <a:schemeClr val="tx1">
                    <a:lumMod val="65000"/>
                    <a:lumOff val="35000"/>
                  </a:schemeClr>
                </a:solidFill>
                <a:latin typeface="Garamond" panose="02020404030301010803" pitchFamily="18" charset="0"/>
                <a:cs typeface="Arial" panose="020B0604020202020204" pitchFamily="34" charset="0"/>
              </a:rPr>
              <a:t> in 1995 on The Charlie Rose Show. </a:t>
            </a:r>
          </a:p>
          <a:p>
            <a:endParaRPr lang="en-US" sz="2400" b="1" i="1" dirty="0">
              <a:solidFill>
                <a:schemeClr val="tx1">
                  <a:lumMod val="65000"/>
                  <a:lumOff val="35000"/>
                </a:schemeClr>
              </a:solidFill>
              <a:latin typeface="Garamond" panose="02020404030301010803" pitchFamily="18" charset="0"/>
              <a:cs typeface="Arial" panose="020B0604020202020204" pitchFamily="34" charset="0"/>
            </a:endParaRPr>
          </a:p>
          <a:p>
            <a:r>
              <a:rPr lang="en-US" sz="2400" b="1" i="1" dirty="0">
                <a:solidFill>
                  <a:schemeClr val="tx1">
                    <a:lumMod val="65000"/>
                    <a:lumOff val="35000"/>
                  </a:schemeClr>
                </a:solidFill>
                <a:latin typeface="Garamond" panose="02020404030301010803" pitchFamily="18" charset="0"/>
                <a:cs typeface="Arial" panose="020B0604020202020204" pitchFamily="34" charset="0"/>
              </a:rPr>
              <a:t>Click to watch a 15-minute interview if time allows.</a:t>
            </a:r>
            <a:endParaRPr lang="en-US" sz="2000" b="1" dirty="0">
              <a:solidFill>
                <a:schemeClr val="tx1">
                  <a:lumMod val="65000"/>
                  <a:lumOff val="35000"/>
                </a:schemeClr>
              </a:solidFill>
              <a:latin typeface="Garamond" panose="02020404030301010803" pitchFamily="18" charset="0"/>
              <a:cs typeface="Arial" panose="020B0604020202020204" pitchFamily="34" charset="0"/>
            </a:endParaRPr>
          </a:p>
        </p:txBody>
      </p:sp>
      <p:pic>
        <p:nvPicPr>
          <p:cNvPr id="7" name="Picture 6">
            <a:hlinkClick r:id="rId3"/>
            <a:extLst>
              <a:ext uri="{FF2B5EF4-FFF2-40B4-BE49-F238E27FC236}">
                <a16:creationId xmlns:a16="http://schemas.microsoft.com/office/drawing/2014/main" id="{5729B73D-B38F-4E74-AC97-99EBFFE146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18346" y="2287135"/>
            <a:ext cx="1266650" cy="949987"/>
          </a:xfrm>
          <a:prstGeom prst="rect">
            <a:avLst/>
          </a:prstGeom>
        </p:spPr>
      </p:pic>
    </p:spTree>
    <p:extLst>
      <p:ext uri="{BB962C8B-B14F-4D97-AF65-F5344CB8AC3E}">
        <p14:creationId xmlns:p14="http://schemas.microsoft.com/office/powerpoint/2010/main" val="3118290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extLst mod="1"/>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Against D’Souza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488151" y="1210021"/>
            <a:ext cx="5538437" cy="1849993"/>
          </a:xfrm>
        </p:spPr>
        <p:txBody>
          <a:bodyPr vert="horz" lIns="91440" tIns="45720" rIns="91440" bIns="45720" rtlCol="0" anchor="t">
            <a:noAutofit/>
          </a:bodyPr>
          <a:lstStyle/>
          <a:p>
            <a:pPr fontAlgn="base"/>
            <a:r>
              <a:rPr lang="en-US" dirty="0"/>
              <a:t>The last straw came in 1995, when conservative polemicist Dinesh D’Souza published </a:t>
            </a:r>
            <a:r>
              <a:rPr lang="en-US" i="1" dirty="0"/>
              <a:t>The End of Racism</a:t>
            </a:r>
            <a:r>
              <a:rPr lang="en-US" dirty="0"/>
              <a:t>. </a:t>
            </a:r>
            <a:r>
              <a:rPr lang="en-US" dirty="0" err="1"/>
              <a:t>Loury</a:t>
            </a:r>
            <a:r>
              <a:rPr lang="en-US" dirty="0"/>
              <a:t> was appalled by the book’s treatment of Black Americans – and by its positive reception by many conservatives. </a:t>
            </a:r>
          </a:p>
        </p:txBody>
      </p:sp>
      <p:pic>
        <p:nvPicPr>
          <p:cNvPr id="4" name="Picture 3">
            <a:extLst>
              <a:ext uri="{FF2B5EF4-FFF2-40B4-BE49-F238E27FC236}">
                <a16:creationId xmlns:a16="http://schemas.microsoft.com/office/drawing/2014/main" id="{E8C16CA5-1E67-4FBE-904F-69568A548E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210021"/>
            <a:ext cx="3442447" cy="4691270"/>
          </a:xfrm>
          <a:prstGeom prst="rect">
            <a:avLst/>
          </a:prstGeom>
          <a:effectLst>
            <a:softEdge rad="25400"/>
          </a:effectLst>
        </p:spPr>
      </p:pic>
      <p:pic>
        <p:nvPicPr>
          <p:cNvPr id="5" name="Picture 4">
            <a:extLst>
              <a:ext uri="{FF2B5EF4-FFF2-40B4-BE49-F238E27FC236}">
                <a16:creationId xmlns:a16="http://schemas.microsoft.com/office/drawing/2014/main" id="{6C0381BD-17CB-4963-8313-E7DFE35337A4}"/>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rot="20946015">
            <a:off x="1671331" y="4043323"/>
            <a:ext cx="1660583" cy="2465335"/>
          </a:xfrm>
          <a:prstGeom prst="rect">
            <a:avLst/>
          </a:prstGeom>
          <a:effectLst>
            <a:softEdge rad="76200"/>
          </a:effectLst>
        </p:spPr>
      </p:pic>
      <p:sp>
        <p:nvSpPr>
          <p:cNvPr id="6" name="Text Box 16">
            <a:extLst>
              <a:ext uri="{FF2B5EF4-FFF2-40B4-BE49-F238E27FC236}">
                <a16:creationId xmlns:a16="http://schemas.microsoft.com/office/drawing/2014/main" id="{2408B0A3-8D2E-4DC7-9BC8-1BF5AE47B29A}"/>
              </a:ext>
            </a:extLst>
          </p:cNvPr>
          <p:cNvSpPr txBox="1"/>
          <p:nvPr/>
        </p:nvSpPr>
        <p:spPr>
          <a:xfrm>
            <a:off x="5582280" y="5068657"/>
            <a:ext cx="4274414"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i="1" dirty="0">
                <a:solidFill>
                  <a:schemeClr val="tx1">
                    <a:lumMod val="65000"/>
                    <a:lumOff val="35000"/>
                  </a:schemeClr>
                </a:solidFill>
                <a:latin typeface="Garamond" panose="02020404030301010803" pitchFamily="18" charset="0"/>
                <a:cs typeface="Arial" panose="020B0604020202020204" pitchFamily="34" charset="0"/>
              </a:rPr>
              <a:t>Dinesh D’Souza, c. 2010s, and the cover of his controversial 1995 book.</a:t>
            </a:r>
            <a:endParaRPr lang="en-US" sz="2000" dirty="0">
              <a:solidFill>
                <a:schemeClr val="tx1">
                  <a:lumMod val="65000"/>
                  <a:lumOff val="35000"/>
                </a:schemeClr>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3161301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Against D’Souza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10021"/>
            <a:ext cx="5876365" cy="1849993"/>
          </a:xfrm>
        </p:spPr>
        <p:txBody>
          <a:bodyPr vert="horz" lIns="91440" tIns="45720" rIns="91440" bIns="45720" rtlCol="0" anchor="t">
            <a:noAutofit/>
          </a:bodyPr>
          <a:lstStyle/>
          <a:p>
            <a:pPr fontAlgn="base"/>
            <a:r>
              <a:rPr lang="en-US" dirty="0">
                <a:latin typeface="Lato"/>
                <a:ea typeface="Lato"/>
                <a:cs typeface="Lato"/>
              </a:rPr>
              <a:t>While Loury basically agreed with D’Souza’s critique of liberal social policy, “the mode of argument he employed and the </a:t>
            </a:r>
            <a:r>
              <a:rPr lang="en-US" b="1" dirty="0">
                <a:latin typeface="Lato"/>
                <a:ea typeface="Lato"/>
                <a:cs typeface="Lato"/>
              </a:rPr>
              <a:t>flippant</a:t>
            </a:r>
            <a:r>
              <a:rPr lang="en-US" dirty="0">
                <a:latin typeface="Lato"/>
                <a:ea typeface="Lato"/>
                <a:cs typeface="Lato"/>
              </a:rPr>
              <a:t>, irreverent, and inflammatory language he used to describe African Americans whom he should have regarded as his countrymen ought to have placed the book beyond the pale.” </a:t>
            </a:r>
            <a:endParaRPr lang="en-US" b="0" i="0" dirty="0">
              <a:effectLst/>
              <a:latin typeface="Lato"/>
              <a:ea typeface="Lato"/>
              <a:cs typeface="Lato"/>
            </a:endParaRPr>
          </a:p>
        </p:txBody>
      </p:sp>
      <p:pic>
        <p:nvPicPr>
          <p:cNvPr id="5" name="Picture 4">
            <a:extLst>
              <a:ext uri="{FF2B5EF4-FFF2-40B4-BE49-F238E27FC236}">
                <a16:creationId xmlns:a16="http://schemas.microsoft.com/office/drawing/2014/main" id="{FC57FCCB-616E-448C-88DA-7FB2B6450E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232" y="1210021"/>
            <a:ext cx="3939870" cy="5190779"/>
          </a:xfrm>
          <a:prstGeom prst="rect">
            <a:avLst/>
          </a:prstGeom>
          <a:effectLst>
            <a:softEdge rad="25400"/>
          </a:effectLst>
        </p:spPr>
      </p:pic>
      <p:sp>
        <p:nvSpPr>
          <p:cNvPr id="6" name="Text Box 16">
            <a:extLst>
              <a:ext uri="{FF2B5EF4-FFF2-40B4-BE49-F238E27FC236}">
                <a16:creationId xmlns:a16="http://schemas.microsoft.com/office/drawing/2014/main" id="{370095AF-4919-4D8E-AF5C-665FFF26E347}"/>
              </a:ext>
            </a:extLst>
          </p:cNvPr>
          <p:cNvSpPr txBox="1"/>
          <p:nvPr/>
        </p:nvSpPr>
        <p:spPr>
          <a:xfrm>
            <a:off x="2255520" y="5001732"/>
            <a:ext cx="4998720"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400" i="1" dirty="0">
                <a:solidFill>
                  <a:schemeClr val="tx1">
                    <a:lumMod val="65000"/>
                    <a:lumOff val="35000"/>
                  </a:schemeClr>
                </a:solidFill>
                <a:latin typeface="Garamond" panose="02020404030301010803" pitchFamily="18" charset="0"/>
                <a:cs typeface="Arial" panose="020B0604020202020204" pitchFamily="34" charset="0"/>
              </a:rPr>
              <a:t>TIME magazine, October 1995, after the “Million Man March.” Though deeply critical of its message and leadership, </a:t>
            </a:r>
            <a:r>
              <a:rPr lang="en-US" sz="2400" i="1" dirty="0" err="1">
                <a:solidFill>
                  <a:schemeClr val="tx1">
                    <a:lumMod val="65000"/>
                    <a:lumOff val="35000"/>
                  </a:schemeClr>
                </a:solidFill>
                <a:latin typeface="Garamond" panose="02020404030301010803" pitchFamily="18" charset="0"/>
                <a:cs typeface="Arial" panose="020B0604020202020204" pitchFamily="34" charset="0"/>
              </a:rPr>
              <a:t>Loury</a:t>
            </a:r>
            <a:r>
              <a:rPr lang="en-US" sz="2400" i="1" dirty="0">
                <a:solidFill>
                  <a:schemeClr val="tx1">
                    <a:lumMod val="65000"/>
                    <a:lumOff val="35000"/>
                  </a:schemeClr>
                </a:solidFill>
                <a:latin typeface="Garamond" panose="02020404030301010803" pitchFamily="18" charset="0"/>
                <a:cs typeface="Arial" panose="020B0604020202020204" pitchFamily="34" charset="0"/>
              </a:rPr>
              <a:t> attended and was increasingly sympathetic to its spirit.</a:t>
            </a:r>
            <a:endParaRPr lang="en-US" sz="2000" dirty="0">
              <a:solidFill>
                <a:schemeClr val="tx1">
                  <a:lumMod val="65000"/>
                  <a:lumOff val="35000"/>
                </a:schemeClr>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3205490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Shift to the Left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096000" y="1209807"/>
            <a:ext cx="5216013" cy="2595111"/>
          </a:xfrm>
        </p:spPr>
        <p:txBody>
          <a:bodyPr vert="horz" lIns="91440" tIns="45720" rIns="91440" bIns="45720" rtlCol="0" anchor="t">
            <a:noAutofit/>
          </a:bodyPr>
          <a:lstStyle/>
          <a:p>
            <a:pPr fontAlgn="base"/>
            <a:r>
              <a:rPr lang="en-US" dirty="0" err="1"/>
              <a:t>Loury’s</a:t>
            </a:r>
            <a:r>
              <a:rPr lang="en-US" dirty="0"/>
              <a:t> rising frustration with the conservative movement began his movement to the political left. </a:t>
            </a:r>
          </a:p>
          <a:p>
            <a:pPr fontAlgn="base"/>
            <a:r>
              <a:rPr lang="en-US" dirty="0">
                <a:latin typeface="Lato"/>
                <a:ea typeface="Lato"/>
                <a:cs typeface="Lato"/>
              </a:rPr>
              <a:t>In the next couple decades of his life, he would adopt progressive views that were more in line with the majority of Black Americans – including those family members and academic peers who had once taken </a:t>
            </a:r>
            <a:r>
              <a:rPr lang="en-US" b="1" dirty="0">
                <a:latin typeface="Lato"/>
                <a:ea typeface="Lato"/>
                <a:cs typeface="Lato"/>
              </a:rPr>
              <a:t>umbrage</a:t>
            </a:r>
            <a:r>
              <a:rPr lang="en-US" dirty="0">
                <a:latin typeface="Lato"/>
                <a:ea typeface="Lato"/>
                <a:cs typeface="Lato"/>
              </a:rPr>
              <a:t> at </a:t>
            </a:r>
            <a:r>
              <a:rPr lang="en-US" dirty="0" err="1">
                <a:latin typeface="Lato"/>
                <a:ea typeface="Lato"/>
                <a:cs typeface="Lato"/>
              </a:rPr>
              <a:t>Loury’s</a:t>
            </a:r>
            <a:r>
              <a:rPr lang="en-US" dirty="0">
                <a:latin typeface="Lato"/>
                <a:ea typeface="Lato"/>
                <a:cs typeface="Lato"/>
              </a:rPr>
              <a:t> Reaganite views. </a:t>
            </a:r>
          </a:p>
        </p:txBody>
      </p:sp>
      <p:sp>
        <p:nvSpPr>
          <p:cNvPr id="7" name="Text Box 16">
            <a:extLst>
              <a:ext uri="{FF2B5EF4-FFF2-40B4-BE49-F238E27FC236}">
                <a16:creationId xmlns:a16="http://schemas.microsoft.com/office/drawing/2014/main" id="{56C9F52E-5AA2-4B42-B360-2562457E6201}"/>
              </a:ext>
            </a:extLst>
          </p:cNvPr>
          <p:cNvSpPr txBox="1"/>
          <p:nvPr/>
        </p:nvSpPr>
        <p:spPr>
          <a:xfrm>
            <a:off x="2459163" y="5855110"/>
            <a:ext cx="2747498" cy="33320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400" i="1" dirty="0" err="1">
                <a:solidFill>
                  <a:schemeClr val="tx1">
                    <a:lumMod val="65000"/>
                    <a:lumOff val="35000"/>
                  </a:schemeClr>
                </a:solidFill>
                <a:latin typeface="Garamond" panose="02020404030301010803" pitchFamily="18" charset="0"/>
                <a:cs typeface="Arial" panose="020B0604020202020204" pitchFamily="34" charset="0"/>
              </a:rPr>
              <a:t>Loury</a:t>
            </a:r>
            <a:r>
              <a:rPr lang="en-US" sz="2400" i="1" dirty="0">
                <a:solidFill>
                  <a:schemeClr val="tx1">
                    <a:lumMod val="65000"/>
                    <a:lumOff val="35000"/>
                  </a:schemeClr>
                </a:solidFill>
                <a:latin typeface="Garamond" panose="02020404030301010803" pitchFamily="18" charset="0"/>
                <a:cs typeface="Arial" panose="020B0604020202020204" pitchFamily="34" charset="0"/>
              </a:rPr>
              <a:t> in the 2000s.</a:t>
            </a:r>
            <a:endParaRPr lang="en-US" sz="2000" dirty="0">
              <a:solidFill>
                <a:schemeClr val="tx1">
                  <a:lumMod val="65000"/>
                  <a:lumOff val="35000"/>
                </a:schemeClr>
              </a:solidFill>
              <a:latin typeface="Garamond" panose="02020404030301010803" pitchFamily="18" charset="0"/>
              <a:cs typeface="Arial" panose="020B0604020202020204" pitchFamily="34" charset="0"/>
            </a:endParaRPr>
          </a:p>
        </p:txBody>
      </p:sp>
      <p:pic>
        <p:nvPicPr>
          <p:cNvPr id="8" name="Picture 7">
            <a:extLst>
              <a:ext uri="{FF2B5EF4-FFF2-40B4-BE49-F238E27FC236}">
                <a16:creationId xmlns:a16="http://schemas.microsoft.com/office/drawing/2014/main" id="{28AD7994-02F9-447D-9B53-6DD92385B64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09807"/>
            <a:ext cx="4008224" cy="4645303"/>
          </a:xfrm>
          <a:prstGeom prst="rect">
            <a:avLst/>
          </a:prstGeom>
          <a:effectLst>
            <a:softEdge rad="25400"/>
          </a:effectLst>
        </p:spPr>
      </p:pic>
    </p:spTree>
    <p:extLst>
      <p:ext uri="{BB962C8B-B14F-4D97-AF65-F5344CB8AC3E}">
        <p14:creationId xmlns:p14="http://schemas.microsoft.com/office/powerpoint/2010/main" val="30062279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Shift to the Left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5309418" cy="2178252"/>
          </a:xfrm>
        </p:spPr>
        <p:txBody>
          <a:bodyPr vert="horz" lIns="91440" tIns="45720" rIns="91440" bIns="45720" rtlCol="0" anchor="t">
            <a:noAutofit/>
          </a:bodyPr>
          <a:lstStyle/>
          <a:p>
            <a:pPr fontAlgn="base"/>
            <a:r>
              <a:rPr lang="en-US" dirty="0"/>
              <a:t>He publicly supported affirmative action (though with some lingering reservations) and argued in favor of reparations for slavery. Inspired in part by the compassionate neighborhood outreach demonstrated by his local church, he assailed the mass incarceration of Black men in America.</a:t>
            </a:r>
            <a:endParaRPr lang="en-US" b="0" i="0" dirty="0">
              <a:effectLst/>
            </a:endParaRPr>
          </a:p>
        </p:txBody>
      </p:sp>
      <p:pic>
        <p:nvPicPr>
          <p:cNvPr id="6" name="Picture 5">
            <a:extLst>
              <a:ext uri="{FF2B5EF4-FFF2-40B4-BE49-F238E27FC236}">
                <a16:creationId xmlns:a16="http://schemas.microsoft.com/office/drawing/2014/main" id="{22510596-826B-48E2-862E-A24DC948E0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7548" y="1210021"/>
            <a:ext cx="3888224" cy="5190779"/>
          </a:xfrm>
          <a:prstGeom prst="rect">
            <a:avLst/>
          </a:prstGeom>
          <a:effectLst>
            <a:softEdge rad="38100"/>
          </a:effectLst>
        </p:spPr>
      </p:pic>
      <p:sp>
        <p:nvSpPr>
          <p:cNvPr id="7" name="Text Box 16">
            <a:extLst>
              <a:ext uri="{FF2B5EF4-FFF2-40B4-BE49-F238E27FC236}">
                <a16:creationId xmlns:a16="http://schemas.microsoft.com/office/drawing/2014/main" id="{713071B4-3CFD-4341-9CCC-AB52E7E3A693}"/>
              </a:ext>
            </a:extLst>
          </p:cNvPr>
          <p:cNvSpPr txBox="1"/>
          <p:nvPr/>
        </p:nvSpPr>
        <p:spPr>
          <a:xfrm>
            <a:off x="2905432" y="5607252"/>
            <a:ext cx="4232786" cy="47610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400" i="1" dirty="0" err="1">
                <a:solidFill>
                  <a:schemeClr val="tx1">
                    <a:lumMod val="65000"/>
                    <a:lumOff val="35000"/>
                  </a:schemeClr>
                </a:solidFill>
                <a:latin typeface="Garamond" panose="02020404030301010803" pitchFamily="18" charset="0"/>
                <a:cs typeface="Arial" panose="020B0604020202020204" pitchFamily="34" charset="0"/>
              </a:rPr>
              <a:t>Loury</a:t>
            </a:r>
            <a:r>
              <a:rPr lang="en-US" sz="2400" i="1" dirty="0">
                <a:solidFill>
                  <a:schemeClr val="tx1">
                    <a:lumMod val="65000"/>
                    <a:lumOff val="35000"/>
                  </a:schemeClr>
                </a:solidFill>
                <a:latin typeface="Garamond" panose="02020404030301010803" pitchFamily="18" charset="0"/>
                <a:cs typeface="Arial" panose="020B0604020202020204" pitchFamily="34" charset="0"/>
              </a:rPr>
              <a:t> in the classroom. Mark </a:t>
            </a:r>
            <a:r>
              <a:rPr lang="en-US" sz="2400" i="1" dirty="0" err="1">
                <a:solidFill>
                  <a:schemeClr val="tx1">
                    <a:lumMod val="65000"/>
                    <a:lumOff val="35000"/>
                  </a:schemeClr>
                </a:solidFill>
                <a:latin typeface="Garamond" panose="02020404030301010803" pitchFamily="18" charset="0"/>
                <a:cs typeface="Arial" panose="020B0604020202020204" pitchFamily="34" charset="0"/>
              </a:rPr>
              <a:t>Ostow</a:t>
            </a:r>
            <a:r>
              <a:rPr lang="en-US" sz="2400" i="1" dirty="0">
                <a:solidFill>
                  <a:schemeClr val="tx1">
                    <a:lumMod val="65000"/>
                    <a:lumOff val="35000"/>
                  </a:schemeClr>
                </a:solidFill>
                <a:latin typeface="Garamond" panose="02020404030301010803" pitchFamily="18" charset="0"/>
                <a:cs typeface="Arial" panose="020B0604020202020204" pitchFamily="34" charset="0"/>
              </a:rPr>
              <a:t>, Brown Alumni Magazine, 2008.</a:t>
            </a:r>
            <a:endParaRPr lang="en-US" sz="2000" dirty="0">
              <a:solidFill>
                <a:schemeClr val="tx1">
                  <a:lumMod val="65000"/>
                  <a:lumOff val="35000"/>
                </a:schemeClr>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31714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705974" cy="752821"/>
          </a:xfrm>
        </p:spPr>
        <p:txBody>
          <a:bodyPr/>
          <a:lstStyle/>
          <a:p>
            <a:r>
              <a:rPr lang="en-US" dirty="0"/>
              <a:t>The Anatomy of Racial Equality</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432612" y="1360140"/>
            <a:ext cx="5405718" cy="1849993"/>
          </a:xfrm>
        </p:spPr>
        <p:txBody>
          <a:bodyPr vert="horz" lIns="91440" tIns="45720" rIns="91440" bIns="45720" rtlCol="0" anchor="t">
            <a:noAutofit/>
          </a:bodyPr>
          <a:lstStyle/>
          <a:p>
            <a:pPr fontAlgn="base"/>
            <a:r>
              <a:rPr lang="en-US" dirty="0"/>
              <a:t>In 2000, </a:t>
            </a:r>
            <a:r>
              <a:rPr lang="en-US" dirty="0" err="1"/>
              <a:t>Loury</a:t>
            </a:r>
            <a:r>
              <a:rPr lang="en-US" dirty="0"/>
              <a:t> was invited to deliver the prestigious W.E.B. Du </a:t>
            </a:r>
            <a:r>
              <a:rPr lang="en-US" dirty="0" err="1"/>
              <a:t>Bois</a:t>
            </a:r>
            <a:r>
              <a:rPr lang="en-US" dirty="0"/>
              <a:t> Lectures at Harvard.  </a:t>
            </a:r>
          </a:p>
          <a:p>
            <a:pPr fontAlgn="base"/>
            <a:r>
              <a:rPr lang="en-US" dirty="0"/>
              <a:t>In his presentations, </a:t>
            </a:r>
            <a:r>
              <a:rPr lang="en-US" dirty="0" err="1"/>
              <a:t>Loury</a:t>
            </a:r>
            <a:r>
              <a:rPr lang="en-US" dirty="0"/>
              <a:t> set aside the emotionally-charged but intellectually vague idea of “racism” and focused instead on what he termed “biased social cognition.”</a:t>
            </a:r>
            <a:endParaRPr lang="en-US" b="0" i="0" dirty="0">
              <a:effectLst/>
            </a:endParaRPr>
          </a:p>
        </p:txBody>
      </p:sp>
      <p:pic>
        <p:nvPicPr>
          <p:cNvPr id="4" name="Picture 3">
            <a:extLst>
              <a:ext uri="{FF2B5EF4-FFF2-40B4-BE49-F238E27FC236}">
                <a16:creationId xmlns:a16="http://schemas.microsoft.com/office/drawing/2014/main" id="{0D6D313E-855F-41BC-B047-3B9A3B6A5E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360140"/>
            <a:ext cx="3382176" cy="5129367"/>
          </a:xfrm>
          <a:prstGeom prst="rect">
            <a:avLst/>
          </a:prstGeom>
          <a:effectLst>
            <a:softEdge rad="25400"/>
          </a:effectLst>
        </p:spPr>
      </p:pic>
      <p:sp>
        <p:nvSpPr>
          <p:cNvPr id="5" name="Text Box 16">
            <a:extLst>
              <a:ext uri="{FF2B5EF4-FFF2-40B4-BE49-F238E27FC236}">
                <a16:creationId xmlns:a16="http://schemas.microsoft.com/office/drawing/2014/main" id="{4CA8AD59-79FC-42D4-8B66-A28DC08C9399}"/>
              </a:ext>
            </a:extLst>
          </p:cNvPr>
          <p:cNvSpPr txBox="1"/>
          <p:nvPr/>
        </p:nvSpPr>
        <p:spPr>
          <a:xfrm>
            <a:off x="5552235" y="5497860"/>
            <a:ext cx="4222376" cy="35196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panose="02020404030301010803" pitchFamily="18" charset="0"/>
                <a:cs typeface="Arial" panose="020B0604020202020204" pitchFamily="34" charset="0"/>
              </a:rPr>
              <a:t>The Anatomy of Racial Inequality, First Edition, Harvard University Press, 2002.</a:t>
            </a:r>
            <a:endParaRPr lang="en-US" dirty="0">
              <a:solidFill>
                <a:schemeClr val="tx1">
                  <a:lumMod val="65000"/>
                  <a:lumOff val="35000"/>
                </a:schemeClr>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17454025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705974" cy="752821"/>
          </a:xfrm>
        </p:spPr>
        <p:txBody>
          <a:bodyPr/>
          <a:lstStyle/>
          <a:p>
            <a:r>
              <a:rPr lang="en-US" dirty="0"/>
              <a:t>The Anatomy of Racial Equality</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9265"/>
            <a:ext cx="4410635" cy="1849993"/>
          </a:xfrm>
        </p:spPr>
        <p:txBody>
          <a:bodyPr vert="horz" lIns="91440" tIns="45720" rIns="91440" bIns="45720" rtlCol="0" anchor="t">
            <a:noAutofit/>
          </a:bodyPr>
          <a:lstStyle/>
          <a:p>
            <a:pPr fontAlgn="base"/>
            <a:r>
              <a:rPr lang="en-US" dirty="0"/>
              <a:t>He hoped to show how racial bias and discrimination could perpetuate inequality even in the absence of genuine racial animus. </a:t>
            </a:r>
          </a:p>
          <a:p>
            <a:pPr fontAlgn="base"/>
            <a:r>
              <a:rPr lang="en-US" dirty="0"/>
              <a:t>The talks were collected as a book that was warmly received by liberals and progressives who had balked at </a:t>
            </a:r>
            <a:r>
              <a:rPr lang="en-US" dirty="0" err="1"/>
              <a:t>Loury’s</a:t>
            </a:r>
            <a:r>
              <a:rPr lang="en-US" dirty="0"/>
              <a:t> Reagan-era views. </a:t>
            </a:r>
            <a:endParaRPr lang="en-US" b="0" i="0" dirty="0">
              <a:effectLst/>
            </a:endParaRPr>
          </a:p>
        </p:txBody>
      </p:sp>
      <p:pic>
        <p:nvPicPr>
          <p:cNvPr id="4" name="Picture 3">
            <a:extLst>
              <a:ext uri="{FF2B5EF4-FFF2-40B4-BE49-F238E27FC236}">
                <a16:creationId xmlns:a16="http://schemas.microsoft.com/office/drawing/2014/main" id="{7563BCA7-E73F-4F5B-BC76-C6E01BD030A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681787" y="1329265"/>
            <a:ext cx="4278187" cy="4547100"/>
          </a:xfrm>
          <a:prstGeom prst="rect">
            <a:avLst/>
          </a:prstGeom>
          <a:effectLst>
            <a:softEdge rad="63500"/>
          </a:effectLst>
        </p:spPr>
      </p:pic>
    </p:spTree>
    <p:extLst>
      <p:ext uri="{BB962C8B-B14F-4D97-AF65-F5344CB8AC3E}">
        <p14:creationId xmlns:p14="http://schemas.microsoft.com/office/powerpoint/2010/main" val="3686183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595069" cy="717550"/>
          </a:xfrm>
        </p:spPr>
        <p:txBody>
          <a:bodyPr>
            <a:normAutofit/>
          </a:bodyPr>
          <a:lstStyle/>
          <a:p>
            <a:r>
              <a:rPr lang="en-US" dirty="0"/>
              <a:t>South Side of Chicago</a:t>
            </a:r>
          </a:p>
        </p:txBody>
      </p:sp>
      <p:sp>
        <p:nvSpPr>
          <p:cNvPr id="7" name="Text Placeholder 2">
            <a:extLst>
              <a:ext uri="{FF2B5EF4-FFF2-40B4-BE49-F238E27FC236}">
                <a16:creationId xmlns:a16="http://schemas.microsoft.com/office/drawing/2014/main" id="{B0C26B24-56E8-412F-B630-26C1D42B87A4}"/>
              </a:ext>
            </a:extLst>
          </p:cNvPr>
          <p:cNvSpPr>
            <a:spLocks noGrp="1"/>
          </p:cNvSpPr>
          <p:nvPr>
            <p:ph type="body" sz="quarter" idx="1"/>
          </p:nvPr>
        </p:nvSpPr>
        <p:spPr>
          <a:xfrm>
            <a:off x="1828801" y="1174750"/>
            <a:ext cx="5056094" cy="1781933"/>
          </a:xfrm>
        </p:spPr>
        <p:txBody>
          <a:bodyPr vert="horz" lIns="91440" tIns="45720" rIns="91440" bIns="45720" rtlCol="0" anchor="t">
            <a:noAutofit/>
          </a:bodyPr>
          <a:lstStyle/>
          <a:p>
            <a:pPr>
              <a:spcAft>
                <a:spcPts val="1000"/>
              </a:spcAft>
            </a:pPr>
            <a:r>
              <a:rPr lang="en-US" dirty="0" err="1"/>
              <a:t>Loury</a:t>
            </a:r>
            <a:r>
              <a:rPr lang="en-US" dirty="0"/>
              <a:t> and his family lived on the South Side of Chicago, in the working-class Black neighborhood of Park Manor. </a:t>
            </a:r>
          </a:p>
          <a:p>
            <a:pPr>
              <a:spcAft>
                <a:spcPts val="1000"/>
              </a:spcAft>
            </a:pPr>
            <a:r>
              <a:rPr lang="en-US" dirty="0" err="1"/>
              <a:t>Loury</a:t>
            </a:r>
            <a:r>
              <a:rPr lang="en-US" dirty="0"/>
              <a:t> remembers his community in the 1950s as defined by “[w]ell-kept lawns, respectable black folks inching their way toward prosperity, values instilled and sustained by church, the family, and common sense.”</a:t>
            </a:r>
            <a:endParaRPr lang="en-US" dirty="0">
              <a:latin typeface="Lato"/>
              <a:ea typeface="Lato"/>
              <a:cs typeface="Lato"/>
            </a:endParaRPr>
          </a:p>
        </p:txBody>
      </p:sp>
      <p:pic>
        <p:nvPicPr>
          <p:cNvPr id="5" name="Picture 4">
            <a:extLst>
              <a:ext uri="{FF2B5EF4-FFF2-40B4-BE49-F238E27FC236}">
                <a16:creationId xmlns:a16="http://schemas.microsoft.com/office/drawing/2014/main" id="{B78E3927-38A8-4168-95C4-6720AEB8C0A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301753" y="1301718"/>
            <a:ext cx="4417952" cy="3213071"/>
          </a:xfrm>
          <a:prstGeom prst="rect">
            <a:avLst/>
          </a:prstGeom>
          <a:effectLst>
            <a:softEdge rad="25400"/>
          </a:effectLst>
        </p:spPr>
      </p:pic>
      <p:sp>
        <p:nvSpPr>
          <p:cNvPr id="6" name="Text Box 16">
            <a:extLst>
              <a:ext uri="{FF2B5EF4-FFF2-40B4-BE49-F238E27FC236}">
                <a16:creationId xmlns:a16="http://schemas.microsoft.com/office/drawing/2014/main" id="{F44B0CF1-6816-4EA3-B465-C1355D1C193B}"/>
              </a:ext>
            </a:extLst>
          </p:cNvPr>
          <p:cNvSpPr txBox="1"/>
          <p:nvPr/>
        </p:nvSpPr>
        <p:spPr>
          <a:xfrm>
            <a:off x="7301753" y="4641757"/>
            <a:ext cx="4417952" cy="41083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4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Regal Theatre in </a:t>
            </a:r>
            <a:r>
              <a:rPr lang="en-US" sz="2400" i="1" dirty="0" err="1">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Bronzeville</a:t>
            </a:r>
            <a:r>
              <a:rPr lang="en-US" sz="24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 a major hub of Black culture in Chicago, just north of </a:t>
            </a:r>
            <a:r>
              <a:rPr lang="en-US" sz="2400" i="1" dirty="0" err="1">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Loury’s</a:t>
            </a:r>
            <a:r>
              <a:rPr lang="en-US" sz="24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 home neighborhood, c. 1951.</a:t>
            </a:r>
          </a:p>
        </p:txBody>
      </p:sp>
    </p:spTree>
    <p:extLst>
      <p:ext uri="{BB962C8B-B14F-4D97-AF65-F5344CB8AC3E}">
        <p14:creationId xmlns:p14="http://schemas.microsoft.com/office/powerpoint/2010/main" val="27049218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705974" cy="752821"/>
          </a:xfrm>
        </p:spPr>
        <p:txBody>
          <a:bodyPr/>
          <a:lstStyle/>
          <a:p>
            <a:r>
              <a:rPr lang="en-US" dirty="0"/>
              <a:t>A Nation of Jailers?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949302" y="1331249"/>
            <a:ext cx="6598919" cy="1849993"/>
          </a:xfrm>
        </p:spPr>
        <p:txBody>
          <a:bodyPr vert="horz" lIns="91440" tIns="45720" rIns="91440" bIns="45720" rtlCol="0" anchor="t">
            <a:noAutofit/>
          </a:bodyPr>
          <a:lstStyle/>
          <a:p>
            <a:pPr fontAlgn="base"/>
            <a:r>
              <a:rPr lang="en-US" dirty="0"/>
              <a:t>A few years later, a series of lectures in which </a:t>
            </a:r>
            <a:r>
              <a:rPr lang="en-US" dirty="0" err="1"/>
              <a:t>Loury</a:t>
            </a:r>
            <a:r>
              <a:rPr lang="en-US" dirty="0"/>
              <a:t> condemned mass incarceration were collected and published. He made the moral argument that America simply could not lock up millions of Black men without addressing the problems of poverty and despair in high-crime neighborhoods. </a:t>
            </a:r>
          </a:p>
          <a:p>
            <a:pPr fontAlgn="base"/>
            <a:r>
              <a:rPr lang="en-US" dirty="0"/>
              <a:t>While not denying the individual guilt and responsibility or those in prison, he also insisted on the responsibility of the state to treat all its citizens with dignity. </a:t>
            </a:r>
          </a:p>
          <a:p>
            <a:pPr fontAlgn="base"/>
            <a:r>
              <a:rPr lang="en-US" dirty="0"/>
              <a:t> </a:t>
            </a:r>
            <a:endParaRPr lang="en-US" b="0" i="0" dirty="0">
              <a:effectLst/>
            </a:endParaRPr>
          </a:p>
        </p:txBody>
      </p:sp>
      <p:pic>
        <p:nvPicPr>
          <p:cNvPr id="4" name="Picture 3">
            <a:extLst>
              <a:ext uri="{FF2B5EF4-FFF2-40B4-BE49-F238E27FC236}">
                <a16:creationId xmlns:a16="http://schemas.microsoft.com/office/drawing/2014/main" id="{723AC506-E792-4196-A3D8-AC64864FAC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382858"/>
            <a:ext cx="2918896" cy="4518192"/>
          </a:xfrm>
          <a:prstGeom prst="rect">
            <a:avLst/>
          </a:prstGeom>
        </p:spPr>
      </p:pic>
      <p:sp>
        <p:nvSpPr>
          <p:cNvPr id="5" name="Text Box 16">
            <a:extLst>
              <a:ext uri="{FF2B5EF4-FFF2-40B4-BE49-F238E27FC236}">
                <a16:creationId xmlns:a16="http://schemas.microsoft.com/office/drawing/2014/main" id="{D3573ECC-72A7-4308-9B3A-20D425BF8A7C}"/>
              </a:ext>
            </a:extLst>
          </p:cNvPr>
          <p:cNvSpPr txBox="1"/>
          <p:nvPr/>
        </p:nvSpPr>
        <p:spPr>
          <a:xfrm>
            <a:off x="1828800" y="6073887"/>
            <a:ext cx="7503459" cy="32691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panose="02020404030301010803" pitchFamily="18" charset="0"/>
                <a:cs typeface="Arial" panose="020B0604020202020204" pitchFamily="34" charset="0"/>
              </a:rPr>
              <a:t>Race, Incarceration, and American Values, Boston Review Press, 2008.</a:t>
            </a:r>
            <a:endParaRPr lang="en-US" dirty="0">
              <a:solidFill>
                <a:schemeClr val="tx1">
                  <a:lumMod val="65000"/>
                  <a:lumOff val="35000"/>
                </a:schemeClr>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30481149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Talking Heads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642847" y="1210021"/>
            <a:ext cx="4491318" cy="1364743"/>
          </a:xfrm>
        </p:spPr>
        <p:txBody>
          <a:bodyPr vert="horz" lIns="91440" tIns="45720" rIns="91440" bIns="45720" rtlCol="0" anchor="t">
            <a:noAutofit/>
          </a:bodyPr>
          <a:lstStyle/>
          <a:p>
            <a:pPr fontAlgn="base"/>
            <a:r>
              <a:rPr lang="en-US" dirty="0"/>
              <a:t>Because of this book, </a:t>
            </a:r>
            <a:r>
              <a:rPr lang="en-US" dirty="0" err="1"/>
              <a:t>Loury</a:t>
            </a:r>
            <a:r>
              <a:rPr lang="en-US" dirty="0"/>
              <a:t> became friends with philosopher Joshua Cohen, an editor of </a:t>
            </a:r>
            <a:r>
              <a:rPr lang="en-US" i="1" dirty="0"/>
              <a:t>Boston Review</a:t>
            </a:r>
            <a:r>
              <a:rPr lang="en-US" dirty="0"/>
              <a:t>, which published the book under their imprint. </a:t>
            </a:r>
          </a:p>
        </p:txBody>
      </p:sp>
      <p:sp>
        <p:nvSpPr>
          <p:cNvPr id="8" name="Text Placeholder 2">
            <a:extLst>
              <a:ext uri="{FF2B5EF4-FFF2-40B4-BE49-F238E27FC236}">
                <a16:creationId xmlns:a16="http://schemas.microsoft.com/office/drawing/2014/main" id="{A1A09AB7-D556-4E98-9C1E-372E9ACDFB4A}"/>
              </a:ext>
            </a:extLst>
          </p:cNvPr>
          <p:cNvSpPr txBox="1">
            <a:spLocks/>
          </p:cNvSpPr>
          <p:nvPr/>
        </p:nvSpPr>
        <p:spPr>
          <a:xfrm>
            <a:off x="1828800" y="4372720"/>
            <a:ext cx="9305365" cy="1364743"/>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Cohen invited </a:t>
            </a:r>
            <a:r>
              <a:rPr lang="en-US" dirty="0" err="1"/>
              <a:t>Loury</a:t>
            </a:r>
            <a:r>
              <a:rPr lang="en-US" dirty="0"/>
              <a:t> to an online discussion with him on a new platform called </a:t>
            </a:r>
            <a:r>
              <a:rPr lang="en-US" i="1" dirty="0" err="1"/>
              <a:t>Bloggingheads</a:t>
            </a:r>
            <a:r>
              <a:rPr lang="en-US" dirty="0"/>
              <a:t>, an early version of the “talking heads” format that would become a staple of online media in the coming decade. </a:t>
            </a:r>
            <a:r>
              <a:rPr lang="en-US" dirty="0" err="1"/>
              <a:t>Loury</a:t>
            </a:r>
            <a:r>
              <a:rPr lang="en-US" dirty="0"/>
              <a:t> began to participate regularly. </a:t>
            </a:r>
          </a:p>
          <a:p>
            <a:endParaRPr lang="en-US" dirty="0"/>
          </a:p>
        </p:txBody>
      </p:sp>
      <p:grpSp>
        <p:nvGrpSpPr>
          <p:cNvPr id="10" name="Group 9">
            <a:extLst>
              <a:ext uri="{FF2B5EF4-FFF2-40B4-BE49-F238E27FC236}">
                <a16:creationId xmlns:a16="http://schemas.microsoft.com/office/drawing/2014/main" id="{4F09391C-E289-4E41-94C1-311A99F4F2DE}"/>
              </a:ext>
            </a:extLst>
          </p:cNvPr>
          <p:cNvGrpSpPr/>
          <p:nvPr/>
        </p:nvGrpSpPr>
        <p:grpSpPr>
          <a:xfrm>
            <a:off x="1828800" y="1288562"/>
            <a:ext cx="8686800" cy="3004552"/>
            <a:chOff x="6796951" y="1210022"/>
            <a:chExt cx="8686800" cy="3004552"/>
          </a:xfrm>
        </p:grpSpPr>
        <p:pic>
          <p:nvPicPr>
            <p:cNvPr id="7" name="Picture 6">
              <a:extLst>
                <a:ext uri="{FF2B5EF4-FFF2-40B4-BE49-F238E27FC236}">
                  <a16:creationId xmlns:a16="http://schemas.microsoft.com/office/drawing/2014/main" id="{44355150-9A31-4165-A11F-258B5FAF5A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951" y="1210022"/>
              <a:ext cx="4491318" cy="2526366"/>
            </a:xfrm>
            <a:prstGeom prst="rect">
              <a:avLst/>
            </a:prstGeom>
            <a:solidFill>
              <a:schemeClr val="tx1"/>
            </a:solidFill>
            <a:ln>
              <a:solidFill>
                <a:schemeClr val="tx1"/>
              </a:solidFill>
            </a:ln>
          </p:spPr>
        </p:pic>
        <p:sp>
          <p:nvSpPr>
            <p:cNvPr id="9" name="Text Box 16">
              <a:extLst>
                <a:ext uri="{FF2B5EF4-FFF2-40B4-BE49-F238E27FC236}">
                  <a16:creationId xmlns:a16="http://schemas.microsoft.com/office/drawing/2014/main" id="{FABE1D66-ACB4-4BB9-A970-6130A804A96C}"/>
                </a:ext>
              </a:extLst>
            </p:cNvPr>
            <p:cNvSpPr txBox="1"/>
            <p:nvPr/>
          </p:nvSpPr>
          <p:spPr>
            <a:xfrm>
              <a:off x="6796951" y="3814929"/>
              <a:ext cx="8686800" cy="39964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panose="02020404030301010803" pitchFamily="18" charset="0"/>
                  <a:cs typeface="Arial" panose="020B0604020202020204" pitchFamily="34" charset="0"/>
                </a:rPr>
                <a:t>Glenn </a:t>
              </a:r>
              <a:r>
                <a:rPr lang="en-US" sz="2000" i="1" dirty="0" err="1">
                  <a:solidFill>
                    <a:schemeClr val="tx1">
                      <a:lumMod val="65000"/>
                      <a:lumOff val="35000"/>
                    </a:schemeClr>
                  </a:solidFill>
                  <a:latin typeface="Garamond" panose="02020404030301010803" pitchFamily="18" charset="0"/>
                  <a:cs typeface="Arial" panose="020B0604020202020204" pitchFamily="34" charset="0"/>
                </a:rPr>
                <a:t>Loury</a:t>
              </a:r>
              <a:r>
                <a:rPr lang="en-US" sz="2000" i="1" dirty="0">
                  <a:solidFill>
                    <a:schemeClr val="tx1">
                      <a:lumMod val="65000"/>
                      <a:lumOff val="35000"/>
                    </a:schemeClr>
                  </a:solidFill>
                  <a:latin typeface="Garamond" panose="02020404030301010803" pitchFamily="18" charset="0"/>
                  <a:cs typeface="Arial" panose="020B0604020202020204" pitchFamily="34" charset="0"/>
                </a:rPr>
                <a:t> and Joshua Cohen during a Bloggingheads.tv conversation in 2012.</a:t>
              </a:r>
              <a:endParaRPr lang="en-US" dirty="0">
                <a:solidFill>
                  <a:schemeClr val="tx1">
                    <a:lumMod val="65000"/>
                    <a:lumOff val="35000"/>
                  </a:schemeClr>
                </a:solidFill>
                <a:latin typeface="Garamond" panose="02020404030301010803" pitchFamily="18" charset="0"/>
                <a:cs typeface="Arial" panose="020B0604020202020204" pitchFamily="34" charset="0"/>
              </a:endParaRPr>
            </a:p>
          </p:txBody>
        </p:sp>
      </p:grpSp>
    </p:spTree>
    <p:extLst>
      <p:ext uri="{BB962C8B-B14F-4D97-AF65-F5344CB8AC3E}">
        <p14:creationId xmlns:p14="http://schemas.microsoft.com/office/powerpoint/2010/main" val="8946883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extLst mod="1"/>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936302" cy="752821"/>
          </a:xfrm>
        </p:spPr>
        <p:txBody>
          <a:bodyPr/>
          <a:lstStyle/>
          <a:p>
            <a:r>
              <a:rPr lang="en-US" dirty="0"/>
              <a:t>Glenn and John</a:t>
            </a:r>
          </a:p>
        </p:txBody>
      </p:sp>
      <p:sp>
        <p:nvSpPr>
          <p:cNvPr id="4" name="Text Placeholder 2">
            <a:extLst>
              <a:ext uri="{FF2B5EF4-FFF2-40B4-BE49-F238E27FC236}">
                <a16:creationId xmlns:a16="http://schemas.microsoft.com/office/drawing/2014/main" id="{A5C3095C-8D8C-4BC4-A0BE-CA852197BEAB}"/>
              </a:ext>
            </a:extLst>
          </p:cNvPr>
          <p:cNvSpPr txBox="1">
            <a:spLocks/>
          </p:cNvSpPr>
          <p:nvPr/>
        </p:nvSpPr>
        <p:spPr>
          <a:xfrm>
            <a:off x="1828800" y="1210021"/>
            <a:ext cx="8534400" cy="1364743"/>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One early conversation partner on </a:t>
            </a:r>
            <a:r>
              <a:rPr lang="en-US" i="1" dirty="0" err="1"/>
              <a:t>Bloggingheads</a:t>
            </a:r>
            <a:r>
              <a:rPr lang="en-US" dirty="0"/>
              <a:t> was the young, center-right-leaning Columbia linguistics professor John McWhorter. </a:t>
            </a:r>
          </a:p>
        </p:txBody>
      </p:sp>
      <p:sp>
        <p:nvSpPr>
          <p:cNvPr id="5" name="Text Box 16">
            <a:extLst>
              <a:ext uri="{FF2B5EF4-FFF2-40B4-BE49-F238E27FC236}">
                <a16:creationId xmlns:a16="http://schemas.microsoft.com/office/drawing/2014/main" id="{DDA152CC-4C3F-4EF8-B119-391A08C52EBD}"/>
              </a:ext>
            </a:extLst>
          </p:cNvPr>
          <p:cNvSpPr txBox="1"/>
          <p:nvPr/>
        </p:nvSpPr>
        <p:spPr>
          <a:xfrm>
            <a:off x="7490007" y="2686525"/>
            <a:ext cx="3711393" cy="48328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spcBef>
                <a:spcPts val="600"/>
              </a:spcBef>
              <a:spcAft>
                <a:spcPts val="600"/>
              </a:spcAft>
            </a:pPr>
            <a:r>
              <a:rPr lang="en-US" sz="2400" i="1" dirty="0">
                <a:solidFill>
                  <a:schemeClr val="tx1">
                    <a:lumMod val="65000"/>
                    <a:lumOff val="35000"/>
                  </a:schemeClr>
                </a:solidFill>
                <a:latin typeface="Garamond" panose="02020404030301010803" pitchFamily="18" charset="0"/>
                <a:cs typeface="Arial" panose="020B0604020202020204" pitchFamily="34" charset="0"/>
              </a:rPr>
              <a:t>Screen shot from </a:t>
            </a:r>
            <a:r>
              <a:rPr lang="en-US" sz="2400" i="1" dirty="0" err="1">
                <a:solidFill>
                  <a:schemeClr val="tx1">
                    <a:lumMod val="65000"/>
                    <a:lumOff val="35000"/>
                  </a:schemeClr>
                </a:solidFill>
                <a:latin typeface="Garamond" panose="02020404030301010803" pitchFamily="18" charset="0"/>
                <a:cs typeface="Arial" panose="020B0604020202020204" pitchFamily="34" charset="0"/>
              </a:rPr>
              <a:t>Bloggingheads</a:t>
            </a:r>
            <a:r>
              <a:rPr lang="en-US" sz="2400" i="1" dirty="0">
                <a:solidFill>
                  <a:schemeClr val="tx1">
                    <a:lumMod val="65000"/>
                    <a:lumOff val="35000"/>
                  </a:schemeClr>
                </a:solidFill>
                <a:latin typeface="Garamond" panose="02020404030301010803" pitchFamily="18" charset="0"/>
                <a:cs typeface="Arial" panose="020B0604020202020204" pitchFamily="34" charset="0"/>
              </a:rPr>
              <a:t> in 2007, </a:t>
            </a:r>
            <a:r>
              <a:rPr lang="en-US" sz="2400" i="1" dirty="0" err="1">
                <a:solidFill>
                  <a:schemeClr val="tx1">
                    <a:lumMod val="65000"/>
                    <a:lumOff val="35000"/>
                  </a:schemeClr>
                </a:solidFill>
                <a:latin typeface="Garamond" panose="02020404030301010803" pitchFamily="18" charset="0"/>
                <a:cs typeface="Arial" panose="020B0604020202020204" pitchFamily="34" charset="0"/>
              </a:rPr>
              <a:t>Loury’s</a:t>
            </a:r>
            <a:r>
              <a:rPr lang="en-US" sz="2400" i="1" dirty="0">
                <a:solidFill>
                  <a:schemeClr val="tx1">
                    <a:lumMod val="65000"/>
                    <a:lumOff val="35000"/>
                  </a:schemeClr>
                </a:solidFill>
                <a:latin typeface="Garamond" panose="02020404030301010803" pitchFamily="18" charset="0"/>
                <a:cs typeface="Arial" panose="020B0604020202020204" pitchFamily="34" charset="0"/>
              </a:rPr>
              <a:t> first public conversation with McWhorter. </a:t>
            </a:r>
          </a:p>
          <a:p>
            <a:pPr>
              <a:spcBef>
                <a:spcPts val="600"/>
              </a:spcBef>
              <a:spcAft>
                <a:spcPts val="600"/>
              </a:spcAft>
            </a:pPr>
            <a:r>
              <a:rPr lang="en-US" sz="2400" b="1" i="1" dirty="0">
                <a:solidFill>
                  <a:schemeClr val="tx1">
                    <a:lumMod val="65000"/>
                    <a:lumOff val="35000"/>
                  </a:schemeClr>
                </a:solidFill>
                <a:latin typeface="Garamond" panose="02020404030301010803" pitchFamily="18" charset="0"/>
                <a:cs typeface="Arial" panose="020B0604020202020204" pitchFamily="34" charset="0"/>
              </a:rPr>
              <a:t>Click to watch Glenn and John in 2023 review their first conversation from 2007, and discuss how their views have changed over the years.</a:t>
            </a:r>
            <a:endParaRPr lang="en-US" sz="2000" dirty="0">
              <a:solidFill>
                <a:schemeClr val="tx1">
                  <a:lumMod val="65000"/>
                  <a:lumOff val="35000"/>
                </a:schemeClr>
              </a:solidFill>
              <a:latin typeface="Garamond" panose="02020404030301010803" pitchFamily="18" charset="0"/>
              <a:cs typeface="Arial" panose="020B0604020202020204" pitchFamily="34" charset="0"/>
            </a:endParaRPr>
          </a:p>
        </p:txBody>
      </p:sp>
      <p:grpSp>
        <p:nvGrpSpPr>
          <p:cNvPr id="6" name="Group 5">
            <a:extLst>
              <a:ext uri="{FF2B5EF4-FFF2-40B4-BE49-F238E27FC236}">
                <a16:creationId xmlns:a16="http://schemas.microsoft.com/office/drawing/2014/main" id="{F0B8C623-1402-48CB-AD1E-4B891795ADD4}"/>
              </a:ext>
            </a:extLst>
          </p:cNvPr>
          <p:cNvGrpSpPr/>
          <p:nvPr/>
        </p:nvGrpSpPr>
        <p:grpSpPr>
          <a:xfrm>
            <a:off x="1828800" y="2783239"/>
            <a:ext cx="5284698" cy="3033312"/>
            <a:chOff x="5795617" y="3080022"/>
            <a:chExt cx="5710556" cy="3295726"/>
          </a:xfrm>
        </p:grpSpPr>
        <p:pic>
          <p:nvPicPr>
            <p:cNvPr id="7" name="Picture 6">
              <a:hlinkClick r:id="rId3"/>
              <a:extLst>
                <a:ext uri="{FF2B5EF4-FFF2-40B4-BE49-F238E27FC236}">
                  <a16:creationId xmlns:a16="http://schemas.microsoft.com/office/drawing/2014/main" id="{D5E4721F-37B9-40CE-B4B9-F32D0DAF439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795617" y="3080022"/>
              <a:ext cx="5710556" cy="3295726"/>
            </a:xfrm>
            <a:prstGeom prst="rect">
              <a:avLst/>
            </a:prstGeom>
            <a:ln>
              <a:solidFill>
                <a:schemeClr val="tx1"/>
              </a:solidFill>
            </a:ln>
            <a:effectLst>
              <a:softEdge rad="0"/>
            </a:effectLst>
          </p:spPr>
        </p:pic>
        <p:pic>
          <p:nvPicPr>
            <p:cNvPr id="8" name="Picture 7">
              <a:extLst>
                <a:ext uri="{FF2B5EF4-FFF2-40B4-BE49-F238E27FC236}">
                  <a16:creationId xmlns:a16="http://schemas.microsoft.com/office/drawing/2014/main" id="{4345610A-0B8E-4FC5-A017-0AD08E4274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62332" y="5968730"/>
              <a:ext cx="2926653" cy="407018"/>
            </a:xfrm>
            <a:prstGeom prst="rect">
              <a:avLst/>
            </a:prstGeom>
          </p:spPr>
        </p:pic>
      </p:grpSp>
      <p:pic>
        <p:nvPicPr>
          <p:cNvPr id="11" name="Picture 10">
            <a:hlinkClick r:id="rId6"/>
            <a:extLst>
              <a:ext uri="{FF2B5EF4-FFF2-40B4-BE49-F238E27FC236}">
                <a16:creationId xmlns:a16="http://schemas.microsoft.com/office/drawing/2014/main" id="{D24BBC8D-EFED-4DAE-8458-EFE8F9AAACE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37824" y="3824901"/>
            <a:ext cx="1266650" cy="949987"/>
          </a:xfrm>
          <a:prstGeom prst="rect">
            <a:avLst/>
          </a:prstGeom>
        </p:spPr>
      </p:pic>
    </p:spTree>
    <p:extLst>
      <p:ext uri="{BB962C8B-B14F-4D97-AF65-F5344CB8AC3E}">
        <p14:creationId xmlns:p14="http://schemas.microsoft.com/office/powerpoint/2010/main" val="31243607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Glenn and John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42247" y="3780952"/>
            <a:ext cx="4504765" cy="1849993"/>
          </a:xfrm>
        </p:spPr>
        <p:txBody>
          <a:bodyPr vert="horz" lIns="91440" tIns="45720" rIns="91440" bIns="45720" rtlCol="0" anchor="t">
            <a:noAutofit/>
          </a:bodyPr>
          <a:lstStyle/>
          <a:p>
            <a:pPr fontAlgn="base"/>
            <a:r>
              <a:rPr lang="en-US" dirty="0"/>
              <a:t>More than 15 years later, McWhorter and </a:t>
            </a:r>
            <a:r>
              <a:rPr lang="en-US" dirty="0" err="1"/>
              <a:t>Loury</a:t>
            </a:r>
            <a:r>
              <a:rPr lang="en-US" dirty="0"/>
              <a:t> are continuing their conversation on </a:t>
            </a:r>
            <a:r>
              <a:rPr lang="en-US" i="1" dirty="0"/>
              <a:t>The Glenn Show</a:t>
            </a:r>
            <a:r>
              <a:rPr lang="en-US" dirty="0"/>
              <a:t>, </a:t>
            </a:r>
            <a:r>
              <a:rPr lang="en-US" dirty="0" err="1"/>
              <a:t>Loury’s</a:t>
            </a:r>
            <a:r>
              <a:rPr lang="en-US" dirty="0"/>
              <a:t> popular YouTube series. </a:t>
            </a:r>
            <a:endParaRPr lang="en-US" b="0" i="0" dirty="0">
              <a:effectLst/>
            </a:endParaRPr>
          </a:p>
        </p:txBody>
      </p:sp>
      <p:sp>
        <p:nvSpPr>
          <p:cNvPr id="10" name="Text Box 16">
            <a:extLst>
              <a:ext uri="{FF2B5EF4-FFF2-40B4-BE49-F238E27FC236}">
                <a16:creationId xmlns:a16="http://schemas.microsoft.com/office/drawing/2014/main" id="{98E89B7E-C754-42DB-9661-86AD09E00859}"/>
              </a:ext>
            </a:extLst>
          </p:cNvPr>
          <p:cNvSpPr txBox="1"/>
          <p:nvPr/>
        </p:nvSpPr>
        <p:spPr>
          <a:xfrm>
            <a:off x="1842247" y="6055597"/>
            <a:ext cx="9466730" cy="39964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panose="02020404030301010803" pitchFamily="18" charset="0"/>
                <a:cs typeface="Arial" panose="020B0604020202020204" pitchFamily="34" charset="0"/>
              </a:rPr>
              <a:t>Glenn and John discuss their history, going back to 2005, in this clip from The Glenn Show. </a:t>
            </a:r>
            <a:r>
              <a:rPr lang="en-US" sz="2000" b="1" i="1" dirty="0">
                <a:solidFill>
                  <a:schemeClr val="tx1">
                    <a:lumMod val="65000"/>
                    <a:lumOff val="35000"/>
                  </a:schemeClr>
                </a:solidFill>
                <a:latin typeface="Garamond" panose="02020404030301010803" pitchFamily="18" charset="0"/>
                <a:cs typeface="Arial" panose="020B0604020202020204" pitchFamily="34" charset="0"/>
              </a:rPr>
              <a:t>Click to watch!</a:t>
            </a:r>
            <a:endParaRPr lang="en-US" dirty="0">
              <a:solidFill>
                <a:schemeClr val="tx1">
                  <a:lumMod val="65000"/>
                  <a:lumOff val="35000"/>
                </a:schemeClr>
              </a:solidFill>
              <a:latin typeface="Garamond" panose="02020404030301010803" pitchFamily="18" charset="0"/>
              <a:cs typeface="Arial" panose="020B0604020202020204" pitchFamily="34" charset="0"/>
            </a:endParaRPr>
          </a:p>
        </p:txBody>
      </p:sp>
      <p:sp>
        <p:nvSpPr>
          <p:cNvPr id="11" name="Text Placeholder 2">
            <a:extLst>
              <a:ext uri="{FF2B5EF4-FFF2-40B4-BE49-F238E27FC236}">
                <a16:creationId xmlns:a16="http://schemas.microsoft.com/office/drawing/2014/main" id="{407E9D08-3C26-46A8-8598-124356E629EC}"/>
              </a:ext>
            </a:extLst>
          </p:cNvPr>
          <p:cNvSpPr txBox="1">
            <a:spLocks/>
          </p:cNvSpPr>
          <p:nvPr/>
        </p:nvSpPr>
        <p:spPr>
          <a:xfrm>
            <a:off x="1828800" y="1210021"/>
            <a:ext cx="9466729" cy="1364743"/>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“I put the screws to John in that conversation, trying to figure out why this brilliant young black intellectual was so gung-ho on positions that sounded suspiciously right-wing to me (and I was in a position to know). He held his own, though, and while I did not say so at the time, I secretly thought he well may have been more often right than wrong.” </a:t>
            </a:r>
          </a:p>
        </p:txBody>
      </p:sp>
      <p:grpSp>
        <p:nvGrpSpPr>
          <p:cNvPr id="13" name="Group 12">
            <a:extLst>
              <a:ext uri="{FF2B5EF4-FFF2-40B4-BE49-F238E27FC236}">
                <a16:creationId xmlns:a16="http://schemas.microsoft.com/office/drawing/2014/main" id="{ADD01C96-95A3-47CD-8644-6D411123EA92}"/>
              </a:ext>
            </a:extLst>
          </p:cNvPr>
          <p:cNvGrpSpPr/>
          <p:nvPr/>
        </p:nvGrpSpPr>
        <p:grpSpPr>
          <a:xfrm>
            <a:off x="7223260" y="3559224"/>
            <a:ext cx="4072269" cy="2293448"/>
            <a:chOff x="7223260" y="3449420"/>
            <a:chExt cx="4072269" cy="2293448"/>
          </a:xfrm>
        </p:grpSpPr>
        <p:pic>
          <p:nvPicPr>
            <p:cNvPr id="12" name="Picture 11">
              <a:hlinkClick r:id="rId3"/>
              <a:extLst>
                <a:ext uri="{FF2B5EF4-FFF2-40B4-BE49-F238E27FC236}">
                  <a16:creationId xmlns:a16="http://schemas.microsoft.com/office/drawing/2014/main" id="{88CE6E68-4CE2-4A5D-8678-86FECEB9F4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3260" y="3449420"/>
              <a:ext cx="4072269" cy="2293448"/>
            </a:xfrm>
            <a:prstGeom prst="rect">
              <a:avLst/>
            </a:prstGeom>
          </p:spPr>
        </p:pic>
        <p:pic>
          <p:nvPicPr>
            <p:cNvPr id="9" name="Picture 8">
              <a:hlinkClick r:id="rId3"/>
              <a:extLst>
                <a:ext uri="{FF2B5EF4-FFF2-40B4-BE49-F238E27FC236}">
                  <a16:creationId xmlns:a16="http://schemas.microsoft.com/office/drawing/2014/main" id="{33E82DBC-5AF6-487C-BF8E-8A57BC8F46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26069" y="4121150"/>
              <a:ext cx="1266650" cy="949987"/>
            </a:xfrm>
            <a:prstGeom prst="rect">
              <a:avLst/>
            </a:prstGeom>
          </p:spPr>
        </p:pic>
      </p:grpSp>
    </p:spTree>
    <p:extLst>
      <p:ext uri="{BB962C8B-B14F-4D97-AF65-F5344CB8AC3E}">
        <p14:creationId xmlns:p14="http://schemas.microsoft.com/office/powerpoint/2010/main" val="199755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0"/>
                                        <p:tgtEl>
                                          <p:spTgt spid="3">
                                            <p:txEl>
                                              <p:pRg st="0" end="0"/>
                                            </p:txEl>
                                          </p:spTgt>
                                        </p:tgtEl>
                                      </p:cBhvr>
                                    </p:animEffect>
                                    <p:anim calcmode="lin" valueType="num">
                                      <p:cBhvr>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Hope and Change?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8" y="1210021"/>
            <a:ext cx="5715001" cy="1364743"/>
          </a:xfrm>
        </p:spPr>
        <p:txBody>
          <a:bodyPr vert="horz" lIns="91440" tIns="45720" rIns="91440" bIns="45720" rtlCol="0" anchor="t">
            <a:noAutofit/>
          </a:bodyPr>
          <a:lstStyle/>
          <a:p>
            <a:pPr fontAlgn="base"/>
            <a:r>
              <a:rPr lang="en-US" dirty="0" err="1"/>
              <a:t>Loury</a:t>
            </a:r>
            <a:r>
              <a:rPr lang="en-US" dirty="0"/>
              <a:t> was optimistic but skeptical when Illinois Senator Barack Obama emerged as a serious contender for the Presidency in 2008. </a:t>
            </a:r>
          </a:p>
          <a:p>
            <a:pPr fontAlgn="base"/>
            <a:r>
              <a:rPr lang="en-US" dirty="0"/>
              <a:t>Though </a:t>
            </a:r>
            <a:r>
              <a:rPr lang="en-US" dirty="0" err="1"/>
              <a:t>Loury</a:t>
            </a:r>
            <a:r>
              <a:rPr lang="en-US" dirty="0"/>
              <a:t> couldn’t deny that Obama was intelligent and that his election would be a milestone for the nation, he later came to see Obama’s presidency as a wasted opportunity. </a:t>
            </a:r>
          </a:p>
          <a:p>
            <a:endParaRPr lang="en-US" dirty="0"/>
          </a:p>
        </p:txBody>
      </p:sp>
      <p:sp>
        <p:nvSpPr>
          <p:cNvPr id="5" name="Text Box 16">
            <a:extLst>
              <a:ext uri="{FF2B5EF4-FFF2-40B4-BE49-F238E27FC236}">
                <a16:creationId xmlns:a16="http://schemas.microsoft.com/office/drawing/2014/main" id="{44E5F582-341C-4747-8CAE-4DE34E5EC761}"/>
              </a:ext>
            </a:extLst>
          </p:cNvPr>
          <p:cNvSpPr txBox="1"/>
          <p:nvPr/>
        </p:nvSpPr>
        <p:spPr>
          <a:xfrm>
            <a:off x="2393576" y="5938139"/>
            <a:ext cx="8870065"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200" i="1" dirty="0">
                <a:solidFill>
                  <a:schemeClr val="tx1">
                    <a:lumMod val="65000"/>
                    <a:lumOff val="35000"/>
                  </a:schemeClr>
                </a:solidFill>
                <a:latin typeface="Garamond" panose="02020404030301010803" pitchFamily="18" charset="0"/>
                <a:cs typeface="Arial" panose="020B0604020202020204" pitchFamily="34" charset="0"/>
              </a:rPr>
              <a:t>Famous “Hope” poster by Shepard Fairey from Obama’s 2008 presidential run.</a:t>
            </a:r>
            <a:endParaRPr lang="en-US" sz="2200" dirty="0">
              <a:solidFill>
                <a:schemeClr val="tx1">
                  <a:lumMod val="65000"/>
                  <a:lumOff val="35000"/>
                </a:schemeClr>
              </a:solidFill>
              <a:latin typeface="Garamond" panose="02020404030301010803" pitchFamily="18" charset="0"/>
              <a:cs typeface="Arial" panose="020B0604020202020204" pitchFamily="34" charset="0"/>
            </a:endParaRPr>
          </a:p>
        </p:txBody>
      </p:sp>
      <p:pic>
        <p:nvPicPr>
          <p:cNvPr id="7" name="Picture 6">
            <a:extLst>
              <a:ext uri="{FF2B5EF4-FFF2-40B4-BE49-F238E27FC236}">
                <a16:creationId xmlns:a16="http://schemas.microsoft.com/office/drawing/2014/main" id="{1D861548-C080-4409-8D38-23D427B4920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891815" y="833610"/>
            <a:ext cx="3371826" cy="5048552"/>
          </a:xfrm>
          <a:prstGeom prst="rect">
            <a:avLst/>
          </a:prstGeom>
          <a:effectLst>
            <a:softEdge rad="63500"/>
          </a:effectLst>
        </p:spPr>
      </p:pic>
    </p:spTree>
    <p:extLst>
      <p:ext uri="{BB962C8B-B14F-4D97-AF65-F5344CB8AC3E}">
        <p14:creationId xmlns:p14="http://schemas.microsoft.com/office/powerpoint/2010/main" val="1388472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622971" cy="752821"/>
          </a:xfrm>
        </p:spPr>
        <p:txBody>
          <a:bodyPr/>
          <a:lstStyle/>
          <a:p>
            <a:r>
              <a:rPr lang="en-US" dirty="0"/>
              <a:t>Hope and Change?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27031"/>
            <a:ext cx="6662057" cy="1364743"/>
          </a:xfrm>
        </p:spPr>
        <p:txBody>
          <a:bodyPr vert="horz" lIns="91440" tIns="45720" rIns="91440" bIns="45720" rtlCol="0" anchor="t">
            <a:noAutofit/>
          </a:bodyPr>
          <a:lstStyle/>
          <a:p>
            <a:pPr fontAlgn="base"/>
            <a:r>
              <a:rPr lang="en-US" dirty="0">
                <a:latin typeface="Lato"/>
                <a:ea typeface="Lato"/>
                <a:cs typeface="Lato"/>
              </a:rPr>
              <a:t>“I kind of soured on him, soured on the cult of personality I saw,” Loury said in 2020, “especially among African-Americans.” </a:t>
            </a:r>
          </a:p>
          <a:p>
            <a:pPr fontAlgn="base"/>
            <a:r>
              <a:rPr lang="en-US" dirty="0">
                <a:latin typeface="Lato"/>
                <a:ea typeface="Lato"/>
                <a:cs typeface="Lato"/>
              </a:rPr>
              <a:t>After Obama's election, many </a:t>
            </a:r>
            <a:r>
              <a:rPr lang="en-US" b="1" dirty="0">
                <a:latin typeface="Lato"/>
                <a:ea typeface="Lato"/>
                <a:cs typeface="Lato"/>
              </a:rPr>
              <a:t>pundits</a:t>
            </a:r>
            <a:r>
              <a:rPr lang="en-US" dirty="0">
                <a:latin typeface="Lato"/>
                <a:ea typeface="Lato"/>
                <a:cs typeface="Lato"/>
              </a:rPr>
              <a:t> and public intellectuals argued that the inauguration of the first Black president was the beginning of a “post-racial” America. </a:t>
            </a:r>
            <a:endParaRPr lang="en-US" dirty="0"/>
          </a:p>
        </p:txBody>
      </p:sp>
      <p:sp>
        <p:nvSpPr>
          <p:cNvPr id="4" name="Text Placeholder 2">
            <a:extLst>
              <a:ext uri="{FF2B5EF4-FFF2-40B4-BE49-F238E27FC236}">
                <a16:creationId xmlns:a16="http://schemas.microsoft.com/office/drawing/2014/main" id="{BD137EDE-047D-4DFE-B88C-01BF212302B7}"/>
              </a:ext>
            </a:extLst>
          </p:cNvPr>
          <p:cNvSpPr txBox="1">
            <a:spLocks/>
          </p:cNvSpPr>
          <p:nvPr/>
        </p:nvSpPr>
        <p:spPr>
          <a:xfrm>
            <a:off x="1828800" y="4446454"/>
            <a:ext cx="9743994" cy="1364743"/>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But during Obama’s second term, new conflicts and the rise of movements like Black Lives Matter would make race-focused topics central in American politics again – and lead </a:t>
            </a:r>
            <a:r>
              <a:rPr lang="en-US" dirty="0" err="1"/>
              <a:t>Loury</a:t>
            </a:r>
            <a:r>
              <a:rPr lang="en-US" dirty="0"/>
              <a:t> to break with the liberal beliefs he adopted in the mid-1990s. </a:t>
            </a:r>
          </a:p>
        </p:txBody>
      </p:sp>
      <p:pic>
        <p:nvPicPr>
          <p:cNvPr id="9" name="Picture 8">
            <a:extLst>
              <a:ext uri="{FF2B5EF4-FFF2-40B4-BE49-F238E27FC236}">
                <a16:creationId xmlns:a16="http://schemas.microsoft.com/office/drawing/2014/main" id="{20EF7C91-CB97-4EC7-BA46-6A2F4A4E94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70028" y="835145"/>
            <a:ext cx="1869369" cy="2805329"/>
          </a:xfrm>
          <a:prstGeom prst="rect">
            <a:avLst/>
          </a:prstGeom>
          <a:effectLst>
            <a:softEdge rad="38100"/>
          </a:effectLst>
        </p:spPr>
      </p:pic>
      <p:sp>
        <p:nvSpPr>
          <p:cNvPr id="10" name="Text Box 16">
            <a:extLst>
              <a:ext uri="{FF2B5EF4-FFF2-40B4-BE49-F238E27FC236}">
                <a16:creationId xmlns:a16="http://schemas.microsoft.com/office/drawing/2014/main" id="{D8202E43-B40B-4B61-BC83-31E9939F54A1}"/>
              </a:ext>
            </a:extLst>
          </p:cNvPr>
          <p:cNvSpPr txBox="1"/>
          <p:nvPr/>
        </p:nvSpPr>
        <p:spPr>
          <a:xfrm>
            <a:off x="8870028" y="3657484"/>
            <a:ext cx="2702766"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panose="02020404030301010803" pitchFamily="18" charset="0"/>
                <a:cs typeface="Arial" panose="020B0604020202020204" pitchFamily="34" charset="0"/>
              </a:rPr>
              <a:t>President Obama discusses the Ferguson protests of 2014.</a:t>
            </a:r>
            <a:endParaRPr lang="en-US" sz="2000" dirty="0">
              <a:solidFill>
                <a:schemeClr val="tx1">
                  <a:lumMod val="65000"/>
                  <a:lumOff val="35000"/>
                </a:schemeClr>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2528365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Lst>
  </p:timing>
  <p:extLst mod="1"/>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622971" cy="752821"/>
          </a:xfrm>
        </p:spPr>
        <p:txBody>
          <a:bodyPr/>
          <a:lstStyle/>
          <a:p>
            <a:r>
              <a:rPr lang="en-US" dirty="0"/>
              <a:t>Tough Questions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7485"/>
            <a:ext cx="5405718" cy="1364743"/>
          </a:xfrm>
        </p:spPr>
        <p:txBody>
          <a:bodyPr vert="horz" lIns="91440" tIns="45720" rIns="91440" bIns="45720" rtlCol="0" anchor="t">
            <a:noAutofit/>
          </a:bodyPr>
          <a:lstStyle/>
          <a:p>
            <a:pPr fontAlgn="base"/>
            <a:r>
              <a:rPr lang="en-US" dirty="0" err="1"/>
              <a:t>Loury</a:t>
            </a:r>
            <a:r>
              <a:rPr lang="en-US" dirty="0"/>
              <a:t> was deeply skeptical of this new wave of activism after tragedies like the shootings of Trayvon Martin in Florida in 2012 and of Michael Brown in Ferguson, Missouri, in 2014, which led to weeks of civil unrest. </a:t>
            </a:r>
          </a:p>
          <a:p>
            <a:pPr fontAlgn="base"/>
            <a:r>
              <a:rPr lang="en-US" dirty="0"/>
              <a:t>He questioned the conventional wisdom surrounding the killings themselves and the extent they represented trends across America. </a:t>
            </a:r>
          </a:p>
          <a:p>
            <a:endParaRPr lang="en-US" dirty="0"/>
          </a:p>
        </p:txBody>
      </p:sp>
      <p:pic>
        <p:nvPicPr>
          <p:cNvPr id="6" name="Picture 5">
            <a:extLst>
              <a:ext uri="{FF2B5EF4-FFF2-40B4-BE49-F238E27FC236}">
                <a16:creationId xmlns:a16="http://schemas.microsoft.com/office/drawing/2014/main" id="{C70D555B-03DA-41EE-A6F8-4F91073D6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1035" y="832141"/>
            <a:ext cx="3968233" cy="5193717"/>
          </a:xfrm>
          <a:prstGeom prst="rect">
            <a:avLst/>
          </a:prstGeom>
          <a:effectLst>
            <a:softEdge rad="38100"/>
          </a:effectLst>
        </p:spPr>
      </p:pic>
      <p:sp>
        <p:nvSpPr>
          <p:cNvPr id="7" name="Text Box 16">
            <a:extLst>
              <a:ext uri="{FF2B5EF4-FFF2-40B4-BE49-F238E27FC236}">
                <a16:creationId xmlns:a16="http://schemas.microsoft.com/office/drawing/2014/main" id="{3DD28537-5BAB-4420-92BB-85D0BFC0301C}"/>
              </a:ext>
            </a:extLst>
          </p:cNvPr>
          <p:cNvSpPr txBox="1"/>
          <p:nvPr/>
        </p:nvSpPr>
        <p:spPr>
          <a:xfrm>
            <a:off x="2394927" y="6061792"/>
            <a:ext cx="9184341"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Arial"/>
              </a:rPr>
              <a:t>Protestors defy a police order to disperse in Ferguson, Missouri. November 2014, AP/Charlie Riedel.</a:t>
            </a:r>
            <a:endParaRPr lang="en-US" sz="2000" dirty="0">
              <a:solidFill>
                <a:schemeClr val="tx1">
                  <a:lumMod val="65000"/>
                  <a:lumOff val="35000"/>
                </a:schemeClr>
              </a:solidFill>
              <a:latin typeface="Garamond"/>
              <a:cs typeface="Arial"/>
            </a:endParaRPr>
          </a:p>
        </p:txBody>
      </p:sp>
    </p:spTree>
    <p:extLst>
      <p:ext uri="{BB962C8B-B14F-4D97-AF65-F5344CB8AC3E}">
        <p14:creationId xmlns:p14="http://schemas.microsoft.com/office/powerpoint/2010/main" val="18170920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Summer of Discontent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338088"/>
            <a:ext cx="5109882" cy="2958315"/>
          </a:xfrm>
        </p:spPr>
        <p:txBody>
          <a:bodyPr vert="horz" lIns="91440" tIns="45720" rIns="91440" bIns="45720" rtlCol="0" anchor="t">
            <a:noAutofit/>
          </a:bodyPr>
          <a:lstStyle/>
          <a:p>
            <a:pPr fontAlgn="base"/>
            <a:r>
              <a:rPr lang="en-US" dirty="0"/>
              <a:t>In 2020, in the early days of the COVID-19 pandemic, a video showing the death of George Floyd at the hands of Minneapolis police sparked an unprecedented blaze of outrage.   </a:t>
            </a:r>
          </a:p>
          <a:p>
            <a:pPr fontAlgn="base"/>
            <a:r>
              <a:rPr lang="en-US" dirty="0"/>
              <a:t>Around the world, people who had quarantined or “socially distanced” for months now took to the streets in protest. </a:t>
            </a:r>
            <a:endParaRPr lang="en-US" b="0" i="0" dirty="0">
              <a:effectLst/>
            </a:endParaRPr>
          </a:p>
        </p:txBody>
      </p:sp>
      <p:pic>
        <p:nvPicPr>
          <p:cNvPr id="4" name="Picture 3">
            <a:extLst>
              <a:ext uri="{FF2B5EF4-FFF2-40B4-BE49-F238E27FC236}">
                <a16:creationId xmlns:a16="http://schemas.microsoft.com/office/drawing/2014/main" id="{95047A5C-3CA5-4722-A732-243AC9EDDB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5825" y="3110"/>
            <a:ext cx="4576175" cy="6854890"/>
          </a:xfrm>
          <a:prstGeom prst="rect">
            <a:avLst/>
          </a:prstGeom>
        </p:spPr>
      </p:pic>
      <p:sp>
        <p:nvSpPr>
          <p:cNvPr id="5" name="Text Box 16">
            <a:extLst>
              <a:ext uri="{FF2B5EF4-FFF2-40B4-BE49-F238E27FC236}">
                <a16:creationId xmlns:a16="http://schemas.microsoft.com/office/drawing/2014/main" id="{91A257DB-BFD9-4EA8-BEB0-97D4E5F3B1F3}"/>
              </a:ext>
            </a:extLst>
          </p:cNvPr>
          <p:cNvSpPr txBox="1"/>
          <p:nvPr/>
        </p:nvSpPr>
        <p:spPr>
          <a:xfrm>
            <a:off x="3321424" y="5769002"/>
            <a:ext cx="3751729" cy="75282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panose="02020404030301010803" pitchFamily="18" charset="0"/>
                <a:cs typeface="Arial" panose="020B0604020202020204" pitchFamily="34" charset="0"/>
              </a:rPr>
              <a:t>Protest in Houston, Texas after the killing of George Floyd, May 2020.</a:t>
            </a:r>
            <a:endParaRPr lang="en-US" sz="2000" dirty="0">
              <a:solidFill>
                <a:schemeClr val="tx1">
                  <a:lumMod val="65000"/>
                  <a:lumOff val="35000"/>
                </a:schemeClr>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25639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Summer of Discontent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210021"/>
            <a:ext cx="4518212" cy="2958315"/>
          </a:xfrm>
        </p:spPr>
        <p:txBody>
          <a:bodyPr vert="horz" lIns="91440" tIns="45720" rIns="91440" bIns="45720" rtlCol="0" anchor="t">
            <a:noAutofit/>
          </a:bodyPr>
          <a:lstStyle/>
          <a:p>
            <a:pPr fontAlgn="base"/>
            <a:r>
              <a:rPr lang="en-US" dirty="0"/>
              <a:t>Some saw righteous anger, but </a:t>
            </a:r>
            <a:r>
              <a:rPr lang="en-US" dirty="0" err="1"/>
              <a:t>Loury</a:t>
            </a:r>
            <a:r>
              <a:rPr lang="en-US" dirty="0"/>
              <a:t> was disgusted by the chaos and violence that descended on many American cities – especially in Black majority neighborhoods where the widespread destruction of property seemed to be inflicted largely at the hands of protestors and </a:t>
            </a:r>
            <a:r>
              <a:rPr lang="en-US" b="1" dirty="0"/>
              <a:t>opportunists</a:t>
            </a:r>
            <a:r>
              <a:rPr lang="en-US" dirty="0"/>
              <a:t> from outside the community. </a:t>
            </a:r>
            <a:endParaRPr lang="en-US" b="0" i="0" dirty="0">
              <a:effectLst/>
            </a:endParaRPr>
          </a:p>
        </p:txBody>
      </p:sp>
      <p:sp>
        <p:nvSpPr>
          <p:cNvPr id="5" name="Text Box 16">
            <a:extLst>
              <a:ext uri="{FF2B5EF4-FFF2-40B4-BE49-F238E27FC236}">
                <a16:creationId xmlns:a16="http://schemas.microsoft.com/office/drawing/2014/main" id="{91A257DB-BFD9-4EA8-BEB0-97D4E5F3B1F3}"/>
              </a:ext>
            </a:extLst>
          </p:cNvPr>
          <p:cNvSpPr txBox="1"/>
          <p:nvPr/>
        </p:nvSpPr>
        <p:spPr>
          <a:xfrm>
            <a:off x="6796950" y="4787796"/>
            <a:ext cx="4704589" cy="75282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panose="02020404030301010803" pitchFamily="18" charset="0"/>
                <a:cs typeface="Arial" panose="020B0604020202020204" pitchFamily="34" charset="0"/>
              </a:rPr>
              <a:t>Aftermath of a night of arson and looting, Minneapolis, MN, May 2020. AP / Ted </a:t>
            </a:r>
            <a:r>
              <a:rPr lang="en-US" sz="2000" i="1" dirty="0" err="1">
                <a:solidFill>
                  <a:schemeClr val="tx1">
                    <a:lumMod val="65000"/>
                    <a:lumOff val="35000"/>
                  </a:schemeClr>
                </a:solidFill>
                <a:latin typeface="Garamond" panose="02020404030301010803" pitchFamily="18" charset="0"/>
                <a:cs typeface="Arial" panose="020B0604020202020204" pitchFamily="34" charset="0"/>
              </a:rPr>
              <a:t>Shaffrey</a:t>
            </a:r>
            <a:r>
              <a:rPr lang="en-US" sz="2000" i="1" dirty="0">
                <a:solidFill>
                  <a:schemeClr val="tx1">
                    <a:lumMod val="65000"/>
                    <a:lumOff val="35000"/>
                  </a:schemeClr>
                </a:solidFill>
                <a:latin typeface="Garamond" panose="02020404030301010803" pitchFamily="18" charset="0"/>
                <a:cs typeface="Arial" panose="020B0604020202020204" pitchFamily="34" charset="0"/>
              </a:rPr>
              <a:t>.</a:t>
            </a:r>
            <a:endParaRPr lang="en-US" sz="2000" dirty="0">
              <a:solidFill>
                <a:schemeClr val="tx1">
                  <a:lumMod val="65000"/>
                  <a:lumOff val="35000"/>
                </a:schemeClr>
              </a:solidFill>
              <a:latin typeface="Garamond" panose="02020404030301010803" pitchFamily="18" charset="0"/>
              <a:cs typeface="Arial" panose="020B0604020202020204" pitchFamily="34" charset="0"/>
            </a:endParaRPr>
          </a:p>
        </p:txBody>
      </p:sp>
      <p:pic>
        <p:nvPicPr>
          <p:cNvPr id="8" name="Picture 7">
            <a:extLst>
              <a:ext uri="{FF2B5EF4-FFF2-40B4-BE49-F238E27FC236}">
                <a16:creationId xmlns:a16="http://schemas.microsoft.com/office/drawing/2014/main" id="{FA3DDE0E-9195-47E5-822D-F238D75C6D3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796950" y="1317383"/>
            <a:ext cx="4704589" cy="3415767"/>
          </a:xfrm>
          <a:prstGeom prst="rect">
            <a:avLst/>
          </a:prstGeom>
          <a:effectLst>
            <a:softEdge rad="38100"/>
          </a:effectLst>
        </p:spPr>
      </p:pic>
    </p:spTree>
    <p:extLst>
      <p:ext uri="{BB962C8B-B14F-4D97-AF65-F5344CB8AC3E}">
        <p14:creationId xmlns:p14="http://schemas.microsoft.com/office/powerpoint/2010/main" val="1697420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Open for Debate?</a:t>
            </a:r>
          </a:p>
        </p:txBody>
      </p:sp>
      <p:sp>
        <p:nvSpPr>
          <p:cNvPr id="7" name="Text Placeholder 2">
            <a:extLst>
              <a:ext uri="{FF2B5EF4-FFF2-40B4-BE49-F238E27FC236}">
                <a16:creationId xmlns:a16="http://schemas.microsoft.com/office/drawing/2014/main" id="{42968E3B-1B9D-49DA-83BD-997B54929794}"/>
              </a:ext>
            </a:extLst>
          </p:cNvPr>
          <p:cNvSpPr>
            <a:spLocks noGrp="1"/>
          </p:cNvSpPr>
          <p:nvPr>
            <p:ph type="body" sz="quarter" idx="1"/>
          </p:nvPr>
        </p:nvSpPr>
        <p:spPr>
          <a:xfrm>
            <a:off x="1828800" y="1197275"/>
            <a:ext cx="7261412" cy="1070827"/>
          </a:xfrm>
        </p:spPr>
        <p:txBody>
          <a:bodyPr vert="horz" lIns="91440" tIns="45720" rIns="91440" bIns="45720" rtlCol="0" anchor="t">
            <a:noAutofit/>
          </a:bodyPr>
          <a:lstStyle/>
          <a:p>
            <a:pPr fontAlgn="base"/>
            <a:r>
              <a:rPr lang="en-US" dirty="0"/>
              <a:t>Now the Merton P. Stoltz Professor of the Social Sciences and Professor of Economics at Brown University, </a:t>
            </a:r>
            <a:r>
              <a:rPr lang="en-US" dirty="0" err="1"/>
              <a:t>Loury</a:t>
            </a:r>
            <a:r>
              <a:rPr lang="en-US" dirty="0"/>
              <a:t> also saw this new spirit rising in America during the summer of 2020 as a threat to free speech and open inquiry on college campuses and beyond, writing: </a:t>
            </a:r>
          </a:p>
        </p:txBody>
      </p:sp>
      <p:pic>
        <p:nvPicPr>
          <p:cNvPr id="5" name="Picture 4">
            <a:extLst>
              <a:ext uri="{FF2B5EF4-FFF2-40B4-BE49-F238E27FC236}">
                <a16:creationId xmlns:a16="http://schemas.microsoft.com/office/drawing/2014/main" id="{A5F1DFC7-4534-43F7-927E-526C64CED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7784" y="1139216"/>
            <a:ext cx="1959746" cy="2257772"/>
          </a:xfrm>
          <a:prstGeom prst="rect">
            <a:avLst/>
          </a:prstGeom>
        </p:spPr>
      </p:pic>
      <p:sp>
        <p:nvSpPr>
          <p:cNvPr id="6" name="Text Placeholder 2">
            <a:extLst>
              <a:ext uri="{FF2B5EF4-FFF2-40B4-BE49-F238E27FC236}">
                <a16:creationId xmlns:a16="http://schemas.microsoft.com/office/drawing/2014/main" id="{9E63596C-484A-4B3C-BDD2-5850A676790D}"/>
              </a:ext>
            </a:extLst>
          </p:cNvPr>
          <p:cNvSpPr txBox="1">
            <a:spLocks/>
          </p:cNvSpPr>
          <p:nvPr/>
        </p:nvSpPr>
        <p:spPr>
          <a:xfrm>
            <a:off x="1828800" y="3749853"/>
            <a:ext cx="9578730" cy="1070827"/>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“If we foreclose debate over </a:t>
            </a:r>
            <a:r>
              <a:rPr lang="en-US" b="1" dirty="0"/>
              <a:t>contentious</a:t>
            </a:r>
            <a:r>
              <a:rPr lang="en-US" dirty="0"/>
              <a:t> issues by declaring that there’s only one way for a decent person at this university to think about them – how can we fulfill our mission of teaching our students to think critically?”  </a:t>
            </a:r>
          </a:p>
        </p:txBody>
      </p:sp>
      <p:sp>
        <p:nvSpPr>
          <p:cNvPr id="3" name="Rectangle 2">
            <a:extLst>
              <a:ext uri="{FF2B5EF4-FFF2-40B4-BE49-F238E27FC236}">
                <a16:creationId xmlns:a16="http://schemas.microsoft.com/office/drawing/2014/main" id="{D1706117-19CB-4A48-AAF2-D259E3AA2D10}"/>
              </a:ext>
            </a:extLst>
          </p:cNvPr>
          <p:cNvSpPr/>
          <p:nvPr/>
        </p:nvSpPr>
        <p:spPr>
          <a:xfrm>
            <a:off x="1828800" y="5508248"/>
            <a:ext cx="9578730" cy="892552"/>
          </a:xfrm>
          <a:prstGeom prst="rect">
            <a:avLst/>
          </a:prstGeom>
        </p:spPr>
        <p:txBody>
          <a:bodyPr wrap="square" lIns="91440" tIns="45720" rIns="91440" bIns="45720" anchor="t">
            <a:spAutoFit/>
          </a:bodyPr>
          <a:lstStyle/>
          <a:p>
            <a:pPr>
              <a:spcBef>
                <a:spcPts val="600"/>
              </a:spcBef>
              <a:spcAft>
                <a:spcPts val="600"/>
              </a:spcAft>
            </a:pPr>
            <a:r>
              <a:rPr lang="en-US" sz="2600" b="1" i="1" dirty="0">
                <a:solidFill>
                  <a:srgbClr val="C00000"/>
                </a:solidFill>
                <a:ea typeface="+mn-lt"/>
                <a:cs typeface="Arial"/>
              </a:rPr>
              <a:t>What is the value of debating contentious issues at a university? What limits should be placed on such debate?</a:t>
            </a:r>
            <a:endParaRPr lang="en-US" sz="2600" i="1">
              <a:solidFill>
                <a:srgbClr val="C00000"/>
              </a:solidFill>
              <a:ea typeface="+mn-lt"/>
              <a:cs typeface="Arial"/>
            </a:endParaRPr>
          </a:p>
        </p:txBody>
      </p:sp>
    </p:spTree>
    <p:extLst>
      <p:ext uri="{BB962C8B-B14F-4D97-AF65-F5344CB8AC3E}">
        <p14:creationId xmlns:p14="http://schemas.microsoft.com/office/powerpoint/2010/main" val="10672781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936302" cy="717550"/>
          </a:xfrm>
        </p:spPr>
        <p:txBody>
          <a:bodyPr>
            <a:normAutofit/>
          </a:bodyPr>
          <a:lstStyle/>
          <a:p>
            <a:r>
              <a:rPr lang="en-US" dirty="0"/>
              <a:t>South Side of Chicago</a:t>
            </a:r>
            <a:endParaRPr lang="en-US" sz="4000" dirty="0"/>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6096000" y="1366072"/>
            <a:ext cx="4865077" cy="717550"/>
          </a:xfrm>
          <a:effectLst>
            <a:softEdge rad="0"/>
          </a:effectLst>
        </p:spPr>
        <p:txBody>
          <a:bodyPr vert="horz" lIns="91440" tIns="45720" rIns="91440" bIns="45720" rtlCol="0" anchor="t">
            <a:noAutofit/>
          </a:bodyPr>
          <a:lstStyle/>
          <a:p>
            <a:pPr fontAlgn="base"/>
            <a:r>
              <a:rPr lang="en-US" dirty="0" err="1"/>
              <a:t>Loury</a:t>
            </a:r>
            <a:r>
              <a:rPr lang="en-US" dirty="0"/>
              <a:t> inherited a fierce work ethic from his father, and a lust for life from his mother. After his parents’ divorce when he was five, he lived with his mother, but remained close to his father, Everett. </a:t>
            </a:r>
          </a:p>
          <a:p>
            <a:pPr fontAlgn="base"/>
            <a:r>
              <a:rPr lang="en-US" dirty="0"/>
              <a:t>Later in life, he described his dad as a “self-made man who labored hard all his life.” </a:t>
            </a:r>
          </a:p>
        </p:txBody>
      </p:sp>
      <p:pic>
        <p:nvPicPr>
          <p:cNvPr id="3" name="Picture 2">
            <a:extLst>
              <a:ext uri="{FF2B5EF4-FFF2-40B4-BE49-F238E27FC236}">
                <a16:creationId xmlns:a16="http://schemas.microsoft.com/office/drawing/2014/main" id="{CB5C0D64-E1A3-4260-89EA-51BBDA241FC6}"/>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828800" y="1448134"/>
            <a:ext cx="3880771" cy="4125855"/>
          </a:xfrm>
          <a:prstGeom prst="rect">
            <a:avLst/>
          </a:prstGeom>
          <a:effectLst>
            <a:softEdge rad="38100"/>
          </a:effectLst>
        </p:spPr>
      </p:pic>
      <p:sp>
        <p:nvSpPr>
          <p:cNvPr id="5" name="Rectangle 4">
            <a:extLst>
              <a:ext uri="{FF2B5EF4-FFF2-40B4-BE49-F238E27FC236}">
                <a16:creationId xmlns:a16="http://schemas.microsoft.com/office/drawing/2014/main" id="{B786B48A-F6EE-4BB5-9287-06DA321018CA}"/>
              </a:ext>
            </a:extLst>
          </p:cNvPr>
          <p:cNvSpPr/>
          <p:nvPr/>
        </p:nvSpPr>
        <p:spPr>
          <a:xfrm>
            <a:off x="1828800" y="5660684"/>
            <a:ext cx="6260123" cy="83099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200" i="1" dirty="0" err="1">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Loury</a:t>
            </a:r>
            <a:r>
              <a:rPr lang="en-US" sz="22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shared this image on his </a:t>
            </a:r>
            <a:r>
              <a:rPr lang="en-US" sz="2200" i="1" dirty="0" err="1">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Substack</a:t>
            </a:r>
            <a:r>
              <a:rPr lang="en-US" sz="22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captioned:</a:t>
            </a:r>
          </a:p>
          <a:p>
            <a:r>
              <a:rPr lang="en-US" sz="22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“Commiserating with my Mama, Gloria, circa 1966.”</a:t>
            </a:r>
          </a:p>
        </p:txBody>
      </p:sp>
    </p:spTree>
    <p:extLst>
      <p:ext uri="{BB962C8B-B14F-4D97-AF65-F5344CB8AC3E}">
        <p14:creationId xmlns:p14="http://schemas.microsoft.com/office/powerpoint/2010/main" val="3769727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animBg="1"/>
    </p:bldLst>
  </p:timing>
  <p:extLst mod="1"/>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Prized Fellow</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796951" y="1210021"/>
            <a:ext cx="4352830" cy="2811450"/>
          </a:xfrm>
        </p:spPr>
        <p:txBody>
          <a:bodyPr vert="horz" lIns="91440" tIns="45720" rIns="91440" bIns="45720" rtlCol="0" anchor="t">
            <a:noAutofit/>
          </a:bodyPr>
          <a:lstStyle/>
          <a:p>
            <a:pPr fontAlgn="base"/>
            <a:r>
              <a:rPr lang="en-US" dirty="0"/>
              <a:t>In 2022, </a:t>
            </a:r>
            <a:r>
              <a:rPr lang="en-US" dirty="0" err="1"/>
              <a:t>Loury</a:t>
            </a:r>
            <a:r>
              <a:rPr lang="en-US" dirty="0"/>
              <a:t> received the Bradley Prize, a grant recognizing exceptional intellectual achievements by conservative and libertarian intellectuals and was named the John Kenneth Galbraith Fellow from the American Academy of Political &amp; Social Science. </a:t>
            </a:r>
          </a:p>
        </p:txBody>
      </p:sp>
      <p:pic>
        <p:nvPicPr>
          <p:cNvPr id="5" name="Picture 4">
            <a:extLst>
              <a:ext uri="{FF2B5EF4-FFF2-40B4-BE49-F238E27FC236}">
                <a16:creationId xmlns:a16="http://schemas.microsoft.com/office/drawing/2014/main" id="{3CBDC27E-D412-4034-8B3E-D0D8B9E5DC4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10021"/>
            <a:ext cx="4724400" cy="4383741"/>
          </a:xfrm>
          <a:prstGeom prst="rect">
            <a:avLst/>
          </a:prstGeom>
          <a:effectLst>
            <a:softEdge rad="25400"/>
          </a:effectLst>
        </p:spPr>
      </p:pic>
      <p:sp>
        <p:nvSpPr>
          <p:cNvPr id="6" name="Text Box 16">
            <a:extLst>
              <a:ext uri="{FF2B5EF4-FFF2-40B4-BE49-F238E27FC236}">
                <a16:creationId xmlns:a16="http://schemas.microsoft.com/office/drawing/2014/main" id="{B721C167-D6D0-4A21-A088-AF1D6887D860}"/>
              </a:ext>
            </a:extLst>
          </p:cNvPr>
          <p:cNvSpPr txBox="1"/>
          <p:nvPr/>
        </p:nvSpPr>
        <p:spPr>
          <a:xfrm>
            <a:off x="1828800" y="5647979"/>
            <a:ext cx="4724400"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200" i="1" dirty="0">
                <a:solidFill>
                  <a:schemeClr val="tx1">
                    <a:lumMod val="65000"/>
                    <a:lumOff val="35000"/>
                  </a:schemeClr>
                </a:solidFill>
                <a:latin typeface="Garamond" panose="02020404030301010803" pitchFamily="18" charset="0"/>
                <a:cs typeface="Arial" panose="020B0604020202020204" pitchFamily="34" charset="0"/>
              </a:rPr>
              <a:t>Glenn </a:t>
            </a:r>
            <a:r>
              <a:rPr lang="en-US" sz="2200" i="1" dirty="0" err="1">
                <a:solidFill>
                  <a:schemeClr val="tx1">
                    <a:lumMod val="65000"/>
                    <a:lumOff val="35000"/>
                  </a:schemeClr>
                </a:solidFill>
                <a:latin typeface="Garamond" panose="02020404030301010803" pitchFamily="18" charset="0"/>
                <a:cs typeface="Arial" panose="020B0604020202020204" pitchFamily="34" charset="0"/>
              </a:rPr>
              <a:t>Loury</a:t>
            </a:r>
            <a:r>
              <a:rPr lang="en-US" sz="2200" i="1" dirty="0">
                <a:solidFill>
                  <a:schemeClr val="tx1">
                    <a:lumMod val="65000"/>
                    <a:lumOff val="35000"/>
                  </a:schemeClr>
                </a:solidFill>
                <a:latin typeface="Garamond" panose="02020404030301010803" pitchFamily="18" charset="0"/>
                <a:cs typeface="Arial" panose="020B0604020202020204" pitchFamily="34" charset="0"/>
              </a:rPr>
              <a:t> receives the Bradley Prize in 2023.</a:t>
            </a:r>
          </a:p>
        </p:txBody>
      </p:sp>
    </p:spTree>
    <p:extLst>
      <p:ext uri="{BB962C8B-B14F-4D97-AF65-F5344CB8AC3E}">
        <p14:creationId xmlns:p14="http://schemas.microsoft.com/office/powerpoint/2010/main" val="3146004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Prized Fellow</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096000" y="1210021"/>
            <a:ext cx="5109882" cy="2811450"/>
          </a:xfrm>
        </p:spPr>
        <p:txBody>
          <a:bodyPr vert="horz" lIns="91440" tIns="45720" rIns="91440" bIns="45720" rtlCol="0" anchor="t">
            <a:noAutofit/>
          </a:bodyPr>
          <a:lstStyle/>
          <a:p>
            <a:pPr fontAlgn="base"/>
            <a:r>
              <a:rPr lang="en-US" dirty="0"/>
              <a:t>He continues to produce The Glenn Show through his </a:t>
            </a:r>
            <a:r>
              <a:rPr lang="en-US" dirty="0" err="1"/>
              <a:t>Substack</a:t>
            </a:r>
            <a:r>
              <a:rPr lang="en-US" dirty="0"/>
              <a:t> newsletter, which has tens of thousands of subscribers. </a:t>
            </a:r>
          </a:p>
          <a:p>
            <a:pPr fontAlgn="base"/>
            <a:r>
              <a:rPr lang="en-US" dirty="0"/>
              <a:t>In 2024, at age 75, he released </a:t>
            </a:r>
            <a:r>
              <a:rPr lang="en-US" i="1" dirty="0"/>
              <a:t>Late Admissions</a:t>
            </a:r>
            <a:r>
              <a:rPr lang="en-US" dirty="0"/>
              <a:t>, a memoir reflecting on the winding path of his intellectual journey – and the centrality of Black American culture and identity in his life. </a:t>
            </a:r>
            <a:endParaRPr lang="en-US" b="0" i="0" dirty="0">
              <a:effectLst/>
            </a:endParaRPr>
          </a:p>
        </p:txBody>
      </p:sp>
      <p:pic>
        <p:nvPicPr>
          <p:cNvPr id="4" name="Picture 3">
            <a:extLst>
              <a:ext uri="{FF2B5EF4-FFF2-40B4-BE49-F238E27FC236}">
                <a16:creationId xmlns:a16="http://schemas.microsoft.com/office/drawing/2014/main" id="{DA096ECA-D182-4046-B3A2-A7E6810E8F9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573306"/>
            <a:ext cx="3711388" cy="3711388"/>
          </a:xfrm>
          <a:prstGeom prst="rect">
            <a:avLst/>
          </a:prstGeom>
        </p:spPr>
      </p:pic>
    </p:spTree>
    <p:extLst>
      <p:ext uri="{BB962C8B-B14F-4D97-AF65-F5344CB8AC3E}">
        <p14:creationId xmlns:p14="http://schemas.microsoft.com/office/powerpoint/2010/main" val="1882350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Late Admissions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197529"/>
            <a:ext cx="4682533" cy="3230881"/>
          </a:xfrm>
        </p:spPr>
        <p:txBody>
          <a:bodyPr vert="horz" lIns="91440" tIns="45720" rIns="91440" bIns="45720" rtlCol="0" anchor="t">
            <a:noAutofit/>
          </a:bodyPr>
          <a:lstStyle/>
          <a:p>
            <a:pPr fontAlgn="base"/>
            <a:r>
              <a:rPr lang="en-US" dirty="0"/>
              <a:t>“For all my desire to see America get past its resurgent obsession with racial identity,” he wrote in its conclusion, “I could not disavow the central role my experience, my social being, as a black man played in my critique. It was a reprise of a familiar theme...”  </a:t>
            </a:r>
          </a:p>
          <a:p>
            <a:pPr fontAlgn="base"/>
            <a:r>
              <a:rPr lang="en-US" dirty="0"/>
              <a:t> </a:t>
            </a:r>
            <a:endParaRPr lang="en-US" dirty="0">
              <a:latin typeface="Lato"/>
              <a:ea typeface="Lato"/>
              <a:cs typeface="Lato"/>
            </a:endParaRPr>
          </a:p>
        </p:txBody>
      </p:sp>
      <p:pic>
        <p:nvPicPr>
          <p:cNvPr id="7" name="Picture 6">
            <a:extLst>
              <a:ext uri="{FF2B5EF4-FFF2-40B4-BE49-F238E27FC236}">
                <a16:creationId xmlns:a16="http://schemas.microsoft.com/office/drawing/2014/main" id="{863BE8BF-22B3-40E9-BF51-E684AE26C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0" y="0"/>
            <a:ext cx="4572000" cy="6858000"/>
          </a:xfrm>
          <a:prstGeom prst="rect">
            <a:avLst/>
          </a:prstGeom>
        </p:spPr>
      </p:pic>
      <p:sp>
        <p:nvSpPr>
          <p:cNvPr id="9" name="Text Box 16">
            <a:extLst>
              <a:ext uri="{FF2B5EF4-FFF2-40B4-BE49-F238E27FC236}">
                <a16:creationId xmlns:a16="http://schemas.microsoft.com/office/drawing/2014/main" id="{A3C8AFC2-A21F-491B-81CA-CE29C05CD7A1}"/>
              </a:ext>
            </a:extLst>
          </p:cNvPr>
          <p:cNvSpPr txBox="1"/>
          <p:nvPr/>
        </p:nvSpPr>
        <p:spPr>
          <a:xfrm>
            <a:off x="2232212" y="5292664"/>
            <a:ext cx="4279121" cy="36780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Glenn </a:t>
            </a:r>
            <a:r>
              <a:rPr lang="en-US" sz="2000" i="1" dirty="0" err="1">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Loury</a:t>
            </a: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with writer Ravi Shankar </a:t>
            </a:r>
            <a:r>
              <a:rPr lang="en-US" sz="20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for Brown Alumni Magazine (Philip Keith, 2023).</a:t>
            </a:r>
          </a:p>
        </p:txBody>
      </p:sp>
    </p:spTree>
    <p:extLst>
      <p:ext uri="{BB962C8B-B14F-4D97-AF65-F5344CB8AC3E}">
        <p14:creationId xmlns:p14="http://schemas.microsoft.com/office/powerpoint/2010/main" val="27529448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Late Admissions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10021"/>
            <a:ext cx="6279777" cy="3931921"/>
          </a:xfrm>
        </p:spPr>
        <p:txBody>
          <a:bodyPr vert="horz" lIns="91440" tIns="45720" rIns="91440" bIns="45720" rtlCol="0" anchor="t">
            <a:noAutofit/>
          </a:bodyPr>
          <a:lstStyle/>
          <a:p>
            <a:pPr fontAlgn="base"/>
            <a:r>
              <a:rPr lang="en-US" dirty="0"/>
              <a:t>“To be an economist and to be a black economist, to be a conservative and to be a black conservative, to be a man and to be a black man. I am a man of the West, and accordingly I can lay claim to the cultural heritage of the West. … </a:t>
            </a:r>
          </a:p>
          <a:p>
            <a:pPr fontAlgn="base"/>
            <a:r>
              <a:rPr lang="en-US" dirty="0"/>
              <a:t>And yet, as I have felt compelled to insist, the unique history of African-descended peoples on the North American continent has ineradicably shaped my consciousness and self-understanding. My blackness is at the core of my being.” </a:t>
            </a:r>
          </a:p>
        </p:txBody>
      </p:sp>
      <p:sp>
        <p:nvSpPr>
          <p:cNvPr id="8" name="Rectangle 7">
            <a:extLst>
              <a:ext uri="{FF2B5EF4-FFF2-40B4-BE49-F238E27FC236}">
                <a16:creationId xmlns:a16="http://schemas.microsoft.com/office/drawing/2014/main" id="{CAE87684-9D74-42D3-9C49-463C0E317991}"/>
              </a:ext>
            </a:extLst>
          </p:cNvPr>
          <p:cNvSpPr/>
          <p:nvPr/>
        </p:nvSpPr>
        <p:spPr>
          <a:xfrm>
            <a:off x="8585052" y="5573249"/>
            <a:ext cx="3117175" cy="707886"/>
          </a:xfrm>
          <a:prstGeom prst="rect">
            <a:avLst/>
          </a:prstGeom>
        </p:spPr>
        <p:txBody>
          <a:bodyPr wrap="square">
            <a:spAutoFit/>
          </a:bodyPr>
          <a:lstStyle/>
          <a:p>
            <a:pPr algn="ctr"/>
            <a:r>
              <a:rPr lang="en-US" sz="2000" i="1" dirty="0">
                <a:solidFill>
                  <a:schemeClr val="tx1">
                    <a:lumMod val="65000"/>
                    <a:lumOff val="35000"/>
                  </a:schemeClr>
                </a:solidFill>
                <a:latin typeface="Garamond" panose="02020404030301010803" pitchFamily="18" charset="0"/>
                <a:cs typeface="Arial" panose="020B0604020202020204" pitchFamily="34" charset="0"/>
              </a:rPr>
              <a:t>Glenn </a:t>
            </a:r>
            <a:r>
              <a:rPr lang="en-US" sz="2000" i="1" dirty="0" err="1">
                <a:solidFill>
                  <a:schemeClr val="tx1">
                    <a:lumMod val="65000"/>
                    <a:lumOff val="35000"/>
                  </a:schemeClr>
                </a:solidFill>
                <a:latin typeface="Garamond" panose="02020404030301010803" pitchFamily="18" charset="0"/>
                <a:cs typeface="Arial" panose="020B0604020202020204" pitchFamily="34" charset="0"/>
              </a:rPr>
              <a:t>Loury</a:t>
            </a:r>
            <a:r>
              <a:rPr lang="en-US" sz="2000" i="1" dirty="0">
                <a:solidFill>
                  <a:schemeClr val="tx1">
                    <a:lumMod val="65000"/>
                    <a:lumOff val="35000"/>
                  </a:schemeClr>
                </a:solidFill>
                <a:latin typeface="Garamond" panose="02020404030301010803" pitchFamily="18" charset="0"/>
                <a:cs typeface="Arial" panose="020B0604020202020204" pitchFamily="34" charset="0"/>
              </a:rPr>
              <a:t> in 2021. </a:t>
            </a:r>
          </a:p>
          <a:p>
            <a:pPr algn="ctr"/>
            <a:r>
              <a:rPr lang="en-US" sz="2000" i="1" dirty="0">
                <a:solidFill>
                  <a:schemeClr val="tx1">
                    <a:lumMod val="65000"/>
                    <a:lumOff val="35000"/>
                  </a:schemeClr>
                </a:solidFill>
                <a:latin typeface="Garamond" panose="02020404030301010803" pitchFamily="18" charset="0"/>
                <a:cs typeface="Arial" panose="020B0604020202020204" pitchFamily="34" charset="0"/>
              </a:rPr>
              <a:t>(</a:t>
            </a:r>
            <a:r>
              <a:rPr lang="en-US" sz="2000" i="1" dirty="0" err="1">
                <a:solidFill>
                  <a:schemeClr val="tx1">
                    <a:lumMod val="65000"/>
                    <a:lumOff val="35000"/>
                  </a:schemeClr>
                </a:solidFill>
                <a:latin typeface="Garamond" panose="02020404030301010803" pitchFamily="18" charset="0"/>
                <a:cs typeface="Arial" panose="020B0604020202020204" pitchFamily="34" charset="0"/>
              </a:rPr>
              <a:t>Beeld</a:t>
            </a:r>
            <a:r>
              <a:rPr lang="en-US" sz="2000" i="1" dirty="0">
                <a:solidFill>
                  <a:schemeClr val="tx1">
                    <a:lumMod val="65000"/>
                    <a:lumOff val="35000"/>
                  </a:schemeClr>
                </a:solidFill>
                <a:latin typeface="Garamond" panose="02020404030301010803" pitchFamily="18" charset="0"/>
                <a:cs typeface="Arial" panose="020B0604020202020204" pitchFamily="34" charset="0"/>
              </a:rPr>
              <a:t> Bart </a:t>
            </a:r>
            <a:r>
              <a:rPr lang="en-US" sz="2000" i="1" dirty="0" err="1">
                <a:solidFill>
                  <a:schemeClr val="tx1">
                    <a:lumMod val="65000"/>
                    <a:lumOff val="35000"/>
                  </a:schemeClr>
                </a:solidFill>
                <a:latin typeface="Garamond" panose="02020404030301010803" pitchFamily="18" charset="0"/>
                <a:cs typeface="Arial" panose="020B0604020202020204" pitchFamily="34" charset="0"/>
              </a:rPr>
              <a:t>Heynen</a:t>
            </a:r>
            <a:r>
              <a:rPr lang="en-US" sz="2000" i="1" dirty="0">
                <a:solidFill>
                  <a:schemeClr val="tx1">
                    <a:lumMod val="65000"/>
                    <a:lumOff val="35000"/>
                  </a:schemeClr>
                </a:solidFill>
                <a:latin typeface="Garamond" panose="02020404030301010803" pitchFamily="18" charset="0"/>
                <a:cs typeface="Arial" panose="020B0604020202020204" pitchFamily="34" charset="0"/>
              </a:rPr>
              <a:t>.)</a:t>
            </a:r>
          </a:p>
        </p:txBody>
      </p:sp>
      <p:pic>
        <p:nvPicPr>
          <p:cNvPr id="6" name="Picture 5">
            <a:extLst>
              <a:ext uri="{FF2B5EF4-FFF2-40B4-BE49-F238E27FC236}">
                <a16:creationId xmlns:a16="http://schemas.microsoft.com/office/drawing/2014/main" id="{A50DF102-D066-4568-BB39-579BDD4D1A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5052" y="1210021"/>
            <a:ext cx="3117175" cy="4363228"/>
          </a:xfrm>
          <a:prstGeom prst="rect">
            <a:avLst/>
          </a:prstGeom>
          <a:effectLst>
            <a:softEdge rad="38100"/>
          </a:effectLst>
        </p:spPr>
      </p:pic>
    </p:spTree>
    <p:extLst>
      <p:ext uri="{BB962C8B-B14F-4D97-AF65-F5344CB8AC3E}">
        <p14:creationId xmlns:p14="http://schemas.microsoft.com/office/powerpoint/2010/main" val="1319469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445624"/>
            <a:ext cx="2771140" cy="2949964"/>
          </a:xfrm>
        </p:spPr>
        <p:txBody>
          <a:bodyPr vert="horz" lIns="91440" tIns="45720" rIns="91440" bIns="45720" rtlCol="0" anchor="t">
            <a:noAutofit/>
          </a:bodyPr>
          <a:lstStyle/>
          <a:p>
            <a:pPr>
              <a:spcAft>
                <a:spcPts val="600"/>
              </a:spcAft>
            </a:pPr>
            <a:r>
              <a:rPr lang="en-US" sz="2400" b="1" dirty="0"/>
              <a:t>Vocabulary</a:t>
            </a:r>
          </a:p>
          <a:p>
            <a:pPr>
              <a:spcAft>
                <a:spcPts val="600"/>
              </a:spcAft>
            </a:pPr>
            <a:r>
              <a:rPr lang="en-US" sz="2400" dirty="0">
                <a:latin typeface="Lato"/>
                <a:ea typeface="Lato"/>
                <a:cs typeface="Lato"/>
              </a:rPr>
              <a:t>contentious</a:t>
            </a:r>
            <a:br>
              <a:rPr lang="en-US" sz="2400" dirty="0">
                <a:latin typeface="Lato"/>
                <a:ea typeface="Lato"/>
                <a:cs typeface="Lato"/>
              </a:rPr>
            </a:br>
            <a:r>
              <a:rPr lang="en-US" sz="2400" dirty="0">
                <a:latin typeface="Lato"/>
                <a:ea typeface="Lato"/>
                <a:cs typeface="Lato"/>
              </a:rPr>
              <a:t>detractors</a:t>
            </a:r>
            <a:br>
              <a:rPr lang="en-US" sz="2400" dirty="0">
                <a:latin typeface="Lato"/>
                <a:ea typeface="Lato"/>
                <a:cs typeface="Lato"/>
              </a:rPr>
            </a:br>
            <a:r>
              <a:rPr lang="en-US" sz="2400" dirty="0">
                <a:latin typeface="Lato"/>
                <a:ea typeface="Lato"/>
                <a:cs typeface="Lato"/>
              </a:rPr>
              <a:t>dissertation</a:t>
            </a:r>
            <a:br>
              <a:rPr lang="en-US" sz="2400" dirty="0">
                <a:latin typeface="Lato"/>
                <a:ea typeface="Lato"/>
                <a:cs typeface="Lato"/>
              </a:rPr>
            </a:br>
            <a:r>
              <a:rPr lang="en-US" sz="2400" dirty="0">
                <a:latin typeface="Lato"/>
                <a:ea typeface="Lato"/>
                <a:cs typeface="Lato"/>
              </a:rPr>
              <a:t>dissident</a:t>
            </a:r>
            <a:br>
              <a:rPr lang="en-US" sz="2400" dirty="0">
                <a:latin typeface="Lato"/>
                <a:ea typeface="Lato"/>
                <a:cs typeface="Lato"/>
              </a:rPr>
            </a:br>
            <a:r>
              <a:rPr lang="en-US" sz="2400" dirty="0">
                <a:latin typeface="Lato"/>
                <a:ea typeface="Lato"/>
                <a:cs typeface="Lato"/>
              </a:rPr>
              <a:t>fatalistic</a:t>
            </a:r>
            <a:br>
              <a:rPr lang="en-US" sz="2400" dirty="0">
                <a:latin typeface="Lato"/>
                <a:ea typeface="Lato"/>
                <a:cs typeface="Lato"/>
              </a:rPr>
            </a:br>
            <a:r>
              <a:rPr lang="en-US" sz="2400" dirty="0">
                <a:latin typeface="Lato"/>
                <a:ea typeface="Lato"/>
                <a:cs typeface="Lato"/>
              </a:rPr>
              <a:t>flippant</a:t>
            </a:r>
            <a:br>
              <a:rPr lang="en-US" sz="2400" dirty="0">
                <a:latin typeface="Lato"/>
                <a:ea typeface="Lato"/>
                <a:cs typeface="Lato"/>
              </a:rPr>
            </a:br>
            <a:r>
              <a:rPr lang="en-US" sz="2400" dirty="0">
                <a:latin typeface="Lato"/>
                <a:ea typeface="Lato"/>
                <a:cs typeface="Lato"/>
              </a:rPr>
              <a:t>laissez-faire</a:t>
            </a:r>
            <a:br>
              <a:rPr lang="en-US" sz="2400" dirty="0">
                <a:latin typeface="Lato"/>
                <a:ea typeface="Lato"/>
                <a:cs typeface="Lato"/>
              </a:rPr>
            </a:br>
            <a:r>
              <a:rPr lang="en-US" sz="2400" dirty="0">
                <a:latin typeface="Lato"/>
                <a:ea typeface="Lato"/>
                <a:cs typeface="Lato"/>
              </a:rPr>
              <a:t>milieu</a:t>
            </a:r>
            <a:br>
              <a:rPr lang="en-US" sz="2400" dirty="0">
                <a:latin typeface="Lato"/>
                <a:ea typeface="Lato"/>
                <a:cs typeface="Lato"/>
              </a:rPr>
            </a:br>
            <a:r>
              <a:rPr lang="en-US" sz="2400" dirty="0">
                <a:latin typeface="Lato"/>
                <a:ea typeface="Lato"/>
                <a:cs typeface="Lato"/>
              </a:rPr>
              <a:t>neoconservative</a:t>
            </a:r>
            <a:br>
              <a:rPr lang="en-US" sz="2400" dirty="0">
                <a:latin typeface="Lato"/>
                <a:ea typeface="Lato"/>
                <a:cs typeface="Lato"/>
              </a:rPr>
            </a:br>
            <a:r>
              <a:rPr lang="en-US" sz="2400" dirty="0">
                <a:latin typeface="Lato"/>
                <a:ea typeface="Lato"/>
                <a:cs typeface="Lato"/>
              </a:rPr>
              <a:t>opportunists</a:t>
            </a:r>
            <a:br>
              <a:rPr lang="en-US" sz="2400" dirty="0">
                <a:latin typeface="Lato"/>
                <a:ea typeface="Lato"/>
                <a:cs typeface="Lato"/>
              </a:rPr>
            </a:br>
            <a:r>
              <a:rPr lang="en-US" sz="2400" dirty="0">
                <a:latin typeface="Lato"/>
                <a:ea typeface="Lato"/>
                <a:cs typeface="Lato"/>
              </a:rPr>
              <a:t>pundit</a:t>
            </a:r>
            <a:br>
              <a:rPr lang="en-US" sz="2400" dirty="0">
                <a:latin typeface="Lato"/>
                <a:ea typeface="Lato"/>
                <a:cs typeface="Lato"/>
              </a:rPr>
            </a:br>
            <a:r>
              <a:rPr lang="en-US" sz="2400" dirty="0">
                <a:latin typeface="Lato"/>
                <a:ea typeface="Lato"/>
                <a:cs typeface="Lato"/>
              </a:rPr>
              <a:t>rehabilitation</a:t>
            </a:r>
            <a:br>
              <a:rPr lang="en-US" sz="2400" dirty="0">
                <a:latin typeface="Lato"/>
                <a:ea typeface="Lato"/>
                <a:cs typeface="Lato"/>
              </a:rPr>
            </a:br>
            <a:r>
              <a:rPr lang="en-US" sz="2400" dirty="0">
                <a:latin typeface="Lato"/>
                <a:ea typeface="Lato"/>
                <a:cs typeface="Lato"/>
              </a:rPr>
              <a:t>umbrage</a:t>
            </a:r>
            <a:endParaRPr lang="en-US" sz="2400" dirty="0"/>
          </a:p>
          <a:p>
            <a:pPr>
              <a:spcBef>
                <a:spcPts val="0"/>
              </a:spcBef>
            </a:pPr>
            <a:endParaRPr lang="en-US" sz="2400" dirty="0"/>
          </a:p>
          <a:p>
            <a:endParaRPr lang="en-US" dirty="0"/>
          </a:p>
          <a:p>
            <a:endParaRPr lang="en-US" dirty="0"/>
          </a:p>
          <a:p>
            <a:endParaRPr lang="en-US" dirty="0"/>
          </a:p>
          <a:p>
            <a:endParaRPr lang="en-US" dirty="0"/>
          </a:p>
        </p:txBody>
      </p:sp>
      <p:sp>
        <p:nvSpPr>
          <p:cNvPr id="10" name="Text Box 16">
            <a:extLst>
              <a:ext uri="{FF2B5EF4-FFF2-40B4-BE49-F238E27FC236}">
                <a16:creationId xmlns:a16="http://schemas.microsoft.com/office/drawing/2014/main" id="{F7251EA0-8619-431A-9A2C-54C866696EE1}"/>
              </a:ext>
            </a:extLst>
          </p:cNvPr>
          <p:cNvSpPr txBox="1"/>
          <p:nvPr/>
        </p:nvSpPr>
        <p:spPr>
          <a:xfrm>
            <a:off x="2382223" y="6350195"/>
            <a:ext cx="5266352" cy="50780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Cover of Glenn </a:t>
            </a:r>
            <a:r>
              <a:rPr lang="en-US" dirty="0" err="1">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Loury’s</a:t>
            </a:r>
            <a:r>
              <a:rPr lang="en-US"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memoir, released in May 2024.</a:t>
            </a:r>
          </a:p>
        </p:txBody>
      </p:sp>
      <p:pic>
        <p:nvPicPr>
          <p:cNvPr id="4" name="Picture 3">
            <a:extLst>
              <a:ext uri="{FF2B5EF4-FFF2-40B4-BE49-F238E27FC236}">
                <a16:creationId xmlns:a16="http://schemas.microsoft.com/office/drawing/2014/main" id="{7BA163D5-C7DC-4380-A284-7265084DC1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8575" y="0"/>
            <a:ext cx="4543425" cy="6858000"/>
          </a:xfrm>
          <a:prstGeom prst="rect">
            <a:avLst/>
          </a:prstGeom>
        </p:spPr>
      </p:pic>
    </p:spTree>
    <p:extLst>
      <p:ext uri="{BB962C8B-B14F-4D97-AF65-F5344CB8AC3E}">
        <p14:creationId xmlns:p14="http://schemas.microsoft.com/office/powerpoint/2010/main" val="4178031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563100" cy="717550"/>
          </a:xfrm>
        </p:spPr>
        <p:txBody>
          <a:bodyPr>
            <a:normAutofit/>
          </a:bodyPr>
          <a:lstStyle/>
          <a:p>
            <a:r>
              <a:rPr lang="en-US" sz="4000" dirty="0"/>
              <a:t>Inspiring Uncles</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1828800" y="1430244"/>
            <a:ext cx="5715000" cy="717550"/>
          </a:xfrm>
        </p:spPr>
        <p:txBody>
          <a:bodyPr vert="horz" lIns="91440" tIns="45720" rIns="91440" bIns="45720" rtlCol="0" anchor="t">
            <a:noAutofit/>
          </a:bodyPr>
          <a:lstStyle/>
          <a:p>
            <a:pPr fontAlgn="base">
              <a:spcAft>
                <a:spcPts val="1000"/>
              </a:spcAft>
            </a:pPr>
            <a:r>
              <a:rPr lang="en-US" dirty="0" err="1"/>
              <a:t>Loury’s</a:t>
            </a:r>
            <a:r>
              <a:rPr lang="en-US" dirty="0"/>
              <a:t> heroes growing up were his uncles, the charismatic Alfred and </a:t>
            </a:r>
            <a:r>
              <a:rPr lang="en-US" dirty="0" err="1"/>
              <a:t>Adlert</a:t>
            </a:r>
            <a:r>
              <a:rPr lang="en-US" dirty="0"/>
              <a:t>. Both men were intelligent and enterprising. </a:t>
            </a:r>
            <a:r>
              <a:rPr lang="en-US" dirty="0" err="1"/>
              <a:t>Adlert</a:t>
            </a:r>
            <a:r>
              <a:rPr lang="en-US" dirty="0"/>
              <a:t> had a law degree from Northwestern University. </a:t>
            </a:r>
          </a:p>
          <a:p>
            <a:pPr fontAlgn="base">
              <a:spcAft>
                <a:spcPts val="1000"/>
              </a:spcAft>
            </a:pPr>
            <a:r>
              <a:rPr lang="en-US" dirty="0"/>
              <a:t>“[</a:t>
            </a:r>
            <a:r>
              <a:rPr lang="en-US" dirty="0" err="1"/>
              <a:t>Adlert</a:t>
            </a:r>
            <a:r>
              <a:rPr lang="en-US" dirty="0"/>
              <a:t>] … saw the logic of playing the angles and working within the system, playing the game,” </a:t>
            </a:r>
            <a:r>
              <a:rPr lang="en-US" dirty="0" err="1"/>
              <a:t>Loury</a:t>
            </a:r>
            <a:r>
              <a:rPr lang="en-US" dirty="0"/>
              <a:t> told an interviewer in 1995.</a:t>
            </a:r>
            <a:endParaRPr lang="en-US" b="0" i="0" dirty="0">
              <a:effectLst/>
            </a:endParaRPr>
          </a:p>
        </p:txBody>
      </p:sp>
      <p:pic>
        <p:nvPicPr>
          <p:cNvPr id="5" name="Picture 4">
            <a:extLst>
              <a:ext uri="{FF2B5EF4-FFF2-40B4-BE49-F238E27FC236}">
                <a16:creationId xmlns:a16="http://schemas.microsoft.com/office/drawing/2014/main" id="{3D627769-ABE6-469F-97E4-232C900F5520}"/>
              </a:ext>
            </a:extLst>
          </p:cNvPr>
          <p:cNvPicPr>
            <a:picLocks noChangeAspect="1"/>
          </p:cNvPicPr>
          <p:nvPr/>
        </p:nvPicPr>
        <p:blipFill rotWithShape="1">
          <a:blip r:embed="rId3">
            <a:extLst>
              <a:ext uri="{28A0092B-C50C-407E-A947-70E740481C1C}">
                <a14:useLocalDpi xmlns:a14="http://schemas.microsoft.com/office/drawing/2010/main" val="0"/>
              </a:ext>
            </a:extLst>
          </a:blip>
          <a:srcRect r="-819"/>
          <a:stretch/>
        </p:blipFill>
        <p:spPr>
          <a:xfrm>
            <a:off x="8105214" y="564577"/>
            <a:ext cx="3650877" cy="5728846"/>
          </a:xfrm>
          <a:prstGeom prst="rect">
            <a:avLst/>
          </a:prstGeom>
          <a:effectLst>
            <a:softEdge rad="63500"/>
          </a:effectLst>
        </p:spPr>
      </p:pic>
      <p:sp>
        <p:nvSpPr>
          <p:cNvPr id="6" name="Text Box 16">
            <a:extLst>
              <a:ext uri="{FF2B5EF4-FFF2-40B4-BE49-F238E27FC236}">
                <a16:creationId xmlns:a16="http://schemas.microsoft.com/office/drawing/2014/main" id="{FB99C60D-4B8A-4519-B1D0-BBC70D60F764}"/>
              </a:ext>
            </a:extLst>
          </p:cNvPr>
          <p:cNvSpPr txBox="1"/>
          <p:nvPr/>
        </p:nvSpPr>
        <p:spPr>
          <a:xfrm>
            <a:off x="2449606" y="5836620"/>
            <a:ext cx="5094194" cy="45680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400" i="1" dirty="0">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Northwestern University Law School c. 1950.</a:t>
            </a:r>
          </a:p>
        </p:txBody>
      </p:sp>
    </p:spTree>
    <p:extLst>
      <p:ext uri="{BB962C8B-B14F-4D97-AF65-F5344CB8AC3E}">
        <p14:creationId xmlns:p14="http://schemas.microsoft.com/office/powerpoint/2010/main" val="39010597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563100" cy="717550"/>
          </a:xfrm>
        </p:spPr>
        <p:txBody>
          <a:bodyPr>
            <a:normAutofit/>
          </a:bodyPr>
          <a:lstStyle/>
          <a:p>
            <a:r>
              <a:rPr lang="en-US" sz="4000" dirty="0"/>
              <a:t>Inspiring Uncles</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6610350" y="1291233"/>
            <a:ext cx="4114800" cy="717550"/>
          </a:xfrm>
        </p:spPr>
        <p:txBody>
          <a:bodyPr vert="horz" lIns="91440" tIns="45720" rIns="91440" bIns="45720" rtlCol="0" anchor="t">
            <a:noAutofit/>
          </a:bodyPr>
          <a:lstStyle/>
          <a:p>
            <a:pPr fontAlgn="base">
              <a:spcAft>
                <a:spcPts val="1000"/>
              </a:spcAft>
            </a:pPr>
            <a:r>
              <a:rPr lang="en-US" dirty="0"/>
              <a:t>“Other guys were always talking about stuff that just wasn’t going to happen – like the revolution – while he would tell me about the law and how to work it to your advantage. That appealed to me.” </a:t>
            </a:r>
          </a:p>
          <a:p>
            <a:pPr fontAlgn="base">
              <a:spcAft>
                <a:spcPts val="1000"/>
              </a:spcAft>
            </a:pPr>
            <a:endParaRPr lang="en-US" b="0" i="0" dirty="0">
              <a:effectLst/>
            </a:endParaRPr>
          </a:p>
        </p:txBody>
      </p:sp>
      <p:pic>
        <p:nvPicPr>
          <p:cNvPr id="5" name="Picture 4">
            <a:extLst>
              <a:ext uri="{FF2B5EF4-FFF2-40B4-BE49-F238E27FC236}">
                <a16:creationId xmlns:a16="http://schemas.microsoft.com/office/drawing/2014/main" id="{006ACB68-E951-4D1D-B209-64C835DDC6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3999" y="1389149"/>
            <a:ext cx="4457055" cy="2935706"/>
          </a:xfrm>
          <a:prstGeom prst="rect">
            <a:avLst/>
          </a:prstGeom>
          <a:effectLst>
            <a:softEdge rad="38100"/>
          </a:effectLst>
        </p:spPr>
      </p:pic>
      <p:sp>
        <p:nvSpPr>
          <p:cNvPr id="6" name="Text Box 16">
            <a:extLst>
              <a:ext uri="{FF2B5EF4-FFF2-40B4-BE49-F238E27FC236}">
                <a16:creationId xmlns:a16="http://schemas.microsoft.com/office/drawing/2014/main" id="{07DB473E-8036-419A-966C-017068E7AC72}"/>
              </a:ext>
            </a:extLst>
          </p:cNvPr>
          <p:cNvSpPr txBox="1"/>
          <p:nvPr/>
        </p:nvSpPr>
        <p:spPr>
          <a:xfrm>
            <a:off x="1823999" y="4539254"/>
            <a:ext cx="468746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spcBef>
                <a:spcPts val="600"/>
              </a:spcBef>
              <a:spcAft>
                <a:spcPts val="600"/>
              </a:spcAft>
            </a:pPr>
            <a:r>
              <a:rPr lang="en-US" sz="2400" i="1" dirty="0" err="1">
                <a:solidFill>
                  <a:schemeClr val="tx1">
                    <a:lumMod val="65000"/>
                    <a:lumOff val="35000"/>
                  </a:schemeClr>
                </a:solidFill>
                <a:latin typeface="Garamond"/>
                <a:ea typeface="Calibri" panose="020F0502020204030204" pitchFamily="34" charset="0"/>
                <a:cs typeface="Times New Roman"/>
              </a:rPr>
              <a:t>Loury</a:t>
            </a:r>
            <a:r>
              <a:rPr lang="en-US" sz="2400" i="1" dirty="0">
                <a:solidFill>
                  <a:schemeClr val="tx1">
                    <a:lumMod val="65000"/>
                    <a:lumOff val="35000"/>
                  </a:schemeClr>
                </a:solidFill>
                <a:latin typeface="Garamond"/>
                <a:ea typeface="Calibri" panose="020F0502020204030204" pitchFamily="34" charset="0"/>
                <a:cs typeface="Times New Roman"/>
              </a:rPr>
              <a:t> shared this family photo on </a:t>
            </a:r>
            <a:r>
              <a:rPr lang="en-US" sz="2400" i="1" dirty="0" err="1">
                <a:solidFill>
                  <a:schemeClr val="tx1">
                    <a:lumMod val="65000"/>
                    <a:lumOff val="35000"/>
                  </a:schemeClr>
                </a:solidFill>
                <a:latin typeface="Garamond"/>
                <a:ea typeface="Calibri" panose="020F0502020204030204" pitchFamily="34" charset="0"/>
                <a:cs typeface="Times New Roman"/>
              </a:rPr>
              <a:t>Substack</a:t>
            </a:r>
            <a:r>
              <a:rPr lang="en-US" sz="2400" i="1" dirty="0">
                <a:solidFill>
                  <a:schemeClr val="tx1">
                    <a:lumMod val="65000"/>
                    <a:lumOff val="35000"/>
                  </a:schemeClr>
                </a:solidFill>
                <a:latin typeface="Garamond"/>
                <a:ea typeface="Calibri" panose="020F0502020204030204" pitchFamily="34" charset="0"/>
                <a:cs typeface="Times New Roman"/>
              </a:rPr>
              <a:t>:</a:t>
            </a:r>
            <a:endParaRPr lang="en-US" sz="2400" i="1" dirty="0">
              <a:solidFill>
                <a:schemeClr val="tx1">
                  <a:lumMod val="65000"/>
                  <a:lumOff val="35000"/>
                </a:schemeClr>
              </a:solidFill>
              <a:effectLst/>
              <a:latin typeface="Garamond"/>
              <a:ea typeface="Calibri" panose="020F0502020204030204" pitchFamily="34" charset="0"/>
              <a:cs typeface="Times New Roman"/>
            </a:endParaRPr>
          </a:p>
        </p:txBody>
      </p:sp>
      <p:sp>
        <p:nvSpPr>
          <p:cNvPr id="7" name="Text Box 16">
            <a:extLst>
              <a:ext uri="{FF2B5EF4-FFF2-40B4-BE49-F238E27FC236}">
                <a16:creationId xmlns:a16="http://schemas.microsoft.com/office/drawing/2014/main" id="{8F817112-7DD8-4989-A938-83AC58C544F6}"/>
              </a:ext>
            </a:extLst>
          </p:cNvPr>
          <p:cNvSpPr txBox="1"/>
          <p:nvPr/>
        </p:nvSpPr>
        <p:spPr>
          <a:xfrm>
            <a:off x="1823999" y="5091601"/>
            <a:ext cx="8772283"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spcBef>
                <a:spcPts val="600"/>
              </a:spcBef>
              <a:spcAft>
                <a:spcPts val="600"/>
              </a:spcAft>
            </a:pPr>
            <a:r>
              <a:rPr lang="en-US" sz="2400" i="1" dirty="0">
                <a:solidFill>
                  <a:schemeClr val="tx1">
                    <a:lumMod val="65000"/>
                    <a:lumOff val="35000"/>
                  </a:schemeClr>
                </a:solidFill>
                <a:latin typeface="Garamond"/>
                <a:ea typeface="Calibri"/>
                <a:cs typeface="Times New Roman"/>
              </a:rPr>
              <a:t>“I'm actually in this photo, though not visibly so. It was taken in April 1948, and I was born in September of that very same year! My uncle </a:t>
            </a:r>
            <a:r>
              <a:rPr lang="en-US" sz="2400" i="1" dirty="0" err="1">
                <a:solidFill>
                  <a:schemeClr val="tx1">
                    <a:lumMod val="65000"/>
                    <a:lumOff val="35000"/>
                  </a:schemeClr>
                </a:solidFill>
                <a:latin typeface="Garamond"/>
                <a:ea typeface="Calibri"/>
                <a:cs typeface="Times New Roman"/>
              </a:rPr>
              <a:t>Adlert</a:t>
            </a:r>
            <a:r>
              <a:rPr lang="en-US" sz="2400" i="1" dirty="0">
                <a:solidFill>
                  <a:schemeClr val="tx1">
                    <a:lumMod val="65000"/>
                    <a:lumOff val="35000"/>
                  </a:schemeClr>
                </a:solidFill>
                <a:latin typeface="Garamond"/>
                <a:ea typeface="Calibri"/>
                <a:cs typeface="Times New Roman"/>
              </a:rPr>
              <a:t> looks over my mother's left shoulder, Uncle Alfred looks over my father’s right shoulder...” </a:t>
            </a:r>
            <a:endParaRPr lang="en-US" sz="2400" i="1" dirty="0">
              <a:solidFill>
                <a:schemeClr val="tx1">
                  <a:lumMod val="65000"/>
                  <a:lumOff val="35000"/>
                </a:schemeClr>
              </a:solidFill>
              <a:latin typeface="Garamond"/>
              <a:ea typeface="Calibri" panose="020F0502020204030204" pitchFamily="34" charset="0"/>
              <a:cs typeface="Times New Roman"/>
            </a:endParaRPr>
          </a:p>
          <a:p>
            <a:pPr marL="0" marR="0" algn="ctr">
              <a:spcBef>
                <a:spcPts val="0"/>
              </a:spcBef>
              <a:spcAft>
                <a:spcPts val="0"/>
              </a:spcAft>
            </a:pPr>
            <a:endParaRPr lang="en-US" sz="2400" i="1" dirty="0">
              <a:solidFill>
                <a:schemeClr val="tx1">
                  <a:lumMod val="65000"/>
                  <a:lumOff val="35000"/>
                </a:schemeClr>
              </a:solidFill>
              <a:effectLst/>
              <a:latin typeface="Garamond"/>
              <a:ea typeface="Calibri" panose="020F0502020204030204" pitchFamily="34" charset="0"/>
              <a:cs typeface="Times New Roman"/>
            </a:endParaRPr>
          </a:p>
        </p:txBody>
      </p:sp>
    </p:spTree>
    <p:extLst>
      <p:ext uri="{BB962C8B-B14F-4D97-AF65-F5344CB8AC3E}">
        <p14:creationId xmlns:p14="http://schemas.microsoft.com/office/powerpoint/2010/main" val="982740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250"/>
                                        <p:tgtEl>
                                          <p:spTgt spid="6"/>
                                        </p:tgtEl>
                                      </p:cBhvr>
                                    </p:animEffect>
                                    <p:anim calcmode="lin" valueType="num">
                                      <p:cBhvr>
                                        <p:cTn id="11" dur="1250" fill="hold"/>
                                        <p:tgtEl>
                                          <p:spTgt spid="6"/>
                                        </p:tgtEl>
                                        <p:attrNameLst>
                                          <p:attrName>ppt_x</p:attrName>
                                        </p:attrNameLst>
                                      </p:cBhvr>
                                      <p:tavLst>
                                        <p:tav tm="0">
                                          <p:val>
                                            <p:strVal val="#ppt_x"/>
                                          </p:val>
                                        </p:tav>
                                        <p:tav tm="100000">
                                          <p:val>
                                            <p:strVal val="#ppt_x"/>
                                          </p:val>
                                        </p:tav>
                                      </p:tavLst>
                                    </p:anim>
                                    <p:anim calcmode="lin" valueType="num">
                                      <p:cBhvr>
                                        <p:cTn id="12" dur="12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250"/>
                                        <p:tgtEl>
                                          <p:spTgt spid="7"/>
                                        </p:tgtEl>
                                      </p:cBhvr>
                                    </p:animEffect>
                                    <p:anim calcmode="lin" valueType="num">
                                      <p:cBhvr>
                                        <p:cTn id="18" dur="1250" fill="hold"/>
                                        <p:tgtEl>
                                          <p:spTgt spid="7"/>
                                        </p:tgtEl>
                                        <p:attrNameLst>
                                          <p:attrName>ppt_x</p:attrName>
                                        </p:attrNameLst>
                                      </p:cBhvr>
                                      <p:tavLst>
                                        <p:tav tm="0">
                                          <p:val>
                                            <p:strVal val="#ppt_x"/>
                                          </p:val>
                                        </p:tav>
                                        <p:tav tm="100000">
                                          <p:val>
                                            <p:strVal val="#ppt_x"/>
                                          </p:val>
                                        </p:tav>
                                      </p:tavLst>
                                    </p:anim>
                                    <p:anim calcmode="lin" valueType="num">
                                      <p:cBhvr>
                                        <p:cTn id="19" dur="12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extLst mod="1"/>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563100" cy="717550"/>
          </a:xfrm>
        </p:spPr>
        <p:txBody>
          <a:bodyPr>
            <a:normAutofit/>
          </a:bodyPr>
          <a:lstStyle/>
          <a:p>
            <a:r>
              <a:rPr lang="en-US" sz="4000" dirty="0"/>
              <a:t>Lives of the Mind</a:t>
            </a:r>
          </a:p>
        </p:txBody>
      </p:sp>
      <p:sp>
        <p:nvSpPr>
          <p:cNvPr id="2" name="Rectangle 1">
            <a:extLst>
              <a:ext uri="{FF2B5EF4-FFF2-40B4-BE49-F238E27FC236}">
                <a16:creationId xmlns:a16="http://schemas.microsoft.com/office/drawing/2014/main" id="{0CCE9F4E-9916-4C04-89EB-09D8F6DA9FF5}"/>
              </a:ext>
            </a:extLst>
          </p:cNvPr>
          <p:cNvSpPr/>
          <p:nvPr/>
        </p:nvSpPr>
        <p:spPr>
          <a:xfrm>
            <a:off x="5551024" y="1174750"/>
            <a:ext cx="5840876" cy="1735790"/>
          </a:xfrm>
          <a:prstGeom prst="rect">
            <a:avLst/>
          </a:prstGeom>
        </p:spPr>
        <p:txBody>
          <a:bodyPr vert="horz" lIns="91440" tIns="45720" rIns="91440" bIns="45720" rtlCol="0" anchor="t">
            <a:noAutofit/>
          </a:bodyPr>
          <a:lstStyle/>
          <a:p>
            <a:pPr defTabSz="825500" fontAlgn="base">
              <a:spcBef>
                <a:spcPts val="1000"/>
              </a:spcBef>
              <a:spcAft>
                <a:spcPts val="1000"/>
              </a:spcAft>
            </a:pPr>
            <a:r>
              <a:rPr lang="en-US" sz="2600" dirty="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rPr>
              <a:t>Though many of the working-class Black Chicagoans </a:t>
            </a:r>
            <a:r>
              <a:rPr lang="en-US" sz="2600" dirty="0" err="1">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rPr>
              <a:t>Loury</a:t>
            </a:r>
            <a:r>
              <a:rPr lang="en-US" sz="2600" dirty="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rPr>
              <a:t> grew up with lacked much formal education, they were often immersed in an Afrocentric intellectual world that their white neighbors knew little about. </a:t>
            </a:r>
          </a:p>
          <a:p>
            <a:pPr defTabSz="825500" fontAlgn="base">
              <a:spcBef>
                <a:spcPts val="1000"/>
              </a:spcBef>
              <a:spcAft>
                <a:spcPts val="1000"/>
              </a:spcAft>
            </a:pPr>
            <a:r>
              <a:rPr lang="en-US" sz="2600" b="1" dirty="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rPr>
              <a:t>What are the sources of intellectual life in your family or community? What ideas get discussed, for example, around the dinner table?</a:t>
            </a:r>
          </a:p>
        </p:txBody>
      </p:sp>
      <p:sp>
        <p:nvSpPr>
          <p:cNvPr id="11" name="Text Box 16">
            <a:extLst>
              <a:ext uri="{FF2B5EF4-FFF2-40B4-BE49-F238E27FC236}">
                <a16:creationId xmlns:a16="http://schemas.microsoft.com/office/drawing/2014/main" id="{5D722B3C-5130-413A-9221-5DE08B7FCC48}"/>
              </a:ext>
            </a:extLst>
          </p:cNvPr>
          <p:cNvSpPr txBox="1"/>
          <p:nvPr/>
        </p:nvSpPr>
        <p:spPr>
          <a:xfrm>
            <a:off x="1844208" y="5683250"/>
            <a:ext cx="6444008" cy="56833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200" i="1" dirty="0">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Newsboy selling the </a:t>
            </a:r>
            <a:r>
              <a:rPr lang="en-US" sz="2200" dirty="0">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Chicago Defender</a:t>
            </a:r>
            <a:r>
              <a:rPr lang="en-US" sz="2200" i="1" dirty="0">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 one of the most influential African American newspapers in the country, c. 1942.</a:t>
            </a:r>
          </a:p>
        </p:txBody>
      </p:sp>
      <p:pic>
        <p:nvPicPr>
          <p:cNvPr id="12" name="Picture 11">
            <a:extLst>
              <a:ext uri="{FF2B5EF4-FFF2-40B4-BE49-F238E27FC236}">
                <a16:creationId xmlns:a16="http://schemas.microsoft.com/office/drawing/2014/main" id="{90881EAA-AB8E-4F1C-89F2-D4F006754FA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50216"/>
            <a:ext cx="3447287" cy="4385474"/>
          </a:xfrm>
          <a:prstGeom prst="rect">
            <a:avLst/>
          </a:prstGeom>
          <a:effectLst>
            <a:softEdge rad="25400"/>
          </a:effectLst>
        </p:spPr>
      </p:pic>
    </p:spTree>
    <p:extLst>
      <p:ext uri="{BB962C8B-B14F-4D97-AF65-F5344CB8AC3E}">
        <p14:creationId xmlns:p14="http://schemas.microsoft.com/office/powerpoint/2010/main" val="327584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8" accel="2000" decel="200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000" fill="hold"/>
                                        <p:tgtEl>
                                          <p:spTgt spid="12"/>
                                        </p:tgtEl>
                                        <p:attrNameLst>
                                          <p:attrName>ppt_x</p:attrName>
                                        </p:attrNameLst>
                                      </p:cBhvr>
                                      <p:tavLst>
                                        <p:tav tm="0">
                                          <p:val>
                                            <p:strVal val="0-#ppt_w/2"/>
                                          </p:val>
                                        </p:tav>
                                        <p:tav tm="100000">
                                          <p:val>
                                            <p:strVal val="#ppt_x"/>
                                          </p:val>
                                        </p:tav>
                                      </p:tavLst>
                                    </p:anim>
                                    <p:anim calcmode="lin" valueType="num">
                                      <p:cBhvr additive="base">
                                        <p:cTn id="11" dur="1000" fill="hold"/>
                                        <p:tgtEl>
                                          <p:spTgt spid="12"/>
                                        </p:tgtEl>
                                        <p:attrNameLst>
                                          <p:attrName>ppt_y</p:attrName>
                                        </p:attrNameLst>
                                      </p:cBhvr>
                                      <p:tavLst>
                                        <p:tav tm="0">
                                          <p:val>
                                            <p:strVal val="#ppt_y"/>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extLst mod="1"/>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452114" cy="717550"/>
          </a:xfrm>
        </p:spPr>
        <p:txBody>
          <a:bodyPr>
            <a:normAutofit/>
          </a:bodyPr>
          <a:lstStyle/>
          <a:p>
            <a:r>
              <a:rPr lang="en-US" sz="4000" dirty="0"/>
              <a:t>Lives of the Mind</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1828800" y="1193053"/>
            <a:ext cx="3980329" cy="717550"/>
          </a:xfrm>
        </p:spPr>
        <p:txBody>
          <a:bodyPr vert="horz" lIns="91440" tIns="45720" rIns="91440" bIns="45720" rtlCol="0" anchor="t">
            <a:noAutofit/>
          </a:bodyPr>
          <a:lstStyle/>
          <a:p>
            <a:r>
              <a:rPr lang="en-US" dirty="0"/>
              <a:t>Black-owned bookstores on the South Side stocked works by writers like post-colonial theorist Frantz Fanon and Nation of Islam founder Elijah Muhammad. </a:t>
            </a:r>
          </a:p>
          <a:p>
            <a:r>
              <a:rPr lang="en-US" dirty="0"/>
              <a:t>Intense discussions of these ideas and the issues of the day were part of </a:t>
            </a:r>
            <a:r>
              <a:rPr lang="en-US" dirty="0" err="1"/>
              <a:t>Loury’s</a:t>
            </a:r>
            <a:r>
              <a:rPr lang="en-US" dirty="0"/>
              <a:t> everyday life.</a:t>
            </a:r>
            <a:endParaRPr lang="en-US" dirty="0">
              <a:latin typeface="Lato"/>
              <a:ea typeface="Lato"/>
              <a:cs typeface="Lato"/>
            </a:endParaRPr>
          </a:p>
        </p:txBody>
      </p:sp>
      <p:pic>
        <p:nvPicPr>
          <p:cNvPr id="5" name="Picture 4">
            <a:extLst>
              <a:ext uri="{FF2B5EF4-FFF2-40B4-BE49-F238E27FC236}">
                <a16:creationId xmlns:a16="http://schemas.microsoft.com/office/drawing/2014/main" id="{0F126D2C-98E0-4286-BD80-5C7905F8CCF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002712" y="1195194"/>
            <a:ext cx="2684087" cy="3897014"/>
          </a:xfrm>
          <a:prstGeom prst="rect">
            <a:avLst/>
          </a:prstGeom>
          <a:effectLst>
            <a:softEdge rad="50800"/>
          </a:effectLst>
        </p:spPr>
      </p:pic>
      <p:pic>
        <p:nvPicPr>
          <p:cNvPr id="7" name="Picture 6">
            <a:extLst>
              <a:ext uri="{FF2B5EF4-FFF2-40B4-BE49-F238E27FC236}">
                <a16:creationId xmlns:a16="http://schemas.microsoft.com/office/drawing/2014/main" id="{0FE737CF-871C-4E8B-827C-9E8D62F16EE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878081" y="1193053"/>
            <a:ext cx="2932564" cy="3895811"/>
          </a:xfrm>
          <a:prstGeom prst="rect">
            <a:avLst/>
          </a:prstGeom>
          <a:effectLst>
            <a:softEdge rad="50800"/>
          </a:effectLst>
        </p:spPr>
      </p:pic>
      <p:sp>
        <p:nvSpPr>
          <p:cNvPr id="11" name="Text Box 16">
            <a:extLst>
              <a:ext uri="{FF2B5EF4-FFF2-40B4-BE49-F238E27FC236}">
                <a16:creationId xmlns:a16="http://schemas.microsoft.com/office/drawing/2014/main" id="{BBAA2849-7B7B-41CF-B360-04D71BCDBD47}"/>
              </a:ext>
            </a:extLst>
          </p:cNvPr>
          <p:cNvSpPr txBox="1"/>
          <p:nvPr/>
        </p:nvSpPr>
        <p:spPr>
          <a:xfrm>
            <a:off x="5974115" y="5208144"/>
            <a:ext cx="5807932" cy="456803"/>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2400" dirty="0">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The Wretched of the Earth </a:t>
            </a:r>
            <a:r>
              <a:rPr lang="en-US" sz="2400" i="1" dirty="0">
                <a:solidFill>
                  <a:schemeClr val="tx1">
                    <a:lumMod val="65000"/>
                    <a:lumOff val="35000"/>
                  </a:schemeClr>
                </a:solidFill>
                <a:effectLst/>
                <a:latin typeface="Garamond" panose="02020404030301010803" pitchFamily="18" charset="0"/>
                <a:ea typeface="Calibri" panose="020F0502020204030204" pitchFamily="34" charset="0"/>
                <a:cs typeface="Arial" panose="020B0604020202020204" pitchFamily="34" charset="0"/>
              </a:rPr>
              <a:t>by Frantz Fanon (1961) and a Nation of Islam newspaper (1963).</a:t>
            </a:r>
          </a:p>
        </p:txBody>
      </p:sp>
    </p:spTree>
    <p:extLst>
      <p:ext uri="{BB962C8B-B14F-4D97-AF65-F5344CB8AC3E}">
        <p14:creationId xmlns:p14="http://schemas.microsoft.com/office/powerpoint/2010/main" val="411284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CC">
      <a:majorFont>
        <a:latin typeface="Georgia"/>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3b8b09ac-fb65-4a66-9fe9-4d5097a6c84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0AD91FFA5E8D244B3117B81980D7275" ma:contentTypeVersion="18" ma:contentTypeDescription="Create a new document." ma:contentTypeScope="" ma:versionID="9f03f931a8bcbccdbe2b0e1c53a7c44f">
  <xsd:schema xmlns:xsd="http://www.w3.org/2001/XMLSchema" xmlns:xs="http://www.w3.org/2001/XMLSchema" xmlns:p="http://schemas.microsoft.com/office/2006/metadata/properties" xmlns:ns3="9662cc7d-bdce-45f3-bf04-456ec8f5276f" xmlns:ns4="3b8b09ac-fb65-4a66-9fe9-4d5097a6c844" targetNamespace="http://schemas.microsoft.com/office/2006/metadata/properties" ma:root="true" ma:fieldsID="2e5df27e99536dc88f728e3e65888a44" ns3:_="" ns4:_="">
    <xsd:import namespace="9662cc7d-bdce-45f3-bf04-456ec8f5276f"/>
    <xsd:import namespace="3b8b09ac-fb65-4a66-9fe9-4d5097a6c844"/>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GenerationTime" minOccurs="0"/>
                <xsd:element ref="ns4:MediaServiceEventHashCode" minOccurs="0"/>
                <xsd:element ref="ns4:MediaServiceOCR" minOccurs="0"/>
                <xsd:element ref="ns4:MediaServiceDateTaken" minOccurs="0"/>
                <xsd:element ref="ns4:MediaServiceLocation" minOccurs="0"/>
                <xsd:element ref="ns4:MediaLengthInSeconds" minOccurs="0"/>
                <xsd:element ref="ns4:_activity" minOccurs="0"/>
                <xsd:element ref="ns4:MediaServiceObjectDetectorVersions" minOccurs="0"/>
                <xsd:element ref="ns4:MediaServiceSystemTag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62cc7d-bdce-45f3-bf04-456ec8f5276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8b09ac-fb65-4a66-9fe9-4d5097a6c84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D176C8-8243-4B00-BF09-8E2CF0742D09}">
  <ds:schemaRefs>
    <ds:schemaRef ds:uri="http://schemas.microsoft.com/sharepoint/v3/contenttype/forms"/>
  </ds:schemaRefs>
</ds:datastoreItem>
</file>

<file path=customXml/itemProps2.xml><?xml version="1.0" encoding="utf-8"?>
<ds:datastoreItem xmlns:ds="http://schemas.openxmlformats.org/officeDocument/2006/customXml" ds:itemID="{34A6D8B3-0B32-4575-9488-DD344A2D18F6}">
  <ds:schemaRefs>
    <ds:schemaRef ds:uri="http://purl.org/dc/terms/"/>
    <ds:schemaRef ds:uri="http://schemas.openxmlformats.org/package/2006/metadata/core-properties"/>
    <ds:schemaRef ds:uri="3b8b09ac-fb65-4a66-9fe9-4d5097a6c844"/>
    <ds:schemaRef ds:uri="http://schemas.microsoft.com/office/2006/metadata/properties"/>
    <ds:schemaRef ds:uri="http://purl.org/dc/elements/1.1/"/>
    <ds:schemaRef ds:uri="http://www.w3.org/XML/1998/namespace"/>
    <ds:schemaRef ds:uri="http://schemas.microsoft.com/office/2006/documentManagement/types"/>
    <ds:schemaRef ds:uri="9662cc7d-bdce-45f3-bf04-456ec8f5276f"/>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8334D085-7885-4AF2-AD35-46F7271FC2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62cc7d-bdce-45f3-bf04-456ec8f5276f"/>
    <ds:schemaRef ds:uri="3b8b09ac-fb65-4a66-9fe9-4d5097a6c8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4412</Words>
  <Application>Microsoft Office PowerPoint</Application>
  <PresentationFormat>Widescreen</PresentationFormat>
  <Paragraphs>284</Paragraphs>
  <Slides>54</Slides>
  <Notes>54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54</vt:i4>
      </vt:variant>
    </vt:vector>
  </HeadingPairs>
  <TitlesOfParts>
    <vt:vector size="64" baseType="lpstr">
      <vt:lpstr>Arial</vt:lpstr>
      <vt:lpstr>Bodoni SvtyTwo ITC TT-Bold</vt:lpstr>
      <vt:lpstr>Bodoni SvtyTwo ITC TT-Book</vt:lpstr>
      <vt:lpstr>Calibri</vt:lpstr>
      <vt:lpstr>Garamond</vt:lpstr>
      <vt:lpstr>Helvetica Neue Medium</vt:lpstr>
      <vt:lpstr>Lato</vt:lpstr>
      <vt:lpstr>Lato-Light</vt:lpstr>
      <vt:lpstr>Times New Roman</vt:lpstr>
      <vt:lpstr>Office Theme</vt:lpstr>
      <vt:lpstr>PowerPoint Presentation</vt:lpstr>
      <vt:lpstr>Glenn C. Loury</vt:lpstr>
      <vt:lpstr>Glenn C. Loury</vt:lpstr>
      <vt:lpstr>South Side of Chicago</vt:lpstr>
      <vt:lpstr>South Side of Chicago</vt:lpstr>
      <vt:lpstr>Inspiring Uncles</vt:lpstr>
      <vt:lpstr>Inspiring Uncles</vt:lpstr>
      <vt:lpstr>Lives of the Mind</vt:lpstr>
      <vt:lpstr>Lives of the Mind</vt:lpstr>
      <vt:lpstr>Lost World</vt:lpstr>
      <vt:lpstr>Lost World</vt:lpstr>
      <vt:lpstr>Advanced Studies</vt:lpstr>
      <vt:lpstr>Advanced Studies</vt:lpstr>
      <vt:lpstr>A Job in Print</vt:lpstr>
      <vt:lpstr>On to Northwestern</vt:lpstr>
      <vt:lpstr>On to Northwestern</vt:lpstr>
      <vt:lpstr>An Economist Rises</vt:lpstr>
      <vt:lpstr>An Economist Rises</vt:lpstr>
      <vt:lpstr>Cambridge and MIT</vt:lpstr>
      <vt:lpstr>Cambridge and MIT</vt:lpstr>
      <vt:lpstr>A Meeting of Minds</vt:lpstr>
      <vt:lpstr>A Meeting of Minds</vt:lpstr>
      <vt:lpstr>Social Capital</vt:lpstr>
      <vt:lpstr>Loury the Reaganite</vt:lpstr>
      <vt:lpstr>Breaking Ranks</vt:lpstr>
      <vt:lpstr>Breaking Ranks</vt:lpstr>
      <vt:lpstr>Public and Personal Critics</vt:lpstr>
      <vt:lpstr>A Double Life</vt:lpstr>
      <vt:lpstr>A Double Life</vt:lpstr>
      <vt:lpstr>A Double Life</vt:lpstr>
      <vt:lpstr>A Double Life</vt:lpstr>
      <vt:lpstr>Withdrawals</vt:lpstr>
      <vt:lpstr>A Shift to the Center</vt:lpstr>
      <vt:lpstr>Against D’Souza</vt:lpstr>
      <vt:lpstr>Against D’Souza</vt:lpstr>
      <vt:lpstr>A Shift to the Left</vt:lpstr>
      <vt:lpstr>A Shift to the Left</vt:lpstr>
      <vt:lpstr>The Anatomy of Racial Equality</vt:lpstr>
      <vt:lpstr>The Anatomy of Racial Equality</vt:lpstr>
      <vt:lpstr>A Nation of Jailers?</vt:lpstr>
      <vt:lpstr>Talking Heads</vt:lpstr>
      <vt:lpstr>Glenn and John</vt:lpstr>
      <vt:lpstr>Glenn and John</vt:lpstr>
      <vt:lpstr>Hope and Change?</vt:lpstr>
      <vt:lpstr>Hope and Change?</vt:lpstr>
      <vt:lpstr>Tough Questions</vt:lpstr>
      <vt:lpstr>Summer of Discontent</vt:lpstr>
      <vt:lpstr>Summer of Discontent</vt:lpstr>
      <vt:lpstr>Open for Debate?</vt:lpstr>
      <vt:lpstr>Prized Fellow</vt:lpstr>
      <vt:lpstr>Prized Fellow</vt:lpstr>
      <vt:lpstr>Late Admissions</vt:lpstr>
      <vt:lpstr>Late Admissions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2024-05-14T03:37:34Z</dcterms:created>
  <dcterms:modified xsi:type="dcterms:W3CDTF">2024-05-15T17:38:23Z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0x010100C0AD91FFA5E8D244B3117B81980D7275</vt:lpwstr>
  </property>
</Properties>
</file>