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embedTrueTypeFonts="1" autoCompressPictures="0">
  <p:sldMasterIdLst>
    <p:sldMasterId id="2147483648"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5" r:id="rId11"/>
    <p:sldId id="282" r:id="rId12"/>
    <p:sldId id="267" r:id="rId13"/>
    <p:sldId id="283" r:id="rId14"/>
    <p:sldId id="268" r:id="rId15"/>
    <p:sldId id="269" r:id="rId16"/>
    <p:sldId id="270" r:id="rId17"/>
    <p:sldId id="284" r:id="rId18"/>
    <p:sldId id="285" r:id="rId19"/>
    <p:sldId id="271" r:id="rId20"/>
    <p:sldId id="286" r:id="rId21"/>
    <p:sldId id="272" r:id="rId22"/>
    <p:sldId id="280" r:id="rId23"/>
    <p:sldId id="287" r:id="rId24"/>
  </p:sldIdLst>
  <p:sldSz cx="24384000" cy="13716000"/>
  <p:notesSz cx="6858000" cy="9144000"/>
  <p:embeddedFontLst>
    <p:embeddedFont>
      <p:font typeface="Bodoni" panose="02000503000000000000" pitchFamily="2" charset="0"/>
      <p:regular r:id="rId26"/>
      <p:bold r:id="rId27"/>
      <p:italic r:id="rId28"/>
      <p:boldItalic r:id="rId29"/>
    </p:embeddedFont>
    <p:embeddedFont>
      <p:font typeface="Calibri" panose="020F0502020204030204" pitchFamily="34" charset="0"/>
      <p:regular r:id="rId30"/>
      <p:bold r:id="rId31"/>
      <p:italic r:id="rId32"/>
      <p:boldItalic r:id="rId33"/>
    </p:embeddedFont>
    <p:embeddedFont>
      <p:font typeface="Helvetica Neue" panose="020B0604020202020204" charset="0"/>
      <p:regular r:id="rId34"/>
      <p:bold r:id="rId35"/>
      <p:italic r:id="rId36"/>
      <p:boldItalic r:id="rId37"/>
    </p:embeddedFont>
    <p:embeddedFont>
      <p:font typeface="Lato" panose="020F0502020204030203" pitchFamily="34" charset="0"/>
      <p:regular r:id="rId38"/>
      <p:bold r:id="rId39"/>
      <p:italic r:id="rId40"/>
      <p:boldItalic r:id="rId41"/>
    </p:embeddedFont>
    <p:embeddedFont>
      <p:font typeface="Lato Light" panose="020F0502020204030203" pitchFamily="34" charset="0"/>
      <p:regular r:id="rId42"/>
      <p:bold r:id="rId43"/>
      <p:italic r:id="rId44"/>
      <p:boldItalic r:id="rId4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7" roundtripDataSignature="AMtx7mgdlnXrR/EAXpzaSX8La345y49NX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67" autoAdjust="0"/>
    <p:restoredTop sz="94569" autoAdjust="0"/>
  </p:normalViewPr>
  <p:slideViewPr>
    <p:cSldViewPr snapToGrid="0" snapToObjects="1">
      <p:cViewPr varScale="1">
        <p:scale>
          <a:sx n="54" d="100"/>
          <a:sy n="54" d="100"/>
        </p:scale>
        <p:origin x="480" y="10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247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9" Type="http://schemas.openxmlformats.org/officeDocument/2006/relationships/font" Target="fonts/font14.fntdata"/><Relationship Id="rId21" Type="http://schemas.openxmlformats.org/officeDocument/2006/relationships/slide" Target="slides/slide20.xml"/><Relationship Id="rId34" Type="http://schemas.openxmlformats.org/officeDocument/2006/relationships/font" Target="fonts/font9.fntdata"/><Relationship Id="rId42" Type="http://schemas.openxmlformats.org/officeDocument/2006/relationships/font" Target="fonts/font17.fntdata"/><Relationship Id="rId47" Type="http://customschemas.google.com/relationships/presentationmetadata" Target="metadata"/><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4.fntdata"/><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font" Target="fonts/font15.fntdata"/><Relationship Id="rId45" Type="http://schemas.openxmlformats.org/officeDocument/2006/relationships/font" Target="fonts/font20.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font" Target="fonts/font11.fntdata"/><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4" Type="http://schemas.openxmlformats.org/officeDocument/2006/relationships/font" Target="fonts/font1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43" Type="http://schemas.openxmlformats.org/officeDocument/2006/relationships/font" Target="fonts/font18.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font" Target="fonts/font13.fntdata"/><Relationship Id="rId20" Type="http://schemas.openxmlformats.org/officeDocument/2006/relationships/slide" Target="slides/slide19.xml"/><Relationship Id="rId41" Type="http://schemas.openxmlformats.org/officeDocument/2006/relationships/font" Target="fonts/font16.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1pPr>
            <a:lvl2pPr marL="914400" marR="0" lvl="1"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2pPr>
            <a:lvl3pPr marL="1371600" marR="0" lvl="2"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3pPr>
            <a:lvl4pPr marL="1828800" marR="0" lvl="3"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4pPr>
            <a:lvl5pPr marL="2286000" marR="0" lvl="4"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5pPr>
            <a:lvl6pPr marL="2743200" marR="0" lvl="5"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6pPr>
            <a:lvl7pPr marL="3200400" marR="0" lvl="6"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7pPr>
            <a:lvl8pPr marL="3657600" marR="0" lvl="7"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8pPr>
            <a:lvl9pPr marL="4114800" marR="0" lvl="8"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9pPr>
          </a:lstStyle>
          <a:p>
            <a:endParaRPr dirty="0"/>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5" name="Google Shape;65;p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17999"/>
              </a:lnSpc>
              <a:spcBef>
                <a:spcPts val="0"/>
              </a:spcBef>
              <a:spcAft>
                <a:spcPts val="0"/>
              </a:spcAft>
              <a:buClr>
                <a:srgbClr val="000000"/>
              </a:buClr>
              <a:buSzPts val="1400"/>
              <a:buFont typeface="Arial"/>
              <a:buNone/>
              <a:tabLst/>
              <a:defRPr/>
            </a:pPr>
            <a:r>
              <a:rPr lang="en-US" dirty="0">
                <a:latin typeface="Arial" panose="020B0604020202020204" pitchFamily="34" charset="0"/>
                <a:cs typeface="Arial" panose="020B0604020202020204" pitchFamily="34" charset="0"/>
              </a:rPr>
              <a:t>https://</a:t>
            </a:r>
            <a:r>
              <a:rPr lang="en-US" dirty="0" err="1">
                <a:latin typeface="Arial" panose="020B0604020202020204" pitchFamily="34" charset="0"/>
                <a:cs typeface="Arial" panose="020B0604020202020204" pitchFamily="34" charset="0"/>
              </a:rPr>
              <a:t>www.blackpast.org</a:t>
            </a:r>
            <a:r>
              <a:rPr lang="en-US" dirty="0">
                <a:latin typeface="Arial" panose="020B0604020202020204" pitchFamily="34" charset="0"/>
                <a:cs typeface="Arial" panose="020B0604020202020204" pitchFamily="34" charset="0"/>
              </a:rPr>
              <a:t>/</a:t>
            </a:r>
            <a:r>
              <a:rPr lang="en-US" dirty="0" err="1">
                <a:latin typeface="Arial" panose="020B0604020202020204" pitchFamily="34" charset="0"/>
                <a:cs typeface="Arial" panose="020B0604020202020204" pitchFamily="34" charset="0"/>
              </a:rPr>
              <a:t>wp</a:t>
            </a:r>
            <a:r>
              <a:rPr lang="en-US" dirty="0">
                <a:latin typeface="Arial" panose="020B0604020202020204" pitchFamily="34" charset="0"/>
                <a:cs typeface="Arial" panose="020B0604020202020204" pitchFamily="34" charset="0"/>
              </a:rPr>
              <a:t>-content/uploads/</a:t>
            </a:r>
            <a:r>
              <a:rPr lang="en-US" dirty="0" err="1">
                <a:latin typeface="Arial" panose="020B0604020202020204" pitchFamily="34" charset="0"/>
                <a:cs typeface="Arial" panose="020B0604020202020204" pitchFamily="34" charset="0"/>
              </a:rPr>
              <a:t>prodimages</a:t>
            </a:r>
            <a:r>
              <a:rPr lang="en-US" dirty="0">
                <a:latin typeface="Arial" panose="020B0604020202020204" pitchFamily="34" charset="0"/>
                <a:cs typeface="Arial" panose="020B0604020202020204" pitchFamily="34" charset="0"/>
              </a:rPr>
              <a:t>/files/</a:t>
            </a:r>
            <a:r>
              <a:rPr lang="en-US" dirty="0" err="1">
                <a:latin typeface="Arial" panose="020B0604020202020204" pitchFamily="34" charset="0"/>
                <a:cs typeface="Arial" panose="020B0604020202020204" pitchFamily="34" charset="0"/>
              </a:rPr>
              <a:t>blackpast_images</a:t>
            </a:r>
            <a:r>
              <a:rPr lang="en-US" dirty="0">
                <a:latin typeface="Arial" panose="020B0604020202020204" pitchFamily="34" charset="0"/>
                <a:cs typeface="Arial" panose="020B0604020202020204" pitchFamily="34" charset="0"/>
              </a:rPr>
              <a:t>/Alice_Marie_Coachman_winning_high_jump_event_US_National_Womens_Track_and_Field_meet_1939.jpg</a:t>
            </a:r>
          </a:p>
          <a:p>
            <a:pPr marL="0" lvl="0" indent="0" algn="l" rtl="0">
              <a:lnSpc>
                <a:spcPct val="117999"/>
              </a:lnSpc>
              <a:spcBef>
                <a:spcPts val="0"/>
              </a:spcBef>
              <a:spcAft>
                <a:spcPts val="0"/>
              </a:spcAft>
              <a:buNone/>
            </a:pPr>
            <a:endParaRPr dirty="0">
              <a:latin typeface="Arial" panose="020B0604020202020204" pitchFamily="34" charset="0"/>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0" name="Google Shape;150;p1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endParaRPr dirty="0">
              <a:latin typeface="Arial" panose="020B0604020202020204" pitchFamily="34" charset="0"/>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0" name="Google Shape;150;p1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endParaRP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821297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8" name="Google Shape;168;p1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r>
              <a:rPr lang="en-US" dirty="0">
                <a:latin typeface="Arial" panose="020B0604020202020204" pitchFamily="34" charset="0"/>
                <a:cs typeface="Arial" panose="020B0604020202020204" pitchFamily="34" charset="0"/>
              </a:rPr>
              <a:t>https://www.nasa.gov/centers/langley/news/researchernews/rn_kjohnson.html</a:t>
            </a:r>
            <a:endParaRPr dirty="0">
              <a:latin typeface="Arial" panose="020B0604020202020204" pitchFamily="34" charset="0"/>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8" name="Google Shape;168;p1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r>
              <a:rPr lang="en-US" dirty="0">
                <a:latin typeface="Arial" panose="020B0604020202020204" pitchFamily="34" charset="0"/>
                <a:cs typeface="Arial" panose="020B0604020202020204" pitchFamily="34" charset="0"/>
              </a:rPr>
              <a:t>https://www.nasa.gov/centers/langley/news/researchernews/rn_kjohnson.html</a:t>
            </a:r>
            <a:endParaRP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15112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77" name="Google Shape;177;p1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endParaRPr dirty="0">
              <a:latin typeface="Arial" panose="020B0604020202020204" pitchFamily="34" charset="0"/>
              <a:cs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84" name="Google Shape;184;p1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endParaRPr dirty="0">
              <a:latin typeface="Arial" panose="020B0604020202020204" pitchFamily="34" charset="0"/>
              <a:cs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3" name="Google Shape;193;p1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SzPts val="2200"/>
              <a:buFont typeface="Helvetica Neue"/>
              <a:buNone/>
            </a:pPr>
            <a:r>
              <a:rPr lang="en-US" dirty="0">
                <a:latin typeface="Arial" panose="020B0604020202020204" pitchFamily="34" charset="0"/>
                <a:cs typeface="Arial" panose="020B0604020202020204" pitchFamily="34" charset="0"/>
              </a:rPr>
              <a:t>https://coldwar.unc.edu/2018/07/whos-last/</a:t>
            </a:r>
            <a:endParaRPr dirty="0">
              <a:latin typeface="Arial" panose="020B0604020202020204" pitchFamily="34" charset="0"/>
              <a:cs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3" name="Google Shape;193;p1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SzPts val="2200"/>
              <a:buFont typeface="Helvetica Neue"/>
              <a:buNone/>
            </a:pPr>
            <a:r>
              <a:rPr lang="en-US" dirty="0">
                <a:latin typeface="Arial" panose="020B0604020202020204" pitchFamily="34" charset="0"/>
                <a:cs typeface="Arial" panose="020B0604020202020204" pitchFamily="34" charset="0"/>
              </a:rPr>
              <a:t>https://coldwar.unc.edu/2018/07/whos-last/</a:t>
            </a:r>
            <a:endParaRP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103983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3" name="Google Shape;193;p1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SzPts val="2200"/>
              <a:buFont typeface="Helvetica Neue"/>
              <a:buNone/>
            </a:pPr>
            <a:endParaRP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134782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01" name="Google Shape;201;p1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endParaRPr dirty="0">
              <a:latin typeface="Arial" panose="020B0604020202020204" pitchFamily="34" charset="0"/>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5" name="Google Shape;75;p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17999"/>
              </a:lnSpc>
              <a:spcBef>
                <a:spcPts val="0"/>
              </a:spcBef>
              <a:spcAft>
                <a:spcPts val="0"/>
              </a:spcAft>
              <a:buClr>
                <a:srgbClr val="000000"/>
              </a:buClr>
              <a:buSzPts val="1400"/>
              <a:buFont typeface="Arial"/>
              <a:buNone/>
              <a:tabLst/>
              <a:defRPr/>
            </a:pPr>
            <a:r>
              <a:rPr lang="en-US" dirty="0">
                <a:latin typeface="Arial" panose="020B0604020202020204" pitchFamily="34" charset="0"/>
                <a:cs typeface="Arial" panose="020B0604020202020204" pitchFamily="34" charset="0"/>
              </a:rPr>
              <a:t>https://</a:t>
            </a:r>
            <a:r>
              <a:rPr lang="en-US" dirty="0" err="1">
                <a:latin typeface="Arial" panose="020B0604020202020204" pitchFamily="34" charset="0"/>
                <a:cs typeface="Arial" panose="020B0604020202020204" pitchFamily="34" charset="0"/>
              </a:rPr>
              <a:t>commons.wikimedia.org</a:t>
            </a:r>
            <a:r>
              <a:rPr lang="en-US" dirty="0">
                <a:latin typeface="Arial" panose="020B0604020202020204" pitchFamily="34" charset="0"/>
                <a:cs typeface="Arial" panose="020B0604020202020204" pitchFamily="34" charset="0"/>
              </a:rPr>
              <a:t>/wiki/File:%22Beat_the_boll_weevil...With_a_little_more_care_at_every_step_you-_not_the_weevils-_get_the_crop._Get_a_good_cotton..._-_NARA_-_512572.jpg</a:t>
            </a:r>
          </a:p>
          <a:p>
            <a:pPr marL="0" lvl="0" indent="0" algn="l" rtl="0">
              <a:lnSpc>
                <a:spcPct val="117999"/>
              </a:lnSpc>
              <a:spcBef>
                <a:spcPts val="0"/>
              </a:spcBef>
              <a:spcAft>
                <a:spcPts val="0"/>
              </a:spcAft>
              <a:buNone/>
            </a:pPr>
            <a:endParaRPr dirty="0">
              <a:latin typeface="Arial" panose="020B0604020202020204" pitchFamily="34" charset="0"/>
              <a:cs typeface="Arial" panose="020B060402020202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01" name="Google Shape;201;p1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endParaRP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017038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10" name="Google Shape;210;p1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endParaRPr dirty="0">
              <a:latin typeface="Arial" panose="020B0604020202020204" pitchFamily="34" charset="0"/>
              <a:cs typeface="Arial" panose="020B060402020202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p25: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latin typeface="Arial" panose="020B0604020202020204" pitchFamily="34" charset="0"/>
              <a:cs typeface="Arial" panose="020B0604020202020204" pitchFamily="34" charset="0"/>
            </a:endParaRPr>
          </a:p>
        </p:txBody>
      </p:sp>
      <p:sp>
        <p:nvSpPr>
          <p:cNvPr id="281" name="Google Shape;281;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4" name="Google Shape;84;p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17999"/>
              </a:lnSpc>
              <a:spcBef>
                <a:spcPts val="0"/>
              </a:spcBef>
              <a:spcAft>
                <a:spcPts val="0"/>
              </a:spcAft>
              <a:buClr>
                <a:srgbClr val="000000"/>
              </a:buClr>
              <a:buSzPts val="1400"/>
              <a:buFont typeface="Arial"/>
              <a:buNone/>
              <a:tabLst/>
              <a:defRPr/>
            </a:pPr>
            <a:r>
              <a:rPr lang="en-US" dirty="0">
                <a:latin typeface="Arial" panose="020B0604020202020204" pitchFamily="34" charset="0"/>
                <a:cs typeface="Arial" panose="020B0604020202020204" pitchFamily="34" charset="0"/>
              </a:rPr>
              <a:t>https://</a:t>
            </a:r>
            <a:r>
              <a:rPr lang="en-US" dirty="0" err="1">
                <a:latin typeface="Arial" panose="020B0604020202020204" pitchFamily="34" charset="0"/>
                <a:cs typeface="Arial" panose="020B0604020202020204" pitchFamily="34" charset="0"/>
              </a:rPr>
              <a:t>books.google.com</a:t>
            </a:r>
            <a:r>
              <a:rPr lang="en-US" dirty="0">
                <a:latin typeface="Arial" panose="020B0604020202020204" pitchFamily="34" charset="0"/>
                <a:cs typeface="Arial" panose="020B0604020202020204" pitchFamily="34" charset="0"/>
              </a:rPr>
              <a:t>/</a:t>
            </a:r>
            <a:r>
              <a:rPr lang="en-US" dirty="0" err="1">
                <a:latin typeface="Arial" panose="020B0604020202020204" pitchFamily="34" charset="0"/>
                <a:cs typeface="Arial" panose="020B0604020202020204" pitchFamily="34" charset="0"/>
              </a:rPr>
              <a:t>books?id</a:t>
            </a:r>
            <a:r>
              <a:rPr lang="en-US" dirty="0">
                <a:latin typeface="Arial" panose="020B0604020202020204" pitchFamily="34" charset="0"/>
                <a:cs typeface="Arial" panose="020B0604020202020204" pitchFamily="34" charset="0"/>
              </a:rPr>
              <a:t>=h1P6DwAAQBAJ&amp;pg=PT3&amp;printsec=</a:t>
            </a:r>
            <a:r>
              <a:rPr lang="en-US" dirty="0" err="1">
                <a:latin typeface="Arial" panose="020B0604020202020204" pitchFamily="34" charset="0"/>
                <a:cs typeface="Arial" panose="020B0604020202020204" pitchFamily="34" charset="0"/>
              </a:rPr>
              <a:t>frontcover&amp;output</a:t>
            </a:r>
            <a:r>
              <a:rPr lang="en-US" dirty="0">
                <a:latin typeface="Arial" panose="020B0604020202020204" pitchFamily="34" charset="0"/>
                <a:cs typeface="Arial" panose="020B0604020202020204" pitchFamily="34" charset="0"/>
              </a:rPr>
              <a:t>=</a:t>
            </a:r>
            <a:r>
              <a:rPr lang="en-US" dirty="0" err="1">
                <a:latin typeface="Arial" panose="020B0604020202020204" pitchFamily="34" charset="0"/>
                <a:cs typeface="Arial" panose="020B0604020202020204" pitchFamily="34" charset="0"/>
              </a:rPr>
              <a:t>embed&amp;source</a:t>
            </a:r>
            <a:r>
              <a:rPr lang="en-US" dirty="0">
                <a:latin typeface="Arial" panose="020B0604020202020204" pitchFamily="34" charset="0"/>
                <a:cs typeface="Arial" panose="020B0604020202020204" pitchFamily="34" charset="0"/>
              </a:rPr>
              <a:t>=</a:t>
            </a:r>
            <a:r>
              <a:rPr lang="en-US" dirty="0" err="1">
                <a:latin typeface="Arial" panose="020B0604020202020204" pitchFamily="34" charset="0"/>
                <a:cs typeface="Arial" panose="020B0604020202020204" pitchFamily="34" charset="0"/>
              </a:rPr>
              <a:t>entity_page&amp;newbks</a:t>
            </a:r>
            <a:r>
              <a:rPr lang="en-US" dirty="0">
                <a:latin typeface="Arial" panose="020B0604020202020204" pitchFamily="34" charset="0"/>
                <a:cs typeface="Arial" panose="020B0604020202020204" pitchFamily="34" charset="0"/>
              </a:rPr>
              <a:t>=0&amp;hl=</a:t>
            </a:r>
            <a:r>
              <a:rPr lang="en-US" dirty="0" err="1">
                <a:latin typeface="Arial" panose="020B0604020202020204" pitchFamily="34" charset="0"/>
                <a:cs typeface="Arial" panose="020B0604020202020204" pitchFamily="34" charset="0"/>
              </a:rPr>
              <a:t>en&amp;ved</a:t>
            </a:r>
            <a:r>
              <a:rPr lang="en-US" dirty="0">
                <a:latin typeface="Arial" panose="020B0604020202020204" pitchFamily="34" charset="0"/>
                <a:cs typeface="Arial" panose="020B0604020202020204" pitchFamily="34" charset="0"/>
              </a:rPr>
              <a:t>=2ahUKEwi8paGem67tAhVXGVkFHarBBUsQ4KgFKAAwAHoECAMQAQ#v=</a:t>
            </a:r>
            <a:r>
              <a:rPr lang="en-US" dirty="0" err="1">
                <a:latin typeface="Arial" panose="020B0604020202020204" pitchFamily="34" charset="0"/>
                <a:cs typeface="Arial" panose="020B0604020202020204" pitchFamily="34" charset="0"/>
              </a:rPr>
              <a:t>onepage&amp;q&amp;f</a:t>
            </a:r>
            <a:r>
              <a:rPr lang="en-US" dirty="0">
                <a:latin typeface="Arial" panose="020B0604020202020204" pitchFamily="34" charset="0"/>
                <a:cs typeface="Arial" panose="020B0604020202020204" pitchFamily="34" charset="0"/>
              </a:rPr>
              <a:t>=false</a:t>
            </a:r>
          </a:p>
          <a:p>
            <a:pPr marL="0" lvl="0" indent="0" algn="l" rtl="0">
              <a:lnSpc>
                <a:spcPct val="117999"/>
              </a:lnSpc>
              <a:spcBef>
                <a:spcPts val="0"/>
              </a:spcBef>
              <a:spcAft>
                <a:spcPts val="0"/>
              </a:spcAft>
              <a:buNone/>
            </a:pPr>
            <a:endParaRPr dirty="0">
              <a:latin typeface="Arial" panose="020B0604020202020204" pitchFamily="34" charset="0"/>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4" name="Google Shape;94;p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17999"/>
              </a:lnSpc>
              <a:spcBef>
                <a:spcPts val="0"/>
              </a:spcBef>
              <a:spcAft>
                <a:spcPts val="0"/>
              </a:spcAft>
              <a:buClr>
                <a:srgbClr val="000000"/>
              </a:buClr>
              <a:buSzPts val="1400"/>
              <a:buFont typeface="Arial"/>
              <a:buNone/>
              <a:tabLst/>
              <a:defRPr/>
            </a:pPr>
            <a:r>
              <a:rPr lang="en-US" dirty="0">
                <a:latin typeface="Arial" panose="020B0604020202020204" pitchFamily="34" charset="0"/>
                <a:cs typeface="Arial" panose="020B0604020202020204" pitchFamily="34" charset="0"/>
              </a:rPr>
              <a:t>https://</a:t>
            </a:r>
            <a:r>
              <a:rPr lang="en-US" dirty="0" err="1">
                <a:latin typeface="Arial" panose="020B0604020202020204" pitchFamily="34" charset="0"/>
                <a:cs typeface="Arial" panose="020B0604020202020204" pitchFamily="34" charset="0"/>
              </a:rPr>
              <a:t>cdn.vox-cdn.com</a:t>
            </a:r>
            <a:r>
              <a:rPr lang="en-US" dirty="0">
                <a:latin typeface="Arial" panose="020B0604020202020204" pitchFamily="34" charset="0"/>
                <a:cs typeface="Arial" panose="020B0604020202020204" pitchFamily="34" charset="0"/>
              </a:rPr>
              <a:t>/</a:t>
            </a:r>
            <a:r>
              <a:rPr lang="en-US" dirty="0" err="1">
                <a:latin typeface="Arial" panose="020B0604020202020204" pitchFamily="34" charset="0"/>
                <a:cs typeface="Arial" panose="020B0604020202020204" pitchFamily="34" charset="0"/>
              </a:rPr>
              <a:t>thumbor</a:t>
            </a:r>
            <a:r>
              <a:rPr lang="en-US" dirty="0">
                <a:latin typeface="Arial" panose="020B0604020202020204" pitchFamily="34" charset="0"/>
                <a:cs typeface="Arial" panose="020B0604020202020204" pitchFamily="34" charset="0"/>
              </a:rPr>
              <a:t>/jeKhC_Rar7cbSKLjnMWvmGf0RRc=/0x0:4388x2480/920x0/</a:t>
            </a:r>
            <a:r>
              <a:rPr lang="en-US" dirty="0" err="1">
                <a:latin typeface="Arial" panose="020B0604020202020204" pitchFamily="34" charset="0"/>
                <a:cs typeface="Arial" panose="020B0604020202020204" pitchFamily="34" charset="0"/>
              </a:rPr>
              <a:t>filters:focal</a:t>
            </a:r>
            <a:r>
              <a:rPr lang="en-US" dirty="0">
                <a:latin typeface="Arial" panose="020B0604020202020204" pitchFamily="34" charset="0"/>
                <a:cs typeface="Arial" panose="020B0604020202020204" pitchFamily="34" charset="0"/>
              </a:rPr>
              <a:t>(0x0:4388x2480):format(</a:t>
            </a:r>
            <a:r>
              <a:rPr lang="en-US" dirty="0" err="1">
                <a:latin typeface="Arial" panose="020B0604020202020204" pitchFamily="34" charset="0"/>
                <a:cs typeface="Arial" panose="020B0604020202020204" pitchFamily="34" charset="0"/>
              </a:rPr>
              <a:t>webp</a:t>
            </a:r>
            <a:r>
              <a:rPr lang="en-US" dirty="0">
                <a:latin typeface="Arial" panose="020B0604020202020204" pitchFamily="34" charset="0"/>
                <a:cs typeface="Arial" panose="020B0604020202020204" pitchFamily="34" charset="0"/>
              </a:rPr>
              <a:t>):</a:t>
            </a:r>
            <a:r>
              <a:rPr lang="en-US" dirty="0" err="1">
                <a:latin typeface="Arial" panose="020B0604020202020204" pitchFamily="34" charset="0"/>
                <a:cs typeface="Arial" panose="020B0604020202020204" pitchFamily="34" charset="0"/>
              </a:rPr>
              <a:t>no_upscale</a:t>
            </a:r>
            <a:r>
              <a:rPr lang="en-US" dirty="0">
                <a:latin typeface="Arial" panose="020B0604020202020204" pitchFamily="34" charset="0"/>
                <a:cs typeface="Arial" panose="020B0604020202020204" pitchFamily="34" charset="0"/>
              </a:rPr>
              <a:t>()/</a:t>
            </a:r>
            <a:r>
              <a:rPr lang="en-US" dirty="0" err="1">
                <a:latin typeface="Arial" panose="020B0604020202020204" pitchFamily="34" charset="0"/>
                <a:cs typeface="Arial" panose="020B0604020202020204" pitchFamily="34" charset="0"/>
              </a:rPr>
              <a:t>cdn.vox-cdn.com</a:t>
            </a:r>
            <a:r>
              <a:rPr lang="en-US" dirty="0">
                <a:latin typeface="Arial" panose="020B0604020202020204" pitchFamily="34" charset="0"/>
                <a:cs typeface="Arial" panose="020B0604020202020204" pitchFamily="34" charset="0"/>
              </a:rPr>
              <a:t>/uploads/</a:t>
            </a:r>
            <a:r>
              <a:rPr lang="en-US" dirty="0" err="1">
                <a:latin typeface="Arial" panose="020B0604020202020204" pitchFamily="34" charset="0"/>
                <a:cs typeface="Arial" panose="020B0604020202020204" pitchFamily="34" charset="0"/>
              </a:rPr>
              <a:t>chorus_asset</a:t>
            </a:r>
            <a:r>
              <a:rPr lang="en-US" dirty="0">
                <a:latin typeface="Arial" panose="020B0604020202020204" pitchFamily="34" charset="0"/>
                <a:cs typeface="Arial" panose="020B0604020202020204" pitchFamily="34" charset="0"/>
              </a:rPr>
              <a:t>/file/4300163/GettyImages-141551773.jpg</a:t>
            </a:r>
          </a:p>
          <a:p>
            <a:pPr marL="0" lvl="0" indent="0" algn="l" rtl="0">
              <a:lnSpc>
                <a:spcPct val="117999"/>
              </a:lnSpc>
              <a:spcBef>
                <a:spcPts val="0"/>
              </a:spcBef>
              <a:spcAft>
                <a:spcPts val="0"/>
              </a:spcAft>
              <a:buNone/>
            </a:pPr>
            <a:endParaRPr dirty="0">
              <a:latin typeface="Arial" panose="020B0604020202020204" pitchFamily="34" charset="0"/>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4" name="Google Shape;104;p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endParaRPr dirty="0">
              <a:latin typeface="Arial" panose="020B0604020202020204" pitchFamily="34" charset="0"/>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4" name="Google Shape;114;p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r>
              <a:rPr lang="en-US" dirty="0">
                <a:latin typeface="Arial" panose="020B0604020202020204" pitchFamily="34" charset="0"/>
                <a:cs typeface="Arial" panose="020B0604020202020204" pitchFamily="34" charset="0"/>
              </a:rPr>
              <a:t>https://</a:t>
            </a:r>
            <a:r>
              <a:rPr lang="en-US" dirty="0" err="1">
                <a:latin typeface="Arial" panose="020B0604020202020204" pitchFamily="34" charset="0"/>
                <a:cs typeface="Arial" panose="020B0604020202020204" pitchFamily="34" charset="0"/>
              </a:rPr>
              <a:t>www.biography.com</a:t>
            </a:r>
            <a:r>
              <a:rPr lang="en-US" dirty="0">
                <a:latin typeface="Arial" panose="020B0604020202020204" pitchFamily="34" charset="0"/>
                <a:cs typeface="Arial" panose="020B0604020202020204" pitchFamily="34" charset="0"/>
              </a:rPr>
              <a:t>/.image/ar_1:1%2Cc_fill%2Ccs_srgb%2Cg_face%2Cq_auto:good%2Cw_300/MTcyMDMyODQxOTE0MjYyOTQ3/alice-coachman-ap_480706010.jpg</a:t>
            </a:r>
            <a:endParaRPr dirty="0">
              <a:latin typeface="Arial" panose="020B0604020202020204" pitchFamily="34" charset="0"/>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3" name="Google Shape;123;p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Barefeet</a:t>
            </a:r>
            <a:r>
              <a:rPr lang="en-US" dirty="0">
                <a:latin typeface="Arial" panose="020B0604020202020204" pitchFamily="34" charset="0"/>
                <a:cs typeface="Arial" panose="020B0604020202020204" pitchFamily="34" charset="0"/>
              </a:rPr>
              <a:t> image courtesy of Shutterstock</a:t>
            </a:r>
            <a:endParaRPr dirty="0">
              <a:latin typeface="Arial" panose="020B0604020202020204" pitchFamily="34" charset="0"/>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2" name="Google Shape;132;p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endParaRPr dirty="0">
              <a:latin typeface="Arial" panose="020B0604020202020204" pitchFamily="34" charset="0"/>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1" name="Google Shape;141;p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endParaRPr dirty="0">
              <a:latin typeface="Arial" panose="020B0604020202020204" pitchFamily="34" charset="0"/>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userDrawn="1">
  <p:cSld name="TITLE">
    <p:spTree>
      <p:nvGrpSpPr>
        <p:cNvPr id="1" name="Shape 9"/>
        <p:cNvGrpSpPr/>
        <p:nvPr/>
      </p:nvGrpSpPr>
      <p:grpSpPr>
        <a:xfrm>
          <a:off x="0" y="0"/>
          <a:ext cx="0" cy="0"/>
          <a:chOff x="0" y="0"/>
          <a:chExt cx="0" cy="0"/>
        </a:xfrm>
      </p:grpSpPr>
      <p:sp>
        <p:nvSpPr>
          <p:cNvPr id="11" name="Google Shape;11;p28"/>
          <p:cNvSpPr txBox="1">
            <a:spLocks noGrp="1"/>
          </p:cNvSpPr>
          <p:nvPr>
            <p:ph type="title"/>
          </p:nvPr>
        </p:nvSpPr>
        <p:spPr>
          <a:xfrm>
            <a:off x="5360775" y="1559718"/>
            <a:ext cx="17993495" cy="1264450"/>
          </a:xfrm>
          <a:prstGeom prst="rect">
            <a:avLst/>
          </a:prstGeom>
          <a:noFill/>
          <a:ln>
            <a:noFill/>
          </a:ln>
        </p:spPr>
        <p:txBody>
          <a:bodyPr spcFirstLastPara="1" wrap="square" lIns="50800" tIns="50800" rIns="50800" bIns="50800" anchor="b" anchorCtr="0">
            <a:normAutofit/>
          </a:bodyPr>
          <a:lstStyle>
            <a:lvl1pPr lvl="0" algn="l">
              <a:lnSpc>
                <a:spcPct val="80000"/>
              </a:lnSpc>
              <a:spcBef>
                <a:spcPts val="0"/>
              </a:spcBef>
              <a:spcAft>
                <a:spcPts val="0"/>
              </a:spcAft>
              <a:buClr>
                <a:srgbClr val="313653"/>
              </a:buClr>
              <a:buSzPts val="7000"/>
              <a:buFont typeface="Bodoni"/>
              <a:buNone/>
              <a:defRPr sz="7200" b="1">
                <a:solidFill>
                  <a:schemeClr val="tx2">
                    <a:lumMod val="10000"/>
                  </a:schemeClr>
                </a:solidFill>
                <a:latin typeface="Arial" panose="020B0604020202020204" pitchFamily="34" charset="0"/>
                <a:ea typeface="Arial" panose="020B0604020202020204" pitchFamily="34" charset="0"/>
                <a:cs typeface="Arial" panose="020B0604020202020204" pitchFamily="34" charset="0"/>
                <a:sym typeface="Bodoni"/>
              </a:defRPr>
            </a:lvl1pPr>
            <a:lvl2pPr lvl="1" algn="l">
              <a:lnSpc>
                <a:spcPct val="80000"/>
              </a:lnSpc>
              <a:spcBef>
                <a:spcPts val="0"/>
              </a:spcBef>
              <a:spcAft>
                <a:spcPts val="0"/>
              </a:spcAft>
              <a:buClr>
                <a:srgbClr val="AE4844"/>
              </a:buClr>
              <a:buSzPts val="1800"/>
              <a:buNone/>
              <a:defRPr/>
            </a:lvl2pPr>
            <a:lvl3pPr lvl="2" algn="l">
              <a:lnSpc>
                <a:spcPct val="80000"/>
              </a:lnSpc>
              <a:spcBef>
                <a:spcPts val="0"/>
              </a:spcBef>
              <a:spcAft>
                <a:spcPts val="0"/>
              </a:spcAft>
              <a:buClr>
                <a:srgbClr val="AE4844"/>
              </a:buClr>
              <a:buSzPts val="1800"/>
              <a:buNone/>
              <a:defRPr/>
            </a:lvl3pPr>
            <a:lvl4pPr lvl="3" algn="l">
              <a:lnSpc>
                <a:spcPct val="80000"/>
              </a:lnSpc>
              <a:spcBef>
                <a:spcPts val="0"/>
              </a:spcBef>
              <a:spcAft>
                <a:spcPts val="0"/>
              </a:spcAft>
              <a:buClr>
                <a:srgbClr val="AE4844"/>
              </a:buClr>
              <a:buSzPts val="1800"/>
              <a:buNone/>
              <a:defRPr/>
            </a:lvl4pPr>
            <a:lvl5pPr lvl="4" algn="l">
              <a:lnSpc>
                <a:spcPct val="80000"/>
              </a:lnSpc>
              <a:spcBef>
                <a:spcPts val="0"/>
              </a:spcBef>
              <a:spcAft>
                <a:spcPts val="0"/>
              </a:spcAft>
              <a:buClr>
                <a:srgbClr val="AE4844"/>
              </a:buClr>
              <a:buSzPts val="1800"/>
              <a:buNone/>
              <a:defRPr/>
            </a:lvl5pPr>
            <a:lvl6pPr lvl="5" algn="l">
              <a:lnSpc>
                <a:spcPct val="80000"/>
              </a:lnSpc>
              <a:spcBef>
                <a:spcPts val="0"/>
              </a:spcBef>
              <a:spcAft>
                <a:spcPts val="0"/>
              </a:spcAft>
              <a:buClr>
                <a:srgbClr val="AE4844"/>
              </a:buClr>
              <a:buSzPts val="1800"/>
              <a:buNone/>
              <a:defRPr/>
            </a:lvl6pPr>
            <a:lvl7pPr lvl="6" algn="l">
              <a:lnSpc>
                <a:spcPct val="80000"/>
              </a:lnSpc>
              <a:spcBef>
                <a:spcPts val="0"/>
              </a:spcBef>
              <a:spcAft>
                <a:spcPts val="0"/>
              </a:spcAft>
              <a:buClr>
                <a:srgbClr val="AE4844"/>
              </a:buClr>
              <a:buSzPts val="1800"/>
              <a:buNone/>
              <a:defRPr/>
            </a:lvl7pPr>
            <a:lvl8pPr lvl="7" algn="l">
              <a:lnSpc>
                <a:spcPct val="80000"/>
              </a:lnSpc>
              <a:spcBef>
                <a:spcPts val="0"/>
              </a:spcBef>
              <a:spcAft>
                <a:spcPts val="0"/>
              </a:spcAft>
              <a:buClr>
                <a:srgbClr val="AE4844"/>
              </a:buClr>
              <a:buSzPts val="1800"/>
              <a:buNone/>
              <a:defRPr/>
            </a:lvl8pPr>
            <a:lvl9pPr lvl="8" algn="l">
              <a:lnSpc>
                <a:spcPct val="80000"/>
              </a:lnSpc>
              <a:spcBef>
                <a:spcPts val="0"/>
              </a:spcBef>
              <a:spcAft>
                <a:spcPts val="0"/>
              </a:spcAft>
              <a:buClr>
                <a:srgbClr val="AE4844"/>
              </a:buClr>
              <a:buSzPts val="1800"/>
              <a:buNone/>
              <a:defRPr/>
            </a:lvl9pPr>
          </a:lstStyle>
          <a:p>
            <a:endParaRPr dirty="0"/>
          </a:p>
        </p:txBody>
      </p:sp>
      <p:sp>
        <p:nvSpPr>
          <p:cNvPr id="12" name="Google Shape;12;p28"/>
          <p:cNvSpPr txBox="1">
            <a:spLocks noGrp="1"/>
          </p:cNvSpPr>
          <p:nvPr>
            <p:ph type="body" idx="2"/>
          </p:nvPr>
        </p:nvSpPr>
        <p:spPr>
          <a:xfrm>
            <a:off x="5360775" y="3551186"/>
            <a:ext cx="17993495" cy="1905001"/>
          </a:xfrm>
          <a:prstGeom prst="rect">
            <a:avLst/>
          </a:prstGeom>
          <a:noFill/>
          <a:ln>
            <a:noFill/>
          </a:ln>
        </p:spPr>
        <p:txBody>
          <a:bodyPr spcFirstLastPara="1" wrap="square" lIns="50800" tIns="50800" rIns="50800" bIns="50800" anchor="t" anchorCtr="0">
            <a:normAutofit/>
          </a:bodyPr>
          <a:lstStyle>
            <a:lvl1pPr marL="457200" lvl="0" indent="-228600" algn="l">
              <a:lnSpc>
                <a:spcPct val="100000"/>
              </a:lnSpc>
              <a:spcBef>
                <a:spcPts val="0"/>
              </a:spcBef>
              <a:spcAft>
                <a:spcPts val="0"/>
              </a:spcAft>
              <a:buClr>
                <a:srgbClr val="AE4844"/>
              </a:buClr>
              <a:buSzPts val="3000"/>
              <a:buFont typeface="Lato Light"/>
              <a:buNone/>
              <a:defRPr sz="3600">
                <a:solidFill>
                  <a:schemeClr val="tx2">
                    <a:lumMod val="10000"/>
                  </a:schemeClr>
                </a:solidFill>
                <a:latin typeface="Arial" panose="020B0604020202020204" pitchFamily="34" charset="0"/>
                <a:ea typeface="Calibri" panose="020F0502020204030204" pitchFamily="34" charset="0"/>
                <a:cs typeface="Arial" panose="020B0604020202020204" pitchFamily="34" charset="0"/>
                <a:sym typeface="Lato Light"/>
              </a:defRPr>
            </a:lvl1pPr>
            <a:lvl2pPr marL="914400" lvl="1" indent="-228600" algn="l">
              <a:lnSpc>
                <a:spcPct val="100000"/>
              </a:lnSpc>
              <a:spcBef>
                <a:spcPts val="0"/>
              </a:spcBef>
              <a:spcAft>
                <a:spcPts val="0"/>
              </a:spcAft>
              <a:buClr>
                <a:srgbClr val="AE4844"/>
              </a:buClr>
              <a:buSzPts val="3000"/>
              <a:buFont typeface="Lato Light"/>
              <a:buNone/>
              <a:defRPr sz="3000">
                <a:solidFill>
                  <a:srgbClr val="AE4844"/>
                </a:solidFill>
                <a:latin typeface="Lato Light"/>
                <a:ea typeface="Lato Light"/>
                <a:cs typeface="Lato Light"/>
                <a:sym typeface="Lato Light"/>
              </a:defRPr>
            </a:lvl2pPr>
            <a:lvl3pPr marL="1371600" lvl="2" indent="-228600" algn="l">
              <a:lnSpc>
                <a:spcPct val="100000"/>
              </a:lnSpc>
              <a:spcBef>
                <a:spcPts val="0"/>
              </a:spcBef>
              <a:spcAft>
                <a:spcPts val="0"/>
              </a:spcAft>
              <a:buClr>
                <a:srgbClr val="AE4844"/>
              </a:buClr>
              <a:buSzPts val="3000"/>
              <a:buFont typeface="Lato Light"/>
              <a:buNone/>
              <a:defRPr sz="3000">
                <a:solidFill>
                  <a:srgbClr val="AE4844"/>
                </a:solidFill>
                <a:latin typeface="Lato Light"/>
                <a:ea typeface="Lato Light"/>
                <a:cs typeface="Lato Light"/>
                <a:sym typeface="Lato Light"/>
              </a:defRPr>
            </a:lvl3pPr>
            <a:lvl4pPr marL="1828800" lvl="3" indent="-228600" algn="l">
              <a:lnSpc>
                <a:spcPct val="100000"/>
              </a:lnSpc>
              <a:spcBef>
                <a:spcPts val="0"/>
              </a:spcBef>
              <a:spcAft>
                <a:spcPts val="0"/>
              </a:spcAft>
              <a:buClr>
                <a:srgbClr val="AE4844"/>
              </a:buClr>
              <a:buSzPts val="3000"/>
              <a:buFont typeface="Lato Light"/>
              <a:buNone/>
              <a:defRPr sz="3000">
                <a:solidFill>
                  <a:srgbClr val="AE4844"/>
                </a:solidFill>
                <a:latin typeface="Lato Light"/>
                <a:ea typeface="Lato Light"/>
                <a:cs typeface="Lato Light"/>
                <a:sym typeface="Lato Light"/>
              </a:defRPr>
            </a:lvl4pPr>
            <a:lvl5pPr marL="2286000" lvl="4" indent="-228600" algn="l">
              <a:lnSpc>
                <a:spcPct val="100000"/>
              </a:lnSpc>
              <a:spcBef>
                <a:spcPts val="0"/>
              </a:spcBef>
              <a:spcAft>
                <a:spcPts val="0"/>
              </a:spcAft>
              <a:buClr>
                <a:srgbClr val="AE4844"/>
              </a:buClr>
              <a:buSzPts val="3000"/>
              <a:buFont typeface="Lato Light"/>
              <a:buNone/>
              <a:defRPr sz="3000">
                <a:solidFill>
                  <a:srgbClr val="AE4844"/>
                </a:solidFill>
                <a:latin typeface="Lato Light"/>
                <a:ea typeface="Lato Light"/>
                <a:cs typeface="Lato Light"/>
                <a:sym typeface="Lato Light"/>
              </a:defRPr>
            </a:lvl5pPr>
            <a:lvl6pPr marL="2743200" lvl="5" indent="-369189" algn="l">
              <a:lnSpc>
                <a:spcPct val="150000"/>
              </a:lnSpc>
              <a:spcBef>
                <a:spcPts val="0"/>
              </a:spcBef>
              <a:spcAft>
                <a:spcPts val="0"/>
              </a:spcAft>
              <a:buClr>
                <a:srgbClr val="5E5E5E"/>
              </a:buClr>
              <a:buSzPts val="2214"/>
              <a:buChar char="•"/>
              <a:defRPr/>
            </a:lvl6pPr>
            <a:lvl7pPr marL="3200400" lvl="6" indent="-369189" algn="l">
              <a:lnSpc>
                <a:spcPct val="150000"/>
              </a:lnSpc>
              <a:spcBef>
                <a:spcPts val="0"/>
              </a:spcBef>
              <a:spcAft>
                <a:spcPts val="0"/>
              </a:spcAft>
              <a:buClr>
                <a:srgbClr val="5E5E5E"/>
              </a:buClr>
              <a:buSzPts val="2214"/>
              <a:buChar char="•"/>
              <a:defRPr/>
            </a:lvl7pPr>
            <a:lvl8pPr marL="3657600" lvl="7" indent="-369189" algn="l">
              <a:lnSpc>
                <a:spcPct val="150000"/>
              </a:lnSpc>
              <a:spcBef>
                <a:spcPts val="0"/>
              </a:spcBef>
              <a:spcAft>
                <a:spcPts val="0"/>
              </a:spcAft>
              <a:buClr>
                <a:srgbClr val="5E5E5E"/>
              </a:buClr>
              <a:buSzPts val="2214"/>
              <a:buChar char="•"/>
              <a:defRPr/>
            </a:lvl8pPr>
            <a:lvl9pPr marL="4114800" lvl="8" indent="-369189" algn="l">
              <a:lnSpc>
                <a:spcPct val="150000"/>
              </a:lnSpc>
              <a:spcBef>
                <a:spcPts val="0"/>
              </a:spcBef>
              <a:spcAft>
                <a:spcPts val="0"/>
              </a:spcAft>
              <a:buClr>
                <a:srgbClr val="5E5E5E"/>
              </a:buClr>
              <a:buSzPts val="2214"/>
              <a:buChar char="•"/>
              <a:defRPr/>
            </a:lvl9pPr>
          </a:lstStyle>
          <a:p>
            <a:endParaRPr dirty="0"/>
          </a:p>
        </p:txBody>
      </p:sp>
      <p:sp>
        <p:nvSpPr>
          <p:cNvPr id="15" name="Google Shape;15;p28"/>
          <p:cNvSpPr txBox="1">
            <a:spLocks noGrp="1"/>
          </p:cNvSpPr>
          <p:nvPr>
            <p:ph type="sldNum" idx="12"/>
          </p:nvPr>
        </p:nvSpPr>
        <p:spPr>
          <a:xfrm>
            <a:off x="12001499" y="13080999"/>
            <a:ext cx="368505" cy="374600"/>
          </a:xfrm>
          <a:prstGeom prst="rect">
            <a:avLst/>
          </a:prstGeom>
          <a:noFill/>
          <a:ln>
            <a:noFill/>
          </a:ln>
        </p:spPr>
        <p:txBody>
          <a:bodyPr spcFirstLastPara="1" wrap="square" lIns="50800" tIns="50800" rIns="50800" bIns="50800" anchor="b" anchorCtr="0">
            <a:spAutoFit/>
          </a:bodyPr>
          <a:lstStyle>
            <a:lvl1pPr marL="0" lvl="0" indent="0" algn="ctr">
              <a:lnSpc>
                <a:spcPct val="100000"/>
              </a:lnSpc>
              <a:spcBef>
                <a:spcPts val="0"/>
              </a:spcBef>
              <a:spcAft>
                <a:spcPts val="0"/>
              </a:spcAft>
              <a:buClr>
                <a:srgbClr val="000000"/>
              </a:buClr>
              <a:buSzPts val="1800"/>
              <a:buFont typeface="Helvetica Neue"/>
              <a:buNone/>
              <a:defRPr/>
            </a:lvl1pPr>
            <a:lvl2pPr marL="0" lvl="1" indent="0" algn="ctr">
              <a:lnSpc>
                <a:spcPct val="100000"/>
              </a:lnSpc>
              <a:spcBef>
                <a:spcPts val="0"/>
              </a:spcBef>
              <a:spcAft>
                <a:spcPts val="0"/>
              </a:spcAft>
              <a:buClr>
                <a:srgbClr val="000000"/>
              </a:buClr>
              <a:buSzPts val="1800"/>
              <a:buFont typeface="Helvetica Neue"/>
              <a:buNone/>
              <a:defRPr/>
            </a:lvl2pPr>
            <a:lvl3pPr marL="0" lvl="2" indent="0" algn="ctr">
              <a:lnSpc>
                <a:spcPct val="100000"/>
              </a:lnSpc>
              <a:spcBef>
                <a:spcPts val="0"/>
              </a:spcBef>
              <a:spcAft>
                <a:spcPts val="0"/>
              </a:spcAft>
              <a:buClr>
                <a:srgbClr val="000000"/>
              </a:buClr>
              <a:buSzPts val="1800"/>
              <a:buFont typeface="Helvetica Neue"/>
              <a:buNone/>
              <a:defRPr/>
            </a:lvl3pPr>
            <a:lvl4pPr marL="0" lvl="3" indent="0" algn="ctr">
              <a:lnSpc>
                <a:spcPct val="100000"/>
              </a:lnSpc>
              <a:spcBef>
                <a:spcPts val="0"/>
              </a:spcBef>
              <a:spcAft>
                <a:spcPts val="0"/>
              </a:spcAft>
              <a:buClr>
                <a:srgbClr val="000000"/>
              </a:buClr>
              <a:buSzPts val="1800"/>
              <a:buFont typeface="Helvetica Neue"/>
              <a:buNone/>
              <a:defRPr/>
            </a:lvl4pPr>
            <a:lvl5pPr marL="0" lvl="4" indent="0" algn="ctr">
              <a:lnSpc>
                <a:spcPct val="100000"/>
              </a:lnSpc>
              <a:spcBef>
                <a:spcPts val="0"/>
              </a:spcBef>
              <a:spcAft>
                <a:spcPts val="0"/>
              </a:spcAft>
              <a:buClr>
                <a:srgbClr val="000000"/>
              </a:buClr>
              <a:buSzPts val="1800"/>
              <a:buFont typeface="Helvetica Neue"/>
              <a:buNone/>
              <a:defRPr/>
            </a:lvl5pPr>
            <a:lvl6pPr marL="0" lvl="5" indent="0" algn="ctr">
              <a:lnSpc>
                <a:spcPct val="100000"/>
              </a:lnSpc>
              <a:spcBef>
                <a:spcPts val="0"/>
              </a:spcBef>
              <a:spcAft>
                <a:spcPts val="0"/>
              </a:spcAft>
              <a:buClr>
                <a:srgbClr val="000000"/>
              </a:buClr>
              <a:buSzPts val="1800"/>
              <a:buFont typeface="Helvetica Neue"/>
              <a:buNone/>
              <a:defRPr/>
            </a:lvl6pPr>
            <a:lvl7pPr marL="0" lvl="6" indent="0" algn="ctr">
              <a:lnSpc>
                <a:spcPct val="100000"/>
              </a:lnSpc>
              <a:spcBef>
                <a:spcPts val="0"/>
              </a:spcBef>
              <a:spcAft>
                <a:spcPts val="0"/>
              </a:spcAft>
              <a:buClr>
                <a:srgbClr val="000000"/>
              </a:buClr>
              <a:buSzPts val="1800"/>
              <a:buFont typeface="Helvetica Neue"/>
              <a:buNone/>
              <a:defRPr/>
            </a:lvl7pPr>
            <a:lvl8pPr marL="0" lvl="7" indent="0" algn="ctr">
              <a:lnSpc>
                <a:spcPct val="100000"/>
              </a:lnSpc>
              <a:spcBef>
                <a:spcPts val="0"/>
              </a:spcBef>
              <a:spcAft>
                <a:spcPts val="0"/>
              </a:spcAft>
              <a:buClr>
                <a:srgbClr val="000000"/>
              </a:buClr>
              <a:buSzPts val="1800"/>
              <a:buFont typeface="Helvetica Neue"/>
              <a:buNone/>
              <a:defRPr/>
            </a:lvl8pPr>
            <a:lvl9pPr marL="0" lvl="8" indent="0" algn="ctr">
              <a:lnSpc>
                <a:spcPct val="100000"/>
              </a:lnSpc>
              <a:spcBef>
                <a:spcPts val="0"/>
              </a:spcBef>
              <a:spcAft>
                <a:spcPts val="0"/>
              </a:spcAft>
              <a:buClr>
                <a:srgbClr val="000000"/>
              </a:buClr>
              <a:buSzPts val="1800"/>
              <a:buFont typeface="Helvetica Neue"/>
              <a:buNone/>
              <a:defRPr/>
            </a:lvl9pPr>
          </a:lstStyle>
          <a:p>
            <a:pPr marL="0" lvl="0" indent="0" algn="ctr" rtl="0">
              <a:spcBef>
                <a:spcPts val="0"/>
              </a:spcBef>
              <a:spcAft>
                <a:spcPts val="0"/>
              </a:spcAft>
              <a:buNone/>
            </a:pPr>
            <a:fld id="{00000000-1234-1234-1234-123412341234}" type="slidenum">
              <a:rPr lang="en-US"/>
              <a:t>‹#›</a:t>
            </a:fld>
            <a:endParaRPr/>
          </a:p>
        </p:txBody>
      </p:sp>
      <p:pic>
        <p:nvPicPr>
          <p:cNvPr id="10" name="Picture 9">
            <a:extLst>
              <a:ext uri="{FF2B5EF4-FFF2-40B4-BE49-F238E27FC236}">
                <a16:creationId xmlns:a16="http://schemas.microsoft.com/office/drawing/2014/main" id="{2E0A0883-A76A-46DD-9060-13FB932D411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0"/>
            <a:ext cx="4627984" cy="13716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27"/>
          <p:cNvSpPr txBox="1">
            <a:spLocks noGrp="1"/>
          </p:cNvSpPr>
          <p:nvPr>
            <p:ph type="title"/>
          </p:nvPr>
        </p:nvSpPr>
        <p:spPr>
          <a:xfrm>
            <a:off x="1206500" y="1079500"/>
            <a:ext cx="21971000" cy="1433163"/>
          </a:xfrm>
          <a:prstGeom prst="rect">
            <a:avLst/>
          </a:prstGeom>
          <a:noFill/>
          <a:ln>
            <a:noFill/>
          </a:ln>
        </p:spPr>
        <p:txBody>
          <a:bodyPr spcFirstLastPara="1" wrap="square" lIns="50800" tIns="50800" rIns="50800" bIns="50800" anchor="t" anchorCtr="0">
            <a:normAutofit/>
          </a:bodyPr>
          <a:lstStyle>
            <a:lvl1pPr marR="0" lvl="0"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1pPr>
            <a:lvl2pPr marR="0" lvl="1"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2pPr>
            <a:lvl3pPr marR="0" lvl="2"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3pPr>
            <a:lvl4pPr marR="0" lvl="3"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4pPr>
            <a:lvl5pPr marR="0" lvl="4"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5pPr>
            <a:lvl6pPr marR="0" lvl="5"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6pPr>
            <a:lvl7pPr marR="0" lvl="6"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7pPr>
            <a:lvl8pPr marR="0" lvl="7"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8pPr>
            <a:lvl9pPr marR="0" lvl="8"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9pPr>
          </a:lstStyle>
          <a:p>
            <a:endParaRPr dirty="0"/>
          </a:p>
        </p:txBody>
      </p:sp>
      <p:sp>
        <p:nvSpPr>
          <p:cNvPr id="7" name="Google Shape;7;p27"/>
          <p:cNvSpPr txBox="1">
            <a:spLocks noGrp="1"/>
          </p:cNvSpPr>
          <p:nvPr>
            <p:ph type="body" idx="1"/>
          </p:nvPr>
        </p:nvSpPr>
        <p:spPr>
          <a:xfrm>
            <a:off x="1206500" y="4248504"/>
            <a:ext cx="21971000" cy="8256012"/>
          </a:xfrm>
          <a:prstGeom prst="rect">
            <a:avLst/>
          </a:prstGeom>
          <a:noFill/>
          <a:ln>
            <a:noFill/>
          </a:ln>
        </p:spPr>
        <p:txBody>
          <a:bodyPr spcFirstLastPara="1" wrap="square" lIns="50800" tIns="50800" rIns="50800" bIns="50800" anchor="t" anchorCtr="0">
            <a:normAutofit/>
          </a:bodyPr>
          <a:lstStyle>
            <a:lvl1pPr marL="457200" marR="0" lvl="0"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1pPr>
            <a:lvl2pPr marL="914400" marR="0" lvl="1"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2pPr>
            <a:lvl3pPr marL="1371600" marR="0" lvl="2"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3pPr>
            <a:lvl4pPr marL="1828800" marR="0" lvl="3"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4pPr>
            <a:lvl5pPr marL="2286000" marR="0" lvl="4"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5pPr>
            <a:lvl6pPr marL="2743200" marR="0" lvl="5"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6pPr>
            <a:lvl7pPr marL="3200400" marR="0" lvl="6"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7pPr>
            <a:lvl8pPr marL="3657600" marR="0" lvl="7" indent="-384809"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8pPr>
            <a:lvl9pPr marL="4114800" marR="0" lvl="8" indent="-384809"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9pPr>
          </a:lstStyle>
          <a:p>
            <a:endParaRPr dirty="0"/>
          </a:p>
        </p:txBody>
      </p:sp>
      <p:sp>
        <p:nvSpPr>
          <p:cNvPr id="8" name="Google Shape;8;p27"/>
          <p:cNvSpPr txBox="1">
            <a:spLocks noGrp="1"/>
          </p:cNvSpPr>
          <p:nvPr>
            <p:ph type="sldNum" idx="12"/>
          </p:nvPr>
        </p:nvSpPr>
        <p:spPr>
          <a:xfrm>
            <a:off x="12001499" y="12799009"/>
            <a:ext cx="368505" cy="656590"/>
          </a:xfrm>
          <a:prstGeom prst="rect">
            <a:avLst/>
          </a:prstGeom>
          <a:noFill/>
          <a:ln>
            <a:noFill/>
          </a:ln>
        </p:spPr>
        <p:txBody>
          <a:bodyPr spcFirstLastPara="1" wrap="square" lIns="50800" tIns="50800" rIns="50800" bIns="50800" anchor="b" anchorCtr="0">
            <a:spAutoFit/>
          </a:bodyPr>
          <a:lstStyle>
            <a:lvl1pPr marL="0" marR="0" lvl="0"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Helvetica Neue"/>
              </a:defRPr>
            </a:lvl1pPr>
            <a:lvl2pPr marL="0" marR="0" lvl="1"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9pPr>
          </a:lstStyle>
          <a:p>
            <a:fld id="{00000000-1234-1234-1234-123412341234}" type="slidenum">
              <a:rPr lang="en-US" smtClean="0"/>
              <a:pPr/>
              <a:t>‹#›</a:t>
            </a:fld>
            <a:endParaRPr lang="en-US" dirty="0"/>
          </a:p>
        </p:txBody>
      </p:sp>
    </p:spTree>
  </p:cSld>
  <p:clrMap bg1="lt1" tx1="dk1" bg2="dk2" tx2="lt2" accent1="accent1" accent2="accent2" accent3="accent3" accent4="accent4" accent5="accent5" accent6="accent6" hlink="hlink" folHlink="folHlink"/>
  <p:sldLayoutIdLst>
    <p:sldLayoutId id="214748364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
          <p:cNvSpPr txBox="1">
            <a:spLocks noGrp="1"/>
          </p:cNvSpPr>
          <p:nvPr>
            <p:ph type="ctrTitle" idx="4294967295"/>
          </p:nvPr>
        </p:nvSpPr>
        <p:spPr>
          <a:xfrm>
            <a:off x="5212080" y="1425665"/>
            <a:ext cx="18299080" cy="1100215"/>
          </a:xfrm>
          <a:prstGeom prst="rect">
            <a:avLst/>
          </a:prstGeom>
          <a:noFill/>
          <a:ln>
            <a:noFill/>
          </a:ln>
        </p:spPr>
        <p:txBody>
          <a:bodyPr spcFirstLastPara="1" wrap="square" lIns="50800" tIns="50800" rIns="50800" bIns="50800" anchor="t" anchorCtr="0">
            <a:noAutofit/>
          </a:bodyPr>
          <a:lstStyle/>
          <a:p>
            <a:pPr marL="0" marR="0" lvl="0" indent="0" algn="l" rtl="0">
              <a:lnSpc>
                <a:spcPct val="80000"/>
              </a:lnSpc>
              <a:spcBef>
                <a:spcPts val="0"/>
              </a:spcBef>
              <a:spcAft>
                <a:spcPts val="0"/>
              </a:spcAft>
              <a:buClr>
                <a:srgbClr val="313653"/>
              </a:buClr>
              <a:buSzPts val="7000"/>
              <a:buFont typeface="Bodoni"/>
              <a:buNone/>
            </a:pPr>
            <a:r>
              <a:rPr lang="en-US" sz="7200" b="1" i="0" u="none" strike="noStrike" cap="none" dirty="0">
                <a:solidFill>
                  <a:schemeClr val="tx2">
                    <a:lumMod val="10000"/>
                  </a:schemeClr>
                </a:solidFill>
                <a:latin typeface="Arial" panose="020B0604020202020204" pitchFamily="34" charset="0"/>
                <a:ea typeface="Bodoni"/>
                <a:cs typeface="Arial" panose="020B0604020202020204" pitchFamily="34" charset="0"/>
                <a:sym typeface="Bodoni"/>
              </a:rPr>
              <a:t>Alice Coachman</a:t>
            </a:r>
            <a:br>
              <a:rPr lang="en-US" sz="7200" b="1" dirty="0">
                <a:solidFill>
                  <a:schemeClr val="tx2">
                    <a:lumMod val="10000"/>
                  </a:schemeClr>
                </a:solidFill>
                <a:latin typeface="Arial" panose="020B0604020202020204" pitchFamily="34" charset="0"/>
                <a:ea typeface="Bodoni"/>
                <a:cs typeface="Arial" panose="020B0604020202020204" pitchFamily="34" charset="0"/>
                <a:sym typeface="Bodoni"/>
              </a:rPr>
            </a:br>
            <a:br>
              <a:rPr lang="en-US" sz="4400" b="1" i="0" u="none" strike="noStrike" cap="none" dirty="0">
                <a:solidFill>
                  <a:schemeClr val="tx2">
                    <a:lumMod val="10000"/>
                  </a:schemeClr>
                </a:solidFill>
                <a:latin typeface="Arial" panose="020B0604020202020204" pitchFamily="34" charset="0"/>
                <a:ea typeface="Bodoni"/>
                <a:cs typeface="Arial" panose="020B0604020202020204" pitchFamily="34" charset="0"/>
                <a:sym typeface="Bodoni"/>
              </a:rPr>
            </a:br>
            <a:r>
              <a:rPr lang="en-US" sz="4400" b="1" i="1" dirty="0">
                <a:solidFill>
                  <a:schemeClr val="tx2">
                    <a:lumMod val="10000"/>
                  </a:schemeClr>
                </a:solidFill>
                <a:latin typeface="Arial" panose="020B0604020202020204" pitchFamily="34" charset="0"/>
                <a:ea typeface="Bodoni"/>
                <a:cs typeface="Arial" panose="020B0604020202020204" pitchFamily="34" charset="0"/>
                <a:sym typeface="Bodoni"/>
              </a:rPr>
              <a:t>From hard times to great heights</a:t>
            </a:r>
            <a:br>
              <a:rPr lang="en-US" sz="4000" b="1" i="1" u="none" strike="noStrike" cap="none" dirty="0">
                <a:solidFill>
                  <a:schemeClr val="tx2">
                    <a:lumMod val="10000"/>
                  </a:schemeClr>
                </a:solidFill>
                <a:latin typeface="Arial" panose="020B0604020202020204" pitchFamily="34" charset="0"/>
                <a:ea typeface="Bodoni"/>
                <a:cs typeface="Arial" panose="020B0604020202020204" pitchFamily="34" charset="0"/>
                <a:sym typeface="Bodoni"/>
              </a:rPr>
            </a:br>
            <a:endParaRPr sz="4000" b="1" i="1" u="none" strike="noStrike" cap="none" dirty="0">
              <a:solidFill>
                <a:schemeClr val="tx2">
                  <a:lumMod val="10000"/>
                </a:schemeClr>
              </a:solidFill>
              <a:latin typeface="Arial" panose="020B0604020202020204" pitchFamily="34" charset="0"/>
              <a:ea typeface="Bodoni"/>
              <a:cs typeface="Arial" panose="020B0604020202020204" pitchFamily="34" charset="0"/>
              <a:sym typeface="Bodoni"/>
            </a:endParaRPr>
          </a:p>
        </p:txBody>
      </p:sp>
      <p:sp>
        <p:nvSpPr>
          <p:cNvPr id="69" name="Google Shape;69;p1"/>
          <p:cNvSpPr txBox="1"/>
          <p:nvPr/>
        </p:nvSpPr>
        <p:spPr>
          <a:xfrm>
            <a:off x="6255396" y="4650825"/>
            <a:ext cx="4433356" cy="1456809"/>
          </a:xfrm>
          <a:prstGeom prst="rect">
            <a:avLst/>
          </a:prstGeom>
          <a:noFill/>
          <a:ln>
            <a:noFill/>
          </a:ln>
        </p:spPr>
        <p:txBody>
          <a:bodyPr spcFirstLastPara="1" wrap="square" lIns="50800" tIns="50800" rIns="50800" bIns="50800" anchor="ctr" anchorCtr="0">
            <a:spAutoFit/>
          </a:bodyPr>
          <a:lstStyle/>
          <a:p>
            <a:pPr marL="0" marR="0" lvl="0" indent="0" algn="l" rtl="0">
              <a:lnSpc>
                <a:spcPct val="100000"/>
              </a:lnSpc>
              <a:spcBef>
                <a:spcPts val="0"/>
              </a:spcBef>
              <a:spcAft>
                <a:spcPts val="0"/>
              </a:spcAft>
              <a:buClr>
                <a:srgbClr val="AE4844"/>
              </a:buClr>
              <a:buSzPts val="4000"/>
              <a:buFont typeface="Lato"/>
              <a:buNone/>
            </a:pPr>
            <a:r>
              <a:rPr lang="en-US" sz="4400" b="1" i="0" u="none" strike="noStrike" cap="none" dirty="0">
                <a:solidFill>
                  <a:schemeClr val="tx2">
                    <a:lumMod val="10000"/>
                  </a:schemeClr>
                </a:solidFill>
                <a:latin typeface="Arial" panose="020B0604020202020204" pitchFamily="34" charset="0"/>
                <a:ea typeface="Lato"/>
                <a:cs typeface="Arial" panose="020B0604020202020204" pitchFamily="34" charset="0"/>
                <a:sym typeface="Lato"/>
              </a:rPr>
              <a:t>1923</a:t>
            </a:r>
            <a:r>
              <a:rPr lang="en-US" sz="4400" b="0" i="0" u="none" strike="noStrike" cap="none" dirty="0">
                <a:solidFill>
                  <a:schemeClr val="tx2">
                    <a:lumMod val="10000"/>
                  </a:schemeClr>
                </a:solidFill>
                <a:latin typeface="Arial" panose="020B0604020202020204" pitchFamily="34" charset="0"/>
                <a:ea typeface="Lato"/>
                <a:cs typeface="Arial" panose="020B0604020202020204" pitchFamily="34" charset="0"/>
                <a:sym typeface="Lato"/>
              </a:rPr>
              <a:t> </a:t>
            </a:r>
            <a:r>
              <a:rPr lang="en-US" sz="4400" b="1" i="0" u="none" strike="noStrike" cap="none" dirty="0">
                <a:solidFill>
                  <a:schemeClr val="tx2">
                    <a:lumMod val="10000"/>
                  </a:schemeClr>
                </a:solidFill>
                <a:latin typeface="Arial" panose="020B0604020202020204" pitchFamily="34" charset="0"/>
                <a:ea typeface="Lato"/>
                <a:cs typeface="Arial" panose="020B0604020202020204" pitchFamily="34" charset="0"/>
                <a:sym typeface="Lato"/>
              </a:rPr>
              <a:t>- 2014 </a:t>
            </a:r>
            <a:endParaRPr sz="4400" dirty="0">
              <a:solidFill>
                <a:schemeClr val="tx2">
                  <a:lumMod val="10000"/>
                </a:schemeClr>
              </a:solidFill>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Clr>
                <a:srgbClr val="AE4844"/>
              </a:buClr>
              <a:buSzPts val="2800"/>
              <a:buFont typeface="Bodoni"/>
              <a:buNone/>
            </a:pPr>
            <a:endParaRPr sz="4400" b="0" i="0" u="none" strike="noStrike" cap="none" dirty="0">
              <a:solidFill>
                <a:schemeClr val="tx2">
                  <a:lumMod val="10000"/>
                </a:schemeClr>
              </a:solidFill>
              <a:latin typeface="Arial" panose="020B0604020202020204" pitchFamily="34" charset="0"/>
              <a:ea typeface="Bodoni"/>
              <a:cs typeface="Arial" panose="020B0604020202020204" pitchFamily="34" charset="0"/>
              <a:sym typeface="Bodoni"/>
            </a:endParaRPr>
          </a:p>
        </p:txBody>
      </p:sp>
      <p:sp>
        <p:nvSpPr>
          <p:cNvPr id="70" name="Google Shape;70;p1"/>
          <p:cNvSpPr txBox="1"/>
          <p:nvPr/>
        </p:nvSpPr>
        <p:spPr>
          <a:xfrm>
            <a:off x="6255396" y="6039916"/>
            <a:ext cx="14403494" cy="6698903"/>
          </a:xfrm>
          <a:prstGeom prst="rect">
            <a:avLst/>
          </a:prstGeom>
          <a:noFill/>
          <a:ln>
            <a:noFill/>
          </a:ln>
        </p:spPr>
        <p:txBody>
          <a:bodyPr spcFirstLastPara="1" wrap="square" lIns="50800" tIns="50800" rIns="50800" bIns="50800" anchor="t" anchorCtr="0">
            <a:noAutofit/>
          </a:bodyPr>
          <a:lstStyle/>
          <a:p>
            <a:pPr lvl="0">
              <a:buClr>
                <a:srgbClr val="AE4844"/>
              </a:buClr>
              <a:buSzPts val="3600"/>
            </a:pPr>
            <a:r>
              <a:rPr lang="en-US" sz="4400" dirty="0">
                <a:solidFill>
                  <a:schemeClr val="tx2">
                    <a:lumMod val="10000"/>
                  </a:schemeClr>
                </a:solidFill>
                <a:latin typeface="Arial" panose="020B0604020202020204" pitchFamily="34" charset="0"/>
                <a:ea typeface="Lato"/>
                <a:cs typeface="Arial" panose="020B0604020202020204" pitchFamily="34" charset="0"/>
                <a:sym typeface="Lato"/>
              </a:rPr>
              <a:t>Athlete</a:t>
            </a:r>
          </a:p>
          <a:p>
            <a:pPr lvl="0">
              <a:buClr>
                <a:srgbClr val="AE4844"/>
              </a:buClr>
              <a:buSzPts val="3600"/>
            </a:pPr>
            <a:endParaRPr lang="en-US" sz="4400" dirty="0">
              <a:solidFill>
                <a:schemeClr val="tx2">
                  <a:lumMod val="10000"/>
                </a:schemeClr>
              </a:solidFill>
              <a:latin typeface="Arial" panose="020B0604020202020204" pitchFamily="34" charset="0"/>
              <a:ea typeface="Lato"/>
              <a:cs typeface="Arial" panose="020B0604020202020204" pitchFamily="34" charset="0"/>
              <a:sym typeface="Lato"/>
            </a:endParaRPr>
          </a:p>
          <a:p>
            <a:pPr lvl="0">
              <a:buClr>
                <a:srgbClr val="AE4844"/>
              </a:buClr>
              <a:buSzPts val="3600"/>
            </a:pPr>
            <a:r>
              <a:rPr lang="en-US" sz="4400" dirty="0">
                <a:solidFill>
                  <a:schemeClr val="tx2">
                    <a:lumMod val="10000"/>
                  </a:schemeClr>
                </a:solidFill>
                <a:latin typeface="Arial" panose="020B0604020202020204" pitchFamily="34" charset="0"/>
                <a:ea typeface="Lato"/>
                <a:cs typeface="Arial" panose="020B0604020202020204" pitchFamily="34" charset="0"/>
                <a:sym typeface="Lato"/>
              </a:rPr>
              <a:t>Champion</a:t>
            </a:r>
          </a:p>
          <a:p>
            <a:pPr lvl="0">
              <a:buClr>
                <a:srgbClr val="AE4844"/>
              </a:buClr>
              <a:buSzPts val="3600"/>
            </a:pPr>
            <a:endParaRPr lang="en-US" sz="4400" dirty="0">
              <a:solidFill>
                <a:schemeClr val="tx2">
                  <a:lumMod val="10000"/>
                </a:schemeClr>
              </a:solidFill>
              <a:latin typeface="Arial" panose="020B0604020202020204" pitchFamily="34" charset="0"/>
              <a:ea typeface="Lato"/>
              <a:cs typeface="Arial" panose="020B0604020202020204" pitchFamily="34" charset="0"/>
              <a:sym typeface="Lato"/>
            </a:endParaRPr>
          </a:p>
          <a:p>
            <a:pPr lvl="0">
              <a:buClr>
                <a:srgbClr val="AE4844"/>
              </a:buClr>
              <a:buSzPts val="3600"/>
            </a:pPr>
            <a:r>
              <a:rPr lang="en-US" sz="4400" dirty="0">
                <a:solidFill>
                  <a:schemeClr val="tx2">
                    <a:lumMod val="10000"/>
                  </a:schemeClr>
                </a:solidFill>
                <a:latin typeface="Arial" panose="020B0604020202020204" pitchFamily="34" charset="0"/>
                <a:ea typeface="Lato"/>
                <a:cs typeface="Arial" panose="020B0604020202020204" pitchFamily="34" charset="0"/>
                <a:sym typeface="Lato"/>
              </a:rPr>
              <a:t>Trailblazer</a:t>
            </a:r>
          </a:p>
          <a:p>
            <a:pPr lvl="0">
              <a:buClr>
                <a:srgbClr val="AE4844"/>
              </a:buClr>
              <a:buSzPts val="3600"/>
            </a:pPr>
            <a:endParaRPr lang="en-US" sz="4400" dirty="0">
              <a:solidFill>
                <a:schemeClr val="tx2">
                  <a:lumMod val="10000"/>
                </a:schemeClr>
              </a:solidFill>
              <a:latin typeface="Arial" panose="020B0604020202020204" pitchFamily="34" charset="0"/>
              <a:ea typeface="Lato"/>
              <a:cs typeface="Arial" panose="020B0604020202020204" pitchFamily="34" charset="0"/>
              <a:sym typeface="Lato"/>
            </a:endParaRPr>
          </a:p>
          <a:p>
            <a:pPr marL="0" marR="0" lvl="0" indent="0" algn="l" rtl="0">
              <a:lnSpc>
                <a:spcPct val="100000"/>
              </a:lnSpc>
              <a:spcBef>
                <a:spcPts val="0"/>
              </a:spcBef>
              <a:spcAft>
                <a:spcPts val="0"/>
              </a:spcAft>
              <a:buClr>
                <a:srgbClr val="AE4844"/>
              </a:buClr>
              <a:buSzPts val="2800"/>
              <a:buFont typeface="Bodoni"/>
              <a:buNone/>
            </a:pPr>
            <a:endParaRPr sz="3600" b="0" i="0" u="none" strike="noStrike" cap="none" dirty="0">
              <a:solidFill>
                <a:schemeClr val="tx2">
                  <a:lumMod val="10000"/>
                </a:schemeClr>
              </a:solidFill>
              <a:latin typeface="Arial" panose="020B0604020202020204" pitchFamily="34" charset="0"/>
              <a:ea typeface="Lato"/>
              <a:cs typeface="Arial" panose="020B0604020202020204" pitchFamily="34" charset="0"/>
              <a:sym typeface="Lato"/>
            </a:endParaRPr>
          </a:p>
        </p:txBody>
      </p:sp>
      <p:pic>
        <p:nvPicPr>
          <p:cNvPr id="7" name="Google Shape;267;p1">
            <a:extLst>
              <a:ext uri="{FF2B5EF4-FFF2-40B4-BE49-F238E27FC236}">
                <a16:creationId xmlns:a16="http://schemas.microsoft.com/office/drawing/2014/main" id="{0EC85C41-1A91-EF41-A93D-464C6E7F0EBB}"/>
              </a:ext>
            </a:extLst>
          </p:cNvPr>
          <p:cNvPicPr preferRelativeResize="0"/>
          <p:nvPr/>
        </p:nvPicPr>
        <p:blipFill rotWithShape="1">
          <a:blip r:embed="rId3">
            <a:alphaModFix/>
          </a:blip>
          <a:srcRect t="-3920" r="15718" b="3919"/>
          <a:stretch/>
        </p:blipFill>
        <p:spPr>
          <a:xfrm>
            <a:off x="14801656" y="2179339"/>
            <a:ext cx="8709504" cy="9357321"/>
          </a:xfrm>
          <a:prstGeom prst="rect">
            <a:avLst/>
          </a:prstGeom>
          <a:noFill/>
          <a:ln>
            <a:noFill/>
          </a:ln>
        </p:spPr>
      </p:pic>
      <p:pic>
        <p:nvPicPr>
          <p:cNvPr id="3" name="Picture 2">
            <a:extLst>
              <a:ext uri="{FF2B5EF4-FFF2-40B4-BE49-F238E27FC236}">
                <a16:creationId xmlns:a16="http://schemas.microsoft.com/office/drawing/2014/main" id="{F748DB6D-49D0-491E-AA81-6EB36569B7F2}"/>
              </a:ext>
            </a:extLst>
          </p:cNvPr>
          <p:cNvPicPr>
            <a:picLocks noChangeAspect="1"/>
          </p:cNvPicPr>
          <p:nvPr/>
        </p:nvPicPr>
        <p:blipFill>
          <a:blip r:embed="rId4"/>
          <a:stretch>
            <a:fillRect/>
          </a:stretch>
        </p:blipFill>
        <p:spPr>
          <a:xfrm>
            <a:off x="22949646" y="13121768"/>
            <a:ext cx="1434353" cy="594232"/>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10"/>
          <p:cNvSpPr txBox="1">
            <a:spLocks noGrp="1"/>
          </p:cNvSpPr>
          <p:nvPr>
            <p:ph type="subTitle" idx="4294967295"/>
          </p:nvPr>
        </p:nvSpPr>
        <p:spPr>
          <a:xfrm>
            <a:off x="5212079" y="2657883"/>
            <a:ext cx="16889164" cy="1799780"/>
          </a:xfrm>
          <a:prstGeom prst="rect">
            <a:avLst/>
          </a:prstGeom>
          <a:noFill/>
          <a:ln>
            <a:noFill/>
          </a:ln>
        </p:spPr>
        <p:txBody>
          <a:bodyPr spcFirstLastPara="1" wrap="square" lIns="50800" tIns="50800" rIns="50800" bIns="50800" anchor="t" anchorCtr="0">
            <a:noAutofit/>
          </a:bodyPr>
          <a:lstStyle/>
          <a:p>
            <a:pPr marL="0" lvl="0" indent="0">
              <a:lnSpc>
                <a:spcPct val="100000"/>
              </a:lnSpc>
              <a:buClr>
                <a:srgbClr val="AE4844"/>
              </a:buClr>
              <a:buSzPts val="3600"/>
              <a:buNone/>
            </a:pPr>
            <a:r>
              <a:rPr lang="en-US" sz="3600" dirty="0">
                <a:solidFill>
                  <a:schemeClr val="tx2">
                    <a:lumMod val="10000"/>
                  </a:schemeClr>
                </a:solidFill>
                <a:latin typeface="Arial" panose="020B0604020202020204" pitchFamily="34" charset="0"/>
                <a:cs typeface="Arial" panose="020B0604020202020204" pitchFamily="34" charset="0"/>
              </a:rPr>
              <a:t>Under Abbott’s guidance, Coachman would go on to win the Amateur Athletic Union (AAU) high jump championship eight </a:t>
            </a:r>
            <a:r>
              <a:rPr lang="en-US" sz="3600" b="1" dirty="0">
                <a:solidFill>
                  <a:schemeClr val="tx2">
                    <a:lumMod val="10000"/>
                  </a:schemeClr>
                </a:solidFill>
                <a:latin typeface="Arial" panose="020B0604020202020204" pitchFamily="34" charset="0"/>
                <a:cs typeface="Arial" panose="020B0604020202020204" pitchFamily="34" charset="0"/>
              </a:rPr>
              <a:t>consecutive</a:t>
            </a:r>
            <a:r>
              <a:rPr lang="en-US" sz="3600" dirty="0">
                <a:solidFill>
                  <a:schemeClr val="tx2">
                    <a:lumMod val="10000"/>
                  </a:schemeClr>
                </a:solidFill>
                <a:latin typeface="Arial" panose="020B0604020202020204" pitchFamily="34" charset="0"/>
                <a:cs typeface="Arial" panose="020B0604020202020204" pitchFamily="34" charset="0"/>
              </a:rPr>
              <a:t> times (1939 to 1946), and AAU’s 50-meter dash four consecutive times (1943 to 1946). She also won national championships in the 100-meter dash and the 4x100-meter relay. </a:t>
            </a:r>
          </a:p>
        </p:txBody>
      </p:sp>
      <p:sp>
        <p:nvSpPr>
          <p:cNvPr id="153" name="Google Shape;153;p10"/>
          <p:cNvSpPr txBox="1"/>
          <p:nvPr/>
        </p:nvSpPr>
        <p:spPr>
          <a:xfrm>
            <a:off x="5212080" y="1371600"/>
            <a:ext cx="16396257" cy="1100215"/>
          </a:xfrm>
          <a:prstGeom prst="rect">
            <a:avLst/>
          </a:prstGeom>
          <a:noFill/>
          <a:ln>
            <a:noFill/>
          </a:ln>
        </p:spPr>
        <p:txBody>
          <a:bodyPr spcFirstLastPara="1" wrap="square" lIns="50800" tIns="50800" rIns="50800" bIns="50800" anchor="t" anchorCtr="0">
            <a:noAutofit/>
          </a:bodyPr>
          <a:lstStyle/>
          <a:p>
            <a:pPr lvl="0">
              <a:lnSpc>
                <a:spcPct val="80000"/>
              </a:lnSpc>
              <a:buClr>
                <a:srgbClr val="313653"/>
              </a:buClr>
              <a:buSzPts val="7000"/>
            </a:pPr>
            <a:r>
              <a:rPr lang="en-US" sz="7000" b="1" dirty="0">
                <a:solidFill>
                  <a:schemeClr val="tx2">
                    <a:lumMod val="10000"/>
                  </a:schemeClr>
                </a:solidFill>
                <a:latin typeface="Arial" panose="020B0604020202020204" pitchFamily="34" charset="0"/>
                <a:ea typeface="Bodoni"/>
                <a:cs typeface="Arial" panose="020B0604020202020204" pitchFamily="34" charset="0"/>
                <a:sym typeface="Bodoni"/>
              </a:rPr>
              <a:t>Multi-sport national champion</a:t>
            </a:r>
            <a:endParaRPr dirty="0">
              <a:solidFill>
                <a:schemeClr val="tx2">
                  <a:lumMod val="10000"/>
                </a:schemeClr>
              </a:solidFill>
              <a:latin typeface="Arial" panose="020B0604020202020204" pitchFamily="34" charset="0"/>
            </a:endParaRPr>
          </a:p>
        </p:txBody>
      </p:sp>
      <p:pic>
        <p:nvPicPr>
          <p:cNvPr id="7" name="Google Shape;352;p11">
            <a:extLst>
              <a:ext uri="{FF2B5EF4-FFF2-40B4-BE49-F238E27FC236}">
                <a16:creationId xmlns:a16="http://schemas.microsoft.com/office/drawing/2014/main" id="{2A502D95-4397-CB4E-A542-99FFA68A043A}"/>
              </a:ext>
            </a:extLst>
          </p:cNvPr>
          <p:cNvPicPr preferRelativeResize="0"/>
          <p:nvPr/>
        </p:nvPicPr>
        <p:blipFill rotWithShape="1">
          <a:blip r:embed="rId3">
            <a:alphaModFix/>
          </a:blip>
          <a:srcRect/>
          <a:stretch/>
        </p:blipFill>
        <p:spPr>
          <a:xfrm>
            <a:off x="1299743" y="5308600"/>
            <a:ext cx="8915400" cy="7035800"/>
          </a:xfrm>
          <a:prstGeom prst="rect">
            <a:avLst/>
          </a:prstGeom>
          <a:noFill/>
          <a:ln>
            <a:noFill/>
          </a:ln>
          <a:effectLst>
            <a:softEdge rad="76200"/>
          </a:effectLst>
        </p:spPr>
      </p:pic>
      <p:sp>
        <p:nvSpPr>
          <p:cNvPr id="8" name="Google Shape;353;p11">
            <a:extLst>
              <a:ext uri="{FF2B5EF4-FFF2-40B4-BE49-F238E27FC236}">
                <a16:creationId xmlns:a16="http://schemas.microsoft.com/office/drawing/2014/main" id="{6BE330E6-6CE3-B74A-8A87-D51D1E57F63A}"/>
              </a:ext>
            </a:extLst>
          </p:cNvPr>
          <p:cNvSpPr txBox="1"/>
          <p:nvPr/>
        </p:nvSpPr>
        <p:spPr>
          <a:xfrm>
            <a:off x="10971323" y="11074012"/>
            <a:ext cx="8305800" cy="964367"/>
          </a:xfrm>
          <a:prstGeom prst="rect">
            <a:avLst/>
          </a:prstGeom>
          <a:noFill/>
          <a:ln>
            <a:noFill/>
          </a:ln>
        </p:spPr>
        <p:txBody>
          <a:bodyPr spcFirstLastPara="1" wrap="square" lIns="50800" tIns="50800" rIns="50800" bIns="50800" anchor="ctr" anchorCtr="0">
            <a:spAutoFit/>
          </a:bodyPr>
          <a:lstStyle/>
          <a:p>
            <a:pPr marL="0" marR="0" lvl="0" indent="0" rtl="0">
              <a:lnSpc>
                <a:spcPct val="100000"/>
              </a:lnSpc>
              <a:spcBef>
                <a:spcPts val="0"/>
              </a:spcBef>
              <a:spcAft>
                <a:spcPts val="0"/>
              </a:spcAft>
              <a:buClr>
                <a:srgbClr val="545454"/>
              </a:buClr>
              <a:buSzPts val="2800"/>
              <a:buFont typeface="Lato Light"/>
              <a:buNone/>
            </a:pPr>
            <a:r>
              <a:rPr lang="en-US" sz="2800" b="0" i="1" u="none" strike="noStrike" cap="none" dirty="0">
                <a:solidFill>
                  <a:srgbClr val="545454"/>
                </a:solidFill>
                <a:latin typeface="Arial" panose="020B0604020202020204" pitchFamily="34" charset="0"/>
                <a:ea typeface="Lato Light"/>
                <a:cs typeface="Arial" panose="020B0604020202020204" pitchFamily="34" charset="0"/>
                <a:sym typeface="Lato Light"/>
              </a:rPr>
              <a:t>Alice Coachman is on the far right</a:t>
            </a:r>
            <a:br>
              <a:rPr lang="en-US" sz="2800" b="0" i="1" u="none" strike="noStrike" cap="none" dirty="0">
                <a:solidFill>
                  <a:srgbClr val="545454"/>
                </a:solidFill>
                <a:latin typeface="Arial" panose="020B0604020202020204" pitchFamily="34" charset="0"/>
                <a:ea typeface="Lato Light"/>
                <a:cs typeface="Arial" panose="020B0604020202020204" pitchFamily="34" charset="0"/>
                <a:sym typeface="Lato Light"/>
              </a:rPr>
            </a:br>
            <a:r>
              <a:rPr lang="en-US" sz="2800" b="0" i="1" u="none" strike="noStrike" cap="none" dirty="0">
                <a:solidFill>
                  <a:srgbClr val="545454"/>
                </a:solidFill>
                <a:latin typeface="Arial" panose="020B0604020202020204" pitchFamily="34" charset="0"/>
                <a:ea typeface="Lato Light"/>
                <a:cs typeface="Arial" panose="020B0604020202020204" pitchFamily="34" charset="0"/>
                <a:sym typeface="Lato Light"/>
              </a:rPr>
              <a:t>in this photo with the Tuskegee relay team.</a:t>
            </a:r>
            <a:endParaRPr sz="2800" b="0" i="1" u="none" strike="noStrike" cap="none" dirty="0">
              <a:solidFill>
                <a:srgbClr val="545454"/>
              </a:solidFill>
              <a:latin typeface="Arial" panose="020B0604020202020204" pitchFamily="34" charset="0"/>
              <a:ea typeface="Lato Light"/>
              <a:cs typeface="Arial" panose="020B0604020202020204" pitchFamily="34" charset="0"/>
              <a:sym typeface="Lato Light"/>
            </a:endParaRPr>
          </a:p>
        </p:txBody>
      </p:sp>
      <p:sp>
        <p:nvSpPr>
          <p:cNvPr id="6" name="Google Shape;152;p10">
            <a:extLst>
              <a:ext uri="{FF2B5EF4-FFF2-40B4-BE49-F238E27FC236}">
                <a16:creationId xmlns:a16="http://schemas.microsoft.com/office/drawing/2014/main" id="{CB548A28-D6B5-4741-A428-B9EFA365CB3B}"/>
              </a:ext>
            </a:extLst>
          </p:cNvPr>
          <p:cNvSpPr txBox="1">
            <a:spLocks/>
          </p:cNvSpPr>
          <p:nvPr/>
        </p:nvSpPr>
        <p:spPr>
          <a:xfrm>
            <a:off x="10971323" y="5958110"/>
            <a:ext cx="9323897" cy="1799780"/>
          </a:xfrm>
          <a:prstGeom prst="rect">
            <a:avLst/>
          </a:prstGeom>
          <a:noFill/>
          <a:ln>
            <a:noFill/>
          </a:ln>
        </p:spPr>
        <p:txBody>
          <a:bodyPr spcFirstLastPara="1" wrap="square" lIns="50800" tIns="50800" rIns="50800" bIns="50800" anchor="t" anchorCtr="0">
            <a:noAutofit/>
          </a:bodyPr>
          <a:lstStyle>
            <a:defPPr marR="0" lvl="0" algn="l" rtl="0">
              <a:lnSpc>
                <a:spcPct val="100000"/>
              </a:lnSpc>
              <a:spcBef>
                <a:spcPts val="0"/>
              </a:spcBef>
              <a:spcAft>
                <a:spcPts val="0"/>
              </a:spcAft>
            </a:defPPr>
            <a:lvl1pPr marL="457200" marR="0" lvl="0"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1pPr>
            <a:lvl2pPr marL="914400" marR="0" lvl="1"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2pPr>
            <a:lvl3pPr marL="1371600" marR="0" lvl="2"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3pPr>
            <a:lvl4pPr marL="1828800" marR="0" lvl="3"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4pPr>
            <a:lvl5pPr marL="2286000" marR="0" lvl="4"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5pPr>
            <a:lvl6pPr marL="2743200" marR="0" lvl="5"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6pPr>
            <a:lvl7pPr marL="3200400" marR="0" lvl="6"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7pPr>
            <a:lvl8pPr marL="3657600" marR="0" lvl="7" indent="-384809"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8pPr>
            <a:lvl9pPr marL="4114800" marR="0" lvl="8" indent="-384809"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9pPr>
          </a:lstStyle>
          <a:p>
            <a:pPr marL="0" indent="0">
              <a:lnSpc>
                <a:spcPct val="100000"/>
              </a:lnSpc>
              <a:buClr>
                <a:srgbClr val="AE4844"/>
              </a:buClr>
              <a:buSzPts val="3600"/>
              <a:buFont typeface="Lato"/>
              <a:buNone/>
            </a:pPr>
            <a:r>
              <a:rPr lang="en-US" sz="3600" dirty="0">
                <a:solidFill>
                  <a:schemeClr val="tx2">
                    <a:lumMod val="10000"/>
                  </a:schemeClr>
                </a:solidFill>
                <a:latin typeface="Arial" panose="020B0604020202020204" pitchFamily="34" charset="0"/>
                <a:cs typeface="Arial" panose="020B0604020202020204" pitchFamily="34" charset="0"/>
              </a:rPr>
              <a:t>Alice was a </a:t>
            </a:r>
            <a:r>
              <a:rPr lang="en-US" sz="3600" b="1" dirty="0">
                <a:solidFill>
                  <a:schemeClr val="tx2">
                    <a:lumMod val="10000"/>
                  </a:schemeClr>
                </a:solidFill>
                <a:latin typeface="Arial" panose="020B0604020202020204" pitchFamily="34" charset="0"/>
                <a:cs typeface="Arial" panose="020B0604020202020204" pitchFamily="34" charset="0"/>
              </a:rPr>
              <a:t>multi-talented</a:t>
            </a:r>
            <a:r>
              <a:rPr lang="en-US" sz="3600" dirty="0">
                <a:solidFill>
                  <a:schemeClr val="tx2">
                    <a:lumMod val="10000"/>
                  </a:schemeClr>
                </a:solidFill>
                <a:latin typeface="Arial" panose="020B0604020202020204" pitchFamily="34" charset="0"/>
                <a:cs typeface="Arial" panose="020B0604020202020204" pitchFamily="34" charset="0"/>
              </a:rPr>
              <a:t> athlete.  In addition to running track, she was a member of the three-time national champion Tuskegee Women’s basketball team.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10"/>
          <p:cNvSpPr txBox="1">
            <a:spLocks noGrp="1"/>
          </p:cNvSpPr>
          <p:nvPr>
            <p:ph type="subTitle" idx="4294967295"/>
          </p:nvPr>
        </p:nvSpPr>
        <p:spPr>
          <a:xfrm>
            <a:off x="11022551" y="2898203"/>
            <a:ext cx="11302951" cy="1799780"/>
          </a:xfrm>
          <a:prstGeom prst="rect">
            <a:avLst/>
          </a:prstGeom>
          <a:noFill/>
          <a:ln>
            <a:noFill/>
          </a:ln>
        </p:spPr>
        <p:txBody>
          <a:bodyPr spcFirstLastPara="1" wrap="square" lIns="50800" tIns="50800" rIns="50800" bIns="50800" anchor="t" anchorCtr="0">
            <a:noAutofit/>
          </a:bodyPr>
          <a:lstStyle/>
          <a:p>
            <a:pPr marL="0" lvl="0" indent="0">
              <a:lnSpc>
                <a:spcPct val="100000"/>
              </a:lnSpc>
              <a:buClr>
                <a:srgbClr val="AE4844"/>
              </a:buClr>
              <a:buSzPts val="3600"/>
              <a:buNone/>
            </a:pPr>
            <a:r>
              <a:rPr lang="en-US" sz="3600" dirty="0">
                <a:solidFill>
                  <a:schemeClr val="tx2">
                    <a:lumMod val="10000"/>
                  </a:schemeClr>
                </a:solidFill>
                <a:latin typeface="Arial" panose="020B0604020202020204" pitchFamily="34" charset="0"/>
                <a:cs typeface="Arial" panose="020B0604020202020204" pitchFamily="34" charset="0"/>
              </a:rPr>
              <a:t>After graduating from Tuskegee in 1946 , Alice enrolled at Albany State College to further her education. </a:t>
            </a:r>
          </a:p>
          <a:p>
            <a:pPr marL="0" lvl="0" indent="0">
              <a:lnSpc>
                <a:spcPct val="100000"/>
              </a:lnSpc>
              <a:buClr>
                <a:srgbClr val="AE4844"/>
              </a:buClr>
              <a:buSzPts val="3600"/>
              <a:buNone/>
            </a:pPr>
            <a:endParaRPr lang="en-US" sz="3600" dirty="0">
              <a:solidFill>
                <a:schemeClr val="tx2">
                  <a:lumMod val="10000"/>
                </a:schemeClr>
              </a:solidFill>
              <a:latin typeface="Arial" panose="020B0604020202020204" pitchFamily="34" charset="0"/>
              <a:cs typeface="Arial" panose="020B0604020202020204" pitchFamily="34" charset="0"/>
            </a:endParaRPr>
          </a:p>
          <a:p>
            <a:pPr marL="0" lvl="0" indent="0">
              <a:lnSpc>
                <a:spcPct val="100000"/>
              </a:lnSpc>
              <a:buClr>
                <a:srgbClr val="AE4844"/>
              </a:buClr>
              <a:buSzPts val="3600"/>
              <a:buNone/>
            </a:pPr>
            <a:r>
              <a:rPr lang="en-US" sz="3600" dirty="0">
                <a:solidFill>
                  <a:schemeClr val="tx2">
                    <a:lumMod val="10000"/>
                  </a:schemeClr>
                </a:solidFill>
                <a:latin typeface="Arial" panose="020B0604020202020204" pitchFamily="34" charset="0"/>
                <a:cs typeface="Arial" panose="020B0604020202020204" pitchFamily="34" charset="0"/>
              </a:rPr>
              <a:t>She continued to compete at a high level and won both the AAU high jump championship and the 50-meter dash in 1946-1947. In total, Alice held 25 national titles, cementing her status as a college track legend.</a:t>
            </a:r>
          </a:p>
          <a:p>
            <a:pPr marL="0" lvl="0" indent="0">
              <a:lnSpc>
                <a:spcPct val="100000"/>
              </a:lnSpc>
              <a:buClr>
                <a:srgbClr val="AE4844"/>
              </a:buClr>
              <a:buSzPts val="3600"/>
              <a:buNone/>
            </a:pPr>
            <a:endParaRPr lang="en-US" sz="3600" dirty="0">
              <a:solidFill>
                <a:schemeClr val="tx2">
                  <a:lumMod val="10000"/>
                </a:schemeClr>
              </a:solidFill>
              <a:latin typeface="Arial" panose="020B0604020202020204" pitchFamily="34" charset="0"/>
              <a:cs typeface="Arial" panose="020B0604020202020204" pitchFamily="34" charset="0"/>
            </a:endParaRPr>
          </a:p>
          <a:p>
            <a:pPr marL="0" lvl="0" indent="0">
              <a:lnSpc>
                <a:spcPct val="100000"/>
              </a:lnSpc>
              <a:buClr>
                <a:srgbClr val="AE4844"/>
              </a:buClr>
              <a:buSzPts val="3600"/>
              <a:buNone/>
            </a:pPr>
            <a:endParaRPr lang="en-US" sz="3600" dirty="0">
              <a:solidFill>
                <a:schemeClr val="tx2">
                  <a:lumMod val="10000"/>
                </a:schemeClr>
              </a:solidFill>
              <a:latin typeface="Arial" panose="020B0604020202020204" pitchFamily="34" charset="0"/>
              <a:cs typeface="Arial" panose="020B0604020202020204" pitchFamily="34" charset="0"/>
            </a:endParaRPr>
          </a:p>
        </p:txBody>
      </p:sp>
      <p:sp>
        <p:nvSpPr>
          <p:cNvPr id="153" name="Google Shape;153;p10"/>
          <p:cNvSpPr txBox="1"/>
          <p:nvPr/>
        </p:nvSpPr>
        <p:spPr>
          <a:xfrm>
            <a:off x="5212080" y="1371600"/>
            <a:ext cx="16396257" cy="1100215"/>
          </a:xfrm>
          <a:prstGeom prst="rect">
            <a:avLst/>
          </a:prstGeom>
          <a:noFill/>
          <a:ln>
            <a:noFill/>
          </a:ln>
        </p:spPr>
        <p:txBody>
          <a:bodyPr spcFirstLastPara="1" wrap="square" lIns="50800" tIns="50800" rIns="50800" bIns="50800" anchor="t" anchorCtr="0">
            <a:noAutofit/>
          </a:bodyPr>
          <a:lstStyle/>
          <a:p>
            <a:pPr lvl="0">
              <a:lnSpc>
                <a:spcPct val="80000"/>
              </a:lnSpc>
              <a:buClr>
                <a:srgbClr val="313653"/>
              </a:buClr>
              <a:buSzPts val="7000"/>
            </a:pPr>
            <a:r>
              <a:rPr lang="en-US" sz="7000" b="1" dirty="0">
                <a:solidFill>
                  <a:schemeClr val="tx2">
                    <a:lumMod val="10000"/>
                  </a:schemeClr>
                </a:solidFill>
                <a:latin typeface="Arial" panose="020B0604020202020204" pitchFamily="34" charset="0"/>
                <a:ea typeface="Bodoni"/>
                <a:cs typeface="Arial" panose="020B0604020202020204" pitchFamily="34" charset="0"/>
                <a:sym typeface="Bodoni"/>
              </a:rPr>
              <a:t>Multi-sport national champion</a:t>
            </a:r>
            <a:endParaRPr dirty="0">
              <a:solidFill>
                <a:schemeClr val="tx2">
                  <a:lumMod val="10000"/>
                </a:schemeClr>
              </a:solidFill>
              <a:latin typeface="Arial" panose="020B0604020202020204" pitchFamily="34" charset="0"/>
            </a:endParaRPr>
          </a:p>
        </p:txBody>
      </p:sp>
      <p:sp>
        <p:nvSpPr>
          <p:cNvPr id="156" name="Google Shape;156;p10"/>
          <p:cNvSpPr txBox="1"/>
          <p:nvPr/>
        </p:nvSpPr>
        <p:spPr>
          <a:xfrm>
            <a:off x="5310475" y="7202904"/>
            <a:ext cx="12348086"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Light"/>
              <a:buNone/>
            </a:pPr>
            <a:endParaRPr sz="3600" b="1" i="0" u="none" strike="noStrike" cap="none" dirty="0">
              <a:solidFill>
                <a:srgbClr val="AE4844"/>
              </a:solidFill>
              <a:latin typeface="Arial" panose="020B0604020202020204" pitchFamily="34" charset="0"/>
              <a:ea typeface="Lato"/>
              <a:cs typeface="Arial" panose="020B0604020202020204" pitchFamily="34" charset="0"/>
              <a:sym typeface="Lato"/>
            </a:endParaRPr>
          </a:p>
        </p:txBody>
      </p:sp>
      <p:pic>
        <p:nvPicPr>
          <p:cNvPr id="9" name="Google Shape;360;p12">
            <a:extLst>
              <a:ext uri="{FF2B5EF4-FFF2-40B4-BE49-F238E27FC236}">
                <a16:creationId xmlns:a16="http://schemas.microsoft.com/office/drawing/2014/main" id="{E9C80A57-06B8-8D48-84D9-744E82EC158C}"/>
              </a:ext>
            </a:extLst>
          </p:cNvPr>
          <p:cNvPicPr preferRelativeResize="0"/>
          <p:nvPr/>
        </p:nvPicPr>
        <p:blipFill rotWithShape="1">
          <a:blip r:embed="rId3">
            <a:alphaModFix/>
          </a:blip>
          <a:srcRect/>
          <a:stretch/>
        </p:blipFill>
        <p:spPr>
          <a:xfrm>
            <a:off x="2058498" y="2898203"/>
            <a:ext cx="8320035" cy="10071686"/>
          </a:xfrm>
          <a:prstGeom prst="rect">
            <a:avLst/>
          </a:prstGeom>
          <a:noFill/>
          <a:ln>
            <a:noFill/>
          </a:ln>
        </p:spPr>
      </p:pic>
      <p:sp>
        <p:nvSpPr>
          <p:cNvPr id="10" name="Google Shape;361;p12">
            <a:extLst>
              <a:ext uri="{FF2B5EF4-FFF2-40B4-BE49-F238E27FC236}">
                <a16:creationId xmlns:a16="http://schemas.microsoft.com/office/drawing/2014/main" id="{A0D86DF4-F70A-8847-8A4E-F621EAF1CDF2}"/>
              </a:ext>
            </a:extLst>
          </p:cNvPr>
          <p:cNvSpPr txBox="1"/>
          <p:nvPr/>
        </p:nvSpPr>
        <p:spPr>
          <a:xfrm>
            <a:off x="11022551" y="8102794"/>
            <a:ext cx="11954181" cy="2585323"/>
          </a:xfrm>
          <a:prstGeom prst="rect">
            <a:avLst/>
          </a:prstGeom>
          <a:solidFill>
            <a:schemeClr val="bg2">
              <a:lumMod val="40000"/>
              <a:lumOff val="60000"/>
            </a:schemeClr>
          </a:solidFill>
          <a:ln w="19050" cap="rnd" cmpd="sng">
            <a:noFill/>
            <a:prstDash val="solid"/>
            <a:round/>
            <a:headEnd type="none" w="sm" len="sm"/>
            <a:tailEnd type="none" w="sm" len="sm"/>
          </a:ln>
          <a:effectLst>
            <a:softEdge rad="63500"/>
          </a:effectLst>
        </p:spPr>
        <p:txBody>
          <a:bodyPr spcFirstLastPara="1" wrap="square" lIns="365760" tIns="365760" rIns="365760" bIns="365760" anchor="t" anchorCtr="0">
            <a:spAutoFit/>
          </a:bodyPr>
          <a:lstStyle>
            <a:defPPr marR="0" lvl="0" algn="l" rtl="0">
              <a:lnSpc>
                <a:spcPct val="100000"/>
              </a:lnSpc>
              <a:spcBef>
                <a:spcPts val="0"/>
              </a:spcBef>
              <a:spcAft>
                <a:spcPts val="0"/>
              </a:spcAft>
              <a:defRPr/>
            </a:defPPr>
            <a:lvl1pPr marL="0" indent="0">
              <a:buNone/>
              <a:defRPr sz="4000">
                <a:solidFill>
                  <a:srgbClr val="AE4844"/>
                </a:solidFill>
                <a:latin typeface="Helvetica Neue"/>
                <a:ea typeface="Helvetica Neue"/>
                <a:cs typeface="Helvetica Neue"/>
              </a:defRPr>
            </a:lvl1pPr>
          </a:lstStyle>
          <a:p>
            <a:r>
              <a:rPr lang="en-US" dirty="0">
                <a:solidFill>
                  <a:schemeClr val="tx1"/>
                </a:solidFill>
                <a:latin typeface="Arial" panose="020B0604020202020204" pitchFamily="34" charset="0"/>
                <a:cs typeface="Arial" panose="020B0604020202020204" pitchFamily="34" charset="0"/>
                <a:sym typeface="Helvetica Neue"/>
              </a:rPr>
              <a:t>What does it mean to be a “legend” in sports? </a:t>
            </a:r>
          </a:p>
          <a:p>
            <a:endParaRPr lang="en-US" dirty="0">
              <a:solidFill>
                <a:schemeClr val="tx1"/>
              </a:solidFill>
              <a:latin typeface="Arial" panose="020B0604020202020204" pitchFamily="34" charset="0"/>
              <a:cs typeface="Arial" panose="020B0604020202020204" pitchFamily="34" charset="0"/>
              <a:sym typeface="Helvetica Neue"/>
            </a:endParaRPr>
          </a:p>
          <a:p>
            <a:r>
              <a:rPr lang="en-US" dirty="0">
                <a:solidFill>
                  <a:schemeClr val="tx1"/>
                </a:solidFill>
                <a:latin typeface="Arial" panose="020B0604020202020204" pitchFamily="34" charset="0"/>
                <a:cs typeface="Arial" panose="020B0604020202020204" pitchFamily="34" charset="0"/>
                <a:sym typeface="Helvetica Neue"/>
              </a:rPr>
              <a:t>Who are some current or recent sports legends?</a:t>
            </a:r>
            <a:endParaRPr dirty="0">
              <a:solidFill>
                <a:schemeClr val="tx1"/>
              </a:solidFill>
              <a:latin typeface="Arial" panose="020B0604020202020204" pitchFamily="34" charset="0"/>
              <a:cs typeface="Arial" panose="020B0604020202020204" pitchFamily="34" charset="0"/>
              <a:sym typeface="Helvetica Neue"/>
            </a:endParaRPr>
          </a:p>
        </p:txBody>
      </p:sp>
    </p:spTree>
    <p:extLst>
      <p:ext uri="{BB962C8B-B14F-4D97-AF65-F5344CB8AC3E}">
        <p14:creationId xmlns:p14="http://schemas.microsoft.com/office/powerpoint/2010/main" val="3488615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2" name="Google Shape;172;p12"/>
          <p:cNvSpPr txBox="1"/>
          <p:nvPr/>
        </p:nvSpPr>
        <p:spPr>
          <a:xfrm>
            <a:off x="5207180" y="1371600"/>
            <a:ext cx="16108778" cy="1100215"/>
          </a:xfrm>
          <a:prstGeom prst="rect">
            <a:avLst/>
          </a:prstGeom>
          <a:noFill/>
          <a:ln>
            <a:noFill/>
          </a:ln>
        </p:spPr>
        <p:txBody>
          <a:bodyPr spcFirstLastPara="1" wrap="square" lIns="50800" tIns="50800" rIns="50800" bIns="50800" anchor="t" anchorCtr="0">
            <a:noAutofit/>
          </a:bodyPr>
          <a:lstStyle/>
          <a:p>
            <a:pPr lvl="0">
              <a:lnSpc>
                <a:spcPct val="80000"/>
              </a:lnSpc>
              <a:buClr>
                <a:srgbClr val="313653"/>
              </a:buClr>
              <a:buSzPts val="7000"/>
            </a:pPr>
            <a:r>
              <a:rPr lang="en-US" sz="7000" b="1" dirty="0">
                <a:solidFill>
                  <a:schemeClr val="tx2">
                    <a:lumMod val="10000"/>
                  </a:schemeClr>
                </a:solidFill>
                <a:latin typeface="Arial" panose="020B0604020202020204" pitchFamily="34" charset="0"/>
                <a:ea typeface="Bodoni"/>
                <a:cs typeface="Arial" panose="020B0604020202020204" pitchFamily="34" charset="0"/>
                <a:sym typeface="Bodoni"/>
              </a:rPr>
              <a:t>Ready for the Olympics</a:t>
            </a:r>
            <a:endParaRPr dirty="0">
              <a:solidFill>
                <a:schemeClr val="tx2">
                  <a:lumMod val="10000"/>
                </a:schemeClr>
              </a:solidFill>
              <a:latin typeface="Arial" panose="020B0604020202020204" pitchFamily="34" charset="0"/>
            </a:endParaRPr>
          </a:p>
        </p:txBody>
      </p:sp>
      <p:sp>
        <p:nvSpPr>
          <p:cNvPr id="174" name="Google Shape;174;p12"/>
          <p:cNvSpPr txBox="1"/>
          <p:nvPr/>
        </p:nvSpPr>
        <p:spPr>
          <a:xfrm>
            <a:off x="5207180" y="3035705"/>
            <a:ext cx="17191975" cy="1799780"/>
          </a:xfrm>
          <a:prstGeom prst="rect">
            <a:avLst/>
          </a:prstGeom>
          <a:noFill/>
          <a:ln>
            <a:noFill/>
          </a:ln>
        </p:spPr>
        <p:txBody>
          <a:bodyPr spcFirstLastPara="1" wrap="square" lIns="50800" tIns="50800" rIns="50800" bIns="50800" anchor="t" anchorCtr="0">
            <a:noAutofit/>
          </a:bodyPr>
          <a:lstStyle/>
          <a:p>
            <a:pPr lvl="0">
              <a:buClr>
                <a:srgbClr val="AE4844"/>
              </a:buClr>
              <a:buSzPts val="3600"/>
            </a:pPr>
            <a:r>
              <a:rPr lang="en-US" sz="3600" dirty="0">
                <a:solidFill>
                  <a:schemeClr val="tx2">
                    <a:lumMod val="10000"/>
                  </a:schemeClr>
                </a:solidFill>
                <a:latin typeface="Arial" panose="020B0604020202020204" pitchFamily="34" charset="0"/>
                <a:ea typeface="Lato"/>
                <a:cs typeface="Arial" panose="020B0604020202020204" pitchFamily="34" charset="0"/>
                <a:sym typeface="Lato"/>
              </a:rPr>
              <a:t>You probably know that the Olympics are held every four years. </a:t>
            </a:r>
          </a:p>
          <a:p>
            <a:pPr lvl="0">
              <a:buClr>
                <a:srgbClr val="AE4844"/>
              </a:buClr>
              <a:buSzPts val="3600"/>
            </a:pPr>
            <a:endParaRPr lang="en-US" sz="3600" dirty="0">
              <a:solidFill>
                <a:schemeClr val="tx2">
                  <a:lumMod val="10000"/>
                </a:schemeClr>
              </a:solidFill>
              <a:latin typeface="Arial" panose="020B0604020202020204" pitchFamily="34" charset="0"/>
              <a:ea typeface="Lato"/>
              <a:cs typeface="Arial" panose="020B0604020202020204" pitchFamily="34" charset="0"/>
              <a:sym typeface="Lato"/>
            </a:endParaRPr>
          </a:p>
          <a:p>
            <a:pPr lvl="0">
              <a:buClr>
                <a:srgbClr val="AE4844"/>
              </a:buClr>
              <a:buSzPts val="3600"/>
            </a:pPr>
            <a:r>
              <a:rPr lang="en-US" sz="3600" dirty="0">
                <a:solidFill>
                  <a:schemeClr val="tx2">
                    <a:lumMod val="10000"/>
                  </a:schemeClr>
                </a:solidFill>
                <a:latin typeface="Arial" panose="020B0604020202020204" pitchFamily="34" charset="0"/>
                <a:ea typeface="Lato"/>
                <a:cs typeface="Arial" panose="020B0604020202020204" pitchFamily="34" charset="0"/>
                <a:sym typeface="Lato"/>
              </a:rPr>
              <a:t>Did you know that there were no Olympics held in 1940 or 1944? </a:t>
            </a:r>
          </a:p>
          <a:p>
            <a:pPr lvl="0">
              <a:buClr>
                <a:srgbClr val="AE4844"/>
              </a:buClr>
              <a:buSzPts val="3600"/>
            </a:pPr>
            <a:endParaRPr lang="en-US" sz="3600" dirty="0">
              <a:solidFill>
                <a:schemeClr val="tx2">
                  <a:lumMod val="10000"/>
                </a:schemeClr>
              </a:solidFill>
              <a:latin typeface="Arial" panose="020B0604020202020204" pitchFamily="34" charset="0"/>
              <a:ea typeface="Lato"/>
              <a:cs typeface="Arial" panose="020B0604020202020204" pitchFamily="34" charset="0"/>
              <a:sym typeface="Lato"/>
            </a:endParaRPr>
          </a:p>
          <a:p>
            <a:pPr lvl="0">
              <a:buClr>
                <a:srgbClr val="AE4844"/>
              </a:buClr>
              <a:buSzPts val="3600"/>
            </a:pPr>
            <a:r>
              <a:rPr lang="en-US" sz="3600" dirty="0">
                <a:solidFill>
                  <a:schemeClr val="tx2">
                    <a:lumMod val="10000"/>
                  </a:schemeClr>
                </a:solidFill>
                <a:latin typeface="Arial" panose="020B0604020202020204" pitchFamily="34" charset="0"/>
                <a:ea typeface="Lato"/>
                <a:cs typeface="Arial" panose="020B0604020202020204" pitchFamily="34" charset="0"/>
                <a:sym typeface="Lato"/>
              </a:rPr>
              <a:t>Can you guess why? </a:t>
            </a:r>
          </a:p>
          <a:p>
            <a:pPr lvl="0">
              <a:buClr>
                <a:srgbClr val="AE4844"/>
              </a:buClr>
              <a:buSzPts val="3600"/>
            </a:pPr>
            <a:endParaRPr lang="en-US" sz="3600" dirty="0">
              <a:solidFill>
                <a:schemeClr val="tx2">
                  <a:lumMod val="10000"/>
                </a:schemeClr>
              </a:solidFill>
              <a:latin typeface="Arial" panose="020B0604020202020204" pitchFamily="34" charset="0"/>
              <a:ea typeface="Lato"/>
              <a:cs typeface="Arial" panose="020B0604020202020204" pitchFamily="34" charset="0"/>
              <a:sym typeface="Lato"/>
            </a:endParaRPr>
          </a:p>
          <a:p>
            <a:pPr lvl="0">
              <a:buClr>
                <a:srgbClr val="AE4844"/>
              </a:buClr>
              <a:buSzPts val="3600"/>
            </a:pPr>
            <a:endParaRPr lang="en-US" sz="3600" dirty="0">
              <a:solidFill>
                <a:schemeClr val="tx2">
                  <a:lumMod val="10000"/>
                </a:schemeClr>
              </a:solidFill>
              <a:latin typeface="Arial" panose="020B0604020202020204" pitchFamily="34" charset="0"/>
              <a:ea typeface="Lato"/>
              <a:cs typeface="Arial" panose="020B0604020202020204" pitchFamily="34" charset="0"/>
              <a:sym typeface="Lato"/>
            </a:endParaRPr>
          </a:p>
          <a:p>
            <a:pPr lvl="0">
              <a:buClr>
                <a:srgbClr val="AE4844"/>
              </a:buClr>
              <a:buSzPts val="3600"/>
            </a:pPr>
            <a:endParaRPr lang="en-US" sz="3600" dirty="0">
              <a:solidFill>
                <a:schemeClr val="tx2">
                  <a:lumMod val="10000"/>
                </a:schemeClr>
              </a:solidFill>
              <a:latin typeface="Arial" panose="020B0604020202020204" pitchFamily="34" charset="0"/>
              <a:ea typeface="Lato"/>
              <a:cs typeface="Arial" panose="020B0604020202020204" pitchFamily="34" charset="0"/>
              <a:sym typeface="Lato"/>
            </a:endParaRPr>
          </a:p>
          <a:p>
            <a:pPr marL="0" marR="0" lvl="0" indent="0" algn="l" rtl="0">
              <a:lnSpc>
                <a:spcPct val="100000"/>
              </a:lnSpc>
              <a:spcBef>
                <a:spcPts val="0"/>
              </a:spcBef>
              <a:spcAft>
                <a:spcPts val="0"/>
              </a:spcAft>
              <a:buClr>
                <a:srgbClr val="AE4844"/>
              </a:buClr>
              <a:buSzPts val="3600"/>
              <a:buFont typeface="Lato Light"/>
              <a:buNone/>
            </a:pPr>
            <a:endParaRPr sz="3600" b="0" i="0" u="none" strike="noStrike" cap="none" dirty="0">
              <a:solidFill>
                <a:schemeClr val="tx2">
                  <a:lumMod val="10000"/>
                </a:schemeClr>
              </a:solidFill>
              <a:latin typeface="Arial" panose="020B0604020202020204" pitchFamily="34" charset="0"/>
              <a:ea typeface="Lato"/>
              <a:cs typeface="Arial" panose="020B0604020202020204" pitchFamily="34" charset="0"/>
              <a:sym typeface="Lato"/>
            </a:endParaRPr>
          </a:p>
          <a:p>
            <a:pPr marL="0" marR="0" lvl="0" indent="0" algn="l" rtl="0">
              <a:lnSpc>
                <a:spcPct val="100000"/>
              </a:lnSpc>
              <a:spcBef>
                <a:spcPts val="0"/>
              </a:spcBef>
              <a:spcAft>
                <a:spcPts val="0"/>
              </a:spcAft>
              <a:buClr>
                <a:srgbClr val="AE4844"/>
              </a:buClr>
              <a:buSzPts val="3000"/>
              <a:buFont typeface="Lato Light"/>
              <a:buNone/>
            </a:pPr>
            <a:r>
              <a:rPr lang="en-US" sz="3000" b="0" i="0" u="none" strike="noStrike" cap="none" dirty="0">
                <a:solidFill>
                  <a:schemeClr val="tx2">
                    <a:lumMod val="10000"/>
                  </a:schemeClr>
                </a:solidFill>
                <a:latin typeface="Arial" panose="020B0604020202020204" pitchFamily="34" charset="0"/>
                <a:ea typeface="Lato Light"/>
                <a:cs typeface="Arial" panose="020B0604020202020204" pitchFamily="34" charset="0"/>
                <a:sym typeface="Lato Light"/>
              </a:rPr>
              <a:t> </a:t>
            </a:r>
            <a:endParaRPr dirty="0">
              <a:solidFill>
                <a:schemeClr val="tx2">
                  <a:lumMod val="10000"/>
                </a:schemeClr>
              </a:solidFill>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Clr>
                <a:srgbClr val="AE4844"/>
              </a:buClr>
              <a:buSzPts val="3000"/>
              <a:buFont typeface="Lato Light"/>
              <a:buNone/>
            </a:pPr>
            <a:endParaRPr sz="3000" b="0" i="0" u="none" strike="noStrike" cap="none" dirty="0">
              <a:solidFill>
                <a:schemeClr val="tx2">
                  <a:lumMod val="10000"/>
                </a:schemeClr>
              </a:solidFill>
              <a:latin typeface="Arial" panose="020B0604020202020204" pitchFamily="34" charset="0"/>
              <a:ea typeface="Lato Light"/>
              <a:cs typeface="Arial" panose="020B0604020202020204" pitchFamily="34" charset="0"/>
              <a:sym typeface="Lato Light"/>
            </a:endParaRPr>
          </a:p>
        </p:txBody>
      </p:sp>
      <p:pic>
        <p:nvPicPr>
          <p:cNvPr id="7" name="Google Shape;368;p13" descr="Icon&#10;&#10;Description automatically generated">
            <a:extLst>
              <a:ext uri="{FF2B5EF4-FFF2-40B4-BE49-F238E27FC236}">
                <a16:creationId xmlns:a16="http://schemas.microsoft.com/office/drawing/2014/main" id="{54ADC2F4-CD37-5F46-B4F5-B66D5C9EA107}"/>
              </a:ext>
            </a:extLst>
          </p:cNvPr>
          <p:cNvPicPr preferRelativeResize="0"/>
          <p:nvPr/>
        </p:nvPicPr>
        <p:blipFill rotWithShape="1">
          <a:blip r:embed="rId3">
            <a:alphaModFix/>
          </a:blip>
          <a:srcRect/>
          <a:stretch/>
        </p:blipFill>
        <p:spPr>
          <a:xfrm>
            <a:off x="10515600" y="6400800"/>
            <a:ext cx="12087225" cy="5580269"/>
          </a:xfrm>
          <a:prstGeom prst="rect">
            <a:avLst/>
          </a:prstGeom>
          <a:noFill/>
          <a:ln>
            <a:noFill/>
          </a:ln>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pic>
        <p:nvPicPr>
          <p:cNvPr id="5" name="Google Shape;368;p13" descr="Icon&#10;&#10;Description automatically generated">
            <a:extLst>
              <a:ext uri="{FF2B5EF4-FFF2-40B4-BE49-F238E27FC236}">
                <a16:creationId xmlns:a16="http://schemas.microsoft.com/office/drawing/2014/main" id="{256A4736-3371-144C-99C3-F12EB43AF68C}"/>
              </a:ext>
            </a:extLst>
          </p:cNvPr>
          <p:cNvPicPr preferRelativeResize="0"/>
          <p:nvPr/>
        </p:nvPicPr>
        <p:blipFill rotWithShape="1">
          <a:blip r:embed="rId3">
            <a:alphaModFix/>
          </a:blip>
          <a:srcRect/>
          <a:stretch/>
        </p:blipFill>
        <p:spPr>
          <a:xfrm>
            <a:off x="10515600" y="6400800"/>
            <a:ext cx="12087225" cy="5580269"/>
          </a:xfrm>
          <a:prstGeom prst="rect">
            <a:avLst/>
          </a:prstGeom>
          <a:noFill/>
          <a:ln>
            <a:noFill/>
          </a:ln>
        </p:spPr>
      </p:pic>
      <p:sp>
        <p:nvSpPr>
          <p:cNvPr id="172" name="Google Shape;172;p12"/>
          <p:cNvSpPr txBox="1"/>
          <p:nvPr/>
        </p:nvSpPr>
        <p:spPr>
          <a:xfrm>
            <a:off x="5207180" y="1371600"/>
            <a:ext cx="16108778" cy="1100215"/>
          </a:xfrm>
          <a:prstGeom prst="rect">
            <a:avLst/>
          </a:prstGeom>
          <a:noFill/>
          <a:ln>
            <a:noFill/>
          </a:ln>
        </p:spPr>
        <p:txBody>
          <a:bodyPr spcFirstLastPara="1" wrap="square" lIns="50800" tIns="50800" rIns="50800" bIns="50800" anchor="t" anchorCtr="0">
            <a:noAutofit/>
          </a:bodyPr>
          <a:lstStyle/>
          <a:p>
            <a:pPr lvl="0">
              <a:lnSpc>
                <a:spcPct val="80000"/>
              </a:lnSpc>
              <a:buClr>
                <a:srgbClr val="313653"/>
              </a:buClr>
              <a:buSzPts val="7000"/>
            </a:pPr>
            <a:r>
              <a:rPr lang="en-US" sz="7000" b="1" dirty="0">
                <a:solidFill>
                  <a:schemeClr val="tx2">
                    <a:lumMod val="10000"/>
                  </a:schemeClr>
                </a:solidFill>
                <a:latin typeface="Arial" panose="020B0604020202020204" pitchFamily="34" charset="0"/>
                <a:ea typeface="Bodoni"/>
                <a:cs typeface="Arial" panose="020B0604020202020204" pitchFamily="34" charset="0"/>
                <a:sym typeface="Bodoni"/>
              </a:rPr>
              <a:t>Ready for the Olympics</a:t>
            </a:r>
            <a:endParaRPr dirty="0">
              <a:solidFill>
                <a:schemeClr val="tx2">
                  <a:lumMod val="10000"/>
                </a:schemeClr>
              </a:solidFill>
              <a:latin typeface="Arial" panose="020B0604020202020204" pitchFamily="34" charset="0"/>
            </a:endParaRPr>
          </a:p>
        </p:txBody>
      </p:sp>
      <p:sp>
        <p:nvSpPr>
          <p:cNvPr id="174" name="Google Shape;174;p12"/>
          <p:cNvSpPr txBox="1"/>
          <p:nvPr/>
        </p:nvSpPr>
        <p:spPr>
          <a:xfrm>
            <a:off x="5207179" y="2670282"/>
            <a:ext cx="17395646" cy="1799780"/>
          </a:xfrm>
          <a:prstGeom prst="rect">
            <a:avLst/>
          </a:prstGeom>
          <a:noFill/>
          <a:ln>
            <a:noFill/>
          </a:ln>
        </p:spPr>
        <p:txBody>
          <a:bodyPr spcFirstLastPara="1" wrap="square" lIns="50800" tIns="50800" rIns="50800" bIns="50800" anchor="t" anchorCtr="0">
            <a:noAutofit/>
          </a:bodyPr>
          <a:lstStyle/>
          <a:p>
            <a:pPr lvl="0">
              <a:buClr>
                <a:srgbClr val="AE4844"/>
              </a:buClr>
              <a:buSzPts val="3600"/>
            </a:pPr>
            <a:r>
              <a:rPr lang="en-US" sz="3600" dirty="0">
                <a:solidFill>
                  <a:schemeClr val="tx2">
                    <a:lumMod val="10000"/>
                  </a:schemeClr>
                </a:solidFill>
                <a:latin typeface="Arial" panose="020B0604020202020204" pitchFamily="34" charset="0"/>
                <a:ea typeface="Lato"/>
                <a:cs typeface="Arial" panose="020B0604020202020204" pitchFamily="34" charset="0"/>
                <a:sym typeface="Lato"/>
              </a:rPr>
              <a:t>The Olympics were cancelled in those years due to World War II. They were supposed to be held in Tokyo, Japan (in 1940) and London, England (in 1944). </a:t>
            </a:r>
          </a:p>
          <a:p>
            <a:pPr lvl="0">
              <a:buClr>
                <a:srgbClr val="AE4844"/>
              </a:buClr>
              <a:buSzPts val="3600"/>
            </a:pPr>
            <a:endParaRPr lang="en-US" sz="3600" dirty="0">
              <a:solidFill>
                <a:schemeClr val="tx2">
                  <a:lumMod val="10000"/>
                </a:schemeClr>
              </a:solidFill>
              <a:latin typeface="Arial" panose="020B0604020202020204" pitchFamily="34" charset="0"/>
              <a:ea typeface="Lato"/>
              <a:cs typeface="Arial" panose="020B0604020202020204" pitchFamily="34" charset="0"/>
              <a:sym typeface="Lato"/>
            </a:endParaRPr>
          </a:p>
          <a:p>
            <a:pPr lvl="0">
              <a:buClr>
                <a:srgbClr val="AE4844"/>
              </a:buClr>
              <a:buSzPts val="3600"/>
            </a:pPr>
            <a:r>
              <a:rPr lang="en-US" sz="3600" dirty="0">
                <a:solidFill>
                  <a:schemeClr val="tx2">
                    <a:lumMod val="10000"/>
                  </a:schemeClr>
                </a:solidFill>
                <a:latin typeface="Arial" panose="020B0604020202020204" pitchFamily="34" charset="0"/>
                <a:ea typeface="Lato"/>
                <a:cs typeface="Arial" panose="020B0604020202020204" pitchFamily="34" charset="0"/>
                <a:sym typeface="Lato"/>
              </a:rPr>
              <a:t>It is quite likely Coachman would have placed in the 1940 and 1944 Olympics, had they been held.</a:t>
            </a:r>
          </a:p>
          <a:p>
            <a:pPr lvl="0">
              <a:buClr>
                <a:srgbClr val="AE4844"/>
              </a:buClr>
              <a:buSzPts val="3600"/>
            </a:pPr>
            <a:endParaRPr lang="en-US" sz="3600" dirty="0">
              <a:solidFill>
                <a:schemeClr val="tx2">
                  <a:lumMod val="10000"/>
                </a:schemeClr>
              </a:solidFill>
              <a:latin typeface="Arial" panose="020B0604020202020204" pitchFamily="34" charset="0"/>
              <a:ea typeface="Lato"/>
              <a:cs typeface="Arial" panose="020B0604020202020204" pitchFamily="34" charset="0"/>
              <a:sym typeface="Lato"/>
            </a:endParaRPr>
          </a:p>
          <a:p>
            <a:pPr lvl="0">
              <a:buClr>
                <a:srgbClr val="AE4844"/>
              </a:buClr>
              <a:buSzPts val="3600"/>
            </a:pPr>
            <a:endParaRPr lang="en-US" sz="3600" dirty="0">
              <a:solidFill>
                <a:schemeClr val="tx2">
                  <a:lumMod val="10000"/>
                </a:schemeClr>
              </a:solidFill>
              <a:latin typeface="Arial" panose="020B0604020202020204" pitchFamily="34" charset="0"/>
              <a:ea typeface="Lato"/>
              <a:cs typeface="Arial" panose="020B0604020202020204" pitchFamily="34" charset="0"/>
              <a:sym typeface="Lato"/>
            </a:endParaRPr>
          </a:p>
          <a:p>
            <a:pPr marL="0" marR="0" lvl="0" indent="0" algn="l" rtl="0">
              <a:lnSpc>
                <a:spcPct val="100000"/>
              </a:lnSpc>
              <a:spcBef>
                <a:spcPts val="0"/>
              </a:spcBef>
              <a:spcAft>
                <a:spcPts val="0"/>
              </a:spcAft>
              <a:buClr>
                <a:srgbClr val="AE4844"/>
              </a:buClr>
              <a:buSzPts val="3600"/>
              <a:buFont typeface="Lato Light"/>
              <a:buNone/>
            </a:pPr>
            <a:endParaRPr sz="3600" b="0" i="0" u="none" strike="noStrike" cap="none" dirty="0">
              <a:solidFill>
                <a:schemeClr val="tx2">
                  <a:lumMod val="10000"/>
                </a:schemeClr>
              </a:solidFill>
              <a:latin typeface="Arial" panose="020B0604020202020204" pitchFamily="34" charset="0"/>
              <a:ea typeface="Lato"/>
              <a:cs typeface="Arial" panose="020B0604020202020204" pitchFamily="34" charset="0"/>
              <a:sym typeface="Lato"/>
            </a:endParaRPr>
          </a:p>
          <a:p>
            <a:pPr marL="0" marR="0" lvl="0" indent="0" algn="l" rtl="0">
              <a:lnSpc>
                <a:spcPct val="100000"/>
              </a:lnSpc>
              <a:spcBef>
                <a:spcPts val="0"/>
              </a:spcBef>
              <a:spcAft>
                <a:spcPts val="0"/>
              </a:spcAft>
              <a:buClr>
                <a:srgbClr val="AE4844"/>
              </a:buClr>
              <a:buSzPts val="3000"/>
              <a:buFont typeface="Lato Light"/>
              <a:buNone/>
            </a:pPr>
            <a:r>
              <a:rPr lang="en-US" sz="3000" b="0" i="0" u="none" strike="noStrike" cap="none" dirty="0">
                <a:solidFill>
                  <a:schemeClr val="tx2">
                    <a:lumMod val="10000"/>
                  </a:schemeClr>
                </a:solidFill>
                <a:latin typeface="Arial" panose="020B0604020202020204" pitchFamily="34" charset="0"/>
                <a:ea typeface="Lato Light"/>
                <a:cs typeface="Arial" panose="020B0604020202020204" pitchFamily="34" charset="0"/>
                <a:sym typeface="Lato Light"/>
              </a:rPr>
              <a:t> </a:t>
            </a:r>
            <a:endParaRPr dirty="0">
              <a:solidFill>
                <a:schemeClr val="tx2">
                  <a:lumMod val="10000"/>
                </a:schemeClr>
              </a:solidFill>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Clr>
                <a:srgbClr val="AE4844"/>
              </a:buClr>
              <a:buSzPts val="3000"/>
              <a:buFont typeface="Lato Light"/>
              <a:buNone/>
            </a:pPr>
            <a:endParaRPr sz="3000" b="0" i="0" u="none" strike="noStrike" cap="none" dirty="0">
              <a:solidFill>
                <a:schemeClr val="tx2">
                  <a:lumMod val="10000"/>
                </a:schemeClr>
              </a:solidFill>
              <a:latin typeface="Arial" panose="020B0604020202020204" pitchFamily="34" charset="0"/>
              <a:ea typeface="Lato Light"/>
              <a:cs typeface="Arial" panose="020B0604020202020204" pitchFamily="34" charset="0"/>
              <a:sym typeface="Lato Light"/>
            </a:endParaRPr>
          </a:p>
        </p:txBody>
      </p:sp>
      <p:sp>
        <p:nvSpPr>
          <p:cNvPr id="2" name="Rectangle 1">
            <a:extLst>
              <a:ext uri="{FF2B5EF4-FFF2-40B4-BE49-F238E27FC236}">
                <a16:creationId xmlns:a16="http://schemas.microsoft.com/office/drawing/2014/main" id="{93333A95-7FD0-E340-A1D9-624CD59549B4}"/>
              </a:ext>
            </a:extLst>
          </p:cNvPr>
          <p:cNvSpPr/>
          <p:nvPr/>
        </p:nvSpPr>
        <p:spPr>
          <a:xfrm>
            <a:off x="5207179" y="6400800"/>
            <a:ext cx="4831766" cy="4524315"/>
          </a:xfrm>
          <a:prstGeom prst="rect">
            <a:avLst/>
          </a:prstGeom>
        </p:spPr>
        <p:txBody>
          <a:bodyPr wrap="square">
            <a:spAutoFit/>
          </a:bodyPr>
          <a:lstStyle/>
          <a:p>
            <a:pPr>
              <a:buClr>
                <a:srgbClr val="AE4844"/>
              </a:buClr>
              <a:buSzPts val="3600"/>
            </a:pPr>
            <a:r>
              <a:rPr lang="en-US" sz="3600" dirty="0">
                <a:solidFill>
                  <a:schemeClr val="tx2">
                    <a:lumMod val="10000"/>
                  </a:schemeClr>
                </a:solidFill>
                <a:latin typeface="Arial" panose="020B0604020202020204" pitchFamily="34" charset="0"/>
                <a:ea typeface="Lato"/>
                <a:cs typeface="Arial" panose="020B0604020202020204" pitchFamily="34" charset="0"/>
                <a:sym typeface="Lato"/>
              </a:rPr>
              <a:t>They were also cancelled in 1916 in Berlin, Germany during World War I and were </a:t>
            </a:r>
            <a:r>
              <a:rPr lang="en-US" sz="3600" b="1" dirty="0">
                <a:solidFill>
                  <a:schemeClr val="tx2">
                    <a:lumMod val="10000"/>
                  </a:schemeClr>
                </a:solidFill>
                <a:latin typeface="Arial" panose="020B0604020202020204" pitchFamily="34" charset="0"/>
                <a:ea typeface="Lato"/>
                <a:cs typeface="Arial" panose="020B0604020202020204" pitchFamily="34" charset="0"/>
                <a:sym typeface="Lato"/>
              </a:rPr>
              <a:t>postponed</a:t>
            </a:r>
            <a:r>
              <a:rPr lang="en-US" sz="3600" dirty="0">
                <a:solidFill>
                  <a:schemeClr val="tx2">
                    <a:lumMod val="10000"/>
                  </a:schemeClr>
                </a:solidFill>
                <a:latin typeface="Arial" panose="020B0604020202020204" pitchFamily="34" charset="0"/>
                <a:ea typeface="Lato"/>
                <a:cs typeface="Arial" panose="020B0604020202020204" pitchFamily="34" charset="0"/>
                <a:sym typeface="Lato"/>
              </a:rPr>
              <a:t> in 2020, again in Tokyo, due to the COVID-19 pandemic. </a:t>
            </a:r>
            <a:endParaRPr lang="en-US" sz="3600" dirty="0">
              <a:solidFill>
                <a:schemeClr val="tx2">
                  <a:lumMod val="1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91013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13"/>
          <p:cNvSpPr txBox="1">
            <a:spLocks noGrp="1"/>
          </p:cNvSpPr>
          <p:nvPr>
            <p:ph type="subTitle" idx="4294967295"/>
          </p:nvPr>
        </p:nvSpPr>
        <p:spPr>
          <a:xfrm>
            <a:off x="7773536" y="2545305"/>
            <a:ext cx="14113696" cy="1799700"/>
          </a:xfrm>
          <a:prstGeom prst="rect">
            <a:avLst/>
          </a:prstGeom>
          <a:noFill/>
          <a:ln>
            <a:noFill/>
          </a:ln>
        </p:spPr>
        <p:txBody>
          <a:bodyPr spcFirstLastPara="1" wrap="square" lIns="50800" tIns="50800" rIns="50800" bIns="50800" anchor="t" anchorCtr="0">
            <a:noAutofit/>
          </a:bodyPr>
          <a:lstStyle/>
          <a:p>
            <a:pPr marL="0" lvl="0" indent="0">
              <a:lnSpc>
                <a:spcPct val="100000"/>
              </a:lnSpc>
              <a:buClr>
                <a:srgbClr val="AE4844"/>
              </a:buClr>
              <a:buSzPts val="3600"/>
              <a:buNone/>
            </a:pPr>
            <a:r>
              <a:rPr lang="en-US" sz="3600" dirty="0">
                <a:solidFill>
                  <a:schemeClr val="tx2">
                    <a:lumMod val="10000"/>
                  </a:schemeClr>
                </a:solidFill>
                <a:latin typeface="Arial" panose="020B0604020202020204" pitchFamily="34" charset="0"/>
                <a:cs typeface="Arial" panose="020B0604020202020204" pitchFamily="34" charset="0"/>
              </a:rPr>
              <a:t>This meant that Alice missed not just one, but TWO opportunities to showcase her talent and receive well-deserved recognition. But she didn’t give up. </a:t>
            </a:r>
          </a:p>
          <a:p>
            <a:pPr marL="0" lvl="0" indent="0">
              <a:lnSpc>
                <a:spcPct val="100000"/>
              </a:lnSpc>
              <a:buClr>
                <a:srgbClr val="AE4844"/>
              </a:buClr>
              <a:buSzPts val="3600"/>
              <a:buNone/>
            </a:pPr>
            <a:endParaRPr lang="en-US" sz="3600" dirty="0">
              <a:solidFill>
                <a:schemeClr val="tx2">
                  <a:lumMod val="10000"/>
                </a:schemeClr>
              </a:solidFill>
              <a:latin typeface="Arial" panose="020B0604020202020204" pitchFamily="34" charset="0"/>
              <a:cs typeface="Arial" panose="020B0604020202020204" pitchFamily="34" charset="0"/>
            </a:endParaRPr>
          </a:p>
          <a:p>
            <a:pPr marL="0" lvl="0" indent="0">
              <a:lnSpc>
                <a:spcPct val="100000"/>
              </a:lnSpc>
              <a:buClr>
                <a:srgbClr val="AE4844"/>
              </a:buClr>
              <a:buSzPts val="3600"/>
              <a:buNone/>
            </a:pPr>
            <a:r>
              <a:rPr lang="en-US" sz="3600" dirty="0">
                <a:solidFill>
                  <a:schemeClr val="tx2">
                    <a:lumMod val="10000"/>
                  </a:schemeClr>
                </a:solidFill>
                <a:latin typeface="Arial" panose="020B0604020202020204" pitchFamily="34" charset="0"/>
                <a:cs typeface="Arial" panose="020B0604020202020204" pitchFamily="34" charset="0"/>
              </a:rPr>
              <a:t>It was only in 1948 that Coachman was finally able to compete in the high jump and establish herself as one of best athletes in the world. </a:t>
            </a:r>
          </a:p>
          <a:p>
            <a:pPr marL="0" lvl="0" indent="0">
              <a:lnSpc>
                <a:spcPct val="100000"/>
              </a:lnSpc>
              <a:buClr>
                <a:srgbClr val="AE4844"/>
              </a:buClr>
              <a:buSzPts val="3600"/>
              <a:buNone/>
            </a:pPr>
            <a:endParaRPr lang="en-US" sz="3600" dirty="0">
              <a:solidFill>
                <a:schemeClr val="tx2">
                  <a:lumMod val="10000"/>
                </a:schemeClr>
              </a:solidFill>
              <a:latin typeface="Arial" panose="020B0604020202020204" pitchFamily="34" charset="0"/>
              <a:cs typeface="Arial" panose="020B0604020202020204" pitchFamily="34" charset="0"/>
            </a:endParaRPr>
          </a:p>
          <a:p>
            <a:pPr marL="0" lvl="0" indent="0">
              <a:lnSpc>
                <a:spcPct val="100000"/>
              </a:lnSpc>
              <a:buClr>
                <a:srgbClr val="AE4844"/>
              </a:buClr>
              <a:buSzPts val="3600"/>
              <a:buNone/>
            </a:pPr>
            <a:r>
              <a:rPr lang="en-US" sz="3600" dirty="0">
                <a:solidFill>
                  <a:schemeClr val="tx2">
                    <a:lumMod val="10000"/>
                  </a:schemeClr>
                </a:solidFill>
                <a:latin typeface="Arial" panose="020B0604020202020204" pitchFamily="34" charset="0"/>
                <a:cs typeface="Arial" panose="020B0604020202020204" pitchFamily="34" charset="0"/>
              </a:rPr>
              <a:t>Because the world was recovering from the devastation of the war, the 1948 London Olympiad was known as the “</a:t>
            </a:r>
            <a:r>
              <a:rPr lang="en-US" sz="3600" b="1" dirty="0">
                <a:solidFill>
                  <a:schemeClr val="tx2">
                    <a:lumMod val="10000"/>
                  </a:schemeClr>
                </a:solidFill>
                <a:latin typeface="Arial" panose="020B0604020202020204" pitchFamily="34" charset="0"/>
                <a:cs typeface="Arial" panose="020B0604020202020204" pitchFamily="34" charset="0"/>
              </a:rPr>
              <a:t>Austerity</a:t>
            </a:r>
            <a:r>
              <a:rPr lang="en-US" sz="3600" dirty="0">
                <a:solidFill>
                  <a:schemeClr val="tx2">
                    <a:lumMod val="10000"/>
                  </a:schemeClr>
                </a:solidFill>
                <a:latin typeface="Arial" panose="020B0604020202020204" pitchFamily="34" charset="0"/>
                <a:cs typeface="Arial" panose="020B0604020202020204" pitchFamily="34" charset="0"/>
              </a:rPr>
              <a:t> Games.” </a:t>
            </a:r>
          </a:p>
          <a:p>
            <a:pPr marL="0" lvl="0" indent="0">
              <a:lnSpc>
                <a:spcPct val="100000"/>
              </a:lnSpc>
              <a:buClr>
                <a:srgbClr val="AE4844"/>
              </a:buClr>
              <a:buSzPts val="3600"/>
              <a:buNone/>
            </a:pPr>
            <a:r>
              <a:rPr lang="en-US" sz="3600" dirty="0">
                <a:solidFill>
                  <a:schemeClr val="tx2">
                    <a:lumMod val="10000"/>
                  </a:schemeClr>
                </a:solidFill>
                <a:latin typeface="Arial" panose="020B0604020202020204" pitchFamily="34" charset="0"/>
                <a:cs typeface="Arial" panose="020B0604020202020204" pitchFamily="34" charset="0"/>
              </a:rPr>
              <a:t>It was also the first Olympics to broadcast events on television. Most were excited just to come together and to move past dark times. </a:t>
            </a:r>
            <a:endParaRPr sz="3600" b="0" i="0" u="none" strike="noStrike" cap="none" dirty="0">
              <a:solidFill>
                <a:schemeClr val="tx2">
                  <a:lumMod val="10000"/>
                </a:schemeClr>
              </a:solidFill>
              <a:latin typeface="Arial" panose="020B0604020202020204" pitchFamily="34" charset="0"/>
              <a:cs typeface="Arial" panose="020B0604020202020204" pitchFamily="34" charset="0"/>
              <a:sym typeface="Lato"/>
            </a:endParaRPr>
          </a:p>
        </p:txBody>
      </p:sp>
      <p:sp>
        <p:nvSpPr>
          <p:cNvPr id="180" name="Google Shape;180;p13"/>
          <p:cNvSpPr txBox="1"/>
          <p:nvPr/>
        </p:nvSpPr>
        <p:spPr>
          <a:xfrm>
            <a:off x="5224071" y="1353185"/>
            <a:ext cx="15479989" cy="1100215"/>
          </a:xfrm>
          <a:prstGeom prst="rect">
            <a:avLst/>
          </a:prstGeom>
          <a:noFill/>
          <a:ln>
            <a:noFill/>
          </a:ln>
        </p:spPr>
        <p:txBody>
          <a:bodyPr spcFirstLastPara="1" wrap="square" lIns="50800" tIns="50800" rIns="50800" bIns="50800" anchor="t" anchorCtr="0">
            <a:noAutofit/>
          </a:bodyPr>
          <a:lstStyle/>
          <a:p>
            <a:pPr lvl="0">
              <a:lnSpc>
                <a:spcPct val="80000"/>
              </a:lnSpc>
              <a:buClr>
                <a:srgbClr val="313653"/>
              </a:buClr>
              <a:buSzPts val="7000"/>
            </a:pPr>
            <a:r>
              <a:rPr lang="en-US" sz="7200" b="1" dirty="0">
                <a:solidFill>
                  <a:schemeClr val="tx2">
                    <a:lumMod val="10000"/>
                  </a:schemeClr>
                </a:solidFill>
                <a:latin typeface="Arial" panose="020B0604020202020204" pitchFamily="34" charset="0"/>
                <a:ea typeface="Bodoni"/>
                <a:cs typeface="Arial" panose="020B0604020202020204" pitchFamily="34" charset="0"/>
                <a:sym typeface="Bodoni"/>
              </a:rPr>
              <a:t>FINALLY: The 1948 Olympics!</a:t>
            </a:r>
            <a:endParaRPr sz="7200" dirty="0">
              <a:solidFill>
                <a:schemeClr val="tx2">
                  <a:lumMod val="10000"/>
                </a:schemeClr>
              </a:solidFill>
              <a:latin typeface="Arial" panose="020B0604020202020204" pitchFamily="34" charset="0"/>
            </a:endParaRPr>
          </a:p>
        </p:txBody>
      </p:sp>
      <p:pic>
        <p:nvPicPr>
          <p:cNvPr id="6" name="Google Shape;382;p15" descr="A picture containing text, sign&#10;&#10;Description automatically generated">
            <a:extLst>
              <a:ext uri="{FF2B5EF4-FFF2-40B4-BE49-F238E27FC236}">
                <a16:creationId xmlns:a16="http://schemas.microsoft.com/office/drawing/2014/main" id="{706EF226-1C0A-384E-961B-57563C6623BF}"/>
              </a:ext>
            </a:extLst>
          </p:cNvPr>
          <p:cNvPicPr preferRelativeResize="0"/>
          <p:nvPr/>
        </p:nvPicPr>
        <p:blipFill rotWithShape="1">
          <a:blip r:embed="rId3">
            <a:alphaModFix/>
          </a:blip>
          <a:srcRect/>
          <a:stretch/>
        </p:blipFill>
        <p:spPr>
          <a:xfrm>
            <a:off x="850115" y="2818763"/>
            <a:ext cx="6358722" cy="9544052"/>
          </a:xfrm>
          <a:prstGeom prst="rect">
            <a:avLst/>
          </a:prstGeom>
          <a:noFill/>
          <a:ln>
            <a:noFill/>
          </a:ln>
          <a:effectLst>
            <a:softEdge rad="101600"/>
          </a:effectLst>
        </p:spPr>
      </p:pic>
      <p:sp>
        <p:nvSpPr>
          <p:cNvPr id="7" name="Google Shape;383;p15">
            <a:extLst>
              <a:ext uri="{FF2B5EF4-FFF2-40B4-BE49-F238E27FC236}">
                <a16:creationId xmlns:a16="http://schemas.microsoft.com/office/drawing/2014/main" id="{FA720337-65AC-014B-9B09-52D0756786EE}"/>
              </a:ext>
            </a:extLst>
          </p:cNvPr>
          <p:cNvSpPr txBox="1"/>
          <p:nvPr/>
        </p:nvSpPr>
        <p:spPr>
          <a:xfrm>
            <a:off x="7773535" y="9161939"/>
            <a:ext cx="14113697" cy="3200876"/>
          </a:xfrm>
          <a:prstGeom prst="rect">
            <a:avLst/>
          </a:prstGeom>
          <a:solidFill>
            <a:schemeClr val="tx1">
              <a:lumMod val="75000"/>
            </a:schemeClr>
          </a:solidFill>
          <a:ln>
            <a:noFill/>
          </a:ln>
          <a:effectLst>
            <a:softEdge rad="63500"/>
          </a:effectLst>
        </p:spPr>
        <p:txBody>
          <a:bodyPr spcFirstLastPara="1" wrap="square" lIns="365760" tIns="365760" rIns="365760" bIns="365760" anchor="t" anchorCtr="0">
            <a:spAutoFit/>
          </a:bodyPr>
          <a:lstStyle/>
          <a:p>
            <a:pPr marL="0" lvl="0" indent="0" algn="l" rtl="0">
              <a:spcBef>
                <a:spcPts val="0"/>
              </a:spcBef>
              <a:spcAft>
                <a:spcPts val="0"/>
              </a:spcAft>
              <a:buNone/>
            </a:pPr>
            <a:r>
              <a:rPr lang="en-US" sz="4000" dirty="0">
                <a:solidFill>
                  <a:schemeClr val="tx1"/>
                </a:solidFill>
                <a:latin typeface="Arial" panose="020B0604020202020204" pitchFamily="34" charset="0"/>
                <a:ea typeface="Helvetica Neue"/>
                <a:cs typeface="Arial" panose="020B0604020202020204" pitchFamily="34" charset="0"/>
                <a:sym typeface="Helvetica Neue"/>
              </a:rPr>
              <a:t>Coachman had to stay in shape while she waited for her chance to compete. Sometimes it can take a while for you to have the opportunity to show what you can do, but you have to stay prepared!</a:t>
            </a:r>
            <a:endParaRPr sz="4000" dirty="0">
              <a:solidFill>
                <a:schemeClr val="tx1"/>
              </a:solidFill>
              <a:latin typeface="Arial" panose="020B0604020202020204" pitchFamily="34" charset="0"/>
              <a:ea typeface="Helvetica Neue"/>
              <a:cs typeface="Arial" panose="020B0604020202020204" pitchFamily="34" charset="0"/>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9">
                                            <p:txEl>
                                              <p:pRg st="4" end="4"/>
                                            </p:txEl>
                                          </p:spTgt>
                                        </p:tgtEl>
                                        <p:attrNameLst>
                                          <p:attrName>style.visibility</p:attrName>
                                        </p:attrNameLst>
                                      </p:cBhvr>
                                      <p:to>
                                        <p:strVal val="visible"/>
                                      </p:to>
                                    </p:set>
                                    <p:animEffect transition="in" filter="fade">
                                      <p:cBhvr>
                                        <p:cTn id="7" dur="500"/>
                                        <p:tgtEl>
                                          <p:spTgt spid="179">
                                            <p:txEl>
                                              <p:pRg st="4" end="4"/>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79">
                                            <p:txEl>
                                              <p:pRg st="5" end="5"/>
                                            </p:txEl>
                                          </p:spTgt>
                                        </p:tgtEl>
                                        <p:attrNameLst>
                                          <p:attrName>style.visibility</p:attrName>
                                        </p:attrNameLst>
                                      </p:cBhvr>
                                      <p:to>
                                        <p:strVal val="visible"/>
                                      </p:to>
                                    </p:set>
                                    <p:animEffect transition="in" filter="fade">
                                      <p:cBhvr>
                                        <p:cTn id="10" dur="500"/>
                                        <p:tgtEl>
                                          <p:spTgt spid="179">
                                            <p:txEl>
                                              <p:pRg st="5" end="5"/>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7" name="Google Shape;187;p15"/>
          <p:cNvSpPr txBox="1"/>
          <p:nvPr/>
        </p:nvSpPr>
        <p:spPr>
          <a:xfrm>
            <a:off x="5212080" y="1371600"/>
            <a:ext cx="11905160" cy="1100215"/>
          </a:xfrm>
          <a:prstGeom prst="rect">
            <a:avLst/>
          </a:prstGeom>
          <a:noFill/>
          <a:ln>
            <a:noFill/>
          </a:ln>
        </p:spPr>
        <p:txBody>
          <a:bodyPr spcFirstLastPara="1" wrap="square" lIns="50800" tIns="50800" rIns="50800" bIns="50800" anchor="t" anchorCtr="0">
            <a:noAutofit/>
          </a:bodyPr>
          <a:lstStyle/>
          <a:p>
            <a:pPr lvl="0">
              <a:lnSpc>
                <a:spcPct val="80000"/>
              </a:lnSpc>
              <a:buClr>
                <a:srgbClr val="313653"/>
              </a:buClr>
              <a:buSzPts val="7000"/>
            </a:pPr>
            <a:r>
              <a:rPr lang="en-US" sz="7200" b="1" dirty="0">
                <a:solidFill>
                  <a:schemeClr val="tx2">
                    <a:lumMod val="10000"/>
                  </a:schemeClr>
                </a:solidFill>
                <a:latin typeface="Arial" panose="020B0604020202020204" pitchFamily="34" charset="0"/>
                <a:ea typeface="Bodoni"/>
                <a:cs typeface="Arial" panose="020B0604020202020204" pitchFamily="34" charset="0"/>
                <a:sym typeface="Bodoni"/>
              </a:rPr>
              <a:t>High Jump</a:t>
            </a:r>
            <a:endParaRPr sz="7200" dirty="0">
              <a:solidFill>
                <a:schemeClr val="tx2">
                  <a:lumMod val="10000"/>
                </a:schemeClr>
              </a:solidFill>
              <a:latin typeface="Arial" panose="020B0604020202020204" pitchFamily="34" charset="0"/>
            </a:endParaRPr>
          </a:p>
        </p:txBody>
      </p:sp>
      <p:pic>
        <p:nvPicPr>
          <p:cNvPr id="7" name="Google Shape;392;p16">
            <a:extLst>
              <a:ext uri="{FF2B5EF4-FFF2-40B4-BE49-F238E27FC236}">
                <a16:creationId xmlns:a16="http://schemas.microsoft.com/office/drawing/2014/main" id="{A45B4B6B-4FA4-694B-A0C3-A5EE6BFE75FF}"/>
              </a:ext>
            </a:extLst>
          </p:cNvPr>
          <p:cNvPicPr preferRelativeResize="0"/>
          <p:nvPr/>
        </p:nvPicPr>
        <p:blipFill rotWithShape="1">
          <a:blip r:embed="rId3">
            <a:alphaModFix/>
          </a:blip>
          <a:srcRect/>
          <a:stretch/>
        </p:blipFill>
        <p:spPr>
          <a:xfrm>
            <a:off x="5183582" y="12259460"/>
            <a:ext cx="22860000" cy="419100"/>
          </a:xfrm>
          <a:prstGeom prst="rect">
            <a:avLst/>
          </a:prstGeom>
          <a:noFill/>
          <a:ln>
            <a:noFill/>
          </a:ln>
        </p:spPr>
      </p:pic>
      <p:pic>
        <p:nvPicPr>
          <p:cNvPr id="8" name="Google Shape;393;p16" descr="A picture containing person, indoor&#10;&#10;Description automatically generated">
            <a:extLst>
              <a:ext uri="{FF2B5EF4-FFF2-40B4-BE49-F238E27FC236}">
                <a16:creationId xmlns:a16="http://schemas.microsoft.com/office/drawing/2014/main" id="{81392ECD-B644-164E-AC95-8934CB117ACF}"/>
              </a:ext>
            </a:extLst>
          </p:cNvPr>
          <p:cNvPicPr preferRelativeResize="0"/>
          <p:nvPr/>
        </p:nvPicPr>
        <p:blipFill rotWithShape="1">
          <a:blip r:embed="rId4">
            <a:alphaModFix/>
          </a:blip>
          <a:srcRect/>
          <a:stretch/>
        </p:blipFill>
        <p:spPr>
          <a:xfrm>
            <a:off x="12588471" y="4765534"/>
            <a:ext cx="11239500" cy="6743700"/>
          </a:xfrm>
          <a:prstGeom prst="rect">
            <a:avLst/>
          </a:prstGeom>
          <a:noFill/>
          <a:ln>
            <a:noFill/>
          </a:ln>
        </p:spPr>
      </p:pic>
      <p:sp>
        <p:nvSpPr>
          <p:cNvPr id="9" name="Google Shape;390;p16">
            <a:extLst>
              <a:ext uri="{FF2B5EF4-FFF2-40B4-BE49-F238E27FC236}">
                <a16:creationId xmlns:a16="http://schemas.microsoft.com/office/drawing/2014/main" id="{D2F2C807-38B0-6A4B-865E-D71683B935E2}"/>
              </a:ext>
            </a:extLst>
          </p:cNvPr>
          <p:cNvSpPr/>
          <p:nvPr/>
        </p:nvSpPr>
        <p:spPr>
          <a:xfrm>
            <a:off x="5183582" y="2568520"/>
            <a:ext cx="16703651" cy="64629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AE4844"/>
              </a:buClr>
              <a:buSzPts val="4000"/>
              <a:buFont typeface="Lato"/>
              <a:buNone/>
            </a:pPr>
            <a:r>
              <a:rPr lang="en-US" sz="3600" b="0" i="0" u="none" strike="noStrike" cap="none" dirty="0">
                <a:solidFill>
                  <a:schemeClr val="tx2">
                    <a:lumMod val="10000"/>
                  </a:schemeClr>
                </a:solidFill>
                <a:latin typeface="Arial" panose="020B0604020202020204" pitchFamily="34" charset="0"/>
                <a:ea typeface="Lato"/>
                <a:cs typeface="Arial" panose="020B0604020202020204" pitchFamily="34" charset="0"/>
                <a:sym typeface="Lato"/>
              </a:rPr>
              <a:t>There was</a:t>
            </a:r>
            <a:r>
              <a:rPr lang="en-US" sz="3600" dirty="0">
                <a:solidFill>
                  <a:schemeClr val="tx2">
                    <a:lumMod val="10000"/>
                  </a:schemeClr>
                </a:solidFill>
                <a:latin typeface="Arial" panose="020B0604020202020204" pitchFamily="34" charset="0"/>
                <a:ea typeface="Lato"/>
                <a:cs typeface="Arial" panose="020B0604020202020204" pitchFamily="34" charset="0"/>
                <a:sym typeface="Lato"/>
              </a:rPr>
              <a:t> immense</a:t>
            </a:r>
            <a:r>
              <a:rPr lang="en-US" sz="3600" b="0" i="0" u="none" strike="noStrike" cap="none" dirty="0">
                <a:solidFill>
                  <a:schemeClr val="tx2">
                    <a:lumMod val="10000"/>
                  </a:schemeClr>
                </a:solidFill>
                <a:latin typeface="Arial" panose="020B0604020202020204" pitchFamily="34" charset="0"/>
                <a:ea typeface="Lato"/>
                <a:cs typeface="Arial" panose="020B0604020202020204" pitchFamily="34" charset="0"/>
                <a:sym typeface="Lato"/>
              </a:rPr>
              <a:t> pressure on Alice Coachman to deliver a medal. </a:t>
            </a:r>
            <a:endParaRPr sz="3600" dirty="0">
              <a:solidFill>
                <a:schemeClr val="tx2">
                  <a:lumMod val="10000"/>
                </a:schemeClr>
              </a:solidFill>
              <a:latin typeface="Arial" panose="020B0604020202020204" pitchFamily="34" charset="0"/>
              <a:cs typeface="Arial" panose="020B0604020202020204" pitchFamily="34" charset="0"/>
            </a:endParaRPr>
          </a:p>
        </p:txBody>
      </p:sp>
      <p:sp>
        <p:nvSpPr>
          <p:cNvPr id="10" name="Google Shape;391;p16">
            <a:extLst>
              <a:ext uri="{FF2B5EF4-FFF2-40B4-BE49-F238E27FC236}">
                <a16:creationId xmlns:a16="http://schemas.microsoft.com/office/drawing/2014/main" id="{047BCB2F-43CB-264E-9A37-3C06D01EEAF7}"/>
              </a:ext>
            </a:extLst>
          </p:cNvPr>
          <p:cNvSpPr/>
          <p:nvPr/>
        </p:nvSpPr>
        <p:spPr>
          <a:xfrm>
            <a:off x="5183582" y="3465044"/>
            <a:ext cx="8687100" cy="64629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AE4844"/>
              </a:buClr>
              <a:buSzPts val="4000"/>
              <a:buFont typeface="Lato"/>
              <a:buNone/>
            </a:pPr>
            <a:r>
              <a:rPr lang="en-US" sz="3600" b="0" i="0" u="none" strike="noStrike" cap="none" dirty="0">
                <a:solidFill>
                  <a:schemeClr val="tx2">
                    <a:lumMod val="10000"/>
                  </a:schemeClr>
                </a:solidFill>
                <a:latin typeface="Arial" panose="020B0604020202020204" pitchFamily="34" charset="0"/>
                <a:ea typeface="Lato"/>
                <a:cs typeface="Arial" panose="020B0604020202020204" pitchFamily="34" charset="0"/>
                <a:sym typeface="Lato"/>
              </a:rPr>
              <a:t>Her preparation method was unusual. </a:t>
            </a:r>
            <a:endParaRPr sz="3600" b="0" i="0" u="none" strike="noStrike" cap="none" dirty="0">
              <a:solidFill>
                <a:schemeClr val="tx2">
                  <a:lumMod val="10000"/>
                </a:schemeClr>
              </a:solidFill>
              <a:latin typeface="Arial" panose="020B0604020202020204" pitchFamily="34" charset="0"/>
              <a:ea typeface="Bodoni"/>
              <a:cs typeface="Arial" panose="020B0604020202020204" pitchFamily="34" charset="0"/>
              <a:sym typeface="Bodoni"/>
            </a:endParaRPr>
          </a:p>
        </p:txBody>
      </p:sp>
      <p:sp>
        <p:nvSpPr>
          <p:cNvPr id="2" name="Rectangle 1">
            <a:extLst>
              <a:ext uri="{FF2B5EF4-FFF2-40B4-BE49-F238E27FC236}">
                <a16:creationId xmlns:a16="http://schemas.microsoft.com/office/drawing/2014/main" id="{2EDC66DC-540D-A746-9736-FE9DA0D20F24}"/>
              </a:ext>
            </a:extLst>
          </p:cNvPr>
          <p:cNvSpPr/>
          <p:nvPr/>
        </p:nvSpPr>
        <p:spPr>
          <a:xfrm>
            <a:off x="5183582" y="4490232"/>
            <a:ext cx="6611949" cy="7294305"/>
          </a:xfrm>
          <a:prstGeom prst="rect">
            <a:avLst/>
          </a:prstGeom>
        </p:spPr>
        <p:txBody>
          <a:bodyPr wrap="square">
            <a:spAutoFit/>
          </a:bodyPr>
          <a:lstStyle/>
          <a:p>
            <a:pPr lvl="0">
              <a:buClr>
                <a:srgbClr val="AE4844"/>
              </a:buClr>
              <a:buSzPts val="4000"/>
            </a:pPr>
            <a:r>
              <a:rPr lang="en-US" sz="3600" dirty="0">
                <a:solidFill>
                  <a:schemeClr val="tx2">
                    <a:lumMod val="10000"/>
                  </a:schemeClr>
                </a:solidFill>
                <a:latin typeface="Arial" panose="020B0604020202020204" pitchFamily="34" charset="0"/>
                <a:ea typeface="Lato"/>
                <a:cs typeface="Arial" panose="020B0604020202020204" pitchFamily="34" charset="0"/>
                <a:sym typeface="Lato"/>
              </a:rPr>
              <a:t>She explained: </a:t>
            </a:r>
            <a:r>
              <a:rPr lang="en-US" sz="3600" b="1" i="1" dirty="0">
                <a:solidFill>
                  <a:schemeClr val="tx2">
                    <a:lumMod val="10000"/>
                  </a:schemeClr>
                </a:solidFill>
                <a:latin typeface="Arial" panose="020B0604020202020204" pitchFamily="34" charset="0"/>
                <a:ea typeface="Lato"/>
                <a:cs typeface="Arial" panose="020B0604020202020204" pitchFamily="34" charset="0"/>
                <a:sym typeface="Lato"/>
              </a:rPr>
              <a:t>“I don’t work out the day before a meet ... I was talking to the man above, telling him, ‘If it's your will, let it be done.’ ”</a:t>
            </a:r>
            <a:r>
              <a:rPr lang="en-US" sz="3600" baseline="30000" dirty="0">
                <a:solidFill>
                  <a:schemeClr val="tx2">
                    <a:lumMod val="10000"/>
                  </a:schemeClr>
                </a:solidFill>
                <a:latin typeface="Arial" panose="020B0604020202020204" pitchFamily="34" charset="0"/>
                <a:ea typeface="Lato"/>
                <a:cs typeface="Arial" panose="020B0604020202020204" pitchFamily="34" charset="0"/>
                <a:sym typeface="Lato"/>
              </a:rPr>
              <a:t> </a:t>
            </a:r>
            <a:r>
              <a:rPr lang="en-US" sz="3600" dirty="0">
                <a:solidFill>
                  <a:schemeClr val="tx2">
                    <a:lumMod val="10000"/>
                  </a:schemeClr>
                </a:solidFill>
                <a:latin typeface="Arial" panose="020B0604020202020204" pitchFamily="34" charset="0"/>
                <a:ea typeface="Lato"/>
                <a:cs typeface="Arial" panose="020B0604020202020204" pitchFamily="34" charset="0"/>
                <a:sym typeface="Lato"/>
              </a:rPr>
              <a:t> </a:t>
            </a:r>
          </a:p>
          <a:p>
            <a:pPr lvl="0">
              <a:buClr>
                <a:srgbClr val="AE4844"/>
              </a:buClr>
              <a:buSzPts val="4000"/>
            </a:pPr>
            <a:endParaRPr lang="en-US" sz="3600" dirty="0">
              <a:solidFill>
                <a:schemeClr val="tx2">
                  <a:lumMod val="10000"/>
                </a:schemeClr>
              </a:solidFill>
              <a:latin typeface="Arial" panose="020B0604020202020204" pitchFamily="34" charset="0"/>
              <a:ea typeface="Lato"/>
              <a:cs typeface="Arial" panose="020B0604020202020204" pitchFamily="34" charset="0"/>
              <a:sym typeface="Lato"/>
            </a:endParaRPr>
          </a:p>
          <a:p>
            <a:pPr lvl="0">
              <a:buClr>
                <a:srgbClr val="AE4844"/>
              </a:buClr>
              <a:buSzPts val="4000"/>
            </a:pPr>
            <a:r>
              <a:rPr lang="en-US" sz="3600" dirty="0">
                <a:solidFill>
                  <a:schemeClr val="tx2">
                    <a:lumMod val="10000"/>
                  </a:schemeClr>
                </a:solidFill>
                <a:latin typeface="Arial" panose="020B0604020202020204" pitchFamily="34" charset="0"/>
                <a:ea typeface="Lato"/>
                <a:cs typeface="Arial" panose="020B0604020202020204" pitchFamily="34" charset="0"/>
                <a:sym typeface="Lato"/>
              </a:rPr>
              <a:t>Coachman also prepared by sucking a lemon rather than drinking water, saying later</a:t>
            </a:r>
            <a:r>
              <a:rPr lang="en-US" sz="3600" b="1" i="1" dirty="0">
                <a:solidFill>
                  <a:schemeClr val="tx2">
                    <a:lumMod val="10000"/>
                  </a:schemeClr>
                </a:solidFill>
                <a:latin typeface="Arial" panose="020B0604020202020204" pitchFamily="34" charset="0"/>
                <a:ea typeface="Lato"/>
                <a:cs typeface="Arial" panose="020B0604020202020204" pitchFamily="34" charset="0"/>
                <a:sym typeface="Lato"/>
              </a:rPr>
              <a:t>: “It helped me when my mouth was dry. I liked to feel light so I didn't drink water in competition.”</a:t>
            </a:r>
            <a:endParaRPr lang="en-US" sz="3600" dirty="0">
              <a:solidFill>
                <a:schemeClr val="tx2">
                  <a:lumMod val="10000"/>
                </a:schemeClr>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900" decel="100000" fill="hold"/>
                                        <p:tgtEl>
                                          <p:spTgt spid="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par>
                                <p:cTn id="11" presetID="9"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dissolve">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14"/>
          <p:cNvSpPr txBox="1">
            <a:spLocks noGrp="1"/>
          </p:cNvSpPr>
          <p:nvPr>
            <p:ph type="subTitle" idx="4294967295"/>
          </p:nvPr>
        </p:nvSpPr>
        <p:spPr>
          <a:xfrm>
            <a:off x="5212080" y="3015769"/>
            <a:ext cx="9237050" cy="1799780"/>
          </a:xfrm>
          <a:prstGeom prst="rect">
            <a:avLst/>
          </a:prstGeom>
          <a:noFill/>
          <a:ln>
            <a:noFill/>
          </a:ln>
        </p:spPr>
        <p:txBody>
          <a:bodyPr spcFirstLastPara="1" wrap="square" lIns="50800" tIns="50800" rIns="50800" bIns="50800" anchor="t" anchorCtr="0">
            <a:noAutofit/>
          </a:bodyPr>
          <a:lstStyle/>
          <a:p>
            <a:pPr marL="0" lvl="0" indent="0">
              <a:lnSpc>
                <a:spcPct val="100000"/>
              </a:lnSpc>
              <a:buClr>
                <a:srgbClr val="AE4844"/>
              </a:buClr>
              <a:buSzPts val="3600"/>
              <a:buNone/>
            </a:pPr>
            <a:r>
              <a:rPr lang="en-US" sz="3600" dirty="0">
                <a:solidFill>
                  <a:schemeClr val="tx2">
                    <a:lumMod val="10000"/>
                  </a:schemeClr>
                </a:solidFill>
                <a:latin typeface="Arial" panose="020B0604020202020204" pitchFamily="34" charset="0"/>
                <a:cs typeface="Arial" panose="020B0604020202020204" pitchFamily="34" charset="0"/>
              </a:rPr>
              <a:t>The high jump competition was very close, as both Dorothy Tyler of Britain and Coachman cleared 5 feet 6 ⅛ inches. </a:t>
            </a:r>
          </a:p>
          <a:p>
            <a:pPr marL="0" lvl="0" indent="0">
              <a:lnSpc>
                <a:spcPct val="100000"/>
              </a:lnSpc>
              <a:buClr>
                <a:srgbClr val="AE4844"/>
              </a:buClr>
              <a:buSzPts val="3600"/>
              <a:buNone/>
            </a:pPr>
            <a:endParaRPr lang="en-US" sz="3600" dirty="0">
              <a:solidFill>
                <a:schemeClr val="tx2">
                  <a:lumMod val="10000"/>
                </a:schemeClr>
              </a:solidFill>
              <a:latin typeface="Arial" panose="020B0604020202020204" pitchFamily="34" charset="0"/>
              <a:cs typeface="Arial" panose="020B0604020202020204" pitchFamily="34" charset="0"/>
            </a:endParaRPr>
          </a:p>
          <a:p>
            <a:pPr marL="0" lvl="0" indent="0">
              <a:lnSpc>
                <a:spcPct val="100000"/>
              </a:lnSpc>
              <a:buClr>
                <a:srgbClr val="AE4844"/>
              </a:buClr>
              <a:buSzPts val="3600"/>
              <a:buNone/>
            </a:pPr>
            <a:r>
              <a:rPr lang="en-US" sz="3600" dirty="0">
                <a:solidFill>
                  <a:schemeClr val="tx2">
                    <a:lumMod val="10000"/>
                  </a:schemeClr>
                </a:solidFill>
                <a:latin typeface="Arial" panose="020B0604020202020204" pitchFamily="34" charset="0"/>
                <a:cs typeface="Arial" panose="020B0604020202020204" pitchFamily="34" charset="0"/>
              </a:rPr>
              <a:t>However, because Coachman cleared her distance on her first try while Tyler cleared it only on her second, Coachman won the tie-breaker and was declared winner. </a:t>
            </a:r>
          </a:p>
          <a:p>
            <a:pPr marL="0" lvl="0" indent="0">
              <a:lnSpc>
                <a:spcPct val="100000"/>
              </a:lnSpc>
              <a:buClr>
                <a:srgbClr val="AE4844"/>
              </a:buClr>
              <a:buSzPts val="3600"/>
              <a:buNone/>
            </a:pPr>
            <a:endParaRPr lang="en-US" sz="3600" dirty="0">
              <a:solidFill>
                <a:schemeClr val="tx2">
                  <a:lumMod val="10000"/>
                </a:schemeClr>
              </a:solidFill>
              <a:latin typeface="Arial" panose="020B0604020202020204" pitchFamily="34" charset="0"/>
              <a:cs typeface="Arial" panose="020B0604020202020204" pitchFamily="34" charset="0"/>
            </a:endParaRPr>
          </a:p>
          <a:p>
            <a:pPr marL="0" lvl="0" indent="0">
              <a:lnSpc>
                <a:spcPct val="100000"/>
              </a:lnSpc>
              <a:buClr>
                <a:srgbClr val="AE4844"/>
              </a:buClr>
              <a:buSzPts val="4000"/>
              <a:buNone/>
            </a:pPr>
            <a:r>
              <a:rPr lang="en-US" sz="3600" dirty="0">
                <a:solidFill>
                  <a:schemeClr val="tx2">
                    <a:lumMod val="10000"/>
                  </a:schemeClr>
                </a:solidFill>
                <a:latin typeface="Arial" panose="020B0604020202020204" pitchFamily="34" charset="0"/>
                <a:cs typeface="Arial" panose="020B0604020202020204" pitchFamily="34" charset="0"/>
              </a:rPr>
              <a:t>This achievement made Alice Coachman </a:t>
            </a:r>
            <a:r>
              <a:rPr lang="en-US" sz="3600" b="1" i="1" dirty="0">
                <a:solidFill>
                  <a:schemeClr val="tx2">
                    <a:lumMod val="10000"/>
                  </a:schemeClr>
                </a:solidFill>
                <a:latin typeface="Arial" panose="020B0604020202020204" pitchFamily="34" charset="0"/>
                <a:cs typeface="Arial" panose="020B0604020202020204" pitchFamily="34" charset="0"/>
              </a:rPr>
              <a:t>the first Black woman in the world to win the Olympic gold medal.</a:t>
            </a:r>
            <a:endParaRPr lang="en-US" sz="3600" dirty="0">
              <a:solidFill>
                <a:schemeClr val="tx2">
                  <a:lumMod val="10000"/>
                </a:schemeClr>
              </a:solidFill>
              <a:latin typeface="Arial" panose="020B0604020202020204" pitchFamily="34" charset="0"/>
              <a:cs typeface="Arial" panose="020B0604020202020204" pitchFamily="34" charset="0"/>
            </a:endParaRPr>
          </a:p>
          <a:p>
            <a:pPr marL="0" lvl="0" indent="0">
              <a:lnSpc>
                <a:spcPct val="100000"/>
              </a:lnSpc>
              <a:buClr>
                <a:srgbClr val="AE4844"/>
              </a:buClr>
              <a:buSzPts val="3600"/>
              <a:buNone/>
            </a:pPr>
            <a:endParaRPr lang="en-US" sz="3600" dirty="0">
              <a:solidFill>
                <a:schemeClr val="tx2">
                  <a:lumMod val="10000"/>
                </a:schemeClr>
              </a:solidFill>
              <a:latin typeface="Arial" panose="020B0604020202020204" pitchFamily="34" charset="0"/>
              <a:cs typeface="Arial" panose="020B0604020202020204" pitchFamily="34" charset="0"/>
            </a:endParaRPr>
          </a:p>
          <a:p>
            <a:pPr marL="0" lvl="0" indent="0">
              <a:lnSpc>
                <a:spcPct val="100000"/>
              </a:lnSpc>
              <a:buClr>
                <a:srgbClr val="AE4844"/>
              </a:buClr>
              <a:buSzPts val="3600"/>
              <a:buNone/>
            </a:pPr>
            <a:endParaRPr lang="en-US" sz="3600" dirty="0">
              <a:solidFill>
                <a:schemeClr val="tx2">
                  <a:lumMod val="10000"/>
                </a:schemeClr>
              </a:solidFill>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Clr>
                <a:srgbClr val="AE4844"/>
              </a:buClr>
              <a:buSzPts val="3600"/>
              <a:buFont typeface="Lato Light"/>
              <a:buNone/>
            </a:pPr>
            <a:endParaRPr sz="3600" b="0" i="1" u="none" strike="noStrike" cap="none" dirty="0">
              <a:solidFill>
                <a:schemeClr val="tx2">
                  <a:lumMod val="10000"/>
                </a:schemeClr>
              </a:solidFill>
              <a:latin typeface="Arial" panose="020B0604020202020204" pitchFamily="34" charset="0"/>
              <a:cs typeface="Arial" panose="020B0604020202020204" pitchFamily="34" charset="0"/>
              <a:sym typeface="Lato"/>
            </a:endParaRPr>
          </a:p>
        </p:txBody>
      </p:sp>
      <p:sp>
        <p:nvSpPr>
          <p:cNvPr id="196" name="Google Shape;196;p14"/>
          <p:cNvSpPr txBox="1"/>
          <p:nvPr/>
        </p:nvSpPr>
        <p:spPr>
          <a:xfrm>
            <a:off x="5212080" y="1371600"/>
            <a:ext cx="11905160" cy="1100215"/>
          </a:xfrm>
          <a:prstGeom prst="rect">
            <a:avLst/>
          </a:prstGeom>
          <a:noFill/>
          <a:ln>
            <a:noFill/>
          </a:ln>
        </p:spPr>
        <p:txBody>
          <a:bodyPr spcFirstLastPara="1" wrap="square" lIns="50800" tIns="50800" rIns="50800" bIns="50800" anchor="t" anchorCtr="0">
            <a:noAutofit/>
          </a:bodyPr>
          <a:lstStyle/>
          <a:p>
            <a:pPr lvl="0">
              <a:lnSpc>
                <a:spcPct val="80000"/>
              </a:lnSpc>
              <a:buClr>
                <a:srgbClr val="313653"/>
              </a:buClr>
              <a:buSzPts val="7000"/>
            </a:pPr>
            <a:r>
              <a:rPr lang="en-US" sz="7200" b="1" dirty="0">
                <a:solidFill>
                  <a:schemeClr val="tx2">
                    <a:lumMod val="10000"/>
                  </a:schemeClr>
                </a:solidFill>
                <a:latin typeface="Arial" panose="020B0604020202020204" pitchFamily="34" charset="0"/>
                <a:ea typeface="Bodoni"/>
                <a:cs typeface="Arial" panose="020B0604020202020204" pitchFamily="34" charset="0"/>
                <a:sym typeface="Bodoni"/>
              </a:rPr>
              <a:t>Olympic Champion</a:t>
            </a:r>
            <a:endParaRPr sz="7200" dirty="0">
              <a:solidFill>
                <a:schemeClr val="tx2">
                  <a:lumMod val="10000"/>
                </a:schemeClr>
              </a:solidFill>
              <a:latin typeface="Arial" panose="020B0604020202020204" pitchFamily="34" charset="0"/>
            </a:endParaRPr>
          </a:p>
        </p:txBody>
      </p:sp>
      <p:pic>
        <p:nvPicPr>
          <p:cNvPr id="7" name="Google Shape;401;p17">
            <a:extLst>
              <a:ext uri="{FF2B5EF4-FFF2-40B4-BE49-F238E27FC236}">
                <a16:creationId xmlns:a16="http://schemas.microsoft.com/office/drawing/2014/main" id="{2509700C-BBA4-EE4E-985F-A5BC36882B6F}"/>
              </a:ext>
            </a:extLst>
          </p:cNvPr>
          <p:cNvPicPr preferRelativeResize="0"/>
          <p:nvPr/>
        </p:nvPicPr>
        <p:blipFill rotWithShape="1">
          <a:blip r:embed="rId3">
            <a:alphaModFix/>
          </a:blip>
          <a:srcRect/>
          <a:stretch/>
        </p:blipFill>
        <p:spPr>
          <a:xfrm>
            <a:off x="16368463" y="2933700"/>
            <a:ext cx="6400800" cy="9410700"/>
          </a:xfrm>
          <a:prstGeom prst="rect">
            <a:avLst/>
          </a:prstGeom>
          <a:noFill/>
          <a:ln>
            <a:noFill/>
          </a:ln>
          <a:effectLst>
            <a:softEdge rad="38100"/>
          </a:effectLst>
        </p:spPr>
      </p:pic>
      <p:pic>
        <p:nvPicPr>
          <p:cNvPr id="8" name="Google Shape;402;p17">
            <a:extLst>
              <a:ext uri="{FF2B5EF4-FFF2-40B4-BE49-F238E27FC236}">
                <a16:creationId xmlns:a16="http://schemas.microsoft.com/office/drawing/2014/main" id="{1BF7F694-264D-4E42-BA31-F08966165E3F}"/>
              </a:ext>
            </a:extLst>
          </p:cNvPr>
          <p:cNvPicPr preferRelativeResize="0"/>
          <p:nvPr/>
        </p:nvPicPr>
        <p:blipFill rotWithShape="1">
          <a:blip r:embed="rId4">
            <a:alphaModFix/>
          </a:blip>
          <a:srcRect/>
          <a:stretch/>
        </p:blipFill>
        <p:spPr>
          <a:xfrm>
            <a:off x="21278587" y="509011"/>
            <a:ext cx="2981353" cy="4347806"/>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95">
                                            <p:txEl>
                                              <p:pRg st="4" end="4"/>
                                            </p:txEl>
                                          </p:spTgt>
                                        </p:tgtEl>
                                        <p:attrNameLst>
                                          <p:attrName>style.visibility</p:attrName>
                                        </p:attrNameLst>
                                      </p:cBhvr>
                                      <p:to>
                                        <p:strVal val="visible"/>
                                      </p:to>
                                    </p:set>
                                    <p:animEffect transition="in" filter="dissolve">
                                      <p:cBhvr>
                                        <p:cTn id="7" dur="500"/>
                                        <p:tgtEl>
                                          <p:spTgt spid="195">
                                            <p:txEl>
                                              <p:pRg st="4" end="4"/>
                                            </p:txEl>
                                          </p:spTgt>
                                        </p:tgtEl>
                                      </p:cBhvr>
                                    </p:animEffect>
                                  </p:childTnLst>
                                </p:cTn>
                              </p:par>
                              <p:par>
                                <p:cTn id="8" presetID="52"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Scale>
                                      <p:cBhvr>
                                        <p:cTn id="10" dur="2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 dur="2000" decel="50000" fill="hold">
                                          <p:stCondLst>
                                            <p:cond delay="0"/>
                                          </p:stCondLst>
                                        </p:cTn>
                                        <p:tgtEl>
                                          <p:spTgt spid="8"/>
                                        </p:tgtEl>
                                        <p:attrNameLst>
                                          <p:attrName>ppt_x</p:attrName>
                                          <p:attrName>ppt_y</p:attrName>
                                        </p:attrNameLst>
                                      </p:cBhvr>
                                    </p:animMotion>
                                    <p:animEffect transition="in" filter="fade">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14"/>
          <p:cNvSpPr txBox="1">
            <a:spLocks noGrp="1"/>
          </p:cNvSpPr>
          <p:nvPr>
            <p:ph type="subTitle" idx="4294967295"/>
          </p:nvPr>
        </p:nvSpPr>
        <p:spPr>
          <a:xfrm>
            <a:off x="13035063" y="2610948"/>
            <a:ext cx="9105089" cy="1799780"/>
          </a:xfrm>
          <a:prstGeom prst="rect">
            <a:avLst/>
          </a:prstGeom>
          <a:noFill/>
          <a:ln>
            <a:noFill/>
          </a:ln>
        </p:spPr>
        <p:txBody>
          <a:bodyPr spcFirstLastPara="1" wrap="square" lIns="50800" tIns="50800" rIns="50800" bIns="50800" anchor="t" anchorCtr="0">
            <a:noAutofit/>
          </a:bodyPr>
          <a:lstStyle/>
          <a:p>
            <a:pPr marL="0" lvl="0" indent="0">
              <a:lnSpc>
                <a:spcPct val="100000"/>
              </a:lnSpc>
              <a:buClr>
                <a:srgbClr val="AE4844"/>
              </a:buClr>
              <a:buSzPts val="3600"/>
              <a:buNone/>
            </a:pPr>
            <a:r>
              <a:rPr lang="en-US" sz="3600" dirty="0">
                <a:solidFill>
                  <a:schemeClr val="tx2">
                    <a:lumMod val="10000"/>
                  </a:schemeClr>
                </a:solidFill>
                <a:latin typeface="Arial" panose="020B0604020202020204" pitchFamily="34" charset="0"/>
                <a:cs typeface="Arial" panose="020B0604020202020204" pitchFamily="34" charset="0"/>
              </a:rPr>
              <a:t>Coachman was one of many Olympic athletes of color to be welcomed at The White House by President Harry S. Truman. </a:t>
            </a:r>
          </a:p>
          <a:p>
            <a:pPr marL="0" lvl="0" indent="0">
              <a:lnSpc>
                <a:spcPct val="100000"/>
              </a:lnSpc>
              <a:buClr>
                <a:srgbClr val="AE4844"/>
              </a:buClr>
              <a:buSzPts val="3600"/>
              <a:buNone/>
            </a:pPr>
            <a:endParaRPr lang="en-US" sz="3600" dirty="0">
              <a:solidFill>
                <a:schemeClr val="tx2">
                  <a:lumMod val="10000"/>
                </a:schemeClr>
              </a:solidFill>
              <a:latin typeface="Arial" panose="020B0604020202020204" pitchFamily="34" charset="0"/>
              <a:cs typeface="Arial" panose="020B0604020202020204" pitchFamily="34" charset="0"/>
            </a:endParaRPr>
          </a:p>
          <a:p>
            <a:pPr marL="0" lvl="0" indent="0">
              <a:lnSpc>
                <a:spcPct val="100000"/>
              </a:lnSpc>
              <a:buClr>
                <a:srgbClr val="AE4844"/>
              </a:buClr>
              <a:buSzPts val="3600"/>
              <a:buNone/>
            </a:pPr>
            <a:endParaRPr lang="en-US" sz="3600" dirty="0">
              <a:solidFill>
                <a:schemeClr val="tx2">
                  <a:lumMod val="10000"/>
                </a:schemeClr>
              </a:solidFill>
              <a:latin typeface="Arial" panose="020B0604020202020204" pitchFamily="34" charset="0"/>
              <a:cs typeface="Arial" panose="020B0604020202020204" pitchFamily="34" charset="0"/>
            </a:endParaRPr>
          </a:p>
          <a:p>
            <a:pPr marL="0" lvl="0" indent="0">
              <a:lnSpc>
                <a:spcPct val="100000"/>
              </a:lnSpc>
              <a:buClr>
                <a:srgbClr val="AE4844"/>
              </a:buClr>
              <a:buSzPts val="3600"/>
              <a:buNone/>
            </a:pPr>
            <a:endParaRPr lang="en-US" sz="3600" dirty="0">
              <a:solidFill>
                <a:schemeClr val="tx2">
                  <a:lumMod val="10000"/>
                </a:schemeClr>
              </a:solidFill>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Clr>
                <a:srgbClr val="AE4844"/>
              </a:buClr>
              <a:buSzPts val="3600"/>
              <a:buFont typeface="Lato Light"/>
              <a:buNone/>
            </a:pPr>
            <a:endParaRPr sz="3600" b="0" i="1" u="none" strike="noStrike" cap="none" dirty="0">
              <a:solidFill>
                <a:schemeClr val="tx2">
                  <a:lumMod val="10000"/>
                </a:schemeClr>
              </a:solidFill>
              <a:latin typeface="Arial" panose="020B0604020202020204" pitchFamily="34" charset="0"/>
              <a:cs typeface="Arial" panose="020B0604020202020204" pitchFamily="34" charset="0"/>
              <a:sym typeface="Lato"/>
            </a:endParaRPr>
          </a:p>
        </p:txBody>
      </p:sp>
      <p:sp>
        <p:nvSpPr>
          <p:cNvPr id="196" name="Google Shape;196;p14"/>
          <p:cNvSpPr txBox="1"/>
          <p:nvPr/>
        </p:nvSpPr>
        <p:spPr>
          <a:xfrm>
            <a:off x="5212080" y="1371600"/>
            <a:ext cx="11905160" cy="1100215"/>
          </a:xfrm>
          <a:prstGeom prst="rect">
            <a:avLst/>
          </a:prstGeom>
          <a:noFill/>
          <a:ln>
            <a:noFill/>
          </a:ln>
        </p:spPr>
        <p:txBody>
          <a:bodyPr spcFirstLastPara="1" wrap="square" lIns="50800" tIns="50800" rIns="50800" bIns="50800" anchor="t" anchorCtr="0">
            <a:noAutofit/>
          </a:bodyPr>
          <a:lstStyle/>
          <a:p>
            <a:pPr lvl="0">
              <a:lnSpc>
                <a:spcPct val="80000"/>
              </a:lnSpc>
              <a:buClr>
                <a:srgbClr val="313653"/>
              </a:buClr>
              <a:buSzPts val="7000"/>
            </a:pPr>
            <a:r>
              <a:rPr lang="en-US" sz="7200" b="1" dirty="0">
                <a:solidFill>
                  <a:srgbClr val="313653"/>
                </a:solidFill>
                <a:latin typeface="Arial" panose="020B0604020202020204" pitchFamily="34" charset="0"/>
                <a:ea typeface="Bodoni"/>
                <a:cs typeface="Arial" panose="020B0604020202020204" pitchFamily="34" charset="0"/>
                <a:sym typeface="Bodoni"/>
              </a:rPr>
              <a:t>Olympic Champion</a:t>
            </a:r>
            <a:endParaRPr sz="7200" dirty="0">
              <a:latin typeface="Arial" panose="020B0604020202020204" pitchFamily="34" charset="0"/>
            </a:endParaRPr>
          </a:p>
        </p:txBody>
      </p:sp>
      <p:pic>
        <p:nvPicPr>
          <p:cNvPr id="6" name="Google Shape;410;p18">
            <a:extLst>
              <a:ext uri="{FF2B5EF4-FFF2-40B4-BE49-F238E27FC236}">
                <a16:creationId xmlns:a16="http://schemas.microsoft.com/office/drawing/2014/main" id="{2D574AFB-9CF8-A142-93D1-F2E487D57FEE}"/>
              </a:ext>
            </a:extLst>
          </p:cNvPr>
          <p:cNvPicPr preferRelativeResize="0"/>
          <p:nvPr/>
        </p:nvPicPr>
        <p:blipFill rotWithShape="1">
          <a:blip r:embed="rId3">
            <a:alphaModFix/>
          </a:blip>
          <a:srcRect/>
          <a:stretch/>
        </p:blipFill>
        <p:spPr>
          <a:xfrm>
            <a:off x="2022124" y="2610948"/>
            <a:ext cx="10295438" cy="7854357"/>
          </a:xfrm>
          <a:prstGeom prst="rect">
            <a:avLst/>
          </a:prstGeom>
          <a:noFill/>
          <a:ln>
            <a:noFill/>
          </a:ln>
          <a:effectLst>
            <a:softEdge rad="38100"/>
          </a:effectLst>
        </p:spPr>
      </p:pic>
      <p:sp>
        <p:nvSpPr>
          <p:cNvPr id="9" name="Google Shape;411;p18">
            <a:extLst>
              <a:ext uri="{FF2B5EF4-FFF2-40B4-BE49-F238E27FC236}">
                <a16:creationId xmlns:a16="http://schemas.microsoft.com/office/drawing/2014/main" id="{CB25E987-A92D-7E44-A39B-8E59332AFC9D}"/>
              </a:ext>
            </a:extLst>
          </p:cNvPr>
          <p:cNvSpPr txBox="1"/>
          <p:nvPr/>
        </p:nvSpPr>
        <p:spPr>
          <a:xfrm>
            <a:off x="5335447" y="10726195"/>
            <a:ext cx="13610840" cy="964367"/>
          </a:xfrm>
          <a:prstGeom prst="rect">
            <a:avLst/>
          </a:prstGeom>
          <a:noFill/>
          <a:ln>
            <a:noFill/>
          </a:ln>
        </p:spPr>
        <p:txBody>
          <a:bodyPr spcFirstLastPara="1" wrap="square" lIns="50800" tIns="50800" rIns="50800" bIns="50800" anchor="ctr" anchorCtr="0">
            <a:spAutoFit/>
          </a:bodyPr>
          <a:lstStyle/>
          <a:p>
            <a:pPr marL="0" marR="0" lvl="0" indent="0" rtl="0">
              <a:lnSpc>
                <a:spcPct val="100000"/>
              </a:lnSpc>
              <a:spcBef>
                <a:spcPts val="0"/>
              </a:spcBef>
              <a:spcAft>
                <a:spcPts val="0"/>
              </a:spcAft>
              <a:buClr>
                <a:srgbClr val="545454"/>
              </a:buClr>
              <a:buSzPts val="2800"/>
              <a:buFont typeface="Lato Light"/>
              <a:buNone/>
            </a:pPr>
            <a:r>
              <a:rPr lang="en-US" sz="2800" b="0" i="1" u="none" strike="noStrike" cap="none" dirty="0">
                <a:solidFill>
                  <a:srgbClr val="545454"/>
                </a:solidFill>
                <a:latin typeface="Arial" panose="020B0604020202020204" pitchFamily="34" charset="0"/>
                <a:ea typeface="Lato Light"/>
                <a:cs typeface="Arial" panose="020B0604020202020204" pitchFamily="34" charset="0"/>
                <a:sym typeface="Lato Light"/>
              </a:rPr>
              <a:t>President Harry S. Truman stands with a group of African American Olympic athletes in the Oval Office in 1948. Alice Coachman is second from the right. </a:t>
            </a:r>
            <a:endParaRPr dirty="0"/>
          </a:p>
        </p:txBody>
      </p:sp>
      <p:sp>
        <p:nvSpPr>
          <p:cNvPr id="10" name="Google Shape;413;p18">
            <a:extLst>
              <a:ext uri="{FF2B5EF4-FFF2-40B4-BE49-F238E27FC236}">
                <a16:creationId xmlns:a16="http://schemas.microsoft.com/office/drawing/2014/main" id="{D751E0A7-6520-B84B-AC7F-4F6751A13088}"/>
              </a:ext>
            </a:extLst>
          </p:cNvPr>
          <p:cNvSpPr txBox="1"/>
          <p:nvPr/>
        </p:nvSpPr>
        <p:spPr>
          <a:xfrm>
            <a:off x="13035063" y="6232807"/>
            <a:ext cx="9437207" cy="2585323"/>
          </a:xfrm>
          <a:prstGeom prst="rect">
            <a:avLst/>
          </a:prstGeom>
          <a:solidFill>
            <a:schemeClr val="tx1">
              <a:lumMod val="75000"/>
            </a:schemeClr>
          </a:solidFill>
          <a:ln>
            <a:noFill/>
          </a:ln>
          <a:effectLst>
            <a:softEdge rad="63500"/>
          </a:effectLst>
        </p:spPr>
        <p:txBody>
          <a:bodyPr spcFirstLastPara="1" wrap="square" lIns="365760" tIns="365760" rIns="365760" bIns="365760" anchor="t" anchorCtr="0">
            <a:spAutoFit/>
          </a:bodyPr>
          <a:lstStyle>
            <a:defPPr marR="0" lvl="0" algn="l" rtl="0">
              <a:lnSpc>
                <a:spcPct val="100000"/>
              </a:lnSpc>
              <a:spcBef>
                <a:spcPts val="0"/>
              </a:spcBef>
              <a:spcAft>
                <a:spcPts val="0"/>
              </a:spcAft>
            </a:defPPr>
            <a:lvl1pPr marL="0" indent="0">
              <a:buNone/>
              <a:defRPr sz="4000">
                <a:solidFill>
                  <a:srgbClr val="AE4844"/>
                </a:solidFill>
                <a:latin typeface="Helvetica Neue"/>
                <a:ea typeface="Helvetica Neue"/>
                <a:cs typeface="Helvetica Neue"/>
              </a:defRPr>
            </a:lvl1pPr>
          </a:lstStyle>
          <a:p>
            <a:r>
              <a:rPr lang="en-US" dirty="0">
                <a:solidFill>
                  <a:schemeClr val="tx1"/>
                </a:solidFill>
                <a:latin typeface="Arial" panose="020B0604020202020204" pitchFamily="34" charset="0"/>
                <a:cs typeface="Arial" panose="020B0604020202020204" pitchFamily="34" charset="0"/>
                <a:sym typeface="Helvetica Neue"/>
              </a:rPr>
              <a:t>What is your favorite Olympic sport? </a:t>
            </a:r>
          </a:p>
          <a:p>
            <a:endParaRPr lang="en-US" dirty="0">
              <a:solidFill>
                <a:schemeClr val="tx1"/>
              </a:solidFill>
              <a:latin typeface="Arial" panose="020B0604020202020204" pitchFamily="34" charset="0"/>
              <a:cs typeface="Arial" panose="020B0604020202020204" pitchFamily="34" charset="0"/>
              <a:sym typeface="Helvetica Neue"/>
            </a:endParaRPr>
          </a:p>
          <a:p>
            <a:r>
              <a:rPr lang="en-US" dirty="0">
                <a:solidFill>
                  <a:schemeClr val="tx1"/>
                </a:solidFill>
                <a:latin typeface="Arial" panose="020B0604020202020204" pitchFamily="34" charset="0"/>
                <a:cs typeface="Arial" panose="020B0604020202020204" pitchFamily="34" charset="0"/>
                <a:sym typeface="Helvetica Neue"/>
              </a:rPr>
              <a:t>Why does that sport appeal to you?</a:t>
            </a:r>
            <a:endParaRPr dirty="0">
              <a:solidFill>
                <a:schemeClr val="tx1"/>
              </a:solidFill>
              <a:latin typeface="Arial" panose="020B0604020202020204" pitchFamily="34" charset="0"/>
              <a:cs typeface="Arial" panose="020B0604020202020204" pitchFamily="34" charset="0"/>
              <a:sym typeface="Helvetica Neue"/>
            </a:endParaRPr>
          </a:p>
        </p:txBody>
      </p:sp>
    </p:spTree>
    <p:extLst>
      <p:ext uri="{BB962C8B-B14F-4D97-AF65-F5344CB8AC3E}">
        <p14:creationId xmlns:p14="http://schemas.microsoft.com/office/powerpoint/2010/main" val="4083576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14"/>
          <p:cNvSpPr txBox="1">
            <a:spLocks noGrp="1"/>
          </p:cNvSpPr>
          <p:nvPr>
            <p:ph type="subTitle" idx="4294967295"/>
          </p:nvPr>
        </p:nvSpPr>
        <p:spPr>
          <a:xfrm>
            <a:off x="5212080" y="2794817"/>
            <a:ext cx="8104760" cy="1799780"/>
          </a:xfrm>
          <a:prstGeom prst="rect">
            <a:avLst/>
          </a:prstGeom>
          <a:noFill/>
          <a:ln>
            <a:noFill/>
          </a:ln>
        </p:spPr>
        <p:txBody>
          <a:bodyPr spcFirstLastPara="1" wrap="square" lIns="50800" tIns="50800" rIns="50800" bIns="50800" anchor="t" anchorCtr="0">
            <a:noAutofit/>
          </a:bodyPr>
          <a:lstStyle/>
          <a:p>
            <a:pPr marL="0" lvl="0" indent="0">
              <a:lnSpc>
                <a:spcPct val="100000"/>
              </a:lnSpc>
              <a:buClr>
                <a:srgbClr val="AE4844"/>
              </a:buClr>
              <a:buSzPts val="3600"/>
              <a:buNone/>
            </a:pPr>
            <a:r>
              <a:rPr lang="en-US" sz="3600" dirty="0">
                <a:solidFill>
                  <a:schemeClr val="tx2">
                    <a:lumMod val="10000"/>
                  </a:schemeClr>
                </a:solidFill>
                <a:latin typeface="Arial" panose="020B0604020202020204" pitchFamily="34" charset="0"/>
                <a:cs typeface="Arial" panose="020B0604020202020204" pitchFamily="34" charset="0"/>
              </a:rPr>
              <a:t>However, even at the celebration for her victory back home in Georgia, she was faced with the racism that was very common at the time. The Sunday Times reported in 2012:</a:t>
            </a:r>
          </a:p>
          <a:p>
            <a:pPr marL="0" lvl="0" indent="0">
              <a:lnSpc>
                <a:spcPct val="100000"/>
              </a:lnSpc>
              <a:buClr>
                <a:srgbClr val="AE4844"/>
              </a:buClr>
              <a:buSzPts val="3600"/>
              <a:buNone/>
            </a:pPr>
            <a:endParaRPr lang="en-US" sz="3600" dirty="0">
              <a:solidFill>
                <a:schemeClr val="tx2">
                  <a:lumMod val="10000"/>
                </a:schemeClr>
              </a:solidFill>
              <a:latin typeface="Arial" panose="020B0604020202020204" pitchFamily="34" charset="0"/>
              <a:cs typeface="Arial" panose="020B0604020202020204" pitchFamily="34" charset="0"/>
            </a:endParaRPr>
          </a:p>
          <a:p>
            <a:pPr marL="0" lvl="0" indent="0">
              <a:lnSpc>
                <a:spcPct val="100000"/>
              </a:lnSpc>
              <a:buClr>
                <a:srgbClr val="AE4844"/>
              </a:buClr>
              <a:buSzPts val="3600"/>
              <a:buNone/>
            </a:pPr>
            <a:r>
              <a:rPr lang="en-US" sz="3600" dirty="0">
                <a:solidFill>
                  <a:schemeClr val="tx2">
                    <a:lumMod val="10000"/>
                  </a:schemeClr>
                </a:solidFill>
                <a:latin typeface="Arial" panose="020B0604020202020204" pitchFamily="34" charset="0"/>
                <a:cs typeface="Arial" panose="020B0604020202020204" pitchFamily="34" charset="0"/>
              </a:rPr>
              <a:t>“When [Coachman] reached Atlanta in Georgia she was welcomed along the roads stretching almost 180 miles to Albany, where a civic celebration was held. She was congratulated by the mayor, but he did not shake her hand. Neither did she speak publicly.”</a:t>
            </a:r>
          </a:p>
          <a:p>
            <a:pPr marL="0" lvl="0" indent="0">
              <a:lnSpc>
                <a:spcPct val="100000"/>
              </a:lnSpc>
              <a:buClr>
                <a:srgbClr val="AE4844"/>
              </a:buClr>
              <a:buSzPts val="3600"/>
              <a:buNone/>
            </a:pPr>
            <a:endParaRPr lang="en-US" sz="3600" dirty="0">
              <a:solidFill>
                <a:schemeClr val="tx2">
                  <a:lumMod val="10000"/>
                </a:schemeClr>
              </a:solidFill>
              <a:latin typeface="Arial" panose="020B0604020202020204" pitchFamily="34" charset="0"/>
              <a:cs typeface="Arial" panose="020B0604020202020204" pitchFamily="34" charset="0"/>
            </a:endParaRPr>
          </a:p>
          <a:p>
            <a:pPr marL="0" lvl="0" indent="0">
              <a:lnSpc>
                <a:spcPct val="100000"/>
              </a:lnSpc>
              <a:buClr>
                <a:srgbClr val="AE4844"/>
              </a:buClr>
              <a:buSzPts val="3800"/>
              <a:buNone/>
            </a:pPr>
            <a:r>
              <a:rPr lang="en-US" sz="3600" dirty="0">
                <a:solidFill>
                  <a:schemeClr val="tx2">
                    <a:lumMod val="10000"/>
                  </a:schemeClr>
                </a:solidFill>
                <a:latin typeface="Arial" panose="020B0604020202020204" pitchFamily="34" charset="0"/>
                <a:cs typeface="Arial" panose="020B0604020202020204" pitchFamily="34" charset="0"/>
              </a:rPr>
              <a:t>Coachman recalled many years later: </a:t>
            </a:r>
          </a:p>
          <a:p>
            <a:pPr marL="0" lvl="0" indent="0">
              <a:lnSpc>
                <a:spcPct val="100000"/>
              </a:lnSpc>
              <a:buClr>
                <a:srgbClr val="AE4844"/>
              </a:buClr>
              <a:buSzPts val="3800"/>
              <a:buNone/>
            </a:pPr>
            <a:r>
              <a:rPr lang="en-US" sz="3600" b="1" i="1" dirty="0">
                <a:solidFill>
                  <a:schemeClr val="tx2">
                    <a:lumMod val="10000"/>
                  </a:schemeClr>
                </a:solidFill>
                <a:latin typeface="Arial" panose="020B0604020202020204" pitchFamily="34" charset="0"/>
                <a:cs typeface="Arial" panose="020B0604020202020204" pitchFamily="34" charset="0"/>
              </a:rPr>
              <a:t>“That was the way it was in 1948.” </a:t>
            </a:r>
          </a:p>
          <a:p>
            <a:pPr marL="0" lvl="0" indent="0">
              <a:lnSpc>
                <a:spcPct val="100000"/>
              </a:lnSpc>
              <a:buClr>
                <a:srgbClr val="AE4844"/>
              </a:buClr>
              <a:buSzPts val="3600"/>
              <a:buNone/>
            </a:pPr>
            <a:endParaRPr lang="en-US" sz="3600" dirty="0">
              <a:solidFill>
                <a:schemeClr val="tx2">
                  <a:lumMod val="10000"/>
                </a:schemeClr>
              </a:solidFill>
              <a:latin typeface="Arial" panose="020B0604020202020204" pitchFamily="34" charset="0"/>
              <a:cs typeface="Arial" panose="020B0604020202020204" pitchFamily="34" charset="0"/>
            </a:endParaRPr>
          </a:p>
          <a:p>
            <a:pPr marL="0" lvl="0" indent="0">
              <a:lnSpc>
                <a:spcPct val="100000"/>
              </a:lnSpc>
              <a:buClr>
                <a:srgbClr val="AE4844"/>
              </a:buClr>
              <a:buSzPts val="3600"/>
              <a:buNone/>
            </a:pPr>
            <a:endParaRPr lang="en-US" sz="3600" dirty="0">
              <a:solidFill>
                <a:schemeClr val="tx2">
                  <a:lumMod val="10000"/>
                </a:schemeClr>
              </a:solidFill>
              <a:latin typeface="Arial" panose="020B0604020202020204" pitchFamily="34" charset="0"/>
              <a:cs typeface="Arial" panose="020B0604020202020204" pitchFamily="34" charset="0"/>
            </a:endParaRPr>
          </a:p>
          <a:p>
            <a:pPr marL="0" lvl="0" indent="0">
              <a:lnSpc>
                <a:spcPct val="100000"/>
              </a:lnSpc>
              <a:buClr>
                <a:srgbClr val="AE4844"/>
              </a:buClr>
              <a:buSzPts val="3600"/>
              <a:buNone/>
            </a:pPr>
            <a:endParaRPr lang="en-US" sz="3600" dirty="0">
              <a:solidFill>
                <a:schemeClr val="tx2">
                  <a:lumMod val="10000"/>
                </a:schemeClr>
              </a:solidFill>
              <a:latin typeface="Arial" panose="020B0604020202020204" pitchFamily="34" charset="0"/>
              <a:cs typeface="Arial" panose="020B0604020202020204" pitchFamily="34" charset="0"/>
            </a:endParaRPr>
          </a:p>
          <a:p>
            <a:pPr marL="0" lvl="0" indent="0">
              <a:lnSpc>
                <a:spcPct val="100000"/>
              </a:lnSpc>
              <a:buClr>
                <a:srgbClr val="AE4844"/>
              </a:buClr>
              <a:buSzPts val="3600"/>
              <a:buNone/>
            </a:pPr>
            <a:endParaRPr lang="en-US" sz="3600" dirty="0">
              <a:solidFill>
                <a:schemeClr val="tx2">
                  <a:lumMod val="10000"/>
                </a:schemeClr>
              </a:solidFill>
              <a:latin typeface="Arial" panose="020B0604020202020204" pitchFamily="34" charset="0"/>
              <a:cs typeface="Arial" panose="020B0604020202020204" pitchFamily="34" charset="0"/>
            </a:endParaRPr>
          </a:p>
          <a:p>
            <a:pPr marL="0" lvl="0" indent="0">
              <a:lnSpc>
                <a:spcPct val="100000"/>
              </a:lnSpc>
              <a:buClr>
                <a:srgbClr val="AE4844"/>
              </a:buClr>
              <a:buSzPts val="3600"/>
              <a:buNone/>
            </a:pPr>
            <a:endParaRPr lang="en-US" sz="3600" dirty="0">
              <a:solidFill>
                <a:schemeClr val="tx2">
                  <a:lumMod val="10000"/>
                </a:schemeClr>
              </a:solidFill>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Clr>
                <a:srgbClr val="AE4844"/>
              </a:buClr>
              <a:buSzPts val="3600"/>
              <a:buFont typeface="Lato Light"/>
              <a:buNone/>
            </a:pPr>
            <a:endParaRPr sz="3600" b="0" i="1" u="none" strike="noStrike" cap="none" dirty="0">
              <a:solidFill>
                <a:schemeClr val="tx2">
                  <a:lumMod val="10000"/>
                </a:schemeClr>
              </a:solidFill>
              <a:latin typeface="Arial" panose="020B0604020202020204" pitchFamily="34" charset="0"/>
              <a:cs typeface="Arial" panose="020B0604020202020204" pitchFamily="34" charset="0"/>
              <a:sym typeface="Lato"/>
            </a:endParaRPr>
          </a:p>
        </p:txBody>
      </p:sp>
      <p:sp>
        <p:nvSpPr>
          <p:cNvPr id="196" name="Google Shape;196;p14"/>
          <p:cNvSpPr txBox="1"/>
          <p:nvPr/>
        </p:nvSpPr>
        <p:spPr>
          <a:xfrm>
            <a:off x="5212080" y="1371600"/>
            <a:ext cx="11905160" cy="1100215"/>
          </a:xfrm>
          <a:prstGeom prst="rect">
            <a:avLst/>
          </a:prstGeom>
          <a:noFill/>
          <a:ln>
            <a:noFill/>
          </a:ln>
        </p:spPr>
        <p:txBody>
          <a:bodyPr spcFirstLastPara="1" wrap="square" lIns="50800" tIns="50800" rIns="50800" bIns="50800" anchor="t" anchorCtr="0">
            <a:noAutofit/>
          </a:bodyPr>
          <a:lstStyle/>
          <a:p>
            <a:pPr lvl="0">
              <a:lnSpc>
                <a:spcPct val="80000"/>
              </a:lnSpc>
              <a:buClr>
                <a:srgbClr val="313653"/>
              </a:buClr>
              <a:buSzPts val="7000"/>
            </a:pPr>
            <a:r>
              <a:rPr lang="en-US" sz="7200" b="1" dirty="0">
                <a:solidFill>
                  <a:schemeClr val="bg2">
                    <a:lumMod val="50000"/>
                  </a:schemeClr>
                </a:solidFill>
                <a:latin typeface="Arial" panose="020B0604020202020204" pitchFamily="34" charset="0"/>
                <a:ea typeface="Bodoni"/>
                <a:cs typeface="Arial" panose="020B0604020202020204" pitchFamily="34" charset="0"/>
                <a:sym typeface="Bodoni"/>
              </a:rPr>
              <a:t>Olympic Champion</a:t>
            </a:r>
            <a:endParaRPr sz="7200" dirty="0">
              <a:solidFill>
                <a:schemeClr val="bg2">
                  <a:lumMod val="50000"/>
                </a:schemeClr>
              </a:solidFill>
              <a:latin typeface="Arial" panose="020B0604020202020204" pitchFamily="34" charset="0"/>
            </a:endParaRPr>
          </a:p>
        </p:txBody>
      </p:sp>
      <p:pic>
        <p:nvPicPr>
          <p:cNvPr id="7" name="Google Shape;421;p19">
            <a:extLst>
              <a:ext uri="{FF2B5EF4-FFF2-40B4-BE49-F238E27FC236}">
                <a16:creationId xmlns:a16="http://schemas.microsoft.com/office/drawing/2014/main" id="{F0115B3D-D681-BD4F-A393-DE8F7D6D7893}"/>
              </a:ext>
            </a:extLst>
          </p:cNvPr>
          <p:cNvPicPr preferRelativeResize="0"/>
          <p:nvPr/>
        </p:nvPicPr>
        <p:blipFill rotWithShape="1">
          <a:blip r:embed="rId3">
            <a:alphaModFix/>
          </a:blip>
          <a:srcRect/>
          <a:stretch/>
        </p:blipFill>
        <p:spPr>
          <a:xfrm>
            <a:off x="15804107" y="1987549"/>
            <a:ext cx="5753099" cy="9740901"/>
          </a:xfrm>
          <a:prstGeom prst="rect">
            <a:avLst/>
          </a:prstGeom>
          <a:noFill/>
          <a:ln>
            <a:noFill/>
          </a:ln>
        </p:spPr>
      </p:pic>
    </p:spTree>
    <p:extLst>
      <p:ext uri="{BB962C8B-B14F-4D97-AF65-F5344CB8AC3E}">
        <p14:creationId xmlns:p14="http://schemas.microsoft.com/office/powerpoint/2010/main" val="93252091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95">
                                            <p:txEl>
                                              <p:pRg st="2" end="2"/>
                                            </p:txEl>
                                          </p:spTgt>
                                        </p:tgtEl>
                                        <p:attrNameLst>
                                          <p:attrName>style.visibility</p:attrName>
                                        </p:attrNameLst>
                                      </p:cBhvr>
                                      <p:to>
                                        <p:strVal val="visible"/>
                                      </p:to>
                                    </p:set>
                                    <p:animEffect transition="in" filter="dissolve">
                                      <p:cBhvr>
                                        <p:cTn id="7" dur="500"/>
                                        <p:tgtEl>
                                          <p:spTgt spid="195">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95">
                                            <p:txEl>
                                              <p:pRg st="4" end="4"/>
                                            </p:txEl>
                                          </p:spTgt>
                                        </p:tgtEl>
                                        <p:attrNameLst>
                                          <p:attrName>style.visibility</p:attrName>
                                        </p:attrNameLst>
                                      </p:cBhvr>
                                      <p:to>
                                        <p:strVal val="visible"/>
                                      </p:to>
                                    </p:set>
                                    <p:animEffect transition="in" filter="dissolve">
                                      <p:cBhvr>
                                        <p:cTn id="10" dur="3000"/>
                                        <p:tgtEl>
                                          <p:spTgt spid="195">
                                            <p:txEl>
                                              <p:pRg st="4" end="4"/>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195">
                                            <p:txEl>
                                              <p:pRg st="5" end="5"/>
                                            </p:txEl>
                                          </p:spTgt>
                                        </p:tgtEl>
                                        <p:attrNameLst>
                                          <p:attrName>style.visibility</p:attrName>
                                        </p:attrNameLst>
                                      </p:cBhvr>
                                      <p:to>
                                        <p:strVal val="visible"/>
                                      </p:to>
                                    </p:set>
                                    <p:animEffect transition="in" filter="dissolve">
                                      <p:cBhvr>
                                        <p:cTn id="13" dur="3000"/>
                                        <p:tgtEl>
                                          <p:spTgt spid="19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16"/>
          <p:cNvSpPr txBox="1"/>
          <p:nvPr/>
        </p:nvSpPr>
        <p:spPr>
          <a:xfrm>
            <a:off x="5212080" y="1357067"/>
            <a:ext cx="11905160" cy="1100215"/>
          </a:xfrm>
          <a:prstGeom prst="rect">
            <a:avLst/>
          </a:prstGeom>
          <a:noFill/>
          <a:ln>
            <a:noFill/>
          </a:ln>
        </p:spPr>
        <p:txBody>
          <a:bodyPr spcFirstLastPara="1" wrap="square" lIns="50800" tIns="50800" rIns="50800" bIns="50800" anchor="t" anchorCtr="0">
            <a:noAutofit/>
          </a:bodyPr>
          <a:lstStyle/>
          <a:p>
            <a:pPr lvl="0">
              <a:lnSpc>
                <a:spcPct val="80000"/>
              </a:lnSpc>
              <a:buClr>
                <a:srgbClr val="313653"/>
              </a:buClr>
              <a:buSzPts val="7000"/>
            </a:pPr>
            <a:r>
              <a:rPr lang="en-US" sz="7000" b="1" dirty="0">
                <a:solidFill>
                  <a:schemeClr val="bg2">
                    <a:lumMod val="50000"/>
                  </a:schemeClr>
                </a:solidFill>
                <a:latin typeface="Arial" panose="020B0604020202020204" pitchFamily="34" charset="0"/>
                <a:ea typeface="Bodoni"/>
                <a:cs typeface="Arial" panose="020B0604020202020204" pitchFamily="34" charset="0"/>
                <a:sym typeface="Bodoni"/>
              </a:rPr>
              <a:t>After the Olympics</a:t>
            </a:r>
            <a:endParaRPr dirty="0">
              <a:solidFill>
                <a:schemeClr val="bg2">
                  <a:lumMod val="50000"/>
                </a:schemeClr>
              </a:solidFill>
              <a:latin typeface="Arial" panose="020B0604020202020204" pitchFamily="34" charset="0"/>
            </a:endParaRPr>
          </a:p>
        </p:txBody>
      </p:sp>
      <p:sp>
        <p:nvSpPr>
          <p:cNvPr id="206" name="Google Shape;206;p16"/>
          <p:cNvSpPr txBox="1"/>
          <p:nvPr/>
        </p:nvSpPr>
        <p:spPr>
          <a:xfrm>
            <a:off x="5212080" y="2804514"/>
            <a:ext cx="16664185" cy="1799780"/>
          </a:xfrm>
          <a:prstGeom prst="rect">
            <a:avLst/>
          </a:prstGeom>
          <a:noFill/>
          <a:ln>
            <a:noFill/>
          </a:ln>
        </p:spPr>
        <p:txBody>
          <a:bodyPr spcFirstLastPara="1" wrap="square" lIns="50800" tIns="50800" rIns="50800" bIns="50800" anchor="t" anchorCtr="0">
            <a:noAutofit/>
          </a:bodyPr>
          <a:lstStyle/>
          <a:p>
            <a:pPr lvl="0">
              <a:buClr>
                <a:srgbClr val="AE4844"/>
              </a:buClr>
              <a:buSzPts val="3600"/>
            </a:pPr>
            <a:r>
              <a:rPr lang="en-US" sz="3600" dirty="0">
                <a:solidFill>
                  <a:schemeClr val="tx2">
                    <a:lumMod val="10000"/>
                  </a:schemeClr>
                </a:solidFill>
                <a:latin typeface="Arial" panose="020B0604020202020204" pitchFamily="34" charset="0"/>
                <a:ea typeface="Lato"/>
                <a:cs typeface="Arial" panose="020B0604020202020204" pitchFamily="34" charset="0"/>
                <a:sym typeface="Lato"/>
              </a:rPr>
              <a:t>Alice returned to Albany State College to finish her degree, graduating in 1949. </a:t>
            </a:r>
          </a:p>
          <a:p>
            <a:pPr lvl="0">
              <a:buClr>
                <a:srgbClr val="AE4844"/>
              </a:buClr>
              <a:buSzPts val="3600"/>
            </a:pPr>
            <a:endParaRPr lang="en-US" sz="3600" dirty="0">
              <a:solidFill>
                <a:schemeClr val="tx2">
                  <a:lumMod val="10000"/>
                </a:schemeClr>
              </a:solidFill>
              <a:latin typeface="Arial" panose="020B0604020202020204" pitchFamily="34" charset="0"/>
              <a:ea typeface="Lato"/>
              <a:cs typeface="Arial" panose="020B0604020202020204" pitchFamily="34" charset="0"/>
              <a:sym typeface="Lato"/>
            </a:endParaRPr>
          </a:p>
          <a:p>
            <a:pPr lvl="0">
              <a:buClr>
                <a:srgbClr val="AE4844"/>
              </a:buClr>
              <a:buSzPts val="3600"/>
            </a:pPr>
            <a:r>
              <a:rPr lang="en-US" sz="3600" dirty="0">
                <a:solidFill>
                  <a:schemeClr val="tx2">
                    <a:lumMod val="10000"/>
                  </a:schemeClr>
                </a:solidFill>
                <a:latin typeface="Arial" panose="020B0604020202020204" pitchFamily="34" charset="0"/>
                <a:ea typeface="Lato"/>
                <a:cs typeface="Arial" panose="020B0604020202020204" pitchFamily="34" charset="0"/>
                <a:sym typeface="Lato"/>
              </a:rPr>
              <a:t>In 1952, Coachman became the first African American woman to earn an endorsement deal as she partnered with Coca-Cola to become a spokesperson!</a:t>
            </a:r>
          </a:p>
          <a:p>
            <a:pPr lvl="0">
              <a:buClr>
                <a:srgbClr val="AE4844"/>
              </a:buClr>
              <a:buSzPts val="3600"/>
            </a:pPr>
            <a:endParaRPr lang="en-US" sz="3600" dirty="0">
              <a:solidFill>
                <a:schemeClr val="tx2">
                  <a:lumMod val="10000"/>
                </a:schemeClr>
              </a:solidFill>
              <a:latin typeface="Arial" panose="020B0604020202020204" pitchFamily="34" charset="0"/>
              <a:ea typeface="Lato"/>
              <a:cs typeface="Arial" panose="020B0604020202020204" pitchFamily="34" charset="0"/>
              <a:sym typeface="Lato"/>
            </a:endParaRPr>
          </a:p>
          <a:p>
            <a:pPr marL="0" marR="0" lvl="0" indent="0" algn="l" rtl="0">
              <a:lnSpc>
                <a:spcPct val="100000"/>
              </a:lnSpc>
              <a:spcBef>
                <a:spcPts val="0"/>
              </a:spcBef>
              <a:spcAft>
                <a:spcPts val="0"/>
              </a:spcAft>
              <a:buClr>
                <a:srgbClr val="AE4844"/>
              </a:buClr>
              <a:buSzPts val="3600"/>
              <a:buFont typeface="Lato"/>
              <a:buNone/>
            </a:pPr>
            <a:endParaRPr sz="3600" dirty="0">
              <a:solidFill>
                <a:schemeClr val="tx2">
                  <a:lumMod val="10000"/>
                </a:schemeClr>
              </a:solidFill>
              <a:latin typeface="Arial" panose="020B0604020202020204" pitchFamily="34" charset="0"/>
              <a:ea typeface="Lato"/>
              <a:cs typeface="Arial" panose="020B0604020202020204" pitchFamily="34" charset="0"/>
              <a:sym typeface="Lato"/>
            </a:endParaRPr>
          </a:p>
          <a:p>
            <a:pPr marL="0" marR="0" lvl="0" indent="0" algn="l" rtl="0">
              <a:lnSpc>
                <a:spcPct val="100000"/>
              </a:lnSpc>
              <a:spcBef>
                <a:spcPts val="0"/>
              </a:spcBef>
              <a:spcAft>
                <a:spcPts val="0"/>
              </a:spcAft>
              <a:buClr>
                <a:srgbClr val="AE4844"/>
              </a:buClr>
              <a:buSzPts val="3600"/>
              <a:buFont typeface="Lato"/>
              <a:buNone/>
            </a:pPr>
            <a:endParaRPr sz="3600" dirty="0">
              <a:solidFill>
                <a:schemeClr val="tx2">
                  <a:lumMod val="10000"/>
                </a:schemeClr>
              </a:solidFill>
              <a:latin typeface="Arial" panose="020B0604020202020204" pitchFamily="34" charset="0"/>
              <a:ea typeface="Lato"/>
              <a:cs typeface="Arial" panose="020B0604020202020204" pitchFamily="34" charset="0"/>
              <a:sym typeface="Lato"/>
            </a:endParaRPr>
          </a:p>
        </p:txBody>
      </p:sp>
      <p:pic>
        <p:nvPicPr>
          <p:cNvPr id="7" name="Google Shape;429;p20" descr="A picture containing text, painted&#10;&#10;Description automatically generated">
            <a:extLst>
              <a:ext uri="{FF2B5EF4-FFF2-40B4-BE49-F238E27FC236}">
                <a16:creationId xmlns:a16="http://schemas.microsoft.com/office/drawing/2014/main" id="{F1F044B3-5C95-3E4E-8990-438B0B36236F}"/>
              </a:ext>
            </a:extLst>
          </p:cNvPr>
          <p:cNvPicPr preferRelativeResize="0"/>
          <p:nvPr/>
        </p:nvPicPr>
        <p:blipFill rotWithShape="1">
          <a:blip r:embed="rId3">
            <a:alphaModFix/>
          </a:blip>
          <a:srcRect/>
          <a:stretch/>
        </p:blipFill>
        <p:spPr>
          <a:xfrm>
            <a:off x="5261960" y="6171488"/>
            <a:ext cx="10166197" cy="5880438"/>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8" name="Google Shape;78;p2"/>
          <p:cNvSpPr txBox="1">
            <a:spLocks noGrp="1"/>
          </p:cNvSpPr>
          <p:nvPr>
            <p:ph type="ctrTitle" idx="4294967295"/>
          </p:nvPr>
        </p:nvSpPr>
        <p:spPr>
          <a:xfrm>
            <a:off x="5212080" y="1371600"/>
            <a:ext cx="18299080" cy="1100215"/>
          </a:xfrm>
          <a:prstGeom prst="rect">
            <a:avLst/>
          </a:prstGeom>
          <a:noFill/>
          <a:ln>
            <a:noFill/>
          </a:ln>
        </p:spPr>
        <p:txBody>
          <a:bodyPr spcFirstLastPara="1" wrap="square" lIns="50800" tIns="50800" rIns="50800" bIns="50800" anchor="t" anchorCtr="0">
            <a:noAutofit/>
          </a:bodyPr>
          <a:lstStyle/>
          <a:p>
            <a:pPr lvl="0">
              <a:buClr>
                <a:srgbClr val="313653"/>
              </a:buClr>
              <a:buSzPts val="7000"/>
            </a:pPr>
            <a:r>
              <a:rPr lang="en-US" sz="7200" b="1" dirty="0">
                <a:solidFill>
                  <a:schemeClr val="tx2">
                    <a:lumMod val="10000"/>
                  </a:schemeClr>
                </a:solidFill>
                <a:latin typeface="Arial" panose="020B0604020202020204" pitchFamily="34" charset="0"/>
                <a:ea typeface="Bodoni"/>
                <a:cs typeface="Arial" panose="020B0604020202020204" pitchFamily="34" charset="0"/>
                <a:sym typeface="Bodoni"/>
              </a:rPr>
              <a:t>Early Life</a:t>
            </a:r>
            <a:br>
              <a:rPr lang="en-US" sz="7200" b="1" i="0" u="none" strike="noStrike" cap="none" dirty="0">
                <a:solidFill>
                  <a:schemeClr val="tx2">
                    <a:lumMod val="10000"/>
                  </a:schemeClr>
                </a:solidFill>
                <a:latin typeface="Arial" panose="020B0604020202020204" pitchFamily="34" charset="0"/>
                <a:ea typeface="Bodoni"/>
                <a:cs typeface="Arial" panose="020B0604020202020204" pitchFamily="34" charset="0"/>
                <a:sym typeface="Bodoni"/>
              </a:rPr>
            </a:br>
            <a:endParaRPr sz="7200" b="1" i="0" u="none" strike="noStrike" cap="none" dirty="0">
              <a:solidFill>
                <a:schemeClr val="tx2">
                  <a:lumMod val="10000"/>
                </a:schemeClr>
              </a:solidFill>
              <a:latin typeface="Arial" panose="020B0604020202020204" pitchFamily="34" charset="0"/>
              <a:ea typeface="Bodoni"/>
              <a:cs typeface="Arial" panose="020B0604020202020204" pitchFamily="34" charset="0"/>
              <a:sym typeface="Bodoni"/>
            </a:endParaRPr>
          </a:p>
        </p:txBody>
      </p:sp>
      <p:sp>
        <p:nvSpPr>
          <p:cNvPr id="79" name="Google Shape;79;p2"/>
          <p:cNvSpPr txBox="1"/>
          <p:nvPr/>
        </p:nvSpPr>
        <p:spPr>
          <a:xfrm>
            <a:off x="8786698" y="2666368"/>
            <a:ext cx="13509098" cy="3046665"/>
          </a:xfrm>
          <a:prstGeom prst="rect">
            <a:avLst/>
          </a:prstGeom>
          <a:noFill/>
          <a:ln>
            <a:noFill/>
          </a:ln>
        </p:spPr>
        <p:txBody>
          <a:bodyPr spcFirstLastPara="1" wrap="square" lIns="50800" tIns="50800" rIns="50800" bIns="50800" anchor="t" anchorCtr="0">
            <a:noAutofit/>
          </a:bodyPr>
          <a:lstStyle/>
          <a:p>
            <a:pPr lvl="0">
              <a:buClr>
                <a:srgbClr val="AE4844"/>
              </a:buClr>
              <a:buSzPts val="3600"/>
            </a:pPr>
            <a:r>
              <a:rPr lang="en-US" sz="3600" dirty="0">
                <a:solidFill>
                  <a:schemeClr val="tx2">
                    <a:lumMod val="10000"/>
                  </a:schemeClr>
                </a:solidFill>
                <a:latin typeface="Arial" panose="020B0604020202020204" pitchFamily="34" charset="0"/>
                <a:ea typeface="Lato"/>
                <a:cs typeface="Arial" panose="020B0604020202020204" pitchFamily="34" charset="0"/>
                <a:sym typeface="Lato"/>
              </a:rPr>
              <a:t>The 1920’s to 30’s in Georgia was a period marked by suffering. </a:t>
            </a:r>
          </a:p>
          <a:p>
            <a:pPr lvl="0">
              <a:buClr>
                <a:srgbClr val="AE4844"/>
              </a:buClr>
              <a:buSzPts val="3600"/>
            </a:pPr>
            <a:endParaRPr lang="en-US" sz="3600" dirty="0">
              <a:solidFill>
                <a:schemeClr val="tx2">
                  <a:lumMod val="10000"/>
                </a:schemeClr>
              </a:solidFill>
              <a:latin typeface="Arial" panose="020B0604020202020204" pitchFamily="34" charset="0"/>
              <a:ea typeface="Lato"/>
              <a:cs typeface="Arial" panose="020B0604020202020204" pitchFamily="34" charset="0"/>
              <a:sym typeface="Lato"/>
            </a:endParaRPr>
          </a:p>
          <a:p>
            <a:pPr lvl="0">
              <a:buClr>
                <a:srgbClr val="AE4844"/>
              </a:buClr>
              <a:buSzPts val="3600"/>
            </a:pPr>
            <a:r>
              <a:rPr lang="en-US" sz="3600" dirty="0">
                <a:solidFill>
                  <a:schemeClr val="tx2">
                    <a:lumMod val="10000"/>
                  </a:schemeClr>
                </a:solidFill>
                <a:latin typeface="Arial" panose="020B0604020202020204" pitchFamily="34" charset="0"/>
                <a:ea typeface="Lato"/>
                <a:cs typeface="Arial" panose="020B0604020202020204" pitchFamily="34" charset="0"/>
                <a:sym typeface="Lato"/>
              </a:rPr>
              <a:t>In the 1920’s, the boll weevil, a type of beetle, destroyed much of  the cotton crops in the South.  At that time, cotton was the main source of income for many in the South.  Life became harder when the Great Depression of the 1930’s forced most </a:t>
            </a:r>
            <a:r>
              <a:rPr lang="en-US" sz="3600" b="1" dirty="0">
                <a:solidFill>
                  <a:schemeClr val="tx2">
                    <a:lumMod val="10000"/>
                  </a:schemeClr>
                </a:solidFill>
                <a:latin typeface="Arial" panose="020B0604020202020204" pitchFamily="34" charset="0"/>
                <a:ea typeface="Lato"/>
                <a:cs typeface="Arial" panose="020B0604020202020204" pitchFamily="34" charset="0"/>
                <a:sym typeface="Lato"/>
              </a:rPr>
              <a:t>sharecroppers,</a:t>
            </a:r>
            <a:r>
              <a:rPr lang="en-US" sz="3600" dirty="0">
                <a:solidFill>
                  <a:schemeClr val="tx2">
                    <a:lumMod val="10000"/>
                  </a:schemeClr>
                </a:solidFill>
                <a:latin typeface="Arial" panose="020B0604020202020204" pitchFamily="34" charset="0"/>
                <a:ea typeface="Lato"/>
                <a:cs typeface="Arial" panose="020B0604020202020204" pitchFamily="34" charset="0"/>
                <a:sym typeface="Lato"/>
              </a:rPr>
              <a:t> many of whom were Black, into poverty.</a:t>
            </a:r>
          </a:p>
          <a:p>
            <a:pPr lvl="0">
              <a:buClr>
                <a:srgbClr val="AE4844"/>
              </a:buClr>
              <a:buSzPts val="3600"/>
            </a:pPr>
            <a:endParaRPr lang="en-US" sz="3600" dirty="0">
              <a:solidFill>
                <a:schemeClr val="tx2">
                  <a:lumMod val="10000"/>
                </a:schemeClr>
              </a:solidFill>
              <a:latin typeface="Arial" panose="020B0604020202020204" pitchFamily="34" charset="0"/>
              <a:ea typeface="Lato"/>
              <a:cs typeface="Arial" panose="020B0604020202020204" pitchFamily="34" charset="0"/>
              <a:sym typeface="Lato"/>
            </a:endParaRPr>
          </a:p>
          <a:p>
            <a:pPr lvl="0">
              <a:buClr>
                <a:srgbClr val="AE4844"/>
              </a:buClr>
              <a:buSzPts val="3600"/>
            </a:pPr>
            <a:r>
              <a:rPr lang="en-US" sz="3600" dirty="0">
                <a:solidFill>
                  <a:schemeClr val="tx2">
                    <a:lumMod val="10000"/>
                  </a:schemeClr>
                </a:solidFill>
                <a:latin typeface="Arial" panose="020B0604020202020204" pitchFamily="34" charset="0"/>
                <a:ea typeface="Lato"/>
                <a:cs typeface="Arial" panose="020B0604020202020204" pitchFamily="34" charset="0"/>
                <a:sym typeface="Lato"/>
              </a:rPr>
              <a:t>It was during these hard times that Alice Marie Coachman was born in Albany, Georgia, on November 9, 1923. She was one of ten children born to Fred and Evelyn Coachman. </a:t>
            </a:r>
          </a:p>
          <a:p>
            <a:pPr lvl="0">
              <a:buClr>
                <a:srgbClr val="AE4844"/>
              </a:buClr>
              <a:buSzPts val="3600"/>
            </a:pPr>
            <a:endParaRPr lang="en-US" sz="3600" dirty="0">
              <a:solidFill>
                <a:schemeClr val="tx2">
                  <a:lumMod val="10000"/>
                </a:schemeClr>
              </a:solidFill>
              <a:latin typeface="Arial" panose="020B0604020202020204" pitchFamily="34" charset="0"/>
              <a:ea typeface="Lato"/>
              <a:cs typeface="Arial" panose="020B0604020202020204" pitchFamily="34" charset="0"/>
              <a:sym typeface="Lato"/>
            </a:endParaRPr>
          </a:p>
        </p:txBody>
      </p:sp>
      <p:pic>
        <p:nvPicPr>
          <p:cNvPr id="6" name="Google Shape;278;p2" descr="A close up of a newspaper&#10;&#10;Description automatically generated">
            <a:extLst>
              <a:ext uri="{FF2B5EF4-FFF2-40B4-BE49-F238E27FC236}">
                <a16:creationId xmlns:a16="http://schemas.microsoft.com/office/drawing/2014/main" id="{D83F9BB9-528B-0F4A-81C1-E9D4A825A7A7}"/>
              </a:ext>
            </a:extLst>
          </p:cNvPr>
          <p:cNvPicPr preferRelativeResize="0"/>
          <p:nvPr/>
        </p:nvPicPr>
        <p:blipFill rotWithShape="1">
          <a:blip r:embed="rId3">
            <a:alphaModFix/>
          </a:blip>
          <a:srcRect l="2291" r="2354" b="1467"/>
          <a:stretch/>
        </p:blipFill>
        <p:spPr>
          <a:xfrm>
            <a:off x="1945531" y="2666368"/>
            <a:ext cx="5894963" cy="10096322"/>
          </a:xfrm>
          <a:prstGeom prst="rect">
            <a:avLst/>
          </a:prstGeom>
          <a:noFill/>
          <a:ln>
            <a:noFill/>
          </a:ln>
          <a:effectLst>
            <a:softEdge rad="63500"/>
          </a:effectLst>
        </p:spPr>
      </p:pic>
      <p:sp>
        <p:nvSpPr>
          <p:cNvPr id="7" name="Google Shape;307;p5">
            <a:extLst>
              <a:ext uri="{FF2B5EF4-FFF2-40B4-BE49-F238E27FC236}">
                <a16:creationId xmlns:a16="http://schemas.microsoft.com/office/drawing/2014/main" id="{E22679F4-D25B-9FBF-B465-4275FF13299B}"/>
              </a:ext>
            </a:extLst>
          </p:cNvPr>
          <p:cNvSpPr txBox="1"/>
          <p:nvPr/>
        </p:nvSpPr>
        <p:spPr>
          <a:xfrm>
            <a:off x="8786698" y="9453305"/>
            <a:ext cx="13310113" cy="3200876"/>
          </a:xfrm>
          <a:prstGeom prst="rect">
            <a:avLst/>
          </a:prstGeom>
          <a:solidFill>
            <a:schemeClr val="bg2">
              <a:lumMod val="40000"/>
              <a:lumOff val="60000"/>
            </a:schemeClr>
          </a:solidFill>
          <a:ln w="19050" cap="rnd" cmpd="sng">
            <a:noFill/>
            <a:prstDash val="solid"/>
            <a:round/>
            <a:headEnd type="none" w="sm" len="sm"/>
            <a:tailEnd type="none" w="sm" len="sm"/>
          </a:ln>
          <a:effectLst>
            <a:softEdge rad="98090"/>
          </a:effectLst>
        </p:spPr>
        <p:txBody>
          <a:bodyPr spcFirstLastPara="1" wrap="square" lIns="365760" tIns="365760" rIns="365760" bIns="365760" anchor="t" anchorCtr="0">
            <a:spAutoFit/>
          </a:bodyPr>
          <a:lstStyle/>
          <a:p>
            <a:pPr lvl="0"/>
            <a:r>
              <a:rPr lang="en-US" sz="4000" dirty="0">
                <a:solidFill>
                  <a:schemeClr val="tx1"/>
                </a:solidFill>
                <a:latin typeface="Arial" panose="020B0604020202020204" pitchFamily="34" charset="0"/>
                <a:ea typeface="Helvetica Neue"/>
                <a:cs typeface="Arial" panose="020B0604020202020204" pitchFamily="34" charset="0"/>
                <a:sym typeface="Helvetica Neue"/>
              </a:rPr>
              <a:t>Major events like wars, economic hardship or prosperity can have a big impact on someone’s childhood.  </a:t>
            </a:r>
          </a:p>
          <a:p>
            <a:pPr lvl="0"/>
            <a:endParaRPr lang="en-US" sz="4000" dirty="0">
              <a:solidFill>
                <a:schemeClr val="tx1"/>
              </a:solidFill>
              <a:latin typeface="Arial" panose="020B0604020202020204" pitchFamily="34" charset="0"/>
              <a:ea typeface="Helvetica Neue"/>
              <a:cs typeface="Arial" panose="020B0604020202020204" pitchFamily="34" charset="0"/>
              <a:sym typeface="Helvetica Neue"/>
            </a:endParaRPr>
          </a:p>
          <a:p>
            <a:pPr lvl="0"/>
            <a:r>
              <a:rPr lang="en-US" sz="4000" dirty="0">
                <a:solidFill>
                  <a:schemeClr val="tx1"/>
                </a:solidFill>
                <a:latin typeface="Arial" panose="020B0604020202020204" pitchFamily="34" charset="0"/>
                <a:ea typeface="Helvetica Neue"/>
                <a:cs typeface="Arial" panose="020B0604020202020204" pitchFamily="34" charset="0"/>
                <a:sym typeface="Helvetica Neue"/>
              </a:rPr>
              <a:t>What are the events that are shaping your generation?</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9">
                                            <p:txEl>
                                              <p:pRg st="4" end="4"/>
                                            </p:txEl>
                                          </p:spTgt>
                                        </p:tgtEl>
                                        <p:attrNameLst>
                                          <p:attrName>style.visibility</p:attrName>
                                        </p:attrNameLst>
                                      </p:cBhvr>
                                      <p:to>
                                        <p:strVal val="visible"/>
                                      </p:to>
                                    </p:set>
                                    <p:animEffect transition="in" filter="dissolve">
                                      <p:cBhvr>
                                        <p:cTn id="7" dur="500"/>
                                        <p:tgtEl>
                                          <p:spTgt spid="79">
                                            <p:txEl>
                                              <p:pRg st="4" end="4"/>
                                            </p:txEl>
                                          </p:spTgt>
                                        </p:tgtEl>
                                      </p:cBhvr>
                                    </p:animEffect>
                                  </p:childTnLst>
                                </p:cTn>
                              </p:par>
                              <p:par>
                                <p:cTn id="8" presetID="37"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2000"/>
                                        <p:tgtEl>
                                          <p:spTgt spid="7"/>
                                        </p:tgtEl>
                                      </p:cBhvr>
                                    </p:animEffect>
                                    <p:anim calcmode="lin" valueType="num">
                                      <p:cBhvr>
                                        <p:cTn id="11" dur="2000" fill="hold"/>
                                        <p:tgtEl>
                                          <p:spTgt spid="7"/>
                                        </p:tgtEl>
                                        <p:attrNameLst>
                                          <p:attrName>ppt_x</p:attrName>
                                        </p:attrNameLst>
                                      </p:cBhvr>
                                      <p:tavLst>
                                        <p:tav tm="0">
                                          <p:val>
                                            <p:strVal val="#ppt_x"/>
                                          </p:val>
                                        </p:tav>
                                        <p:tav tm="100000">
                                          <p:val>
                                            <p:strVal val="#ppt_x"/>
                                          </p:val>
                                        </p:tav>
                                      </p:tavLst>
                                    </p:anim>
                                    <p:anim calcmode="lin" valueType="num">
                                      <p:cBhvr>
                                        <p:cTn id="12" dur="1800" decel="100000" fill="hold"/>
                                        <p:tgtEl>
                                          <p:spTgt spid="7"/>
                                        </p:tgtEl>
                                        <p:attrNameLst>
                                          <p:attrName>ppt_y</p:attrName>
                                        </p:attrNameLst>
                                      </p:cBhvr>
                                      <p:tavLst>
                                        <p:tav tm="0">
                                          <p:val>
                                            <p:strVal val="#ppt_y+1"/>
                                          </p:val>
                                        </p:tav>
                                        <p:tav tm="100000">
                                          <p:val>
                                            <p:strVal val="#ppt_y-.03"/>
                                          </p:val>
                                        </p:tav>
                                      </p:tavLst>
                                    </p:anim>
                                    <p:anim calcmode="lin" valueType="num">
                                      <p:cBhvr>
                                        <p:cTn id="13" dur="200" accel="100000" fill="hold">
                                          <p:stCondLst>
                                            <p:cond delay="18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16"/>
          <p:cNvSpPr txBox="1"/>
          <p:nvPr/>
        </p:nvSpPr>
        <p:spPr>
          <a:xfrm>
            <a:off x="5212080" y="1371600"/>
            <a:ext cx="11905160" cy="1100215"/>
          </a:xfrm>
          <a:prstGeom prst="rect">
            <a:avLst/>
          </a:prstGeom>
          <a:noFill/>
          <a:ln>
            <a:noFill/>
          </a:ln>
        </p:spPr>
        <p:txBody>
          <a:bodyPr spcFirstLastPara="1" wrap="square" lIns="50800" tIns="50800" rIns="50800" bIns="50800" anchor="t" anchorCtr="0">
            <a:noAutofit/>
          </a:bodyPr>
          <a:lstStyle/>
          <a:p>
            <a:pPr lvl="0">
              <a:lnSpc>
                <a:spcPct val="80000"/>
              </a:lnSpc>
              <a:buClr>
                <a:srgbClr val="313653"/>
              </a:buClr>
              <a:buSzPts val="7000"/>
            </a:pPr>
            <a:r>
              <a:rPr lang="en-US" sz="7000" b="1" dirty="0">
                <a:solidFill>
                  <a:schemeClr val="tx2">
                    <a:lumMod val="10000"/>
                  </a:schemeClr>
                </a:solidFill>
                <a:latin typeface="Arial" panose="020B0604020202020204" pitchFamily="34" charset="0"/>
                <a:ea typeface="Bodoni"/>
                <a:cs typeface="Arial" panose="020B0604020202020204" pitchFamily="34" charset="0"/>
                <a:sym typeface="Bodoni"/>
              </a:rPr>
              <a:t>After the Olympics</a:t>
            </a:r>
            <a:endParaRPr dirty="0">
              <a:solidFill>
                <a:schemeClr val="tx2">
                  <a:lumMod val="10000"/>
                </a:schemeClr>
              </a:solidFill>
              <a:latin typeface="Arial" panose="020B0604020202020204" pitchFamily="34" charset="0"/>
            </a:endParaRPr>
          </a:p>
        </p:txBody>
      </p:sp>
      <p:sp>
        <p:nvSpPr>
          <p:cNvPr id="206" name="Google Shape;206;p16"/>
          <p:cNvSpPr txBox="1"/>
          <p:nvPr/>
        </p:nvSpPr>
        <p:spPr>
          <a:xfrm>
            <a:off x="9726316" y="2708301"/>
            <a:ext cx="8775694" cy="1799780"/>
          </a:xfrm>
          <a:prstGeom prst="rect">
            <a:avLst/>
          </a:prstGeom>
          <a:noFill/>
          <a:ln>
            <a:noFill/>
          </a:ln>
        </p:spPr>
        <p:txBody>
          <a:bodyPr spcFirstLastPara="1" wrap="square" lIns="50800" tIns="50800" rIns="50800" bIns="50800" anchor="t" anchorCtr="0">
            <a:noAutofit/>
          </a:bodyPr>
          <a:lstStyle/>
          <a:p>
            <a:pPr lvl="0">
              <a:buClr>
                <a:srgbClr val="AE4844"/>
              </a:buClr>
              <a:buSzPts val="3600"/>
            </a:pPr>
            <a:r>
              <a:rPr lang="en-US" sz="3600" dirty="0">
                <a:solidFill>
                  <a:schemeClr val="tx2">
                    <a:lumMod val="10000"/>
                  </a:schemeClr>
                </a:solidFill>
                <a:latin typeface="Arial" panose="020B0604020202020204" pitchFamily="34" charset="0"/>
                <a:ea typeface="Lato"/>
                <a:cs typeface="Arial" panose="020B0604020202020204" pitchFamily="34" charset="0"/>
                <a:sym typeface="Lato"/>
              </a:rPr>
              <a:t>At the 1996 Summer Olympic Games in Atlanta, Coachman was honored as one of the 100 greatest Olympians in history. </a:t>
            </a:r>
          </a:p>
          <a:p>
            <a:pPr lvl="0">
              <a:buClr>
                <a:srgbClr val="AE4844"/>
              </a:buClr>
              <a:buSzPts val="3600"/>
            </a:pPr>
            <a:endParaRPr lang="en-US" sz="3600" dirty="0">
              <a:solidFill>
                <a:schemeClr val="tx2">
                  <a:lumMod val="10000"/>
                </a:schemeClr>
              </a:solidFill>
              <a:latin typeface="Arial" panose="020B0604020202020204" pitchFamily="34" charset="0"/>
              <a:ea typeface="Lato"/>
              <a:cs typeface="Arial" panose="020B0604020202020204" pitchFamily="34" charset="0"/>
              <a:sym typeface="Lato"/>
            </a:endParaRPr>
          </a:p>
          <a:p>
            <a:pPr lvl="0">
              <a:buClr>
                <a:srgbClr val="AE4844"/>
              </a:buClr>
              <a:buSzPts val="3600"/>
            </a:pPr>
            <a:r>
              <a:rPr lang="en-US" sz="3600" dirty="0">
                <a:solidFill>
                  <a:schemeClr val="tx2">
                    <a:lumMod val="10000"/>
                  </a:schemeClr>
                </a:solidFill>
                <a:latin typeface="Arial" panose="020B0604020202020204" pitchFamily="34" charset="0"/>
                <a:ea typeface="Lato"/>
                <a:cs typeface="Arial" panose="020B0604020202020204" pitchFamily="34" charset="0"/>
                <a:sym typeface="Lato"/>
              </a:rPr>
              <a:t>She's also been inducted into nine different Halls of Fame, including the National Track &amp; Field Hall of Fame (1975) and the U.S. Olympic Hall of Fame (2004).</a:t>
            </a:r>
          </a:p>
          <a:p>
            <a:pPr lvl="0">
              <a:buClr>
                <a:srgbClr val="AE4844"/>
              </a:buClr>
              <a:buSzPts val="3600"/>
            </a:pPr>
            <a:endParaRPr lang="en-US" sz="3600" dirty="0">
              <a:solidFill>
                <a:schemeClr val="tx2">
                  <a:lumMod val="10000"/>
                </a:schemeClr>
              </a:solidFill>
              <a:latin typeface="Arial" panose="020B0604020202020204" pitchFamily="34" charset="0"/>
              <a:ea typeface="Lato"/>
              <a:cs typeface="Arial" panose="020B0604020202020204" pitchFamily="34" charset="0"/>
              <a:sym typeface="Lato"/>
            </a:endParaRPr>
          </a:p>
          <a:p>
            <a:pPr marL="0" marR="0" lvl="0" indent="0" algn="l" rtl="0">
              <a:lnSpc>
                <a:spcPct val="100000"/>
              </a:lnSpc>
              <a:spcBef>
                <a:spcPts val="0"/>
              </a:spcBef>
              <a:spcAft>
                <a:spcPts val="0"/>
              </a:spcAft>
              <a:buClr>
                <a:srgbClr val="AE4844"/>
              </a:buClr>
              <a:buSzPts val="3600"/>
              <a:buFont typeface="Lato"/>
              <a:buNone/>
            </a:pPr>
            <a:endParaRPr sz="3600" dirty="0">
              <a:solidFill>
                <a:schemeClr val="tx2">
                  <a:lumMod val="10000"/>
                </a:schemeClr>
              </a:solidFill>
              <a:latin typeface="Arial" panose="020B0604020202020204" pitchFamily="34" charset="0"/>
              <a:ea typeface="Lato"/>
              <a:cs typeface="Arial" panose="020B0604020202020204" pitchFamily="34" charset="0"/>
              <a:sym typeface="Lato"/>
            </a:endParaRPr>
          </a:p>
          <a:p>
            <a:pPr marL="0" marR="0" lvl="0" indent="0" algn="l" rtl="0">
              <a:lnSpc>
                <a:spcPct val="100000"/>
              </a:lnSpc>
              <a:spcBef>
                <a:spcPts val="0"/>
              </a:spcBef>
              <a:spcAft>
                <a:spcPts val="0"/>
              </a:spcAft>
              <a:buClr>
                <a:srgbClr val="AE4844"/>
              </a:buClr>
              <a:buSzPts val="3600"/>
              <a:buFont typeface="Lato"/>
              <a:buNone/>
            </a:pPr>
            <a:endParaRPr sz="3600" dirty="0">
              <a:solidFill>
                <a:schemeClr val="tx2">
                  <a:lumMod val="10000"/>
                </a:schemeClr>
              </a:solidFill>
              <a:latin typeface="Arial" panose="020B0604020202020204" pitchFamily="34" charset="0"/>
              <a:ea typeface="Lato"/>
              <a:cs typeface="Arial" panose="020B0604020202020204" pitchFamily="34" charset="0"/>
              <a:sym typeface="Lato"/>
            </a:endParaRPr>
          </a:p>
        </p:txBody>
      </p:sp>
      <p:pic>
        <p:nvPicPr>
          <p:cNvPr id="6" name="Google Shape;436;p21" descr="A picture containing text, person&#10;&#10;Description automatically generated">
            <a:extLst>
              <a:ext uri="{FF2B5EF4-FFF2-40B4-BE49-F238E27FC236}">
                <a16:creationId xmlns:a16="http://schemas.microsoft.com/office/drawing/2014/main" id="{0AA9CC9E-F9D7-6E4A-9FC1-319E8605C232}"/>
              </a:ext>
            </a:extLst>
          </p:cNvPr>
          <p:cNvPicPr preferRelativeResize="0"/>
          <p:nvPr/>
        </p:nvPicPr>
        <p:blipFill rotWithShape="1">
          <a:blip r:embed="rId3">
            <a:alphaModFix/>
          </a:blip>
          <a:srcRect/>
          <a:stretch/>
        </p:blipFill>
        <p:spPr>
          <a:xfrm>
            <a:off x="1617980" y="2708301"/>
            <a:ext cx="7188200" cy="9144000"/>
          </a:xfrm>
          <a:prstGeom prst="rect">
            <a:avLst/>
          </a:prstGeom>
          <a:noFill/>
          <a:ln>
            <a:noFill/>
          </a:ln>
          <a:effectLst>
            <a:softEdge rad="38100"/>
          </a:effectLst>
        </p:spPr>
      </p:pic>
      <p:sp>
        <p:nvSpPr>
          <p:cNvPr id="8" name="Google Shape;437;p21">
            <a:extLst>
              <a:ext uri="{FF2B5EF4-FFF2-40B4-BE49-F238E27FC236}">
                <a16:creationId xmlns:a16="http://schemas.microsoft.com/office/drawing/2014/main" id="{B7CE4095-570C-DB49-878E-FCCE444A17BC}"/>
              </a:ext>
            </a:extLst>
          </p:cNvPr>
          <p:cNvSpPr txBox="1"/>
          <p:nvPr/>
        </p:nvSpPr>
        <p:spPr>
          <a:xfrm>
            <a:off x="9726316" y="8584042"/>
            <a:ext cx="9865191" cy="3200876"/>
          </a:xfrm>
          <a:prstGeom prst="rect">
            <a:avLst/>
          </a:prstGeom>
          <a:solidFill>
            <a:schemeClr val="tx1">
              <a:lumMod val="75000"/>
            </a:schemeClr>
          </a:solidFill>
          <a:ln>
            <a:noFill/>
          </a:ln>
          <a:effectLst>
            <a:softEdge rad="63500"/>
          </a:effectLst>
        </p:spPr>
        <p:txBody>
          <a:bodyPr spcFirstLastPara="1" wrap="square" lIns="365760" tIns="365760" rIns="365760" bIns="365760" anchor="t" anchorCtr="0">
            <a:spAutoFit/>
          </a:bodyPr>
          <a:lstStyle>
            <a:defPPr marR="0" lvl="0" algn="l" rtl="0">
              <a:lnSpc>
                <a:spcPct val="100000"/>
              </a:lnSpc>
              <a:spcBef>
                <a:spcPts val="0"/>
              </a:spcBef>
              <a:spcAft>
                <a:spcPts val="0"/>
              </a:spcAft>
              <a:defRPr/>
            </a:defPPr>
            <a:lvl1pPr marL="0" indent="0">
              <a:buNone/>
              <a:defRPr sz="4000">
                <a:solidFill>
                  <a:srgbClr val="AE4844"/>
                </a:solidFill>
                <a:latin typeface="Helvetica Neue"/>
                <a:ea typeface="Helvetica Neue"/>
                <a:cs typeface="Helvetica Neue"/>
              </a:defRPr>
            </a:lvl1pPr>
          </a:lstStyle>
          <a:p>
            <a:r>
              <a:rPr lang="en-US" dirty="0">
                <a:solidFill>
                  <a:schemeClr val="tx1"/>
                </a:solidFill>
                <a:latin typeface="Arial" panose="020B0604020202020204" pitchFamily="34" charset="0"/>
                <a:cs typeface="Arial" panose="020B0604020202020204" pitchFamily="34" charset="0"/>
                <a:sym typeface="Helvetica Neue"/>
              </a:rPr>
              <a:t>Have you ever visited a Hall of Fame for your favorite sport?  If your community, school or family had a Hall of Fame, who do you think would be in it?</a:t>
            </a:r>
            <a:endParaRPr dirty="0">
              <a:solidFill>
                <a:schemeClr val="tx1"/>
              </a:solidFill>
              <a:latin typeface="Arial" panose="020B0604020202020204" pitchFamily="34" charset="0"/>
              <a:cs typeface="Arial" panose="020B0604020202020204" pitchFamily="34" charset="0"/>
              <a:sym typeface="Helvetica Neue"/>
            </a:endParaRPr>
          </a:p>
        </p:txBody>
      </p:sp>
    </p:spTree>
    <p:extLst>
      <p:ext uri="{BB962C8B-B14F-4D97-AF65-F5344CB8AC3E}">
        <p14:creationId xmlns:p14="http://schemas.microsoft.com/office/powerpoint/2010/main" val="3252333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17"/>
          <p:cNvSpPr txBox="1">
            <a:spLocks noGrp="1"/>
          </p:cNvSpPr>
          <p:nvPr>
            <p:ph type="subTitle" idx="4294967295"/>
          </p:nvPr>
        </p:nvSpPr>
        <p:spPr>
          <a:xfrm>
            <a:off x="5212080" y="2755253"/>
            <a:ext cx="6979920" cy="1799780"/>
          </a:xfrm>
          <a:prstGeom prst="rect">
            <a:avLst/>
          </a:prstGeom>
          <a:noFill/>
          <a:ln>
            <a:noFill/>
          </a:ln>
        </p:spPr>
        <p:txBody>
          <a:bodyPr spcFirstLastPara="1" wrap="square" lIns="50800" tIns="50800" rIns="50800" bIns="50800" anchor="t" anchorCtr="0">
            <a:noAutofit/>
          </a:bodyPr>
          <a:lstStyle/>
          <a:p>
            <a:pPr marL="0" lvl="0" indent="0">
              <a:lnSpc>
                <a:spcPct val="100000"/>
              </a:lnSpc>
              <a:buClr>
                <a:srgbClr val="AE4844"/>
              </a:buClr>
              <a:buSzPts val="3600"/>
              <a:buNone/>
            </a:pPr>
            <a:r>
              <a:rPr lang="en-US" sz="3600" dirty="0">
                <a:solidFill>
                  <a:schemeClr val="tx2">
                    <a:lumMod val="10000"/>
                  </a:schemeClr>
                </a:solidFill>
                <a:latin typeface="Arial" panose="020B0604020202020204" pitchFamily="34" charset="0"/>
                <a:cs typeface="Arial" panose="020B0604020202020204" pitchFamily="34" charset="0"/>
              </a:rPr>
              <a:t>Although Coachman lived a quiet, humble life out of the spotlight after her athletic career, she continued to leave a legacy in women’s sports and the wider world of Track &amp; Field.</a:t>
            </a:r>
          </a:p>
          <a:p>
            <a:pPr marL="0" lvl="0" indent="0">
              <a:lnSpc>
                <a:spcPct val="100000"/>
              </a:lnSpc>
              <a:buClr>
                <a:srgbClr val="AE4844"/>
              </a:buClr>
              <a:buSzPts val="3600"/>
              <a:buNone/>
            </a:pPr>
            <a:endParaRPr lang="en-US" sz="3600" dirty="0">
              <a:solidFill>
                <a:schemeClr val="tx2">
                  <a:lumMod val="10000"/>
                </a:schemeClr>
              </a:solidFill>
              <a:latin typeface="Arial" panose="020B0604020202020204" pitchFamily="34" charset="0"/>
              <a:cs typeface="Arial" panose="020B0604020202020204" pitchFamily="34" charset="0"/>
            </a:endParaRPr>
          </a:p>
          <a:p>
            <a:pPr marL="0" indent="0">
              <a:lnSpc>
                <a:spcPct val="100000"/>
              </a:lnSpc>
              <a:buClr>
                <a:srgbClr val="AE4844"/>
              </a:buClr>
              <a:buSzPts val="3600"/>
              <a:buNone/>
            </a:pPr>
            <a:r>
              <a:rPr lang="en-US" sz="3600" dirty="0">
                <a:solidFill>
                  <a:schemeClr val="tx2">
                    <a:lumMod val="10000"/>
                  </a:schemeClr>
                </a:solidFill>
                <a:latin typeface="Arial" panose="020B0604020202020204" pitchFamily="34" charset="0"/>
                <a:cs typeface="Arial" panose="020B0604020202020204" pitchFamily="34" charset="0"/>
              </a:rPr>
              <a:t>Alice Coachman was a </a:t>
            </a:r>
            <a:r>
              <a:rPr lang="en-US" sz="3600" b="1" dirty="0">
                <a:solidFill>
                  <a:schemeClr val="tx2">
                    <a:lumMod val="10000"/>
                  </a:schemeClr>
                </a:solidFill>
                <a:latin typeface="Arial" panose="020B0604020202020204" pitchFamily="34" charset="0"/>
                <a:cs typeface="Arial" panose="020B0604020202020204" pitchFamily="34" charset="0"/>
              </a:rPr>
              <a:t>trailblazer</a:t>
            </a:r>
            <a:r>
              <a:rPr lang="en-US" sz="3600" dirty="0">
                <a:solidFill>
                  <a:schemeClr val="tx2">
                    <a:lumMod val="10000"/>
                  </a:schemeClr>
                </a:solidFill>
                <a:latin typeface="Arial" panose="020B0604020202020204" pitchFamily="34" charset="0"/>
                <a:cs typeface="Arial" panose="020B0604020202020204" pitchFamily="34" charset="0"/>
              </a:rPr>
              <a:t> who led the way for future African American and female athletes. She created the Alice Coachman Track and Field Foundation to aid young athletes and former competitors in financial need. Alice once said:</a:t>
            </a:r>
          </a:p>
          <a:p>
            <a:pPr marL="0" lvl="0" indent="0">
              <a:lnSpc>
                <a:spcPct val="100000"/>
              </a:lnSpc>
              <a:buClr>
                <a:srgbClr val="AE4844"/>
              </a:buClr>
              <a:buSzPts val="3600"/>
              <a:buNone/>
            </a:pPr>
            <a:endParaRPr lang="en-US" sz="3600" dirty="0">
              <a:solidFill>
                <a:schemeClr val="tx2">
                  <a:lumMod val="10000"/>
                </a:schemeClr>
              </a:solidFill>
              <a:latin typeface="Arial" panose="020B0604020202020204" pitchFamily="34" charset="0"/>
              <a:cs typeface="Arial" panose="020B0604020202020204" pitchFamily="34" charset="0"/>
            </a:endParaRPr>
          </a:p>
        </p:txBody>
      </p:sp>
      <p:sp>
        <p:nvSpPr>
          <p:cNvPr id="213" name="Google Shape;213;p17"/>
          <p:cNvSpPr txBox="1"/>
          <p:nvPr/>
        </p:nvSpPr>
        <p:spPr>
          <a:xfrm>
            <a:off x="5212080" y="1371600"/>
            <a:ext cx="17633700" cy="1100100"/>
          </a:xfrm>
          <a:prstGeom prst="rect">
            <a:avLst/>
          </a:prstGeom>
          <a:noFill/>
          <a:ln>
            <a:noFill/>
          </a:ln>
        </p:spPr>
        <p:txBody>
          <a:bodyPr spcFirstLastPara="1" wrap="square" lIns="50800" tIns="50800" rIns="50800" bIns="50800" anchor="t" anchorCtr="0">
            <a:noAutofit/>
          </a:bodyPr>
          <a:lstStyle/>
          <a:p>
            <a:pPr lvl="0">
              <a:lnSpc>
                <a:spcPct val="80000"/>
              </a:lnSpc>
              <a:buClr>
                <a:srgbClr val="313653"/>
              </a:buClr>
              <a:buSzPts val="7000"/>
            </a:pPr>
            <a:r>
              <a:rPr lang="en-US" sz="7200" b="1" dirty="0">
                <a:solidFill>
                  <a:schemeClr val="tx2">
                    <a:lumMod val="10000"/>
                  </a:schemeClr>
                </a:solidFill>
                <a:latin typeface="Arial" panose="020B0604020202020204" pitchFamily="34" charset="0"/>
                <a:ea typeface="Bodoni"/>
                <a:cs typeface="Arial" panose="020B0604020202020204" pitchFamily="34" charset="0"/>
                <a:sym typeface="Bodoni"/>
              </a:rPr>
              <a:t>Paving the path for others</a:t>
            </a:r>
            <a:endParaRPr sz="7200" dirty="0">
              <a:solidFill>
                <a:schemeClr val="tx2">
                  <a:lumMod val="10000"/>
                </a:schemeClr>
              </a:solidFill>
              <a:latin typeface="Arial" panose="020B0604020202020204" pitchFamily="34" charset="0"/>
            </a:endParaRPr>
          </a:p>
        </p:txBody>
      </p:sp>
      <p:pic>
        <p:nvPicPr>
          <p:cNvPr id="6" name="Google Shape;444;p22" descr="A picture containing person&#10;&#10;Description automatically generated">
            <a:extLst>
              <a:ext uri="{FF2B5EF4-FFF2-40B4-BE49-F238E27FC236}">
                <a16:creationId xmlns:a16="http://schemas.microsoft.com/office/drawing/2014/main" id="{DAB3EC55-DE60-AB4A-8B28-FAC90B491B66}"/>
              </a:ext>
            </a:extLst>
          </p:cNvPr>
          <p:cNvPicPr preferRelativeResize="0"/>
          <p:nvPr/>
        </p:nvPicPr>
        <p:blipFill rotWithShape="1">
          <a:blip r:embed="rId3">
            <a:alphaModFix/>
          </a:blip>
          <a:srcRect l="2763"/>
          <a:stretch/>
        </p:blipFill>
        <p:spPr>
          <a:xfrm>
            <a:off x="12934707" y="3710111"/>
            <a:ext cx="9285423" cy="6711046"/>
          </a:xfrm>
          <a:prstGeom prst="rect">
            <a:avLst/>
          </a:prstGeom>
          <a:noFill/>
          <a:ln>
            <a:noFill/>
          </a:ln>
          <a:effectLst>
            <a:softEdge rad="38100"/>
          </a:effectLst>
        </p:spPr>
      </p:pic>
      <p:sp>
        <p:nvSpPr>
          <p:cNvPr id="2" name="Rectangle 1">
            <a:extLst>
              <a:ext uri="{FF2B5EF4-FFF2-40B4-BE49-F238E27FC236}">
                <a16:creationId xmlns:a16="http://schemas.microsoft.com/office/drawing/2014/main" id="{802668AC-764D-774C-9CB3-4EB68F3DFA06}"/>
              </a:ext>
            </a:extLst>
          </p:cNvPr>
          <p:cNvSpPr/>
          <p:nvPr/>
        </p:nvSpPr>
        <p:spPr>
          <a:xfrm>
            <a:off x="5212080" y="11659569"/>
            <a:ext cx="15445254" cy="646331"/>
          </a:xfrm>
          <a:prstGeom prst="rect">
            <a:avLst/>
          </a:prstGeom>
        </p:spPr>
        <p:txBody>
          <a:bodyPr wrap="none">
            <a:spAutoFit/>
          </a:bodyPr>
          <a:lstStyle/>
          <a:p>
            <a:pPr>
              <a:buClr>
                <a:srgbClr val="AE4844"/>
              </a:buClr>
              <a:buSzPts val="3600"/>
            </a:pPr>
            <a:r>
              <a:rPr lang="en-US" sz="3600" b="1" i="1" dirty="0">
                <a:solidFill>
                  <a:schemeClr val="tx2">
                    <a:lumMod val="10000"/>
                  </a:schemeClr>
                </a:solidFill>
                <a:latin typeface="Arial" panose="020B0604020202020204" pitchFamily="34" charset="0"/>
                <a:cs typeface="Arial" panose="020B0604020202020204" pitchFamily="34" charset="0"/>
              </a:rPr>
              <a:t>“I have always believed that I could do whatever I set my mind to do.”</a:t>
            </a:r>
            <a:endParaRPr lang="en-US" sz="3600" dirty="0">
              <a:solidFill>
                <a:schemeClr val="tx2">
                  <a:lumMod val="10000"/>
                </a:schemeClr>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12">
                                            <p:txEl>
                                              <p:pRg st="2" end="2"/>
                                            </p:txEl>
                                          </p:spTgt>
                                        </p:tgtEl>
                                        <p:attrNameLst>
                                          <p:attrName>style.visibility</p:attrName>
                                        </p:attrNameLst>
                                      </p:cBhvr>
                                      <p:to>
                                        <p:strVal val="visible"/>
                                      </p:to>
                                    </p:set>
                                    <p:animEffect transition="in" filter="dissolve">
                                      <p:cBhvr>
                                        <p:cTn id="7" dur="500"/>
                                        <p:tgtEl>
                                          <p:spTgt spid="212">
                                            <p:txEl>
                                              <p:pRg st="2" end="2"/>
                                            </p:txEl>
                                          </p:spTgt>
                                        </p:tgtEl>
                                      </p:cBhvr>
                                    </p:animEffect>
                                  </p:childTnLst>
                                </p:cTn>
                              </p:par>
                              <p:par>
                                <p:cTn id="8" presetID="42" presetClass="entr" presetSubtype="0" fill="hold" grpId="0" nodeType="withEffect">
                                  <p:stCondLst>
                                    <p:cond delay="20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3000"/>
                                        <p:tgtEl>
                                          <p:spTgt spid="2"/>
                                        </p:tgtEl>
                                      </p:cBhvr>
                                    </p:animEffect>
                                    <p:anim calcmode="lin" valueType="num">
                                      <p:cBhvr>
                                        <p:cTn id="11" dur="3000" fill="hold"/>
                                        <p:tgtEl>
                                          <p:spTgt spid="2"/>
                                        </p:tgtEl>
                                        <p:attrNameLst>
                                          <p:attrName>ppt_x</p:attrName>
                                        </p:attrNameLst>
                                      </p:cBhvr>
                                      <p:tavLst>
                                        <p:tav tm="0">
                                          <p:val>
                                            <p:strVal val="#ppt_x"/>
                                          </p:val>
                                        </p:tav>
                                        <p:tav tm="100000">
                                          <p:val>
                                            <p:strVal val="#ppt_x"/>
                                          </p:val>
                                        </p:tav>
                                      </p:tavLst>
                                    </p:anim>
                                    <p:anim calcmode="lin" valueType="num">
                                      <p:cBhvr>
                                        <p:cTn id="12" dur="3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25"/>
          <p:cNvSpPr txBox="1">
            <a:spLocks noGrp="1"/>
          </p:cNvSpPr>
          <p:nvPr>
            <p:ph type="subTitle" idx="4294967295"/>
          </p:nvPr>
        </p:nvSpPr>
        <p:spPr>
          <a:xfrm>
            <a:off x="5212080" y="3109348"/>
            <a:ext cx="4483273" cy="8994666"/>
          </a:xfrm>
          <a:prstGeom prst="rect">
            <a:avLst/>
          </a:prstGeom>
          <a:noFill/>
          <a:ln>
            <a:noFill/>
          </a:ln>
        </p:spPr>
        <p:txBody>
          <a:bodyPr spcFirstLastPara="1" wrap="square" lIns="50800" tIns="50800" rIns="50800" bIns="50800" anchor="t" anchorCtr="0">
            <a:noAutofit/>
          </a:bodyPr>
          <a:lstStyle/>
          <a:p>
            <a:pPr marL="0" lvl="0" indent="0">
              <a:lnSpc>
                <a:spcPct val="100000"/>
              </a:lnSpc>
              <a:buClr>
                <a:srgbClr val="AE4844"/>
              </a:buClr>
              <a:buSzPts val="4000"/>
              <a:buNone/>
            </a:pPr>
            <a:r>
              <a:rPr lang="en-US" sz="3600" dirty="0">
                <a:solidFill>
                  <a:schemeClr val="tx2">
                    <a:lumMod val="10000"/>
                  </a:schemeClr>
                </a:solidFill>
                <a:latin typeface="Arial" panose="020B0604020202020204" pitchFamily="34" charset="0"/>
                <a:cs typeface="Arial" panose="020B0604020202020204" pitchFamily="34" charset="0"/>
              </a:rPr>
              <a:t>Sharecropper</a:t>
            </a:r>
          </a:p>
          <a:p>
            <a:pPr marL="0" lvl="0" indent="0">
              <a:lnSpc>
                <a:spcPct val="100000"/>
              </a:lnSpc>
              <a:buClr>
                <a:srgbClr val="AE4844"/>
              </a:buClr>
              <a:buSzPts val="4000"/>
              <a:buNone/>
            </a:pPr>
            <a:r>
              <a:rPr lang="en-US" sz="3600" dirty="0">
                <a:solidFill>
                  <a:schemeClr val="tx2">
                    <a:lumMod val="10000"/>
                  </a:schemeClr>
                </a:solidFill>
                <a:latin typeface="Arial" panose="020B0604020202020204" pitchFamily="34" charset="0"/>
                <a:cs typeface="Arial" panose="020B0604020202020204" pitchFamily="34" charset="0"/>
              </a:rPr>
              <a:t>Hostile</a:t>
            </a:r>
          </a:p>
          <a:p>
            <a:pPr marL="0" lvl="0" indent="0">
              <a:lnSpc>
                <a:spcPct val="100000"/>
              </a:lnSpc>
              <a:buClr>
                <a:srgbClr val="AE4844"/>
              </a:buClr>
              <a:buSzPts val="4000"/>
              <a:buNone/>
            </a:pPr>
            <a:r>
              <a:rPr lang="en-US" sz="3600" dirty="0">
                <a:solidFill>
                  <a:schemeClr val="tx2">
                    <a:lumMod val="10000"/>
                  </a:schemeClr>
                </a:solidFill>
                <a:latin typeface="Arial" panose="020B0604020202020204" pitchFamily="34" charset="0"/>
                <a:cs typeface="Arial" panose="020B0604020202020204" pitchFamily="34" charset="0"/>
              </a:rPr>
              <a:t>Segregation</a:t>
            </a:r>
          </a:p>
          <a:p>
            <a:pPr marL="0" lvl="0" indent="0">
              <a:lnSpc>
                <a:spcPct val="100000"/>
              </a:lnSpc>
              <a:buClr>
                <a:srgbClr val="AE4844"/>
              </a:buClr>
              <a:buSzPts val="4000"/>
              <a:buNone/>
            </a:pPr>
            <a:r>
              <a:rPr lang="en-US" sz="3600" dirty="0">
                <a:solidFill>
                  <a:schemeClr val="tx2">
                    <a:lumMod val="10000"/>
                  </a:schemeClr>
                </a:solidFill>
                <a:latin typeface="Arial" panose="020B0604020202020204" pitchFamily="34" charset="0"/>
                <a:cs typeface="Arial" panose="020B0604020202020204" pitchFamily="34" charset="0"/>
              </a:rPr>
              <a:t>Resourceful</a:t>
            </a:r>
          </a:p>
          <a:p>
            <a:pPr marL="0" lvl="0" indent="0">
              <a:lnSpc>
                <a:spcPct val="100000"/>
              </a:lnSpc>
              <a:buClr>
                <a:srgbClr val="AE4844"/>
              </a:buClr>
              <a:buSzPts val="4000"/>
              <a:buNone/>
            </a:pPr>
            <a:r>
              <a:rPr lang="en-US" sz="3600" dirty="0">
                <a:solidFill>
                  <a:schemeClr val="tx2">
                    <a:lumMod val="10000"/>
                  </a:schemeClr>
                </a:solidFill>
                <a:latin typeface="Arial" panose="020B0604020202020204" pitchFamily="34" charset="0"/>
                <a:cs typeface="Arial" panose="020B0604020202020204" pitchFamily="34" charset="0"/>
              </a:rPr>
              <a:t>Prowess</a:t>
            </a:r>
          </a:p>
          <a:p>
            <a:pPr marL="0" lvl="0" indent="0">
              <a:lnSpc>
                <a:spcPct val="100000"/>
              </a:lnSpc>
              <a:buClr>
                <a:srgbClr val="AE4844"/>
              </a:buClr>
              <a:buSzPts val="4000"/>
              <a:buNone/>
            </a:pPr>
            <a:r>
              <a:rPr lang="en-US" sz="3600" dirty="0">
                <a:solidFill>
                  <a:schemeClr val="tx2">
                    <a:lumMod val="10000"/>
                  </a:schemeClr>
                </a:solidFill>
                <a:latin typeface="Arial" panose="020B0604020202020204" pitchFamily="34" charset="0"/>
                <a:cs typeface="Arial" panose="020B0604020202020204" pitchFamily="34" charset="0"/>
              </a:rPr>
              <a:t>Resourceful</a:t>
            </a:r>
          </a:p>
          <a:p>
            <a:pPr marL="0" lvl="0" indent="0">
              <a:lnSpc>
                <a:spcPct val="100000"/>
              </a:lnSpc>
              <a:buClr>
                <a:srgbClr val="AE4844"/>
              </a:buClr>
              <a:buSzPts val="4000"/>
              <a:buNone/>
            </a:pPr>
            <a:r>
              <a:rPr lang="en-US" sz="3600" dirty="0">
                <a:solidFill>
                  <a:schemeClr val="tx2">
                    <a:lumMod val="10000"/>
                  </a:schemeClr>
                </a:solidFill>
                <a:latin typeface="Arial" panose="020B0604020202020204" pitchFamily="34" charset="0"/>
                <a:cs typeface="Arial" panose="020B0604020202020204" pitchFamily="34" charset="0"/>
              </a:rPr>
              <a:t>Collegiate</a:t>
            </a:r>
          </a:p>
          <a:p>
            <a:pPr marL="0" lvl="0" indent="0">
              <a:lnSpc>
                <a:spcPct val="100000"/>
              </a:lnSpc>
              <a:buClr>
                <a:srgbClr val="AE4844"/>
              </a:buClr>
              <a:buSzPts val="4000"/>
              <a:buNone/>
            </a:pPr>
            <a:r>
              <a:rPr lang="en-US" sz="3600" dirty="0">
                <a:solidFill>
                  <a:schemeClr val="tx2">
                    <a:lumMod val="10000"/>
                  </a:schemeClr>
                </a:solidFill>
                <a:latin typeface="Arial" panose="020B0604020202020204" pitchFamily="34" charset="0"/>
                <a:cs typeface="Arial" panose="020B0604020202020204" pitchFamily="34" charset="0"/>
              </a:rPr>
              <a:t>Pioneer</a:t>
            </a:r>
          </a:p>
          <a:p>
            <a:pPr marL="0" lvl="0" indent="0">
              <a:lnSpc>
                <a:spcPct val="100000"/>
              </a:lnSpc>
              <a:buClr>
                <a:srgbClr val="AE4844"/>
              </a:buClr>
              <a:buSzPts val="4000"/>
              <a:buNone/>
            </a:pPr>
            <a:r>
              <a:rPr lang="en-US" sz="3600" dirty="0">
                <a:solidFill>
                  <a:schemeClr val="tx2">
                    <a:lumMod val="10000"/>
                  </a:schemeClr>
                </a:solidFill>
                <a:latin typeface="Arial" panose="020B0604020202020204" pitchFamily="34" charset="0"/>
                <a:cs typeface="Arial" panose="020B0604020202020204" pitchFamily="34" charset="0"/>
              </a:rPr>
              <a:t>Consecutive</a:t>
            </a:r>
          </a:p>
          <a:p>
            <a:pPr marL="0" lvl="0" indent="0">
              <a:lnSpc>
                <a:spcPct val="100000"/>
              </a:lnSpc>
              <a:buClr>
                <a:srgbClr val="AE4844"/>
              </a:buClr>
              <a:buSzPts val="4000"/>
              <a:buNone/>
            </a:pPr>
            <a:r>
              <a:rPr lang="en-US" sz="3600" dirty="0">
                <a:solidFill>
                  <a:schemeClr val="tx2">
                    <a:lumMod val="10000"/>
                  </a:schemeClr>
                </a:solidFill>
                <a:latin typeface="Arial" panose="020B0604020202020204" pitchFamily="34" charset="0"/>
                <a:cs typeface="Arial" panose="020B0604020202020204" pitchFamily="34" charset="0"/>
              </a:rPr>
              <a:t>Multi-talented</a:t>
            </a:r>
          </a:p>
          <a:p>
            <a:pPr marL="0" lvl="0" indent="0">
              <a:lnSpc>
                <a:spcPct val="100000"/>
              </a:lnSpc>
              <a:buClr>
                <a:srgbClr val="AE4844"/>
              </a:buClr>
              <a:buSzPts val="4000"/>
              <a:buNone/>
            </a:pPr>
            <a:r>
              <a:rPr lang="en-US" sz="3600" dirty="0">
                <a:solidFill>
                  <a:schemeClr val="tx2">
                    <a:lumMod val="10000"/>
                  </a:schemeClr>
                </a:solidFill>
                <a:latin typeface="Arial" panose="020B0604020202020204" pitchFamily="34" charset="0"/>
                <a:cs typeface="Arial" panose="020B0604020202020204" pitchFamily="34" charset="0"/>
              </a:rPr>
              <a:t>Postponed</a:t>
            </a:r>
          </a:p>
          <a:p>
            <a:pPr marL="0" indent="0">
              <a:lnSpc>
                <a:spcPct val="100000"/>
              </a:lnSpc>
              <a:buClr>
                <a:srgbClr val="AE4844"/>
              </a:buClr>
              <a:buSzPts val="4000"/>
              <a:buNone/>
            </a:pPr>
            <a:r>
              <a:rPr lang="en-US" sz="3600" dirty="0">
                <a:solidFill>
                  <a:schemeClr val="tx2">
                    <a:lumMod val="10000"/>
                  </a:schemeClr>
                </a:solidFill>
                <a:latin typeface="Arial" panose="020B0604020202020204" pitchFamily="34" charset="0"/>
                <a:cs typeface="Arial" panose="020B0604020202020204" pitchFamily="34" charset="0"/>
              </a:rPr>
              <a:t>Austerity</a:t>
            </a:r>
          </a:p>
          <a:p>
            <a:pPr marL="0" lvl="0" indent="0">
              <a:lnSpc>
                <a:spcPct val="100000"/>
              </a:lnSpc>
              <a:buClr>
                <a:srgbClr val="AE4844"/>
              </a:buClr>
              <a:buSzPts val="4000"/>
              <a:buNone/>
            </a:pPr>
            <a:r>
              <a:rPr lang="en-US" sz="3600" dirty="0">
                <a:solidFill>
                  <a:schemeClr val="tx2">
                    <a:lumMod val="10000"/>
                  </a:schemeClr>
                </a:solidFill>
                <a:latin typeface="Arial" panose="020B0604020202020204" pitchFamily="34" charset="0"/>
                <a:cs typeface="Arial" panose="020B0604020202020204" pitchFamily="34" charset="0"/>
              </a:rPr>
              <a:t>Endorsement</a:t>
            </a:r>
          </a:p>
          <a:p>
            <a:pPr marL="0" lvl="0" indent="0">
              <a:lnSpc>
                <a:spcPct val="100000"/>
              </a:lnSpc>
              <a:buClr>
                <a:srgbClr val="AE4844"/>
              </a:buClr>
              <a:buSzPts val="4000"/>
              <a:buNone/>
            </a:pPr>
            <a:r>
              <a:rPr lang="en-US" sz="3600" dirty="0">
                <a:solidFill>
                  <a:schemeClr val="tx2">
                    <a:lumMod val="10000"/>
                  </a:schemeClr>
                </a:solidFill>
                <a:latin typeface="Arial" panose="020B0604020202020204" pitchFamily="34" charset="0"/>
                <a:cs typeface="Arial" panose="020B0604020202020204" pitchFamily="34" charset="0"/>
              </a:rPr>
              <a:t>Trailblazer</a:t>
            </a:r>
            <a:endParaRPr dirty="0">
              <a:solidFill>
                <a:schemeClr val="tx2">
                  <a:lumMod val="10000"/>
                </a:schemeClr>
              </a:solidFill>
              <a:latin typeface="Arial" panose="020B0604020202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8B916E0B-6792-D64E-BE2A-491799802515}"/>
              </a:ext>
            </a:extLst>
          </p:cNvPr>
          <p:cNvSpPr/>
          <p:nvPr/>
        </p:nvSpPr>
        <p:spPr>
          <a:xfrm>
            <a:off x="5212080" y="1611986"/>
            <a:ext cx="5160387" cy="1011944"/>
          </a:xfrm>
          <a:prstGeom prst="rect">
            <a:avLst/>
          </a:prstGeom>
        </p:spPr>
        <p:txBody>
          <a:bodyPr wrap="none">
            <a:spAutoFit/>
          </a:bodyPr>
          <a:lstStyle/>
          <a:p>
            <a:pPr lvl="0">
              <a:lnSpc>
                <a:spcPct val="80000"/>
              </a:lnSpc>
              <a:buClr>
                <a:srgbClr val="313653"/>
              </a:buClr>
              <a:buSzPts val="7000"/>
            </a:pPr>
            <a:r>
              <a:rPr lang="en-US" sz="7200" b="1" dirty="0">
                <a:solidFill>
                  <a:schemeClr val="tx2">
                    <a:lumMod val="10000"/>
                  </a:schemeClr>
                </a:solidFill>
                <a:latin typeface="Arial" panose="020B0604020202020204" pitchFamily="34" charset="0"/>
                <a:ea typeface="Bodoni"/>
                <a:cs typeface="Arial" panose="020B0604020202020204" pitchFamily="34" charset="0"/>
                <a:sym typeface="Bodoni"/>
              </a:rPr>
              <a:t>Vocabulary</a:t>
            </a:r>
            <a:endParaRPr lang="en-US" sz="7200" dirty="0">
              <a:solidFill>
                <a:schemeClr val="tx2">
                  <a:lumMod val="10000"/>
                </a:schemeClr>
              </a:solidFill>
              <a:latin typeface="Arial" panose="020B0604020202020204" pitchFamily="34" charset="0"/>
            </a:endParaRPr>
          </a:p>
        </p:txBody>
      </p:sp>
      <p:pic>
        <p:nvPicPr>
          <p:cNvPr id="3" name="Picture 2">
            <a:extLst>
              <a:ext uri="{FF2B5EF4-FFF2-40B4-BE49-F238E27FC236}">
                <a16:creationId xmlns:a16="http://schemas.microsoft.com/office/drawing/2014/main" id="{7BF8A49D-492B-C9FF-3E1E-CED9F2F3B0DB}"/>
              </a:ext>
            </a:extLst>
          </p:cNvPr>
          <p:cNvPicPr>
            <a:picLocks noChangeAspect="1"/>
          </p:cNvPicPr>
          <p:nvPr/>
        </p:nvPicPr>
        <p:blipFill>
          <a:blip r:embed="rId3"/>
          <a:stretch>
            <a:fillRect/>
          </a:stretch>
        </p:blipFill>
        <p:spPr>
          <a:xfrm>
            <a:off x="13151492" y="684173"/>
            <a:ext cx="9249514" cy="12347653"/>
          </a:xfrm>
          <a:prstGeom prst="rect">
            <a:avLst/>
          </a:prstGeom>
          <a:effectLst>
            <a:softEdge rad="63500"/>
          </a:effec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ppt_w</p:attrName>
                                        </p:attrNameLst>
                                      </p:cBhvr>
                                      <p:tavLst>
                                        <p:tav tm="0" fmla="#ppt_w*sin(2.5*pi*$)">
                                          <p:val>
                                            <p:fltVal val="0"/>
                                          </p:val>
                                        </p:tav>
                                        <p:tav tm="100000">
                                          <p:val>
                                            <p:flt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550B61E-1E8B-4821-9CA9-951102EA834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Tree>
    <p:extLst>
      <p:ext uri="{BB962C8B-B14F-4D97-AF65-F5344CB8AC3E}">
        <p14:creationId xmlns:p14="http://schemas.microsoft.com/office/powerpoint/2010/main" val="337506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90" name="Google Shape;90;p3"/>
          <p:cNvSpPr txBox="1"/>
          <p:nvPr/>
        </p:nvSpPr>
        <p:spPr>
          <a:xfrm>
            <a:off x="5212080" y="2725798"/>
            <a:ext cx="9321043" cy="3046665"/>
          </a:xfrm>
          <a:prstGeom prst="rect">
            <a:avLst/>
          </a:prstGeom>
          <a:noFill/>
          <a:ln>
            <a:noFill/>
          </a:ln>
        </p:spPr>
        <p:txBody>
          <a:bodyPr spcFirstLastPara="1" wrap="square" lIns="50800" tIns="50800" rIns="50800" bIns="50800" anchor="t" anchorCtr="0">
            <a:noAutofit/>
          </a:bodyPr>
          <a:lstStyle/>
          <a:p>
            <a:pPr>
              <a:buClr>
                <a:srgbClr val="AE4844"/>
              </a:buClr>
              <a:buSzPts val="3600"/>
            </a:pPr>
            <a:r>
              <a:rPr lang="en-US" sz="3600" dirty="0">
                <a:solidFill>
                  <a:schemeClr val="tx2">
                    <a:lumMod val="10000"/>
                  </a:schemeClr>
                </a:solidFill>
                <a:latin typeface="Arial" panose="020B0604020202020204" pitchFamily="34" charset="0"/>
                <a:ea typeface="Lato"/>
                <a:cs typeface="Arial" panose="020B0604020202020204" pitchFamily="34" charset="0"/>
                <a:sym typeface="Lato"/>
              </a:rPr>
              <a:t>From childhood, Alice had a passion and talent for athletics. Alice loved to run and play sports with the boys in her neighborhood, but when her father caught her doing these things, he would punish her because he did not feel it was proper for girls to act that way.</a:t>
            </a:r>
          </a:p>
          <a:p>
            <a:pPr>
              <a:buClr>
                <a:srgbClr val="AE4844"/>
              </a:buClr>
              <a:buSzPts val="3600"/>
            </a:pPr>
            <a:endParaRPr lang="en-US" sz="3600" dirty="0">
              <a:solidFill>
                <a:schemeClr val="tx2">
                  <a:lumMod val="10000"/>
                </a:schemeClr>
              </a:solidFill>
              <a:latin typeface="Arial" panose="020B0604020202020204" pitchFamily="34" charset="0"/>
              <a:ea typeface="Lato"/>
              <a:cs typeface="Arial" panose="020B0604020202020204" pitchFamily="34" charset="0"/>
              <a:sym typeface="Lato"/>
            </a:endParaRPr>
          </a:p>
          <a:p>
            <a:pPr>
              <a:buClr>
                <a:srgbClr val="AE4844"/>
              </a:buClr>
              <a:buSzPts val="3600"/>
            </a:pPr>
            <a:r>
              <a:rPr lang="en-US" sz="3600" dirty="0">
                <a:solidFill>
                  <a:schemeClr val="tx2">
                    <a:lumMod val="10000"/>
                  </a:schemeClr>
                </a:solidFill>
                <a:latin typeface="Arial" panose="020B0604020202020204" pitchFamily="34" charset="0"/>
                <a:ea typeface="Lato"/>
                <a:cs typeface="Arial" panose="020B0604020202020204" pitchFamily="34" charset="0"/>
                <a:sym typeface="Lato"/>
              </a:rPr>
              <a:t>Still, against her parent’s wishes, Coachman practiced in secret.</a:t>
            </a:r>
            <a:endParaRPr lang="en-US" sz="3600" dirty="0">
              <a:solidFill>
                <a:schemeClr val="tx2">
                  <a:lumMod val="10000"/>
                </a:schemeClr>
              </a:solidFill>
              <a:latin typeface="Arial" panose="020B0604020202020204" pitchFamily="34" charset="0"/>
              <a:cs typeface="Arial" panose="020B0604020202020204" pitchFamily="34" charset="0"/>
            </a:endParaRPr>
          </a:p>
          <a:p>
            <a:pPr lvl="0">
              <a:buClr>
                <a:srgbClr val="AE4844"/>
              </a:buClr>
              <a:buSzPts val="3600"/>
            </a:pPr>
            <a:endParaRPr lang="en-US" sz="3600" dirty="0">
              <a:solidFill>
                <a:schemeClr val="tx2">
                  <a:lumMod val="10000"/>
                </a:schemeClr>
              </a:solidFill>
              <a:latin typeface="Arial" panose="020B0604020202020204" pitchFamily="34" charset="0"/>
              <a:ea typeface="Lato"/>
              <a:cs typeface="Arial" panose="020B0604020202020204" pitchFamily="34" charset="0"/>
              <a:sym typeface="Lato"/>
            </a:endParaRPr>
          </a:p>
          <a:p>
            <a:pPr lvl="0">
              <a:buClr>
                <a:srgbClr val="AE4844"/>
              </a:buClr>
              <a:buSzPts val="3600"/>
            </a:pPr>
            <a:r>
              <a:rPr lang="en-US" sz="3600" dirty="0">
                <a:solidFill>
                  <a:schemeClr val="tx2">
                    <a:lumMod val="10000"/>
                  </a:schemeClr>
                </a:solidFill>
                <a:latin typeface="Arial" panose="020B0604020202020204" pitchFamily="34" charset="0"/>
                <a:ea typeface="Lato"/>
                <a:cs typeface="Arial" panose="020B0604020202020204" pitchFamily="34" charset="0"/>
                <a:sym typeface="Lato"/>
              </a:rPr>
              <a:t>“Back then,” she told William C. Rhoden of the New York Times in 1995, “there was the sense that women weren't supposed to be running like that. My father wanted his girls to be dainty, sitting on the front porch.”</a:t>
            </a:r>
          </a:p>
          <a:p>
            <a:pPr lvl="0">
              <a:buClr>
                <a:srgbClr val="AE4844"/>
              </a:buClr>
              <a:buSzPts val="3600"/>
            </a:pPr>
            <a:endParaRPr lang="en-US" sz="3600" b="1" dirty="0">
              <a:solidFill>
                <a:schemeClr val="tx2">
                  <a:lumMod val="10000"/>
                </a:schemeClr>
              </a:solidFill>
              <a:latin typeface="Arial" panose="020B0604020202020204" pitchFamily="34" charset="0"/>
              <a:ea typeface="Lato"/>
              <a:cs typeface="Arial" panose="020B0604020202020204" pitchFamily="34" charset="0"/>
              <a:sym typeface="Lato"/>
            </a:endParaRPr>
          </a:p>
        </p:txBody>
      </p:sp>
      <p:sp>
        <p:nvSpPr>
          <p:cNvPr id="8" name="Google Shape;78;p2">
            <a:extLst>
              <a:ext uri="{FF2B5EF4-FFF2-40B4-BE49-F238E27FC236}">
                <a16:creationId xmlns:a16="http://schemas.microsoft.com/office/drawing/2014/main" id="{3072A08A-BEDF-E14E-830D-8EB0AE602E69}"/>
              </a:ext>
            </a:extLst>
          </p:cNvPr>
          <p:cNvSpPr txBox="1">
            <a:spLocks/>
          </p:cNvSpPr>
          <p:nvPr/>
        </p:nvSpPr>
        <p:spPr>
          <a:xfrm>
            <a:off x="5212080" y="1371600"/>
            <a:ext cx="18299080" cy="1100215"/>
          </a:xfrm>
          <a:prstGeom prst="rect">
            <a:avLst/>
          </a:prstGeom>
          <a:noFill/>
          <a:ln>
            <a:noFill/>
          </a:ln>
        </p:spPr>
        <p:txBody>
          <a:bodyPr spcFirstLastPara="1" wrap="square" lIns="50800" tIns="50800" rIns="50800" bIns="50800" anchor="t" anchorCtr="0">
            <a:noAutofit/>
          </a:bodyPr>
          <a:lstStyle>
            <a:defPPr marR="0" lvl="0" algn="l" rtl="0">
              <a:lnSpc>
                <a:spcPct val="100000"/>
              </a:lnSpc>
              <a:spcBef>
                <a:spcPts val="0"/>
              </a:spcBef>
              <a:spcAft>
                <a:spcPts val="0"/>
              </a:spcAft>
            </a:defPPr>
            <a:lvl1pPr marR="0" lvl="0"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1pPr>
            <a:lvl2pPr marR="0" lvl="1"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2pPr>
            <a:lvl3pPr marR="0" lvl="2"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3pPr>
            <a:lvl4pPr marR="0" lvl="3"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4pPr>
            <a:lvl5pPr marR="0" lvl="4"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5pPr>
            <a:lvl6pPr marR="0" lvl="5"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6pPr>
            <a:lvl7pPr marR="0" lvl="6"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7pPr>
            <a:lvl8pPr marR="0" lvl="7"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8pPr>
            <a:lvl9pPr marR="0" lvl="8"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9pPr>
          </a:lstStyle>
          <a:p>
            <a:pPr>
              <a:buClr>
                <a:srgbClr val="313653"/>
              </a:buClr>
              <a:buSzPts val="7000"/>
            </a:pPr>
            <a:r>
              <a:rPr lang="en-US" sz="7200" b="1" dirty="0">
                <a:solidFill>
                  <a:schemeClr val="tx2">
                    <a:lumMod val="10000"/>
                  </a:schemeClr>
                </a:solidFill>
                <a:latin typeface="Arial" panose="020B0604020202020204" pitchFamily="34" charset="0"/>
                <a:ea typeface="Bodoni"/>
                <a:cs typeface="Arial" panose="020B0604020202020204" pitchFamily="34" charset="0"/>
                <a:sym typeface="Bodoni"/>
              </a:rPr>
              <a:t>Irrepressible Talent</a:t>
            </a:r>
          </a:p>
        </p:txBody>
      </p:sp>
      <p:pic>
        <p:nvPicPr>
          <p:cNvPr id="9" name="Google Shape;288;p3" descr="A picture containing text, person&#10;&#10;Description automatically generated">
            <a:extLst>
              <a:ext uri="{FF2B5EF4-FFF2-40B4-BE49-F238E27FC236}">
                <a16:creationId xmlns:a16="http://schemas.microsoft.com/office/drawing/2014/main" id="{853A6508-689A-BE4C-8D9E-C417B429E4F1}"/>
              </a:ext>
            </a:extLst>
          </p:cNvPr>
          <p:cNvPicPr preferRelativeResize="0"/>
          <p:nvPr/>
        </p:nvPicPr>
        <p:blipFill rotWithShape="1">
          <a:blip r:embed="rId3">
            <a:alphaModFix/>
          </a:blip>
          <a:srcRect/>
          <a:stretch/>
        </p:blipFill>
        <p:spPr>
          <a:xfrm>
            <a:off x="16113125" y="1371600"/>
            <a:ext cx="7302500" cy="9944100"/>
          </a:xfrm>
          <a:prstGeom prst="rect">
            <a:avLst/>
          </a:prstGeom>
          <a:noFill/>
          <a:ln>
            <a:noFill/>
          </a:ln>
        </p:spPr>
      </p:pic>
      <p:sp>
        <p:nvSpPr>
          <p:cNvPr id="10" name="Google Shape;289;p3">
            <a:extLst>
              <a:ext uri="{FF2B5EF4-FFF2-40B4-BE49-F238E27FC236}">
                <a16:creationId xmlns:a16="http://schemas.microsoft.com/office/drawing/2014/main" id="{EF858DC8-434C-BB46-9442-1C7FF1760E2C}"/>
              </a:ext>
            </a:extLst>
          </p:cNvPr>
          <p:cNvSpPr txBox="1"/>
          <p:nvPr/>
        </p:nvSpPr>
        <p:spPr>
          <a:xfrm>
            <a:off x="10970933" y="11569683"/>
            <a:ext cx="12540227" cy="964367"/>
          </a:xfrm>
          <a:prstGeom prst="rect">
            <a:avLst/>
          </a:prstGeom>
          <a:noFill/>
          <a:ln>
            <a:noFill/>
          </a:ln>
        </p:spPr>
        <p:txBody>
          <a:bodyPr spcFirstLastPara="1" wrap="square" lIns="50800" tIns="50800" rIns="50800" bIns="50800" anchor="ctr" anchorCtr="0">
            <a:spAutoFit/>
          </a:bodyPr>
          <a:lstStyle/>
          <a:p>
            <a:pPr marL="0" marR="0" lvl="0" indent="0" algn="r" rtl="0">
              <a:lnSpc>
                <a:spcPct val="100000"/>
              </a:lnSpc>
              <a:spcBef>
                <a:spcPts val="0"/>
              </a:spcBef>
              <a:spcAft>
                <a:spcPts val="0"/>
              </a:spcAft>
              <a:buClr>
                <a:srgbClr val="545454"/>
              </a:buClr>
              <a:buSzPts val="2800"/>
              <a:buFont typeface="Lato Light"/>
              <a:buNone/>
            </a:pPr>
            <a:r>
              <a:rPr lang="en-US" sz="2800" b="0" i="0" u="none" strike="noStrike" cap="none" dirty="0">
                <a:solidFill>
                  <a:schemeClr val="dk2"/>
                </a:solidFill>
                <a:latin typeface="Arial" panose="020B0604020202020204" pitchFamily="34" charset="0"/>
                <a:ea typeface="Lato Light"/>
                <a:cs typeface="Arial" panose="020B0604020202020204" pitchFamily="34" charset="0"/>
                <a:sym typeface="Lato Light"/>
              </a:rPr>
              <a:t>Image from the book </a:t>
            </a:r>
            <a:r>
              <a:rPr lang="en-US" sz="2800" b="0" i="1" u="none" strike="noStrike" cap="none" dirty="0">
                <a:solidFill>
                  <a:schemeClr val="dk2"/>
                </a:solidFill>
                <a:latin typeface="Arial" panose="020B0604020202020204" pitchFamily="34" charset="0"/>
                <a:ea typeface="Lato Light"/>
                <a:cs typeface="Arial" panose="020B0604020202020204" pitchFamily="34" charset="0"/>
                <a:sym typeface="Lato Light"/>
              </a:rPr>
              <a:t>Queen of the Track: Alice Coachman, Olympic High-Jump Champion</a:t>
            </a:r>
            <a:r>
              <a:rPr lang="en-US" sz="2800" b="0" i="0" u="none" strike="noStrike" cap="none" dirty="0">
                <a:solidFill>
                  <a:schemeClr val="dk2"/>
                </a:solidFill>
                <a:latin typeface="Arial" panose="020B0604020202020204" pitchFamily="34" charset="0"/>
                <a:ea typeface="Lato Light"/>
                <a:cs typeface="Arial" panose="020B0604020202020204" pitchFamily="34" charset="0"/>
                <a:sym typeface="Lato Light"/>
              </a:rPr>
              <a:t>, written by Heather Lang and illustrated by Floyd Cooper.</a:t>
            </a:r>
            <a:endParaRPr sz="2800" b="0" i="1" u="none" strike="noStrike" cap="none" dirty="0">
              <a:solidFill>
                <a:schemeClr val="dk2"/>
              </a:solidFill>
              <a:latin typeface="Arial" panose="020B0604020202020204" pitchFamily="34" charset="0"/>
              <a:ea typeface="Lato Light"/>
              <a:cs typeface="Arial" panose="020B0604020202020204" pitchFamily="34" charset="0"/>
              <a:sym typeface="Lato Light"/>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0">
                                            <p:txEl>
                                              <p:pRg st="4" end="4"/>
                                            </p:txEl>
                                          </p:spTgt>
                                        </p:tgtEl>
                                        <p:attrNameLst>
                                          <p:attrName>style.visibility</p:attrName>
                                        </p:attrNameLst>
                                      </p:cBhvr>
                                      <p:to>
                                        <p:strVal val="visible"/>
                                      </p:to>
                                    </p:set>
                                    <p:animEffect transition="in" filter="dissolve">
                                      <p:cBhvr>
                                        <p:cTn id="7" dur="500"/>
                                        <p:tgtEl>
                                          <p:spTgt spid="9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4"/>
          <p:cNvSpPr txBox="1">
            <a:spLocks noGrp="1"/>
          </p:cNvSpPr>
          <p:nvPr>
            <p:ph type="ctrTitle" idx="4294967295"/>
          </p:nvPr>
        </p:nvSpPr>
        <p:spPr>
          <a:xfrm>
            <a:off x="5212080" y="1371600"/>
            <a:ext cx="18299080" cy="1100215"/>
          </a:xfrm>
          <a:prstGeom prst="rect">
            <a:avLst/>
          </a:prstGeom>
          <a:noFill/>
          <a:ln>
            <a:noFill/>
          </a:ln>
        </p:spPr>
        <p:txBody>
          <a:bodyPr spcFirstLastPara="1" wrap="square" lIns="50800" tIns="50800" rIns="50800" bIns="50800" anchor="t" anchorCtr="0">
            <a:noAutofit/>
          </a:bodyPr>
          <a:lstStyle/>
          <a:p>
            <a:pPr lvl="0">
              <a:buClr>
                <a:srgbClr val="313653"/>
              </a:buClr>
              <a:buSzPts val="7000"/>
            </a:pPr>
            <a:r>
              <a:rPr lang="en-US" sz="7200" b="1" dirty="0">
                <a:solidFill>
                  <a:schemeClr val="tx2">
                    <a:lumMod val="10000"/>
                  </a:schemeClr>
                </a:solidFill>
                <a:latin typeface="Arial" panose="020B0604020202020204" pitchFamily="34" charset="0"/>
                <a:ea typeface="Bodoni"/>
                <a:cs typeface="Arial" panose="020B0604020202020204" pitchFamily="34" charset="0"/>
                <a:sym typeface="Bodoni"/>
              </a:rPr>
              <a:t>Overcoming barriers…</a:t>
            </a:r>
            <a:br>
              <a:rPr lang="en-US" sz="7200" b="1" dirty="0">
                <a:solidFill>
                  <a:schemeClr val="tx2">
                    <a:lumMod val="10000"/>
                  </a:schemeClr>
                </a:solidFill>
                <a:latin typeface="Arial" panose="020B0604020202020204" pitchFamily="34" charset="0"/>
                <a:ea typeface="Bodoni"/>
                <a:cs typeface="Arial" panose="020B0604020202020204" pitchFamily="34" charset="0"/>
                <a:sym typeface="Bodoni"/>
              </a:rPr>
            </a:br>
            <a:endParaRPr sz="7200" b="1" i="0" u="none" strike="noStrike" cap="none" dirty="0">
              <a:solidFill>
                <a:schemeClr val="tx2">
                  <a:lumMod val="10000"/>
                </a:schemeClr>
              </a:solidFill>
              <a:latin typeface="Arial" panose="020B0604020202020204" pitchFamily="34" charset="0"/>
              <a:ea typeface="Bodoni"/>
              <a:cs typeface="Arial" panose="020B0604020202020204" pitchFamily="34" charset="0"/>
              <a:sym typeface="Bodoni"/>
            </a:endParaRPr>
          </a:p>
        </p:txBody>
      </p:sp>
      <p:sp>
        <p:nvSpPr>
          <p:cNvPr id="98" name="Google Shape;98;p4"/>
          <p:cNvSpPr txBox="1"/>
          <p:nvPr/>
        </p:nvSpPr>
        <p:spPr>
          <a:xfrm>
            <a:off x="5212080" y="2471815"/>
            <a:ext cx="17142082" cy="3046665"/>
          </a:xfrm>
          <a:prstGeom prst="rect">
            <a:avLst/>
          </a:prstGeom>
          <a:noFill/>
          <a:ln>
            <a:noFill/>
          </a:ln>
        </p:spPr>
        <p:txBody>
          <a:bodyPr spcFirstLastPara="1" wrap="square" lIns="50800" tIns="50800" rIns="50800" bIns="50800" anchor="t" anchorCtr="0">
            <a:noAutofit/>
          </a:bodyPr>
          <a:lstStyle/>
          <a:p>
            <a:pPr lvl="0">
              <a:buClr>
                <a:srgbClr val="AE4844"/>
              </a:buClr>
              <a:buSzPts val="3600"/>
            </a:pPr>
            <a:r>
              <a:rPr lang="en-US" sz="3600" dirty="0">
                <a:solidFill>
                  <a:schemeClr val="tx2">
                    <a:lumMod val="10000"/>
                  </a:schemeClr>
                </a:solidFill>
                <a:latin typeface="Arial" panose="020B0604020202020204" pitchFamily="34" charset="0"/>
                <a:ea typeface="Lato"/>
                <a:cs typeface="Arial" panose="020B0604020202020204" pitchFamily="34" charset="0"/>
                <a:sym typeface="Lato"/>
              </a:rPr>
              <a:t>Coachman not only faced obstacles based on her gender, but also faced a </a:t>
            </a:r>
            <a:r>
              <a:rPr lang="en-US" sz="3600" b="1" dirty="0">
                <a:solidFill>
                  <a:schemeClr val="tx2">
                    <a:lumMod val="10000"/>
                  </a:schemeClr>
                </a:solidFill>
                <a:latin typeface="Arial" panose="020B0604020202020204" pitchFamily="34" charset="0"/>
                <a:ea typeface="Lato"/>
                <a:cs typeface="Arial" panose="020B0604020202020204" pitchFamily="34" charset="0"/>
                <a:sym typeface="Lato"/>
              </a:rPr>
              <a:t>hostile</a:t>
            </a:r>
            <a:r>
              <a:rPr lang="en-US" sz="3600" dirty="0">
                <a:solidFill>
                  <a:schemeClr val="tx2">
                    <a:lumMod val="10000"/>
                  </a:schemeClr>
                </a:solidFill>
                <a:latin typeface="Arial" panose="020B0604020202020204" pitchFamily="34" charset="0"/>
                <a:ea typeface="Lato"/>
                <a:cs typeface="Arial" panose="020B0604020202020204" pitchFamily="34" charset="0"/>
                <a:sym typeface="Lato"/>
              </a:rPr>
              <a:t> racial environment. For example, because of strict </a:t>
            </a:r>
            <a:r>
              <a:rPr lang="en-US" sz="3600" b="1" dirty="0">
                <a:solidFill>
                  <a:schemeClr val="tx2">
                    <a:lumMod val="10000"/>
                  </a:schemeClr>
                </a:solidFill>
                <a:latin typeface="Arial" panose="020B0604020202020204" pitchFamily="34" charset="0"/>
                <a:ea typeface="Lato"/>
                <a:cs typeface="Arial" panose="020B0604020202020204" pitchFamily="34" charset="0"/>
                <a:sym typeface="Lato"/>
              </a:rPr>
              <a:t>segregation</a:t>
            </a:r>
            <a:r>
              <a:rPr lang="en-US" sz="3600" dirty="0">
                <a:solidFill>
                  <a:schemeClr val="tx2">
                    <a:lumMod val="10000"/>
                  </a:schemeClr>
                </a:solidFill>
                <a:latin typeface="Arial" panose="020B0604020202020204" pitchFamily="34" charset="0"/>
                <a:ea typeface="Lato"/>
                <a:cs typeface="Arial" panose="020B0604020202020204" pitchFamily="34" charset="0"/>
                <a:sym typeface="Lato"/>
              </a:rPr>
              <a:t> laws, young athletes of color in southern schools could not use public training facilities or attend organized sports events. </a:t>
            </a:r>
          </a:p>
          <a:p>
            <a:pPr lvl="0">
              <a:buClr>
                <a:srgbClr val="AE4844"/>
              </a:buClr>
              <a:buSzPts val="3600"/>
            </a:pPr>
            <a:endParaRPr lang="en-US" sz="3600" dirty="0">
              <a:solidFill>
                <a:schemeClr val="tx2">
                  <a:lumMod val="10000"/>
                </a:schemeClr>
              </a:solidFill>
              <a:latin typeface="Arial" panose="020B0604020202020204" pitchFamily="34" charset="0"/>
              <a:ea typeface="Lato"/>
              <a:cs typeface="Arial" panose="020B0604020202020204" pitchFamily="34" charset="0"/>
              <a:sym typeface="Lato"/>
            </a:endParaRPr>
          </a:p>
        </p:txBody>
      </p:sp>
      <p:pic>
        <p:nvPicPr>
          <p:cNvPr id="8" name="Google Shape;296;p4" descr="A picture containing text, indoor, floor, bathtub&#10;&#10;Description automatically generated">
            <a:extLst>
              <a:ext uri="{FF2B5EF4-FFF2-40B4-BE49-F238E27FC236}">
                <a16:creationId xmlns:a16="http://schemas.microsoft.com/office/drawing/2014/main" id="{56A4087D-5045-644A-906A-3A893DC73EBE}"/>
              </a:ext>
            </a:extLst>
          </p:cNvPr>
          <p:cNvPicPr preferRelativeResize="0"/>
          <p:nvPr/>
        </p:nvPicPr>
        <p:blipFill rotWithShape="1">
          <a:blip r:embed="rId3">
            <a:alphaModFix/>
          </a:blip>
          <a:srcRect/>
          <a:stretch/>
        </p:blipFill>
        <p:spPr>
          <a:xfrm>
            <a:off x="11299895" y="5081110"/>
            <a:ext cx="11684000" cy="6591300"/>
          </a:xfrm>
          <a:prstGeom prst="rect">
            <a:avLst/>
          </a:prstGeom>
          <a:noFill/>
          <a:ln>
            <a:noFill/>
          </a:ln>
        </p:spPr>
      </p:pic>
      <p:sp>
        <p:nvSpPr>
          <p:cNvPr id="9" name="Google Shape;297;p4">
            <a:extLst>
              <a:ext uri="{FF2B5EF4-FFF2-40B4-BE49-F238E27FC236}">
                <a16:creationId xmlns:a16="http://schemas.microsoft.com/office/drawing/2014/main" id="{25913666-F657-6F4B-A198-635773E41921}"/>
              </a:ext>
            </a:extLst>
          </p:cNvPr>
          <p:cNvSpPr txBox="1"/>
          <p:nvPr/>
        </p:nvSpPr>
        <p:spPr>
          <a:xfrm>
            <a:off x="5212080" y="10277156"/>
            <a:ext cx="5474378" cy="1395254"/>
          </a:xfrm>
          <a:prstGeom prst="rect">
            <a:avLst/>
          </a:prstGeom>
          <a:noFill/>
          <a:ln>
            <a:noFill/>
          </a:ln>
        </p:spPr>
        <p:txBody>
          <a:bodyPr spcFirstLastPara="1" wrap="square" lIns="50800" tIns="50800" rIns="50800" bIns="50800" anchor="ctr" anchorCtr="0">
            <a:spAutoFit/>
          </a:bodyPr>
          <a:lstStyle/>
          <a:p>
            <a:pPr marL="0" marR="0" lvl="0" indent="0" algn="r" rtl="0">
              <a:lnSpc>
                <a:spcPct val="100000"/>
              </a:lnSpc>
              <a:spcBef>
                <a:spcPts val="0"/>
              </a:spcBef>
              <a:spcAft>
                <a:spcPts val="0"/>
              </a:spcAft>
              <a:buClr>
                <a:srgbClr val="6A6A6A"/>
              </a:buClr>
              <a:buSzPts val="2800"/>
              <a:buFont typeface="Lato Light"/>
              <a:buNone/>
            </a:pPr>
            <a:r>
              <a:rPr lang="en-US" sz="2800" b="0" i="0" u="none" strike="noStrike" cap="none" dirty="0">
                <a:solidFill>
                  <a:srgbClr val="6A6A6A"/>
                </a:solidFill>
                <a:latin typeface="Arial" panose="020B0604020202020204" pitchFamily="34" charset="0"/>
                <a:ea typeface="Lato Light"/>
                <a:cs typeface="Arial" panose="020B0604020202020204" pitchFamily="34" charset="0"/>
                <a:sym typeface="Lato Light"/>
              </a:rPr>
              <a:t>Photo of a young man drinking from a segregated water fountain in North Carolina, 1938.</a:t>
            </a:r>
            <a:endParaRPr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7" name="Google Shape;107;p5"/>
          <p:cNvSpPr txBox="1"/>
          <p:nvPr/>
        </p:nvSpPr>
        <p:spPr>
          <a:xfrm>
            <a:off x="5212080" y="1371600"/>
            <a:ext cx="18299080" cy="1100215"/>
          </a:xfrm>
          <a:prstGeom prst="rect">
            <a:avLst/>
          </a:prstGeom>
          <a:noFill/>
          <a:ln>
            <a:noFill/>
          </a:ln>
        </p:spPr>
        <p:txBody>
          <a:bodyPr spcFirstLastPara="1" wrap="square" lIns="50800" tIns="50800" rIns="50800" bIns="50800" anchor="t" anchorCtr="0">
            <a:noAutofit/>
          </a:bodyPr>
          <a:lstStyle/>
          <a:p>
            <a:pPr lvl="0">
              <a:lnSpc>
                <a:spcPct val="80000"/>
              </a:lnSpc>
              <a:buClr>
                <a:srgbClr val="313653"/>
              </a:buClr>
              <a:buSzPts val="7000"/>
            </a:pPr>
            <a:r>
              <a:rPr lang="en-US" sz="7000" b="1" dirty="0">
                <a:solidFill>
                  <a:schemeClr val="tx2">
                    <a:lumMod val="10000"/>
                  </a:schemeClr>
                </a:solidFill>
                <a:latin typeface="Arial" panose="020B0604020202020204" pitchFamily="34" charset="0"/>
                <a:ea typeface="Bodoni"/>
                <a:cs typeface="Arial" panose="020B0604020202020204" pitchFamily="34" charset="0"/>
                <a:sym typeface="Bodoni"/>
              </a:rPr>
              <a:t>… and opening new doors</a:t>
            </a:r>
            <a:endParaRPr dirty="0">
              <a:solidFill>
                <a:schemeClr val="tx2">
                  <a:lumMod val="10000"/>
                </a:schemeClr>
              </a:solidFill>
              <a:latin typeface="Arial" panose="020B0604020202020204" pitchFamily="34" charset="0"/>
            </a:endParaRPr>
          </a:p>
        </p:txBody>
      </p:sp>
      <p:sp>
        <p:nvSpPr>
          <p:cNvPr id="111" name="Google Shape;111;p5"/>
          <p:cNvSpPr txBox="1"/>
          <p:nvPr/>
        </p:nvSpPr>
        <p:spPr>
          <a:xfrm>
            <a:off x="5212080" y="2705105"/>
            <a:ext cx="15070674" cy="2318583"/>
          </a:xfrm>
          <a:prstGeom prst="rect">
            <a:avLst/>
          </a:prstGeom>
          <a:noFill/>
          <a:ln>
            <a:noFill/>
          </a:ln>
        </p:spPr>
        <p:txBody>
          <a:bodyPr spcFirstLastPara="1" wrap="square" lIns="50800" tIns="50800" rIns="50800" bIns="50800" anchor="ctr" anchorCtr="0">
            <a:spAutoFit/>
          </a:bodyPr>
          <a:lstStyle/>
          <a:p>
            <a:pPr lvl="0">
              <a:buClr>
                <a:srgbClr val="AE4844"/>
              </a:buClr>
              <a:buSzPts val="4000"/>
            </a:pPr>
            <a:r>
              <a:rPr lang="en-US" sz="3600" dirty="0">
                <a:solidFill>
                  <a:schemeClr val="tx2">
                    <a:lumMod val="10000"/>
                  </a:schemeClr>
                </a:solidFill>
                <a:latin typeface="Arial" panose="020B0604020202020204" pitchFamily="34" charset="0"/>
                <a:ea typeface="Lato"/>
                <a:cs typeface="Arial" panose="020B0604020202020204" pitchFamily="34" charset="0"/>
                <a:sym typeface="Lato"/>
              </a:rPr>
              <a:t>Despite these barriers, Coachman continued to develop her athletic skills. She would run barefoot on the dirt roads near her house. Coachman was also </a:t>
            </a:r>
            <a:r>
              <a:rPr lang="en-US" sz="3600" b="1" dirty="0">
                <a:solidFill>
                  <a:schemeClr val="tx2">
                    <a:lumMod val="10000"/>
                  </a:schemeClr>
                </a:solidFill>
                <a:latin typeface="Arial" panose="020B0604020202020204" pitchFamily="34" charset="0"/>
                <a:ea typeface="Lato"/>
                <a:cs typeface="Arial" panose="020B0604020202020204" pitchFamily="34" charset="0"/>
                <a:sym typeface="Lato"/>
              </a:rPr>
              <a:t>resourceful,</a:t>
            </a:r>
            <a:r>
              <a:rPr lang="en-US" sz="3600" dirty="0">
                <a:solidFill>
                  <a:schemeClr val="tx2">
                    <a:lumMod val="10000"/>
                  </a:schemeClr>
                </a:solidFill>
                <a:latin typeface="Arial" panose="020B0604020202020204" pitchFamily="34" charset="0"/>
                <a:ea typeface="Lato"/>
                <a:cs typeface="Arial" panose="020B0604020202020204" pitchFamily="34" charset="0"/>
                <a:sym typeface="Lato"/>
              </a:rPr>
              <a:t> as she would practice for hours, jumping over a crossbar made of rags tied together.</a:t>
            </a:r>
            <a:endParaRPr lang="en-US" sz="3600" dirty="0">
              <a:solidFill>
                <a:schemeClr val="tx2">
                  <a:lumMod val="10000"/>
                </a:schemeClr>
              </a:solidFill>
              <a:latin typeface="Arial" panose="020B0604020202020204" pitchFamily="34" charset="0"/>
              <a:cs typeface="Arial" panose="020B0604020202020204" pitchFamily="34" charset="0"/>
            </a:endParaRPr>
          </a:p>
        </p:txBody>
      </p:sp>
      <p:pic>
        <p:nvPicPr>
          <p:cNvPr id="7" name="Google Shape;305;p5">
            <a:extLst>
              <a:ext uri="{FF2B5EF4-FFF2-40B4-BE49-F238E27FC236}">
                <a16:creationId xmlns:a16="http://schemas.microsoft.com/office/drawing/2014/main" id="{FA141301-8307-854A-B5A4-338618B8090C}"/>
              </a:ext>
            </a:extLst>
          </p:cNvPr>
          <p:cNvPicPr preferRelativeResize="0"/>
          <p:nvPr/>
        </p:nvPicPr>
        <p:blipFill rotWithShape="1">
          <a:blip r:embed="rId3">
            <a:alphaModFix/>
          </a:blip>
          <a:srcRect l="34652"/>
          <a:stretch/>
        </p:blipFill>
        <p:spPr>
          <a:xfrm>
            <a:off x="14593371" y="5463894"/>
            <a:ext cx="7014320" cy="6932270"/>
          </a:xfrm>
          <a:prstGeom prst="rect">
            <a:avLst/>
          </a:prstGeom>
          <a:noFill/>
          <a:ln>
            <a:noFill/>
          </a:ln>
        </p:spPr>
      </p:pic>
      <p:sp>
        <p:nvSpPr>
          <p:cNvPr id="8" name="Google Shape;306;p5">
            <a:extLst>
              <a:ext uri="{FF2B5EF4-FFF2-40B4-BE49-F238E27FC236}">
                <a16:creationId xmlns:a16="http://schemas.microsoft.com/office/drawing/2014/main" id="{D1EE6627-74BE-584B-82CE-EFE89D2B1FBA}"/>
              </a:ext>
            </a:extLst>
          </p:cNvPr>
          <p:cNvSpPr txBox="1"/>
          <p:nvPr/>
        </p:nvSpPr>
        <p:spPr>
          <a:xfrm>
            <a:off x="6800839" y="10442081"/>
            <a:ext cx="7014319" cy="1826141"/>
          </a:xfrm>
          <a:prstGeom prst="rect">
            <a:avLst/>
          </a:prstGeom>
          <a:noFill/>
          <a:ln>
            <a:noFill/>
          </a:ln>
        </p:spPr>
        <p:txBody>
          <a:bodyPr spcFirstLastPara="1" wrap="square" lIns="50800" tIns="50800" rIns="50800" bIns="50800" anchor="ctr" anchorCtr="0">
            <a:spAutoFit/>
          </a:bodyPr>
          <a:lstStyle/>
          <a:p>
            <a:pPr marL="0" marR="0" lvl="0" indent="0" algn="r" rtl="0">
              <a:lnSpc>
                <a:spcPct val="100000"/>
              </a:lnSpc>
              <a:spcBef>
                <a:spcPts val="0"/>
              </a:spcBef>
              <a:spcAft>
                <a:spcPts val="0"/>
              </a:spcAft>
              <a:buClr>
                <a:srgbClr val="545454"/>
              </a:buClr>
              <a:buSzPts val="2800"/>
              <a:buFont typeface="Lato Light"/>
              <a:buNone/>
            </a:pPr>
            <a:r>
              <a:rPr lang="en-US" sz="2800" b="0" i="0" u="none" strike="noStrike" cap="none" dirty="0">
                <a:solidFill>
                  <a:srgbClr val="545454"/>
                </a:solidFill>
                <a:latin typeface="Arial" panose="020B0604020202020204" pitchFamily="34" charset="0"/>
                <a:ea typeface="Lato Light"/>
                <a:cs typeface="Arial" panose="020B0604020202020204" pitchFamily="34" charset="0"/>
                <a:sym typeface="Lato Light"/>
              </a:rPr>
              <a:t>Image from the book </a:t>
            </a:r>
            <a:r>
              <a:rPr lang="en-US" sz="2800" b="0" i="1" u="none" strike="noStrike" cap="none" dirty="0">
                <a:solidFill>
                  <a:srgbClr val="545454"/>
                </a:solidFill>
                <a:latin typeface="Arial" panose="020B0604020202020204" pitchFamily="34" charset="0"/>
                <a:ea typeface="Lato Light"/>
                <a:cs typeface="Arial" panose="020B0604020202020204" pitchFamily="34" charset="0"/>
                <a:sym typeface="Lato Light"/>
              </a:rPr>
              <a:t>Touch the Sky: </a:t>
            </a:r>
          </a:p>
          <a:p>
            <a:pPr marL="0" marR="0" lvl="0" indent="0" algn="r" rtl="0">
              <a:lnSpc>
                <a:spcPct val="100000"/>
              </a:lnSpc>
              <a:spcBef>
                <a:spcPts val="0"/>
              </a:spcBef>
              <a:spcAft>
                <a:spcPts val="0"/>
              </a:spcAft>
              <a:buClr>
                <a:srgbClr val="545454"/>
              </a:buClr>
              <a:buSzPts val="2800"/>
              <a:buFont typeface="Lato Light"/>
              <a:buNone/>
            </a:pPr>
            <a:r>
              <a:rPr lang="en-US" sz="2800" b="0" i="1" u="none" strike="noStrike" cap="none" dirty="0">
                <a:solidFill>
                  <a:srgbClr val="545454"/>
                </a:solidFill>
                <a:latin typeface="Arial" panose="020B0604020202020204" pitchFamily="34" charset="0"/>
                <a:ea typeface="Lato Light"/>
                <a:cs typeface="Arial" panose="020B0604020202020204" pitchFamily="34" charset="0"/>
                <a:sym typeface="Lato Light"/>
              </a:rPr>
              <a:t>Alice Coachman, Olympic High Jumper</a:t>
            </a:r>
            <a:r>
              <a:rPr lang="en-US" sz="2800" b="0" i="0" u="none" strike="noStrike" cap="none" dirty="0">
                <a:solidFill>
                  <a:srgbClr val="545454"/>
                </a:solidFill>
                <a:latin typeface="Arial" panose="020B0604020202020204" pitchFamily="34" charset="0"/>
                <a:ea typeface="Lato Light"/>
                <a:cs typeface="Arial" panose="020B0604020202020204" pitchFamily="34" charset="0"/>
                <a:sym typeface="Lato Light"/>
              </a:rPr>
              <a:t>,</a:t>
            </a:r>
            <a:br>
              <a:rPr lang="en-US" sz="2800" b="0" i="0" u="none" strike="noStrike" cap="none" dirty="0">
                <a:solidFill>
                  <a:srgbClr val="545454"/>
                </a:solidFill>
                <a:latin typeface="Arial" panose="020B0604020202020204" pitchFamily="34" charset="0"/>
                <a:ea typeface="Lato Light"/>
                <a:cs typeface="Arial" panose="020B0604020202020204" pitchFamily="34" charset="0"/>
                <a:sym typeface="Lato Light"/>
              </a:rPr>
            </a:br>
            <a:r>
              <a:rPr lang="en-US" sz="2800" b="0" i="0" u="none" strike="noStrike" cap="none" dirty="0">
                <a:solidFill>
                  <a:srgbClr val="545454"/>
                </a:solidFill>
                <a:latin typeface="Arial" panose="020B0604020202020204" pitchFamily="34" charset="0"/>
                <a:ea typeface="Lato Light"/>
                <a:cs typeface="Arial" panose="020B0604020202020204" pitchFamily="34" charset="0"/>
                <a:sym typeface="Lato Light"/>
              </a:rPr>
              <a:t> written by Ann Malaspina </a:t>
            </a:r>
          </a:p>
          <a:p>
            <a:pPr marL="0" marR="0" lvl="0" indent="0" algn="r" rtl="0">
              <a:lnSpc>
                <a:spcPct val="100000"/>
              </a:lnSpc>
              <a:spcBef>
                <a:spcPts val="0"/>
              </a:spcBef>
              <a:spcAft>
                <a:spcPts val="0"/>
              </a:spcAft>
              <a:buClr>
                <a:srgbClr val="545454"/>
              </a:buClr>
              <a:buSzPts val="2800"/>
              <a:buFont typeface="Lato Light"/>
              <a:buNone/>
            </a:pPr>
            <a:r>
              <a:rPr lang="en-US" sz="2800" b="0" i="0" u="none" strike="noStrike" cap="none" dirty="0">
                <a:solidFill>
                  <a:srgbClr val="545454"/>
                </a:solidFill>
                <a:latin typeface="Arial" panose="020B0604020202020204" pitchFamily="34" charset="0"/>
                <a:ea typeface="Lato Light"/>
                <a:cs typeface="Arial" panose="020B0604020202020204" pitchFamily="34" charset="0"/>
                <a:sym typeface="Lato Light"/>
              </a:rPr>
              <a:t>and illustrated by Eric Velasquez.</a:t>
            </a:r>
            <a:endParaRPr sz="2800" b="0" i="1" u="none" strike="noStrike" cap="none" dirty="0">
              <a:solidFill>
                <a:srgbClr val="545454"/>
              </a:solidFill>
              <a:latin typeface="Arial" panose="020B0604020202020204" pitchFamily="34" charset="0"/>
              <a:ea typeface="Lato Light"/>
              <a:cs typeface="Arial" panose="020B0604020202020204" pitchFamily="34" charset="0"/>
              <a:sym typeface="Lato Light"/>
            </a:endParaRPr>
          </a:p>
        </p:txBody>
      </p:sp>
      <p:sp>
        <p:nvSpPr>
          <p:cNvPr id="9" name="Google Shape;307;p5">
            <a:extLst>
              <a:ext uri="{FF2B5EF4-FFF2-40B4-BE49-F238E27FC236}">
                <a16:creationId xmlns:a16="http://schemas.microsoft.com/office/drawing/2014/main" id="{E53BE069-5CE3-6C4D-8C24-0D8DDA990B63}"/>
              </a:ext>
            </a:extLst>
          </p:cNvPr>
          <p:cNvSpPr txBox="1"/>
          <p:nvPr/>
        </p:nvSpPr>
        <p:spPr>
          <a:xfrm>
            <a:off x="3070860" y="5916624"/>
            <a:ext cx="9121140" cy="3816429"/>
          </a:xfrm>
          <a:prstGeom prst="rect">
            <a:avLst/>
          </a:prstGeom>
          <a:solidFill>
            <a:schemeClr val="bg2">
              <a:lumMod val="40000"/>
              <a:lumOff val="60000"/>
            </a:schemeClr>
          </a:solidFill>
          <a:ln w="19050" cap="rnd" cmpd="sng">
            <a:noFill/>
            <a:prstDash val="solid"/>
            <a:round/>
            <a:headEnd type="none" w="sm" len="sm"/>
            <a:tailEnd type="none" w="sm" len="sm"/>
          </a:ln>
          <a:effectLst>
            <a:softEdge rad="98090"/>
          </a:effectLst>
        </p:spPr>
        <p:txBody>
          <a:bodyPr spcFirstLastPara="1" wrap="square" lIns="365760" tIns="365760" rIns="365760" bIns="365760" anchor="t" anchorCtr="0">
            <a:spAutoFit/>
          </a:bodyPr>
          <a:lstStyle/>
          <a:p>
            <a:pPr marL="0" lvl="0" indent="0" algn="l" rtl="0">
              <a:spcBef>
                <a:spcPts val="0"/>
              </a:spcBef>
              <a:spcAft>
                <a:spcPts val="0"/>
              </a:spcAft>
              <a:buNone/>
            </a:pPr>
            <a:r>
              <a:rPr lang="en-US" sz="4000" dirty="0">
                <a:solidFill>
                  <a:schemeClr val="tx1"/>
                </a:solidFill>
                <a:latin typeface="Arial" panose="020B0604020202020204" pitchFamily="34" charset="0"/>
                <a:ea typeface="Helvetica Neue"/>
                <a:cs typeface="Arial" panose="020B0604020202020204" pitchFamily="34" charset="0"/>
                <a:sym typeface="Helvetica Neue"/>
              </a:rPr>
              <a:t>Have you ever faced difficulty doing something because of your race, age, gender or background? Have you ever had to improvise like Alice Coachman did to improve her skills?</a:t>
            </a:r>
            <a:endParaRPr sz="4000" dirty="0">
              <a:solidFill>
                <a:schemeClr val="tx1"/>
              </a:solidFill>
              <a:latin typeface="Arial" panose="020B0604020202020204" pitchFamily="34" charset="0"/>
              <a:ea typeface="Helvetica Neue"/>
              <a:cs typeface="Arial" panose="020B0604020202020204" pitchFamily="34" charset="0"/>
              <a:sym typeface="Helvetica Neue"/>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6"/>
          <p:cNvSpPr txBox="1">
            <a:spLocks noGrp="1"/>
          </p:cNvSpPr>
          <p:nvPr>
            <p:ph type="subTitle" idx="4294967295"/>
          </p:nvPr>
        </p:nvSpPr>
        <p:spPr>
          <a:xfrm>
            <a:off x="10776302" y="3019481"/>
            <a:ext cx="11188753" cy="3843424"/>
          </a:xfrm>
          <a:prstGeom prst="rect">
            <a:avLst/>
          </a:prstGeom>
          <a:noFill/>
          <a:ln>
            <a:noFill/>
          </a:ln>
        </p:spPr>
        <p:txBody>
          <a:bodyPr spcFirstLastPara="1" wrap="square" lIns="50800" tIns="50800" rIns="50800" bIns="50800" anchor="t" anchorCtr="0">
            <a:noAutofit/>
          </a:bodyPr>
          <a:lstStyle/>
          <a:p>
            <a:pPr marL="0" lvl="0" indent="0">
              <a:lnSpc>
                <a:spcPct val="100000"/>
              </a:lnSpc>
              <a:buClr>
                <a:schemeClr val="lt1"/>
              </a:buClr>
              <a:buSzPts val="3600"/>
              <a:buNone/>
            </a:pPr>
            <a:r>
              <a:rPr lang="en-US" sz="3600" dirty="0">
                <a:solidFill>
                  <a:schemeClr val="tx2">
                    <a:lumMod val="10000"/>
                  </a:schemeClr>
                </a:solidFill>
                <a:latin typeface="Arial" panose="020B0604020202020204" pitchFamily="34" charset="0"/>
                <a:cs typeface="Arial" panose="020B0604020202020204" pitchFamily="34" charset="0"/>
              </a:rPr>
              <a:t>Coachman didn’t overcome the odds all on her own.  She had several people who spoke up for her.  </a:t>
            </a:r>
          </a:p>
          <a:p>
            <a:pPr marL="0" lvl="0" indent="0">
              <a:lnSpc>
                <a:spcPct val="100000"/>
              </a:lnSpc>
              <a:buClr>
                <a:schemeClr val="lt1"/>
              </a:buClr>
              <a:buSzPts val="3600"/>
              <a:buNone/>
            </a:pPr>
            <a:endParaRPr lang="en-US" sz="3600" dirty="0">
              <a:solidFill>
                <a:schemeClr val="tx2">
                  <a:lumMod val="10000"/>
                </a:schemeClr>
              </a:solidFill>
              <a:latin typeface="Arial" panose="020B0604020202020204" pitchFamily="34" charset="0"/>
              <a:cs typeface="Arial" panose="020B0604020202020204" pitchFamily="34" charset="0"/>
            </a:endParaRPr>
          </a:p>
          <a:p>
            <a:pPr marL="0" lvl="0" indent="0">
              <a:lnSpc>
                <a:spcPct val="100000"/>
              </a:lnSpc>
              <a:buClr>
                <a:schemeClr val="lt1"/>
              </a:buClr>
              <a:buSzPts val="3600"/>
              <a:buNone/>
            </a:pPr>
            <a:r>
              <a:rPr lang="en-US" sz="3600" dirty="0">
                <a:solidFill>
                  <a:schemeClr val="tx2">
                    <a:lumMod val="10000"/>
                  </a:schemeClr>
                </a:solidFill>
                <a:latin typeface="Arial" panose="020B0604020202020204" pitchFamily="34" charset="0"/>
                <a:cs typeface="Arial" panose="020B0604020202020204" pitchFamily="34" charset="0"/>
              </a:rPr>
              <a:t>It was people like Cora Bailey, her fifth-grade teacher, and her aunt, Carrie Spry, who convinced Coachman’s parents to let her pursue her athletic career.  </a:t>
            </a:r>
          </a:p>
          <a:p>
            <a:pPr marL="0" lvl="0" indent="0">
              <a:lnSpc>
                <a:spcPct val="100000"/>
              </a:lnSpc>
              <a:buClr>
                <a:schemeClr val="lt1"/>
              </a:buClr>
              <a:buSzPts val="3600"/>
              <a:buNone/>
            </a:pPr>
            <a:endParaRPr lang="en-US" sz="3600" dirty="0">
              <a:solidFill>
                <a:schemeClr val="tx2">
                  <a:lumMod val="10000"/>
                </a:schemeClr>
              </a:solidFill>
              <a:latin typeface="Arial" panose="020B0604020202020204" pitchFamily="34" charset="0"/>
              <a:cs typeface="Arial" panose="020B0604020202020204" pitchFamily="34" charset="0"/>
            </a:endParaRPr>
          </a:p>
          <a:p>
            <a:pPr marL="0" lvl="0" indent="0">
              <a:lnSpc>
                <a:spcPct val="100000"/>
              </a:lnSpc>
              <a:buClr>
                <a:schemeClr val="lt1"/>
              </a:buClr>
              <a:buSzPts val="3600"/>
              <a:buNone/>
            </a:pPr>
            <a:r>
              <a:rPr lang="en-US" sz="3600" dirty="0">
                <a:solidFill>
                  <a:schemeClr val="tx2">
                    <a:lumMod val="10000"/>
                  </a:schemeClr>
                </a:solidFill>
                <a:latin typeface="Arial" panose="020B0604020202020204" pitchFamily="34" charset="0"/>
                <a:cs typeface="Arial" panose="020B0604020202020204" pitchFamily="34" charset="0"/>
              </a:rPr>
              <a:t>In 1938, Harry E. Lash, Madison High School’s track coach, helped develop Coachman’s raw talent.</a:t>
            </a:r>
          </a:p>
          <a:p>
            <a:pPr marL="0" lvl="0" indent="0">
              <a:lnSpc>
                <a:spcPct val="100000"/>
              </a:lnSpc>
              <a:buClr>
                <a:schemeClr val="lt1"/>
              </a:buClr>
              <a:buSzPts val="3600"/>
              <a:buNone/>
            </a:pPr>
            <a:endParaRPr lang="en-US" sz="3600" dirty="0">
              <a:solidFill>
                <a:schemeClr val="tx2">
                  <a:lumMod val="10000"/>
                </a:schemeClr>
              </a:solidFill>
              <a:latin typeface="Arial" panose="020B0604020202020204" pitchFamily="34" charset="0"/>
              <a:cs typeface="Arial" panose="020B0604020202020204" pitchFamily="34" charset="0"/>
            </a:endParaRPr>
          </a:p>
        </p:txBody>
      </p:sp>
      <p:sp>
        <p:nvSpPr>
          <p:cNvPr id="117" name="Google Shape;117;p6"/>
          <p:cNvSpPr txBox="1"/>
          <p:nvPr/>
        </p:nvSpPr>
        <p:spPr>
          <a:xfrm>
            <a:off x="5212080" y="1371600"/>
            <a:ext cx="18299080" cy="1100215"/>
          </a:xfrm>
          <a:prstGeom prst="rect">
            <a:avLst/>
          </a:prstGeom>
          <a:noFill/>
          <a:ln>
            <a:noFill/>
          </a:ln>
        </p:spPr>
        <p:txBody>
          <a:bodyPr spcFirstLastPara="1" wrap="square" lIns="50800" tIns="50800" rIns="50800" bIns="50800" anchor="t" anchorCtr="0">
            <a:noAutofit/>
          </a:bodyPr>
          <a:lstStyle/>
          <a:p>
            <a:pPr lvl="0">
              <a:lnSpc>
                <a:spcPct val="80000"/>
              </a:lnSpc>
              <a:buClr>
                <a:srgbClr val="313653"/>
              </a:buClr>
              <a:buSzPts val="7000"/>
            </a:pPr>
            <a:r>
              <a:rPr lang="en-US" sz="7200" b="1" dirty="0">
                <a:solidFill>
                  <a:schemeClr val="tx2">
                    <a:lumMod val="10000"/>
                  </a:schemeClr>
                </a:solidFill>
                <a:latin typeface="Arial" panose="020B0604020202020204" pitchFamily="34" charset="0"/>
                <a:ea typeface="Bodoni"/>
                <a:cs typeface="Arial" panose="020B0604020202020204" pitchFamily="34" charset="0"/>
                <a:sym typeface="Bodoni"/>
              </a:rPr>
              <a:t>Dedicated helpers</a:t>
            </a:r>
            <a:endParaRPr sz="7200" dirty="0">
              <a:solidFill>
                <a:schemeClr val="tx2">
                  <a:lumMod val="10000"/>
                </a:schemeClr>
              </a:solidFill>
              <a:latin typeface="Arial" panose="020B0604020202020204" pitchFamily="34" charset="0"/>
            </a:endParaRPr>
          </a:p>
        </p:txBody>
      </p:sp>
      <p:pic>
        <p:nvPicPr>
          <p:cNvPr id="7" name="Google Shape;315;p6" descr="A picture containing person, black&#10;&#10;Description automatically generated">
            <a:extLst>
              <a:ext uri="{FF2B5EF4-FFF2-40B4-BE49-F238E27FC236}">
                <a16:creationId xmlns:a16="http://schemas.microsoft.com/office/drawing/2014/main" id="{F89D6379-D118-0F44-BD83-0617E065612D}"/>
              </a:ext>
            </a:extLst>
          </p:cNvPr>
          <p:cNvPicPr preferRelativeResize="0"/>
          <p:nvPr/>
        </p:nvPicPr>
        <p:blipFill rotWithShape="1">
          <a:blip r:embed="rId3">
            <a:alphaModFix/>
          </a:blip>
          <a:srcRect/>
          <a:stretch/>
        </p:blipFill>
        <p:spPr>
          <a:xfrm>
            <a:off x="1468628" y="2903748"/>
            <a:ext cx="8700443" cy="8700443"/>
          </a:xfrm>
          <a:prstGeom prst="rect">
            <a:avLst/>
          </a:prstGeom>
          <a:noFill/>
          <a:ln>
            <a:noFill/>
          </a:ln>
          <a:effectLst>
            <a:softEdge rad="38100"/>
          </a:effectLst>
        </p:spPr>
      </p:pic>
      <p:sp>
        <p:nvSpPr>
          <p:cNvPr id="8" name="Google Shape;316;p6">
            <a:extLst>
              <a:ext uri="{FF2B5EF4-FFF2-40B4-BE49-F238E27FC236}">
                <a16:creationId xmlns:a16="http://schemas.microsoft.com/office/drawing/2014/main" id="{976B5FC1-FB97-9744-881A-5668594FB7CF}"/>
              </a:ext>
            </a:extLst>
          </p:cNvPr>
          <p:cNvSpPr txBox="1"/>
          <p:nvPr/>
        </p:nvSpPr>
        <p:spPr>
          <a:xfrm>
            <a:off x="10776302" y="9711634"/>
            <a:ext cx="9848400" cy="1969770"/>
          </a:xfrm>
          <a:prstGeom prst="rect">
            <a:avLst/>
          </a:prstGeom>
          <a:solidFill>
            <a:schemeClr val="bg2">
              <a:lumMod val="40000"/>
              <a:lumOff val="60000"/>
            </a:schemeClr>
          </a:solidFill>
          <a:ln w="19050" cap="rnd" cmpd="sng">
            <a:noFill/>
            <a:prstDash val="solid"/>
            <a:round/>
            <a:headEnd type="none" w="sm" len="sm"/>
            <a:tailEnd type="none" w="sm" len="sm"/>
          </a:ln>
          <a:effectLst>
            <a:softEdge rad="98090"/>
          </a:effectLst>
        </p:spPr>
        <p:txBody>
          <a:bodyPr spcFirstLastPara="1" wrap="square" lIns="365760" tIns="365760" rIns="365760" bIns="365760" anchor="t" anchorCtr="0">
            <a:spAutoFit/>
          </a:bodyPr>
          <a:lstStyle>
            <a:defPPr marR="0" lvl="0" algn="l" rtl="0">
              <a:lnSpc>
                <a:spcPct val="100000"/>
              </a:lnSpc>
              <a:spcBef>
                <a:spcPts val="0"/>
              </a:spcBef>
              <a:spcAft>
                <a:spcPts val="0"/>
              </a:spcAft>
            </a:defPPr>
            <a:lvl1pPr marL="0" indent="0">
              <a:buNone/>
              <a:defRPr sz="4000">
                <a:solidFill>
                  <a:srgbClr val="AE4844"/>
                </a:solidFill>
                <a:latin typeface="Helvetica Neue"/>
                <a:ea typeface="Helvetica Neue"/>
                <a:cs typeface="Helvetica Neue"/>
              </a:defRPr>
            </a:lvl1pPr>
          </a:lstStyle>
          <a:p>
            <a:r>
              <a:rPr lang="en-US" dirty="0">
                <a:solidFill>
                  <a:schemeClr val="tx1"/>
                </a:solidFill>
                <a:latin typeface="Arial" panose="020B0604020202020204" pitchFamily="34" charset="0"/>
                <a:cs typeface="Arial" panose="020B0604020202020204" pitchFamily="34" charset="0"/>
                <a:sym typeface="Helvetica Neue"/>
              </a:rPr>
              <a:t>What are some ways a coach or mentor can help you achieve your goals?</a:t>
            </a:r>
            <a:endParaRPr dirty="0">
              <a:solidFill>
                <a:schemeClr val="tx1"/>
              </a:solidFill>
              <a:latin typeface="Arial" panose="020B0604020202020204" pitchFamily="34" charset="0"/>
              <a:cs typeface="Arial" panose="020B0604020202020204" pitchFamily="34" charset="0"/>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7"/>
          <p:cNvSpPr txBox="1"/>
          <p:nvPr/>
        </p:nvSpPr>
        <p:spPr>
          <a:xfrm>
            <a:off x="5212080" y="1371600"/>
            <a:ext cx="18299080" cy="1100215"/>
          </a:xfrm>
          <a:prstGeom prst="rect">
            <a:avLst/>
          </a:prstGeom>
          <a:noFill/>
          <a:ln>
            <a:noFill/>
          </a:ln>
        </p:spPr>
        <p:txBody>
          <a:bodyPr spcFirstLastPara="1" wrap="square" lIns="50800" tIns="50800" rIns="50800" bIns="50800" anchor="t" anchorCtr="0">
            <a:noAutofit/>
          </a:bodyPr>
          <a:lstStyle/>
          <a:p>
            <a:pPr lvl="0">
              <a:lnSpc>
                <a:spcPct val="80000"/>
              </a:lnSpc>
              <a:buClr>
                <a:srgbClr val="313653"/>
              </a:buClr>
              <a:buSzPts val="7000"/>
            </a:pPr>
            <a:r>
              <a:rPr lang="en-US" sz="7200" b="1" dirty="0">
                <a:solidFill>
                  <a:schemeClr val="tx2">
                    <a:lumMod val="10000"/>
                  </a:schemeClr>
                </a:solidFill>
                <a:latin typeface="Arial" panose="020B0604020202020204" pitchFamily="34" charset="0"/>
                <a:ea typeface="Bodoni"/>
                <a:cs typeface="Arial" panose="020B0604020202020204" pitchFamily="34" charset="0"/>
                <a:sym typeface="Bodoni"/>
              </a:rPr>
              <a:t>Smashing records without shoes!</a:t>
            </a:r>
            <a:endParaRPr sz="7200" dirty="0">
              <a:solidFill>
                <a:schemeClr val="tx2">
                  <a:lumMod val="10000"/>
                </a:schemeClr>
              </a:solidFill>
              <a:latin typeface="Arial" panose="020B0604020202020204" pitchFamily="34" charset="0"/>
            </a:endParaRPr>
          </a:p>
        </p:txBody>
      </p:sp>
      <p:sp>
        <p:nvSpPr>
          <p:cNvPr id="129" name="Google Shape;129;p7"/>
          <p:cNvSpPr txBox="1"/>
          <p:nvPr/>
        </p:nvSpPr>
        <p:spPr>
          <a:xfrm>
            <a:off x="16629277" y="2886536"/>
            <a:ext cx="5840362" cy="4883003"/>
          </a:xfrm>
          <a:prstGeom prst="rect">
            <a:avLst/>
          </a:prstGeom>
          <a:noFill/>
          <a:ln>
            <a:noFill/>
          </a:ln>
        </p:spPr>
        <p:txBody>
          <a:bodyPr spcFirstLastPara="1" wrap="square" lIns="50800" tIns="50800" rIns="50800" bIns="50800" anchor="t" anchorCtr="0">
            <a:noAutofit/>
          </a:bodyPr>
          <a:lstStyle/>
          <a:p>
            <a:pPr lvl="0">
              <a:buClr>
                <a:srgbClr val="AE4844"/>
              </a:buClr>
              <a:buSzPts val="3600"/>
            </a:pPr>
            <a:r>
              <a:rPr lang="en-US" sz="3600" dirty="0">
                <a:solidFill>
                  <a:schemeClr val="tx2">
                    <a:lumMod val="10000"/>
                  </a:schemeClr>
                </a:solidFill>
                <a:latin typeface="Arial" panose="020B0604020202020204" pitchFamily="34" charset="0"/>
                <a:ea typeface="Lato"/>
                <a:cs typeface="Arial" panose="020B0604020202020204" pitchFamily="34" charset="0"/>
                <a:sym typeface="Lato"/>
              </a:rPr>
              <a:t>In 1939, in the summer before her first official semester in college, Coachman entered the Women's National Championships and broke both the </a:t>
            </a:r>
            <a:r>
              <a:rPr lang="en-US" sz="3600" b="1" dirty="0">
                <a:solidFill>
                  <a:schemeClr val="tx2">
                    <a:lumMod val="10000"/>
                  </a:schemeClr>
                </a:solidFill>
                <a:latin typeface="Arial" panose="020B0604020202020204" pitchFamily="34" charset="0"/>
                <a:ea typeface="Lato"/>
                <a:cs typeface="Arial" panose="020B0604020202020204" pitchFamily="34" charset="0"/>
                <a:sym typeface="Lato"/>
              </a:rPr>
              <a:t>collegiate</a:t>
            </a:r>
            <a:r>
              <a:rPr lang="en-US" sz="3600" dirty="0">
                <a:solidFill>
                  <a:schemeClr val="tx2">
                    <a:lumMod val="10000"/>
                  </a:schemeClr>
                </a:solidFill>
                <a:latin typeface="Arial" panose="020B0604020202020204" pitchFamily="34" charset="0"/>
                <a:ea typeface="Lato"/>
                <a:cs typeface="Arial" panose="020B0604020202020204" pitchFamily="34" charset="0"/>
                <a:sym typeface="Lato"/>
              </a:rPr>
              <a:t> and national high jump records. What made this victory more impressive is that Coachman did all her events barefoot!</a:t>
            </a:r>
          </a:p>
          <a:p>
            <a:pPr lvl="0">
              <a:buClr>
                <a:srgbClr val="AE4844"/>
              </a:buClr>
              <a:buSzPts val="3600"/>
            </a:pPr>
            <a:endParaRPr lang="en-US" sz="3600" dirty="0">
              <a:solidFill>
                <a:schemeClr val="tx2">
                  <a:lumMod val="10000"/>
                </a:schemeClr>
              </a:solidFill>
              <a:latin typeface="Arial" panose="020B0604020202020204" pitchFamily="34" charset="0"/>
              <a:ea typeface="Lato"/>
              <a:cs typeface="Arial" panose="020B0604020202020204" pitchFamily="34" charset="0"/>
              <a:sym typeface="Lato"/>
            </a:endParaRPr>
          </a:p>
        </p:txBody>
      </p:sp>
      <p:pic>
        <p:nvPicPr>
          <p:cNvPr id="7" name="Google Shape;323;p7" descr="A picture containing person, sky, outdoor, soil&#10;&#10;Description automatically generated">
            <a:extLst>
              <a:ext uri="{FF2B5EF4-FFF2-40B4-BE49-F238E27FC236}">
                <a16:creationId xmlns:a16="http://schemas.microsoft.com/office/drawing/2014/main" id="{3C755828-7C80-3F40-9695-893144358579}"/>
              </a:ext>
            </a:extLst>
          </p:cNvPr>
          <p:cNvPicPr preferRelativeResize="0"/>
          <p:nvPr/>
        </p:nvPicPr>
        <p:blipFill rotWithShape="1">
          <a:blip r:embed="rId3">
            <a:alphaModFix amt="52000"/>
          </a:blip>
          <a:srcRect t="-978" b="-978"/>
          <a:stretch/>
        </p:blipFill>
        <p:spPr>
          <a:xfrm>
            <a:off x="5212080" y="2886536"/>
            <a:ext cx="10325999" cy="6584468"/>
          </a:xfrm>
          <a:prstGeom prst="rect">
            <a:avLst/>
          </a:prstGeom>
          <a:noFill/>
          <a:ln>
            <a:noFill/>
          </a:ln>
          <a:effectLst>
            <a:outerShdw blurRad="57150" dist="19050" dir="5400000" algn="bl" rotWithShape="0">
              <a:srgbClr val="000000">
                <a:alpha val="50000"/>
              </a:srgbClr>
            </a:outerShdw>
          </a:effectLst>
        </p:spPr>
      </p:pic>
      <p:sp>
        <p:nvSpPr>
          <p:cNvPr id="8" name="Google Shape;324;p7">
            <a:extLst>
              <a:ext uri="{FF2B5EF4-FFF2-40B4-BE49-F238E27FC236}">
                <a16:creationId xmlns:a16="http://schemas.microsoft.com/office/drawing/2014/main" id="{D74D953C-A0BB-B944-93EF-FB6D1E23D835}"/>
              </a:ext>
            </a:extLst>
          </p:cNvPr>
          <p:cNvSpPr txBox="1"/>
          <p:nvPr/>
        </p:nvSpPr>
        <p:spPr>
          <a:xfrm>
            <a:off x="6222179" y="9475356"/>
            <a:ext cx="8305800" cy="410369"/>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545454"/>
              </a:buClr>
              <a:buSzPts val="1800"/>
              <a:buFont typeface="Lato Light"/>
              <a:buNone/>
            </a:pPr>
            <a:r>
              <a:rPr lang="en-US" sz="2000" b="0" i="1" u="none" strike="noStrike" cap="none" dirty="0">
                <a:solidFill>
                  <a:srgbClr val="545454"/>
                </a:solidFill>
                <a:latin typeface="Arial" panose="020B0604020202020204" pitchFamily="34" charset="0"/>
                <a:ea typeface="Lato Light"/>
                <a:cs typeface="Arial" panose="020B0604020202020204" pitchFamily="34" charset="0"/>
                <a:sym typeface="Lato Light"/>
              </a:rPr>
              <a:t>Image courtesy of Shutterstock.</a:t>
            </a:r>
            <a:endParaRPr sz="1600"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8"/>
          <p:cNvSpPr txBox="1">
            <a:spLocks noGrp="1"/>
          </p:cNvSpPr>
          <p:nvPr>
            <p:ph type="ctrTitle" idx="4294967295"/>
          </p:nvPr>
        </p:nvSpPr>
        <p:spPr>
          <a:xfrm>
            <a:off x="5212080" y="1371600"/>
            <a:ext cx="19087207" cy="1100215"/>
          </a:xfrm>
          <a:prstGeom prst="rect">
            <a:avLst/>
          </a:prstGeom>
          <a:noFill/>
          <a:ln>
            <a:noFill/>
          </a:ln>
        </p:spPr>
        <p:txBody>
          <a:bodyPr spcFirstLastPara="1" wrap="square" lIns="50800" tIns="50800" rIns="50800" bIns="50800" anchor="t" anchorCtr="0">
            <a:noAutofit/>
          </a:bodyPr>
          <a:lstStyle/>
          <a:p>
            <a:pPr lvl="0">
              <a:buClr>
                <a:srgbClr val="313653"/>
              </a:buClr>
              <a:buSzPts val="7000"/>
            </a:pPr>
            <a:r>
              <a:rPr lang="en-US" sz="7200" b="1" dirty="0">
                <a:solidFill>
                  <a:schemeClr val="tx2">
                    <a:lumMod val="10000"/>
                  </a:schemeClr>
                </a:solidFill>
                <a:latin typeface="Arial" panose="020B0604020202020204" pitchFamily="34" charset="0"/>
                <a:ea typeface="Bodoni"/>
                <a:cs typeface="Arial" panose="020B0604020202020204" pitchFamily="34" charset="0"/>
                <a:sym typeface="Bodoni"/>
              </a:rPr>
              <a:t>On to college</a:t>
            </a:r>
            <a:endParaRPr sz="7200" b="1" i="0" u="none" strike="noStrike" cap="none" dirty="0">
              <a:solidFill>
                <a:schemeClr val="tx2">
                  <a:lumMod val="10000"/>
                </a:schemeClr>
              </a:solidFill>
              <a:latin typeface="Arial" panose="020B0604020202020204" pitchFamily="34" charset="0"/>
              <a:ea typeface="Bodoni"/>
              <a:cs typeface="Arial" panose="020B0604020202020204" pitchFamily="34" charset="0"/>
              <a:sym typeface="Bodoni"/>
            </a:endParaRPr>
          </a:p>
        </p:txBody>
      </p:sp>
      <p:sp>
        <p:nvSpPr>
          <p:cNvPr id="135" name="Google Shape;135;p8"/>
          <p:cNvSpPr txBox="1"/>
          <p:nvPr/>
        </p:nvSpPr>
        <p:spPr>
          <a:xfrm>
            <a:off x="5212080" y="2605823"/>
            <a:ext cx="17500435" cy="1762800"/>
          </a:xfrm>
          <a:prstGeom prst="rect">
            <a:avLst/>
          </a:prstGeom>
          <a:noFill/>
          <a:ln>
            <a:noFill/>
          </a:ln>
        </p:spPr>
        <p:txBody>
          <a:bodyPr spcFirstLastPara="1" wrap="square" lIns="50800" tIns="50800" rIns="50800" bIns="50800" anchor="t" anchorCtr="0">
            <a:noAutofit/>
          </a:bodyPr>
          <a:lstStyle/>
          <a:p>
            <a:pPr lvl="0">
              <a:buClr>
                <a:srgbClr val="AE4844"/>
              </a:buClr>
              <a:buSzPts val="3600"/>
            </a:pPr>
            <a:r>
              <a:rPr lang="en-US" sz="3600" dirty="0">
                <a:solidFill>
                  <a:schemeClr val="tx2">
                    <a:lumMod val="10000"/>
                  </a:schemeClr>
                </a:solidFill>
                <a:latin typeface="Arial" panose="020B0604020202020204" pitchFamily="34" charset="0"/>
                <a:ea typeface="Lato"/>
                <a:cs typeface="Arial" panose="020B0604020202020204" pitchFamily="34" charset="0"/>
                <a:sym typeface="Lato"/>
              </a:rPr>
              <a:t>At just age 16, Coachman accepted a scholarship and transferred to the Tuskegee Institute, where she began to gain national recognition for her athletic ability.</a:t>
            </a:r>
          </a:p>
          <a:p>
            <a:pPr lvl="0">
              <a:buClr>
                <a:srgbClr val="AE4844"/>
              </a:buClr>
              <a:buSzPts val="3600"/>
            </a:pPr>
            <a:endParaRPr lang="en-US" sz="3600" dirty="0">
              <a:solidFill>
                <a:schemeClr val="tx2">
                  <a:lumMod val="10000"/>
                </a:schemeClr>
              </a:solidFill>
              <a:latin typeface="Arial" panose="020B0604020202020204" pitchFamily="34" charset="0"/>
              <a:ea typeface="Lato"/>
              <a:cs typeface="Arial" panose="020B0604020202020204" pitchFamily="34" charset="0"/>
              <a:sym typeface="Lato"/>
            </a:endParaRPr>
          </a:p>
          <a:p>
            <a:pPr lvl="0">
              <a:buClr>
                <a:srgbClr val="AE4844"/>
              </a:buClr>
              <a:buSzPts val="3600"/>
            </a:pPr>
            <a:r>
              <a:rPr lang="en-US" sz="3600" dirty="0">
                <a:solidFill>
                  <a:schemeClr val="tx2">
                    <a:lumMod val="10000"/>
                  </a:schemeClr>
                </a:solidFill>
                <a:latin typeface="Arial" panose="020B0604020202020204" pitchFamily="34" charset="0"/>
                <a:ea typeface="Lato"/>
                <a:cs typeface="Arial" panose="020B0604020202020204" pitchFamily="34" charset="0"/>
                <a:sym typeface="Lato"/>
              </a:rPr>
              <a:t>Under the leadership of its first president, Booker T. Washington (1881-1915), the Tuskegee Institute (now Tuskegee University) became one of the most influential institutions now referred to as “Historically Black Colleges and Universities” (HBCUs).</a:t>
            </a:r>
            <a:endParaRPr lang="en-US" sz="3600" dirty="0">
              <a:solidFill>
                <a:schemeClr val="tx2">
                  <a:lumMod val="10000"/>
                </a:schemeClr>
              </a:solidFill>
              <a:highlight>
                <a:srgbClr val="FFFF00"/>
              </a:highlight>
              <a:latin typeface="Arial" panose="020B0604020202020204" pitchFamily="34" charset="0"/>
              <a:ea typeface="Lato"/>
              <a:cs typeface="Arial" panose="020B0604020202020204" pitchFamily="34" charset="0"/>
              <a:sym typeface="Lato"/>
            </a:endParaRPr>
          </a:p>
          <a:p>
            <a:pPr lvl="0">
              <a:buClr>
                <a:srgbClr val="AE4844"/>
              </a:buClr>
              <a:buSzPts val="3600"/>
            </a:pPr>
            <a:endParaRPr lang="en-US" sz="3600" dirty="0">
              <a:solidFill>
                <a:schemeClr val="tx2">
                  <a:lumMod val="10000"/>
                </a:schemeClr>
              </a:solidFill>
              <a:latin typeface="Arial" panose="020B0604020202020204" pitchFamily="34" charset="0"/>
              <a:ea typeface="Lato"/>
              <a:cs typeface="Arial" panose="020B0604020202020204" pitchFamily="34" charset="0"/>
              <a:sym typeface="Lato"/>
            </a:endParaRPr>
          </a:p>
        </p:txBody>
      </p:sp>
      <p:pic>
        <p:nvPicPr>
          <p:cNvPr id="7" name="Google Shape;331;p8" descr="A picture containing outdoor, old, day&#10;&#10;Description automatically generated">
            <a:extLst>
              <a:ext uri="{FF2B5EF4-FFF2-40B4-BE49-F238E27FC236}">
                <a16:creationId xmlns:a16="http://schemas.microsoft.com/office/drawing/2014/main" id="{F5171C8F-2BBF-634E-869C-73F7C46D3C29}"/>
              </a:ext>
            </a:extLst>
          </p:cNvPr>
          <p:cNvPicPr preferRelativeResize="0"/>
          <p:nvPr/>
        </p:nvPicPr>
        <p:blipFill rotWithShape="1">
          <a:blip r:embed="rId3">
            <a:alphaModFix/>
          </a:blip>
          <a:srcRect/>
          <a:stretch/>
        </p:blipFill>
        <p:spPr>
          <a:xfrm>
            <a:off x="5212080" y="8707531"/>
            <a:ext cx="16875919" cy="4416700"/>
          </a:xfrm>
          <a:prstGeom prst="rect">
            <a:avLst/>
          </a:prstGeom>
          <a:noFill/>
          <a:ln>
            <a:noFill/>
          </a:ln>
        </p:spPr>
      </p:pic>
      <p:sp>
        <p:nvSpPr>
          <p:cNvPr id="8" name="Google Shape;135;p8">
            <a:extLst>
              <a:ext uri="{FF2B5EF4-FFF2-40B4-BE49-F238E27FC236}">
                <a16:creationId xmlns:a16="http://schemas.microsoft.com/office/drawing/2014/main" id="{E20F05A5-7277-0244-BDB1-41A1BDD5A19D}"/>
              </a:ext>
            </a:extLst>
          </p:cNvPr>
          <p:cNvSpPr txBox="1"/>
          <p:nvPr/>
        </p:nvSpPr>
        <p:spPr>
          <a:xfrm>
            <a:off x="5212080" y="6575898"/>
            <a:ext cx="16461785" cy="1762800"/>
          </a:xfrm>
          <a:prstGeom prst="rect">
            <a:avLst/>
          </a:prstGeom>
          <a:noFill/>
          <a:ln>
            <a:noFill/>
          </a:ln>
        </p:spPr>
        <p:txBody>
          <a:bodyPr spcFirstLastPara="1" wrap="square" lIns="50800" tIns="50800" rIns="50800" bIns="50800" anchor="t" anchorCtr="0">
            <a:noAutofit/>
          </a:bodyPr>
          <a:lstStyle/>
          <a:p>
            <a:pPr lvl="0">
              <a:buClr>
                <a:srgbClr val="AE4844"/>
              </a:buClr>
              <a:buSzPts val="3600"/>
            </a:pPr>
            <a:r>
              <a:rPr lang="en-US" sz="3600" dirty="0">
                <a:solidFill>
                  <a:schemeClr val="tx2">
                    <a:lumMod val="10000"/>
                  </a:schemeClr>
                </a:solidFill>
                <a:latin typeface="Arial" panose="020B0604020202020204" pitchFamily="34" charset="0"/>
                <a:ea typeface="Lato"/>
                <a:cs typeface="Arial" panose="020B0604020202020204" pitchFamily="34" charset="0"/>
                <a:sym typeface="Lato"/>
              </a:rPr>
              <a:t>HBCUs are colleges and universities that were established with a focus on serving the African American community. Most of these schools were founded after the Civil War and are concentrated in the southern United States.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9"/>
          <p:cNvSpPr txBox="1">
            <a:spLocks noGrp="1"/>
          </p:cNvSpPr>
          <p:nvPr>
            <p:ph type="ctrTitle" idx="4294967295"/>
          </p:nvPr>
        </p:nvSpPr>
        <p:spPr>
          <a:xfrm>
            <a:off x="5212080" y="1371600"/>
            <a:ext cx="17780921" cy="1100215"/>
          </a:xfrm>
          <a:prstGeom prst="rect">
            <a:avLst/>
          </a:prstGeom>
          <a:noFill/>
          <a:ln>
            <a:noFill/>
          </a:ln>
        </p:spPr>
        <p:txBody>
          <a:bodyPr spcFirstLastPara="1" wrap="square" lIns="50800" tIns="50800" rIns="50800" bIns="50800" anchor="t" anchorCtr="0">
            <a:noAutofit/>
          </a:bodyPr>
          <a:lstStyle/>
          <a:p>
            <a:pPr lvl="0">
              <a:buClr>
                <a:srgbClr val="313653"/>
              </a:buClr>
              <a:buSzPts val="7000"/>
            </a:pPr>
            <a:r>
              <a:rPr lang="en-US" sz="7200" b="1" dirty="0">
                <a:solidFill>
                  <a:schemeClr val="tx2">
                    <a:lumMod val="10000"/>
                  </a:schemeClr>
                </a:solidFill>
                <a:latin typeface="Arial" panose="020B0604020202020204" pitchFamily="34" charset="0"/>
                <a:ea typeface="Bodoni"/>
                <a:cs typeface="Arial" panose="020B0604020202020204" pitchFamily="34" charset="0"/>
                <a:sym typeface="Bodoni"/>
              </a:rPr>
              <a:t>A great coach at Tuskegee Institute</a:t>
            </a:r>
            <a:endParaRPr sz="7200" b="1" i="0" u="none" strike="noStrike" cap="none" dirty="0">
              <a:solidFill>
                <a:schemeClr val="tx2">
                  <a:lumMod val="10000"/>
                </a:schemeClr>
              </a:solidFill>
              <a:latin typeface="Arial" panose="020B0604020202020204" pitchFamily="34" charset="0"/>
              <a:ea typeface="Bodoni"/>
              <a:cs typeface="Arial" panose="020B0604020202020204" pitchFamily="34" charset="0"/>
              <a:sym typeface="Bodoni"/>
            </a:endParaRPr>
          </a:p>
        </p:txBody>
      </p:sp>
      <p:sp>
        <p:nvSpPr>
          <p:cNvPr id="144" name="Google Shape;144;p9"/>
          <p:cNvSpPr txBox="1"/>
          <p:nvPr/>
        </p:nvSpPr>
        <p:spPr>
          <a:xfrm>
            <a:off x="9489190" y="3077078"/>
            <a:ext cx="12205879" cy="1762800"/>
          </a:xfrm>
          <a:prstGeom prst="rect">
            <a:avLst/>
          </a:prstGeom>
          <a:noFill/>
          <a:ln>
            <a:noFill/>
          </a:ln>
        </p:spPr>
        <p:txBody>
          <a:bodyPr spcFirstLastPara="1" wrap="square" lIns="50800" tIns="50800" rIns="50800" bIns="50800" anchor="t" anchorCtr="0">
            <a:noAutofit/>
          </a:bodyPr>
          <a:lstStyle/>
          <a:p>
            <a:pPr lvl="0">
              <a:buClr>
                <a:srgbClr val="AE4844"/>
              </a:buClr>
              <a:buSzPts val="3600"/>
            </a:pPr>
            <a:r>
              <a:rPr lang="en-US" sz="3600" dirty="0">
                <a:solidFill>
                  <a:schemeClr val="tx2">
                    <a:lumMod val="10000"/>
                  </a:schemeClr>
                </a:solidFill>
                <a:latin typeface="Arial" panose="020B0604020202020204" pitchFamily="34" charset="0"/>
                <a:ea typeface="Lato"/>
                <a:cs typeface="Arial" panose="020B0604020202020204" pitchFamily="34" charset="0"/>
                <a:sym typeface="Lato"/>
              </a:rPr>
              <a:t>At Tuskegee Institute, Alice was coached by the legendary Cleveland “Cleve” Abbott, who was hired by Booker T. Washington to become both a classroom teacher and director of the Tuskegee athletics program in 1915. </a:t>
            </a:r>
          </a:p>
          <a:p>
            <a:pPr lvl="0">
              <a:buClr>
                <a:srgbClr val="AE4844"/>
              </a:buClr>
              <a:buSzPts val="3600"/>
            </a:pPr>
            <a:endParaRPr lang="en-US" sz="3600" dirty="0">
              <a:solidFill>
                <a:schemeClr val="tx2">
                  <a:lumMod val="10000"/>
                </a:schemeClr>
              </a:solidFill>
              <a:latin typeface="Arial" panose="020B0604020202020204" pitchFamily="34" charset="0"/>
              <a:ea typeface="Lato"/>
              <a:cs typeface="Arial" panose="020B0604020202020204" pitchFamily="34" charset="0"/>
              <a:sym typeface="Lato"/>
            </a:endParaRPr>
          </a:p>
          <a:p>
            <a:pPr lvl="0">
              <a:buClr>
                <a:srgbClr val="AE4844"/>
              </a:buClr>
              <a:buSzPts val="3600"/>
            </a:pPr>
            <a:r>
              <a:rPr lang="en-US" sz="3600" dirty="0">
                <a:solidFill>
                  <a:schemeClr val="tx2">
                    <a:lumMod val="10000"/>
                  </a:schemeClr>
                </a:solidFill>
                <a:latin typeface="Arial" panose="020B0604020202020204" pitchFamily="34" charset="0"/>
                <a:ea typeface="Lato"/>
                <a:cs typeface="Arial" panose="020B0604020202020204" pitchFamily="34" charset="0"/>
                <a:sym typeface="Lato"/>
              </a:rPr>
              <a:t>Abbott had a huge influence on Coachman and the  school’s overall success. In his 32-year career, the Tuskegee football team won nine national titles and went 203-96; in women’s track, Tuskegee won 14 national championships and a half dozen competed in the Olympics. </a:t>
            </a:r>
          </a:p>
          <a:p>
            <a:pPr lvl="0">
              <a:buClr>
                <a:srgbClr val="AE4844"/>
              </a:buClr>
              <a:buSzPts val="3600"/>
            </a:pPr>
            <a:endParaRPr lang="en-US" sz="3600" dirty="0">
              <a:solidFill>
                <a:schemeClr val="tx2">
                  <a:lumMod val="10000"/>
                </a:schemeClr>
              </a:solidFill>
              <a:latin typeface="Arial" panose="020B0604020202020204" pitchFamily="34" charset="0"/>
              <a:ea typeface="Lato"/>
              <a:cs typeface="Arial" panose="020B0604020202020204" pitchFamily="34" charset="0"/>
              <a:sym typeface="Lato"/>
            </a:endParaRPr>
          </a:p>
          <a:p>
            <a:pPr lvl="0">
              <a:buClr>
                <a:srgbClr val="AE4844"/>
              </a:buClr>
              <a:buSzPts val="3600"/>
            </a:pPr>
            <a:r>
              <a:rPr lang="en-US" sz="3600" dirty="0">
                <a:solidFill>
                  <a:schemeClr val="tx2">
                    <a:lumMod val="10000"/>
                  </a:schemeClr>
                </a:solidFill>
                <a:latin typeface="Arial" panose="020B0604020202020204" pitchFamily="34" charset="0"/>
                <a:ea typeface="Lato"/>
                <a:cs typeface="Arial" panose="020B0604020202020204" pitchFamily="34" charset="0"/>
                <a:sym typeface="Lato"/>
              </a:rPr>
              <a:t>Today, he is widely remembered as a </a:t>
            </a:r>
            <a:r>
              <a:rPr lang="en-US" sz="3600" b="1" dirty="0">
                <a:solidFill>
                  <a:schemeClr val="tx2">
                    <a:lumMod val="10000"/>
                  </a:schemeClr>
                </a:solidFill>
                <a:latin typeface="Arial" panose="020B0604020202020204" pitchFamily="34" charset="0"/>
                <a:ea typeface="Lato"/>
                <a:cs typeface="Arial" panose="020B0604020202020204" pitchFamily="34" charset="0"/>
                <a:sym typeface="Lato"/>
              </a:rPr>
              <a:t>pioneer</a:t>
            </a:r>
            <a:r>
              <a:rPr lang="en-US" sz="3600" dirty="0">
                <a:solidFill>
                  <a:schemeClr val="tx2">
                    <a:lumMod val="10000"/>
                  </a:schemeClr>
                </a:solidFill>
                <a:latin typeface="Arial" panose="020B0604020202020204" pitchFamily="34" charset="0"/>
                <a:ea typeface="Lato"/>
                <a:cs typeface="Arial" panose="020B0604020202020204" pitchFamily="34" charset="0"/>
                <a:sym typeface="Lato"/>
              </a:rPr>
              <a:t> in developing women’s track and field in the USA.</a:t>
            </a:r>
          </a:p>
        </p:txBody>
      </p:sp>
      <p:pic>
        <p:nvPicPr>
          <p:cNvPr id="7" name="Google Shape;345;p10">
            <a:extLst>
              <a:ext uri="{FF2B5EF4-FFF2-40B4-BE49-F238E27FC236}">
                <a16:creationId xmlns:a16="http://schemas.microsoft.com/office/drawing/2014/main" id="{3DF471FF-E8AB-4A48-B85F-C60F5B802B02}"/>
              </a:ext>
            </a:extLst>
          </p:cNvPr>
          <p:cNvPicPr preferRelativeResize="0"/>
          <p:nvPr/>
        </p:nvPicPr>
        <p:blipFill rotWithShape="1">
          <a:blip r:embed="rId3">
            <a:alphaModFix/>
          </a:blip>
          <a:srcRect/>
          <a:stretch/>
        </p:blipFill>
        <p:spPr>
          <a:xfrm>
            <a:off x="1778209" y="2736561"/>
            <a:ext cx="6867741" cy="8242878"/>
          </a:xfrm>
          <a:prstGeom prst="rect">
            <a:avLst/>
          </a:prstGeom>
          <a:noFill/>
          <a:ln>
            <a:noFill/>
          </a:ln>
          <a:effectLst>
            <a:softEdge rad="38100"/>
          </a:effectLst>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4">
                                            <p:txEl>
                                              <p:pRg st="2" end="2"/>
                                            </p:txEl>
                                          </p:spTgt>
                                        </p:tgtEl>
                                        <p:attrNameLst>
                                          <p:attrName>style.visibility</p:attrName>
                                        </p:attrNameLst>
                                      </p:cBhvr>
                                      <p:to>
                                        <p:strVal val="visible"/>
                                      </p:to>
                                    </p:set>
                                    <p:animEffect transition="in" filter="fade">
                                      <p:cBhvr>
                                        <p:cTn id="7" dur="500"/>
                                        <p:tgtEl>
                                          <p:spTgt spid="144">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44">
                                            <p:txEl>
                                              <p:pRg st="4" end="4"/>
                                            </p:txEl>
                                          </p:spTgt>
                                        </p:tgtEl>
                                        <p:attrNameLst>
                                          <p:attrName>style.visibility</p:attrName>
                                        </p:attrNameLst>
                                      </p:cBhvr>
                                      <p:to>
                                        <p:strVal val="visible"/>
                                      </p:to>
                                    </p:set>
                                    <p:animEffect transition="in" filter="fade">
                                      <p:cBhvr>
                                        <p:cTn id="10" dur="500"/>
                                        <p:tgtEl>
                                          <p:spTgt spid="14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1_BasicWhite">
  <a:themeElements>
    <a:clrScheme name="21_BasicWhite">
      <a:dk1>
        <a:srgbClr val="FFFFFF"/>
      </a:dk1>
      <a:lt1>
        <a:srgbClr val="AE4844"/>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2233</Words>
  <Application>Microsoft Office PowerPoint</Application>
  <PresentationFormat>Custom</PresentationFormat>
  <Paragraphs>165</Paragraphs>
  <Slides>23</Slides>
  <Notes>22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23</vt:i4>
      </vt:variant>
    </vt:vector>
  </HeadingPairs>
  <TitlesOfParts>
    <vt:vector size="30" baseType="lpstr">
      <vt:lpstr>Bodoni</vt:lpstr>
      <vt:lpstr>Arial</vt:lpstr>
      <vt:lpstr>Calibri</vt:lpstr>
      <vt:lpstr>Lato</vt:lpstr>
      <vt:lpstr>Lato Light</vt:lpstr>
      <vt:lpstr>Helvetica Neue</vt:lpstr>
      <vt:lpstr>21_BasicWhite</vt:lpstr>
      <vt:lpstr>Alice Coachman  From hard times to great heights </vt:lpstr>
      <vt:lpstr>Early Life </vt:lpstr>
      <vt:lpstr>PowerPoint Presentation</vt:lpstr>
      <vt:lpstr>Overcoming barriers… </vt:lpstr>
      <vt:lpstr>PowerPoint Presentation</vt:lpstr>
      <vt:lpstr>PowerPoint Presentation</vt:lpstr>
      <vt:lpstr>PowerPoint Presentation</vt:lpstr>
      <vt:lpstr>On to college</vt:lpstr>
      <vt:lpstr>A great coach at Tuskegee Institute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modified xsi:type="dcterms:W3CDTF">2024-07-25T19:23:22Z</dcterms:modified>
</cp:coreProperties>
</file>