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3"/>
  </p:notesMasterIdLst>
  <p:sldIdLst>
    <p:sldId id="404" r:id="rId2"/>
    <p:sldId id="256" r:id="rId3"/>
    <p:sldId id="405" r:id="rId4"/>
    <p:sldId id="421" r:id="rId5"/>
    <p:sldId id="423" r:id="rId6"/>
    <p:sldId id="420" r:id="rId7"/>
    <p:sldId id="424" r:id="rId8"/>
    <p:sldId id="435" r:id="rId9"/>
    <p:sldId id="419" r:id="rId10"/>
    <p:sldId id="436" r:id="rId11"/>
    <p:sldId id="263" r:id="rId12"/>
    <p:sldId id="429" r:id="rId13"/>
    <p:sldId id="418" r:id="rId14"/>
    <p:sldId id="409" r:id="rId15"/>
    <p:sldId id="425" r:id="rId16"/>
    <p:sldId id="410" r:id="rId17"/>
    <p:sldId id="430" r:id="rId18"/>
    <p:sldId id="259" r:id="rId19"/>
    <p:sldId id="258" r:id="rId20"/>
    <p:sldId id="257" r:id="rId21"/>
    <p:sldId id="408" r:id="rId22"/>
    <p:sldId id="406" r:id="rId23"/>
    <p:sldId id="433" r:id="rId24"/>
    <p:sldId id="454" r:id="rId25"/>
    <p:sldId id="407" r:id="rId26"/>
    <p:sldId id="432" r:id="rId27"/>
    <p:sldId id="413" r:id="rId28"/>
    <p:sldId id="427" r:id="rId29"/>
    <p:sldId id="431" r:id="rId30"/>
    <p:sldId id="415" r:id="rId31"/>
    <p:sldId id="426" r:id="rId32"/>
    <p:sldId id="437" r:id="rId33"/>
    <p:sldId id="438" r:id="rId34"/>
    <p:sldId id="455" r:id="rId35"/>
    <p:sldId id="439" r:id="rId36"/>
    <p:sldId id="440" r:id="rId37"/>
    <p:sldId id="453" r:id="rId38"/>
    <p:sldId id="441" r:id="rId39"/>
    <p:sldId id="442" r:id="rId40"/>
    <p:sldId id="443" r:id="rId41"/>
    <p:sldId id="444" r:id="rId42"/>
    <p:sldId id="445" r:id="rId43"/>
    <p:sldId id="446" r:id="rId44"/>
    <p:sldId id="452" r:id="rId45"/>
    <p:sldId id="447" r:id="rId46"/>
    <p:sldId id="451" r:id="rId47"/>
    <p:sldId id="448" r:id="rId48"/>
    <p:sldId id="449" r:id="rId49"/>
    <p:sldId id="450" r:id="rId50"/>
    <p:sldId id="416" r:id="rId51"/>
    <p:sldId id="434"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568" autoAdjust="0"/>
    <p:restoredTop sz="92055" autoAdjust="0"/>
  </p:normalViewPr>
  <p:slideViewPr>
    <p:cSldViewPr snapToGrid="0">
      <p:cViewPr varScale="1">
        <p:scale>
          <a:sx n="78" d="100"/>
          <a:sy n="78" d="100"/>
        </p:scale>
        <p:origin x="72" y="370"/>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61" Type="http://schemas.microsoft.com/office/2018/10/relationships/authors" Target="author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8/18/2023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https://jis.gov.jm/information/heroes/marcus-mosiah-garvey/</a:t>
            </a:r>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2962596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https://www.pbs.org/wgbh/americanexperience/features/garvey-gallery/</a:t>
            </a:r>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22387184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Arial" panose="020B0604020202020204" pitchFamily="34" charset="0"/>
              <a:ea typeface="Lato" panose="020F0502020204030203" pitchFamily="34" charset="0"/>
              <a:cs typeface="Arial" panose="020B0604020202020204"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2743200" y="457200"/>
            <a:ext cx="8912506" cy="752821"/>
          </a:xfrm>
          <a:prstGeom prst="rect">
            <a:avLst/>
          </a:prstGeom>
        </p:spPr>
        <p:txBody>
          <a:bodyPr anchor="b">
            <a:normAutofit/>
          </a:bodyPr>
          <a:lstStyle>
            <a:lvl1pPr>
              <a:defRPr sz="4000" b="1" i="0" spc="-140" baseline="0">
                <a:solidFill>
                  <a:schemeClr val="tx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2743200" y="1371600"/>
            <a:ext cx="8912506" cy="1905001"/>
          </a:xfrm>
          <a:prstGeom prst="rect">
            <a:avLst/>
          </a:prstGeom>
        </p:spPr>
        <p:txBody>
          <a:bodyPr/>
          <a:lstStyle>
            <a:lvl1pPr marL="0" indent="0" defTabSz="825500">
              <a:lnSpc>
                <a:spcPct val="100000"/>
              </a:lnSpc>
              <a:buSzTx/>
              <a:buNone/>
              <a:defRPr sz="26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pic>
        <p:nvPicPr>
          <p:cNvPr id="3" name="Picture 2">
            <a:extLst>
              <a:ext uri="{FF2B5EF4-FFF2-40B4-BE49-F238E27FC236}">
                <a16:creationId xmlns:a16="http://schemas.microsoft.com/office/drawing/2014/main" id="{7C5F6925-5F1F-4301-8F01-AB92F86AEFE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0"/>
            <a:ext cx="2323322" cy="6858000"/>
          </a:xfrm>
          <a:prstGeom prst="rect">
            <a:avLst/>
          </a:prstGeom>
        </p:spPr>
      </p:pic>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Arial" panose="020B0604020202020204" pitchFamily="34" charset="0"/>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0840A401-431E-4DF8-923D-92459660AC1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2313992" cy="6858000"/>
          </a:xfrm>
          <a:prstGeom prst="rect">
            <a:avLst/>
          </a:prstGeom>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A623F9DF-6A95-4BE1-B63A-0CFC487119B3}" type="slidenum">
              <a:rPr lang="en-US" smtClean="0"/>
              <a:pPr/>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000" b="1" i="0" kern="1200" spc="-140" baseline="0" dirty="0">
          <a:solidFill>
            <a:schemeClr val="tx1"/>
          </a:solidFill>
          <a:latin typeface="Arial" panose="020B0604020202020204" pitchFamily="34" charset="0"/>
          <a:ea typeface="+mj-ea"/>
          <a:cs typeface="Arial" panose="020B0604020202020204" pitchFamily="34" charset="0"/>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Lato" panose="020F0502020204030203"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Lato" panose="020F0502020204030203"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Lato" panose="020F0502020204030203"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oodsoncenter.s3.us-east-2.amazonaws.com/curriculum/Garvey+Part+2+Black+Star+Falling/GarveyPart2_K8_PresentationPrintable.pdf"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oodsoncenter.s3.us-east-2.amazonaws.com/curriculum/Garvey+Part+2+Black+Star+Falling/GarveyPart2_K8_Ashwood.pdf" TargetMode="External"/><Relationship Id="rId1" Type="http://schemas.openxmlformats.org/officeDocument/2006/relationships/slideLayout" Target="../slideLayouts/slideLayout1.xml"/><Relationship Id="rId5" Type="http://schemas.openxmlformats.org/officeDocument/2006/relationships/image" Target="../media/image18.jp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upload.wikimedia.org/wikipedia/commons/7/7c/Marcus_Garvey%2C_speech%2C_1921.ogg"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oodsoncenter.s3.us-east-2.amazonaws.com/curriculum/Garvey+Part+2+Black+Star+Falling/GarveyPart2_K8_Jacques.pdf" TargetMode="External"/><Relationship Id="rId1" Type="http://schemas.openxmlformats.org/officeDocument/2006/relationships/slideLayout" Target="../slideLayouts/slideLayout1.xml"/><Relationship Id="rId5" Type="http://schemas.openxmlformats.org/officeDocument/2006/relationships/image" Target="../media/image41.jpg"/><Relationship Id="rId4" Type="http://schemas.openxmlformats.org/officeDocument/2006/relationships/image" Target="../media/image6.svg"/></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490670" y="0"/>
            <a:ext cx="300228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27432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4000" dirty="0">
                <a:solidFill>
                  <a:schemeClr val="tx1"/>
                </a:solidFill>
                <a:latin typeface="Arial" panose="020B0604020202020204" pitchFamily="34" charset="0"/>
                <a:cs typeface="Arial" panose="020B0604020202020204" pitchFamily="34" charset="0"/>
              </a:rPr>
              <a:t>Marcus Garvey, Part 2: </a:t>
            </a:r>
          </a:p>
          <a:p>
            <a:r>
              <a:rPr lang="en-US" sz="3200" dirty="0">
                <a:solidFill>
                  <a:schemeClr val="tx1"/>
                </a:solidFill>
                <a:latin typeface="Arial" panose="020B0604020202020204" pitchFamily="34" charset="0"/>
                <a:cs typeface="Arial" panose="020B0604020202020204" pitchFamily="34" charset="0"/>
              </a:rPr>
              <a:t>Black Star Falling (1920 – 1940)</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2743200" y="1935477"/>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uFill>
                  <a:solidFill>
                    <a:srgbClr val="000000"/>
                  </a:solidFill>
                </a:uFill>
                <a:latin typeface="Arial" panose="020B0604020202020204" pitchFamily="34" charset="0"/>
                <a:cs typeface="Arial" panose="020B0604020202020204" pitchFamily="34" charset="0"/>
                <a:sym typeface="Lato-Light"/>
              </a:rPr>
              <a:t>Marcus Mosiah Garvey (b. 1887, d. 1940)</a:t>
            </a:r>
            <a:endParaRPr lang="en-US" sz="2400" dirty="0">
              <a:uFill>
                <a:solidFill>
                  <a:srgbClr val="000000"/>
                </a:solidFill>
              </a:uFill>
              <a:latin typeface="Arial" panose="020B0604020202020204" pitchFamily="34" charset="0"/>
              <a:cs typeface="Arial" panose="020B0604020202020204" pitchFamily="34" charset="0"/>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2743200" y="2571119"/>
            <a:ext cx="6384365"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Controversial leader of the U.N.I.A.</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Target of dubious federal investigation</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Icon of growing anticolonial movement</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rPr>
              <a:t>Lightning-rod for racial controversy</a:t>
            </a:r>
            <a:endParaRPr lang="en-US" sz="24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a:p>
            <a:pPr marL="0" indent="0">
              <a:spcAft>
                <a:spcPts val="1000"/>
              </a:spcAft>
              <a:buNone/>
            </a:pPr>
            <a:endParaRPr lang="en-US" sz="20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a:p>
            <a:pPr marL="0" indent="0">
              <a:spcAft>
                <a:spcPts val="1000"/>
              </a:spcAft>
              <a:buNone/>
            </a:pPr>
            <a:endParaRPr lang="en-US" sz="20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a:p>
            <a:pPr marL="0" indent="0">
              <a:buNone/>
            </a:pPr>
            <a:endParaRPr lang="en-US" sz="32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3399715" y="5875635"/>
            <a:ext cx="5727850" cy="400110"/>
          </a:xfrm>
          <a:prstGeom prst="rect">
            <a:avLst/>
          </a:prstGeom>
        </p:spPr>
        <p:txBody>
          <a:bodyPr wrap="none">
            <a:sp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Download a printable version of this presentation</a:t>
            </a: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91995" y="5671830"/>
            <a:ext cx="807720" cy="807720"/>
          </a:xfrm>
          <a:prstGeom prst="rect">
            <a:avLst/>
          </a:prstGeom>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1" y="1193408"/>
            <a:ext cx="4282068" cy="1469005"/>
          </a:xfrm>
        </p:spPr>
        <p:txBody>
          <a:bodyPr vert="horz" lIns="91440" tIns="45720" rIns="91440" bIns="45720" rtlCol="0" anchor="t">
            <a:noAutofit/>
          </a:bodyPr>
          <a:lstStyle/>
          <a:p>
            <a:r>
              <a:rPr lang="en-US" dirty="0"/>
              <a:t>By 1925, Garvey had been cut down by a </a:t>
            </a:r>
            <a:r>
              <a:rPr lang="en-US" b="1" dirty="0"/>
              <a:t>barrage </a:t>
            </a:r>
            <a:r>
              <a:rPr lang="en-US" dirty="0"/>
              <a:t>of attacks from enemies in the Justice Department, the mainstream civil rights movement, and his own inner circle — sometimes all working in coordination.</a:t>
            </a:r>
          </a:p>
          <a:p>
            <a:r>
              <a:rPr lang="en-US" dirty="0"/>
              <a:t>But like many visionary leaders, Garvey’s worst enemy was himself.</a:t>
            </a:r>
          </a:p>
        </p:txBody>
      </p:sp>
      <p:pic>
        <p:nvPicPr>
          <p:cNvPr id="6" name="Picture 5">
            <a:extLst>
              <a:ext uri="{FF2B5EF4-FFF2-40B4-BE49-F238E27FC236}">
                <a16:creationId xmlns:a16="http://schemas.microsoft.com/office/drawing/2014/main" id="{143B45A1-9178-49EA-9125-2D6AA572E0D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199453" y="735980"/>
            <a:ext cx="4474947" cy="5386039"/>
          </a:xfrm>
          <a:prstGeom prst="rect">
            <a:avLst/>
          </a:prstGeom>
          <a:effectLst>
            <a:softEdge rad="25400"/>
          </a:effectLst>
        </p:spPr>
      </p:pic>
      <p:sp>
        <p:nvSpPr>
          <p:cNvPr id="7" name="Rectangle 6">
            <a:extLst>
              <a:ext uri="{FF2B5EF4-FFF2-40B4-BE49-F238E27FC236}">
                <a16:creationId xmlns:a16="http://schemas.microsoft.com/office/drawing/2014/main" id="{B006A4B2-AF97-4EDD-A37F-362BE03F17C3}"/>
              </a:ext>
            </a:extLst>
          </p:cNvPr>
          <p:cNvSpPr/>
          <p:nvPr/>
        </p:nvSpPr>
        <p:spPr>
          <a:xfrm>
            <a:off x="3188322" y="6122019"/>
            <a:ext cx="8486078" cy="369332"/>
          </a:xfrm>
          <a:prstGeom prst="rect">
            <a:avLst/>
          </a:prstGeom>
        </p:spPr>
        <p:txBody>
          <a:bodyPr wrap="square" lIns="91440" tIns="45720" rIns="91440" bIns="45720" anchor="t">
            <a:spAutoFit/>
          </a:bodyPr>
          <a:lstStyle/>
          <a:p>
            <a:pPr algn="r"/>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Marcus Garvey (left) and another man walking in Harlem, c. 1920s.</a:t>
            </a:r>
          </a:p>
        </p:txBody>
      </p:sp>
    </p:spTree>
    <p:extLst>
      <p:ext uri="{BB962C8B-B14F-4D97-AF65-F5344CB8AC3E}">
        <p14:creationId xmlns:p14="http://schemas.microsoft.com/office/powerpoint/2010/main" val="383156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Effect transition="in" filter="fade">
                                      <p:cBhvr>
                                        <p:cTn id="9" dur="2000"/>
                                        <p:tgtEl>
                                          <p:spTgt spid="6"/>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1919: Storm Clouds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3762757" y="1210021"/>
            <a:ext cx="7430952" cy="2103121"/>
          </a:xfrm>
        </p:spPr>
        <p:txBody>
          <a:bodyPr vert="horz" lIns="91440" tIns="45720" rIns="91440" bIns="45720" rtlCol="0" anchor="t">
            <a:noAutofit/>
          </a:bodyPr>
          <a:lstStyle/>
          <a:p>
            <a:r>
              <a:rPr lang="en-US" dirty="0"/>
              <a:t>Garvey had already survived an </a:t>
            </a:r>
            <a:r>
              <a:rPr lang="en-US" b="1" dirty="0"/>
              <a:t>assassination</a:t>
            </a:r>
            <a:r>
              <a:rPr lang="en-US" dirty="0"/>
              <a:t> attempt in 1919 by a deranged vendor of the U.N.I.A.’s </a:t>
            </a:r>
            <a:r>
              <a:rPr lang="en-US" i="1" dirty="0"/>
              <a:t>Negro World</a:t>
            </a:r>
            <a:r>
              <a:rPr lang="en-US" dirty="0"/>
              <a:t> newspaper.  </a:t>
            </a:r>
          </a:p>
          <a:p>
            <a:r>
              <a:rPr lang="en-US" dirty="0"/>
              <a:t>His romantic companion and co-founder of the U.N.I.A., Amy Ashwood, had stood between him and the gunman and saved Garvey’s life. Despite rumors that he was dead and warnings from his doctors to rest, Garvey shook off his wounds and gave a speech in Philadelphia just five days after being shot, electrifying the U.N.I.A. faithful.</a:t>
            </a:r>
          </a:p>
        </p:txBody>
      </p:sp>
      <p:pic>
        <p:nvPicPr>
          <p:cNvPr id="6" name="Picture 5">
            <a:extLst>
              <a:ext uri="{FF2B5EF4-FFF2-40B4-BE49-F238E27FC236}">
                <a16:creationId xmlns:a16="http://schemas.microsoft.com/office/drawing/2014/main" id="{2F5BF894-FE4F-413E-B034-6E283FBB4C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726" y="1210021"/>
            <a:ext cx="2398035" cy="2893628"/>
          </a:xfrm>
          <a:prstGeom prst="ellipse">
            <a:avLst/>
          </a:prstGeom>
          <a:ln>
            <a:noFill/>
          </a:ln>
          <a:effectLst>
            <a:softEdge rad="112500"/>
          </a:effectLst>
        </p:spPr>
      </p:pic>
      <p:sp>
        <p:nvSpPr>
          <p:cNvPr id="7" name="Rectangle 6">
            <a:extLst>
              <a:ext uri="{FF2B5EF4-FFF2-40B4-BE49-F238E27FC236}">
                <a16:creationId xmlns:a16="http://schemas.microsoft.com/office/drawing/2014/main" id="{C59D8085-368A-4D5D-8CB2-4EF2990E0046}"/>
              </a:ext>
            </a:extLst>
          </p:cNvPr>
          <p:cNvSpPr/>
          <p:nvPr/>
        </p:nvSpPr>
        <p:spPr>
          <a:xfrm>
            <a:off x="2743200" y="5647979"/>
            <a:ext cx="5588102" cy="400110"/>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Amy Ashwood Garvey, c. 1920</a:t>
            </a:r>
          </a:p>
        </p:txBody>
      </p:sp>
    </p:spTree>
    <p:extLst>
      <p:ext uri="{BB962C8B-B14F-4D97-AF65-F5344CB8AC3E}">
        <p14:creationId xmlns:p14="http://schemas.microsoft.com/office/powerpoint/2010/main" val="3603300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1919: Storm Clouds</a:t>
            </a:r>
          </a:p>
        </p:txBody>
      </p:sp>
      <p:sp>
        <p:nvSpPr>
          <p:cNvPr id="7" name="Text Placeholder 2">
            <a:extLst>
              <a:ext uri="{FF2B5EF4-FFF2-40B4-BE49-F238E27FC236}">
                <a16:creationId xmlns:a16="http://schemas.microsoft.com/office/drawing/2014/main" id="{33D281B0-0073-4CF0-B43F-89C8545F2DDB}"/>
              </a:ext>
            </a:extLst>
          </p:cNvPr>
          <p:cNvSpPr txBox="1">
            <a:spLocks/>
          </p:cNvSpPr>
          <p:nvPr/>
        </p:nvSpPr>
        <p:spPr>
          <a:xfrm>
            <a:off x="2691307" y="1225678"/>
            <a:ext cx="5528660" cy="220332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Amy Ashwood and Garvey married on Christmas Day, 1919, in a private Catholic ceremony followed by a massive public celebration at Liberty Hall. But their relationship was always rocky, and they separated not long after their wedding.</a:t>
            </a:r>
          </a:p>
        </p:txBody>
      </p:sp>
      <p:pic>
        <p:nvPicPr>
          <p:cNvPr id="9" name="Graphic 8" descr="Download from cloud">
            <a:hlinkClick r:id="rId2"/>
            <a:extLst>
              <a:ext uri="{FF2B5EF4-FFF2-40B4-BE49-F238E27FC236}">
                <a16:creationId xmlns:a16="http://schemas.microsoft.com/office/drawing/2014/main" id="{60944C03-6921-4FC1-B271-E5DB626BED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43200" y="5448216"/>
            <a:ext cx="642011" cy="642011"/>
          </a:xfrm>
          <a:prstGeom prst="rect">
            <a:avLst/>
          </a:prstGeom>
        </p:spPr>
      </p:pic>
      <p:sp>
        <p:nvSpPr>
          <p:cNvPr id="10" name="Text Box 16">
            <a:hlinkClick r:id="rId2"/>
            <a:extLst>
              <a:ext uri="{FF2B5EF4-FFF2-40B4-BE49-F238E27FC236}">
                <a16:creationId xmlns:a16="http://schemas.microsoft.com/office/drawing/2014/main" id="{40B67955-547C-4399-83DA-FAA85F259A4F}"/>
              </a:ext>
            </a:extLst>
          </p:cNvPr>
          <p:cNvSpPr txBox="1"/>
          <p:nvPr/>
        </p:nvSpPr>
        <p:spPr>
          <a:xfrm>
            <a:off x="3760237" y="5448216"/>
            <a:ext cx="7269480" cy="64201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Download the Case Study “Amy Ashwood Garvey” to learn about this crucial romantic and political union. </a:t>
            </a:r>
            <a:endParaRPr lang="en-US" sz="2000"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5178CF01-5D0C-4F6C-BAA9-D1A69BF4D685}"/>
              </a:ext>
            </a:extLst>
          </p:cNvPr>
          <p:cNvSpPr/>
          <p:nvPr/>
        </p:nvSpPr>
        <p:spPr>
          <a:xfrm>
            <a:off x="3760237" y="4251782"/>
            <a:ext cx="4459730" cy="923330"/>
          </a:xfrm>
          <a:prstGeom prst="rect">
            <a:avLst/>
          </a:prstGeom>
        </p:spPr>
        <p:txBody>
          <a:bodyPr wrap="square" lIns="91440" tIns="45720" rIns="91440" bIns="45720" anchor="t">
            <a:spAutoFit/>
          </a:bodyPr>
          <a:lstStyle/>
          <a:p>
            <a:pPr algn="r"/>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Amy Ashwood Garvey, far left, in London at a gathering to support Ethiopia, then occupied by Fascist Italy, c. 1940s.</a:t>
            </a:r>
          </a:p>
        </p:txBody>
      </p:sp>
      <p:pic>
        <p:nvPicPr>
          <p:cNvPr id="12" name="Picture 11">
            <a:extLst>
              <a:ext uri="{FF2B5EF4-FFF2-40B4-BE49-F238E27FC236}">
                <a16:creationId xmlns:a16="http://schemas.microsoft.com/office/drawing/2014/main" id="{D221287A-DBC7-45F5-A29D-472D1186C6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73859" y="1225678"/>
            <a:ext cx="3081847" cy="4041767"/>
          </a:xfrm>
          <a:prstGeom prst="rect">
            <a:avLst/>
          </a:prstGeom>
          <a:effectLst>
            <a:softEdge rad="38100"/>
          </a:effectLst>
        </p:spPr>
      </p:pic>
    </p:spTree>
    <p:extLst>
      <p:ext uri="{BB962C8B-B14F-4D97-AF65-F5344CB8AC3E}">
        <p14:creationId xmlns:p14="http://schemas.microsoft.com/office/powerpoint/2010/main" val="356445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2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9936302" cy="752821"/>
          </a:xfrm>
        </p:spPr>
        <p:txBody>
          <a:bodyPr/>
          <a:lstStyle/>
          <a:p>
            <a:r>
              <a:rPr lang="en-US" dirty="0"/>
              <a:t>Garvey and His Enemies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89009"/>
            <a:ext cx="4750420" cy="4085880"/>
          </a:xfrm>
        </p:spPr>
        <p:txBody>
          <a:bodyPr vert="horz" lIns="91440" tIns="45720" rIns="91440" bIns="45720" rtlCol="0" anchor="t">
            <a:noAutofit/>
          </a:bodyPr>
          <a:lstStyle/>
          <a:p>
            <a:r>
              <a:rPr lang="en-US" dirty="0"/>
              <a:t>In addition to his relationship troubles, Garvey was being closely watched and investigated by the Bureau of Investigation (now known as the FBI). To the Bureau, Garvey was a dangerous foreign </a:t>
            </a:r>
            <a:r>
              <a:rPr lang="en-US" b="1" dirty="0"/>
              <a:t>agitator </a:t>
            </a:r>
            <a:r>
              <a:rPr lang="en-US" dirty="0"/>
              <a:t>and they were determined to find an excuse to deport him back to Jamaica.  </a:t>
            </a:r>
          </a:p>
        </p:txBody>
      </p:sp>
      <p:pic>
        <p:nvPicPr>
          <p:cNvPr id="7" name="Picture 6" descr="Primary">
            <a:hlinkClick r:id="rId2"/>
            <a:extLst>
              <a:ext uri="{FF2B5EF4-FFF2-40B4-BE49-F238E27FC236}">
                <a16:creationId xmlns:a16="http://schemas.microsoft.com/office/drawing/2014/main" id="{1252E3C2-B526-49DA-9B36-F42063051F2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156288">
            <a:off x="7962828" y="1062162"/>
            <a:ext cx="3103465" cy="2963013"/>
          </a:xfrm>
          <a:prstGeom prst="ellipse">
            <a:avLst/>
          </a:prstGeom>
          <a:ln>
            <a:noFill/>
          </a:ln>
          <a:effectLst>
            <a:softEdge rad="112500"/>
          </a:effectLst>
        </p:spPr>
      </p:pic>
      <p:sp>
        <p:nvSpPr>
          <p:cNvPr id="8" name="Rectangle 7">
            <a:extLst>
              <a:ext uri="{FF2B5EF4-FFF2-40B4-BE49-F238E27FC236}">
                <a16:creationId xmlns:a16="http://schemas.microsoft.com/office/drawing/2014/main" id="{DF45417B-671D-43B7-A603-B3D6231857B5}"/>
              </a:ext>
            </a:extLst>
          </p:cNvPr>
          <p:cNvSpPr/>
          <p:nvPr/>
        </p:nvSpPr>
        <p:spPr>
          <a:xfrm>
            <a:off x="7848034" y="4360789"/>
            <a:ext cx="3333052" cy="1938992"/>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Vinyl record of Garvey delivering two speeches, the only known audio of his voice, from 1921.</a:t>
            </a:r>
          </a:p>
          <a:p>
            <a:pPr algn="ctr"/>
            <a:r>
              <a:rPr lang="en-US" sz="2000" b="1"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CLICK THE RECORD TO PLAY THE AUDIO.</a:t>
            </a:r>
          </a:p>
        </p:txBody>
      </p:sp>
    </p:spTree>
    <p:extLst>
      <p:ext uri="{BB962C8B-B14F-4D97-AF65-F5344CB8AC3E}">
        <p14:creationId xmlns:p14="http://schemas.microsoft.com/office/powerpoint/2010/main" val="40742218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and His Enemies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29599"/>
            <a:ext cx="4873083" cy="1905001"/>
          </a:xfrm>
        </p:spPr>
        <p:txBody>
          <a:bodyPr vert="horz" lIns="91440" tIns="45720" rIns="91440" bIns="45720" rtlCol="0" anchor="t">
            <a:noAutofit/>
          </a:bodyPr>
          <a:lstStyle/>
          <a:p>
            <a:r>
              <a:rPr lang="en-US" dirty="0"/>
              <a:t>There were also disagreements within the U.N.I.A. that threatened to break it apart. </a:t>
            </a:r>
          </a:p>
          <a:p>
            <a:r>
              <a:rPr lang="en-US" dirty="0"/>
              <a:t>The </a:t>
            </a:r>
            <a:r>
              <a:rPr lang="en-US" i="1" dirty="0"/>
              <a:t>Negro World</a:t>
            </a:r>
            <a:r>
              <a:rPr lang="en-US" dirty="0"/>
              <a:t> was banned or suppressed throughout the colonial world. </a:t>
            </a:r>
          </a:p>
          <a:p>
            <a:r>
              <a:rPr lang="en-US" b="1" dirty="0"/>
              <a:t>Hostilities</a:t>
            </a:r>
            <a:r>
              <a:rPr lang="en-US" dirty="0"/>
              <a:t> between Garvey and mainstream civil rights leaders like W.E.B. Du </a:t>
            </a:r>
            <a:r>
              <a:rPr lang="en-US" dirty="0" err="1"/>
              <a:t>Bois</a:t>
            </a:r>
            <a:r>
              <a:rPr lang="en-US" dirty="0"/>
              <a:t> grew worse.</a:t>
            </a:r>
          </a:p>
        </p:txBody>
      </p:sp>
      <p:pic>
        <p:nvPicPr>
          <p:cNvPr id="6" name="Picture 5">
            <a:extLst>
              <a:ext uri="{FF2B5EF4-FFF2-40B4-BE49-F238E27FC236}">
                <a16:creationId xmlns:a16="http://schemas.microsoft.com/office/drawing/2014/main" id="{7E53B82D-329C-486E-AB69-EF372E048B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2110" y="1329599"/>
            <a:ext cx="3336896" cy="4203622"/>
          </a:xfrm>
          <a:prstGeom prst="rect">
            <a:avLst/>
          </a:prstGeom>
        </p:spPr>
      </p:pic>
      <p:sp>
        <p:nvSpPr>
          <p:cNvPr id="8" name="Rectangle 7">
            <a:extLst>
              <a:ext uri="{FF2B5EF4-FFF2-40B4-BE49-F238E27FC236}">
                <a16:creationId xmlns:a16="http://schemas.microsoft.com/office/drawing/2014/main" id="{EB0E5617-4457-46F0-B734-08B3D1E19C9A}"/>
              </a:ext>
            </a:extLst>
          </p:cNvPr>
          <p:cNvSpPr/>
          <p:nvPr/>
        </p:nvSpPr>
        <p:spPr>
          <a:xfrm>
            <a:off x="8165410" y="5652800"/>
            <a:ext cx="3490296" cy="400110"/>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W.E.B. Du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Bois</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in the 1920s.</a:t>
            </a:r>
          </a:p>
        </p:txBody>
      </p:sp>
    </p:spTree>
    <p:extLst>
      <p:ext uri="{BB962C8B-B14F-4D97-AF65-F5344CB8AC3E}">
        <p14:creationId xmlns:p14="http://schemas.microsoft.com/office/powerpoint/2010/main" val="375674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W.E.B. Du </a:t>
            </a:r>
            <a:r>
              <a:rPr lang="en-US" dirty="0" err="1"/>
              <a:t>Bois</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948723" y="1291792"/>
            <a:ext cx="6342659" cy="2255521"/>
          </a:xfrm>
        </p:spPr>
        <p:txBody>
          <a:bodyPr vert="horz" lIns="91440" tIns="45720" rIns="91440" bIns="45720" rtlCol="0" anchor="t">
            <a:noAutofit/>
          </a:bodyPr>
          <a:lstStyle/>
          <a:p>
            <a:r>
              <a:rPr lang="en-US" dirty="0"/>
              <a:t>Garvey had accused Du </a:t>
            </a:r>
            <a:r>
              <a:rPr lang="en-US" dirty="0" err="1"/>
              <a:t>Bois</a:t>
            </a:r>
            <a:r>
              <a:rPr lang="en-US" dirty="0"/>
              <a:t> of </a:t>
            </a:r>
            <a:r>
              <a:rPr lang="en-US" b="1" dirty="0"/>
              <a:t>undermining</a:t>
            </a:r>
            <a:r>
              <a:rPr lang="en-US" dirty="0"/>
              <a:t> U.N.I.A. representatives in France after World War I, said Du </a:t>
            </a:r>
            <a:r>
              <a:rPr lang="en-US" dirty="0" err="1"/>
              <a:t>Bois</a:t>
            </a:r>
            <a:r>
              <a:rPr lang="en-US" dirty="0"/>
              <a:t> was more loyal to White financial supporters than everyday Blacks.  </a:t>
            </a:r>
          </a:p>
          <a:p>
            <a:r>
              <a:rPr lang="en-US" dirty="0"/>
              <a:t>As editor of </a:t>
            </a:r>
            <a:r>
              <a:rPr lang="en-US" i="1" dirty="0"/>
              <a:t>The Crisis, </a:t>
            </a:r>
            <a:r>
              <a:rPr lang="en-US" dirty="0"/>
              <a:t>the official journal of the NAACP, Du </a:t>
            </a:r>
            <a:r>
              <a:rPr lang="en-US" dirty="0" err="1"/>
              <a:t>Bois</a:t>
            </a:r>
            <a:r>
              <a:rPr lang="en-US" dirty="0"/>
              <a:t> at first tried to dismiss Garvey’s accusations. But by 1923, he was describing Garvey as “a little fat black man, ugly, but with intelligent eyes and a big head.”</a:t>
            </a:r>
          </a:p>
        </p:txBody>
      </p:sp>
      <p:pic>
        <p:nvPicPr>
          <p:cNvPr id="6" name="Picture 5">
            <a:extLst>
              <a:ext uri="{FF2B5EF4-FFF2-40B4-BE49-F238E27FC236}">
                <a16:creationId xmlns:a16="http://schemas.microsoft.com/office/drawing/2014/main" id="{21A002ED-04BE-45DD-8EA9-7C01F7F8356A}"/>
              </a:ext>
            </a:extLst>
          </p:cNvPr>
          <p:cNvPicPr>
            <a:picLocks noChangeAspect="1"/>
          </p:cNvPicPr>
          <p:nvPr/>
        </p:nvPicPr>
        <p:blipFill>
          <a:blip r:embed="rId2">
            <a:grayscl/>
            <a:extLst>
              <a:ext uri="{BEBA8EAE-BF5A-486C-A8C5-ECC9F3942E4B}">
                <a14:imgProps xmlns:a14="http://schemas.microsoft.com/office/drawing/2010/main">
                  <a14:imgLayer r:embed="rId3">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00618" y="1291792"/>
            <a:ext cx="3685164" cy="4827181"/>
          </a:xfrm>
          <a:prstGeom prst="rect">
            <a:avLst/>
          </a:prstGeom>
          <a:effectLst>
            <a:softEdge rad="38100"/>
          </a:effectLst>
        </p:spPr>
      </p:pic>
      <p:sp>
        <p:nvSpPr>
          <p:cNvPr id="7" name="Rectangle 6">
            <a:extLst>
              <a:ext uri="{FF2B5EF4-FFF2-40B4-BE49-F238E27FC236}">
                <a16:creationId xmlns:a16="http://schemas.microsoft.com/office/drawing/2014/main" id="{96053E3B-D488-4742-BC32-8AAA391E3732}"/>
              </a:ext>
            </a:extLst>
          </p:cNvPr>
          <p:cNvSpPr/>
          <p:nvPr/>
        </p:nvSpPr>
        <p:spPr>
          <a:xfrm>
            <a:off x="2743200" y="6200744"/>
            <a:ext cx="8912506" cy="400110"/>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Marcus Garvey riding in a U.N.I.A. parade through Harlem, 1922.</a:t>
            </a:r>
          </a:p>
        </p:txBody>
      </p:sp>
    </p:spTree>
    <p:extLst>
      <p:ext uri="{BB962C8B-B14F-4D97-AF65-F5344CB8AC3E}">
        <p14:creationId xmlns:p14="http://schemas.microsoft.com/office/powerpoint/2010/main" val="11271420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W.E.B. Du </a:t>
            </a:r>
            <a:r>
              <a:rPr lang="en-US" sz="4900" dirty="0" err="1"/>
              <a:t>Bois</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529312" y="1210021"/>
            <a:ext cx="6874151" cy="2103120"/>
          </a:xfrm>
        </p:spPr>
        <p:txBody>
          <a:bodyPr vert="horz" lIns="91440" tIns="45720" rIns="91440" bIns="45720" rtlCol="0" anchor="t">
            <a:noAutofit/>
          </a:bodyPr>
          <a:lstStyle/>
          <a:p>
            <a:r>
              <a:rPr lang="en-US" dirty="0"/>
              <a:t>Much of the bitter argument between the two leaders was marked by </a:t>
            </a:r>
            <a:r>
              <a:rPr lang="en-US" b="1" dirty="0"/>
              <a:t>colorism</a:t>
            </a:r>
            <a:r>
              <a:rPr lang="en-US" dirty="0"/>
              <a:t>. Du </a:t>
            </a:r>
            <a:r>
              <a:rPr lang="en-US" dirty="0" err="1"/>
              <a:t>Bois</a:t>
            </a:r>
            <a:r>
              <a:rPr lang="en-US" dirty="0"/>
              <a:t> was an </a:t>
            </a:r>
            <a:r>
              <a:rPr lang="en-US" b="1" dirty="0"/>
              <a:t>integrationist</a:t>
            </a:r>
            <a:r>
              <a:rPr lang="en-US" dirty="0"/>
              <a:t> and made no secret of his mixed-race ancestry. </a:t>
            </a:r>
          </a:p>
          <a:p>
            <a:r>
              <a:rPr lang="en-US" dirty="0"/>
              <a:t>Garvey was a racial </a:t>
            </a:r>
            <a:r>
              <a:rPr lang="en-US" b="1" dirty="0"/>
              <a:t>separatist</a:t>
            </a:r>
            <a:r>
              <a:rPr lang="en-US" dirty="0"/>
              <a:t> who claimed to be 100 percent African. And in the eyes of his largely working-class admirers, Garvey possessed an asset few Black American leaders had: dark skin. </a:t>
            </a:r>
          </a:p>
        </p:txBody>
      </p:sp>
      <p:pic>
        <p:nvPicPr>
          <p:cNvPr id="10" name="Picture 9">
            <a:extLst>
              <a:ext uri="{FF2B5EF4-FFF2-40B4-BE49-F238E27FC236}">
                <a16:creationId xmlns:a16="http://schemas.microsoft.com/office/drawing/2014/main" id="{81E40BD3-ADD7-4E04-80CB-746BCFAB7869}"/>
              </a:ext>
            </a:extLst>
          </p:cNvPr>
          <p:cNvPicPr>
            <a:picLocks noChangeAspect="1"/>
          </p:cNvPicPr>
          <p:nvPr/>
        </p:nvPicPr>
        <p:blipFill rotWithShape="1">
          <a:blip r:embed="rId2">
            <a:extLst>
              <a:ext uri="{28A0092B-C50C-407E-A947-70E740481C1C}">
                <a14:useLocalDpi xmlns:a14="http://schemas.microsoft.com/office/drawing/2010/main" val="0"/>
              </a:ext>
            </a:extLst>
          </a:blip>
          <a:srcRect r="-2730"/>
          <a:stretch/>
        </p:blipFill>
        <p:spPr>
          <a:xfrm>
            <a:off x="668560" y="1210021"/>
            <a:ext cx="3740775" cy="4833940"/>
          </a:xfrm>
          <a:prstGeom prst="rect">
            <a:avLst/>
          </a:prstGeom>
          <a:effectLst>
            <a:softEdge rad="50800"/>
          </a:effectLst>
        </p:spPr>
      </p:pic>
      <p:sp>
        <p:nvSpPr>
          <p:cNvPr id="6" name="TextBox 5">
            <a:extLst>
              <a:ext uri="{FF2B5EF4-FFF2-40B4-BE49-F238E27FC236}">
                <a16:creationId xmlns:a16="http://schemas.microsoft.com/office/drawing/2014/main" id="{33CD72C3-A433-4224-BF8D-28EBB3AE33DD}"/>
              </a:ext>
            </a:extLst>
          </p:cNvPr>
          <p:cNvSpPr txBox="1"/>
          <p:nvPr/>
        </p:nvSpPr>
        <p:spPr>
          <a:xfrm>
            <a:off x="2743200" y="5093981"/>
            <a:ext cx="6874151" cy="1107996"/>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latin typeface="Arial" panose="020B0604020202020204" pitchFamily="34" charset="0"/>
                <a:ea typeface="+mn-lt"/>
                <a:cs typeface="Arial" panose="020B0604020202020204" pitchFamily="34" charset="0"/>
              </a:rPr>
              <a:t>In what ways is colorism a reflection of views used to support the African slave trade?  Do you think colorism is still a problem in America?</a:t>
            </a:r>
          </a:p>
        </p:txBody>
      </p:sp>
    </p:spTree>
    <p:extLst>
      <p:ext uri="{BB962C8B-B14F-4D97-AF65-F5344CB8AC3E}">
        <p14:creationId xmlns:p14="http://schemas.microsoft.com/office/powerpoint/2010/main" val="57050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a:t>Hubert Henry Harrison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80969" y="1210021"/>
            <a:ext cx="5287936" cy="2103120"/>
          </a:xfrm>
        </p:spPr>
        <p:txBody>
          <a:bodyPr vert="horz" lIns="91440" tIns="45720" rIns="91440" bIns="45720" rtlCol="0" anchor="t">
            <a:noAutofit/>
          </a:bodyPr>
          <a:lstStyle/>
          <a:p>
            <a:r>
              <a:rPr lang="en-US" dirty="0"/>
              <a:t>Meanwhile, Garvey faced opposition within his own organization. Some, like the radical intellectual and </a:t>
            </a:r>
            <a:r>
              <a:rPr lang="en-US" i="1" dirty="0"/>
              <a:t>Negro World </a:t>
            </a:r>
            <a:r>
              <a:rPr lang="en-US" dirty="0"/>
              <a:t>editor Hubert Henry Harrison, were tired of Garvey’s </a:t>
            </a:r>
            <a:r>
              <a:rPr lang="en-US" b="1" dirty="0"/>
              <a:t>pompous</a:t>
            </a:r>
            <a:r>
              <a:rPr lang="en-US" dirty="0"/>
              <a:t> personality, romantic visions of an African empire, and mismanagement of the financially troubled Black Star Line — the grand scheme to build a Pan-African fleet of ocean liners.</a:t>
            </a:r>
            <a:endParaRPr lang="en-US" dirty="0">
              <a:ea typeface="Lato"/>
            </a:endParaRPr>
          </a:p>
        </p:txBody>
      </p:sp>
      <p:pic>
        <p:nvPicPr>
          <p:cNvPr id="8" name="Picture 7">
            <a:extLst>
              <a:ext uri="{FF2B5EF4-FFF2-40B4-BE49-F238E27FC236}">
                <a16:creationId xmlns:a16="http://schemas.microsoft.com/office/drawing/2014/main" id="{0C897A3D-7CF9-4D85-97DE-51D47A1278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6674" y="1210021"/>
            <a:ext cx="3311806" cy="4383410"/>
          </a:xfrm>
          <a:prstGeom prst="rect">
            <a:avLst/>
          </a:prstGeom>
          <a:effectLst>
            <a:softEdge rad="38100"/>
          </a:effectLst>
        </p:spPr>
      </p:pic>
      <p:sp>
        <p:nvSpPr>
          <p:cNvPr id="9" name="Rectangle 8">
            <a:extLst>
              <a:ext uri="{FF2B5EF4-FFF2-40B4-BE49-F238E27FC236}">
                <a16:creationId xmlns:a16="http://schemas.microsoft.com/office/drawing/2014/main" id="{9DF954B9-756A-4C05-951F-35ADD7A3F51B}"/>
              </a:ext>
            </a:extLst>
          </p:cNvPr>
          <p:cNvSpPr/>
          <p:nvPr/>
        </p:nvSpPr>
        <p:spPr>
          <a:xfrm>
            <a:off x="8248972" y="5593431"/>
            <a:ext cx="3027209" cy="707886"/>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Cover of 2010 biography of Harrison.</a:t>
            </a:r>
          </a:p>
        </p:txBody>
      </p:sp>
    </p:spTree>
    <p:extLst>
      <p:ext uri="{BB962C8B-B14F-4D97-AF65-F5344CB8AC3E}">
        <p14:creationId xmlns:p14="http://schemas.microsoft.com/office/powerpoint/2010/main" val="630733392"/>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a:xfrm>
            <a:off x="2743200" y="457200"/>
            <a:ext cx="9936302" cy="752821"/>
          </a:xfrm>
        </p:spPr>
        <p:txBody>
          <a:bodyPr vert="horz" lIns="91440" tIns="45720" rIns="91440" bIns="45720" rtlCol="0" anchor="b">
            <a:normAutofit/>
          </a:bodyPr>
          <a:lstStyle/>
          <a:p>
            <a:r>
              <a:rPr lang="en-US" dirty="0"/>
              <a:t>Hubert Henry Harrison</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3512634" y="1210021"/>
            <a:ext cx="7660888" cy="4617721"/>
          </a:xfrm>
        </p:spPr>
        <p:txBody>
          <a:bodyPr vert="horz" lIns="91440" tIns="45720" rIns="91440" bIns="45720" rtlCol="0" anchor="t">
            <a:noAutofit/>
          </a:bodyPr>
          <a:lstStyle/>
          <a:p>
            <a:r>
              <a:rPr lang="en-US" dirty="0"/>
              <a:t>As a fellow West Indian </a:t>
            </a:r>
            <a:r>
              <a:rPr lang="en-US" b="1" dirty="0"/>
              <a:t>expatriate</a:t>
            </a:r>
            <a:r>
              <a:rPr lang="en-US" dirty="0"/>
              <a:t>, Harrison had introduced Garvey to the world of Harlem intellectuals and activists and helped shape Garvey’s thinking about race in America.</a:t>
            </a:r>
          </a:p>
          <a:p>
            <a:r>
              <a:rPr lang="en-US" dirty="0"/>
              <a:t>Though Harrison made vital contributions to the 1920 “Declaration of the Negro Peoples of the World,” he later mocked the U.N.I.A. convention that produced it as “'the most colossal joke in </a:t>
            </a:r>
            <a:r>
              <a:rPr lang="en-US" dirty="0" err="1"/>
              <a:t>Negrodom</a:t>
            </a:r>
            <a:r>
              <a:rPr lang="en-US" dirty="0"/>
              <a:t>,” and called Garvey a fraud.  </a:t>
            </a:r>
          </a:p>
        </p:txBody>
      </p:sp>
      <p:pic>
        <p:nvPicPr>
          <p:cNvPr id="6" name="Picture 5">
            <a:extLst>
              <a:ext uri="{FF2B5EF4-FFF2-40B4-BE49-F238E27FC236}">
                <a16:creationId xmlns:a16="http://schemas.microsoft.com/office/drawing/2014/main" id="{78B5B6C4-C910-4D03-BECD-E30EF1582C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478" y="1728955"/>
            <a:ext cx="2168744" cy="2868709"/>
          </a:xfrm>
          <a:prstGeom prst="ellipse">
            <a:avLst/>
          </a:prstGeom>
          <a:ln>
            <a:noFill/>
          </a:ln>
          <a:effectLst>
            <a:softEdge rad="25400"/>
          </a:effectLst>
        </p:spPr>
      </p:pic>
      <p:sp>
        <p:nvSpPr>
          <p:cNvPr id="7" name="Rectangle 6">
            <a:extLst>
              <a:ext uri="{FF2B5EF4-FFF2-40B4-BE49-F238E27FC236}">
                <a16:creationId xmlns:a16="http://schemas.microsoft.com/office/drawing/2014/main" id="{77BE75E7-775D-4260-8D82-3A16651AEB66}"/>
              </a:ext>
            </a:extLst>
          </p:cNvPr>
          <p:cNvSpPr/>
          <p:nvPr/>
        </p:nvSpPr>
        <p:spPr>
          <a:xfrm>
            <a:off x="2743200" y="5278647"/>
            <a:ext cx="5473700" cy="369332"/>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Hubert Henry Harrison, 1883-1927.</a:t>
            </a:r>
          </a:p>
        </p:txBody>
      </p:sp>
    </p:spTree>
    <p:extLst>
      <p:ext uri="{BB962C8B-B14F-4D97-AF65-F5344CB8AC3E}">
        <p14:creationId xmlns:p14="http://schemas.microsoft.com/office/powerpoint/2010/main" val="1351118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extLst mod="1"/>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a:xfrm>
            <a:off x="2743200" y="457200"/>
            <a:ext cx="8912506" cy="752821"/>
          </a:xfrm>
        </p:spPr>
        <p:txBody>
          <a:bodyPr/>
          <a:lstStyle/>
          <a:p>
            <a:r>
              <a:rPr lang="en-US" dirty="0"/>
              <a:t>Hubert Henry Harrison</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2743200" y="1371600"/>
            <a:ext cx="4432300" cy="3119121"/>
          </a:xfrm>
        </p:spPr>
        <p:txBody>
          <a:bodyPr vert="horz" lIns="91440" tIns="45720" rIns="91440" bIns="45720" rtlCol="0" anchor="t">
            <a:noAutofit/>
          </a:bodyPr>
          <a:lstStyle/>
          <a:p>
            <a:r>
              <a:rPr lang="en-US" dirty="0"/>
              <a:t>By 1922, Harrison was volunteering to share what he knew about the U.N.I.A. and the Black Star Line failures with an investigating U.S. Shipping Board.</a:t>
            </a:r>
          </a:p>
          <a:p>
            <a:r>
              <a:rPr lang="en-US" dirty="0"/>
              <a:t>Other U.N.I.A. leaders began criticizing Garvey too. </a:t>
            </a:r>
          </a:p>
        </p:txBody>
      </p:sp>
      <p:pic>
        <p:nvPicPr>
          <p:cNvPr id="6" name="Picture 5">
            <a:extLst>
              <a:ext uri="{FF2B5EF4-FFF2-40B4-BE49-F238E27FC236}">
                <a16:creationId xmlns:a16="http://schemas.microsoft.com/office/drawing/2014/main" id="{408B1B3B-005C-476C-9D2A-BC5727BD78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6157" y="0"/>
            <a:ext cx="4565904" cy="6858000"/>
          </a:xfrm>
          <a:prstGeom prst="rect">
            <a:avLst/>
          </a:prstGeom>
        </p:spPr>
      </p:pic>
      <p:sp>
        <p:nvSpPr>
          <p:cNvPr id="7" name="Rectangle 6">
            <a:extLst>
              <a:ext uri="{FF2B5EF4-FFF2-40B4-BE49-F238E27FC236}">
                <a16:creationId xmlns:a16="http://schemas.microsoft.com/office/drawing/2014/main" id="{158C3434-97AD-409D-8BC2-38225051910E}"/>
              </a:ext>
            </a:extLst>
          </p:cNvPr>
          <p:cNvSpPr/>
          <p:nvPr/>
        </p:nvSpPr>
        <p:spPr>
          <a:xfrm>
            <a:off x="3174251" y="5132457"/>
            <a:ext cx="4025202"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Black Cross Nurses on parade through Harlem, 1922.</a:t>
            </a:r>
          </a:p>
        </p:txBody>
      </p:sp>
    </p:spTree>
    <p:extLst>
      <p:ext uri="{BB962C8B-B14F-4D97-AF65-F5344CB8AC3E}">
        <p14:creationId xmlns:p14="http://schemas.microsoft.com/office/powerpoint/2010/main" val="3412224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743200" y="457200"/>
            <a:ext cx="9936302" cy="717550"/>
          </a:xfrm>
        </p:spPr>
        <p:txBody>
          <a:bodyPr/>
          <a:lstStyle/>
          <a:p>
            <a:r>
              <a:rPr lang="en-US" dirty="0"/>
              <a:t>Marcus Garvey: Black Star Rising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2743200" y="1403445"/>
            <a:ext cx="4739950" cy="717550"/>
          </a:xfrm>
        </p:spPr>
        <p:txBody>
          <a:bodyPr vert="horz" lIns="91440" tIns="45720" rIns="91440" bIns="45720" rtlCol="0" anchor="t">
            <a:noAutofit/>
          </a:bodyPr>
          <a:lstStyle/>
          <a:p>
            <a:r>
              <a:rPr lang="en-US" dirty="0"/>
              <a:t>On May 18, 1940, the African diaspora was rocked by news that Marcus Garvey was dead. </a:t>
            </a:r>
          </a:p>
        </p:txBody>
      </p:sp>
      <p:pic>
        <p:nvPicPr>
          <p:cNvPr id="8" name="Picture 7">
            <a:extLst>
              <a:ext uri="{FF2B5EF4-FFF2-40B4-BE49-F238E27FC236}">
                <a16:creationId xmlns:a16="http://schemas.microsoft.com/office/drawing/2014/main" id="{A2D09F95-93AA-48E9-9B4A-9AC2886839E2}"/>
              </a:ext>
            </a:extLst>
          </p:cNvPr>
          <p:cNvPicPr>
            <a:picLocks noChangeAspect="1"/>
          </p:cNvPicPr>
          <p:nvPr/>
        </p:nvPicPr>
        <p:blipFill rotWithShape="1">
          <a:blip r:embed="rId3">
            <a:extLst>
              <a:ext uri="{28A0092B-C50C-407E-A947-70E740481C1C}">
                <a14:useLocalDpi xmlns:a14="http://schemas.microsoft.com/office/drawing/2010/main" val="0"/>
              </a:ext>
            </a:extLst>
          </a:blip>
          <a:srcRect t="6667" b="4031"/>
          <a:stretch/>
        </p:blipFill>
        <p:spPr>
          <a:xfrm>
            <a:off x="8668140" y="1399573"/>
            <a:ext cx="3076148" cy="5001227"/>
          </a:xfrm>
          <a:prstGeom prst="rect">
            <a:avLst/>
          </a:prstGeom>
        </p:spPr>
      </p:pic>
      <p:pic>
        <p:nvPicPr>
          <p:cNvPr id="9" name="Picture 8">
            <a:extLst>
              <a:ext uri="{FF2B5EF4-FFF2-40B4-BE49-F238E27FC236}">
                <a16:creationId xmlns:a16="http://schemas.microsoft.com/office/drawing/2014/main" id="{9402501A-C528-4AA9-869E-46A071302782}"/>
              </a:ext>
            </a:extLst>
          </p:cNvPr>
          <p:cNvPicPr>
            <a:picLocks noChangeAspect="1"/>
          </p:cNvPicPr>
          <p:nvPr/>
        </p:nvPicPr>
        <p:blipFill rotWithShape="1">
          <a:blip r:embed="rId4">
            <a:extLst>
              <a:ext uri="{28A0092B-C50C-407E-A947-70E740481C1C}">
                <a14:useLocalDpi xmlns:a14="http://schemas.microsoft.com/office/drawing/2010/main" val="0"/>
              </a:ext>
            </a:extLst>
          </a:blip>
          <a:srcRect t="-958" b="37894"/>
          <a:stretch/>
        </p:blipFill>
        <p:spPr>
          <a:xfrm>
            <a:off x="7908849" y="2568914"/>
            <a:ext cx="2679538" cy="4289085"/>
          </a:xfrm>
          <a:prstGeom prst="rect">
            <a:avLst/>
          </a:prstGeom>
          <a:effectLst>
            <a:softEdge rad="38100"/>
          </a:effectLst>
        </p:spPr>
      </p:pic>
      <p:sp>
        <p:nvSpPr>
          <p:cNvPr id="12" name="TextBox 11">
            <a:extLst>
              <a:ext uri="{FF2B5EF4-FFF2-40B4-BE49-F238E27FC236}">
                <a16:creationId xmlns:a16="http://schemas.microsoft.com/office/drawing/2014/main" id="{16B6D30D-A588-4D7A-8146-2232BE1FA8CE}"/>
              </a:ext>
            </a:extLst>
          </p:cNvPr>
          <p:cNvSpPr txBox="1"/>
          <p:nvPr/>
        </p:nvSpPr>
        <p:spPr>
          <a:xfrm>
            <a:off x="1418334" y="3429000"/>
            <a:ext cx="6110869" cy="1723549"/>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latin typeface="Arial" panose="020B0604020202020204" pitchFamily="34" charset="0"/>
                <a:ea typeface="+mn-lt"/>
                <a:cs typeface="Arial" panose="020B0604020202020204" pitchFamily="34" charset="0"/>
              </a:rPr>
              <a:t>Diaspora </a:t>
            </a:r>
            <a:r>
              <a:rPr lang="en-US" sz="2000" i="1" dirty="0">
                <a:solidFill>
                  <a:schemeClr val="bg1"/>
                </a:solidFill>
                <a:latin typeface="Arial" panose="020B0604020202020204" pitchFamily="34" charset="0"/>
                <a:ea typeface="+mn-lt"/>
                <a:cs typeface="Arial" panose="020B0604020202020204" pitchFamily="34" charset="0"/>
              </a:rPr>
              <a:t>means a group a people who spread from one country to other countries. It is often used to express unity and solidarity among those of African descent around the world – especially those who are descendants of enslaved peoples.</a:t>
            </a:r>
          </a:p>
        </p:txBody>
      </p:sp>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2" presetClass="entr" presetSubtype="9" accel="4000" decel="4000"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000" fill="hold"/>
                                        <p:tgtEl>
                                          <p:spTgt spid="9"/>
                                        </p:tgtEl>
                                        <p:attrNameLst>
                                          <p:attrName>ppt_x</p:attrName>
                                        </p:attrNameLst>
                                      </p:cBhvr>
                                      <p:tavLst>
                                        <p:tav tm="0">
                                          <p:val>
                                            <p:strVal val="0-#ppt_w/2"/>
                                          </p:val>
                                        </p:tav>
                                        <p:tav tm="100000">
                                          <p:val>
                                            <p:strVal val="#ppt_x"/>
                                          </p:val>
                                        </p:tav>
                                      </p:tavLst>
                                    </p:anim>
                                    <p:anim calcmode="lin" valueType="num">
                                      <p:cBhvr additive="base">
                                        <p:cTn id="14" dur="2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James Hood Eason</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3177363" y="1285673"/>
            <a:ext cx="7816702" cy="1933232"/>
          </a:xfrm>
        </p:spPr>
        <p:txBody>
          <a:bodyPr vert="horz" lIns="91440" tIns="45720" rIns="91440" bIns="45720" rtlCol="0" anchor="t">
            <a:noAutofit/>
          </a:bodyPr>
          <a:lstStyle/>
          <a:p>
            <a:r>
              <a:rPr lang="en-US" dirty="0"/>
              <a:t>Garvey had once declared James Hood Eason, a Philadelphia minister whose preaching had helped swell the U.N.I.A. ranks, to be “Leader of the American Negroes” in the same 1920 convention that saw Garvey elected President of Africa.</a:t>
            </a:r>
          </a:p>
        </p:txBody>
      </p:sp>
      <p:sp>
        <p:nvSpPr>
          <p:cNvPr id="10" name="Text Placeholder 2">
            <a:extLst>
              <a:ext uri="{FF2B5EF4-FFF2-40B4-BE49-F238E27FC236}">
                <a16:creationId xmlns:a16="http://schemas.microsoft.com/office/drawing/2014/main" id="{6F94130C-80B7-4067-A3AD-04D85D485570}"/>
              </a:ext>
            </a:extLst>
          </p:cNvPr>
          <p:cNvSpPr txBox="1">
            <a:spLocks/>
          </p:cNvSpPr>
          <p:nvPr/>
        </p:nvSpPr>
        <p:spPr>
          <a:xfrm>
            <a:off x="3177363" y="3429000"/>
            <a:ext cx="7816702" cy="193323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But by 1922 Eason was fed up with what he considered a cult of personality growing around Garvey. Garvey, meanwhile, had begun to suspect Eason of financial impropriety. After a brief internal trial, Eason was expelled from the U.N.I.A. </a:t>
            </a:r>
          </a:p>
        </p:txBody>
      </p:sp>
      <p:pic>
        <p:nvPicPr>
          <p:cNvPr id="12" name="Picture 11">
            <a:extLst>
              <a:ext uri="{FF2B5EF4-FFF2-40B4-BE49-F238E27FC236}">
                <a16:creationId xmlns:a16="http://schemas.microsoft.com/office/drawing/2014/main" id="{3D57182B-ACE3-4EA5-90A6-FBC0292DBB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59338" y="1298396"/>
            <a:ext cx="2083862" cy="5102404"/>
          </a:xfrm>
          <a:prstGeom prst="rect">
            <a:avLst/>
          </a:prstGeom>
          <a:solidFill>
            <a:schemeClr val="tx1"/>
          </a:solidFill>
          <a:ln w="25400">
            <a:solidFill>
              <a:schemeClr val="tx1"/>
            </a:solidFill>
          </a:ln>
          <a:effectLst>
            <a:softEdge rad="12700"/>
          </a:effectLst>
        </p:spPr>
      </p:pic>
      <p:sp>
        <p:nvSpPr>
          <p:cNvPr id="13" name="Text Box 16">
            <a:extLst>
              <a:ext uri="{FF2B5EF4-FFF2-40B4-BE49-F238E27FC236}">
                <a16:creationId xmlns:a16="http://schemas.microsoft.com/office/drawing/2014/main" id="{41E83BC3-A324-42B2-8661-11D8760D8D9F}"/>
              </a:ext>
            </a:extLst>
          </p:cNvPr>
          <p:cNvSpPr txBox="1"/>
          <p:nvPr/>
        </p:nvSpPr>
        <p:spPr>
          <a:xfrm>
            <a:off x="3177363" y="5932623"/>
            <a:ext cx="781670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Advertisement in the </a:t>
            </a:r>
            <a:r>
              <a:rPr lang="en-US" dirty="0">
                <a:solidFill>
                  <a:schemeClr val="tx1">
                    <a:lumMod val="65000"/>
                    <a:lumOff val="35000"/>
                  </a:schemeClr>
                </a:solidFill>
                <a:latin typeface="Arial" panose="020B0604020202020204" pitchFamily="34" charset="0"/>
                <a:cs typeface="Arial" panose="020B0604020202020204" pitchFamily="34" charset="0"/>
              </a:rPr>
              <a:t>Negro World</a:t>
            </a:r>
            <a:r>
              <a:rPr lang="en-US" i="1" dirty="0">
                <a:solidFill>
                  <a:schemeClr val="tx1">
                    <a:lumMod val="65000"/>
                    <a:lumOff val="35000"/>
                  </a:schemeClr>
                </a:solidFill>
                <a:latin typeface="Arial" panose="020B0604020202020204" pitchFamily="34" charset="0"/>
                <a:cs typeface="Arial" panose="020B0604020202020204" pitchFamily="34" charset="0"/>
              </a:rPr>
              <a:t> for shares of The Black Star Line, 1921. </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75229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James Hood Eason</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509548" y="1371600"/>
            <a:ext cx="4473885" cy="1905001"/>
          </a:xfrm>
        </p:spPr>
        <p:txBody>
          <a:bodyPr vert="horz" lIns="91440" tIns="45720" rIns="91440" bIns="45720" rtlCol="0" anchor="t">
            <a:noAutofit/>
          </a:bodyPr>
          <a:lstStyle/>
          <a:p>
            <a:r>
              <a:rPr lang="en-US" dirty="0"/>
              <a:t>Eason formed a splinter group, the Universal Negro Alliance. He also signaled his willingness to cooperate with the government’s investigation against Garvey.</a:t>
            </a:r>
          </a:p>
        </p:txBody>
      </p:sp>
      <p:pic>
        <p:nvPicPr>
          <p:cNvPr id="8" name="Picture 7" descr="https://www.latinamericanstudies.org/african-americans/Marcus-Garvey-parade-1924.jpg">
            <a:extLst>
              <a:ext uri="{FF2B5EF4-FFF2-40B4-BE49-F238E27FC236}">
                <a16:creationId xmlns:a16="http://schemas.microsoft.com/office/drawing/2014/main" id="{DF3A61D2-A79D-4188-9576-7C3E3F299CF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493" y="1343025"/>
            <a:ext cx="5258465" cy="3638550"/>
          </a:xfrm>
          <a:prstGeom prst="rect">
            <a:avLst/>
          </a:prstGeom>
          <a:noFill/>
          <a:ln>
            <a:noFill/>
          </a:ln>
          <a:effectLst>
            <a:softEdge rad="63500"/>
          </a:effectLst>
        </p:spPr>
      </p:pic>
      <p:sp>
        <p:nvSpPr>
          <p:cNvPr id="9" name="Text Box 5">
            <a:extLst>
              <a:ext uri="{FF2B5EF4-FFF2-40B4-BE49-F238E27FC236}">
                <a16:creationId xmlns:a16="http://schemas.microsoft.com/office/drawing/2014/main" id="{D418DA13-4B9B-4059-90B9-7E0B4CB327D1}"/>
              </a:ext>
            </a:extLst>
          </p:cNvPr>
          <p:cNvSpPr txBox="1"/>
          <p:nvPr/>
        </p:nvSpPr>
        <p:spPr>
          <a:xfrm>
            <a:off x="2743199" y="5238343"/>
            <a:ext cx="8028879" cy="45896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tabLst>
                <a:tab pos="730250" algn="l"/>
              </a:tabLst>
            </a:pPr>
            <a:r>
              <a:rPr lang="en-US" i="1" dirty="0">
                <a:ln>
                  <a:noFill/>
                </a:ln>
                <a:solidFill>
                  <a:srgbClr val="535353"/>
                </a:solidFill>
                <a:effectLst/>
                <a:uFill>
                  <a:solidFill>
                    <a:srgbClr val="444444"/>
                  </a:solidFill>
                </a:uFill>
                <a:latin typeface="Arial" panose="020B0604020202020204" pitchFamily="34" charset="0"/>
                <a:ea typeface="Bodoni SvtyTwo ITC TT-Bold"/>
                <a:cs typeface="Arial" panose="020B0604020202020204" pitchFamily="34" charset="0"/>
              </a:rPr>
              <a:t>U.N.I.A. parade in Harlem, probably near Liberty Hall, with Marcus Garvey center in uniform. Picture by famous Harlem-based African American photographer James Van Der Zee in 1924.</a:t>
            </a:r>
            <a:endParaRPr lang="en-US" dirty="0">
              <a:ln>
                <a:noFill/>
              </a:ln>
              <a:solidFill>
                <a:srgbClr val="AE4844"/>
              </a:solidFill>
              <a:effectLst/>
              <a:uFill>
                <a:solidFill>
                  <a:srgbClr val="444444"/>
                </a:solidFill>
              </a:uFill>
              <a:latin typeface="Arial" panose="020B0604020202020204" pitchFamily="34" charset="0"/>
              <a:ea typeface="Bodoni SvtyTwo ITC TT-Bold"/>
              <a:cs typeface="Arial" panose="020B0604020202020204" pitchFamily="34" charset="0"/>
            </a:endParaRPr>
          </a:p>
        </p:txBody>
      </p:sp>
      <p:sp>
        <p:nvSpPr>
          <p:cNvPr id="10" name="TextBox 9">
            <a:extLst>
              <a:ext uri="{FF2B5EF4-FFF2-40B4-BE49-F238E27FC236}">
                <a16:creationId xmlns:a16="http://schemas.microsoft.com/office/drawing/2014/main" id="{2DB28752-EE0A-463B-A85D-8BB91584639D}"/>
              </a:ext>
            </a:extLst>
          </p:cNvPr>
          <p:cNvSpPr txBox="1"/>
          <p:nvPr/>
        </p:nvSpPr>
        <p:spPr>
          <a:xfrm>
            <a:off x="2743199" y="3992330"/>
            <a:ext cx="8240233" cy="1107996"/>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latin typeface="Arial" panose="020B0604020202020204" pitchFamily="34" charset="0"/>
                <a:ea typeface="+mn-lt"/>
                <a:cs typeface="Arial" panose="020B0604020202020204" pitchFamily="34" charset="0"/>
              </a:rPr>
              <a:t>A </a:t>
            </a:r>
            <a:r>
              <a:rPr lang="en-US" sz="2000" b="1" dirty="0">
                <a:solidFill>
                  <a:schemeClr val="bg1"/>
                </a:solidFill>
                <a:latin typeface="Arial" panose="020B0604020202020204" pitchFamily="34" charset="0"/>
                <a:ea typeface="+mn-lt"/>
                <a:cs typeface="Arial" panose="020B0604020202020204" pitchFamily="34" charset="0"/>
              </a:rPr>
              <a:t>cult of personality </a:t>
            </a:r>
            <a:r>
              <a:rPr lang="en-US" sz="2000" b="1" i="1" dirty="0">
                <a:solidFill>
                  <a:schemeClr val="bg1"/>
                </a:solidFill>
                <a:latin typeface="Arial" panose="020B0604020202020204" pitchFamily="34" charset="0"/>
                <a:ea typeface="+mn-lt"/>
                <a:cs typeface="Arial" panose="020B0604020202020204" pitchFamily="34" charset="0"/>
              </a:rPr>
              <a:t>is formed when a leader builds him or her self up to be the only one who can successfully achieve the goal of the group or organization.</a:t>
            </a:r>
          </a:p>
        </p:txBody>
      </p:sp>
    </p:spTree>
    <p:extLst>
      <p:ext uri="{BB962C8B-B14F-4D97-AF65-F5344CB8AC3E}">
        <p14:creationId xmlns:p14="http://schemas.microsoft.com/office/powerpoint/2010/main" val="3682269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315521" y="1327223"/>
            <a:ext cx="6768791" cy="1181802"/>
          </a:xfrm>
        </p:spPr>
        <p:txBody>
          <a:bodyPr vert="horz" lIns="91440" tIns="45720" rIns="91440" bIns="45720" rtlCol="0" anchor="t">
            <a:noAutofit/>
          </a:bodyPr>
          <a:lstStyle/>
          <a:p>
            <a:r>
              <a:rPr lang="en-US" dirty="0"/>
              <a:t>Many of the growing problems within U.N.I.A. were due to the administrative and financial failures of the Black Star Line.  </a:t>
            </a:r>
          </a:p>
          <a:p>
            <a:r>
              <a:rPr lang="en-US" dirty="0"/>
              <a:t>Garvey was still promoting the business as a </a:t>
            </a:r>
            <a:r>
              <a:rPr lang="en-US" b="1" dirty="0"/>
              <a:t>viable</a:t>
            </a:r>
            <a:r>
              <a:rPr lang="en-US" dirty="0"/>
              <a:t> engine of Pan-Africanism that would unite Blacks by sea. As small-money investments from U.N.I.A. followers flowed, the ships themselves failed to complete even simple trips through the West Indies.  </a:t>
            </a:r>
          </a:p>
        </p:txBody>
      </p:sp>
      <p:pic>
        <p:nvPicPr>
          <p:cNvPr id="8" name="Picture 7">
            <a:extLst>
              <a:ext uri="{FF2B5EF4-FFF2-40B4-BE49-F238E27FC236}">
                <a16:creationId xmlns:a16="http://schemas.microsoft.com/office/drawing/2014/main" id="{84854907-2420-4874-BD37-C19111B19D6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47444" y="1345038"/>
            <a:ext cx="3511599" cy="5055762"/>
          </a:xfrm>
          <a:prstGeom prst="rect">
            <a:avLst/>
          </a:prstGeom>
          <a:effectLst>
            <a:softEdge rad="63500"/>
          </a:effectLst>
        </p:spPr>
      </p:pic>
      <p:sp>
        <p:nvSpPr>
          <p:cNvPr id="9" name="Text Box 16">
            <a:extLst>
              <a:ext uri="{FF2B5EF4-FFF2-40B4-BE49-F238E27FC236}">
                <a16:creationId xmlns:a16="http://schemas.microsoft.com/office/drawing/2014/main" id="{55B18F44-7701-4D7A-AB80-3F4A82107D76}"/>
              </a:ext>
            </a:extLst>
          </p:cNvPr>
          <p:cNvSpPr txBox="1"/>
          <p:nvPr/>
        </p:nvSpPr>
        <p:spPr>
          <a:xfrm>
            <a:off x="4453057" y="5653440"/>
            <a:ext cx="3798846" cy="35482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Pamphlet for potential investors in the Black Star Line, c. 1920.</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2907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5190564" cy="1344285"/>
          </a:xfrm>
        </p:spPr>
        <p:txBody>
          <a:bodyPr vert="horz" lIns="91440" tIns="45720" rIns="91440" bIns="45720" rtlCol="0" anchor="t">
            <a:noAutofit/>
          </a:bodyPr>
          <a:lstStyle/>
          <a:p>
            <a:r>
              <a:rPr lang="en-US" dirty="0"/>
              <a:t>Due to mismanagement, the company wasted money and often broke maritime laws. The ship line was the focus of the government’s mail fraud charges against Garvey in January 1922, and it dissolved entirely in April.</a:t>
            </a:r>
            <a:endParaRPr lang="en-US" dirty="0">
              <a:ea typeface="Lato"/>
            </a:endParaRPr>
          </a:p>
          <a:p>
            <a:r>
              <a:rPr lang="en-US" dirty="0"/>
              <a:t>Around the same time, Garvey’s marriage to Amy Ashwood ended. </a:t>
            </a:r>
          </a:p>
        </p:txBody>
      </p:sp>
      <p:pic>
        <p:nvPicPr>
          <p:cNvPr id="9" name="Picture 8">
            <a:extLst>
              <a:ext uri="{FF2B5EF4-FFF2-40B4-BE49-F238E27FC236}">
                <a16:creationId xmlns:a16="http://schemas.microsoft.com/office/drawing/2014/main" id="{DF24391A-6637-4976-B9A7-F142639B2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7059" y="645458"/>
            <a:ext cx="3355352" cy="4612342"/>
          </a:xfrm>
          <a:prstGeom prst="rect">
            <a:avLst/>
          </a:prstGeom>
          <a:effectLst>
            <a:softEdge rad="63500"/>
          </a:effectLst>
        </p:spPr>
      </p:pic>
      <p:sp>
        <p:nvSpPr>
          <p:cNvPr id="10" name="Text Box 16">
            <a:extLst>
              <a:ext uri="{FF2B5EF4-FFF2-40B4-BE49-F238E27FC236}">
                <a16:creationId xmlns:a16="http://schemas.microsoft.com/office/drawing/2014/main" id="{68B3C42A-78AD-4372-A3B1-C6B4A91B52A9}"/>
              </a:ext>
            </a:extLst>
          </p:cNvPr>
          <p:cNvSpPr txBox="1"/>
          <p:nvPr/>
        </p:nvSpPr>
        <p:spPr>
          <a:xfrm>
            <a:off x="4013948" y="5360137"/>
            <a:ext cx="7520735" cy="33320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Arial" panose="020B0604020202020204" pitchFamily="34" charset="0"/>
                <a:cs typeface="Arial" panose="020B0604020202020204" pitchFamily="34" charset="0"/>
              </a:rPr>
              <a:t>An advertisement from the 1920s for shares in The Black Star Line declares: “What White men have done Negroes can do.”</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729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Amy Jacques Garvey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73805" y="1280933"/>
            <a:ext cx="5798633" cy="1344285"/>
          </a:xfrm>
        </p:spPr>
        <p:txBody>
          <a:bodyPr vert="horz" lIns="91440" tIns="45720" rIns="91440" bIns="45720" rtlCol="0" anchor="t">
            <a:noAutofit/>
          </a:bodyPr>
          <a:lstStyle/>
          <a:p>
            <a:r>
              <a:rPr lang="en-US" dirty="0"/>
              <a:t>Despite their shared commitment to the Pan-African cause, they were consumed by jealousy. Garvey resented Ashwood’s partying and accused her of being unfaithful.  Ashwood resented Garvey’s close relationship with his young secretary, fellow Jamaican activist Amy Jacques. </a:t>
            </a:r>
          </a:p>
          <a:p>
            <a:r>
              <a:rPr lang="en-US" dirty="0"/>
              <a:t>Garvey divorced Ashwood in June and wed Jacques only a month later.</a:t>
            </a:r>
          </a:p>
        </p:txBody>
      </p:sp>
      <p:sp>
        <p:nvSpPr>
          <p:cNvPr id="4" name="Text Box 16">
            <a:extLst>
              <a:ext uri="{FF2B5EF4-FFF2-40B4-BE49-F238E27FC236}">
                <a16:creationId xmlns:a16="http://schemas.microsoft.com/office/drawing/2014/main" id="{6D34A205-BD6A-437D-8192-756CCB5BAE06}"/>
              </a:ext>
            </a:extLst>
          </p:cNvPr>
          <p:cNvSpPr txBox="1"/>
          <p:nvPr/>
        </p:nvSpPr>
        <p:spPr>
          <a:xfrm>
            <a:off x="2743200" y="5900323"/>
            <a:ext cx="9137818" cy="33320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Amy Jacques and Marcus Garvey shortly after their wedding, c. 1922</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B195D73-835F-4EEA-BF75-F394A18AF8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756" y="1334075"/>
            <a:ext cx="3041143" cy="4442194"/>
          </a:xfrm>
          <a:prstGeom prst="rect">
            <a:avLst/>
          </a:prstGeom>
          <a:effectLst>
            <a:softEdge rad="63500"/>
          </a:effectLst>
        </p:spPr>
      </p:pic>
    </p:spTree>
    <p:extLst>
      <p:ext uri="{BB962C8B-B14F-4D97-AF65-F5344CB8AC3E}">
        <p14:creationId xmlns:p14="http://schemas.microsoft.com/office/powerpoint/2010/main" val="9039594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1922: A Shocking Meeting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3792072" y="1349267"/>
            <a:ext cx="7301752" cy="3133379"/>
          </a:xfrm>
        </p:spPr>
        <p:txBody>
          <a:bodyPr vert="horz" lIns="91440" tIns="45720" rIns="91440" bIns="45720" rtlCol="0" anchor="t">
            <a:noAutofit/>
          </a:bodyPr>
          <a:lstStyle/>
          <a:p>
            <a:r>
              <a:rPr lang="en-US" dirty="0"/>
              <a:t>These personal problems surely affected Garvey’s image. But for most observers, Garvey’s greatest misstep was also his most shocking: meeting with the Ku Klux Klan.</a:t>
            </a:r>
          </a:p>
          <a:p>
            <a:r>
              <a:rPr lang="en-US" dirty="0"/>
              <a:t>Just over a week after securing his divorce, to the shock of his critics and supporters alike, Garvey met with Imperial Wizard Edward Young Clarke in Atlanta.</a:t>
            </a:r>
          </a:p>
          <a:p>
            <a:endParaRPr lang="en-US" dirty="0"/>
          </a:p>
        </p:txBody>
      </p:sp>
      <p:pic>
        <p:nvPicPr>
          <p:cNvPr id="9" name="Picture 8">
            <a:extLst>
              <a:ext uri="{FF2B5EF4-FFF2-40B4-BE49-F238E27FC236}">
                <a16:creationId xmlns:a16="http://schemas.microsoft.com/office/drawing/2014/main" id="{2268DD60-40E9-4794-B5BE-297D7B5EB41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42395" y="1349267"/>
            <a:ext cx="3098864" cy="3576918"/>
          </a:xfrm>
          <a:prstGeom prst="ellipse">
            <a:avLst/>
          </a:prstGeom>
          <a:ln>
            <a:noFill/>
          </a:ln>
          <a:effectLst>
            <a:softEdge rad="112500"/>
          </a:effectLst>
        </p:spPr>
      </p:pic>
      <p:sp>
        <p:nvSpPr>
          <p:cNvPr id="10" name="Text Box 16">
            <a:extLst>
              <a:ext uri="{FF2B5EF4-FFF2-40B4-BE49-F238E27FC236}">
                <a16:creationId xmlns:a16="http://schemas.microsoft.com/office/drawing/2014/main" id="{548DFDEE-B898-4AAF-8CED-12B7F4E226F3}"/>
              </a:ext>
            </a:extLst>
          </p:cNvPr>
          <p:cNvSpPr txBox="1"/>
          <p:nvPr/>
        </p:nvSpPr>
        <p:spPr>
          <a:xfrm>
            <a:off x="2850777" y="5065431"/>
            <a:ext cx="824304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Edward Young Clarke, c. 1920s. A publicist by trade, he helped build the Klan’s national profile, but lost his position after violating the Mann Act (an anti-prostitution law) by transporting his mistress across state lines.</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988280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1922: A Shocking Meeting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1" y="1275707"/>
            <a:ext cx="4984376" cy="1761779"/>
          </a:xfrm>
        </p:spPr>
        <p:txBody>
          <a:bodyPr vert="horz" lIns="91440" tIns="45720" rIns="91440" bIns="45720" rtlCol="0" anchor="t">
            <a:noAutofit/>
          </a:bodyPr>
          <a:lstStyle/>
          <a:p>
            <a:r>
              <a:rPr lang="en-US" dirty="0"/>
              <a:t>The Klan was a rising national power in the early 1920s.  It was secretive, despised, and feared, but also enormously popular with working and lower-middle class White Protestants.  </a:t>
            </a:r>
          </a:p>
          <a:p>
            <a:r>
              <a:rPr lang="en-US" dirty="0"/>
              <a:t>The Klan appealed to those who believed their way of life was threatened by Black migration from the South and Catholic immigration from Europe. </a:t>
            </a:r>
            <a:r>
              <a:rPr lang="en-US" dirty="0">
                <a:ea typeface="Lato"/>
              </a:rPr>
              <a:t> </a:t>
            </a:r>
            <a:endParaRPr lang="en-US" dirty="0"/>
          </a:p>
        </p:txBody>
      </p:sp>
      <p:pic>
        <p:nvPicPr>
          <p:cNvPr id="7" name="Picture 6">
            <a:extLst>
              <a:ext uri="{FF2B5EF4-FFF2-40B4-BE49-F238E27FC236}">
                <a16:creationId xmlns:a16="http://schemas.microsoft.com/office/drawing/2014/main" id="{288E694B-3D19-4D53-BF1C-D84F8EFDCEF5}"/>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134"/>
          <a:stretch/>
        </p:blipFill>
        <p:spPr>
          <a:xfrm>
            <a:off x="639114" y="1210021"/>
            <a:ext cx="5093367" cy="4629526"/>
          </a:xfrm>
          <a:prstGeom prst="rect">
            <a:avLst/>
          </a:prstGeom>
          <a:effectLst>
            <a:softEdge rad="88900"/>
          </a:effectLst>
        </p:spPr>
      </p:pic>
      <p:sp>
        <p:nvSpPr>
          <p:cNvPr id="8" name="Text Box 16">
            <a:extLst>
              <a:ext uri="{FF2B5EF4-FFF2-40B4-BE49-F238E27FC236}">
                <a16:creationId xmlns:a16="http://schemas.microsoft.com/office/drawing/2014/main" id="{E65A1474-C2CA-4312-B616-7A4CE167C4E5}"/>
              </a:ext>
            </a:extLst>
          </p:cNvPr>
          <p:cNvSpPr txBox="1"/>
          <p:nvPr/>
        </p:nvSpPr>
        <p:spPr>
          <a:xfrm>
            <a:off x="2743200" y="6100539"/>
            <a:ext cx="8485094"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Ku Klux Klan on parade in Texas, February 1922.</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901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1922: A Shocking Meeting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270184" y="1337921"/>
            <a:ext cx="7032814" cy="1905001"/>
          </a:xfrm>
        </p:spPr>
        <p:txBody>
          <a:bodyPr vert="horz" lIns="91440" tIns="45720" rIns="91440" bIns="45720" rtlCol="0" anchor="t">
            <a:noAutofit/>
          </a:bodyPr>
          <a:lstStyle/>
          <a:p>
            <a:r>
              <a:rPr lang="en-US" dirty="0"/>
              <a:t>In dealing with the Klan, Garvey spoke to a group with millions of dues-paying members that was, to some, becoming more acceptable.</a:t>
            </a:r>
          </a:p>
          <a:p>
            <a:r>
              <a:rPr lang="en-US" dirty="0"/>
              <a:t>Garvey believed this approach would benefit Blacks more than the idealism of civil rights activists denouncing racial violence from the relative safety of Northern cities.</a:t>
            </a:r>
          </a:p>
          <a:p>
            <a:endParaRPr lang="en-US" dirty="0"/>
          </a:p>
        </p:txBody>
      </p:sp>
      <p:pic>
        <p:nvPicPr>
          <p:cNvPr id="5" name="Picture 4">
            <a:extLst>
              <a:ext uri="{FF2B5EF4-FFF2-40B4-BE49-F238E27FC236}">
                <a16:creationId xmlns:a16="http://schemas.microsoft.com/office/drawing/2014/main" id="{0797C676-0EA0-4EB4-81A2-9B137B9A8D5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48553" y="1337921"/>
            <a:ext cx="3248939" cy="5190309"/>
          </a:xfrm>
          <a:prstGeom prst="rect">
            <a:avLst/>
          </a:prstGeom>
          <a:effectLst>
            <a:softEdge rad="63500"/>
          </a:effectLst>
        </p:spPr>
      </p:pic>
      <p:sp>
        <p:nvSpPr>
          <p:cNvPr id="6" name="Text Box 16">
            <a:extLst>
              <a:ext uri="{FF2B5EF4-FFF2-40B4-BE49-F238E27FC236}">
                <a16:creationId xmlns:a16="http://schemas.microsoft.com/office/drawing/2014/main" id="{12F59715-6B96-4F6F-BCF4-FFAB96AD9FB4}"/>
              </a:ext>
            </a:extLst>
          </p:cNvPr>
          <p:cNvSpPr txBox="1"/>
          <p:nvPr/>
        </p:nvSpPr>
        <p:spPr>
          <a:xfrm>
            <a:off x="4350870" y="4948233"/>
            <a:ext cx="6323351" cy="57184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Page from the Klan’s official catalogue of robes and regalia, which had to be purchased by members. With profits from its various fees, dues, sales, and recruitment incentives flowing upward to the national leadership, the 1920s Klan was essentially a pyramid scheme.</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6974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“Garvey Must Go!”</a:t>
            </a:r>
          </a:p>
        </p:txBody>
      </p:sp>
      <p:sp>
        <p:nvSpPr>
          <p:cNvPr id="8" name="TextBox 7">
            <a:extLst>
              <a:ext uri="{FF2B5EF4-FFF2-40B4-BE49-F238E27FC236}">
                <a16:creationId xmlns:a16="http://schemas.microsoft.com/office/drawing/2014/main" id="{360D4DCF-28BD-9350-B2E6-4971D3277E01}"/>
              </a:ext>
            </a:extLst>
          </p:cNvPr>
          <p:cNvSpPr txBox="1"/>
          <p:nvPr/>
        </p:nvSpPr>
        <p:spPr>
          <a:xfrm>
            <a:off x="2743199" y="1210021"/>
            <a:ext cx="8376666" cy="8925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rPr>
              <a:t>For Garvey’s Black opponents, this was the last straw.</a:t>
            </a:r>
          </a:p>
          <a:p>
            <a:r>
              <a:rPr lang="en-US" sz="2600" dirty="0">
                <a:latin typeface="Arial" panose="020B0604020202020204" pitchFamily="34" charset="0"/>
              </a:rPr>
              <a:t> </a:t>
            </a:r>
          </a:p>
        </p:txBody>
      </p:sp>
      <p:sp>
        <p:nvSpPr>
          <p:cNvPr id="9" name="Text Placeholder 8">
            <a:extLst>
              <a:ext uri="{FF2B5EF4-FFF2-40B4-BE49-F238E27FC236}">
                <a16:creationId xmlns:a16="http://schemas.microsoft.com/office/drawing/2014/main" id="{3FF93BAA-EDE0-49C7-85A5-4725479E4FE0}"/>
              </a:ext>
            </a:extLst>
          </p:cNvPr>
          <p:cNvSpPr>
            <a:spLocks noGrp="1"/>
          </p:cNvSpPr>
          <p:nvPr>
            <p:ph type="body" sz="quarter" idx="1"/>
          </p:nvPr>
        </p:nvSpPr>
        <p:spPr>
          <a:xfrm>
            <a:off x="6071568" y="1849491"/>
            <a:ext cx="5048297" cy="1905001"/>
          </a:xfrm>
        </p:spPr>
        <p:txBody>
          <a:bodyPr>
            <a:noAutofit/>
          </a:bodyPr>
          <a:lstStyle/>
          <a:p>
            <a:r>
              <a:rPr lang="en-US" i="1" dirty="0"/>
              <a:t>The Messenger</a:t>
            </a:r>
            <a:r>
              <a:rPr lang="en-US" dirty="0"/>
              <a:t>, a more radical Black magazine and rival to </a:t>
            </a:r>
            <a:r>
              <a:rPr lang="en-US" i="1" dirty="0"/>
              <a:t>The Crisis</a:t>
            </a:r>
            <a:r>
              <a:rPr lang="en-US" dirty="0"/>
              <a:t>, was one of Garvey’s strongest critics. From its pages, co-founders A. Philip Randolph and Owen Chandler launched the “Garvey Must Go!” campaign, which painted Garvey as a racist troublemaker. </a:t>
            </a:r>
          </a:p>
        </p:txBody>
      </p:sp>
      <p:pic>
        <p:nvPicPr>
          <p:cNvPr id="10" name="Picture 9">
            <a:extLst>
              <a:ext uri="{FF2B5EF4-FFF2-40B4-BE49-F238E27FC236}">
                <a16:creationId xmlns:a16="http://schemas.microsoft.com/office/drawing/2014/main" id="{31CA6450-9137-4FCE-96F8-39581C5AB00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453866" y="1762107"/>
            <a:ext cx="3328369" cy="4033013"/>
          </a:xfrm>
          <a:prstGeom prst="rect">
            <a:avLst/>
          </a:prstGeom>
          <a:effectLst>
            <a:softEdge rad="50800"/>
          </a:effectLst>
        </p:spPr>
      </p:pic>
      <p:sp>
        <p:nvSpPr>
          <p:cNvPr id="11" name="Text Box 16">
            <a:extLst>
              <a:ext uri="{FF2B5EF4-FFF2-40B4-BE49-F238E27FC236}">
                <a16:creationId xmlns:a16="http://schemas.microsoft.com/office/drawing/2014/main" id="{9A48D1C1-D8B3-4F7C-B613-B32CD690CAD2}"/>
              </a:ext>
            </a:extLst>
          </p:cNvPr>
          <p:cNvSpPr txBox="1"/>
          <p:nvPr/>
        </p:nvSpPr>
        <p:spPr>
          <a:xfrm>
            <a:off x="2743199" y="5844850"/>
            <a:ext cx="8256495"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Flyer for a 1922 “Garvey Must Go!” event headlined by Randolph and Owen. The text calls Garvey “a tool and a traitor” defending the Klan.</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715366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Garvey on Trial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5459506" cy="1813561"/>
          </a:xfrm>
        </p:spPr>
        <p:txBody>
          <a:bodyPr vert="horz" lIns="91440" tIns="45720" rIns="91440" bIns="45720" rtlCol="0" anchor="t">
            <a:noAutofit/>
          </a:bodyPr>
          <a:lstStyle/>
          <a:p>
            <a:r>
              <a:rPr lang="en-US" dirty="0"/>
              <a:t>In 1923, Garvey’s troubles became more serious all at once. On New Year’s Day, Eason was shot dead in New Orleans by two Garveyites. </a:t>
            </a:r>
          </a:p>
          <a:p>
            <a:r>
              <a:rPr lang="en-US" dirty="0"/>
              <a:t>Two weeks later, leaders of the “Garvey Must Go!” campaign sent their letter of complaint to the U.S. Attorney General. In May, Garvey was finally put on trial on charges of mail fraud. </a:t>
            </a:r>
          </a:p>
        </p:txBody>
      </p:sp>
      <p:pic>
        <p:nvPicPr>
          <p:cNvPr id="6" name="Picture 5">
            <a:extLst>
              <a:ext uri="{FF2B5EF4-FFF2-40B4-BE49-F238E27FC236}">
                <a16:creationId xmlns:a16="http://schemas.microsoft.com/office/drawing/2014/main" id="{42562207-2515-4F90-90F6-7D3B90245573}"/>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446429" y="1360808"/>
            <a:ext cx="2884871" cy="3929048"/>
          </a:xfrm>
          <a:prstGeom prst="rect">
            <a:avLst/>
          </a:prstGeom>
          <a:ln>
            <a:noFill/>
          </a:ln>
          <a:effectLst>
            <a:softEdge rad="112500"/>
          </a:effectLst>
        </p:spPr>
      </p:pic>
      <p:sp>
        <p:nvSpPr>
          <p:cNvPr id="8" name="Text Box 16">
            <a:extLst>
              <a:ext uri="{FF2B5EF4-FFF2-40B4-BE49-F238E27FC236}">
                <a16:creationId xmlns:a16="http://schemas.microsoft.com/office/drawing/2014/main" id="{3C8B145B-695D-4030-BBCB-2A80F643932C}"/>
              </a:ext>
            </a:extLst>
          </p:cNvPr>
          <p:cNvSpPr txBox="1"/>
          <p:nvPr/>
        </p:nvSpPr>
        <p:spPr>
          <a:xfrm>
            <a:off x="4609322" y="5440643"/>
            <a:ext cx="672197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200" i="1" dirty="0">
                <a:solidFill>
                  <a:schemeClr val="tx1">
                    <a:lumMod val="65000"/>
                    <a:lumOff val="35000"/>
                  </a:schemeClr>
                </a:solidFill>
                <a:latin typeface="Arial" panose="020B0604020202020204" pitchFamily="34" charset="0"/>
                <a:cs typeface="Arial" panose="020B0604020202020204" pitchFamily="34" charset="0"/>
              </a:rPr>
              <a:t>Cartoon in </a:t>
            </a:r>
            <a:r>
              <a:rPr lang="en-US" sz="2200" dirty="0">
                <a:solidFill>
                  <a:schemeClr val="tx1">
                    <a:lumMod val="65000"/>
                    <a:lumOff val="35000"/>
                  </a:schemeClr>
                </a:solidFill>
                <a:latin typeface="Arial" panose="020B0604020202020204" pitchFamily="34" charset="0"/>
                <a:cs typeface="Arial" panose="020B0604020202020204" pitchFamily="34" charset="0"/>
              </a:rPr>
              <a:t>The Messenger</a:t>
            </a:r>
            <a:r>
              <a:rPr lang="en-US" sz="2200" i="1" dirty="0">
                <a:solidFill>
                  <a:schemeClr val="tx1">
                    <a:lumMod val="65000"/>
                    <a:lumOff val="35000"/>
                  </a:schemeClr>
                </a:solidFill>
                <a:latin typeface="Arial" panose="020B0604020202020204" pitchFamily="34" charset="0"/>
                <a:cs typeface="Arial" panose="020B0604020202020204" pitchFamily="34" charset="0"/>
              </a:rPr>
              <a:t> depicting Garvey as a talking jackass controlled by a devilish White figure.</a:t>
            </a:r>
            <a:endParaRPr lang="en-US" sz="22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52959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743200" y="457200"/>
            <a:ext cx="9936302" cy="717550"/>
          </a:xfrm>
        </p:spPr>
        <p:txBody>
          <a:bodyPr/>
          <a:lstStyle/>
          <a:p>
            <a:r>
              <a:rPr lang="en-US" dirty="0"/>
              <a:t>Marcus Garvey: Black Star Rising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4062607" y="1285667"/>
            <a:ext cx="7017769" cy="717550"/>
          </a:xfrm>
        </p:spPr>
        <p:txBody>
          <a:bodyPr vert="horz" lIns="91440" tIns="45720" rIns="91440" bIns="45720" rtlCol="0" anchor="t">
            <a:noAutofit/>
          </a:bodyPr>
          <a:lstStyle/>
          <a:p>
            <a:r>
              <a:rPr lang="en-US" dirty="0"/>
              <a:t>Twenty years earlier, Garvey had been the most charismatic, influential, and controversial Black leader in the world. </a:t>
            </a:r>
          </a:p>
          <a:p>
            <a:r>
              <a:rPr lang="en-US" dirty="0"/>
              <a:t>His organization, the United Negro Improvement Association (U.N.I.A.), had claimed millions of dues-paying members, and his message of Black liberation had spread from its headquarters in Harlem to Garvey’s home country of Jamaica, throughout the West Indies, and to African peoples still under the yoke of European imperialism.  </a:t>
            </a:r>
          </a:p>
        </p:txBody>
      </p:sp>
      <p:sp>
        <p:nvSpPr>
          <p:cNvPr id="5" name="Text Box 16">
            <a:extLst>
              <a:ext uri="{FF2B5EF4-FFF2-40B4-BE49-F238E27FC236}">
                <a16:creationId xmlns:a16="http://schemas.microsoft.com/office/drawing/2014/main" id="{F9444CA0-51C4-460D-BBF1-D6344B3A5859}"/>
              </a:ext>
            </a:extLst>
          </p:cNvPr>
          <p:cNvSpPr txBox="1"/>
          <p:nvPr/>
        </p:nvSpPr>
        <p:spPr>
          <a:xfrm>
            <a:off x="2873829" y="6032993"/>
            <a:ext cx="7856376" cy="36780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Marcus Garvey as President of the Black Star Line, c. 1920.</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B4324F26-CD7A-418C-B1F6-454DA3078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091" y="1278293"/>
            <a:ext cx="3030840" cy="4643783"/>
          </a:xfrm>
          <a:prstGeom prst="rect">
            <a:avLst/>
          </a:prstGeom>
          <a:effectLst>
            <a:softEdge rad="38100"/>
          </a:effectLst>
        </p:spPr>
      </p:pic>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Garvey on Trial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5997388" cy="1420082"/>
          </a:xfrm>
        </p:spPr>
        <p:txBody>
          <a:bodyPr vert="horz" lIns="91440" tIns="45720" rIns="91440" bIns="45720" rtlCol="0" anchor="t">
            <a:noAutofit/>
          </a:bodyPr>
          <a:lstStyle/>
          <a:p>
            <a:r>
              <a:rPr lang="en-US" dirty="0"/>
              <a:t>Garvey’s lawyer suggested he plead guilty in hopes of getting a lighter punishment. Disgusted, Garvey fired him and decided to represent himself.</a:t>
            </a:r>
          </a:p>
          <a:p>
            <a:r>
              <a:rPr lang="en-US" dirty="0"/>
              <a:t>Throughout the month-long trial, the prosecution presented the Black Star Line as not only failed but fraudulent, with Garvey as a con-artist preying upon poor, naïve investors. This portrait was much in line with the public statements from the “Garvey Must Go!” campaigners ahead of the trial. </a:t>
            </a:r>
          </a:p>
        </p:txBody>
      </p:sp>
      <p:pic>
        <p:nvPicPr>
          <p:cNvPr id="7" name="Picture 6">
            <a:extLst>
              <a:ext uri="{FF2B5EF4-FFF2-40B4-BE49-F238E27FC236}">
                <a16:creationId xmlns:a16="http://schemas.microsoft.com/office/drawing/2014/main" id="{7D871115-29F5-4FC2-9541-FE19EDECB6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3461" y="0"/>
            <a:ext cx="4484489" cy="6858000"/>
          </a:xfrm>
          <a:prstGeom prst="rect">
            <a:avLst/>
          </a:prstGeom>
        </p:spPr>
      </p:pic>
      <p:sp>
        <p:nvSpPr>
          <p:cNvPr id="9" name="Text Box 16">
            <a:extLst>
              <a:ext uri="{FF2B5EF4-FFF2-40B4-BE49-F238E27FC236}">
                <a16:creationId xmlns:a16="http://schemas.microsoft.com/office/drawing/2014/main" id="{76BF364D-6F45-4770-A0B3-3D1E93AC35B8}"/>
              </a:ext>
            </a:extLst>
          </p:cNvPr>
          <p:cNvSpPr txBox="1"/>
          <p:nvPr/>
        </p:nvSpPr>
        <p:spPr>
          <a:xfrm>
            <a:off x="2743200" y="6287594"/>
            <a:ext cx="599738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i="1" dirty="0">
                <a:solidFill>
                  <a:schemeClr val="tx1">
                    <a:lumMod val="65000"/>
                    <a:lumOff val="35000"/>
                  </a:schemeClr>
                </a:solidFill>
                <a:latin typeface="Arial" panose="020B0604020202020204" pitchFamily="34" charset="0"/>
                <a:cs typeface="Arial" panose="020B0604020202020204" pitchFamily="34" charset="0"/>
              </a:rPr>
              <a:t>Garvey in 1924, by James Van Der Zee.</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1967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Garvey on Trial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1" y="1269962"/>
            <a:ext cx="8565776" cy="952500"/>
          </a:xfrm>
        </p:spPr>
        <p:txBody>
          <a:bodyPr vert="horz" lIns="91440" tIns="45720" rIns="91440" bIns="45720" rtlCol="0" anchor="t">
            <a:noAutofit/>
          </a:bodyPr>
          <a:lstStyle/>
          <a:p>
            <a:r>
              <a:rPr lang="en-US" dirty="0"/>
              <a:t>Garvey was convicted and sentenced to five years in prison and a 1000-dollar fine.</a:t>
            </a:r>
          </a:p>
        </p:txBody>
      </p:sp>
      <p:pic>
        <p:nvPicPr>
          <p:cNvPr id="9" name="Picture 8">
            <a:extLst>
              <a:ext uri="{FF2B5EF4-FFF2-40B4-BE49-F238E27FC236}">
                <a16:creationId xmlns:a16="http://schemas.microsoft.com/office/drawing/2014/main" id="{B8958093-5194-42CA-AEEB-DDB721D1478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85799" y="2222462"/>
            <a:ext cx="4596586" cy="3662810"/>
          </a:xfrm>
          <a:prstGeom prst="rect">
            <a:avLst/>
          </a:prstGeom>
          <a:effectLst>
            <a:softEdge rad="50800"/>
          </a:effectLst>
        </p:spPr>
      </p:pic>
      <p:sp>
        <p:nvSpPr>
          <p:cNvPr id="10" name="Text Box 16">
            <a:extLst>
              <a:ext uri="{FF2B5EF4-FFF2-40B4-BE49-F238E27FC236}">
                <a16:creationId xmlns:a16="http://schemas.microsoft.com/office/drawing/2014/main" id="{51FB9653-D822-40DE-BC78-6441DFD763FC}"/>
              </a:ext>
            </a:extLst>
          </p:cNvPr>
          <p:cNvSpPr txBox="1"/>
          <p:nvPr/>
        </p:nvSpPr>
        <p:spPr>
          <a:xfrm>
            <a:off x="2743200" y="5995037"/>
            <a:ext cx="831028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George O. </a:t>
            </a:r>
            <a:r>
              <a:rPr lang="en-US" i="1" dirty="0" err="1">
                <a:solidFill>
                  <a:schemeClr val="tx1">
                    <a:lumMod val="65000"/>
                    <a:lumOff val="35000"/>
                  </a:schemeClr>
                </a:solidFill>
                <a:latin typeface="Arial" panose="020B0604020202020204" pitchFamily="34" charset="0"/>
                <a:cs typeface="Arial" panose="020B0604020202020204" pitchFamily="34" charset="0"/>
              </a:rPr>
              <a:t>Marke</a:t>
            </a:r>
            <a:r>
              <a:rPr lang="en-US" i="1" dirty="0">
                <a:solidFill>
                  <a:schemeClr val="tx1">
                    <a:lumMod val="65000"/>
                    <a:lumOff val="35000"/>
                  </a:schemeClr>
                </a:solidFill>
                <a:latin typeface="Arial" panose="020B0604020202020204" pitchFamily="34" charset="0"/>
                <a:cs typeface="Arial" panose="020B0604020202020204" pitchFamily="34" charset="0"/>
              </a:rPr>
              <a:t>, Prince Kojo </a:t>
            </a:r>
            <a:r>
              <a:rPr lang="en-US" i="1" dirty="0" err="1">
                <a:solidFill>
                  <a:schemeClr val="tx1">
                    <a:lumMod val="65000"/>
                    <a:lumOff val="35000"/>
                  </a:schemeClr>
                </a:solidFill>
                <a:latin typeface="Arial" panose="020B0604020202020204" pitchFamily="34" charset="0"/>
                <a:cs typeface="Arial" panose="020B0604020202020204" pitchFamily="34" charset="0"/>
              </a:rPr>
              <a:t>Tovalu-Houénou</a:t>
            </a:r>
            <a:r>
              <a:rPr lang="en-US" i="1" dirty="0">
                <a:solidFill>
                  <a:schemeClr val="tx1">
                    <a:lumMod val="65000"/>
                    <a:lumOff val="35000"/>
                  </a:schemeClr>
                </a:solidFill>
                <a:latin typeface="Arial" panose="020B0604020202020204" pitchFamily="34" charset="0"/>
                <a:cs typeface="Arial" panose="020B0604020202020204" pitchFamily="34" charset="0"/>
              </a:rPr>
              <a:t> of the </a:t>
            </a:r>
            <a:r>
              <a:rPr lang="en-US" i="1" dirty="0" err="1">
                <a:solidFill>
                  <a:schemeClr val="tx1">
                    <a:lumMod val="65000"/>
                    <a:lumOff val="35000"/>
                  </a:schemeClr>
                </a:solidFill>
                <a:latin typeface="Arial" panose="020B0604020202020204" pitchFamily="34" charset="0"/>
                <a:cs typeface="Arial" panose="020B0604020202020204" pitchFamily="34" charset="0"/>
              </a:rPr>
              <a:t>Dahomey</a:t>
            </a:r>
            <a:r>
              <a:rPr lang="en-US" i="1" dirty="0">
                <a:solidFill>
                  <a:schemeClr val="tx1">
                    <a:lumMod val="65000"/>
                    <a:lumOff val="35000"/>
                  </a:schemeClr>
                </a:solidFill>
                <a:latin typeface="Arial" panose="020B0604020202020204" pitchFamily="34" charset="0"/>
                <a:cs typeface="Arial" panose="020B0604020202020204" pitchFamily="34" charset="0"/>
              </a:rPr>
              <a:t> Royal Family, and Garvey at the 1924 U.N.I.A. convention; by James Van Der Zee.</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id="{3789B79C-667D-45A4-BB2C-484DE53ACB05}"/>
              </a:ext>
            </a:extLst>
          </p:cNvPr>
          <p:cNvSpPr txBox="1">
            <a:spLocks/>
          </p:cNvSpPr>
          <p:nvPr/>
        </p:nvSpPr>
        <p:spPr>
          <a:xfrm>
            <a:off x="5423647" y="2222462"/>
            <a:ext cx="5885329"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 few months after the verdict, Garvey was out on bail (thanks to donations from U.N.I.A. members) while appealing his conviction. He attempted to set up a colonization scheme that would allow Black Americans to settle in Liberia, but that country’s government blocked his efforts. </a:t>
            </a:r>
          </a:p>
        </p:txBody>
      </p:sp>
    </p:spTree>
    <p:extLst>
      <p:ext uri="{BB962C8B-B14F-4D97-AF65-F5344CB8AC3E}">
        <p14:creationId xmlns:p14="http://schemas.microsoft.com/office/powerpoint/2010/main" val="424584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Garvey on Trial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72953" y="1236915"/>
            <a:ext cx="5722977" cy="1905001"/>
          </a:xfrm>
        </p:spPr>
        <p:txBody>
          <a:bodyPr vert="horz" lIns="91440" tIns="45720" rIns="91440" bIns="45720" rtlCol="0" anchor="t">
            <a:noAutofit/>
          </a:bodyPr>
          <a:lstStyle/>
          <a:p>
            <a:r>
              <a:rPr lang="en-US" dirty="0"/>
              <a:t>The Black Star Line was briefly resuscitated, with a new ship christened the </a:t>
            </a:r>
            <a:r>
              <a:rPr lang="en-US" i="1" dirty="0"/>
              <a:t>S.S. Booker T. Washington</a:t>
            </a:r>
            <a:r>
              <a:rPr lang="en-US" dirty="0"/>
              <a:t>. But early in 1925 the U.S. Court of Appeals upheld the original verdict. </a:t>
            </a:r>
          </a:p>
          <a:p>
            <a:r>
              <a:rPr lang="en-US" dirty="0"/>
              <a:t>Garvey spent the next three years of his life in Atlanta Federal Penitentiary. </a:t>
            </a:r>
          </a:p>
          <a:p>
            <a:r>
              <a:rPr lang="en-US" dirty="0"/>
              <a:t>But he did not fall into despair. </a:t>
            </a:r>
          </a:p>
        </p:txBody>
      </p:sp>
      <p:pic>
        <p:nvPicPr>
          <p:cNvPr id="7" name="Picture 6">
            <a:extLst>
              <a:ext uri="{FF2B5EF4-FFF2-40B4-BE49-F238E27FC236}">
                <a16:creationId xmlns:a16="http://schemas.microsoft.com/office/drawing/2014/main" id="{2A2400BD-9B27-44E2-AA91-78CE5E908406}"/>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58906" y="1333076"/>
            <a:ext cx="4429772" cy="3762868"/>
          </a:xfrm>
          <a:prstGeom prst="rect">
            <a:avLst/>
          </a:prstGeom>
          <a:effectLst>
            <a:softEdge rad="63500"/>
          </a:effectLst>
        </p:spPr>
      </p:pic>
      <p:sp>
        <p:nvSpPr>
          <p:cNvPr id="8" name="Text Box 16">
            <a:extLst>
              <a:ext uri="{FF2B5EF4-FFF2-40B4-BE49-F238E27FC236}">
                <a16:creationId xmlns:a16="http://schemas.microsoft.com/office/drawing/2014/main" id="{EEAB03B4-9F5F-4B67-9B44-2A8932188A78}"/>
              </a:ext>
            </a:extLst>
          </p:cNvPr>
          <p:cNvSpPr txBox="1"/>
          <p:nvPr/>
        </p:nvSpPr>
        <p:spPr>
          <a:xfrm>
            <a:off x="2873792" y="5440644"/>
            <a:ext cx="7247965"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Garvey handcuffed to a U.S. Marshal as he is escorted to a detention center, February 1925.</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0537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“Look for Me in the Whirlwind”</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71600"/>
            <a:ext cx="8430321" cy="1905001"/>
          </a:xfrm>
        </p:spPr>
        <p:txBody>
          <a:bodyPr vert="horz" lIns="91440" tIns="45720" rIns="91440" bIns="45720" rtlCol="0" anchor="t">
            <a:noAutofit/>
          </a:bodyPr>
          <a:lstStyle/>
          <a:p>
            <a:r>
              <a:rPr lang="en-US" dirty="0"/>
              <a:t>Instead, Garvey “roused himself to a height of eloquence previously unsurpassed,” in the words of historian Colin Grant. On his first night in prison, Garvey penned these words to his followers and sympathizers throughout the world:</a:t>
            </a:r>
          </a:p>
        </p:txBody>
      </p:sp>
      <p:pic>
        <p:nvPicPr>
          <p:cNvPr id="4" name="Picture 3">
            <a:extLst>
              <a:ext uri="{FF2B5EF4-FFF2-40B4-BE49-F238E27FC236}">
                <a16:creationId xmlns:a16="http://schemas.microsoft.com/office/drawing/2014/main" id="{AF6F083F-66DD-4B15-AA3B-20FD77C8B13E}"/>
              </a:ext>
            </a:extLst>
          </p:cNvPr>
          <p:cNvPicPr>
            <a:picLocks noChangeAspect="1"/>
          </p:cNvPicPr>
          <p:nvPr/>
        </p:nvPicPr>
        <p:blipFill rotWithShape="1">
          <a:blip r:embed="rId2">
            <a:extLst>
              <a:ext uri="{28A0092B-C50C-407E-A947-70E740481C1C}">
                <a14:useLocalDpi xmlns:a14="http://schemas.microsoft.com/office/drawing/2010/main" val="0"/>
              </a:ext>
            </a:extLst>
          </a:blip>
          <a:srcRect t="-2849"/>
          <a:stretch/>
        </p:blipFill>
        <p:spPr>
          <a:xfrm>
            <a:off x="764893" y="3465074"/>
            <a:ext cx="2840359" cy="2971800"/>
          </a:xfrm>
          <a:prstGeom prst="rect">
            <a:avLst/>
          </a:prstGeom>
          <a:effectLst>
            <a:softEdge rad="63500"/>
          </a:effectLst>
        </p:spPr>
      </p:pic>
      <p:sp>
        <p:nvSpPr>
          <p:cNvPr id="5" name="Text Box 16">
            <a:extLst>
              <a:ext uri="{FF2B5EF4-FFF2-40B4-BE49-F238E27FC236}">
                <a16:creationId xmlns:a16="http://schemas.microsoft.com/office/drawing/2014/main" id="{2D9A101A-84FE-47F9-89C1-E4452824AB08}"/>
              </a:ext>
            </a:extLst>
          </p:cNvPr>
          <p:cNvSpPr txBox="1"/>
          <p:nvPr/>
        </p:nvSpPr>
        <p:spPr>
          <a:xfrm>
            <a:off x="3892925" y="5773268"/>
            <a:ext cx="720663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Undated photograph of Marcus Garvey reading, possibly the </a:t>
            </a:r>
            <a:r>
              <a:rPr lang="en-US" sz="2000" dirty="0">
                <a:solidFill>
                  <a:schemeClr val="tx1">
                    <a:lumMod val="65000"/>
                    <a:lumOff val="35000"/>
                  </a:schemeClr>
                </a:solidFill>
                <a:latin typeface="Arial" panose="020B0604020202020204" pitchFamily="34" charset="0"/>
                <a:cs typeface="Arial" panose="020B0604020202020204" pitchFamily="34" charset="0"/>
              </a:rPr>
              <a:t>Negro World</a:t>
            </a:r>
            <a:r>
              <a:rPr lang="en-US" sz="2000" i="1" dirty="0">
                <a:solidFill>
                  <a:schemeClr val="tx1">
                    <a:lumMod val="65000"/>
                    <a:lumOff val="35000"/>
                  </a:schemeClr>
                </a:solidFill>
                <a:latin typeface="Arial" panose="020B0604020202020204" pitchFamily="34" charset="0"/>
                <a:cs typeface="Arial" panose="020B0604020202020204" pitchFamily="34" charset="0"/>
              </a:rPr>
              <a:t>, c. 1920s.</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6" name="Text Placeholder 2">
            <a:extLst>
              <a:ext uri="{FF2B5EF4-FFF2-40B4-BE49-F238E27FC236}">
                <a16:creationId xmlns:a16="http://schemas.microsoft.com/office/drawing/2014/main" id="{B640C0B0-A798-4980-848D-407847D5D22D}"/>
              </a:ext>
            </a:extLst>
          </p:cNvPr>
          <p:cNvSpPr txBox="1">
            <a:spLocks/>
          </p:cNvSpPr>
          <p:nvPr/>
        </p:nvSpPr>
        <p:spPr>
          <a:xfrm>
            <a:off x="3818967" y="3572434"/>
            <a:ext cx="7354554"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“When I am dead, wrap the mantle of the Red, the Black and the Green around me, for in a new life I shall rise up with God’s grace and blessings to lead the millions to the heights of triumph, that you well know.”</a:t>
            </a:r>
          </a:p>
        </p:txBody>
      </p:sp>
    </p:spTree>
    <p:extLst>
      <p:ext uri="{BB962C8B-B14F-4D97-AF65-F5344CB8AC3E}">
        <p14:creationId xmlns:p14="http://schemas.microsoft.com/office/powerpoint/2010/main" val="6497398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“Look for Me in the Whirlwind”</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4279739"/>
            <a:ext cx="8430321" cy="1905001"/>
          </a:xfrm>
        </p:spPr>
        <p:txBody>
          <a:bodyPr vert="horz" lIns="91440" tIns="45720" rIns="91440" bIns="45720" rtlCol="0" anchor="t">
            <a:noAutofit/>
          </a:bodyPr>
          <a:lstStyle/>
          <a:p>
            <a:r>
              <a:rPr lang="en-US" dirty="0"/>
              <a:t>“Look for me in the whirlwind or a storm, look for me all around you, for with God’s grace I shall come back with countless millions of Black slaves who have died in America, and the West Indies and the millions in Africa to aid you in fight for liberty, freedom and life.”</a:t>
            </a:r>
          </a:p>
        </p:txBody>
      </p:sp>
      <p:pic>
        <p:nvPicPr>
          <p:cNvPr id="7" name="Picture 6">
            <a:extLst>
              <a:ext uri="{FF2B5EF4-FFF2-40B4-BE49-F238E27FC236}">
                <a16:creationId xmlns:a16="http://schemas.microsoft.com/office/drawing/2014/main" id="{40893486-7F49-4884-9B85-F0BACC3A9B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1401855"/>
            <a:ext cx="5143500" cy="2686050"/>
          </a:xfrm>
          <a:prstGeom prst="rect">
            <a:avLst/>
          </a:prstGeom>
          <a:effectLst>
            <a:softEdge rad="25400"/>
          </a:effectLst>
        </p:spPr>
      </p:pic>
      <p:sp>
        <p:nvSpPr>
          <p:cNvPr id="8" name="Rectangle 7">
            <a:extLst>
              <a:ext uri="{FF2B5EF4-FFF2-40B4-BE49-F238E27FC236}">
                <a16:creationId xmlns:a16="http://schemas.microsoft.com/office/drawing/2014/main" id="{D4F85350-D203-456D-B524-347713458A85}"/>
              </a:ext>
            </a:extLst>
          </p:cNvPr>
          <p:cNvSpPr/>
          <p:nvPr/>
        </p:nvSpPr>
        <p:spPr>
          <a:xfrm>
            <a:off x="8155147" y="1916541"/>
            <a:ext cx="3018374" cy="1323439"/>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Entry record for Marcus Garvey at the U.S. Penitentiary, Atlanta, Georgia, February 1925.</a:t>
            </a:r>
          </a:p>
        </p:txBody>
      </p:sp>
    </p:spTree>
    <p:extLst>
      <p:ext uri="{BB962C8B-B14F-4D97-AF65-F5344CB8AC3E}">
        <p14:creationId xmlns:p14="http://schemas.microsoft.com/office/powerpoint/2010/main" val="201304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Free Garvey?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3819359" y="1210021"/>
            <a:ext cx="7406995" cy="1905001"/>
          </a:xfrm>
        </p:spPr>
        <p:txBody>
          <a:bodyPr vert="horz" lIns="91440" tIns="45720" rIns="91440" bIns="45720" rtlCol="0" anchor="t">
            <a:noAutofit/>
          </a:bodyPr>
          <a:lstStyle/>
          <a:p>
            <a:r>
              <a:rPr lang="en-US" dirty="0"/>
              <a:t>While Garvey was in prison, Amy Jacques and the U.N.I.A. faithful worked for his release. Jacques also began collecting his speeches and writings for a book that would be called </a:t>
            </a:r>
            <a:r>
              <a:rPr lang="en-US" i="1" dirty="0"/>
              <a:t>The Philosophy and Opinions of Marcus Garvey</a:t>
            </a:r>
            <a:r>
              <a:rPr lang="en-US" dirty="0"/>
              <a:t>.</a:t>
            </a:r>
          </a:p>
          <a:p>
            <a:r>
              <a:rPr lang="en-US" dirty="0"/>
              <a:t>Garvey’s followers sent a petition demanding his release to President Calvin Coolidge with 70,000 signatures. The president decided to end Garvey’s imprisonment in November 1927 </a:t>
            </a:r>
            <a:r>
              <a:rPr lang="en-US" i="1" dirty="0"/>
              <a:t>— </a:t>
            </a:r>
            <a:r>
              <a:rPr lang="en-US" dirty="0"/>
              <a:t>and immediately expel him from the country.</a:t>
            </a:r>
          </a:p>
        </p:txBody>
      </p:sp>
      <p:pic>
        <p:nvPicPr>
          <p:cNvPr id="4" name="Graphic 3" descr="Download from cloud">
            <a:hlinkClick r:id="rId2"/>
            <a:extLst>
              <a:ext uri="{FF2B5EF4-FFF2-40B4-BE49-F238E27FC236}">
                <a16:creationId xmlns:a16="http://schemas.microsoft.com/office/drawing/2014/main" id="{48D42698-5D54-4B17-830D-FFE8480934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32796" y="5593080"/>
            <a:ext cx="807720" cy="807720"/>
          </a:xfrm>
          <a:prstGeom prst="rect">
            <a:avLst/>
          </a:prstGeom>
        </p:spPr>
      </p:pic>
      <p:sp>
        <p:nvSpPr>
          <p:cNvPr id="5" name="Text Box 16">
            <a:hlinkClick r:id="rId2"/>
            <a:extLst>
              <a:ext uri="{FF2B5EF4-FFF2-40B4-BE49-F238E27FC236}">
                <a16:creationId xmlns:a16="http://schemas.microsoft.com/office/drawing/2014/main" id="{47573EB6-F6BD-4B70-8586-51833628B2C9}"/>
              </a:ext>
            </a:extLst>
          </p:cNvPr>
          <p:cNvSpPr txBox="1"/>
          <p:nvPr/>
        </p:nvSpPr>
        <p:spPr>
          <a:xfrm>
            <a:off x="4477280" y="5647978"/>
            <a:ext cx="6749074" cy="61770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panose="020B0604020202020204" pitchFamily="34" charset="0"/>
                <a:ea typeface="Calibri" panose="020F0502020204030204" pitchFamily="34" charset="0"/>
                <a:cs typeface="Arial" panose="020B0604020202020204" pitchFamily="34" charset="0"/>
              </a:rPr>
              <a:t>Download the Case Study “Amy Jacques Garvey” to read about how she shaped her husband’s public memory.</a:t>
            </a:r>
          </a:p>
        </p:txBody>
      </p:sp>
      <p:pic>
        <p:nvPicPr>
          <p:cNvPr id="9" name="Picture 8">
            <a:extLst>
              <a:ext uri="{FF2B5EF4-FFF2-40B4-BE49-F238E27FC236}">
                <a16:creationId xmlns:a16="http://schemas.microsoft.com/office/drawing/2014/main" id="{70C0FC01-C69C-4E55-8F78-9EBCABAC03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530" y="1088998"/>
            <a:ext cx="3245223" cy="4867835"/>
          </a:xfrm>
          <a:prstGeom prst="ellipse">
            <a:avLst/>
          </a:prstGeom>
          <a:ln>
            <a:noFill/>
          </a:ln>
          <a:effectLst>
            <a:softEdge rad="112500"/>
          </a:effectLst>
        </p:spPr>
      </p:pic>
    </p:spTree>
    <p:extLst>
      <p:ext uri="{BB962C8B-B14F-4D97-AF65-F5344CB8AC3E}">
        <p14:creationId xmlns:p14="http://schemas.microsoft.com/office/powerpoint/2010/main" val="16576155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1927: Deportation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5207620" cy="1905001"/>
          </a:xfrm>
        </p:spPr>
        <p:txBody>
          <a:bodyPr vert="horz" lIns="91440" tIns="45720" rIns="91440" bIns="45720" rtlCol="0" anchor="t">
            <a:noAutofit/>
          </a:bodyPr>
          <a:lstStyle/>
          <a:p>
            <a:r>
              <a:rPr lang="en-US" dirty="0"/>
              <a:t>On December 2, 1927, Garvey was deported. A huge crowd gathered to see him off. Before setting sail from New Orleans, never to return to the U.S., he delivered a farewell address from the deck of the </a:t>
            </a:r>
            <a:r>
              <a:rPr lang="en-US" i="1" dirty="0"/>
              <a:t>S.S. </a:t>
            </a:r>
            <a:r>
              <a:rPr lang="en-US" i="1" dirty="0" err="1"/>
              <a:t>Saramacca</a:t>
            </a:r>
            <a:r>
              <a:rPr lang="en-US" dirty="0"/>
              <a:t>, in which he promised to devote the rest of his life to the cause.</a:t>
            </a:r>
          </a:p>
        </p:txBody>
      </p:sp>
      <p:pic>
        <p:nvPicPr>
          <p:cNvPr id="4" name="Picture 3">
            <a:extLst>
              <a:ext uri="{FF2B5EF4-FFF2-40B4-BE49-F238E27FC236}">
                <a16:creationId xmlns:a16="http://schemas.microsoft.com/office/drawing/2014/main" id="{FF7C5D8B-0C54-43D5-873C-F4289FCC7F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6610" y="933593"/>
            <a:ext cx="3553306" cy="4362858"/>
          </a:xfrm>
          <a:prstGeom prst="rect">
            <a:avLst/>
          </a:prstGeom>
          <a:effectLst>
            <a:softEdge rad="50800"/>
          </a:effectLst>
        </p:spPr>
      </p:pic>
      <p:sp>
        <p:nvSpPr>
          <p:cNvPr id="5" name="Text Box 16">
            <a:extLst>
              <a:ext uri="{FF2B5EF4-FFF2-40B4-BE49-F238E27FC236}">
                <a16:creationId xmlns:a16="http://schemas.microsoft.com/office/drawing/2014/main" id="{D21DCBC2-1305-40DE-8202-801A15238FEE}"/>
              </a:ext>
            </a:extLst>
          </p:cNvPr>
          <p:cNvSpPr txBox="1"/>
          <p:nvPr/>
        </p:nvSpPr>
        <p:spPr>
          <a:xfrm>
            <a:off x="4286454" y="5440644"/>
            <a:ext cx="729346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Arial" panose="020B0604020202020204" pitchFamily="34" charset="0"/>
                <a:cs typeface="Arial" panose="020B0604020202020204" pitchFamily="34" charset="0"/>
              </a:rPr>
              <a:t>An immigration officer waits as Marcus Garvey boards the </a:t>
            </a:r>
            <a:r>
              <a:rPr lang="en-US" sz="2000" dirty="0" err="1">
                <a:solidFill>
                  <a:schemeClr val="tx1">
                    <a:lumMod val="65000"/>
                    <a:lumOff val="35000"/>
                  </a:schemeClr>
                </a:solidFill>
                <a:latin typeface="Arial" panose="020B0604020202020204" pitchFamily="34" charset="0"/>
                <a:cs typeface="Arial" panose="020B0604020202020204" pitchFamily="34" charset="0"/>
              </a:rPr>
              <a:t>Saramacca</a:t>
            </a:r>
            <a:r>
              <a:rPr lang="en-US" sz="2000" i="1" dirty="0">
                <a:solidFill>
                  <a:schemeClr val="tx1">
                    <a:lumMod val="65000"/>
                    <a:lumOff val="35000"/>
                  </a:schemeClr>
                </a:solidFill>
                <a:latin typeface="Arial" panose="020B0604020202020204" pitchFamily="34" charset="0"/>
                <a:cs typeface="Arial" panose="020B0604020202020204" pitchFamily="34" charset="0"/>
              </a:rPr>
              <a:t>, New Orleans, 1927.</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68541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1927: Deportation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624737" y="1523999"/>
            <a:ext cx="6455858" cy="1905001"/>
          </a:xfrm>
        </p:spPr>
        <p:txBody>
          <a:bodyPr vert="horz" lIns="91440" tIns="45720" rIns="91440" bIns="45720" rtlCol="0" anchor="t">
            <a:noAutofit/>
          </a:bodyPr>
          <a:lstStyle/>
          <a:p>
            <a:r>
              <a:rPr lang="en-US" dirty="0"/>
              <a:t>One onlooker later recalled people in the crowd waving and crying as Garvey vanished in the distance. </a:t>
            </a:r>
          </a:p>
          <a:p>
            <a:r>
              <a:rPr lang="en-US" dirty="0"/>
              <a:t>“It was like losing your own, or losing yourself. What are we </a:t>
            </a:r>
            <a:r>
              <a:rPr lang="en-US" dirty="0" err="1"/>
              <a:t>gonna</a:t>
            </a:r>
            <a:r>
              <a:rPr lang="en-US" dirty="0"/>
              <a:t> do now? That was uppermost in people’s thoughts.”</a:t>
            </a:r>
          </a:p>
        </p:txBody>
      </p:sp>
      <p:pic>
        <p:nvPicPr>
          <p:cNvPr id="4" name="Picture 3">
            <a:extLst>
              <a:ext uri="{FF2B5EF4-FFF2-40B4-BE49-F238E27FC236}">
                <a16:creationId xmlns:a16="http://schemas.microsoft.com/office/drawing/2014/main" id="{D0D85B2A-845B-46C7-B12D-D305720E740A}"/>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a:stretch/>
        </p:blipFill>
        <p:spPr>
          <a:xfrm>
            <a:off x="724829" y="1210021"/>
            <a:ext cx="3404090" cy="5314188"/>
          </a:xfrm>
          <a:prstGeom prst="rect">
            <a:avLst/>
          </a:prstGeom>
          <a:effectLst>
            <a:softEdge rad="63500"/>
          </a:effectLst>
        </p:spPr>
      </p:pic>
      <p:sp>
        <p:nvSpPr>
          <p:cNvPr id="5" name="Text Box 16">
            <a:extLst>
              <a:ext uri="{FF2B5EF4-FFF2-40B4-BE49-F238E27FC236}">
                <a16:creationId xmlns:a16="http://schemas.microsoft.com/office/drawing/2014/main" id="{B868F46B-71BF-4F3C-A095-BDCDB14DF6E5}"/>
              </a:ext>
            </a:extLst>
          </p:cNvPr>
          <p:cNvSpPr txBox="1"/>
          <p:nvPr/>
        </p:nvSpPr>
        <p:spPr>
          <a:xfrm>
            <a:off x="4639605" y="5617747"/>
            <a:ext cx="654506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Marcus Garvey bids supporters farewell from the deck of the </a:t>
            </a:r>
            <a:r>
              <a:rPr lang="en-US" sz="2000" dirty="0" err="1">
                <a:solidFill>
                  <a:schemeClr val="tx1">
                    <a:lumMod val="65000"/>
                    <a:lumOff val="35000"/>
                  </a:schemeClr>
                </a:solidFill>
                <a:latin typeface="Arial" panose="020B0604020202020204" pitchFamily="34" charset="0"/>
                <a:cs typeface="Arial" panose="020B0604020202020204" pitchFamily="34" charset="0"/>
              </a:rPr>
              <a:t>Saramacca</a:t>
            </a:r>
            <a:r>
              <a:rPr lang="en-US" sz="2000" i="1" dirty="0">
                <a:solidFill>
                  <a:schemeClr val="tx1">
                    <a:lumMod val="65000"/>
                    <a:lumOff val="35000"/>
                  </a:schemeClr>
                </a:solidFill>
                <a:latin typeface="Arial" panose="020B0604020202020204" pitchFamily="34" charset="0"/>
                <a:cs typeface="Arial" panose="020B0604020202020204" pitchFamily="34" charset="0"/>
              </a:rPr>
              <a:t>, New Orleans, 1927.</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50951BBD-5AA2-4F41-B54F-48006A6EBDBB}"/>
              </a:ext>
            </a:extLst>
          </p:cNvPr>
          <p:cNvSpPr txBox="1"/>
          <p:nvPr/>
        </p:nvSpPr>
        <p:spPr>
          <a:xfrm>
            <a:off x="2944440" y="4533782"/>
            <a:ext cx="8240233" cy="800219"/>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dirty="0">
                <a:solidFill>
                  <a:schemeClr val="bg1"/>
                </a:solidFill>
                <a:latin typeface="Arial" panose="020B0604020202020204" pitchFamily="34" charset="0"/>
                <a:ea typeface="+mn-lt"/>
                <a:cs typeface="Arial" panose="020B0604020202020204" pitchFamily="34" charset="0"/>
              </a:rPr>
              <a:t>Have you ever experienced this kind of disorienting loss of a leader or hero? How did it happen?</a:t>
            </a:r>
          </a:p>
        </p:txBody>
      </p:sp>
    </p:spTree>
    <p:extLst>
      <p:ext uri="{BB962C8B-B14F-4D97-AF65-F5344CB8AC3E}">
        <p14:creationId xmlns:p14="http://schemas.microsoft.com/office/powerpoint/2010/main" val="3654068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br>
              <a:rPr lang="en-US" dirty="0"/>
            </a:br>
            <a:r>
              <a:rPr lang="en-US" dirty="0"/>
              <a:t>Garvey in Exile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8542399" cy="1905001"/>
          </a:xfrm>
        </p:spPr>
        <p:txBody>
          <a:bodyPr vert="horz" lIns="91440" tIns="45720" rIns="91440" bIns="45720" rtlCol="0" anchor="t">
            <a:noAutofit/>
          </a:bodyPr>
          <a:lstStyle/>
          <a:p>
            <a:r>
              <a:rPr lang="en-US" dirty="0"/>
              <a:t>Garvey settled in Kingston with Amy Jacques and started a family. He tried to continue leading the U.N.I.A. and attempted other ventures, including a daily newspaper and a role on the city council.</a:t>
            </a:r>
          </a:p>
        </p:txBody>
      </p:sp>
      <p:pic>
        <p:nvPicPr>
          <p:cNvPr id="4" name="Picture 3">
            <a:extLst>
              <a:ext uri="{FF2B5EF4-FFF2-40B4-BE49-F238E27FC236}">
                <a16:creationId xmlns:a16="http://schemas.microsoft.com/office/drawing/2014/main" id="{B68E227A-A5F1-419C-A207-6C6C5FEE4DA2}"/>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a:stretch/>
        </p:blipFill>
        <p:spPr>
          <a:xfrm>
            <a:off x="7199453" y="3033333"/>
            <a:ext cx="4245631" cy="2579562"/>
          </a:xfrm>
          <a:prstGeom prst="rect">
            <a:avLst/>
          </a:prstGeom>
          <a:effectLst>
            <a:softEdge rad="63500"/>
          </a:effectLst>
        </p:spPr>
      </p:pic>
      <p:sp>
        <p:nvSpPr>
          <p:cNvPr id="5" name="Text Box 16">
            <a:extLst>
              <a:ext uri="{FF2B5EF4-FFF2-40B4-BE49-F238E27FC236}">
                <a16:creationId xmlns:a16="http://schemas.microsoft.com/office/drawing/2014/main" id="{178DC287-2222-4530-B9F9-549C87434010}"/>
              </a:ext>
            </a:extLst>
          </p:cNvPr>
          <p:cNvSpPr txBox="1"/>
          <p:nvPr/>
        </p:nvSpPr>
        <p:spPr>
          <a:xfrm>
            <a:off x="7534320" y="5647979"/>
            <a:ext cx="3575896"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Arial" panose="020B0604020202020204" pitchFamily="34" charset="0"/>
                <a:cs typeface="Arial" panose="020B0604020202020204" pitchFamily="34" charset="0"/>
              </a:rPr>
              <a:t>King Street, Kingston, Jamaica, c. 1940s</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6" name="Text Placeholder 2">
            <a:extLst>
              <a:ext uri="{FF2B5EF4-FFF2-40B4-BE49-F238E27FC236}">
                <a16:creationId xmlns:a16="http://schemas.microsoft.com/office/drawing/2014/main" id="{A646554F-E6E6-46FF-A7F2-77A405EF59B2}"/>
              </a:ext>
            </a:extLst>
          </p:cNvPr>
          <p:cNvSpPr txBox="1">
            <a:spLocks/>
          </p:cNvSpPr>
          <p:nvPr/>
        </p:nvSpPr>
        <p:spPr>
          <a:xfrm>
            <a:off x="2743200" y="3033333"/>
            <a:ext cx="4245630"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 used the decade after this deportation to try and become a political force in Jamaica, but he was too widely distrusted and disliked by local politicians to find any meaningful role.</a:t>
            </a:r>
          </a:p>
        </p:txBody>
      </p:sp>
    </p:spTree>
    <p:extLst>
      <p:ext uri="{BB962C8B-B14F-4D97-AF65-F5344CB8AC3E}">
        <p14:creationId xmlns:p14="http://schemas.microsoft.com/office/powerpoint/2010/main" val="386024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br>
              <a:rPr lang="en-US" dirty="0"/>
            </a:br>
            <a:r>
              <a:rPr lang="en-US" dirty="0"/>
              <a:t>Garvey in Exile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174166" y="1238013"/>
            <a:ext cx="5943600" cy="1905001"/>
          </a:xfrm>
        </p:spPr>
        <p:txBody>
          <a:bodyPr vert="horz" lIns="91440" tIns="45720" rIns="91440" bIns="45720" rtlCol="0" anchor="t">
            <a:noAutofit/>
          </a:bodyPr>
          <a:lstStyle/>
          <a:p>
            <a:r>
              <a:rPr lang="en-US" dirty="0"/>
              <a:t>In 1935, after failing to gain influence in his home country, Garvey left his family and settled in London. Amy Jacques and their sons joined him in 1937, but a year later they returned to Jamaica while Garvey was out of the country.  </a:t>
            </a:r>
          </a:p>
          <a:p>
            <a:r>
              <a:rPr lang="en-US" dirty="0"/>
              <a:t>Though the reason given for the decision was to improve Marcus Junior’s health, Garvey was surprised by the move and furious with his wife. </a:t>
            </a:r>
          </a:p>
        </p:txBody>
      </p:sp>
      <p:pic>
        <p:nvPicPr>
          <p:cNvPr id="4" name="Picture 3">
            <a:extLst>
              <a:ext uri="{FF2B5EF4-FFF2-40B4-BE49-F238E27FC236}">
                <a16:creationId xmlns:a16="http://schemas.microsoft.com/office/drawing/2014/main" id="{997C2C41-85CE-40B4-8822-375A8C45834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75167" y="1636849"/>
            <a:ext cx="4136065" cy="3584301"/>
          </a:xfrm>
          <a:prstGeom prst="rect">
            <a:avLst/>
          </a:prstGeom>
          <a:effectLst>
            <a:softEdge rad="63500"/>
          </a:effectLst>
        </p:spPr>
      </p:pic>
      <p:sp>
        <p:nvSpPr>
          <p:cNvPr id="5" name="Rectangle 4">
            <a:extLst>
              <a:ext uri="{FF2B5EF4-FFF2-40B4-BE49-F238E27FC236}">
                <a16:creationId xmlns:a16="http://schemas.microsoft.com/office/drawing/2014/main" id="{620349FC-44FF-4E16-B9B6-35C8DEAE2C50}"/>
              </a:ext>
            </a:extLst>
          </p:cNvPr>
          <p:cNvSpPr/>
          <p:nvPr/>
        </p:nvSpPr>
        <p:spPr>
          <a:xfrm>
            <a:off x="2743199" y="5477470"/>
            <a:ext cx="7194173" cy="923330"/>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English socialist Tony Turner addresses a crowd in 1940 at Speaker’s Corner in Hyde Park, London, where Marcus Garvey had made his first speeches in the 1910s — and his last in the 1930s.</a:t>
            </a:r>
          </a:p>
        </p:txBody>
      </p:sp>
    </p:spTree>
    <p:extLst>
      <p:ext uri="{BB962C8B-B14F-4D97-AF65-F5344CB8AC3E}">
        <p14:creationId xmlns:p14="http://schemas.microsoft.com/office/powerpoint/2010/main" val="46896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Marcus Garvey: Black Star Rising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707735" y="2604772"/>
            <a:ext cx="4389120" cy="1849993"/>
          </a:xfrm>
        </p:spPr>
        <p:txBody>
          <a:bodyPr vert="horz" lIns="91440" tIns="45720" rIns="91440" bIns="45720" rtlCol="0" anchor="t">
            <a:noAutofit/>
          </a:bodyPr>
          <a:lstStyle/>
          <a:p>
            <a:endParaRPr lang="en-US" dirty="0">
              <a:ea typeface="Lato"/>
            </a:endParaRPr>
          </a:p>
          <a:p>
            <a:endParaRPr lang="en-US" dirty="0">
              <a:ea typeface="Lato"/>
            </a:endParaRPr>
          </a:p>
          <a:p>
            <a:endParaRPr lang="en-US" dirty="0">
              <a:ea typeface="Lato"/>
            </a:endParaRPr>
          </a:p>
          <a:p>
            <a:endParaRPr lang="en-US" dirty="0"/>
          </a:p>
        </p:txBody>
      </p:sp>
      <p:sp>
        <p:nvSpPr>
          <p:cNvPr id="4" name="TextBox 3">
            <a:extLst>
              <a:ext uri="{FF2B5EF4-FFF2-40B4-BE49-F238E27FC236}">
                <a16:creationId xmlns:a16="http://schemas.microsoft.com/office/drawing/2014/main" id="{1A9EED9A-C152-1DAC-E724-E0C05AF06F6B}"/>
              </a:ext>
            </a:extLst>
          </p:cNvPr>
          <p:cNvSpPr txBox="1"/>
          <p:nvPr/>
        </p:nvSpPr>
        <p:spPr>
          <a:xfrm>
            <a:off x="5782458" y="1240599"/>
            <a:ext cx="5203594" cy="4647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rPr>
              <a:t>But now, as the Second World War was taking place, Garvey had apparently died powerless — “broke, alone, and unpopular,” according to the unflattering obituary in the </a:t>
            </a:r>
            <a:r>
              <a:rPr lang="en-US" sz="2600" i="1" dirty="0">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rPr>
              <a:t>Chicago Defender</a:t>
            </a:r>
            <a:r>
              <a:rPr lang="en-US" sz="2600" dirty="0">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rPr>
              <a:t>.</a:t>
            </a:r>
          </a:p>
          <a:p>
            <a:pPr>
              <a:spcBef>
                <a:spcPts val="600"/>
              </a:spcBef>
              <a:spcAft>
                <a:spcPts val="600"/>
              </a:spcAft>
            </a:pPr>
            <a:r>
              <a:rPr lang="en-US" sz="2600" dirty="0">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rPr>
              <a:t>Black leaders debated Garvey’s legacy. His remaining followers in the dozens of active U.N.I.A. chapters throughout the world were in disbelief.</a:t>
            </a:r>
            <a:endParaRPr lang="en-US" sz="2400" dirty="0">
              <a:latin typeface="Arial" panose="020B0604020202020204" pitchFamily="34" charset="0"/>
              <a:ea typeface="Lato"/>
              <a:cs typeface="Arial" panose="020B0604020202020204" pitchFamily="34" charset="0"/>
            </a:endParaRPr>
          </a:p>
        </p:txBody>
      </p:sp>
      <p:pic>
        <p:nvPicPr>
          <p:cNvPr id="9" name="Picture 8">
            <a:extLst>
              <a:ext uri="{FF2B5EF4-FFF2-40B4-BE49-F238E27FC236}">
                <a16:creationId xmlns:a16="http://schemas.microsoft.com/office/drawing/2014/main" id="{1AC6ECEA-99F1-4822-96F6-AEC6CF66E3E6}"/>
              </a:ext>
            </a:extLst>
          </p:cNvPr>
          <p:cNvPicPr>
            <a:picLocks noChangeAspect="1"/>
          </p:cNvPicPr>
          <p:nvPr/>
        </p:nvPicPr>
        <p:blipFill rotWithShape="1">
          <a:blip r:embed="rId2">
            <a:extLst>
              <a:ext uri="{28A0092B-C50C-407E-A947-70E740481C1C}">
                <a14:useLocalDpi xmlns:a14="http://schemas.microsoft.com/office/drawing/2010/main" val="0"/>
              </a:ext>
            </a:extLst>
          </a:blip>
          <a:srcRect t="1931" b="3971"/>
          <a:stretch/>
        </p:blipFill>
        <p:spPr>
          <a:xfrm>
            <a:off x="536294" y="1210021"/>
            <a:ext cx="5095614" cy="6803419"/>
          </a:xfrm>
          <a:prstGeom prst="rect">
            <a:avLst/>
          </a:prstGeom>
          <a:effectLst>
            <a:softEdge rad="38100"/>
          </a:effectLst>
        </p:spPr>
      </p:pic>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3780263" cy="752821"/>
          </a:xfrm>
        </p:spPr>
        <p:txBody>
          <a:bodyPr>
            <a:noAutofit/>
          </a:bodyPr>
          <a:lstStyle/>
          <a:p>
            <a:br>
              <a:rPr lang="en-US" dirty="0"/>
            </a:br>
            <a:r>
              <a:rPr lang="en-US" dirty="0"/>
              <a:t>Garvey in Exile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50426"/>
            <a:ext cx="8374566" cy="1905001"/>
          </a:xfrm>
        </p:spPr>
        <p:txBody>
          <a:bodyPr vert="horz" lIns="91440" tIns="45720" rIns="91440" bIns="45720" rtlCol="0" anchor="t">
            <a:noAutofit/>
          </a:bodyPr>
          <a:lstStyle/>
          <a:p>
            <a:r>
              <a:rPr lang="en-US" dirty="0"/>
              <a:t>Garvey continued to correspond with his family. In his bleak final days, he was briefly heartened by news of his son’s full recovery, but he never saw his family again. Meanwhile, the U.N.I.A. was rapidly losing money and members.</a:t>
            </a:r>
          </a:p>
        </p:txBody>
      </p:sp>
      <p:pic>
        <p:nvPicPr>
          <p:cNvPr id="6" name="Picture 5">
            <a:extLst>
              <a:ext uri="{FF2B5EF4-FFF2-40B4-BE49-F238E27FC236}">
                <a16:creationId xmlns:a16="http://schemas.microsoft.com/office/drawing/2014/main" id="{C5AF4B9E-52D9-44BD-842B-506714509D6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359807" y="2983260"/>
            <a:ext cx="5295900" cy="3282237"/>
          </a:xfrm>
          <a:prstGeom prst="rect">
            <a:avLst/>
          </a:prstGeom>
          <a:effectLst>
            <a:softEdge rad="63500"/>
          </a:effectLst>
        </p:spPr>
      </p:pic>
      <p:sp>
        <p:nvSpPr>
          <p:cNvPr id="7" name="Rectangle 6">
            <a:extLst>
              <a:ext uri="{FF2B5EF4-FFF2-40B4-BE49-F238E27FC236}">
                <a16:creationId xmlns:a16="http://schemas.microsoft.com/office/drawing/2014/main" id="{339F4C14-5FDC-4B9C-B538-22A15F904299}"/>
              </a:ext>
            </a:extLst>
          </p:cNvPr>
          <p:cNvSpPr/>
          <p:nvPr/>
        </p:nvSpPr>
        <p:spPr>
          <a:xfrm>
            <a:off x="3007006" y="5607574"/>
            <a:ext cx="3088995" cy="646331"/>
          </a:xfrm>
          <a:prstGeom prst="rect">
            <a:avLst/>
          </a:prstGeom>
        </p:spPr>
        <p:txBody>
          <a:bodyPr wrap="square" lIns="91440" tIns="45720" rIns="91440" bIns="45720" anchor="t">
            <a:spAutoFit/>
          </a:bodyPr>
          <a:lstStyle/>
          <a:p>
            <a:pPr algn="r"/>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High Street, Kensington, London, 1929.</a:t>
            </a:r>
          </a:p>
        </p:txBody>
      </p:sp>
      <p:sp>
        <p:nvSpPr>
          <p:cNvPr id="8" name="Text Placeholder 2">
            <a:extLst>
              <a:ext uri="{FF2B5EF4-FFF2-40B4-BE49-F238E27FC236}">
                <a16:creationId xmlns:a16="http://schemas.microsoft.com/office/drawing/2014/main" id="{DD3F7997-774B-4D0E-8754-3F95B8C815DD}"/>
              </a:ext>
            </a:extLst>
          </p:cNvPr>
          <p:cNvSpPr txBox="1">
            <a:spLocks/>
          </p:cNvSpPr>
          <p:nvPr/>
        </p:nvSpPr>
        <p:spPr>
          <a:xfrm>
            <a:off x="2743200" y="3429000"/>
            <a:ext cx="3088994" cy="1678259"/>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Garvey tried to keep up his public profile, but without success.</a:t>
            </a:r>
          </a:p>
        </p:txBody>
      </p:sp>
    </p:spTree>
    <p:extLst>
      <p:ext uri="{BB962C8B-B14F-4D97-AF65-F5344CB8AC3E}">
        <p14:creationId xmlns:p14="http://schemas.microsoft.com/office/powerpoint/2010/main" val="3686046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4" presetClass="entr" presetSubtype="5"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down)">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Last Days in London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3962398" y="2553629"/>
            <a:ext cx="6890497" cy="1905001"/>
          </a:xfrm>
        </p:spPr>
        <p:txBody>
          <a:bodyPr vert="horz" lIns="91440" tIns="45720" rIns="91440" bIns="45720" rtlCol="0" anchor="t">
            <a:noAutofit/>
          </a:bodyPr>
          <a:lstStyle/>
          <a:p>
            <a:r>
              <a:rPr lang="en-US" dirty="0"/>
              <a:t>As socialism grew in popularity, Black activists found Garvey’s self-help principles and anti-labor sentiments absurd. Young radicals of all races found his ideas old-fashioned. At Speaker’s Corner in Hyde Park, where in the 1910s he had trained his mind and voice, Garvey was heckled away.</a:t>
            </a:r>
          </a:p>
        </p:txBody>
      </p:sp>
      <p:pic>
        <p:nvPicPr>
          <p:cNvPr id="4" name="Picture 3">
            <a:extLst>
              <a:ext uri="{FF2B5EF4-FFF2-40B4-BE49-F238E27FC236}">
                <a16:creationId xmlns:a16="http://schemas.microsoft.com/office/drawing/2014/main" id="{81B70794-C7EF-4DB6-B0A0-CB56CDBECE1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339105" y="2628232"/>
            <a:ext cx="2469901" cy="3778030"/>
          </a:xfrm>
          <a:prstGeom prst="rect">
            <a:avLst/>
          </a:prstGeom>
          <a:effectLst>
            <a:softEdge rad="63500"/>
          </a:effectLst>
        </p:spPr>
      </p:pic>
      <p:sp>
        <p:nvSpPr>
          <p:cNvPr id="5" name="Rectangle 4">
            <a:extLst>
              <a:ext uri="{FF2B5EF4-FFF2-40B4-BE49-F238E27FC236}">
                <a16:creationId xmlns:a16="http://schemas.microsoft.com/office/drawing/2014/main" id="{63089920-FF07-4DEB-8BD3-05C3C52125E0}"/>
              </a:ext>
            </a:extLst>
          </p:cNvPr>
          <p:cNvSpPr/>
          <p:nvPr/>
        </p:nvSpPr>
        <p:spPr>
          <a:xfrm>
            <a:off x="3962398" y="5477470"/>
            <a:ext cx="5995641" cy="923330"/>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The great Trinidadian writer C.L.R. James was one of the young Black socialists who mocked Garvey in London, for which he later expressed regret.</a:t>
            </a:r>
          </a:p>
        </p:txBody>
      </p:sp>
      <p:sp>
        <p:nvSpPr>
          <p:cNvPr id="6" name="Text Placeholder 2">
            <a:extLst>
              <a:ext uri="{FF2B5EF4-FFF2-40B4-BE49-F238E27FC236}">
                <a16:creationId xmlns:a16="http://schemas.microsoft.com/office/drawing/2014/main" id="{BBF6B4BD-40F1-4EC8-8F33-7FF121AEE6E5}"/>
              </a:ext>
            </a:extLst>
          </p:cNvPr>
          <p:cNvSpPr txBox="1">
            <a:spLocks/>
          </p:cNvSpPr>
          <p:nvPr/>
        </p:nvSpPr>
        <p:spPr>
          <a:xfrm>
            <a:off x="2743199" y="1210021"/>
            <a:ext cx="8408021" cy="1343608"/>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Age and poor health had sapped much of Garvey’s rhetorical power, and his message was wildly out of step with the changing views of the Black community.</a:t>
            </a:r>
          </a:p>
        </p:txBody>
      </p:sp>
    </p:spTree>
    <p:extLst>
      <p:ext uri="{BB962C8B-B14F-4D97-AF65-F5344CB8AC3E}">
        <p14:creationId xmlns:p14="http://schemas.microsoft.com/office/powerpoint/2010/main" val="25653644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Last Days in London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299527"/>
            <a:ext cx="5088673" cy="1905001"/>
          </a:xfrm>
        </p:spPr>
        <p:txBody>
          <a:bodyPr vert="horz" lIns="91440" tIns="45720" rIns="91440" bIns="45720" rtlCol="0" anchor="t">
            <a:noAutofit/>
          </a:bodyPr>
          <a:lstStyle/>
          <a:p>
            <a:r>
              <a:rPr lang="en-US" dirty="0"/>
              <a:t>In 1939, war broke out. Black </a:t>
            </a:r>
            <a:r>
              <a:rPr lang="en-US"/>
              <a:t>writers increasingly felt pressure </a:t>
            </a:r>
            <a:r>
              <a:rPr lang="en-US" dirty="0"/>
              <a:t>to emphasize racial unity against fascism at the expense of their own people’s distinct concerns and struggles.</a:t>
            </a:r>
          </a:p>
          <a:p>
            <a:r>
              <a:rPr lang="en-US" dirty="0"/>
              <a:t>The style and substance of Garveyism — nationalist aspirations and hymns to racial destiny, coupled with militaristic uniforms and pageantry — looked too much like the enemy.</a:t>
            </a:r>
          </a:p>
        </p:txBody>
      </p:sp>
      <p:pic>
        <p:nvPicPr>
          <p:cNvPr id="4" name="Picture 3">
            <a:extLst>
              <a:ext uri="{FF2B5EF4-FFF2-40B4-BE49-F238E27FC236}">
                <a16:creationId xmlns:a16="http://schemas.microsoft.com/office/drawing/2014/main" id="{3DCD81FC-4BB8-41A8-BE65-762CB03076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776" y="1434492"/>
            <a:ext cx="5002795" cy="3540073"/>
          </a:xfrm>
          <a:prstGeom prst="rect">
            <a:avLst/>
          </a:prstGeom>
          <a:effectLst>
            <a:softEdge rad="63500"/>
          </a:effectLst>
        </p:spPr>
      </p:pic>
      <p:sp>
        <p:nvSpPr>
          <p:cNvPr id="5" name="Rectangle 4">
            <a:extLst>
              <a:ext uri="{FF2B5EF4-FFF2-40B4-BE49-F238E27FC236}">
                <a16:creationId xmlns:a16="http://schemas.microsoft.com/office/drawing/2014/main" id="{20D84DA9-4984-46B1-BA13-773BABF1A133}"/>
              </a:ext>
            </a:extLst>
          </p:cNvPr>
          <p:cNvSpPr/>
          <p:nvPr/>
        </p:nvSpPr>
        <p:spPr>
          <a:xfrm>
            <a:off x="2743200" y="4974565"/>
            <a:ext cx="3103371" cy="1323439"/>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Central London’s Piccadilly Circus during a wartime blackout, </a:t>
            </a:r>
          </a:p>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August 1939. </a:t>
            </a:r>
          </a:p>
        </p:txBody>
      </p:sp>
    </p:spTree>
    <p:extLst>
      <p:ext uri="{BB962C8B-B14F-4D97-AF65-F5344CB8AC3E}">
        <p14:creationId xmlns:p14="http://schemas.microsoft.com/office/powerpoint/2010/main" val="3664537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A Chance Encounter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8396868" cy="1905001"/>
          </a:xfrm>
        </p:spPr>
        <p:txBody>
          <a:bodyPr vert="horz" lIns="91440" tIns="45720" rIns="91440" bIns="45720" rtlCol="0" anchor="t">
            <a:noAutofit/>
          </a:bodyPr>
          <a:lstStyle/>
          <a:p>
            <a:r>
              <a:rPr lang="en-US" dirty="0"/>
              <a:t>Not long before suffering the stroke that marked the beginning of the end, Garvey met with his first wife, Amy Ashwood. Forgetting “all the bitterness of the years,” she later recalled, the two shared tea at a café.</a:t>
            </a:r>
          </a:p>
        </p:txBody>
      </p:sp>
      <p:pic>
        <p:nvPicPr>
          <p:cNvPr id="6" name="Picture 5">
            <a:extLst>
              <a:ext uri="{FF2B5EF4-FFF2-40B4-BE49-F238E27FC236}">
                <a16:creationId xmlns:a16="http://schemas.microsoft.com/office/drawing/2014/main" id="{2A1CFBAC-1084-4B90-A552-12AC8626C6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0369" y="3029773"/>
            <a:ext cx="4056325" cy="3371027"/>
          </a:xfrm>
          <a:prstGeom prst="rect">
            <a:avLst/>
          </a:prstGeom>
          <a:effectLst>
            <a:softEdge rad="38100"/>
          </a:effectLst>
        </p:spPr>
      </p:pic>
      <p:sp>
        <p:nvSpPr>
          <p:cNvPr id="7" name="Rectangle 6">
            <a:extLst>
              <a:ext uri="{FF2B5EF4-FFF2-40B4-BE49-F238E27FC236}">
                <a16:creationId xmlns:a16="http://schemas.microsoft.com/office/drawing/2014/main" id="{1E16A9BA-A71C-4208-831C-99E2E844FE1F}"/>
              </a:ext>
            </a:extLst>
          </p:cNvPr>
          <p:cNvSpPr/>
          <p:nvPr/>
        </p:nvSpPr>
        <p:spPr>
          <a:xfrm>
            <a:off x="5830242" y="6031468"/>
            <a:ext cx="4931510" cy="369332"/>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Rainy London street scene, c. 1940</a:t>
            </a:r>
          </a:p>
        </p:txBody>
      </p:sp>
      <p:sp>
        <p:nvSpPr>
          <p:cNvPr id="8" name="Text Placeholder 2">
            <a:extLst>
              <a:ext uri="{FF2B5EF4-FFF2-40B4-BE49-F238E27FC236}">
                <a16:creationId xmlns:a16="http://schemas.microsoft.com/office/drawing/2014/main" id="{AAB2F8AF-3121-4114-82CD-AF5B575F512F}"/>
              </a:ext>
            </a:extLst>
          </p:cNvPr>
          <p:cNvSpPr txBox="1">
            <a:spLocks/>
          </p:cNvSpPr>
          <p:nvPr/>
        </p:nvSpPr>
        <p:spPr>
          <a:xfrm>
            <a:off x="5770363" y="3029773"/>
            <a:ext cx="5051268"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She could still sense Garvey’s charisma, though he had grown sadder: “Those little black eyes were still twinkling, but on this occasion filled with tears.”</a:t>
            </a:r>
          </a:p>
        </p:txBody>
      </p:sp>
    </p:spTree>
    <p:extLst>
      <p:ext uri="{BB962C8B-B14F-4D97-AF65-F5344CB8AC3E}">
        <p14:creationId xmlns:p14="http://schemas.microsoft.com/office/powerpoint/2010/main" val="25913966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4" presetClass="entr" presetSubtype="5"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A Chance Encounter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678160" y="1225180"/>
            <a:ext cx="5803986" cy="1905001"/>
          </a:xfrm>
        </p:spPr>
        <p:txBody>
          <a:bodyPr vert="horz" lIns="91440" tIns="45720" rIns="91440" bIns="45720" rtlCol="0" anchor="t">
            <a:noAutofit/>
          </a:bodyPr>
          <a:lstStyle/>
          <a:p>
            <a:r>
              <a:rPr lang="en-US" dirty="0"/>
              <a:t>But later that afternoon, watching him try to deliver a public speech, Ashwood fled the scene in tears. </a:t>
            </a:r>
          </a:p>
          <a:p>
            <a:r>
              <a:rPr lang="en-US" dirty="0"/>
              <a:t>He was no longer the Black Moses — “the old fire had gone.”</a:t>
            </a:r>
          </a:p>
        </p:txBody>
      </p:sp>
      <p:pic>
        <p:nvPicPr>
          <p:cNvPr id="4" name="Picture 3">
            <a:extLst>
              <a:ext uri="{FF2B5EF4-FFF2-40B4-BE49-F238E27FC236}">
                <a16:creationId xmlns:a16="http://schemas.microsoft.com/office/drawing/2014/main" id="{A60D966B-0EBE-4CAA-840E-D72814481B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8075" y="1219491"/>
            <a:ext cx="3394142" cy="5186362"/>
          </a:xfrm>
          <a:prstGeom prst="rect">
            <a:avLst/>
          </a:prstGeom>
          <a:effectLst>
            <a:softEdge rad="63500"/>
          </a:effectLst>
        </p:spPr>
      </p:pic>
      <p:sp>
        <p:nvSpPr>
          <p:cNvPr id="6" name="Rectangle 5">
            <a:extLst>
              <a:ext uri="{FF2B5EF4-FFF2-40B4-BE49-F238E27FC236}">
                <a16:creationId xmlns:a16="http://schemas.microsoft.com/office/drawing/2014/main" id="{8D2E0CBF-881D-47CC-BC94-F90A9A20E7D1}"/>
              </a:ext>
            </a:extLst>
          </p:cNvPr>
          <p:cNvSpPr/>
          <p:nvPr/>
        </p:nvSpPr>
        <p:spPr>
          <a:xfrm>
            <a:off x="4678160" y="6000690"/>
            <a:ext cx="5252116" cy="400110"/>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Amy Ashwood Garvey, c. 1960s.</a:t>
            </a:r>
          </a:p>
        </p:txBody>
      </p:sp>
      <p:sp>
        <p:nvSpPr>
          <p:cNvPr id="7" name="TextBox 6">
            <a:extLst>
              <a:ext uri="{FF2B5EF4-FFF2-40B4-BE49-F238E27FC236}">
                <a16:creationId xmlns:a16="http://schemas.microsoft.com/office/drawing/2014/main" id="{968EF982-B268-4236-8C8F-114B8120A55D}"/>
              </a:ext>
            </a:extLst>
          </p:cNvPr>
          <p:cNvSpPr txBox="1"/>
          <p:nvPr/>
        </p:nvSpPr>
        <p:spPr>
          <a:xfrm>
            <a:off x="4678160" y="3812672"/>
            <a:ext cx="6238885" cy="1569660"/>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Aft>
                <a:spcPts val="1200"/>
              </a:spcAft>
            </a:pPr>
            <a:r>
              <a:rPr lang="en-US" sz="2000" b="1" i="1" dirty="0">
                <a:solidFill>
                  <a:schemeClr val="bg1"/>
                </a:solidFill>
                <a:latin typeface="Arial" panose="020B0604020202020204" pitchFamily="34" charset="0"/>
                <a:ea typeface="+mn-lt"/>
                <a:cs typeface="Arial" panose="020B0604020202020204" pitchFamily="34" charset="0"/>
              </a:rPr>
              <a:t>Describe other people who seemed to lose their “fire” after a difficult period in their lives.</a:t>
            </a:r>
          </a:p>
          <a:p>
            <a:pPr>
              <a:spcAft>
                <a:spcPts val="1200"/>
              </a:spcAft>
            </a:pPr>
            <a:r>
              <a:rPr lang="en-US" sz="2000" b="1" i="1" dirty="0">
                <a:solidFill>
                  <a:schemeClr val="bg1"/>
                </a:solidFill>
                <a:latin typeface="Arial" panose="020B0604020202020204" pitchFamily="34" charset="0"/>
                <a:ea typeface="+mn-lt"/>
                <a:cs typeface="Arial" panose="020B0604020202020204" pitchFamily="34" charset="0"/>
              </a:rPr>
              <a:t>What happened? Are these kinds of losses reversible?</a:t>
            </a:r>
          </a:p>
        </p:txBody>
      </p:sp>
    </p:spTree>
    <p:extLst>
      <p:ext uri="{BB962C8B-B14F-4D97-AF65-F5344CB8AC3E}">
        <p14:creationId xmlns:p14="http://schemas.microsoft.com/office/powerpoint/2010/main" val="423402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9"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Death and Remembrance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4872038" cy="1905001"/>
          </a:xfrm>
        </p:spPr>
        <p:txBody>
          <a:bodyPr vert="horz" lIns="91440" tIns="45720" rIns="91440" bIns="45720" rtlCol="0" anchor="t">
            <a:noAutofit/>
          </a:bodyPr>
          <a:lstStyle/>
          <a:p>
            <a:r>
              <a:rPr lang="en-US" dirty="0"/>
              <a:t>Marcus Garvey died on June 10, 1940.  There were grand</a:t>
            </a:r>
            <a:r>
              <a:rPr lang="en-US" b="1" dirty="0"/>
              <a:t> </a:t>
            </a:r>
            <a:r>
              <a:rPr lang="en-US" dirty="0"/>
              <a:t>memorials in</a:t>
            </a:r>
            <a:r>
              <a:rPr lang="en-US" b="1" dirty="0"/>
              <a:t> </a:t>
            </a:r>
            <a:r>
              <a:rPr lang="en-US" dirty="0"/>
              <a:t>the few places where the U.N.I.A. still had strength: Kingston, New Orleans, and above all Harlem, where crowds of mourners processed through the streets with giant portraits of Garvey, accompanied by choirs and ranks of the African Legion.</a:t>
            </a:r>
          </a:p>
        </p:txBody>
      </p:sp>
      <p:pic>
        <p:nvPicPr>
          <p:cNvPr id="4" name="Picture 3">
            <a:extLst>
              <a:ext uri="{FF2B5EF4-FFF2-40B4-BE49-F238E27FC236}">
                <a16:creationId xmlns:a16="http://schemas.microsoft.com/office/drawing/2014/main" id="{5A16BA5E-59AB-4E07-91C9-27B7226A87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3539" y="1210021"/>
            <a:ext cx="3803866" cy="4889500"/>
          </a:xfrm>
          <a:prstGeom prst="rect">
            <a:avLst/>
          </a:prstGeom>
          <a:effectLst>
            <a:softEdge rad="38100"/>
          </a:effectLst>
        </p:spPr>
      </p:pic>
      <p:sp>
        <p:nvSpPr>
          <p:cNvPr id="5" name="Text Box 16">
            <a:extLst>
              <a:ext uri="{FF2B5EF4-FFF2-40B4-BE49-F238E27FC236}">
                <a16:creationId xmlns:a16="http://schemas.microsoft.com/office/drawing/2014/main" id="{1212D276-5C28-4360-9526-31A2FA08EA49}"/>
              </a:ext>
            </a:extLst>
          </p:cNvPr>
          <p:cNvSpPr txBox="1"/>
          <p:nvPr/>
        </p:nvSpPr>
        <p:spPr>
          <a:xfrm>
            <a:off x="2743200" y="6110672"/>
            <a:ext cx="8794205"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i="1" dirty="0">
                <a:solidFill>
                  <a:schemeClr val="tx1">
                    <a:lumMod val="65000"/>
                    <a:lumOff val="35000"/>
                  </a:schemeClr>
                </a:solidFill>
                <a:latin typeface="Arial" panose="020B0604020202020204" pitchFamily="34" charset="0"/>
                <a:cs typeface="Arial" panose="020B0604020202020204" pitchFamily="34" charset="0"/>
              </a:rPr>
              <a:t>Leaflet for the U.N.I.A. memorial procession through Harlem on July 21, 1940.</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3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Death and Remembrance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5710"/>
            <a:ext cx="3646449" cy="1905001"/>
          </a:xfrm>
        </p:spPr>
        <p:txBody>
          <a:bodyPr vert="horz" lIns="91440" tIns="45720" rIns="91440" bIns="45720" rtlCol="0" anchor="t">
            <a:noAutofit/>
          </a:bodyPr>
          <a:lstStyle/>
          <a:p>
            <a:r>
              <a:rPr lang="en-US" dirty="0"/>
              <a:t>In the years following World War II, Garvey all but vanished from memory. But his ideas were still having an impact beneath the changing surface of Black politics. </a:t>
            </a:r>
          </a:p>
        </p:txBody>
      </p:sp>
      <p:pic>
        <p:nvPicPr>
          <p:cNvPr id="4" name="Picture 3">
            <a:extLst>
              <a:ext uri="{FF2B5EF4-FFF2-40B4-BE49-F238E27FC236}">
                <a16:creationId xmlns:a16="http://schemas.microsoft.com/office/drawing/2014/main" id="{B2F8F2A6-57E0-4F5E-9FEF-448BF792047C}"/>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rot="21394847">
            <a:off x="6838563" y="1238645"/>
            <a:ext cx="4862671" cy="4842659"/>
          </a:xfrm>
          <a:prstGeom prst="rect">
            <a:avLst/>
          </a:prstGeom>
          <a:effectLst>
            <a:softEdge rad="63500"/>
          </a:effectLst>
        </p:spPr>
      </p:pic>
      <p:sp>
        <p:nvSpPr>
          <p:cNvPr id="5" name="Text Box 16">
            <a:extLst>
              <a:ext uri="{FF2B5EF4-FFF2-40B4-BE49-F238E27FC236}">
                <a16:creationId xmlns:a16="http://schemas.microsoft.com/office/drawing/2014/main" id="{B9A9341D-5A47-4A83-B91F-C51351C3C0DB}"/>
              </a:ext>
            </a:extLst>
          </p:cNvPr>
          <p:cNvSpPr txBox="1"/>
          <p:nvPr/>
        </p:nvSpPr>
        <p:spPr>
          <a:xfrm>
            <a:off x="2743200" y="4740338"/>
            <a:ext cx="376023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Garveyite stands in front of a U.N.I.A. storefront, the Garvey Club, in Harlem. Photograph by the famous African American photographer Gordon Parks, 1943.</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862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Legacy of Empowerment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132243" y="1241844"/>
            <a:ext cx="6523463" cy="1905001"/>
          </a:xfrm>
        </p:spPr>
        <p:txBody>
          <a:bodyPr vert="horz" lIns="91440" tIns="45720" rIns="91440" bIns="45720" rtlCol="0" anchor="t">
            <a:noAutofit/>
          </a:bodyPr>
          <a:lstStyle/>
          <a:p>
            <a:r>
              <a:rPr lang="en-US" dirty="0"/>
              <a:t>Among those Garveyites who had kept the faith after his exile were Earl and Louise Little, a Baptist minister from Georgia and his Grenadian wife who had met through their involvement in the U.N.I.A. </a:t>
            </a:r>
          </a:p>
          <a:p>
            <a:r>
              <a:rPr lang="en-US" dirty="0"/>
              <a:t>They had evangelized for Pan-Africanism throughout the Midwest and petitioned President Coolidge to release Garvey from prison, often at great personal risk.</a:t>
            </a:r>
          </a:p>
        </p:txBody>
      </p:sp>
      <p:sp>
        <p:nvSpPr>
          <p:cNvPr id="4" name="Text Box 16">
            <a:extLst>
              <a:ext uri="{FF2B5EF4-FFF2-40B4-BE49-F238E27FC236}">
                <a16:creationId xmlns:a16="http://schemas.microsoft.com/office/drawing/2014/main" id="{8197EE6A-C52D-4529-A5C2-65954CF77203}"/>
              </a:ext>
            </a:extLst>
          </p:cNvPr>
          <p:cNvSpPr txBox="1"/>
          <p:nvPr/>
        </p:nvSpPr>
        <p:spPr>
          <a:xfrm>
            <a:off x="2743200" y="5365331"/>
            <a:ext cx="865334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Louise and Earl Little in the 1920s. Devoted Garveyites, they  raised their children with a deep sense of Black pride and belief in Black liberation.</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BC6CF20-F4CD-4147-B0F1-1197CE147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294" y="1465855"/>
            <a:ext cx="4399464" cy="3361979"/>
          </a:xfrm>
          <a:prstGeom prst="rect">
            <a:avLst/>
          </a:prstGeom>
          <a:effectLst>
            <a:softEdge rad="38100"/>
          </a:effectLst>
        </p:spPr>
      </p:pic>
    </p:spTree>
    <p:extLst>
      <p:ext uri="{BB962C8B-B14F-4D97-AF65-F5344CB8AC3E}">
        <p14:creationId xmlns:p14="http://schemas.microsoft.com/office/powerpoint/2010/main" val="2869880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Legacy of Empowerment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12694" y="1325879"/>
            <a:ext cx="5990992" cy="1905001"/>
          </a:xfrm>
        </p:spPr>
        <p:txBody>
          <a:bodyPr vert="horz" lIns="91440" tIns="45720" rIns="91440" bIns="45720" rtlCol="0" anchor="t">
            <a:noAutofit/>
          </a:bodyPr>
          <a:lstStyle/>
          <a:p>
            <a:r>
              <a:rPr lang="en-US" dirty="0"/>
              <a:t>They handed down these values of Black Pride and Black Power to their volatile but brilliant son, Malcolm. </a:t>
            </a:r>
          </a:p>
          <a:p>
            <a:r>
              <a:rPr lang="en-US" dirty="0"/>
              <a:t>He would become one of the most influential of a new generation of Black activists and leaders inspired by Marcus Garvey.</a:t>
            </a:r>
          </a:p>
        </p:txBody>
      </p:sp>
      <p:pic>
        <p:nvPicPr>
          <p:cNvPr id="4" name="Picture 3">
            <a:extLst>
              <a:ext uri="{FF2B5EF4-FFF2-40B4-BE49-F238E27FC236}">
                <a16:creationId xmlns:a16="http://schemas.microsoft.com/office/drawing/2014/main" id="{F14779F5-FFC5-4450-B59F-7D6FCE598F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3015" y="1328853"/>
            <a:ext cx="3297964" cy="4952442"/>
          </a:xfrm>
          <a:prstGeom prst="rect">
            <a:avLst/>
          </a:prstGeom>
          <a:ln>
            <a:noFill/>
          </a:ln>
          <a:effectLst>
            <a:softEdge rad="25400"/>
          </a:effectLst>
        </p:spPr>
      </p:pic>
      <p:sp>
        <p:nvSpPr>
          <p:cNvPr id="5" name="Text Box 16">
            <a:extLst>
              <a:ext uri="{FF2B5EF4-FFF2-40B4-BE49-F238E27FC236}">
                <a16:creationId xmlns:a16="http://schemas.microsoft.com/office/drawing/2014/main" id="{DB0BE5E9-F817-4BB3-9CF8-B0AAB4C54C7F}"/>
              </a:ext>
            </a:extLst>
          </p:cNvPr>
          <p:cNvSpPr txBox="1"/>
          <p:nvPr/>
        </p:nvSpPr>
        <p:spPr>
          <a:xfrm>
            <a:off x="5095045" y="4697755"/>
            <a:ext cx="5663152" cy="501650"/>
          </a:xfrm>
          <a:prstGeom prst="rect">
            <a:avLst/>
          </a:prstGeom>
          <a:ln>
            <a:noFill/>
          </a:ln>
          <a:effectLst>
            <a:softEdge rad="25400"/>
          </a:effectLst>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Malcolm X in 1964. The son of Louise and Earl Little, he rose to international influence as a leader in the Nation of Islam, a Black Muslim movement. He later broke with the group and its founder, Elijah Muhammad, and was assassinated in 1965.</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8315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ppt_x</p:attrName>
                                        </p:attrNameLst>
                                      </p:cBhvr>
                                      <p:tavLst>
                                        <p:tav tm="0">
                                          <p:val>
                                            <p:strVal val="#ppt_x"/>
                                          </p:val>
                                        </p:tav>
                                        <p:tav tm="100000">
                                          <p:val>
                                            <p:strVal val="#ppt_x"/>
                                          </p:val>
                                        </p:tav>
                                      </p:tavLst>
                                    </p:anim>
                                    <p:anim calcmode="lin" valueType="num">
                                      <p:cBhvr>
                                        <p:cTn id="9" dur="2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Legacy of Empowerment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29200" y="1338933"/>
            <a:ext cx="6043961" cy="1905001"/>
          </a:xfrm>
        </p:spPr>
        <p:txBody>
          <a:bodyPr vert="horz" lIns="91440" tIns="45720" rIns="91440" bIns="45720" rtlCol="0" anchor="t">
            <a:noAutofit/>
          </a:bodyPr>
          <a:lstStyle/>
          <a:p>
            <a:r>
              <a:rPr lang="en-US" dirty="0"/>
              <a:t>In the 1960s, Malcolm X and groups like the Nation of Islam would revive Garvey’s ideas. Kwame Nkrumah, the first President of Ghana, modeled the new national flag after the U.N.I.A. Pan-African tricolor as a tribute to Garvey. </a:t>
            </a:r>
          </a:p>
          <a:p>
            <a:r>
              <a:rPr lang="en-US" dirty="0"/>
              <a:t>In 1964, Garvey’s body was returned to a newly-independent Jamaica, given a state funeral, and finally laid to rest in Kingston’s National Heroes Park.</a:t>
            </a:r>
          </a:p>
        </p:txBody>
      </p:sp>
      <p:pic>
        <p:nvPicPr>
          <p:cNvPr id="4" name="Picture 3">
            <a:extLst>
              <a:ext uri="{FF2B5EF4-FFF2-40B4-BE49-F238E27FC236}">
                <a16:creationId xmlns:a16="http://schemas.microsoft.com/office/drawing/2014/main" id="{4314476D-78AE-45A0-8C2E-493F004177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410" y="1338933"/>
            <a:ext cx="3793580" cy="5101010"/>
          </a:xfrm>
          <a:prstGeom prst="rect">
            <a:avLst/>
          </a:prstGeom>
          <a:effectLst>
            <a:softEdge rad="63500"/>
          </a:effectLst>
        </p:spPr>
      </p:pic>
    </p:spTree>
    <p:extLst>
      <p:ext uri="{BB962C8B-B14F-4D97-AF65-F5344CB8AC3E}">
        <p14:creationId xmlns:p14="http://schemas.microsoft.com/office/powerpoint/2010/main" val="1323440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Marcus Garvey: Black Star Rising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805873" y="1280127"/>
            <a:ext cx="4393580" cy="1364743"/>
          </a:xfrm>
        </p:spPr>
        <p:txBody>
          <a:bodyPr vert="horz" lIns="91440" tIns="45720" rIns="91440" bIns="45720" rtlCol="0" anchor="t">
            <a:noAutofit/>
          </a:bodyPr>
          <a:lstStyle/>
          <a:p>
            <a:pPr>
              <a:spcBef>
                <a:spcPts val="600"/>
              </a:spcBef>
              <a:spcAft>
                <a:spcPts val="600"/>
              </a:spcAft>
            </a:pPr>
            <a:r>
              <a:rPr lang="en-US" dirty="0"/>
              <a:t>But no one was more shocked to read the news than Marcus Garvey himself, who was still alive.</a:t>
            </a:r>
          </a:p>
          <a:p>
            <a:endParaRPr lang="en-US" dirty="0">
              <a:ea typeface="Lato"/>
            </a:endParaRPr>
          </a:p>
          <a:p>
            <a:endParaRPr lang="en-US" dirty="0"/>
          </a:p>
        </p:txBody>
      </p:sp>
      <p:sp>
        <p:nvSpPr>
          <p:cNvPr id="7" name="TextBox 6">
            <a:extLst>
              <a:ext uri="{FF2B5EF4-FFF2-40B4-BE49-F238E27FC236}">
                <a16:creationId xmlns:a16="http://schemas.microsoft.com/office/drawing/2014/main" id="{FAFBD538-1F00-CC25-68B3-4AFBE559B81E}"/>
              </a:ext>
            </a:extLst>
          </p:cNvPr>
          <p:cNvSpPr txBox="1"/>
          <p:nvPr/>
        </p:nvSpPr>
        <p:spPr>
          <a:xfrm>
            <a:off x="922116" y="3429000"/>
            <a:ext cx="5548745" cy="2308324"/>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latin typeface="Arial" panose="020B0604020202020204" pitchFamily="34" charset="0"/>
                <a:ea typeface="+mn-lt"/>
                <a:cs typeface="Arial" panose="020B0604020202020204" pitchFamily="34" charset="0"/>
              </a:rPr>
              <a:t>How do false rumors get started? Why do they spread? What harm can they do?</a:t>
            </a:r>
          </a:p>
          <a:p>
            <a:endParaRPr lang="en-US" sz="2000" b="1" i="1" dirty="0">
              <a:solidFill>
                <a:schemeClr val="bg1"/>
              </a:solidFill>
              <a:latin typeface="Arial" panose="020B0604020202020204" pitchFamily="34" charset="0"/>
              <a:ea typeface="+mn-lt"/>
              <a:cs typeface="Arial" panose="020B0604020202020204" pitchFamily="34" charset="0"/>
            </a:endParaRPr>
          </a:p>
          <a:p>
            <a:r>
              <a:rPr lang="en-US" sz="2000" b="1" i="1" dirty="0">
                <a:solidFill>
                  <a:schemeClr val="bg1"/>
                </a:solidFill>
                <a:latin typeface="Arial" panose="020B0604020202020204" pitchFamily="34" charset="0"/>
                <a:ea typeface="+mn-lt"/>
                <a:cs typeface="Arial" panose="020B0604020202020204" pitchFamily="34" charset="0"/>
              </a:rPr>
              <a:t>Describe a situation from more recent history in which a false news report spread widely before it was corrected.</a:t>
            </a:r>
            <a:endParaRPr lang="en-US" sz="2000" i="1" dirty="0">
              <a:solidFill>
                <a:schemeClr val="bg1"/>
              </a:solidFill>
              <a:latin typeface="Arial" panose="020B0604020202020204" pitchFamily="34" charset="0"/>
              <a:ea typeface="+mn-lt"/>
              <a:cs typeface="Arial" panose="020B0604020202020204" pitchFamily="34" charset="0"/>
            </a:endParaRPr>
          </a:p>
          <a:p>
            <a:pPr algn="l"/>
            <a:endParaRPr lang="en-US" dirty="0">
              <a:latin typeface="Arial" panose="020B0604020202020204" pitchFamily="34" charset="0"/>
            </a:endParaRPr>
          </a:p>
        </p:txBody>
      </p:sp>
      <p:pic>
        <p:nvPicPr>
          <p:cNvPr id="9" name="Picture 8">
            <a:extLst>
              <a:ext uri="{FF2B5EF4-FFF2-40B4-BE49-F238E27FC236}">
                <a16:creationId xmlns:a16="http://schemas.microsoft.com/office/drawing/2014/main" id="{6C4D0F3D-FF2D-4BAE-AEAF-5291B6DB4D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2370" y="1280127"/>
            <a:ext cx="3767514" cy="4761985"/>
          </a:xfrm>
          <a:prstGeom prst="ellipse">
            <a:avLst/>
          </a:prstGeom>
          <a:ln>
            <a:noFill/>
          </a:ln>
          <a:effectLst>
            <a:softEdge rad="112500"/>
          </a:effectLst>
        </p:spPr>
      </p:pic>
    </p:spTree>
    <p:extLst>
      <p:ext uri="{BB962C8B-B14F-4D97-AF65-F5344CB8AC3E}">
        <p14:creationId xmlns:p14="http://schemas.microsoft.com/office/powerpoint/2010/main" val="312436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698974" y="477154"/>
            <a:ext cx="2741128" cy="4861563"/>
          </a:xfrm>
        </p:spPr>
        <p:txBody>
          <a:bodyPr vert="horz" lIns="91440" tIns="45720" rIns="91440" bIns="45720" rtlCol="0" anchor="t">
            <a:noAutofit/>
          </a:bodyPr>
          <a:lstStyle/>
          <a:p>
            <a:r>
              <a:rPr lang="en-US" sz="2400" b="1" dirty="0"/>
              <a:t>Vocabulary</a:t>
            </a:r>
          </a:p>
          <a:p>
            <a:pPr>
              <a:spcBef>
                <a:spcPts val="600"/>
              </a:spcBef>
            </a:pPr>
            <a:endParaRPr lang="en-US" sz="2400" b="1" dirty="0"/>
          </a:p>
          <a:p>
            <a:pPr>
              <a:spcBef>
                <a:spcPts val="0"/>
              </a:spcBef>
            </a:pPr>
            <a:r>
              <a:rPr lang="en-US" sz="2400" dirty="0">
                <a:ea typeface="Lato"/>
              </a:rPr>
              <a:t>agitator</a:t>
            </a:r>
          </a:p>
          <a:p>
            <a:pPr>
              <a:spcBef>
                <a:spcPts val="0"/>
              </a:spcBef>
            </a:pPr>
            <a:r>
              <a:rPr lang="en-US" sz="2400" dirty="0">
                <a:ea typeface="Lato"/>
              </a:rPr>
              <a:t>allies</a:t>
            </a:r>
          </a:p>
          <a:p>
            <a:pPr>
              <a:spcBef>
                <a:spcPts val="0"/>
              </a:spcBef>
            </a:pPr>
            <a:r>
              <a:rPr lang="en-US" sz="2400" dirty="0">
                <a:ea typeface="Lato"/>
              </a:rPr>
              <a:t>assassination</a:t>
            </a:r>
          </a:p>
          <a:p>
            <a:pPr>
              <a:spcBef>
                <a:spcPts val="0"/>
              </a:spcBef>
            </a:pPr>
            <a:r>
              <a:rPr lang="en-US" sz="2400" dirty="0">
                <a:ea typeface="Lato"/>
              </a:rPr>
              <a:t>barrage</a:t>
            </a:r>
          </a:p>
          <a:p>
            <a:pPr>
              <a:spcBef>
                <a:spcPts val="0"/>
              </a:spcBef>
            </a:pPr>
            <a:r>
              <a:rPr lang="en-US" sz="2400" dirty="0">
                <a:ea typeface="Lato"/>
              </a:rPr>
              <a:t>colorist</a:t>
            </a:r>
          </a:p>
          <a:p>
            <a:pPr>
              <a:spcBef>
                <a:spcPts val="0"/>
              </a:spcBef>
            </a:pPr>
            <a:r>
              <a:rPr lang="en-US" sz="2400" dirty="0">
                <a:ea typeface="Lato"/>
              </a:rPr>
              <a:t>conservative</a:t>
            </a:r>
          </a:p>
          <a:p>
            <a:pPr>
              <a:spcBef>
                <a:spcPts val="0"/>
              </a:spcBef>
            </a:pPr>
            <a:r>
              <a:rPr lang="en-US" sz="2400" dirty="0">
                <a:ea typeface="Lato"/>
              </a:rPr>
              <a:t>expatriate</a:t>
            </a:r>
          </a:p>
          <a:p>
            <a:pPr>
              <a:spcBef>
                <a:spcPts val="0"/>
              </a:spcBef>
            </a:pPr>
            <a:r>
              <a:rPr lang="en-US" sz="2400" dirty="0">
                <a:ea typeface="Lato"/>
              </a:rPr>
              <a:t>hostilities</a:t>
            </a:r>
          </a:p>
          <a:p>
            <a:pPr>
              <a:spcBef>
                <a:spcPts val="0"/>
              </a:spcBef>
            </a:pPr>
            <a:r>
              <a:rPr lang="en-US" sz="2400" dirty="0">
                <a:ea typeface="Lato"/>
              </a:rPr>
              <a:t>integrationist</a:t>
            </a:r>
          </a:p>
          <a:p>
            <a:pPr>
              <a:spcBef>
                <a:spcPts val="0"/>
              </a:spcBef>
            </a:pPr>
            <a:endParaRPr lang="en-US" sz="2400" dirty="0"/>
          </a:p>
        </p:txBody>
      </p:sp>
      <p:sp>
        <p:nvSpPr>
          <p:cNvPr id="5" name="Text Placeholder 2">
            <a:extLst>
              <a:ext uri="{FF2B5EF4-FFF2-40B4-BE49-F238E27FC236}">
                <a16:creationId xmlns:a16="http://schemas.microsoft.com/office/drawing/2014/main" id="{800060A0-963C-47F5-84E8-EF85BB26B2CC}"/>
              </a:ext>
            </a:extLst>
          </p:cNvPr>
          <p:cNvSpPr txBox="1">
            <a:spLocks/>
          </p:cNvSpPr>
          <p:nvPr/>
        </p:nvSpPr>
        <p:spPr>
          <a:xfrm>
            <a:off x="5137994" y="477153"/>
            <a:ext cx="2741128" cy="486156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a:p>
            <a:pPr>
              <a:spcBef>
                <a:spcPts val="600"/>
              </a:spcBef>
            </a:pPr>
            <a:endParaRPr lang="en-US" sz="2400" b="1" dirty="0"/>
          </a:p>
          <a:p>
            <a:pPr>
              <a:spcBef>
                <a:spcPts val="0"/>
              </a:spcBef>
            </a:pPr>
            <a:r>
              <a:rPr lang="en-US" sz="2400" dirty="0">
                <a:ea typeface="Lato"/>
              </a:rPr>
              <a:t>pompous</a:t>
            </a:r>
          </a:p>
          <a:p>
            <a:pPr>
              <a:spcBef>
                <a:spcPts val="0"/>
              </a:spcBef>
            </a:pPr>
            <a:r>
              <a:rPr lang="en-US" sz="2400" dirty="0">
                <a:ea typeface="Lato"/>
              </a:rPr>
              <a:t>separatist</a:t>
            </a:r>
          </a:p>
          <a:p>
            <a:pPr>
              <a:spcBef>
                <a:spcPts val="0"/>
              </a:spcBef>
            </a:pPr>
            <a:r>
              <a:rPr lang="en-US" sz="2400" dirty="0">
                <a:ea typeface="Lato"/>
              </a:rPr>
              <a:t>socialist</a:t>
            </a:r>
          </a:p>
          <a:p>
            <a:pPr>
              <a:spcBef>
                <a:spcPts val="0"/>
              </a:spcBef>
            </a:pPr>
            <a:r>
              <a:rPr lang="en-US" sz="2400" dirty="0">
                <a:ea typeface="Lato"/>
              </a:rPr>
              <a:t>surreal</a:t>
            </a:r>
          </a:p>
          <a:p>
            <a:pPr>
              <a:spcBef>
                <a:spcPts val="0"/>
              </a:spcBef>
            </a:pPr>
            <a:r>
              <a:rPr lang="en-US" sz="2400" dirty="0">
                <a:ea typeface="Lato"/>
              </a:rPr>
              <a:t>undermining</a:t>
            </a:r>
          </a:p>
          <a:p>
            <a:pPr>
              <a:spcBef>
                <a:spcPts val="0"/>
              </a:spcBef>
            </a:pPr>
            <a:r>
              <a:rPr lang="en-US" sz="2400" dirty="0">
                <a:ea typeface="Lato"/>
              </a:rPr>
              <a:t>viable</a:t>
            </a:r>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8954DB19-90F4-40CB-9FC3-EDF29EC711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8238" y="0"/>
            <a:ext cx="4473762" cy="6858000"/>
          </a:xfrm>
          <a:prstGeom prst="rect">
            <a:avLst/>
          </a:prstGeom>
        </p:spPr>
      </p:pic>
      <p:sp>
        <p:nvSpPr>
          <p:cNvPr id="8" name="Text Box 16">
            <a:extLst>
              <a:ext uri="{FF2B5EF4-FFF2-40B4-BE49-F238E27FC236}">
                <a16:creationId xmlns:a16="http://schemas.microsoft.com/office/drawing/2014/main" id="{7C05C6F3-210F-4E4B-8047-41A929894366}"/>
              </a:ext>
            </a:extLst>
          </p:cNvPr>
          <p:cNvSpPr txBox="1"/>
          <p:nvPr/>
        </p:nvSpPr>
        <p:spPr>
          <a:xfrm>
            <a:off x="2698974" y="5338716"/>
            <a:ext cx="4675901" cy="501650"/>
          </a:xfrm>
          <a:prstGeom prst="rect">
            <a:avLst/>
          </a:prstGeom>
          <a:ln>
            <a:noFill/>
          </a:ln>
          <a:effectLst>
            <a:softEdge rad="25400"/>
          </a:effectLst>
        </p:spPr>
        <p:txBody>
          <a:bodyPr rot="0" spcFirstLastPara="0" vert="horz" wrap="square" lIns="0" tIns="0" rIns="0" bIns="0" numCol="1" spcCol="0" rtlCol="0" fromWordArt="0" anchor="t" anchorCtr="0" forceAA="0" compatLnSpc="1">
            <a:prstTxWarp prst="textNoShape">
              <a:avLst/>
            </a:prstTxWarp>
            <a:noAutofit/>
          </a:bodyPr>
          <a:lstStyle/>
          <a:p>
            <a:r>
              <a:rPr lang="en-US" dirty="0">
                <a:solidFill>
                  <a:schemeClr val="tx1">
                    <a:lumMod val="65000"/>
                    <a:lumOff val="35000"/>
                  </a:schemeClr>
                </a:solidFill>
                <a:latin typeface="Arial" panose="020B0604020202020204" pitchFamily="34" charset="0"/>
                <a:cs typeface="Arial" panose="020B0604020202020204" pitchFamily="34" charset="0"/>
              </a:rPr>
              <a:t>Negro With a Hat </a:t>
            </a:r>
            <a:r>
              <a:rPr lang="en-US" i="1" dirty="0">
                <a:solidFill>
                  <a:schemeClr val="tx1">
                    <a:lumMod val="65000"/>
                    <a:lumOff val="35000"/>
                  </a:schemeClr>
                </a:solidFill>
                <a:latin typeface="Arial" panose="020B0604020202020204" pitchFamily="34" charset="0"/>
                <a:cs typeface="Arial" panose="020B0604020202020204" pitchFamily="34" charset="0"/>
              </a:rPr>
              <a:t>(2008), critical but sympathetic biography by Jamaican-British historian Colin Grant. The title comes from a phrase Du </a:t>
            </a:r>
            <a:r>
              <a:rPr lang="en-US" i="1" dirty="0" err="1">
                <a:solidFill>
                  <a:schemeClr val="tx1">
                    <a:lumMod val="65000"/>
                    <a:lumOff val="35000"/>
                  </a:schemeClr>
                </a:solidFill>
                <a:latin typeface="Arial" panose="020B0604020202020204" pitchFamily="34" charset="0"/>
                <a:cs typeface="Arial" panose="020B0604020202020204" pitchFamily="34" charset="0"/>
              </a:rPr>
              <a:t>Bois</a:t>
            </a:r>
            <a:r>
              <a:rPr lang="en-US" i="1" dirty="0">
                <a:solidFill>
                  <a:schemeClr val="tx1">
                    <a:lumMod val="65000"/>
                    <a:lumOff val="35000"/>
                  </a:schemeClr>
                </a:solidFill>
                <a:latin typeface="Arial" panose="020B0604020202020204" pitchFamily="34" charset="0"/>
                <a:cs typeface="Arial" panose="020B0604020202020204" pitchFamily="34" charset="0"/>
              </a:rPr>
              <a:t> used derisively about Garvey.</a:t>
            </a:r>
            <a:endParaRPr lang="en-US" sz="1600" i="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239874-B848-41C9-9A2E-4AA595F59F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1" y="0"/>
            <a:ext cx="12192001" cy="6858000"/>
          </a:xfrm>
          <a:prstGeom prst="rect">
            <a:avLst/>
          </a:prstGeom>
        </p:spPr>
      </p:pic>
    </p:spTree>
    <p:extLst>
      <p:ext uri="{BB962C8B-B14F-4D97-AF65-F5344CB8AC3E}">
        <p14:creationId xmlns:p14="http://schemas.microsoft.com/office/powerpoint/2010/main" val="3138445491"/>
      </p:ext>
    </p:extLst>
  </p:cSld>
  <p:clrMapOvr>
    <a:masterClrMapping/>
  </p:clrMapOvr>
  <p:transition spd="slow">
    <p:strips dir="l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9936302" cy="752821"/>
          </a:xfrm>
        </p:spPr>
        <p:txBody>
          <a:bodyPr/>
          <a:lstStyle/>
          <a:p>
            <a:r>
              <a:rPr lang="en-US" dirty="0"/>
              <a:t>A False Report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973444" y="1271466"/>
            <a:ext cx="6512312" cy="3931921"/>
          </a:xfrm>
        </p:spPr>
        <p:txBody>
          <a:bodyPr vert="horz" lIns="91440" tIns="45720" rIns="91440" bIns="45720" rtlCol="0" anchor="t">
            <a:noAutofit/>
          </a:bodyPr>
          <a:lstStyle/>
          <a:p>
            <a:r>
              <a:rPr lang="en-US" dirty="0"/>
              <a:t>The </a:t>
            </a:r>
            <a:r>
              <a:rPr lang="en-US" i="1" dirty="0"/>
              <a:t>Defender’s</a:t>
            </a:r>
            <a:r>
              <a:rPr lang="en-US" dirty="0"/>
              <a:t> London correspondent, Trinidadian journalist George </a:t>
            </a:r>
            <a:r>
              <a:rPr lang="en-US" dirty="0" err="1"/>
              <a:t>Padmore</a:t>
            </a:r>
            <a:r>
              <a:rPr lang="en-US" dirty="0"/>
              <a:t>, had rushed a rumor of Garvey’s death to print. But the report was not far off. Earlier that year, a stroke had made it almost impossible for Garvey to write or speak.</a:t>
            </a:r>
          </a:p>
          <a:p>
            <a:r>
              <a:rPr lang="en-US" dirty="0"/>
              <a:t>Garvey’s only companion was his nurse, Daisy Whyte. He was half-paralyzed and broke. Now he faced this</a:t>
            </a:r>
            <a:r>
              <a:rPr lang="en-US" b="1" dirty="0"/>
              <a:t> surreal </a:t>
            </a:r>
            <a:r>
              <a:rPr lang="en-US" dirty="0"/>
              <a:t>headline: “Marcus Garvey Dies in London.”</a:t>
            </a:r>
          </a:p>
        </p:txBody>
      </p:sp>
      <p:pic>
        <p:nvPicPr>
          <p:cNvPr id="7" name="Picture 6">
            <a:extLst>
              <a:ext uri="{FF2B5EF4-FFF2-40B4-BE49-F238E27FC236}">
                <a16:creationId xmlns:a16="http://schemas.microsoft.com/office/drawing/2014/main" id="{E5332D2B-E278-42F6-A930-016136DEDD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05" y="1811709"/>
            <a:ext cx="4439042" cy="3234582"/>
          </a:xfrm>
          <a:prstGeom prst="ellipse">
            <a:avLst/>
          </a:prstGeom>
          <a:ln>
            <a:noFill/>
          </a:ln>
          <a:effectLst>
            <a:softEdge rad="88900"/>
          </a:effectLst>
        </p:spPr>
      </p:pic>
      <p:sp>
        <p:nvSpPr>
          <p:cNvPr id="8" name="Text Box 16">
            <a:extLst>
              <a:ext uri="{FF2B5EF4-FFF2-40B4-BE49-F238E27FC236}">
                <a16:creationId xmlns:a16="http://schemas.microsoft.com/office/drawing/2014/main" id="{DBD72DAC-4B97-47FD-9B12-12116D3438F1}"/>
              </a:ext>
            </a:extLst>
          </p:cNvPr>
          <p:cNvSpPr txBox="1"/>
          <p:nvPr/>
        </p:nvSpPr>
        <p:spPr>
          <a:xfrm>
            <a:off x="2743200" y="5616189"/>
            <a:ext cx="6623824"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George </a:t>
            </a:r>
            <a:r>
              <a:rPr lang="en-US" i="1" dirty="0" err="1">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Padmore</a:t>
            </a:r>
            <a:r>
              <a:rPr lang="en-US"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reading the newspaper </a:t>
            </a:r>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 1940s.</a:t>
            </a:r>
            <a:endParaRPr lang="en-US"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194698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3830232" y="1366139"/>
            <a:ext cx="7354442" cy="2719347"/>
          </a:xfrm>
        </p:spPr>
        <p:txBody>
          <a:bodyPr vert="horz" lIns="91440" tIns="45720" rIns="91440" bIns="45720" rtlCol="0" anchor="t">
            <a:noAutofit/>
          </a:bodyPr>
          <a:lstStyle/>
          <a:p>
            <a:r>
              <a:rPr lang="en-US" dirty="0"/>
              <a:t>Unfortunately, other papers quickly picked up the false story. In Harlem, Garvey’s loyal U.N.I.A. secretary-general, Ethel Collins, complained that the press was “burying him alive.” </a:t>
            </a:r>
          </a:p>
          <a:p>
            <a:r>
              <a:rPr lang="en-US" dirty="0"/>
              <a:t>Some accused </a:t>
            </a:r>
            <a:r>
              <a:rPr lang="en-US" dirty="0" err="1"/>
              <a:t>Padmore</a:t>
            </a:r>
            <a:r>
              <a:rPr lang="en-US" dirty="0"/>
              <a:t>, a </a:t>
            </a:r>
            <a:r>
              <a:rPr lang="en-US" b="1" dirty="0"/>
              <a:t>socialist</a:t>
            </a:r>
            <a:r>
              <a:rPr lang="en-US" dirty="0"/>
              <a:t> critic of the increasingly </a:t>
            </a:r>
            <a:r>
              <a:rPr lang="en-US" b="1" dirty="0"/>
              <a:t>conservative</a:t>
            </a:r>
            <a:r>
              <a:rPr lang="en-US" dirty="0"/>
              <a:t> Garvey, of sabotage. Despite Whyte’s attempts to stop him, Garvey insisted on reading his own death notices, no matter how harsh.</a:t>
            </a:r>
          </a:p>
        </p:txBody>
      </p:sp>
      <p:pic>
        <p:nvPicPr>
          <p:cNvPr id="8" name="Picture 7">
            <a:extLst>
              <a:ext uri="{FF2B5EF4-FFF2-40B4-BE49-F238E27FC236}">
                <a16:creationId xmlns:a16="http://schemas.microsoft.com/office/drawing/2014/main" id="{CA614966-91D7-4E49-A739-0487C43315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067" y="1366139"/>
            <a:ext cx="3214688" cy="4286251"/>
          </a:xfrm>
          <a:prstGeom prst="rect">
            <a:avLst/>
          </a:prstGeom>
          <a:effectLst>
            <a:softEdge rad="38100"/>
          </a:effectLst>
        </p:spPr>
      </p:pic>
      <p:sp>
        <p:nvSpPr>
          <p:cNvPr id="10" name="Text Box 16">
            <a:extLst>
              <a:ext uri="{FF2B5EF4-FFF2-40B4-BE49-F238E27FC236}">
                <a16:creationId xmlns:a16="http://schemas.microsoft.com/office/drawing/2014/main" id="{4FF49D43-F6EE-45E5-8231-277133207DCF}"/>
              </a:ext>
            </a:extLst>
          </p:cNvPr>
          <p:cNvSpPr txBox="1"/>
          <p:nvPr/>
        </p:nvSpPr>
        <p:spPr>
          <a:xfrm>
            <a:off x="2743200" y="5796079"/>
            <a:ext cx="4605454"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Garvey’s building on </a:t>
            </a:r>
            <a:r>
              <a:rPr lang="en-US" sz="2000" i="1" dirty="0" err="1">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Talgarth</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Road, West Kensington, London, c. 2020.</a:t>
            </a:r>
          </a:p>
        </p:txBody>
      </p:sp>
    </p:spTree>
    <p:extLst>
      <p:ext uri="{BB962C8B-B14F-4D97-AF65-F5344CB8AC3E}">
        <p14:creationId xmlns:p14="http://schemas.microsoft.com/office/powerpoint/2010/main" val="10553124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99233"/>
            <a:ext cx="3668751" cy="1767354"/>
          </a:xfrm>
        </p:spPr>
        <p:txBody>
          <a:bodyPr vert="horz" lIns="91440" tIns="45720" rIns="91440" bIns="45720" rtlCol="0" anchor="t">
            <a:noAutofit/>
          </a:bodyPr>
          <a:lstStyle/>
          <a:p>
            <a:r>
              <a:rPr lang="en-US" dirty="0"/>
              <a:t>Poring over harsh criticisms, some from men he thought of as </a:t>
            </a:r>
            <a:r>
              <a:rPr lang="en-US" b="1" dirty="0"/>
              <a:t>allies</a:t>
            </a:r>
            <a:r>
              <a:rPr lang="en-US" dirty="0"/>
              <a:t>, alongside surprisingly even-handed assessments from old adversaries, Garvey collapsed in his chair, never to recover.</a:t>
            </a:r>
          </a:p>
        </p:txBody>
      </p:sp>
      <p:pic>
        <p:nvPicPr>
          <p:cNvPr id="4" name="Picture 3">
            <a:extLst>
              <a:ext uri="{FF2B5EF4-FFF2-40B4-BE49-F238E27FC236}">
                <a16:creationId xmlns:a16="http://schemas.microsoft.com/office/drawing/2014/main" id="{D58BB139-D887-421C-B7AD-1BB093D6B5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9453" y="1210021"/>
            <a:ext cx="3845432" cy="4929844"/>
          </a:xfrm>
          <a:prstGeom prst="rect">
            <a:avLst/>
          </a:prstGeom>
          <a:effectLst>
            <a:softEdge rad="25400"/>
          </a:effectLst>
        </p:spPr>
      </p:pic>
      <p:sp>
        <p:nvSpPr>
          <p:cNvPr id="5" name="Text Box 16">
            <a:extLst>
              <a:ext uri="{FF2B5EF4-FFF2-40B4-BE49-F238E27FC236}">
                <a16:creationId xmlns:a16="http://schemas.microsoft.com/office/drawing/2014/main" id="{204A5942-2DFE-437B-BF71-1D36C657DE80}"/>
              </a:ext>
            </a:extLst>
          </p:cNvPr>
          <p:cNvSpPr txBox="1"/>
          <p:nvPr/>
        </p:nvSpPr>
        <p:spPr>
          <a:xfrm>
            <a:off x="2743200" y="5762094"/>
            <a:ext cx="3668751"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Marcus Garvey in his last years.</a:t>
            </a:r>
          </a:p>
        </p:txBody>
      </p:sp>
    </p:spTree>
    <p:extLst>
      <p:ext uri="{BB962C8B-B14F-4D97-AF65-F5344CB8AC3E}">
        <p14:creationId xmlns:p14="http://schemas.microsoft.com/office/powerpoint/2010/main" val="27260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193408"/>
            <a:ext cx="8619893" cy="1469005"/>
          </a:xfrm>
        </p:spPr>
        <p:txBody>
          <a:bodyPr vert="horz" lIns="91440" tIns="45720" rIns="91440" bIns="45720" rtlCol="0" anchor="t">
            <a:noAutofit/>
          </a:bodyPr>
          <a:lstStyle/>
          <a:p>
            <a:r>
              <a:rPr lang="en-US" dirty="0"/>
              <a:t>Garvey lost his position as a prominent leader as quickly as he had gained it. In August of 1920, he had presided over the “First International Convention of the Negro Peoples of the World.” At that first U.N.I.A. gathering, Garvey spoke to a crowd of 25,000 and was elected “Provisional President of Africa.” </a:t>
            </a:r>
          </a:p>
        </p:txBody>
      </p:sp>
      <p:pic>
        <p:nvPicPr>
          <p:cNvPr id="7" name="Picture 6">
            <a:extLst>
              <a:ext uri="{FF2B5EF4-FFF2-40B4-BE49-F238E27FC236}">
                <a16:creationId xmlns:a16="http://schemas.microsoft.com/office/drawing/2014/main" id="{94BD5AAB-37B5-438C-B8CD-53AE9E10877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366876" y="3661625"/>
            <a:ext cx="4996217" cy="2818386"/>
          </a:xfrm>
          <a:prstGeom prst="rect">
            <a:avLst/>
          </a:prstGeom>
          <a:effectLst>
            <a:softEdge rad="38100"/>
          </a:effectLst>
        </p:spPr>
      </p:pic>
      <p:sp>
        <p:nvSpPr>
          <p:cNvPr id="8" name="Text Box 16">
            <a:extLst>
              <a:ext uri="{FF2B5EF4-FFF2-40B4-BE49-F238E27FC236}">
                <a16:creationId xmlns:a16="http://schemas.microsoft.com/office/drawing/2014/main" id="{DA0AEBCB-FCA7-44C4-8541-CFA0D80F5260}"/>
              </a:ext>
            </a:extLst>
          </p:cNvPr>
          <p:cNvSpPr txBox="1"/>
          <p:nvPr/>
        </p:nvSpPr>
        <p:spPr>
          <a:xfrm>
            <a:off x="2743200" y="4195588"/>
            <a:ext cx="3352800"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The African Legion, the men’s paramilitary wing of the U.N.I.A., marching in Harlem c. 1920s.</a:t>
            </a:r>
          </a:p>
        </p:txBody>
      </p:sp>
    </p:spTree>
    <p:extLst>
      <p:ext uri="{BB962C8B-B14F-4D97-AF65-F5344CB8AC3E}">
        <p14:creationId xmlns:p14="http://schemas.microsoft.com/office/powerpoint/2010/main" val="3482347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4407</Words>
  <Application>Microsoft Office PowerPoint</Application>
  <PresentationFormat>Widescreen</PresentationFormat>
  <Paragraphs>228</Paragraphs>
  <Slides>51</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Arial</vt:lpstr>
      <vt:lpstr>Bodoni SvtyTwo ITC TT-Bold</vt:lpstr>
      <vt:lpstr>Calibri</vt:lpstr>
      <vt:lpstr>Georgia</vt:lpstr>
      <vt:lpstr>Helvetica Neue Medium</vt:lpstr>
      <vt:lpstr>Lato</vt:lpstr>
      <vt:lpstr>Lato-Light</vt:lpstr>
      <vt:lpstr>Times New Roman</vt:lpstr>
      <vt:lpstr>Office Theme</vt:lpstr>
      <vt:lpstr>PowerPoint Presentation</vt:lpstr>
      <vt:lpstr>Marcus Garvey: Black Star Rising</vt:lpstr>
      <vt:lpstr>Marcus Garvey: Black Star Rising</vt:lpstr>
      <vt:lpstr>Marcus Garvey: Black Star Rising</vt:lpstr>
      <vt:lpstr>Marcus Garvey: Black Star Rising</vt:lpstr>
      <vt:lpstr>A False Report</vt:lpstr>
      <vt:lpstr>Buried Alive</vt:lpstr>
      <vt:lpstr>Buried Alive</vt:lpstr>
      <vt:lpstr>Buried Alive</vt:lpstr>
      <vt:lpstr>Buried Alive</vt:lpstr>
      <vt:lpstr>1919: Storm Clouds</vt:lpstr>
      <vt:lpstr>1919: Storm Clouds</vt:lpstr>
      <vt:lpstr>Garvey and His Enemies</vt:lpstr>
      <vt:lpstr>Garvey and His Enemies</vt:lpstr>
      <vt:lpstr>W.E.B. Du Bois</vt:lpstr>
      <vt:lpstr> W.E.B. Du Bois</vt:lpstr>
      <vt:lpstr>Hubert Henry Harrison</vt:lpstr>
      <vt:lpstr>Hubert Henry Harrison</vt:lpstr>
      <vt:lpstr>Hubert Henry Harrison</vt:lpstr>
      <vt:lpstr>James Hood Eason</vt:lpstr>
      <vt:lpstr> James Hood Eason</vt:lpstr>
      <vt:lpstr>The Black Star Line</vt:lpstr>
      <vt:lpstr>The Black Star Line</vt:lpstr>
      <vt:lpstr>Amy Jacques Garvey</vt:lpstr>
      <vt:lpstr>1922: A Shocking Meeting</vt:lpstr>
      <vt:lpstr>1922: A Shocking Meeting</vt:lpstr>
      <vt:lpstr> 1922: A Shocking Meeting</vt:lpstr>
      <vt:lpstr> “Garvey Must Go!”</vt:lpstr>
      <vt:lpstr> Garvey on Trial</vt:lpstr>
      <vt:lpstr>Garvey on Trial</vt:lpstr>
      <vt:lpstr>Garvey on Trial</vt:lpstr>
      <vt:lpstr> Garvey on Trial</vt:lpstr>
      <vt:lpstr> “Look for Me in the Whirlwind”</vt:lpstr>
      <vt:lpstr>“Look for Me in the Whirlwind”</vt:lpstr>
      <vt:lpstr> Free Garvey?</vt:lpstr>
      <vt:lpstr> 1927: Deportation</vt:lpstr>
      <vt:lpstr>1927: Deportation</vt:lpstr>
      <vt:lpstr>  Garvey in Exile</vt:lpstr>
      <vt:lpstr>  Garvey in Exile</vt:lpstr>
      <vt:lpstr> Garvey in Exile</vt:lpstr>
      <vt:lpstr> Last Days in London</vt:lpstr>
      <vt:lpstr> Last Days in London</vt:lpstr>
      <vt:lpstr> A Chance Encounter</vt:lpstr>
      <vt:lpstr> A Chance Encounter</vt:lpstr>
      <vt:lpstr> Death and Remembrance</vt:lpstr>
      <vt:lpstr>Death and Remembrance</vt:lpstr>
      <vt:lpstr> Legacy of Empowerment</vt:lpstr>
      <vt:lpstr>Legacy of Empowerment</vt:lpstr>
      <vt:lpstr> Legacy of Empowerment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2023-08-17T17:48:33Z</dcterms:created>
  <dcterms:modified xsi:type="dcterms:W3CDTF">2023-08-18T14:56:16Z</dcterms:modified>
</cp:coreProperties>
</file>