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51"/>
  </p:notesMasterIdLst>
  <p:sldIdLst>
    <p:sldId id="404" r:id="rId2"/>
    <p:sldId id="450" r:id="rId3"/>
    <p:sldId id="256" r:id="rId4"/>
    <p:sldId id="438" r:id="rId5"/>
    <p:sldId id="452" r:id="rId6"/>
    <p:sldId id="261" r:id="rId7"/>
    <p:sldId id="421" r:id="rId8"/>
    <p:sldId id="423" r:id="rId9"/>
    <p:sldId id="422" r:id="rId10"/>
    <p:sldId id="453" r:id="rId11"/>
    <p:sldId id="420" r:id="rId12"/>
    <p:sldId id="424" r:id="rId13"/>
    <p:sldId id="419" r:id="rId14"/>
    <p:sldId id="262" r:id="rId15"/>
    <p:sldId id="439" r:id="rId16"/>
    <p:sldId id="263" r:id="rId17"/>
    <p:sldId id="441" r:id="rId18"/>
    <p:sldId id="417" r:id="rId19"/>
    <p:sldId id="418" r:id="rId20"/>
    <p:sldId id="409" r:id="rId21"/>
    <p:sldId id="440" r:id="rId22"/>
    <p:sldId id="412" r:id="rId23"/>
    <p:sldId id="425" r:id="rId24"/>
    <p:sldId id="410" r:id="rId25"/>
    <p:sldId id="449" r:id="rId26"/>
    <p:sldId id="259" r:id="rId27"/>
    <p:sldId id="434" r:id="rId28"/>
    <p:sldId id="408" r:id="rId29"/>
    <p:sldId id="437" r:id="rId30"/>
    <p:sldId id="451" r:id="rId31"/>
    <p:sldId id="447" r:id="rId32"/>
    <p:sldId id="442" r:id="rId33"/>
    <p:sldId id="454" r:id="rId34"/>
    <p:sldId id="435" r:id="rId35"/>
    <p:sldId id="257" r:id="rId36"/>
    <p:sldId id="446" r:id="rId37"/>
    <p:sldId id="433" r:id="rId38"/>
    <p:sldId id="406" r:id="rId39"/>
    <p:sldId id="443" r:id="rId40"/>
    <p:sldId id="436" r:id="rId41"/>
    <p:sldId id="407" r:id="rId42"/>
    <p:sldId id="432" r:id="rId43"/>
    <p:sldId id="444" r:id="rId44"/>
    <p:sldId id="413" r:id="rId45"/>
    <p:sldId id="427" r:id="rId46"/>
    <p:sldId id="448" r:id="rId47"/>
    <p:sldId id="414" r:id="rId48"/>
    <p:sldId id="431" r:id="rId49"/>
    <p:sldId id="416"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9ECA0FC9-29D4-42E9-99C2-1495CD3DF0D5}">
          <p14:sldIdLst>
            <p14:sldId id="404"/>
            <p14:sldId id="450"/>
            <p14:sldId id="256"/>
            <p14:sldId id="438"/>
            <p14:sldId id="452"/>
            <p14:sldId id="261"/>
            <p14:sldId id="421"/>
            <p14:sldId id="423"/>
            <p14:sldId id="422"/>
            <p14:sldId id="453"/>
            <p14:sldId id="420"/>
            <p14:sldId id="424"/>
            <p14:sldId id="419"/>
            <p14:sldId id="262"/>
            <p14:sldId id="439"/>
            <p14:sldId id="263"/>
            <p14:sldId id="441"/>
            <p14:sldId id="417"/>
            <p14:sldId id="418"/>
            <p14:sldId id="409"/>
            <p14:sldId id="440"/>
            <p14:sldId id="412"/>
            <p14:sldId id="425"/>
            <p14:sldId id="410"/>
            <p14:sldId id="449"/>
            <p14:sldId id="259"/>
            <p14:sldId id="434"/>
            <p14:sldId id="408"/>
            <p14:sldId id="437"/>
            <p14:sldId id="451"/>
            <p14:sldId id="447"/>
            <p14:sldId id="442"/>
            <p14:sldId id="454"/>
            <p14:sldId id="435"/>
            <p14:sldId id="257"/>
            <p14:sldId id="446"/>
            <p14:sldId id="433"/>
            <p14:sldId id="406"/>
            <p14:sldId id="443"/>
            <p14:sldId id="436"/>
            <p14:sldId id="407"/>
            <p14:sldId id="432"/>
            <p14:sldId id="444"/>
            <p14:sldId id="413"/>
            <p14:sldId id="427"/>
            <p14:sldId id="448"/>
            <p14:sldId id="414"/>
            <p14:sldId id="431"/>
            <p14:sldId id="416"/>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5F19A2D-D12E-BFA0-0D38-351DFA69B16C}" name="Tina Webb" initials="TW" userId="S::twebb@woodsoncenter.org::0d532013-4449-4f89-8331-67e74df772bf" providerId="AD"/>
  <p188:author id="{AAFFD53B-2F87-7082-7C51-C7295C6C0903}" name="Stephanie Taylor" initials="ST" userId="S::staylor@woodsoncenter.org::6507a91e-9be2-47d5-8d9a-6937e9a2ac1c" providerId="AD"/>
  <p188:author id="{741105B3-CADC-D241-6690-02560E37ECB8}" name="Beth Feeley" initials="BF" userId="S::bfeeley@woodsoncenter.org::6f68d2de-dc32-42b1-90c0-5a361980b930"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7019" autoAdjust="0"/>
    <p:restoredTop sz="90542" autoAdjust="0"/>
  </p:normalViewPr>
  <p:slideViewPr>
    <p:cSldViewPr snapToGrid="0">
      <p:cViewPr varScale="1">
        <p:scale>
          <a:sx n="103" d="100"/>
          <a:sy n="103" d="100"/>
        </p:scale>
        <p:origin x="222"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62"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AF86B5-EB98-4CF4-8E51-C9BB4D8F9464}" type="datetimeFigureOut">
              <a:rPr lang="en-US" smtClean="0"/>
              <a:t>8/17/2023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EB26F7-A228-42CF-ACCD-60F210703DBF}" type="slidenum">
              <a:rPr lang="en-US" smtClean="0"/>
              <a:t>‹#›</a:t>
            </a:fld>
            <a:endParaRPr lang="en-US" dirty="0"/>
          </a:p>
        </p:txBody>
      </p:sp>
    </p:spTree>
    <p:extLst>
      <p:ext uri="{BB962C8B-B14F-4D97-AF65-F5344CB8AC3E}">
        <p14:creationId xmlns:p14="http://schemas.microsoft.com/office/powerpoint/2010/main" val="38833408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1</a:t>
            </a:fld>
            <a:endParaRPr lang="en-US" dirty="0"/>
          </a:p>
        </p:txBody>
      </p:sp>
    </p:spTree>
    <p:extLst>
      <p:ext uri="{BB962C8B-B14F-4D97-AF65-F5344CB8AC3E}">
        <p14:creationId xmlns:p14="http://schemas.microsoft.com/office/powerpoint/2010/main" val="10524663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Colin Grant. </a:t>
            </a:r>
            <a:r>
              <a:rPr lang="en-US" i="1" dirty="0"/>
              <a:t>Negro with a Hat: The Rise and Fall of Marcus Garvey.</a:t>
            </a:r>
            <a:r>
              <a:rPr lang="en-US" i="0" dirty="0"/>
              <a:t> London: Jonathan Cape, 2008.</a:t>
            </a:r>
          </a:p>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10</a:t>
            </a:fld>
            <a:endParaRPr lang="en-US" dirty="0"/>
          </a:p>
        </p:txBody>
      </p:sp>
    </p:spTree>
    <p:extLst>
      <p:ext uri="{BB962C8B-B14F-4D97-AF65-F5344CB8AC3E}">
        <p14:creationId xmlns:p14="http://schemas.microsoft.com/office/powerpoint/2010/main" val="32116895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Colin Grant. </a:t>
            </a:r>
            <a:r>
              <a:rPr lang="en-US" i="1" dirty="0"/>
              <a:t>Negro with a Hat: The Rise and Fall of Marcus Garvey.</a:t>
            </a:r>
            <a:r>
              <a:rPr lang="en-US" i="0" dirty="0"/>
              <a:t> London: Jonathan Cape, 2008.</a:t>
            </a:r>
          </a:p>
          <a:p>
            <a:endParaRPr lang="en-US"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Marcus Garvey: Look for Me in the Whirlwind</a:t>
            </a:r>
            <a:r>
              <a:rPr lang="en-US" i="0" dirty="0"/>
              <a:t>. Dir. Stanley Nelson. Produced by Firelight Media for the PBS series </a:t>
            </a:r>
            <a:r>
              <a:rPr lang="en-US" i="1" dirty="0"/>
              <a:t>American Experience, </a:t>
            </a:r>
            <a:r>
              <a:rPr lang="en-US" i="0" dirty="0"/>
              <a:t>2001.</a:t>
            </a:r>
          </a:p>
          <a:p>
            <a:endParaRPr lang="en-US" i="0" dirty="0"/>
          </a:p>
        </p:txBody>
      </p:sp>
      <p:sp>
        <p:nvSpPr>
          <p:cNvPr id="4" name="Slide Number Placeholder 3"/>
          <p:cNvSpPr>
            <a:spLocks noGrp="1"/>
          </p:cNvSpPr>
          <p:nvPr>
            <p:ph type="sldNum" sz="quarter" idx="5"/>
          </p:nvPr>
        </p:nvSpPr>
        <p:spPr/>
        <p:txBody>
          <a:bodyPr/>
          <a:lstStyle/>
          <a:p>
            <a:fld id="{E3EB26F7-A228-42CF-ACCD-60F210703DBF}" type="slidenum">
              <a:rPr lang="en-US" smtClean="0"/>
              <a:t>11</a:t>
            </a:fld>
            <a:endParaRPr lang="en-US" dirty="0"/>
          </a:p>
        </p:txBody>
      </p:sp>
    </p:spTree>
    <p:extLst>
      <p:ext uri="{BB962C8B-B14F-4D97-AF65-F5344CB8AC3E}">
        <p14:creationId xmlns:p14="http://schemas.microsoft.com/office/powerpoint/2010/main" val="41212743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Colin Grant. </a:t>
            </a:r>
            <a:r>
              <a:rPr lang="en-US" i="1" dirty="0"/>
              <a:t>Negro with a Hat: The Rise and Fall of Marcus Garvey.</a:t>
            </a:r>
            <a:r>
              <a:rPr lang="en-US" i="0" dirty="0"/>
              <a:t> London: Jonathan Cape, 2008.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https://www.bl.uk/collection-items/photograph-of-amy-ashwood-garvey-campaigning-with-the-international-african-friends-of-abyssinia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p:txBody>
      </p:sp>
      <p:sp>
        <p:nvSpPr>
          <p:cNvPr id="4" name="Slide Number Placeholder 3"/>
          <p:cNvSpPr>
            <a:spLocks noGrp="1"/>
          </p:cNvSpPr>
          <p:nvPr>
            <p:ph type="sldNum" sz="quarter" idx="5"/>
          </p:nvPr>
        </p:nvSpPr>
        <p:spPr/>
        <p:txBody>
          <a:bodyPr/>
          <a:lstStyle/>
          <a:p>
            <a:fld id="{E3EB26F7-A228-42CF-ACCD-60F210703DBF}" type="slidenum">
              <a:rPr lang="en-US" smtClean="0"/>
              <a:t>12</a:t>
            </a:fld>
            <a:endParaRPr lang="en-US" dirty="0"/>
          </a:p>
        </p:txBody>
      </p:sp>
    </p:spTree>
    <p:extLst>
      <p:ext uri="{BB962C8B-B14F-4D97-AF65-F5344CB8AC3E}">
        <p14:creationId xmlns:p14="http://schemas.microsoft.com/office/powerpoint/2010/main" val="20528844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Colin Grant. </a:t>
            </a:r>
            <a:r>
              <a:rPr lang="en-US" i="1" dirty="0"/>
              <a:t>Negro with a Hat: The Rise and Fall of Marcus Garvey.</a:t>
            </a:r>
            <a:r>
              <a:rPr lang="en-US" i="0" dirty="0"/>
              <a:t> London: Jonathan Cape, 2008.</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https://historymatters.gmu.edu/audio/7_5_3_A_MSTR.mp3</a:t>
            </a:r>
          </a:p>
        </p:txBody>
      </p:sp>
      <p:sp>
        <p:nvSpPr>
          <p:cNvPr id="4" name="Slide Number Placeholder 3"/>
          <p:cNvSpPr>
            <a:spLocks noGrp="1"/>
          </p:cNvSpPr>
          <p:nvPr>
            <p:ph type="sldNum" sz="quarter" idx="5"/>
          </p:nvPr>
        </p:nvSpPr>
        <p:spPr/>
        <p:txBody>
          <a:bodyPr/>
          <a:lstStyle/>
          <a:p>
            <a:fld id="{E3EB26F7-A228-42CF-ACCD-60F210703DBF}" type="slidenum">
              <a:rPr lang="en-US" smtClean="0"/>
              <a:t>13</a:t>
            </a:fld>
            <a:endParaRPr lang="en-US" dirty="0"/>
          </a:p>
        </p:txBody>
      </p:sp>
    </p:spTree>
    <p:extLst>
      <p:ext uri="{BB962C8B-B14F-4D97-AF65-F5344CB8AC3E}">
        <p14:creationId xmlns:p14="http://schemas.microsoft.com/office/powerpoint/2010/main" val="36579147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Colin Grant. </a:t>
            </a:r>
            <a:r>
              <a:rPr lang="en-US" i="1" dirty="0"/>
              <a:t>Negro with a Hat: The Rise and Fall of Marcus Garvey.</a:t>
            </a:r>
            <a:r>
              <a:rPr lang="en-US" i="0" dirty="0"/>
              <a:t> London: Jonathan Cape, 2008.</a:t>
            </a:r>
          </a:p>
        </p:txBody>
      </p:sp>
      <p:sp>
        <p:nvSpPr>
          <p:cNvPr id="4" name="Slide Number Placeholder 3"/>
          <p:cNvSpPr>
            <a:spLocks noGrp="1"/>
          </p:cNvSpPr>
          <p:nvPr>
            <p:ph type="sldNum" sz="quarter" idx="5"/>
          </p:nvPr>
        </p:nvSpPr>
        <p:spPr/>
        <p:txBody>
          <a:bodyPr/>
          <a:lstStyle/>
          <a:p>
            <a:fld id="{E3EB26F7-A228-42CF-ACCD-60F210703DBF}" type="slidenum">
              <a:rPr lang="en-US" smtClean="0"/>
              <a:t>14</a:t>
            </a:fld>
            <a:endParaRPr lang="en-US" dirty="0"/>
          </a:p>
        </p:txBody>
      </p:sp>
    </p:spTree>
    <p:extLst>
      <p:ext uri="{BB962C8B-B14F-4D97-AF65-F5344CB8AC3E}">
        <p14:creationId xmlns:p14="http://schemas.microsoft.com/office/powerpoint/2010/main" val="38724943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Colin Grant. </a:t>
            </a:r>
            <a:r>
              <a:rPr lang="en-US" i="1" dirty="0"/>
              <a:t>Negro with a Hat: The Rise and Fall of Marcus Garvey.</a:t>
            </a:r>
            <a:r>
              <a:rPr lang="en-US" i="0" dirty="0"/>
              <a:t> London: Jonathan Cape, 2008.</a:t>
            </a:r>
          </a:p>
        </p:txBody>
      </p:sp>
      <p:sp>
        <p:nvSpPr>
          <p:cNvPr id="4" name="Slide Number Placeholder 3"/>
          <p:cNvSpPr>
            <a:spLocks noGrp="1"/>
          </p:cNvSpPr>
          <p:nvPr>
            <p:ph type="sldNum" sz="quarter" idx="5"/>
          </p:nvPr>
        </p:nvSpPr>
        <p:spPr/>
        <p:txBody>
          <a:bodyPr/>
          <a:lstStyle/>
          <a:p>
            <a:fld id="{E3EB26F7-A228-42CF-ACCD-60F210703DBF}" type="slidenum">
              <a:rPr lang="en-US" smtClean="0"/>
              <a:t>15</a:t>
            </a:fld>
            <a:endParaRPr lang="en-US" dirty="0"/>
          </a:p>
        </p:txBody>
      </p:sp>
    </p:spTree>
    <p:extLst>
      <p:ext uri="{BB962C8B-B14F-4D97-AF65-F5344CB8AC3E}">
        <p14:creationId xmlns:p14="http://schemas.microsoft.com/office/powerpoint/2010/main" val="33956674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Colin Grant. </a:t>
            </a:r>
            <a:r>
              <a:rPr lang="en-US" i="1" dirty="0"/>
              <a:t>Negro with a Hat: The Rise and Fall of Marcus Garvey.</a:t>
            </a:r>
            <a:r>
              <a:rPr lang="en-US" i="0" dirty="0"/>
              <a:t> London: Jonathan Cape, 2008.</a:t>
            </a:r>
          </a:p>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16</a:t>
            </a:fld>
            <a:endParaRPr lang="en-US" dirty="0"/>
          </a:p>
        </p:txBody>
      </p:sp>
    </p:spTree>
    <p:extLst>
      <p:ext uri="{BB962C8B-B14F-4D97-AF65-F5344CB8AC3E}">
        <p14:creationId xmlns:p14="http://schemas.microsoft.com/office/powerpoint/2010/main" val="24686939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Colin Grant. </a:t>
            </a:r>
            <a:r>
              <a:rPr lang="en-US" i="1" dirty="0"/>
              <a:t>Negro with a Hat: The Rise and Fall of Marcus Garvey.</a:t>
            </a:r>
            <a:r>
              <a:rPr lang="en-US" i="0" dirty="0"/>
              <a:t> London: Jonathan Cape, 2008.</a:t>
            </a:r>
          </a:p>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17</a:t>
            </a:fld>
            <a:endParaRPr lang="en-US" dirty="0"/>
          </a:p>
        </p:txBody>
      </p:sp>
    </p:spTree>
    <p:extLst>
      <p:ext uri="{BB962C8B-B14F-4D97-AF65-F5344CB8AC3E}">
        <p14:creationId xmlns:p14="http://schemas.microsoft.com/office/powerpoint/2010/main" val="2326427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https://www.pbs.org/wgbh/americanexperience/films/garvey/</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Colin Grant. </a:t>
            </a:r>
            <a:r>
              <a:rPr lang="en-US" i="1" dirty="0"/>
              <a:t>Negro with a Hat: The Rise and Fall of Marcus Garvey.</a:t>
            </a:r>
            <a:r>
              <a:rPr lang="en-US" i="0" dirty="0"/>
              <a:t> London: Jonathan Cape, 2008.</a:t>
            </a:r>
          </a:p>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18</a:t>
            </a:fld>
            <a:endParaRPr lang="en-US" dirty="0"/>
          </a:p>
        </p:txBody>
      </p:sp>
    </p:spTree>
    <p:extLst>
      <p:ext uri="{BB962C8B-B14F-4D97-AF65-F5344CB8AC3E}">
        <p14:creationId xmlns:p14="http://schemas.microsoft.com/office/powerpoint/2010/main" val="11312721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https://www.pbs.org/wgbh/americanexperience/features/garvey-must-go-campaign/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Colin Grant. </a:t>
            </a:r>
            <a:r>
              <a:rPr lang="en-US" i="1" dirty="0"/>
              <a:t>Negro with a Hat: The Rise and Fall of Marcus Garvey.</a:t>
            </a:r>
            <a:r>
              <a:rPr lang="en-US" i="0" dirty="0"/>
              <a:t> London: Jonathan Cape, 2008.</a:t>
            </a:r>
          </a:p>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19</a:t>
            </a:fld>
            <a:endParaRPr lang="en-US" dirty="0"/>
          </a:p>
        </p:txBody>
      </p:sp>
    </p:spTree>
    <p:extLst>
      <p:ext uri="{BB962C8B-B14F-4D97-AF65-F5344CB8AC3E}">
        <p14:creationId xmlns:p14="http://schemas.microsoft.com/office/powerpoint/2010/main" val="1096963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George Padmore, “Marcus Garvey Dies in London.” The Chicago Defender, May 18, 1940. </a:t>
            </a:r>
            <a:r>
              <a:rPr lang="en-US" sz="1200" b="0" i="0" u="none" strike="noStrike" kern="1200" baseline="0" dirty="0">
                <a:solidFill>
                  <a:schemeClr val="tx1"/>
                </a:solidFill>
                <a:latin typeface="+mn-lt"/>
                <a:ea typeface="+mn-ea"/>
                <a:cs typeface="+mn-cs"/>
              </a:rPr>
              <a:t>ProQuest Historical Newspapers: Chicago Defender.</a:t>
            </a:r>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2</a:t>
            </a:fld>
            <a:endParaRPr lang="en-US" dirty="0"/>
          </a:p>
        </p:txBody>
      </p:sp>
    </p:spTree>
    <p:extLst>
      <p:ext uri="{BB962C8B-B14F-4D97-AF65-F5344CB8AC3E}">
        <p14:creationId xmlns:p14="http://schemas.microsoft.com/office/powerpoint/2010/main" val="2630689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https://www.pbs.org/wgbh/americanexperience/features/garvey-must-go-campaign/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Colin Grant. </a:t>
            </a:r>
            <a:r>
              <a:rPr lang="en-US" i="1" dirty="0"/>
              <a:t>Negro with a Hat: The Rise and Fall of Marcus Garvey.</a:t>
            </a:r>
            <a:r>
              <a:rPr lang="en-US" i="0" dirty="0"/>
              <a:t> London: Jonathan Cape, 2008.</a:t>
            </a:r>
          </a:p>
        </p:txBody>
      </p:sp>
      <p:sp>
        <p:nvSpPr>
          <p:cNvPr id="4" name="Slide Number Placeholder 3"/>
          <p:cNvSpPr>
            <a:spLocks noGrp="1"/>
          </p:cNvSpPr>
          <p:nvPr>
            <p:ph type="sldNum" sz="quarter" idx="5"/>
          </p:nvPr>
        </p:nvSpPr>
        <p:spPr/>
        <p:txBody>
          <a:bodyPr/>
          <a:lstStyle/>
          <a:p>
            <a:fld id="{E3EB26F7-A228-42CF-ACCD-60F210703DBF}" type="slidenum">
              <a:rPr lang="en-US" smtClean="0"/>
              <a:t>20</a:t>
            </a:fld>
            <a:endParaRPr lang="en-US" dirty="0"/>
          </a:p>
        </p:txBody>
      </p:sp>
    </p:spTree>
    <p:extLst>
      <p:ext uri="{BB962C8B-B14F-4D97-AF65-F5344CB8AC3E}">
        <p14:creationId xmlns:p14="http://schemas.microsoft.com/office/powerpoint/2010/main" val="10903700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http://greatmigrationphl.org/node/14</a:t>
            </a:r>
          </a:p>
        </p:txBody>
      </p:sp>
      <p:sp>
        <p:nvSpPr>
          <p:cNvPr id="4" name="Slide Number Placeholder 3"/>
          <p:cNvSpPr>
            <a:spLocks noGrp="1"/>
          </p:cNvSpPr>
          <p:nvPr>
            <p:ph type="sldNum" sz="quarter" idx="5"/>
          </p:nvPr>
        </p:nvSpPr>
        <p:spPr/>
        <p:txBody>
          <a:bodyPr/>
          <a:lstStyle/>
          <a:p>
            <a:fld id="{E3EB26F7-A228-42CF-ACCD-60F210703DBF}" type="slidenum">
              <a:rPr lang="en-US" smtClean="0"/>
              <a:t>21</a:t>
            </a:fld>
            <a:endParaRPr lang="en-US" dirty="0"/>
          </a:p>
        </p:txBody>
      </p:sp>
    </p:spTree>
    <p:extLst>
      <p:ext uri="{BB962C8B-B14F-4D97-AF65-F5344CB8AC3E}">
        <p14:creationId xmlns:p14="http://schemas.microsoft.com/office/powerpoint/2010/main" val="24448716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https://www.pbs.org/wgbh/americanexperience/features/garvey-must-go-campaign/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Colin Grant. </a:t>
            </a:r>
            <a:r>
              <a:rPr lang="en-US" i="1" dirty="0"/>
              <a:t>Negro with a Hat: The Rise and Fall of Marcus Garvey.</a:t>
            </a:r>
            <a:r>
              <a:rPr lang="en-US" i="0" dirty="0"/>
              <a:t> London: Jonathan Cape, 2008.</a:t>
            </a:r>
          </a:p>
        </p:txBody>
      </p:sp>
      <p:sp>
        <p:nvSpPr>
          <p:cNvPr id="4" name="Slide Number Placeholder 3"/>
          <p:cNvSpPr>
            <a:spLocks noGrp="1"/>
          </p:cNvSpPr>
          <p:nvPr>
            <p:ph type="sldNum" sz="quarter" idx="5"/>
          </p:nvPr>
        </p:nvSpPr>
        <p:spPr/>
        <p:txBody>
          <a:bodyPr/>
          <a:lstStyle/>
          <a:p>
            <a:fld id="{E3EB26F7-A228-42CF-ACCD-60F210703DBF}" type="slidenum">
              <a:rPr lang="en-US" smtClean="0"/>
              <a:t>22</a:t>
            </a:fld>
            <a:endParaRPr lang="en-US" dirty="0"/>
          </a:p>
        </p:txBody>
      </p:sp>
    </p:spTree>
    <p:extLst>
      <p:ext uri="{BB962C8B-B14F-4D97-AF65-F5344CB8AC3E}">
        <p14:creationId xmlns:p14="http://schemas.microsoft.com/office/powerpoint/2010/main" val="6607365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https://www.pbs.org/wgbh/americanexperience/features/garvey-must-go-campaign/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Colin Grant. </a:t>
            </a:r>
            <a:r>
              <a:rPr lang="en-US" i="1" dirty="0"/>
              <a:t>Negro with a Hat: The Rise and Fall of Marcus Garvey.</a:t>
            </a:r>
            <a:r>
              <a:rPr lang="en-US" i="0" dirty="0"/>
              <a:t> London: Jonathan Cape, 2008.</a:t>
            </a:r>
          </a:p>
        </p:txBody>
      </p:sp>
      <p:sp>
        <p:nvSpPr>
          <p:cNvPr id="4" name="Slide Number Placeholder 3"/>
          <p:cNvSpPr>
            <a:spLocks noGrp="1"/>
          </p:cNvSpPr>
          <p:nvPr>
            <p:ph type="sldNum" sz="quarter" idx="5"/>
          </p:nvPr>
        </p:nvSpPr>
        <p:spPr/>
        <p:txBody>
          <a:bodyPr/>
          <a:lstStyle/>
          <a:p>
            <a:fld id="{E3EB26F7-A228-42CF-ACCD-60F210703DBF}" type="slidenum">
              <a:rPr lang="en-US" smtClean="0"/>
              <a:t>23</a:t>
            </a:fld>
            <a:endParaRPr lang="en-US" dirty="0"/>
          </a:p>
        </p:txBody>
      </p:sp>
    </p:spTree>
    <p:extLst>
      <p:ext uri="{BB962C8B-B14F-4D97-AF65-F5344CB8AC3E}">
        <p14:creationId xmlns:p14="http://schemas.microsoft.com/office/powerpoint/2010/main" val="42546096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https://library.uta.edu/digitalgallery/sites/library.uta.edu.digitalgallery/files/10010000-10019999new/10018223.jpg</a:t>
            </a:r>
          </a:p>
          <a:p>
            <a:endParaRPr lang="en-US" dirty="0"/>
          </a:p>
          <a:p>
            <a:r>
              <a:rPr lang="en-US" dirty="0"/>
              <a:t>https://www.pbs.org/wgbh/americanexperience/features/garvey-must-go-campaign/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Colin Grant. </a:t>
            </a:r>
            <a:r>
              <a:rPr lang="en-US" i="1" dirty="0"/>
              <a:t>Negro with a Hat: The Rise and Fall of Marcus Garvey.</a:t>
            </a:r>
            <a:r>
              <a:rPr lang="en-US" i="0" dirty="0"/>
              <a:t> London: Jonathan Cape, 2008.</a:t>
            </a:r>
          </a:p>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24</a:t>
            </a:fld>
            <a:endParaRPr lang="en-US" dirty="0"/>
          </a:p>
        </p:txBody>
      </p:sp>
    </p:spTree>
    <p:extLst>
      <p:ext uri="{BB962C8B-B14F-4D97-AF65-F5344CB8AC3E}">
        <p14:creationId xmlns:p14="http://schemas.microsoft.com/office/powerpoint/2010/main" val="22403800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https://qz.com/806978/the-kkk-was-once-a-giant-pyramid-scheme-exploiting-racism-for-tons-of-money</a:t>
            </a:r>
          </a:p>
        </p:txBody>
      </p:sp>
      <p:sp>
        <p:nvSpPr>
          <p:cNvPr id="4" name="Slide Number Placeholder 3"/>
          <p:cNvSpPr>
            <a:spLocks noGrp="1"/>
          </p:cNvSpPr>
          <p:nvPr>
            <p:ph type="sldNum" sz="quarter" idx="5"/>
          </p:nvPr>
        </p:nvSpPr>
        <p:spPr/>
        <p:txBody>
          <a:bodyPr/>
          <a:lstStyle/>
          <a:p>
            <a:fld id="{E3EB26F7-A228-42CF-ACCD-60F210703DBF}" type="slidenum">
              <a:rPr lang="en-US" smtClean="0"/>
              <a:t>25</a:t>
            </a:fld>
            <a:endParaRPr lang="en-US" dirty="0"/>
          </a:p>
        </p:txBody>
      </p:sp>
    </p:spTree>
    <p:extLst>
      <p:ext uri="{BB962C8B-B14F-4D97-AF65-F5344CB8AC3E}">
        <p14:creationId xmlns:p14="http://schemas.microsoft.com/office/powerpoint/2010/main" val="29704687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https://www.pbs.org/wgbh/americanexperience/features/garvey-must-go-campaign/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Colin Grant. </a:t>
            </a:r>
            <a:r>
              <a:rPr lang="en-US" i="1" dirty="0"/>
              <a:t>Negro with a Hat: The Rise and Fall of Marcus Garvey.</a:t>
            </a:r>
            <a:r>
              <a:rPr lang="en-US" i="0" dirty="0"/>
              <a:t> London: Jonathan Cape, 2008.</a:t>
            </a:r>
          </a:p>
        </p:txBody>
      </p:sp>
      <p:sp>
        <p:nvSpPr>
          <p:cNvPr id="4" name="Slide Number Placeholder 3"/>
          <p:cNvSpPr>
            <a:spLocks noGrp="1"/>
          </p:cNvSpPr>
          <p:nvPr>
            <p:ph type="sldNum" sz="quarter" idx="5"/>
          </p:nvPr>
        </p:nvSpPr>
        <p:spPr/>
        <p:txBody>
          <a:bodyPr/>
          <a:lstStyle/>
          <a:p>
            <a:fld id="{E3EB26F7-A228-42CF-ACCD-60F210703DBF}" type="slidenum">
              <a:rPr lang="en-US" smtClean="0"/>
              <a:t>26</a:t>
            </a:fld>
            <a:endParaRPr lang="en-US" dirty="0"/>
          </a:p>
        </p:txBody>
      </p:sp>
    </p:spTree>
    <p:extLst>
      <p:ext uri="{BB962C8B-B14F-4D97-AF65-F5344CB8AC3E}">
        <p14:creationId xmlns:p14="http://schemas.microsoft.com/office/powerpoint/2010/main" val="27612003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https://www.pinterest.com/pin/479422322810849579/</a:t>
            </a:r>
          </a:p>
        </p:txBody>
      </p:sp>
      <p:sp>
        <p:nvSpPr>
          <p:cNvPr id="4" name="Slide Number Placeholder 3"/>
          <p:cNvSpPr>
            <a:spLocks noGrp="1"/>
          </p:cNvSpPr>
          <p:nvPr>
            <p:ph type="sldNum" sz="quarter" idx="5"/>
          </p:nvPr>
        </p:nvSpPr>
        <p:spPr/>
        <p:txBody>
          <a:bodyPr/>
          <a:lstStyle/>
          <a:p>
            <a:fld id="{E3EB26F7-A228-42CF-ACCD-60F210703DBF}" type="slidenum">
              <a:rPr lang="en-US" smtClean="0"/>
              <a:t>27</a:t>
            </a:fld>
            <a:endParaRPr lang="en-US" dirty="0"/>
          </a:p>
        </p:txBody>
      </p:sp>
    </p:spTree>
    <p:extLst>
      <p:ext uri="{BB962C8B-B14F-4D97-AF65-F5344CB8AC3E}">
        <p14:creationId xmlns:p14="http://schemas.microsoft.com/office/powerpoint/2010/main" val="11287454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https://www.pbs.org/wgbh/americanexperience/features/garvey-must-go-campaign/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Colin Grant. </a:t>
            </a:r>
            <a:r>
              <a:rPr lang="en-US" i="1" dirty="0"/>
              <a:t>Negro with a Hat: The Rise and Fall of Marcus Garvey.</a:t>
            </a:r>
            <a:r>
              <a:rPr lang="en-US" i="0" dirty="0"/>
              <a:t> London: Jonathan Cape, 2008.</a:t>
            </a:r>
          </a:p>
        </p:txBody>
      </p:sp>
      <p:sp>
        <p:nvSpPr>
          <p:cNvPr id="4" name="Slide Number Placeholder 3"/>
          <p:cNvSpPr>
            <a:spLocks noGrp="1"/>
          </p:cNvSpPr>
          <p:nvPr>
            <p:ph type="sldNum" sz="quarter" idx="5"/>
          </p:nvPr>
        </p:nvSpPr>
        <p:spPr/>
        <p:txBody>
          <a:bodyPr/>
          <a:lstStyle/>
          <a:p>
            <a:fld id="{E3EB26F7-A228-42CF-ACCD-60F210703DBF}" type="slidenum">
              <a:rPr lang="en-US" smtClean="0"/>
              <a:t>28</a:t>
            </a:fld>
            <a:endParaRPr lang="en-US" dirty="0"/>
          </a:p>
        </p:txBody>
      </p:sp>
    </p:spTree>
    <p:extLst>
      <p:ext uri="{BB962C8B-B14F-4D97-AF65-F5344CB8AC3E}">
        <p14:creationId xmlns:p14="http://schemas.microsoft.com/office/powerpoint/2010/main" val="191874129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https://www.clevelandart.org/art/1999.54</a:t>
            </a:r>
          </a:p>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29</a:t>
            </a:fld>
            <a:endParaRPr lang="en-US" dirty="0"/>
          </a:p>
        </p:txBody>
      </p:sp>
    </p:spTree>
    <p:extLst>
      <p:ext uri="{BB962C8B-B14F-4D97-AF65-F5344CB8AC3E}">
        <p14:creationId xmlns:p14="http://schemas.microsoft.com/office/powerpoint/2010/main" val="15091037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https://jis.gov.jm/information/heroes/marcus-mosiah-garvey/</a:t>
            </a:r>
          </a:p>
        </p:txBody>
      </p:sp>
      <p:sp>
        <p:nvSpPr>
          <p:cNvPr id="4" name="Slide Number Placeholder 3"/>
          <p:cNvSpPr>
            <a:spLocks noGrp="1"/>
          </p:cNvSpPr>
          <p:nvPr>
            <p:ph type="sldNum" sz="quarter" idx="5"/>
          </p:nvPr>
        </p:nvSpPr>
        <p:spPr/>
        <p:txBody>
          <a:bodyPr/>
          <a:lstStyle/>
          <a:p>
            <a:fld id="{E3EB26F7-A228-42CF-ACCD-60F210703DBF}" type="slidenum">
              <a:rPr lang="en-US" smtClean="0"/>
              <a:t>3</a:t>
            </a:fld>
            <a:endParaRPr lang="en-US" dirty="0"/>
          </a:p>
        </p:txBody>
      </p:sp>
    </p:spTree>
    <p:extLst>
      <p:ext uri="{BB962C8B-B14F-4D97-AF65-F5344CB8AC3E}">
        <p14:creationId xmlns:p14="http://schemas.microsoft.com/office/powerpoint/2010/main" val="296259687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https://www.pbs.org/wgbh/americanexperience/features/garvey-must-go-campaign/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Colin Grant. </a:t>
            </a:r>
            <a:r>
              <a:rPr lang="en-US" i="1" dirty="0"/>
              <a:t>Negro with a Hat: The Rise and Fall of Marcus Garvey.</a:t>
            </a:r>
            <a:r>
              <a:rPr lang="en-US" i="0" dirty="0"/>
              <a:t> London: Jonathan Cape, 2008.</a:t>
            </a:r>
          </a:p>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30</a:t>
            </a:fld>
            <a:endParaRPr lang="en-US" dirty="0"/>
          </a:p>
        </p:txBody>
      </p:sp>
    </p:spTree>
    <p:extLst>
      <p:ext uri="{BB962C8B-B14F-4D97-AF65-F5344CB8AC3E}">
        <p14:creationId xmlns:p14="http://schemas.microsoft.com/office/powerpoint/2010/main" val="87341176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https://findingaids.commons.gc.cuny.edu/2022/02/15/the-negro-world-newspaper-collection-1923-1925/</a:t>
            </a:r>
          </a:p>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31</a:t>
            </a:fld>
            <a:endParaRPr lang="en-US" dirty="0"/>
          </a:p>
        </p:txBody>
      </p:sp>
    </p:spTree>
    <p:extLst>
      <p:ext uri="{BB962C8B-B14F-4D97-AF65-F5344CB8AC3E}">
        <p14:creationId xmlns:p14="http://schemas.microsoft.com/office/powerpoint/2010/main" val="195673419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Marcus Garvey: Look for Me in the Whirlwind</a:t>
            </a:r>
            <a:r>
              <a:rPr lang="en-US" i="0" dirty="0"/>
              <a:t>. Dir. Stanley Nelson. Produced by Firelight Media for the PBS series </a:t>
            </a:r>
            <a:r>
              <a:rPr lang="en-US" i="1" dirty="0"/>
              <a:t>American Experience, </a:t>
            </a:r>
            <a:r>
              <a:rPr lang="en-US" i="0" dirty="0"/>
              <a:t>2001.</a:t>
            </a:r>
          </a:p>
          <a:p>
            <a:r>
              <a:rPr lang="en-US" i="0" dirty="0"/>
              <a:t>https://digitalcollections.nypl.org/items/8e0981a2-4ae0-a10a-e040-e00a18063089</a:t>
            </a:r>
          </a:p>
        </p:txBody>
      </p:sp>
      <p:sp>
        <p:nvSpPr>
          <p:cNvPr id="4" name="Slide Number Placeholder 3"/>
          <p:cNvSpPr>
            <a:spLocks noGrp="1"/>
          </p:cNvSpPr>
          <p:nvPr>
            <p:ph type="sldNum" sz="quarter" idx="5"/>
          </p:nvPr>
        </p:nvSpPr>
        <p:spPr/>
        <p:txBody>
          <a:bodyPr/>
          <a:lstStyle/>
          <a:p>
            <a:fld id="{E3EB26F7-A228-42CF-ACCD-60F210703DBF}" type="slidenum">
              <a:rPr lang="en-US" smtClean="0"/>
              <a:t>32</a:t>
            </a:fld>
            <a:endParaRPr lang="en-US" dirty="0"/>
          </a:p>
        </p:txBody>
      </p:sp>
    </p:spTree>
    <p:extLst>
      <p:ext uri="{BB962C8B-B14F-4D97-AF65-F5344CB8AC3E}">
        <p14:creationId xmlns:p14="http://schemas.microsoft.com/office/powerpoint/2010/main" val="283563152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Marcus Garvey: Look for Me in the Whirlwind</a:t>
            </a:r>
            <a:r>
              <a:rPr lang="en-US" i="0" dirty="0"/>
              <a:t>. Dir. Stanley Nelson. Produced by Firelight Media for the PBS series </a:t>
            </a:r>
            <a:r>
              <a:rPr lang="en-US" i="1" dirty="0"/>
              <a:t>American Experience, </a:t>
            </a:r>
            <a:r>
              <a:rPr lang="en-US" i="0" dirty="0"/>
              <a:t>2001.</a:t>
            </a:r>
          </a:p>
          <a:p>
            <a:r>
              <a:rPr lang="en-US" i="0" dirty="0"/>
              <a:t>https://digitalcollections.nypl.org/items/8e0981a2-4ae0-a10a-e040-e00a18063089</a:t>
            </a:r>
          </a:p>
        </p:txBody>
      </p:sp>
      <p:sp>
        <p:nvSpPr>
          <p:cNvPr id="4" name="Slide Number Placeholder 3"/>
          <p:cNvSpPr>
            <a:spLocks noGrp="1"/>
          </p:cNvSpPr>
          <p:nvPr>
            <p:ph type="sldNum" sz="quarter" idx="5"/>
          </p:nvPr>
        </p:nvSpPr>
        <p:spPr/>
        <p:txBody>
          <a:bodyPr/>
          <a:lstStyle/>
          <a:p>
            <a:fld id="{E3EB26F7-A228-42CF-ACCD-60F210703DBF}" type="slidenum">
              <a:rPr lang="en-US" smtClean="0"/>
              <a:t>33</a:t>
            </a:fld>
            <a:endParaRPr lang="en-US" dirty="0"/>
          </a:p>
        </p:txBody>
      </p:sp>
    </p:spTree>
    <p:extLst>
      <p:ext uri="{BB962C8B-B14F-4D97-AF65-F5344CB8AC3E}">
        <p14:creationId xmlns:p14="http://schemas.microsoft.com/office/powerpoint/2010/main" val="9102262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Marcus Garvey: Look for Me in the Whirlwind</a:t>
            </a:r>
            <a:r>
              <a:rPr lang="en-US" i="0" dirty="0"/>
              <a:t>. Dir. Stanley Nelson. Produced by Firelight Media for the PBS series </a:t>
            </a:r>
            <a:r>
              <a:rPr lang="en-US" i="1" dirty="0"/>
              <a:t>American Experience, </a:t>
            </a:r>
            <a:r>
              <a:rPr lang="en-US" i="0" dirty="0"/>
              <a:t>2001.</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Colin Grant. </a:t>
            </a:r>
            <a:r>
              <a:rPr lang="en-US" i="1" dirty="0"/>
              <a:t>Negro with a Hat: The Rise and Fall of Marcus Garvey.</a:t>
            </a:r>
            <a:r>
              <a:rPr lang="en-US" i="0" dirty="0"/>
              <a:t> London: Jonathan Cape, 2008.</a:t>
            </a:r>
          </a:p>
          <a:p>
            <a:endParaRPr lang="en-US" i="0" dirty="0"/>
          </a:p>
        </p:txBody>
      </p:sp>
      <p:sp>
        <p:nvSpPr>
          <p:cNvPr id="4" name="Slide Number Placeholder 3"/>
          <p:cNvSpPr>
            <a:spLocks noGrp="1"/>
          </p:cNvSpPr>
          <p:nvPr>
            <p:ph type="sldNum" sz="quarter" idx="5"/>
          </p:nvPr>
        </p:nvSpPr>
        <p:spPr/>
        <p:txBody>
          <a:bodyPr/>
          <a:lstStyle/>
          <a:p>
            <a:fld id="{E3EB26F7-A228-42CF-ACCD-60F210703DBF}" type="slidenum">
              <a:rPr lang="en-US" smtClean="0"/>
              <a:t>34</a:t>
            </a:fld>
            <a:endParaRPr lang="en-US" dirty="0"/>
          </a:p>
        </p:txBody>
      </p:sp>
    </p:spTree>
    <p:extLst>
      <p:ext uri="{BB962C8B-B14F-4D97-AF65-F5344CB8AC3E}">
        <p14:creationId xmlns:p14="http://schemas.microsoft.com/office/powerpoint/2010/main" val="219039539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https://www.alamy.com/stock-photo-marcus-garvey-is-deported-from-usa-five-hundred-negroes-of-new-orleans-50013178.html</a:t>
            </a:r>
          </a:p>
        </p:txBody>
      </p:sp>
      <p:sp>
        <p:nvSpPr>
          <p:cNvPr id="4" name="Slide Number Placeholder 3"/>
          <p:cNvSpPr>
            <a:spLocks noGrp="1"/>
          </p:cNvSpPr>
          <p:nvPr>
            <p:ph type="sldNum" sz="quarter" idx="5"/>
          </p:nvPr>
        </p:nvSpPr>
        <p:spPr/>
        <p:txBody>
          <a:bodyPr/>
          <a:lstStyle/>
          <a:p>
            <a:fld id="{E3EB26F7-A228-42CF-ACCD-60F210703DBF}" type="slidenum">
              <a:rPr lang="en-US" smtClean="0"/>
              <a:t>35</a:t>
            </a:fld>
            <a:endParaRPr lang="en-US" dirty="0"/>
          </a:p>
        </p:txBody>
      </p:sp>
    </p:spTree>
    <p:extLst>
      <p:ext uri="{BB962C8B-B14F-4D97-AF65-F5344CB8AC3E}">
        <p14:creationId xmlns:p14="http://schemas.microsoft.com/office/powerpoint/2010/main" val="137175824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Colin Grant. </a:t>
            </a:r>
            <a:r>
              <a:rPr lang="en-US" i="1" dirty="0"/>
              <a:t>Negro with a Hat: The Rise and Fall of Marcus Garvey.</a:t>
            </a:r>
            <a:r>
              <a:rPr lang="en-US" i="0" dirty="0"/>
              <a:t> London: Jonathan Cape, 2008.</a:t>
            </a:r>
          </a:p>
        </p:txBody>
      </p:sp>
      <p:sp>
        <p:nvSpPr>
          <p:cNvPr id="4" name="Slide Number Placeholder 3"/>
          <p:cNvSpPr>
            <a:spLocks noGrp="1"/>
          </p:cNvSpPr>
          <p:nvPr>
            <p:ph type="sldNum" sz="quarter" idx="5"/>
          </p:nvPr>
        </p:nvSpPr>
        <p:spPr/>
        <p:txBody>
          <a:bodyPr/>
          <a:lstStyle/>
          <a:p>
            <a:fld id="{E3EB26F7-A228-42CF-ACCD-60F210703DBF}" type="slidenum">
              <a:rPr lang="en-US" smtClean="0"/>
              <a:t>36</a:t>
            </a:fld>
            <a:endParaRPr lang="en-US" dirty="0"/>
          </a:p>
        </p:txBody>
      </p:sp>
    </p:spTree>
    <p:extLst>
      <p:ext uri="{BB962C8B-B14F-4D97-AF65-F5344CB8AC3E}">
        <p14:creationId xmlns:p14="http://schemas.microsoft.com/office/powerpoint/2010/main" val="272252907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Colin Grant. </a:t>
            </a:r>
            <a:r>
              <a:rPr lang="en-US" i="1" dirty="0"/>
              <a:t>Negro with a Hat: The Rise and Fall of Marcus Garvey.</a:t>
            </a:r>
            <a:r>
              <a:rPr lang="en-US" i="0" dirty="0"/>
              <a:t> London: Jonathan Cape, 2008.</a:t>
            </a:r>
          </a:p>
        </p:txBody>
      </p:sp>
      <p:sp>
        <p:nvSpPr>
          <p:cNvPr id="4" name="Slide Number Placeholder 3"/>
          <p:cNvSpPr>
            <a:spLocks noGrp="1"/>
          </p:cNvSpPr>
          <p:nvPr>
            <p:ph type="sldNum" sz="quarter" idx="5"/>
          </p:nvPr>
        </p:nvSpPr>
        <p:spPr/>
        <p:txBody>
          <a:bodyPr/>
          <a:lstStyle/>
          <a:p>
            <a:fld id="{E3EB26F7-A228-42CF-ACCD-60F210703DBF}" type="slidenum">
              <a:rPr lang="en-US" smtClean="0"/>
              <a:t>37</a:t>
            </a:fld>
            <a:endParaRPr lang="en-US" dirty="0"/>
          </a:p>
        </p:txBody>
      </p:sp>
    </p:spTree>
    <p:extLst>
      <p:ext uri="{BB962C8B-B14F-4D97-AF65-F5344CB8AC3E}">
        <p14:creationId xmlns:p14="http://schemas.microsoft.com/office/powerpoint/2010/main" val="133364728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Marcus Garvey: Look for Me in the Whirlwind</a:t>
            </a:r>
            <a:r>
              <a:rPr lang="en-US" i="0" dirty="0"/>
              <a:t>. Dir. Stanley Nelson. Produced by Firelight Media for the PBS series </a:t>
            </a:r>
            <a:r>
              <a:rPr lang="en-US" i="1" dirty="0"/>
              <a:t>American Experience, </a:t>
            </a:r>
            <a:r>
              <a:rPr lang="en-US" i="0" dirty="0"/>
              <a:t>2001.</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Colin Grant. </a:t>
            </a:r>
            <a:r>
              <a:rPr lang="en-US" i="1" dirty="0"/>
              <a:t>Negro with a Hat: The Rise and Fall of Marcus Garvey.</a:t>
            </a:r>
            <a:r>
              <a:rPr lang="en-US" i="0" dirty="0"/>
              <a:t> London: Jonathan Cape, 2008.</a:t>
            </a:r>
          </a:p>
        </p:txBody>
      </p:sp>
      <p:sp>
        <p:nvSpPr>
          <p:cNvPr id="4" name="Slide Number Placeholder 3"/>
          <p:cNvSpPr>
            <a:spLocks noGrp="1"/>
          </p:cNvSpPr>
          <p:nvPr>
            <p:ph type="sldNum" sz="quarter" idx="5"/>
          </p:nvPr>
        </p:nvSpPr>
        <p:spPr/>
        <p:txBody>
          <a:bodyPr/>
          <a:lstStyle/>
          <a:p>
            <a:fld id="{E3EB26F7-A228-42CF-ACCD-60F210703DBF}" type="slidenum">
              <a:rPr lang="en-US" smtClean="0"/>
              <a:t>38</a:t>
            </a:fld>
            <a:endParaRPr lang="en-US" dirty="0"/>
          </a:p>
        </p:txBody>
      </p:sp>
    </p:spTree>
    <p:extLst>
      <p:ext uri="{BB962C8B-B14F-4D97-AF65-F5344CB8AC3E}">
        <p14:creationId xmlns:p14="http://schemas.microsoft.com/office/powerpoint/2010/main" val="422335756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https://soundsfromthepark.org.uk/about-sounds-from-the-park/about-speakers-corner/</a:t>
            </a:r>
          </a:p>
        </p:txBody>
      </p:sp>
      <p:sp>
        <p:nvSpPr>
          <p:cNvPr id="4" name="Slide Number Placeholder 3"/>
          <p:cNvSpPr>
            <a:spLocks noGrp="1"/>
          </p:cNvSpPr>
          <p:nvPr>
            <p:ph type="sldNum" sz="quarter" idx="5"/>
          </p:nvPr>
        </p:nvSpPr>
        <p:spPr/>
        <p:txBody>
          <a:bodyPr/>
          <a:lstStyle/>
          <a:p>
            <a:fld id="{E3EB26F7-A228-42CF-ACCD-60F210703DBF}" type="slidenum">
              <a:rPr lang="en-US" smtClean="0"/>
              <a:t>39</a:t>
            </a:fld>
            <a:endParaRPr lang="en-US" dirty="0"/>
          </a:p>
        </p:txBody>
      </p:sp>
    </p:spTree>
    <p:extLst>
      <p:ext uri="{BB962C8B-B14F-4D97-AF65-F5344CB8AC3E}">
        <p14:creationId xmlns:p14="http://schemas.microsoft.com/office/powerpoint/2010/main" val="935474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George Padmore, “Marcus Garvey Dies in London.” The Chicago Defender, May 18, 1940. </a:t>
            </a:r>
            <a:r>
              <a:rPr lang="en-US" sz="1200" b="0" i="0" u="none" strike="noStrike" kern="1200" baseline="0" dirty="0">
                <a:solidFill>
                  <a:schemeClr val="tx1"/>
                </a:solidFill>
                <a:latin typeface="+mn-lt"/>
                <a:ea typeface="+mn-ea"/>
                <a:cs typeface="+mn-cs"/>
              </a:rPr>
              <a:t>ProQuest Historical Newspapers: Chicago Defender.</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4</a:t>
            </a:fld>
            <a:endParaRPr lang="en-US" dirty="0"/>
          </a:p>
        </p:txBody>
      </p:sp>
    </p:spTree>
    <p:extLst>
      <p:ext uri="{BB962C8B-B14F-4D97-AF65-F5344CB8AC3E}">
        <p14:creationId xmlns:p14="http://schemas.microsoft.com/office/powerpoint/2010/main" val="23078535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Marcus Garvey: Look for Me in the Whirlwind</a:t>
            </a:r>
            <a:r>
              <a:rPr lang="en-US" i="0" dirty="0"/>
              <a:t>. Dir. Stanley Nelson. Produced by Firelight Media for the PBS series </a:t>
            </a:r>
            <a:r>
              <a:rPr lang="en-US" i="1" dirty="0"/>
              <a:t>American Experience, </a:t>
            </a:r>
            <a:r>
              <a:rPr lang="en-US" i="0" dirty="0"/>
              <a:t>2001.</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Colin Grant. </a:t>
            </a:r>
            <a:r>
              <a:rPr lang="en-US" i="1" dirty="0"/>
              <a:t>Negro with a Hat: The Rise and Fall of Marcus Garvey.</a:t>
            </a:r>
            <a:r>
              <a:rPr lang="en-US" i="0" dirty="0"/>
              <a:t> London: Jonathan Cape, 2008.</a:t>
            </a:r>
          </a:p>
        </p:txBody>
      </p:sp>
      <p:sp>
        <p:nvSpPr>
          <p:cNvPr id="4" name="Slide Number Placeholder 3"/>
          <p:cNvSpPr>
            <a:spLocks noGrp="1"/>
          </p:cNvSpPr>
          <p:nvPr>
            <p:ph type="sldNum" sz="quarter" idx="5"/>
          </p:nvPr>
        </p:nvSpPr>
        <p:spPr/>
        <p:txBody>
          <a:bodyPr/>
          <a:lstStyle/>
          <a:p>
            <a:fld id="{E3EB26F7-A228-42CF-ACCD-60F210703DBF}" type="slidenum">
              <a:rPr lang="en-US" smtClean="0"/>
              <a:t>40</a:t>
            </a:fld>
            <a:endParaRPr lang="en-US" dirty="0"/>
          </a:p>
        </p:txBody>
      </p:sp>
    </p:spTree>
    <p:extLst>
      <p:ext uri="{BB962C8B-B14F-4D97-AF65-F5344CB8AC3E}">
        <p14:creationId xmlns:p14="http://schemas.microsoft.com/office/powerpoint/2010/main" val="295076766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https://monovisions.com/london-in-the-blackout-1939/</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i="1" dirty="0"/>
              <a:t>Marcus Garvey: Look for Me in the Whirlwind</a:t>
            </a:r>
            <a:r>
              <a:rPr lang="en-US" i="0" dirty="0"/>
              <a:t>. Dir. Stanley Nelson. Produced by Firelight Media for the PBS series </a:t>
            </a:r>
            <a:r>
              <a:rPr lang="en-US" i="1" dirty="0"/>
              <a:t>American Experience, </a:t>
            </a:r>
            <a:r>
              <a:rPr lang="en-US" i="0" dirty="0"/>
              <a:t>2001.</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Colin Grant. </a:t>
            </a:r>
            <a:r>
              <a:rPr lang="en-US" i="1" dirty="0"/>
              <a:t>Negro with a Hat: The Rise and Fall of Marcus Garvey.</a:t>
            </a:r>
            <a:r>
              <a:rPr lang="en-US" i="0" dirty="0"/>
              <a:t> London: Jonathan Cape, 2008.</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41</a:t>
            </a:fld>
            <a:endParaRPr lang="en-US" dirty="0"/>
          </a:p>
        </p:txBody>
      </p:sp>
    </p:spTree>
    <p:extLst>
      <p:ext uri="{BB962C8B-B14F-4D97-AF65-F5344CB8AC3E}">
        <p14:creationId xmlns:p14="http://schemas.microsoft.com/office/powerpoint/2010/main" val="252675524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Marcus Garvey: Look for Me in the Whirlwind</a:t>
            </a:r>
            <a:r>
              <a:rPr lang="en-US" i="0" dirty="0"/>
              <a:t>. Dir. Stanley Nelson. Produced by Firelight Media for the PBS series </a:t>
            </a:r>
            <a:r>
              <a:rPr lang="en-US" i="1" dirty="0"/>
              <a:t>American Experience, </a:t>
            </a:r>
            <a:r>
              <a:rPr lang="en-US" i="0" dirty="0"/>
              <a:t>2001.</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Colin Grant. </a:t>
            </a:r>
            <a:r>
              <a:rPr lang="en-US" i="1" dirty="0"/>
              <a:t>Negro with a Hat: The Rise and Fall of Marcus Garvey.</a:t>
            </a:r>
            <a:r>
              <a:rPr lang="en-US" i="0" dirty="0"/>
              <a:t> London: Jonathan Cape, 2008.</a:t>
            </a:r>
          </a:p>
        </p:txBody>
      </p:sp>
      <p:sp>
        <p:nvSpPr>
          <p:cNvPr id="4" name="Slide Number Placeholder 3"/>
          <p:cNvSpPr>
            <a:spLocks noGrp="1"/>
          </p:cNvSpPr>
          <p:nvPr>
            <p:ph type="sldNum" sz="quarter" idx="5"/>
          </p:nvPr>
        </p:nvSpPr>
        <p:spPr/>
        <p:txBody>
          <a:bodyPr/>
          <a:lstStyle/>
          <a:p>
            <a:fld id="{E3EB26F7-A228-42CF-ACCD-60F210703DBF}" type="slidenum">
              <a:rPr lang="en-US" smtClean="0"/>
              <a:t>42</a:t>
            </a:fld>
            <a:endParaRPr lang="en-US" dirty="0"/>
          </a:p>
        </p:txBody>
      </p:sp>
    </p:spTree>
    <p:extLst>
      <p:ext uri="{BB962C8B-B14F-4D97-AF65-F5344CB8AC3E}">
        <p14:creationId xmlns:p14="http://schemas.microsoft.com/office/powerpoint/2010/main" val="1264419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Colin Grant. </a:t>
            </a:r>
            <a:r>
              <a:rPr lang="en-US" i="1" dirty="0"/>
              <a:t>Negro with a Hat: The Rise and Fall of Marcus Garvey.</a:t>
            </a:r>
            <a:r>
              <a:rPr lang="en-US" i="0" dirty="0"/>
              <a:t> London: Jonathan Cape, 2008.</a:t>
            </a:r>
          </a:p>
        </p:txBody>
      </p:sp>
      <p:sp>
        <p:nvSpPr>
          <p:cNvPr id="4" name="Slide Number Placeholder 3"/>
          <p:cNvSpPr>
            <a:spLocks noGrp="1"/>
          </p:cNvSpPr>
          <p:nvPr>
            <p:ph type="sldNum" sz="quarter" idx="5"/>
          </p:nvPr>
        </p:nvSpPr>
        <p:spPr/>
        <p:txBody>
          <a:bodyPr/>
          <a:lstStyle/>
          <a:p>
            <a:fld id="{E3EB26F7-A228-42CF-ACCD-60F210703DBF}" type="slidenum">
              <a:rPr lang="en-US" smtClean="0"/>
              <a:t>43</a:t>
            </a:fld>
            <a:endParaRPr lang="en-US" dirty="0"/>
          </a:p>
        </p:txBody>
      </p:sp>
    </p:spTree>
    <p:extLst>
      <p:ext uri="{BB962C8B-B14F-4D97-AF65-F5344CB8AC3E}">
        <p14:creationId xmlns:p14="http://schemas.microsoft.com/office/powerpoint/2010/main" val="6331485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Marcus Garvey: Look for Me in the Whirlwind</a:t>
            </a:r>
            <a:r>
              <a:rPr lang="en-US" i="0" dirty="0"/>
              <a:t>. Dir. Stanley Nelson. Produced by Firelight Media for the PBS series </a:t>
            </a:r>
            <a:r>
              <a:rPr lang="en-US" i="1" dirty="0"/>
              <a:t>American Experience, </a:t>
            </a:r>
            <a:r>
              <a:rPr lang="en-US" i="0" dirty="0"/>
              <a:t>2001.</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Colin Grant. </a:t>
            </a:r>
            <a:r>
              <a:rPr lang="en-US" i="1" dirty="0"/>
              <a:t>Negro with a Hat: The Rise and Fall of Marcus Garvey.</a:t>
            </a:r>
            <a:r>
              <a:rPr lang="en-US" i="0" dirty="0"/>
              <a:t> London: Jonathan Cape, 2008.</a:t>
            </a:r>
          </a:p>
        </p:txBody>
      </p:sp>
      <p:sp>
        <p:nvSpPr>
          <p:cNvPr id="4" name="Slide Number Placeholder 3"/>
          <p:cNvSpPr>
            <a:spLocks noGrp="1"/>
          </p:cNvSpPr>
          <p:nvPr>
            <p:ph type="sldNum" sz="quarter" idx="5"/>
          </p:nvPr>
        </p:nvSpPr>
        <p:spPr/>
        <p:txBody>
          <a:bodyPr/>
          <a:lstStyle/>
          <a:p>
            <a:fld id="{E3EB26F7-A228-42CF-ACCD-60F210703DBF}" type="slidenum">
              <a:rPr lang="en-US" smtClean="0"/>
              <a:t>44</a:t>
            </a:fld>
            <a:endParaRPr lang="en-US" dirty="0"/>
          </a:p>
        </p:txBody>
      </p:sp>
    </p:spTree>
    <p:extLst>
      <p:ext uri="{BB962C8B-B14F-4D97-AF65-F5344CB8AC3E}">
        <p14:creationId xmlns:p14="http://schemas.microsoft.com/office/powerpoint/2010/main" val="421476328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Marcus Garvey: Look for Me in the Whirlwind</a:t>
            </a:r>
            <a:r>
              <a:rPr lang="en-US" i="0" dirty="0"/>
              <a:t>. Dir. Stanley Nelson. Produced by Firelight Media for the PBS series </a:t>
            </a:r>
            <a:r>
              <a:rPr lang="en-US" i="1" dirty="0"/>
              <a:t>American Experience, </a:t>
            </a:r>
            <a:r>
              <a:rPr lang="en-US" i="0" dirty="0"/>
              <a:t>2001.</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Colin Grant. </a:t>
            </a:r>
            <a:r>
              <a:rPr lang="en-US" i="1" dirty="0"/>
              <a:t>Negro with a Hat: The Rise and Fall of Marcus Garvey.</a:t>
            </a:r>
            <a:r>
              <a:rPr lang="en-US" i="0" dirty="0"/>
              <a:t> London: Jonathan Cape, 2008.</a:t>
            </a:r>
          </a:p>
        </p:txBody>
      </p:sp>
      <p:sp>
        <p:nvSpPr>
          <p:cNvPr id="4" name="Slide Number Placeholder 3"/>
          <p:cNvSpPr>
            <a:spLocks noGrp="1"/>
          </p:cNvSpPr>
          <p:nvPr>
            <p:ph type="sldNum" sz="quarter" idx="5"/>
          </p:nvPr>
        </p:nvSpPr>
        <p:spPr/>
        <p:txBody>
          <a:bodyPr/>
          <a:lstStyle/>
          <a:p>
            <a:fld id="{E3EB26F7-A228-42CF-ACCD-60F210703DBF}" type="slidenum">
              <a:rPr lang="en-US" smtClean="0"/>
              <a:t>45</a:t>
            </a:fld>
            <a:endParaRPr lang="en-US" dirty="0"/>
          </a:p>
        </p:txBody>
      </p:sp>
    </p:spTree>
    <p:extLst>
      <p:ext uri="{BB962C8B-B14F-4D97-AF65-F5344CB8AC3E}">
        <p14:creationId xmlns:p14="http://schemas.microsoft.com/office/powerpoint/2010/main" val="20302087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Marcus Garvey: Look for Me in the Whirlwind</a:t>
            </a:r>
            <a:r>
              <a:rPr lang="en-US" i="0" dirty="0"/>
              <a:t>. Dir. Stanley Nelson. Produced by Firelight Media for the PBS series </a:t>
            </a:r>
            <a:r>
              <a:rPr lang="en-US" i="1" dirty="0"/>
              <a:t>American Experience, </a:t>
            </a:r>
            <a:r>
              <a:rPr lang="en-US" i="0" dirty="0"/>
              <a:t>2001.</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Colin Grant. </a:t>
            </a:r>
            <a:r>
              <a:rPr lang="en-US" i="1" dirty="0"/>
              <a:t>Negro with a Hat: The Rise and Fall of Marcus Garvey.</a:t>
            </a:r>
            <a:r>
              <a:rPr lang="en-US" i="0" dirty="0"/>
              <a:t> London: Jonathan Cape, 2008.</a:t>
            </a:r>
          </a:p>
        </p:txBody>
      </p:sp>
      <p:sp>
        <p:nvSpPr>
          <p:cNvPr id="4" name="Slide Number Placeholder 3"/>
          <p:cNvSpPr>
            <a:spLocks noGrp="1"/>
          </p:cNvSpPr>
          <p:nvPr>
            <p:ph type="sldNum" sz="quarter" idx="5"/>
          </p:nvPr>
        </p:nvSpPr>
        <p:spPr/>
        <p:txBody>
          <a:bodyPr/>
          <a:lstStyle/>
          <a:p>
            <a:fld id="{E3EB26F7-A228-42CF-ACCD-60F210703DBF}" type="slidenum">
              <a:rPr lang="en-US" smtClean="0"/>
              <a:t>46</a:t>
            </a:fld>
            <a:endParaRPr lang="en-US" dirty="0"/>
          </a:p>
        </p:txBody>
      </p:sp>
    </p:spTree>
    <p:extLst>
      <p:ext uri="{BB962C8B-B14F-4D97-AF65-F5344CB8AC3E}">
        <p14:creationId xmlns:p14="http://schemas.microsoft.com/office/powerpoint/2010/main" val="40511769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Marcus Garvey: Look for Me in the Whirlwind</a:t>
            </a:r>
            <a:r>
              <a:rPr lang="en-US" i="0" dirty="0"/>
              <a:t>. Dir. Stanley Nelson. Produced by Firelight Media for the PBS series </a:t>
            </a:r>
            <a:r>
              <a:rPr lang="en-US" i="1" dirty="0"/>
              <a:t>American Experience, </a:t>
            </a:r>
            <a:r>
              <a:rPr lang="en-US" i="0" dirty="0"/>
              <a:t>2001.</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Colin Grant. </a:t>
            </a:r>
            <a:r>
              <a:rPr lang="en-US" i="1" dirty="0"/>
              <a:t>Negro with a Hat: The Rise and Fall of Marcus Garvey.</a:t>
            </a:r>
            <a:r>
              <a:rPr lang="en-US" i="0" dirty="0"/>
              <a:t> London: Jonathan Cape, 2008.</a:t>
            </a:r>
          </a:p>
        </p:txBody>
      </p:sp>
      <p:sp>
        <p:nvSpPr>
          <p:cNvPr id="4" name="Slide Number Placeholder 3"/>
          <p:cNvSpPr>
            <a:spLocks noGrp="1"/>
          </p:cNvSpPr>
          <p:nvPr>
            <p:ph type="sldNum" sz="quarter" idx="5"/>
          </p:nvPr>
        </p:nvSpPr>
        <p:spPr/>
        <p:txBody>
          <a:bodyPr/>
          <a:lstStyle/>
          <a:p>
            <a:fld id="{E3EB26F7-A228-42CF-ACCD-60F210703DBF}" type="slidenum">
              <a:rPr lang="en-US" smtClean="0"/>
              <a:t>47</a:t>
            </a:fld>
            <a:endParaRPr lang="en-US" dirty="0"/>
          </a:p>
        </p:txBody>
      </p:sp>
    </p:spTree>
    <p:extLst>
      <p:ext uri="{BB962C8B-B14F-4D97-AF65-F5344CB8AC3E}">
        <p14:creationId xmlns:p14="http://schemas.microsoft.com/office/powerpoint/2010/main" val="245284987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Colin Grant. </a:t>
            </a:r>
            <a:r>
              <a:rPr lang="en-US" i="1" dirty="0"/>
              <a:t>Negro with a Hat: The Rise and Fall of Marcus Garvey.</a:t>
            </a:r>
            <a:r>
              <a:rPr lang="en-US" i="0" dirty="0"/>
              <a:t> London: Jonathan Cape, 2008.</a:t>
            </a:r>
          </a:p>
        </p:txBody>
      </p:sp>
      <p:sp>
        <p:nvSpPr>
          <p:cNvPr id="4" name="Slide Number Placeholder 3"/>
          <p:cNvSpPr>
            <a:spLocks noGrp="1"/>
          </p:cNvSpPr>
          <p:nvPr>
            <p:ph type="sldNum" sz="quarter" idx="5"/>
          </p:nvPr>
        </p:nvSpPr>
        <p:spPr/>
        <p:txBody>
          <a:bodyPr/>
          <a:lstStyle/>
          <a:p>
            <a:fld id="{E3EB26F7-A228-42CF-ACCD-60F210703DBF}" type="slidenum">
              <a:rPr lang="en-US" smtClean="0"/>
              <a:t>48</a:t>
            </a:fld>
            <a:endParaRPr lang="en-US" dirty="0"/>
          </a:p>
        </p:txBody>
      </p:sp>
    </p:spTree>
    <p:extLst>
      <p:ext uri="{BB962C8B-B14F-4D97-AF65-F5344CB8AC3E}">
        <p14:creationId xmlns:p14="http://schemas.microsoft.com/office/powerpoint/2010/main" val="7003327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Colin Grant. </a:t>
            </a:r>
            <a:r>
              <a:rPr lang="en-US" i="1" dirty="0"/>
              <a:t>Negro with a Hat: The Rise and Fall of Marcus Garvey.</a:t>
            </a:r>
            <a:r>
              <a:rPr lang="en-US" i="0" dirty="0"/>
              <a:t> London: Jonathan Cape, 2008.</a:t>
            </a:r>
          </a:p>
          <a:p>
            <a:endParaRPr lang="en-US" dirty="0"/>
          </a:p>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5</a:t>
            </a:fld>
            <a:endParaRPr lang="en-US" dirty="0"/>
          </a:p>
        </p:txBody>
      </p:sp>
    </p:spTree>
    <p:extLst>
      <p:ext uri="{BB962C8B-B14F-4D97-AF65-F5344CB8AC3E}">
        <p14:creationId xmlns:p14="http://schemas.microsoft.com/office/powerpoint/2010/main" val="25877532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Colin Grant. </a:t>
            </a:r>
            <a:r>
              <a:rPr lang="en-US" i="1" dirty="0"/>
              <a:t>Negro with a Hat: The Rise and Fall of Marcus Garvey.</a:t>
            </a:r>
            <a:r>
              <a:rPr lang="en-US" i="0" dirty="0"/>
              <a:t> London: Jonathan Cape, 2008.</a:t>
            </a:r>
          </a:p>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6</a:t>
            </a:fld>
            <a:endParaRPr lang="en-US" dirty="0"/>
          </a:p>
        </p:txBody>
      </p:sp>
    </p:spTree>
    <p:extLst>
      <p:ext uri="{BB962C8B-B14F-4D97-AF65-F5344CB8AC3E}">
        <p14:creationId xmlns:p14="http://schemas.microsoft.com/office/powerpoint/2010/main" val="30511289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Colin Grant. </a:t>
            </a:r>
            <a:r>
              <a:rPr lang="en-US" i="1" dirty="0"/>
              <a:t>Negro with a Hat: The Rise and Fall of Marcus Garvey.</a:t>
            </a:r>
            <a:r>
              <a:rPr lang="en-US" i="0" dirty="0"/>
              <a:t> London: Jonathan Cape, 2008.</a:t>
            </a:r>
          </a:p>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7</a:t>
            </a:fld>
            <a:endParaRPr lang="en-US" dirty="0"/>
          </a:p>
        </p:txBody>
      </p:sp>
    </p:spTree>
    <p:extLst>
      <p:ext uri="{BB962C8B-B14F-4D97-AF65-F5344CB8AC3E}">
        <p14:creationId xmlns:p14="http://schemas.microsoft.com/office/powerpoint/2010/main" val="8465838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Colin Grant. </a:t>
            </a:r>
            <a:r>
              <a:rPr lang="en-US" i="1" dirty="0"/>
              <a:t>Negro with a Hat: The Rise and Fall of Marcus Garvey.</a:t>
            </a:r>
            <a:r>
              <a:rPr lang="en-US" i="0" dirty="0"/>
              <a:t> London: Jonathan Cape, 2008.</a:t>
            </a:r>
          </a:p>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8</a:t>
            </a:fld>
            <a:endParaRPr lang="en-US" dirty="0"/>
          </a:p>
        </p:txBody>
      </p:sp>
    </p:spTree>
    <p:extLst>
      <p:ext uri="{BB962C8B-B14F-4D97-AF65-F5344CB8AC3E}">
        <p14:creationId xmlns:p14="http://schemas.microsoft.com/office/powerpoint/2010/main" val="17020252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Colin Grant. </a:t>
            </a:r>
            <a:r>
              <a:rPr lang="en-US" i="1" dirty="0"/>
              <a:t>Negro with a Hat: The Rise and Fall of Marcus Garvey.</a:t>
            </a:r>
            <a:r>
              <a:rPr lang="en-US" i="0" dirty="0"/>
              <a:t> London: Jonathan Cape, 2008.</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https://www.pbs.org/wgbh/americanexperience/features/garvey-unia/</a:t>
            </a:r>
          </a:p>
          <a:p>
            <a:endParaRPr lang="en-US" dirty="0"/>
          </a:p>
        </p:txBody>
      </p:sp>
      <p:sp>
        <p:nvSpPr>
          <p:cNvPr id="4" name="Slide Number Placeholder 3"/>
          <p:cNvSpPr>
            <a:spLocks noGrp="1"/>
          </p:cNvSpPr>
          <p:nvPr>
            <p:ph type="sldNum" sz="quarter" idx="5"/>
          </p:nvPr>
        </p:nvSpPr>
        <p:spPr/>
        <p:txBody>
          <a:bodyPr/>
          <a:lstStyle/>
          <a:p>
            <a:fld id="{E3EB26F7-A228-42CF-ACCD-60F210703DBF}" type="slidenum">
              <a:rPr lang="en-US" smtClean="0"/>
              <a:t>9</a:t>
            </a:fld>
            <a:endParaRPr lang="en-US" dirty="0"/>
          </a:p>
        </p:txBody>
      </p:sp>
    </p:spTree>
    <p:extLst>
      <p:ext uri="{BB962C8B-B14F-4D97-AF65-F5344CB8AC3E}">
        <p14:creationId xmlns:p14="http://schemas.microsoft.com/office/powerpoint/2010/main" val="134333634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Rectangle">
            <a:extLst>
              <a:ext uri="{FF2B5EF4-FFF2-40B4-BE49-F238E27FC236}">
                <a16:creationId xmlns:a16="http://schemas.microsoft.com/office/drawing/2014/main" id="{82B0C5FE-FAB4-4D5E-A1CA-EF09720AD8EF}"/>
              </a:ext>
            </a:extLst>
          </p:cNvPr>
          <p:cNvSpPr/>
          <p:nvPr userDrawn="1"/>
        </p:nvSpPr>
        <p:spPr>
          <a:xfrm>
            <a:off x="1" y="0"/>
            <a:ext cx="1298671" cy="6858000"/>
          </a:xfrm>
          <a:prstGeom prst="rect">
            <a:avLst/>
          </a:prstGeom>
          <a:solidFill>
            <a:srgbClr val="313653"/>
          </a:solidFill>
          <a:ln w="12700">
            <a:miter lim="400000"/>
          </a:ln>
        </p:spPr>
        <p:txBody>
          <a:bodyPr lIns="50800" tIns="50800" rIns="50800" bIns="50800" anchor="ctr"/>
          <a:lstStyle/>
          <a:p>
            <a:pPr algn="ctr" defTabSz="825500">
              <a:defRPr sz="3200">
                <a:solidFill>
                  <a:schemeClr val="accent4">
                    <a:hueOff val="348544"/>
                    <a:lumOff val="7139"/>
                  </a:schemeClr>
                </a:solidFill>
                <a:latin typeface="Helvetica Neue Medium"/>
                <a:ea typeface="Helvetica Neue Medium"/>
                <a:cs typeface="Helvetica Neue Medium"/>
                <a:sym typeface="Helvetica Neue Medium"/>
              </a:defRPr>
            </a:pPr>
            <a:endParaRPr b="0" i="0" dirty="0">
              <a:latin typeface="Lato" panose="020F0502020204030203" pitchFamily="34" charset="0"/>
              <a:ea typeface="Lato" panose="020F0502020204030203" pitchFamily="34" charset="0"/>
              <a:cs typeface="Lato" panose="020F0502020204030203" pitchFamily="34" charset="0"/>
            </a:endParaRPr>
          </a:p>
        </p:txBody>
      </p:sp>
      <p:pic>
        <p:nvPicPr>
          <p:cNvPr id="9" name="White and Gold.png">
            <a:extLst>
              <a:ext uri="{FF2B5EF4-FFF2-40B4-BE49-F238E27FC236}">
                <a16:creationId xmlns:a16="http://schemas.microsoft.com/office/drawing/2014/main" id="{72DF83DA-8B27-4A90-9484-DF73883ADE0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rot="16200000">
            <a:off x="-1308190" y="3062452"/>
            <a:ext cx="3915052" cy="733096"/>
          </a:xfrm>
          <a:prstGeom prst="rect">
            <a:avLst/>
          </a:prstGeom>
          <a:ln w="12700">
            <a:miter lim="400000"/>
          </a:ln>
        </p:spPr>
      </p:pic>
      <p:sp>
        <p:nvSpPr>
          <p:cNvPr id="10" name="Presentation Title">
            <a:extLst>
              <a:ext uri="{FF2B5EF4-FFF2-40B4-BE49-F238E27FC236}">
                <a16:creationId xmlns:a16="http://schemas.microsoft.com/office/drawing/2014/main" id="{5D58CE95-66F6-4705-A55B-94645E7615A7}"/>
              </a:ext>
            </a:extLst>
          </p:cNvPr>
          <p:cNvSpPr txBox="1">
            <a:spLocks noGrp="1"/>
          </p:cNvSpPr>
          <p:nvPr>
            <p:ph type="title" hasCustomPrompt="1"/>
          </p:nvPr>
        </p:nvSpPr>
        <p:spPr>
          <a:xfrm>
            <a:off x="1828800" y="457200"/>
            <a:ext cx="9936302" cy="752821"/>
          </a:xfrm>
          <a:prstGeom prst="rect">
            <a:avLst/>
          </a:prstGeom>
        </p:spPr>
        <p:txBody>
          <a:bodyPr anchor="b">
            <a:normAutofit/>
          </a:bodyPr>
          <a:lstStyle>
            <a:lvl1pPr>
              <a:defRPr sz="4400" b="1" i="0" spc="-140" baseline="0">
                <a:solidFill>
                  <a:srgbClr val="313653"/>
                </a:solidFill>
                <a:latin typeface="Garamond" panose="02020404030301010803" pitchFamily="18" charset="0"/>
                <a:ea typeface="+mj-ea"/>
                <a:cs typeface="+mj-cs"/>
                <a:sym typeface="Bodoni SvtyTwo ITC TT-Bold"/>
              </a:defRPr>
            </a:lvl1pPr>
          </a:lstStyle>
          <a:p>
            <a:r>
              <a:rPr dirty="0"/>
              <a:t>Presentation Title</a:t>
            </a:r>
          </a:p>
        </p:txBody>
      </p:sp>
      <p:sp>
        <p:nvSpPr>
          <p:cNvPr id="11" name="Body Level One…">
            <a:extLst>
              <a:ext uri="{FF2B5EF4-FFF2-40B4-BE49-F238E27FC236}">
                <a16:creationId xmlns:a16="http://schemas.microsoft.com/office/drawing/2014/main" id="{BD293084-CB88-4B76-BED1-0BFCD160C0CA}"/>
              </a:ext>
            </a:extLst>
          </p:cNvPr>
          <p:cNvSpPr txBox="1">
            <a:spLocks noGrp="1"/>
          </p:cNvSpPr>
          <p:nvPr>
            <p:ph type="body" sz="quarter" idx="1" hasCustomPrompt="1"/>
          </p:nvPr>
        </p:nvSpPr>
        <p:spPr>
          <a:xfrm>
            <a:off x="1828800" y="1325879"/>
            <a:ext cx="9936302" cy="1905001"/>
          </a:xfrm>
          <a:prstGeom prst="rect">
            <a:avLst/>
          </a:prstGeom>
        </p:spPr>
        <p:txBody>
          <a:bodyPr/>
          <a:lstStyle>
            <a:lvl1pPr marL="0" indent="0" defTabSz="825500">
              <a:lnSpc>
                <a:spcPct val="100000"/>
              </a:lnSpc>
              <a:buSzTx/>
              <a:buNone/>
              <a:defRPr sz="26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vl2pPr marL="0" indent="45720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2pPr>
            <a:lvl3pPr marL="0" indent="91440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3pPr>
            <a:lvl4pPr marL="0" indent="137160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4pPr>
            <a:lvl5pPr marL="0" indent="1828800" defTabSz="825500">
              <a:lnSpc>
                <a:spcPct val="100000"/>
              </a:lnSpc>
              <a:buSzTx/>
              <a:buNone/>
              <a:defRPr sz="30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5pPr>
          </a:lstStyle>
          <a:p>
            <a:r>
              <a:rPr lang="en-US" dirty="0"/>
              <a:t>Presentation Subtitle</a:t>
            </a:r>
            <a:endParaRPr dirty="0"/>
          </a:p>
          <a:p>
            <a:pPr lvl="1"/>
            <a:endParaRPr dirty="0"/>
          </a:p>
          <a:p>
            <a:pPr lvl="2"/>
            <a:endParaRPr dirty="0"/>
          </a:p>
          <a:p>
            <a:pPr lvl="3"/>
            <a:endParaRPr dirty="0"/>
          </a:p>
          <a:p>
            <a:pPr lvl="4"/>
            <a:endParaRPr dirty="0"/>
          </a:p>
        </p:txBody>
      </p:sp>
    </p:spTree>
    <p:extLst>
      <p:ext uri="{BB962C8B-B14F-4D97-AF65-F5344CB8AC3E}">
        <p14:creationId xmlns:p14="http://schemas.microsoft.com/office/powerpoint/2010/main" val="4402140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8" name="Rectangle">
            <a:extLst>
              <a:ext uri="{FF2B5EF4-FFF2-40B4-BE49-F238E27FC236}">
                <a16:creationId xmlns:a16="http://schemas.microsoft.com/office/drawing/2014/main" id="{82B0C5FE-FAB4-4D5E-A1CA-EF09720AD8EF}"/>
              </a:ext>
            </a:extLst>
          </p:cNvPr>
          <p:cNvSpPr/>
          <p:nvPr userDrawn="1"/>
        </p:nvSpPr>
        <p:spPr>
          <a:xfrm>
            <a:off x="1" y="0"/>
            <a:ext cx="1298671" cy="6858000"/>
          </a:xfrm>
          <a:prstGeom prst="rect">
            <a:avLst/>
          </a:prstGeom>
          <a:solidFill>
            <a:srgbClr val="313653"/>
          </a:solidFill>
          <a:ln w="12700">
            <a:miter lim="400000"/>
          </a:ln>
        </p:spPr>
        <p:txBody>
          <a:bodyPr lIns="50800" tIns="50800" rIns="50800" bIns="50800" anchor="ctr"/>
          <a:lstStyle/>
          <a:p>
            <a:pPr algn="ctr" defTabSz="825500">
              <a:defRPr sz="3200">
                <a:solidFill>
                  <a:schemeClr val="accent4">
                    <a:hueOff val="348544"/>
                    <a:lumOff val="7139"/>
                  </a:schemeClr>
                </a:solidFill>
                <a:latin typeface="Helvetica Neue Medium"/>
                <a:ea typeface="Helvetica Neue Medium"/>
                <a:cs typeface="Helvetica Neue Medium"/>
                <a:sym typeface="Helvetica Neue Medium"/>
              </a:defRPr>
            </a:pPr>
            <a:endParaRPr b="0" i="0" dirty="0">
              <a:latin typeface="Lato" panose="020F0502020204030203" pitchFamily="34" charset="0"/>
              <a:ea typeface="Lato" panose="020F0502020204030203" pitchFamily="34" charset="0"/>
              <a:cs typeface="Lato" panose="020F0502020204030203" pitchFamily="34" charset="0"/>
            </a:endParaRPr>
          </a:p>
        </p:txBody>
      </p:sp>
      <p:pic>
        <p:nvPicPr>
          <p:cNvPr id="9" name="White and Gold.png">
            <a:extLst>
              <a:ext uri="{FF2B5EF4-FFF2-40B4-BE49-F238E27FC236}">
                <a16:creationId xmlns:a16="http://schemas.microsoft.com/office/drawing/2014/main" id="{72DF83DA-8B27-4A90-9484-DF73883ADE0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rot="16200000">
            <a:off x="-1308190" y="3062452"/>
            <a:ext cx="3915052" cy="733096"/>
          </a:xfrm>
          <a:prstGeom prst="rect">
            <a:avLst/>
          </a:prstGeom>
          <a:ln w="12700">
            <a:miter lim="400000"/>
          </a:ln>
        </p:spPr>
      </p:pic>
    </p:spTree>
    <p:extLst>
      <p:ext uri="{BB962C8B-B14F-4D97-AF65-F5344CB8AC3E}">
        <p14:creationId xmlns:p14="http://schemas.microsoft.com/office/powerpoint/2010/main" val="369246880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C66766D-365C-4496-BBE9-912E19228FA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BFB34429-81C3-4C89-9DAB-A343D59D5E5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2035B996-4F4B-4C8B-BA5C-5285B473461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623F9DF-6A95-4BE1-B63A-0CFC487119B3}" type="slidenum">
              <a:rPr lang="en-US" smtClean="0"/>
              <a:t>‹#›</a:t>
            </a:fld>
            <a:endParaRPr lang="en-US" dirty="0"/>
          </a:p>
        </p:txBody>
      </p:sp>
    </p:spTree>
    <p:extLst>
      <p:ext uri="{BB962C8B-B14F-4D97-AF65-F5344CB8AC3E}">
        <p14:creationId xmlns:p14="http://schemas.microsoft.com/office/powerpoint/2010/main" val="761658175"/>
      </p:ext>
    </p:extLst>
  </p:cSld>
  <p:clrMap bg1="lt1" tx1="dk1" bg2="lt2" tx2="dk2" accent1="accent1" accent2="accent2" accent3="accent3" accent4="accent4" accent5="accent5" accent6="accent6" hlink="hlink" folHlink="folHlink"/>
  <p:sldLayoutIdLst>
    <p:sldLayoutId id="2147483649" r:id="rId1"/>
    <p:sldLayoutId id="2147483651" r:id="rId2"/>
  </p:sldLayoutIdLst>
  <p:txStyles>
    <p:titleStyle>
      <a:lvl1pPr algn="l" defTabSz="914400" rtl="0" eaLnBrk="1" latinLnBrk="0" hangingPunct="1">
        <a:lnSpc>
          <a:spcPct val="90000"/>
        </a:lnSpc>
        <a:spcBef>
          <a:spcPct val="0"/>
        </a:spcBef>
        <a:buNone/>
        <a:defRPr lang="en-US" sz="4800" b="1" i="0" kern="1200" spc="-140" baseline="0" dirty="0">
          <a:solidFill>
            <a:srgbClr val="313653"/>
          </a:solidFill>
          <a:latin typeface="Garamond" panose="02020404030301010803" pitchFamily="18" charset="0"/>
          <a:ea typeface="+mj-ea"/>
          <a:cs typeface="+mj-cs"/>
          <a:sym typeface="Bodoni SvtyTwo ITC TT-Bold"/>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ato" panose="020F0502020204030203" pitchFamily="34"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hyperlink" Target="https://woodsoncenter.s3.us-east-2.amazonaws.com/curriculum/Garvey+Part+2+Black+Star+Falling/GarveyPart2_HS_PresentationPrintable.pdf"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hyperlink" Target="https://woodsoncenter.s3.us-east-2.amazonaws.com/curriculum/Garvey+Part+2+Black+Star+Falling/GarveyPart2_HS_Ashwood.pdf" TargetMode="External"/><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5.jpg"/><Relationship Id="rId5" Type="http://schemas.openxmlformats.org/officeDocument/2006/relationships/image" Target="../media/image4.sv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s://historymatters.gmu.edu/audio/7_5_3_A_MSTR.mp3" TargetMode="External"/><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microsoft.com/office/2007/relationships/hdphoto" Target="../media/hdphoto2.wdp"/></Relationships>
</file>

<file path=ppt/slides/_rels/slide2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hyperlink" Target="https://woodsoncenter.s3.us-east-2.amazonaws.com/curriculum/Garvey+Part+2+Black+Star+Falling/GarveyPart2_HS_Jacques.pdf" TargetMode="External"/><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openxmlformats.org/officeDocument/2006/relationships/image" Target="../media/image38.jpeg"/><Relationship Id="rId5" Type="http://schemas.openxmlformats.org/officeDocument/2006/relationships/image" Target="../media/image4.svg"/><Relationship Id="rId4" Type="http://schemas.openxmlformats.org/officeDocument/2006/relationships/image" Target="../media/image3.png"/></Relationships>
</file>

<file path=ppt/slides/_rels/slide35.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9.jp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2B46D4A-1D6A-45A5-8D40-0B65ACABB528}"/>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056280" y="0"/>
            <a:ext cx="3225171" cy="6858000"/>
          </a:xfrm>
          <a:prstGeom prst="rect">
            <a:avLst/>
          </a:prstGeom>
        </p:spPr>
      </p:pic>
      <p:sp>
        <p:nvSpPr>
          <p:cNvPr id="4" name="Title 9">
            <a:extLst>
              <a:ext uri="{FF2B5EF4-FFF2-40B4-BE49-F238E27FC236}">
                <a16:creationId xmlns:a16="http://schemas.microsoft.com/office/drawing/2014/main" id="{11387282-65E0-4619-9536-47B09B4D199D}"/>
              </a:ext>
            </a:extLst>
          </p:cNvPr>
          <p:cNvSpPr txBox="1">
            <a:spLocks/>
          </p:cNvSpPr>
          <p:nvPr/>
        </p:nvSpPr>
        <p:spPr>
          <a:xfrm>
            <a:off x="1828800" y="457200"/>
            <a:ext cx="7040880" cy="981421"/>
          </a:xfrm>
          <a:prstGeom prst="rect">
            <a:avLst/>
          </a:prstGeom>
        </p:spPr>
        <p:txBody>
          <a:bodyPr/>
          <a:lstStyle>
            <a:lvl1pPr algn="l" defTabSz="914400" rtl="0" eaLnBrk="1" latinLnBrk="0" hangingPunct="1">
              <a:lnSpc>
                <a:spcPct val="90000"/>
              </a:lnSpc>
              <a:spcBef>
                <a:spcPct val="0"/>
              </a:spcBef>
              <a:buNone/>
              <a:defRPr lang="en-US" sz="4800" b="1" i="0" kern="1200" spc="-140" baseline="0" dirty="0">
                <a:solidFill>
                  <a:srgbClr val="313653"/>
                </a:solidFill>
                <a:latin typeface="Garamond" panose="02020404030301010803" pitchFamily="18" charset="0"/>
                <a:ea typeface="+mj-ea"/>
                <a:cs typeface="+mj-cs"/>
                <a:sym typeface="Bodoni SvtyTwo ITC TT-Bold"/>
              </a:defRPr>
            </a:lvl1pPr>
          </a:lstStyle>
          <a:p>
            <a:r>
              <a:rPr lang="en-US" dirty="0"/>
              <a:t>Marcus Garvey, Part 2: </a:t>
            </a:r>
          </a:p>
          <a:p>
            <a:r>
              <a:rPr lang="en-US" sz="4000" dirty="0"/>
              <a:t>Black Star Falling (1920 – 1940)</a:t>
            </a:r>
          </a:p>
        </p:txBody>
      </p:sp>
      <p:sp>
        <p:nvSpPr>
          <p:cNvPr id="5" name="Text Placeholder 2">
            <a:extLst>
              <a:ext uri="{FF2B5EF4-FFF2-40B4-BE49-F238E27FC236}">
                <a16:creationId xmlns:a16="http://schemas.microsoft.com/office/drawing/2014/main" id="{B4831C41-76C8-46F7-954C-84B082C99D4B}"/>
              </a:ext>
            </a:extLst>
          </p:cNvPr>
          <p:cNvSpPr txBox="1">
            <a:spLocks/>
          </p:cNvSpPr>
          <p:nvPr/>
        </p:nvSpPr>
        <p:spPr>
          <a:xfrm>
            <a:off x="1828800" y="2311979"/>
            <a:ext cx="6766560" cy="9814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ato" panose="020F0502020204030203" pitchFamily="34"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b="1" dirty="0">
                <a:solidFill>
                  <a:srgbClr val="AE4844"/>
                </a:solidFill>
                <a:uFill>
                  <a:solidFill>
                    <a:srgbClr val="000000"/>
                  </a:solidFill>
                </a:uFill>
                <a:sym typeface="Lato-Light"/>
              </a:rPr>
              <a:t>Marcus Mosiah Garvey (b. 1887, d. 1940)</a:t>
            </a:r>
            <a:endParaRPr lang="en-US" dirty="0">
              <a:solidFill>
                <a:srgbClr val="AE4844"/>
              </a:solidFill>
              <a:uFill>
                <a:solidFill>
                  <a:srgbClr val="000000"/>
                </a:solidFill>
              </a:uFill>
              <a:sym typeface="Lato-Light"/>
            </a:endParaRPr>
          </a:p>
        </p:txBody>
      </p:sp>
      <p:sp>
        <p:nvSpPr>
          <p:cNvPr id="6" name="Text Placeholder 2">
            <a:extLst>
              <a:ext uri="{FF2B5EF4-FFF2-40B4-BE49-F238E27FC236}">
                <a16:creationId xmlns:a16="http://schemas.microsoft.com/office/drawing/2014/main" id="{8DF61CDA-907D-467A-BE00-4CAC0D6037BF}"/>
              </a:ext>
            </a:extLst>
          </p:cNvPr>
          <p:cNvSpPr txBox="1">
            <a:spLocks/>
          </p:cNvSpPr>
          <p:nvPr/>
        </p:nvSpPr>
        <p:spPr>
          <a:xfrm>
            <a:off x="1828800" y="2943548"/>
            <a:ext cx="6967086" cy="981421"/>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ato" panose="020F0502020204030203" pitchFamily="34" charset="0"/>
                <a:ea typeface="Lato" panose="020F0502020204030203" pitchFamily="34" charset="0"/>
                <a:cs typeface="Lato" panose="020F05020202040302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1000"/>
              </a:spcAft>
            </a:pPr>
            <a:r>
              <a:rPr lang="en-US" sz="2600" dirty="0">
                <a:solidFill>
                  <a:srgbClr val="AE4844"/>
                </a:solidFill>
                <a:uFill>
                  <a:solidFill>
                    <a:srgbClr val="000000"/>
                  </a:solidFill>
                </a:uFill>
                <a:latin typeface="Lato"/>
                <a:ea typeface="Lato"/>
                <a:cs typeface="Lato"/>
                <a:sym typeface="Lato-Light"/>
              </a:rPr>
              <a:t>Besieged leader of the U.N.I.A.</a:t>
            </a:r>
            <a:endParaRPr lang="en-US" sz="2600" dirty="0">
              <a:solidFill>
                <a:srgbClr val="AE4844"/>
              </a:solidFill>
              <a:uFill>
                <a:solidFill>
                  <a:srgbClr val="000000"/>
                </a:solidFill>
              </a:uFill>
              <a:latin typeface="Lato"/>
              <a:ea typeface="Lato"/>
              <a:cs typeface="Lato"/>
            </a:endParaRPr>
          </a:p>
          <a:p>
            <a:pPr>
              <a:spcAft>
                <a:spcPts val="1000"/>
              </a:spcAft>
            </a:pPr>
            <a:r>
              <a:rPr lang="en-US" sz="2600" dirty="0">
                <a:solidFill>
                  <a:srgbClr val="AE4844"/>
                </a:solidFill>
                <a:uFill>
                  <a:solidFill>
                    <a:srgbClr val="000000"/>
                  </a:solidFill>
                </a:uFill>
                <a:latin typeface="Lato"/>
                <a:ea typeface="Lato"/>
                <a:cs typeface="Lato"/>
                <a:sym typeface="Lato-Light"/>
              </a:rPr>
              <a:t>Target of dubious federal investigation</a:t>
            </a:r>
            <a:endParaRPr lang="en-US" sz="2600" dirty="0">
              <a:solidFill>
                <a:srgbClr val="AE4844"/>
              </a:solidFill>
              <a:uFill>
                <a:solidFill>
                  <a:srgbClr val="000000"/>
                </a:solidFill>
              </a:uFill>
              <a:latin typeface="Lato"/>
              <a:ea typeface="Lato"/>
              <a:cs typeface="Lato"/>
            </a:endParaRPr>
          </a:p>
          <a:p>
            <a:pPr>
              <a:spcAft>
                <a:spcPts val="1000"/>
              </a:spcAft>
            </a:pPr>
            <a:r>
              <a:rPr lang="en-US" sz="2600" dirty="0">
                <a:solidFill>
                  <a:srgbClr val="AE4844"/>
                </a:solidFill>
                <a:uFill>
                  <a:solidFill>
                    <a:srgbClr val="000000"/>
                  </a:solidFill>
                </a:uFill>
                <a:latin typeface="Lato"/>
                <a:ea typeface="Lato"/>
                <a:cs typeface="Lato"/>
                <a:sym typeface="Lato-Light"/>
              </a:rPr>
              <a:t>Icon of growing anticolonial movement</a:t>
            </a:r>
            <a:endParaRPr lang="en-US" sz="2600" dirty="0">
              <a:solidFill>
                <a:srgbClr val="AE4844"/>
              </a:solidFill>
              <a:uFill>
                <a:solidFill>
                  <a:srgbClr val="000000"/>
                </a:solidFill>
              </a:uFill>
              <a:latin typeface="Lato"/>
              <a:ea typeface="Lato"/>
              <a:cs typeface="Lato"/>
            </a:endParaRPr>
          </a:p>
          <a:p>
            <a:pPr>
              <a:spcAft>
                <a:spcPts val="1000"/>
              </a:spcAft>
            </a:pPr>
            <a:r>
              <a:rPr lang="en-US" sz="2600" dirty="0">
                <a:solidFill>
                  <a:srgbClr val="AE4844"/>
                </a:solidFill>
                <a:uFill>
                  <a:solidFill>
                    <a:srgbClr val="000000"/>
                  </a:solidFill>
                </a:uFill>
                <a:latin typeface="Lato"/>
                <a:ea typeface="Lato"/>
                <a:cs typeface="Lato"/>
              </a:rPr>
              <a:t>Lightning-rod for racial controversy</a:t>
            </a:r>
          </a:p>
          <a:p>
            <a:pPr marL="0" indent="0">
              <a:spcAft>
                <a:spcPts val="1000"/>
              </a:spcAft>
              <a:buNone/>
            </a:pPr>
            <a:endParaRPr lang="en-US" sz="2400" dirty="0">
              <a:solidFill>
                <a:srgbClr val="AE4844"/>
              </a:solidFill>
              <a:uFill>
                <a:solidFill>
                  <a:srgbClr val="000000"/>
                </a:solidFill>
              </a:uFill>
              <a:sym typeface="Lato-Light"/>
            </a:endParaRPr>
          </a:p>
          <a:p>
            <a:pPr marL="0" indent="0">
              <a:spcAft>
                <a:spcPts val="1000"/>
              </a:spcAft>
              <a:buNone/>
            </a:pPr>
            <a:endParaRPr lang="en-US" sz="2000" dirty="0">
              <a:solidFill>
                <a:srgbClr val="AE4844"/>
              </a:solidFill>
              <a:uFill>
                <a:solidFill>
                  <a:srgbClr val="000000"/>
                </a:solidFill>
              </a:uFill>
              <a:sym typeface="Lato-Light"/>
            </a:endParaRPr>
          </a:p>
          <a:p>
            <a:pPr marL="0" indent="0">
              <a:spcAft>
                <a:spcPts val="1000"/>
              </a:spcAft>
              <a:buNone/>
            </a:pPr>
            <a:endParaRPr lang="en-US" sz="2000" dirty="0">
              <a:solidFill>
                <a:srgbClr val="AE4844"/>
              </a:solidFill>
              <a:uFill>
                <a:solidFill>
                  <a:srgbClr val="000000"/>
                </a:solidFill>
              </a:uFill>
              <a:sym typeface="Lato-Light"/>
            </a:endParaRPr>
          </a:p>
          <a:p>
            <a:pPr marL="0" indent="0">
              <a:buNone/>
            </a:pPr>
            <a:endParaRPr lang="en-US" sz="3200" dirty="0">
              <a:solidFill>
                <a:srgbClr val="AE4844"/>
              </a:solidFill>
              <a:uFill>
                <a:solidFill>
                  <a:srgbClr val="000000"/>
                </a:solidFill>
              </a:uFill>
              <a:sym typeface="Lato-Light"/>
            </a:endParaRPr>
          </a:p>
        </p:txBody>
      </p:sp>
      <p:sp>
        <p:nvSpPr>
          <p:cNvPr id="9" name="Rectangle 8">
            <a:hlinkClick r:id="rId4"/>
            <a:extLst>
              <a:ext uri="{FF2B5EF4-FFF2-40B4-BE49-F238E27FC236}">
                <a16:creationId xmlns:a16="http://schemas.microsoft.com/office/drawing/2014/main" id="{C3D0A91F-3E1F-4A90-A1D7-53C35172DD3F}"/>
              </a:ext>
            </a:extLst>
          </p:cNvPr>
          <p:cNvSpPr/>
          <p:nvPr/>
        </p:nvSpPr>
        <p:spPr>
          <a:xfrm>
            <a:off x="2539371" y="5766106"/>
            <a:ext cx="6155788" cy="461665"/>
          </a:xfrm>
          <a:prstGeom prst="rect">
            <a:avLst/>
          </a:prstGeom>
        </p:spPr>
        <p:txBody>
          <a:bodyPr wrap="none">
            <a:spAutoFit/>
          </a:bodyPr>
          <a:lstStyle/>
          <a:p>
            <a:r>
              <a:rPr lang="en-US" sz="2400" dirty="0">
                <a:latin typeface="Garamond" panose="02020404030301010803" pitchFamily="18" charset="0"/>
              </a:rPr>
              <a:t>Download a printable version of this presentation</a:t>
            </a:r>
            <a:endParaRPr lang="en-US" sz="2400" i="1" dirty="0">
              <a:latin typeface="Garamond" panose="02020404030301010803" pitchFamily="18" charset="0"/>
            </a:endParaRPr>
          </a:p>
        </p:txBody>
      </p:sp>
      <p:pic>
        <p:nvPicPr>
          <p:cNvPr id="10" name="Graphic 9" descr="Download from cloud">
            <a:hlinkClick r:id="rId4"/>
            <a:extLst>
              <a:ext uri="{FF2B5EF4-FFF2-40B4-BE49-F238E27FC236}">
                <a16:creationId xmlns:a16="http://schemas.microsoft.com/office/drawing/2014/main" id="{083D16AE-6628-41C9-8EEE-8FFA26A96F2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731651" y="5593079"/>
            <a:ext cx="807720" cy="807720"/>
          </a:xfrm>
          <a:prstGeom prst="rect">
            <a:avLst/>
          </a:prstGeom>
        </p:spPr>
      </p:pic>
    </p:spTree>
    <p:extLst>
      <p:ext uri="{BB962C8B-B14F-4D97-AF65-F5344CB8AC3E}">
        <p14:creationId xmlns:p14="http://schemas.microsoft.com/office/powerpoint/2010/main" val="1657302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50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5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Buried Alive</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1" y="1210021"/>
            <a:ext cx="4137151" cy="3146730"/>
          </a:xfrm>
        </p:spPr>
        <p:txBody>
          <a:bodyPr vert="horz" lIns="91440" tIns="45720" rIns="91440" bIns="45720" rtlCol="0" anchor="t">
            <a:noAutofit/>
          </a:bodyPr>
          <a:lstStyle/>
          <a:p>
            <a:r>
              <a:rPr lang="en-US" dirty="0"/>
              <a:t>By 1925, Garvey had been cut down by a </a:t>
            </a:r>
            <a:r>
              <a:rPr lang="en-US" b="1" dirty="0"/>
              <a:t>barrage </a:t>
            </a:r>
            <a:r>
              <a:rPr lang="en-US" dirty="0"/>
              <a:t>of attacks from enemies in the Justice Department, the mainstream civil rights movement, and his own inner circle — sometimes all working in coordination.</a:t>
            </a:r>
          </a:p>
          <a:p>
            <a:r>
              <a:rPr lang="en-US" dirty="0"/>
              <a:t>But like many visionary leaders, Garvey’s worst enemy was himself.</a:t>
            </a:r>
          </a:p>
          <a:p>
            <a:endParaRPr lang="en-US" dirty="0"/>
          </a:p>
        </p:txBody>
      </p:sp>
      <p:pic>
        <p:nvPicPr>
          <p:cNvPr id="4" name="Picture 3">
            <a:extLst>
              <a:ext uri="{FF2B5EF4-FFF2-40B4-BE49-F238E27FC236}">
                <a16:creationId xmlns:a16="http://schemas.microsoft.com/office/drawing/2014/main" id="{519C4031-1ED0-4DC5-9A82-0ACCCEC17C6A}"/>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6494085" y="0"/>
            <a:ext cx="5697915" cy="6858000"/>
          </a:xfrm>
          <a:prstGeom prst="rect">
            <a:avLst/>
          </a:prstGeom>
          <a:effectLst>
            <a:softEdge rad="25400"/>
          </a:effectLst>
        </p:spPr>
      </p:pic>
      <p:sp>
        <p:nvSpPr>
          <p:cNvPr id="5" name="Rectangle 4">
            <a:extLst>
              <a:ext uri="{FF2B5EF4-FFF2-40B4-BE49-F238E27FC236}">
                <a16:creationId xmlns:a16="http://schemas.microsoft.com/office/drawing/2014/main" id="{ACC3E7D0-13A2-430C-871D-2212DCCA383D}"/>
              </a:ext>
            </a:extLst>
          </p:cNvPr>
          <p:cNvSpPr/>
          <p:nvPr/>
        </p:nvSpPr>
        <p:spPr>
          <a:xfrm>
            <a:off x="1828800" y="5888857"/>
            <a:ext cx="3869116" cy="707886"/>
          </a:xfrm>
          <a:prstGeom prst="rect">
            <a:avLst/>
          </a:prstGeom>
        </p:spPr>
        <p:txBody>
          <a:bodyPr wrap="square" lIns="91440" tIns="45720" rIns="91440" bIns="45720" anchor="t">
            <a:spAutoFit/>
          </a:bodyPr>
          <a:lstStyle/>
          <a:p>
            <a:pPr algn="r"/>
            <a:r>
              <a:rPr lang="en-US" sz="2000" i="1" dirty="0">
                <a:solidFill>
                  <a:schemeClr val="tx1">
                    <a:lumMod val="65000"/>
                    <a:lumOff val="35000"/>
                  </a:schemeClr>
                </a:solidFill>
                <a:latin typeface="Garamond"/>
                <a:ea typeface="Calibri" panose="020F0502020204030204" pitchFamily="34" charset="0"/>
                <a:cs typeface="Times New Roman"/>
              </a:rPr>
              <a:t>Marcus Garvey (left) and another man walking in Harlem, c. 1920s.</a:t>
            </a:r>
          </a:p>
        </p:txBody>
      </p:sp>
    </p:spTree>
    <p:extLst>
      <p:ext uri="{BB962C8B-B14F-4D97-AF65-F5344CB8AC3E}">
        <p14:creationId xmlns:p14="http://schemas.microsoft.com/office/powerpoint/2010/main" val="2414775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fltVal val="0"/>
                                          </p:val>
                                        </p:tav>
                                        <p:tav tm="100000">
                                          <p:val>
                                            <p:strVal val="#ppt_w"/>
                                          </p:val>
                                        </p:tav>
                                      </p:tavLst>
                                    </p:anim>
                                    <p:anim calcmode="lin" valueType="num">
                                      <p:cBhvr>
                                        <p:cTn id="8" dur="2000" fill="hold"/>
                                        <p:tgtEl>
                                          <p:spTgt spid="4"/>
                                        </p:tgtEl>
                                        <p:attrNameLst>
                                          <p:attrName>ppt_h</p:attrName>
                                        </p:attrNameLst>
                                      </p:cBhvr>
                                      <p:tavLst>
                                        <p:tav tm="0">
                                          <p:val>
                                            <p:fltVal val="0"/>
                                          </p:val>
                                        </p:tav>
                                        <p:tav tm="100000">
                                          <p:val>
                                            <p:strVal val="#ppt_h"/>
                                          </p:val>
                                        </p:tav>
                                      </p:tavLst>
                                    </p:anim>
                                    <p:animEffect transition="in" filter="fade">
                                      <p:cBhvr>
                                        <p:cTn id="9" dur="2000"/>
                                        <p:tgtEl>
                                          <p:spTgt spid="4"/>
                                        </p:tgtEl>
                                      </p:cBhvr>
                                    </p:animEffect>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1919: Storm Clouds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325880"/>
            <a:ext cx="7400925" cy="3464782"/>
          </a:xfrm>
        </p:spPr>
        <p:txBody>
          <a:bodyPr vert="horz" lIns="91440" tIns="45720" rIns="91440" bIns="45720" rtlCol="0" anchor="t">
            <a:noAutofit/>
          </a:bodyPr>
          <a:lstStyle/>
          <a:p>
            <a:r>
              <a:rPr lang="en-US" dirty="0"/>
              <a:t>Garvey had already survived an assassination attempt by a deranged </a:t>
            </a:r>
            <a:r>
              <a:rPr lang="en-US" i="1" dirty="0"/>
              <a:t>Negro World</a:t>
            </a:r>
            <a:r>
              <a:rPr lang="en-US" dirty="0"/>
              <a:t> vendor in 1919. His romantic companion and co-founder of the U.N.I.A., Amy Ashwood, had stood between him and the gunman and saved Garvey’s life. </a:t>
            </a:r>
          </a:p>
          <a:p>
            <a:r>
              <a:rPr lang="en-US" dirty="0"/>
              <a:t>Despite whirling rumors that he was dead and warnings from his doctors, Garvey shook off his wounds and spoke in Philadelphia just five days after being shot, electrifying the U.N.I.A. faithful.</a:t>
            </a:r>
          </a:p>
        </p:txBody>
      </p:sp>
      <p:pic>
        <p:nvPicPr>
          <p:cNvPr id="5" name="Graphic 4" descr="Download from cloud">
            <a:hlinkClick r:id="rId3"/>
            <a:extLst>
              <a:ext uri="{FF2B5EF4-FFF2-40B4-BE49-F238E27FC236}">
                <a16:creationId xmlns:a16="http://schemas.microsoft.com/office/drawing/2014/main" id="{20701E1F-A1FB-462E-9423-DD2C8E42462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828800" y="5412783"/>
            <a:ext cx="807720" cy="807720"/>
          </a:xfrm>
          <a:prstGeom prst="rect">
            <a:avLst/>
          </a:prstGeom>
        </p:spPr>
      </p:pic>
      <p:sp>
        <p:nvSpPr>
          <p:cNvPr id="6" name="Text Box 16">
            <a:hlinkClick r:id="rId3"/>
            <a:extLst>
              <a:ext uri="{FF2B5EF4-FFF2-40B4-BE49-F238E27FC236}">
                <a16:creationId xmlns:a16="http://schemas.microsoft.com/office/drawing/2014/main" id="{461F9601-E1D1-4E0D-A7F2-3AE0337A1DFC}"/>
              </a:ext>
            </a:extLst>
          </p:cNvPr>
          <p:cNvSpPr txBox="1"/>
          <p:nvPr/>
        </p:nvSpPr>
        <p:spPr>
          <a:xfrm>
            <a:off x="3002574" y="5412783"/>
            <a:ext cx="6227151" cy="80772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400" dirty="0">
                <a:effectLst/>
                <a:latin typeface="Garamond" panose="02020404030301010803" pitchFamily="18" charset="0"/>
                <a:ea typeface="Calibri" panose="020F0502020204030204" pitchFamily="34" charset="0"/>
                <a:cs typeface="Times New Roman" panose="02020603050405020304" pitchFamily="18" charset="0"/>
              </a:rPr>
              <a:t>Download the Case Study “</a:t>
            </a:r>
            <a:r>
              <a:rPr lang="en-US" sz="2400" dirty="0">
                <a:latin typeface="Garamond" panose="02020404030301010803" pitchFamily="18" charset="0"/>
                <a:ea typeface="Calibri" panose="020F0502020204030204" pitchFamily="34" charset="0"/>
                <a:cs typeface="Times New Roman" panose="02020603050405020304" pitchFamily="18" charset="0"/>
              </a:rPr>
              <a:t>Amy Ashwood Garvey” to learn about this romantic and political union. </a:t>
            </a:r>
          </a:p>
          <a:p>
            <a:pPr marL="0" marR="0">
              <a:spcBef>
                <a:spcPts val="0"/>
              </a:spcBef>
              <a:spcAft>
                <a:spcPts val="0"/>
              </a:spcAft>
            </a:pPr>
            <a:endParaRPr lang="en-US" sz="2400" dirty="0">
              <a:effectLst/>
              <a:latin typeface="Georgia" panose="02040502050405020303" pitchFamily="18" charset="0"/>
              <a:ea typeface="Calibri" panose="020F0502020204030204" pitchFamily="34" charset="0"/>
              <a:cs typeface="Times New Roman" panose="02020603050405020304" pitchFamily="18" charset="0"/>
            </a:endParaRPr>
          </a:p>
        </p:txBody>
      </p:sp>
      <p:pic>
        <p:nvPicPr>
          <p:cNvPr id="10" name="Picture 9">
            <a:extLst>
              <a:ext uri="{FF2B5EF4-FFF2-40B4-BE49-F238E27FC236}">
                <a16:creationId xmlns:a16="http://schemas.microsoft.com/office/drawing/2014/main" id="{9233A6B7-AB42-4759-AD52-35413768120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44050" y="1612622"/>
            <a:ext cx="2221052" cy="2680069"/>
          </a:xfrm>
          <a:prstGeom prst="ellipse">
            <a:avLst/>
          </a:prstGeom>
          <a:ln>
            <a:noFill/>
          </a:ln>
          <a:effectLst>
            <a:softEdge rad="112500"/>
          </a:effectLst>
        </p:spPr>
      </p:pic>
      <p:sp>
        <p:nvSpPr>
          <p:cNvPr id="11" name="Rectangle 10">
            <a:extLst>
              <a:ext uri="{FF2B5EF4-FFF2-40B4-BE49-F238E27FC236}">
                <a16:creationId xmlns:a16="http://schemas.microsoft.com/office/drawing/2014/main" id="{BE70B4B4-115B-4EBF-A2A6-6D730FA1F2D4}"/>
              </a:ext>
            </a:extLst>
          </p:cNvPr>
          <p:cNvSpPr/>
          <p:nvPr/>
        </p:nvSpPr>
        <p:spPr>
          <a:xfrm>
            <a:off x="9544050" y="4476932"/>
            <a:ext cx="2221052" cy="707886"/>
          </a:xfrm>
          <a:prstGeom prst="rect">
            <a:avLst/>
          </a:prstGeom>
        </p:spPr>
        <p:txBody>
          <a:bodyPr wrap="square" lIns="91440" tIns="45720" rIns="91440" bIns="45720" anchor="t">
            <a:spAutoFit/>
          </a:bodyPr>
          <a:lstStyle/>
          <a:p>
            <a:pPr algn="r"/>
            <a:r>
              <a:rPr lang="en-US" sz="2000" i="1" dirty="0">
                <a:solidFill>
                  <a:schemeClr val="tx1">
                    <a:lumMod val="65000"/>
                    <a:lumOff val="35000"/>
                  </a:schemeClr>
                </a:solidFill>
                <a:latin typeface="Garamond"/>
                <a:ea typeface="Calibri" panose="020F0502020204030204" pitchFamily="34" charset="0"/>
                <a:cs typeface="Times New Roman"/>
              </a:rPr>
              <a:t>Amy Ashwood Garvey, </a:t>
            </a:r>
          </a:p>
          <a:p>
            <a:pPr algn="ctr"/>
            <a:r>
              <a:rPr lang="en-US" sz="2000" i="1" dirty="0">
                <a:solidFill>
                  <a:schemeClr val="tx1">
                    <a:lumMod val="65000"/>
                    <a:lumOff val="35000"/>
                  </a:schemeClr>
                </a:solidFill>
                <a:latin typeface="Garamond"/>
                <a:ea typeface="Calibri" panose="020F0502020204030204" pitchFamily="34" charset="0"/>
                <a:cs typeface="Times New Roman"/>
              </a:rPr>
              <a:t>c. 1920</a:t>
            </a:r>
          </a:p>
        </p:txBody>
      </p:sp>
    </p:spTree>
    <p:extLst>
      <p:ext uri="{BB962C8B-B14F-4D97-AF65-F5344CB8AC3E}">
        <p14:creationId xmlns:p14="http://schemas.microsoft.com/office/powerpoint/2010/main" val="1319469824"/>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2" presetClass="entr" presetSubtype="12"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par>
                                <p:cTn id="14" presetID="2" presetClass="entr" presetSubtype="12"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0-#ppt_w/2"/>
                                          </p:val>
                                        </p:tav>
                                        <p:tav tm="100000">
                                          <p:val>
                                            <p:strVal val="#ppt_x"/>
                                          </p:val>
                                        </p:tav>
                                      </p:tavLst>
                                    </p:anim>
                                    <p:anim calcmode="lin" valueType="num">
                                      <p:cBhvr additive="base">
                                        <p:cTn id="17" dur="500" fill="hold"/>
                                        <p:tgtEl>
                                          <p:spTgt spid="11"/>
                                        </p:tgtEl>
                                        <p:attrNameLst>
                                          <p:attrName>ppt_y</p:attrName>
                                        </p:attrNameLst>
                                      </p:cBhvr>
                                      <p:tavLst>
                                        <p:tav tm="0">
                                          <p:val>
                                            <p:strVal val="1+#ppt_h/2"/>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animEffect transition="in" filter="fade">
                                      <p:cBhvr>
                                        <p:cTn id="2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1919: Storm Clouds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4545" y="1398864"/>
            <a:ext cx="4914185" cy="2719347"/>
          </a:xfrm>
        </p:spPr>
        <p:txBody>
          <a:bodyPr vert="horz" lIns="91440" tIns="45720" rIns="91440" bIns="45720" rtlCol="0" anchor="t">
            <a:noAutofit/>
          </a:bodyPr>
          <a:lstStyle/>
          <a:p>
            <a:r>
              <a:rPr lang="en-US" dirty="0"/>
              <a:t>Amy Ashwood and Garvey married on Christmas Day, in a private Catholic ceremony followed by a massive public celebration at Liberty Hall. But the relationship had always been </a:t>
            </a:r>
            <a:r>
              <a:rPr lang="en-US" b="1" dirty="0"/>
              <a:t>tumultuous</a:t>
            </a:r>
            <a:r>
              <a:rPr lang="en-US" dirty="0"/>
              <a:t>, and they separated soon after.</a:t>
            </a:r>
          </a:p>
        </p:txBody>
      </p:sp>
      <p:sp>
        <p:nvSpPr>
          <p:cNvPr id="9" name="Rectangle 8">
            <a:extLst>
              <a:ext uri="{FF2B5EF4-FFF2-40B4-BE49-F238E27FC236}">
                <a16:creationId xmlns:a16="http://schemas.microsoft.com/office/drawing/2014/main" id="{2D6111F8-253F-4F9B-89AC-6A2804847772}"/>
              </a:ext>
            </a:extLst>
          </p:cNvPr>
          <p:cNvSpPr/>
          <p:nvPr/>
        </p:nvSpPr>
        <p:spPr>
          <a:xfrm>
            <a:off x="1824545" y="4919533"/>
            <a:ext cx="5252116" cy="1015663"/>
          </a:xfrm>
          <a:prstGeom prst="rect">
            <a:avLst/>
          </a:prstGeom>
        </p:spPr>
        <p:txBody>
          <a:bodyPr wrap="square" lIns="91440" tIns="45720" rIns="91440" bIns="45720" anchor="t">
            <a:spAutoFit/>
          </a:bodyPr>
          <a:lstStyle/>
          <a:p>
            <a:r>
              <a:rPr lang="en-US" sz="2000" i="1" dirty="0">
                <a:solidFill>
                  <a:schemeClr val="tx1">
                    <a:lumMod val="65000"/>
                    <a:lumOff val="35000"/>
                  </a:schemeClr>
                </a:solidFill>
                <a:latin typeface="Garamond"/>
                <a:ea typeface="Calibri" panose="020F0502020204030204" pitchFamily="34" charset="0"/>
                <a:cs typeface="Times New Roman"/>
              </a:rPr>
              <a:t>Amy Ashwood Garvey, far left, in London with other African and West Indian expatriates at a gathering to support Ethiopia, then occupied by Fascist Italy, c. 1940s.</a:t>
            </a:r>
          </a:p>
        </p:txBody>
      </p:sp>
      <p:pic>
        <p:nvPicPr>
          <p:cNvPr id="6" name="Picture 5">
            <a:extLst>
              <a:ext uri="{FF2B5EF4-FFF2-40B4-BE49-F238E27FC236}">
                <a16:creationId xmlns:a16="http://schemas.microsoft.com/office/drawing/2014/main" id="{76EDD59C-F8B8-4CC8-A23E-CBC6E389E2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35079" y="656051"/>
            <a:ext cx="4025348" cy="5279145"/>
          </a:xfrm>
          <a:prstGeom prst="rect">
            <a:avLst/>
          </a:prstGeom>
          <a:effectLst>
            <a:softEdge rad="38100"/>
          </a:effectLst>
        </p:spPr>
      </p:pic>
    </p:spTree>
    <p:extLst>
      <p:ext uri="{BB962C8B-B14F-4D97-AF65-F5344CB8AC3E}">
        <p14:creationId xmlns:p14="http://schemas.microsoft.com/office/powerpoint/2010/main" val="10553124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Garvey and His Enemies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42052" y="1210022"/>
            <a:ext cx="9923050" cy="1772374"/>
          </a:xfrm>
        </p:spPr>
        <p:txBody>
          <a:bodyPr vert="horz" lIns="91440" tIns="45720" rIns="91440" bIns="45720" rtlCol="0" anchor="t">
            <a:noAutofit/>
          </a:bodyPr>
          <a:lstStyle/>
          <a:p>
            <a:r>
              <a:rPr lang="en-US" dirty="0"/>
              <a:t>In addition to his relationship troubles, Garvey was under constant scrutiny from Bureau of Investigation, which regarded him as a dangerous foreign agitator and was determined to find an excuse to deport him back to Jamaica. </a:t>
            </a:r>
          </a:p>
        </p:txBody>
      </p:sp>
      <p:sp>
        <p:nvSpPr>
          <p:cNvPr id="7" name="Text Placeholder 2">
            <a:extLst>
              <a:ext uri="{FF2B5EF4-FFF2-40B4-BE49-F238E27FC236}">
                <a16:creationId xmlns:a16="http://schemas.microsoft.com/office/drawing/2014/main" id="{D1C578EB-5694-4E7A-95AF-59F7F98A80AB}"/>
              </a:ext>
            </a:extLst>
          </p:cNvPr>
          <p:cNvSpPr txBox="1">
            <a:spLocks/>
          </p:cNvSpPr>
          <p:nvPr/>
        </p:nvSpPr>
        <p:spPr>
          <a:xfrm>
            <a:off x="1828800" y="3080324"/>
            <a:ext cx="5824330" cy="2132619"/>
          </a:xfrm>
          <a:prstGeom prst="rect">
            <a:avLst/>
          </a:prstGeom>
        </p:spPr>
        <p:txBody>
          <a:bodyPr vert="horz" lIns="91440" tIns="45720" rIns="9144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Dissension</a:t>
            </a:r>
            <a:r>
              <a:rPr lang="en-US" dirty="0"/>
              <a:t> swelled within the ranks of the U.N.I.A. The </a:t>
            </a:r>
            <a:r>
              <a:rPr lang="en-US" i="1" dirty="0"/>
              <a:t>Negro World</a:t>
            </a:r>
            <a:r>
              <a:rPr lang="en-US" dirty="0"/>
              <a:t> was banned or suppressed throughout the colonial world. </a:t>
            </a:r>
            <a:r>
              <a:rPr lang="en-US" b="1" dirty="0"/>
              <a:t>Hostilities</a:t>
            </a:r>
            <a:r>
              <a:rPr lang="en-US" dirty="0"/>
              <a:t> between Garvey and mainstream civil rights leaders like W.E.B. Du Bois intensified.</a:t>
            </a:r>
          </a:p>
        </p:txBody>
      </p:sp>
      <p:pic>
        <p:nvPicPr>
          <p:cNvPr id="5" name="Picture 4" descr="Primary">
            <a:hlinkClick r:id="rId3"/>
            <a:extLst>
              <a:ext uri="{FF2B5EF4-FFF2-40B4-BE49-F238E27FC236}">
                <a16:creationId xmlns:a16="http://schemas.microsoft.com/office/drawing/2014/main" id="{681001B1-5985-4215-8F78-0A5B5AE4C9F2}"/>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156288">
            <a:off x="8180340" y="2598331"/>
            <a:ext cx="3103465" cy="2963013"/>
          </a:xfrm>
          <a:prstGeom prst="ellipse">
            <a:avLst/>
          </a:prstGeom>
          <a:ln>
            <a:noFill/>
          </a:ln>
          <a:effectLst>
            <a:softEdge rad="112500"/>
          </a:effectLst>
        </p:spPr>
      </p:pic>
      <p:sp>
        <p:nvSpPr>
          <p:cNvPr id="6" name="Rectangle 5">
            <a:extLst>
              <a:ext uri="{FF2B5EF4-FFF2-40B4-BE49-F238E27FC236}">
                <a16:creationId xmlns:a16="http://schemas.microsoft.com/office/drawing/2014/main" id="{161B7324-B7F1-4755-B31D-2D5761C8275C}"/>
              </a:ext>
            </a:extLst>
          </p:cNvPr>
          <p:cNvSpPr/>
          <p:nvPr/>
        </p:nvSpPr>
        <p:spPr>
          <a:xfrm>
            <a:off x="3597965" y="5692914"/>
            <a:ext cx="8044790" cy="707886"/>
          </a:xfrm>
          <a:prstGeom prst="rect">
            <a:avLst/>
          </a:prstGeom>
        </p:spPr>
        <p:txBody>
          <a:bodyPr wrap="square" lIns="91440" tIns="45720" rIns="91440" bIns="45720" anchor="t">
            <a:spAutoFit/>
          </a:bodyPr>
          <a:lstStyle/>
          <a:p>
            <a:pPr algn="r"/>
            <a:r>
              <a:rPr lang="en-US" sz="2000" i="1" dirty="0">
                <a:solidFill>
                  <a:schemeClr val="tx1">
                    <a:lumMod val="65000"/>
                    <a:lumOff val="35000"/>
                  </a:schemeClr>
                </a:solidFill>
                <a:latin typeface="Garamond"/>
                <a:ea typeface="Calibri" panose="020F0502020204030204" pitchFamily="34" charset="0"/>
                <a:cs typeface="Times New Roman"/>
              </a:rPr>
              <a:t>Vinyl record of Garvey delivering two speeches, the only known audio of his voice, from 1921 (image is 1960 reprint). </a:t>
            </a:r>
            <a:r>
              <a:rPr lang="en-US" sz="2000" b="1" i="1" dirty="0">
                <a:solidFill>
                  <a:schemeClr val="tx1">
                    <a:lumMod val="65000"/>
                    <a:lumOff val="35000"/>
                  </a:schemeClr>
                </a:solidFill>
                <a:latin typeface="Garamond"/>
                <a:ea typeface="Calibri" panose="020F0502020204030204" pitchFamily="34" charset="0"/>
                <a:cs typeface="Times New Roman"/>
              </a:rPr>
              <a:t>CLICK THE RECORD TO LISTEN.</a:t>
            </a:r>
            <a:endParaRPr lang="en-US" sz="2000" i="1" dirty="0">
              <a:solidFill>
                <a:schemeClr val="tx1">
                  <a:lumMod val="65000"/>
                  <a:lumOff val="35000"/>
                </a:schemeClr>
              </a:solidFill>
              <a:latin typeface="Garamond"/>
              <a:ea typeface="Calibri" panose="020F0502020204030204" pitchFamily="34" charset="0"/>
              <a:cs typeface="Times New Roman"/>
            </a:endParaRPr>
          </a:p>
        </p:txBody>
      </p:sp>
    </p:spTree>
    <p:extLst>
      <p:ext uri="{BB962C8B-B14F-4D97-AF65-F5344CB8AC3E}">
        <p14:creationId xmlns:p14="http://schemas.microsoft.com/office/powerpoint/2010/main" val="34823477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7">
                                            <p:txEl>
                                              <p:pRg st="0" end="0"/>
                                            </p:txEl>
                                          </p:spTgt>
                                        </p:tgtEl>
                                        <p:attrNameLst>
                                          <p:attrName>style.visibility</p:attrName>
                                        </p:attrNameLst>
                                      </p:cBhvr>
                                      <p:to>
                                        <p:strVal val="visible"/>
                                      </p:to>
                                    </p:set>
                                    <p:animEffect transition="in" filter="fade">
                                      <p:cBhvr>
                                        <p:cTn id="16"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W.E.B. Du Bois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325879"/>
            <a:ext cx="6134100" cy="3909082"/>
          </a:xfrm>
        </p:spPr>
        <p:txBody>
          <a:bodyPr vert="horz" lIns="91440" tIns="45720" rIns="91440" bIns="45720" rtlCol="0" anchor="t">
            <a:noAutofit/>
          </a:bodyPr>
          <a:lstStyle/>
          <a:p>
            <a:r>
              <a:rPr lang="en-US" dirty="0"/>
              <a:t>Garvey had accused Du Bois of undermining U.N.I.A. representatives in postwar France, denouncing Du Bois as a “reactionary in [the] pay of white men.” </a:t>
            </a:r>
          </a:p>
          <a:p>
            <a:r>
              <a:rPr lang="en-US" dirty="0"/>
              <a:t>As editor of </a:t>
            </a:r>
            <a:r>
              <a:rPr lang="en-US" i="1" dirty="0"/>
              <a:t>The Crisis, </a:t>
            </a:r>
            <a:r>
              <a:rPr lang="en-US" dirty="0"/>
              <a:t>the official journal of the NAACP, Du Bois at first tried to dismiss Garvey’s provocations. But by 1923, he was describing Garvey as “a little fat black man, ugly, but with intelligent eyes and a big head.”</a:t>
            </a:r>
          </a:p>
        </p:txBody>
      </p:sp>
      <p:pic>
        <p:nvPicPr>
          <p:cNvPr id="12" name="Picture 11">
            <a:extLst>
              <a:ext uri="{FF2B5EF4-FFF2-40B4-BE49-F238E27FC236}">
                <a16:creationId xmlns:a16="http://schemas.microsoft.com/office/drawing/2014/main" id="{32435B1E-0A4B-4221-BA40-69D8183FB3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74807" y="1081987"/>
            <a:ext cx="3490295" cy="4396865"/>
          </a:xfrm>
          <a:prstGeom prst="rect">
            <a:avLst/>
          </a:prstGeom>
        </p:spPr>
      </p:pic>
      <p:sp>
        <p:nvSpPr>
          <p:cNvPr id="7" name="Rectangle 6">
            <a:extLst>
              <a:ext uri="{FF2B5EF4-FFF2-40B4-BE49-F238E27FC236}">
                <a16:creationId xmlns:a16="http://schemas.microsoft.com/office/drawing/2014/main" id="{A10449D7-B48A-49C7-85FD-A6B98987B9A0}"/>
              </a:ext>
            </a:extLst>
          </p:cNvPr>
          <p:cNvSpPr/>
          <p:nvPr/>
        </p:nvSpPr>
        <p:spPr>
          <a:xfrm>
            <a:off x="8274806" y="5597244"/>
            <a:ext cx="3490296" cy="400110"/>
          </a:xfrm>
          <a:prstGeom prst="rect">
            <a:avLst/>
          </a:prstGeom>
        </p:spPr>
        <p:txBody>
          <a:bodyPr wrap="square" lIns="91440" tIns="45720" rIns="91440" bIns="45720" anchor="t">
            <a:spAutoFit/>
          </a:bodyPr>
          <a:lstStyle/>
          <a:p>
            <a:pPr algn="r"/>
            <a:r>
              <a:rPr lang="en-US" sz="2000" i="1" dirty="0">
                <a:solidFill>
                  <a:schemeClr val="tx1">
                    <a:lumMod val="65000"/>
                    <a:lumOff val="35000"/>
                  </a:schemeClr>
                </a:solidFill>
                <a:latin typeface="Garamond"/>
                <a:ea typeface="Calibri" panose="020F0502020204030204" pitchFamily="34" charset="0"/>
                <a:cs typeface="Times New Roman"/>
              </a:rPr>
              <a:t>W.E.B. Du Bois in the 1920s.</a:t>
            </a:r>
          </a:p>
        </p:txBody>
      </p:sp>
    </p:spTree>
    <p:extLst>
      <p:ext uri="{BB962C8B-B14F-4D97-AF65-F5344CB8AC3E}">
        <p14:creationId xmlns:p14="http://schemas.microsoft.com/office/powerpoint/2010/main" val="3214941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anim calcmode="lin" valueType="num">
                                      <p:cBhvr>
                                        <p:cTn id="11" dur="1000" fill="hold"/>
                                        <p:tgtEl>
                                          <p:spTgt spid="7"/>
                                        </p:tgtEl>
                                        <p:attrNameLst>
                                          <p:attrName>ppt_x</p:attrName>
                                        </p:attrNameLst>
                                      </p:cBhvr>
                                      <p:tavLst>
                                        <p:tav tm="0">
                                          <p:val>
                                            <p:strVal val="#ppt_x"/>
                                          </p:val>
                                        </p:tav>
                                        <p:tav tm="100000">
                                          <p:val>
                                            <p:strVal val="#ppt_x"/>
                                          </p:val>
                                        </p:tav>
                                      </p:tavLst>
                                    </p:anim>
                                    <p:anim calcmode="lin" valueType="num">
                                      <p:cBhvr>
                                        <p:cTn id="1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W.E.B. Du Bois</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210020"/>
            <a:ext cx="5688419" cy="3909082"/>
          </a:xfrm>
        </p:spPr>
        <p:txBody>
          <a:bodyPr vert="horz" lIns="91440" tIns="45720" rIns="91440" bIns="45720" rtlCol="0" anchor="t">
            <a:noAutofit/>
          </a:bodyPr>
          <a:lstStyle/>
          <a:p>
            <a:r>
              <a:rPr lang="en-US" dirty="0"/>
              <a:t>Much of the </a:t>
            </a:r>
            <a:r>
              <a:rPr lang="en-US" b="1" dirty="0"/>
              <a:t>acrimony</a:t>
            </a:r>
            <a:r>
              <a:rPr lang="en-US" dirty="0"/>
              <a:t> between the two leaders was marked by colorism. </a:t>
            </a:r>
          </a:p>
          <a:p>
            <a:r>
              <a:rPr lang="en-US" dirty="0"/>
              <a:t>Du Bois was an integrationist and made no secret of his mixed-race ancestry. Garvey was a racial separatist who claimed to be 100 percent African. And in the eyes of his largely working-class admirers, Garvey possessed an asset few Black American leaders had: dark skin. </a:t>
            </a:r>
          </a:p>
        </p:txBody>
      </p:sp>
      <p:pic>
        <p:nvPicPr>
          <p:cNvPr id="7" name="Picture 6">
            <a:extLst>
              <a:ext uri="{FF2B5EF4-FFF2-40B4-BE49-F238E27FC236}">
                <a16:creationId xmlns:a16="http://schemas.microsoft.com/office/drawing/2014/main" id="{A99524E7-5543-46C4-AD4A-164827CC07E1}"/>
              </a:ext>
            </a:extLst>
          </p:cNvPr>
          <p:cNvPicPr>
            <a:picLocks noChangeAspect="1"/>
          </p:cNvPicPr>
          <p:nvPr/>
        </p:nvPicPr>
        <p:blipFill>
          <a:blip r:embed="rId3">
            <a:grayscl/>
            <a:extLst>
              <a:ext uri="{BEBA8EAE-BF5A-486C-A8C5-ECC9F3942E4B}">
                <a14:imgProps xmlns:a14="http://schemas.microsoft.com/office/drawing/2010/main">
                  <a14:imgLayer r:embed="rId4">
                    <a14:imgEffect>
                      <a14:saturation sat="40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7798578" y="833610"/>
            <a:ext cx="3685164" cy="4827181"/>
          </a:xfrm>
          <a:prstGeom prst="rect">
            <a:avLst/>
          </a:prstGeom>
          <a:effectLst>
            <a:softEdge rad="38100"/>
          </a:effectLst>
        </p:spPr>
      </p:pic>
      <p:sp>
        <p:nvSpPr>
          <p:cNvPr id="8" name="Rectangle 7">
            <a:extLst>
              <a:ext uri="{FF2B5EF4-FFF2-40B4-BE49-F238E27FC236}">
                <a16:creationId xmlns:a16="http://schemas.microsoft.com/office/drawing/2014/main" id="{59DF098A-51B5-4DFB-9F80-29B5BEF0191B}"/>
              </a:ext>
            </a:extLst>
          </p:cNvPr>
          <p:cNvSpPr/>
          <p:nvPr/>
        </p:nvSpPr>
        <p:spPr>
          <a:xfrm>
            <a:off x="4859739" y="5660791"/>
            <a:ext cx="6624003" cy="400110"/>
          </a:xfrm>
          <a:prstGeom prst="rect">
            <a:avLst/>
          </a:prstGeom>
        </p:spPr>
        <p:txBody>
          <a:bodyPr wrap="square" lIns="91440" tIns="45720" rIns="91440" bIns="45720" anchor="t">
            <a:spAutoFit/>
          </a:bodyPr>
          <a:lstStyle/>
          <a:p>
            <a:pPr algn="r"/>
            <a:r>
              <a:rPr lang="en-US" sz="2000" i="1" dirty="0">
                <a:solidFill>
                  <a:schemeClr val="tx1">
                    <a:lumMod val="65000"/>
                    <a:lumOff val="35000"/>
                  </a:schemeClr>
                </a:solidFill>
                <a:latin typeface="Garamond"/>
                <a:ea typeface="Calibri" panose="020F0502020204030204" pitchFamily="34" charset="0"/>
                <a:cs typeface="Times New Roman"/>
              </a:rPr>
              <a:t>Marcus Garvey riding in a U.N.I.A. parade through Harlem, 1922.</a:t>
            </a:r>
          </a:p>
        </p:txBody>
      </p:sp>
      <p:sp>
        <p:nvSpPr>
          <p:cNvPr id="6" name="TextBox 5">
            <a:extLst>
              <a:ext uri="{FF2B5EF4-FFF2-40B4-BE49-F238E27FC236}">
                <a16:creationId xmlns:a16="http://schemas.microsoft.com/office/drawing/2014/main" id="{6B70C77D-1768-4C49-AA47-89CD935C3B95}"/>
              </a:ext>
            </a:extLst>
          </p:cNvPr>
          <p:cNvSpPr txBox="1"/>
          <p:nvPr/>
        </p:nvSpPr>
        <p:spPr>
          <a:xfrm>
            <a:off x="7798578" y="3475577"/>
            <a:ext cx="3685164" cy="2185214"/>
          </a:xfrm>
          <a:prstGeom prst="rect">
            <a:avLst/>
          </a:prstGeom>
          <a:solidFill>
            <a:srgbClr val="C00000"/>
          </a:solidFill>
          <a:effectLst>
            <a:softEdge rad="12700"/>
          </a:effectLst>
        </p:spPr>
        <p:txBody>
          <a:bodyPr rot="0" spcFirstLastPara="0" vertOverflow="overflow" horzOverflow="overflow" vert="horz" wrap="square" lIns="182880" tIns="91440" rIns="182880" bIns="91440" numCol="1" spcCol="0" rtlCol="0" fromWordArt="0" anchor="t" anchorCtr="0" forceAA="0" compatLnSpc="1">
            <a:prstTxWarp prst="textNoShape">
              <a:avLst/>
            </a:prstTxWarp>
            <a:spAutoFit/>
          </a:bodyPr>
          <a:lstStyle/>
          <a:p>
            <a:pPr>
              <a:spcAft>
                <a:spcPts val="1200"/>
              </a:spcAft>
            </a:pPr>
            <a:r>
              <a:rPr lang="en-US" sz="2000" b="1" i="1" dirty="0">
                <a:solidFill>
                  <a:schemeClr val="bg1"/>
                </a:solidFill>
                <a:ea typeface="+mn-lt"/>
                <a:cs typeface="Arial" panose="020B0604020202020204" pitchFamily="34" charset="0"/>
              </a:rPr>
              <a:t>In what ways is </a:t>
            </a:r>
            <a:r>
              <a:rPr lang="en-US" sz="2000" b="1" i="1" u="sng" dirty="0">
                <a:solidFill>
                  <a:schemeClr val="bg1"/>
                </a:solidFill>
                <a:ea typeface="+mn-lt"/>
                <a:cs typeface="Arial" panose="020B0604020202020204" pitchFamily="34" charset="0"/>
              </a:rPr>
              <a:t>colorism</a:t>
            </a:r>
            <a:r>
              <a:rPr lang="en-US" sz="2000" b="1" i="1" dirty="0">
                <a:solidFill>
                  <a:schemeClr val="bg1"/>
                </a:solidFill>
                <a:ea typeface="+mn-lt"/>
                <a:cs typeface="Arial" panose="020B0604020202020204" pitchFamily="34" charset="0"/>
              </a:rPr>
              <a:t> a reflection of views used historically to support the African slave trade?  </a:t>
            </a:r>
          </a:p>
          <a:p>
            <a:pPr>
              <a:spcAft>
                <a:spcPts val="1200"/>
              </a:spcAft>
            </a:pPr>
            <a:r>
              <a:rPr lang="en-US" sz="2000" b="1" i="1" dirty="0">
                <a:solidFill>
                  <a:schemeClr val="bg1"/>
                </a:solidFill>
                <a:ea typeface="+mn-lt"/>
                <a:cs typeface="Arial" panose="020B0604020202020204" pitchFamily="34" charset="0"/>
              </a:rPr>
              <a:t>Do you think colorism is still a problem in America?</a:t>
            </a:r>
          </a:p>
        </p:txBody>
      </p:sp>
    </p:spTree>
    <p:extLst>
      <p:ext uri="{BB962C8B-B14F-4D97-AF65-F5344CB8AC3E}">
        <p14:creationId xmlns:p14="http://schemas.microsoft.com/office/powerpoint/2010/main" val="987605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2" presetClass="entr" presetSubtype="2"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1+#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5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7"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Hubert Henry Harrison</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1" y="1325879"/>
            <a:ext cx="5486399" cy="2103121"/>
          </a:xfrm>
        </p:spPr>
        <p:txBody>
          <a:bodyPr vert="horz" lIns="91440" tIns="45720" rIns="91440" bIns="45720" rtlCol="0" anchor="t">
            <a:noAutofit/>
          </a:bodyPr>
          <a:lstStyle/>
          <a:p>
            <a:r>
              <a:rPr lang="en-US" dirty="0"/>
              <a:t>Meanwhile, Garvey faced opposition from his own inner circle.</a:t>
            </a:r>
          </a:p>
          <a:p>
            <a:r>
              <a:rPr lang="en-US" dirty="0"/>
              <a:t>Some, like the radical intellectual and </a:t>
            </a:r>
            <a:r>
              <a:rPr lang="en-US" i="1" dirty="0"/>
              <a:t>Negro World </a:t>
            </a:r>
            <a:r>
              <a:rPr lang="en-US" dirty="0"/>
              <a:t>editor Hubert Henry Harrison, had grown weary of Garvey’s larger-than-life personality, romantic visions of an African empire, and mismanagement of the Black Star Line — Garvey’s plan for a Black-owned fleet of ocean liners. </a:t>
            </a:r>
          </a:p>
        </p:txBody>
      </p:sp>
      <p:pic>
        <p:nvPicPr>
          <p:cNvPr id="6" name="Picture 5">
            <a:extLst>
              <a:ext uri="{FF2B5EF4-FFF2-40B4-BE49-F238E27FC236}">
                <a16:creationId xmlns:a16="http://schemas.microsoft.com/office/drawing/2014/main" id="{2834CD60-CCFB-4989-B48D-049839F9AA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47128" y="1267950"/>
            <a:ext cx="3624569" cy="4797374"/>
          </a:xfrm>
          <a:prstGeom prst="rect">
            <a:avLst/>
          </a:prstGeom>
          <a:effectLst>
            <a:softEdge rad="38100"/>
          </a:effectLst>
        </p:spPr>
      </p:pic>
      <p:sp>
        <p:nvSpPr>
          <p:cNvPr id="5" name="Rectangle 4">
            <a:extLst>
              <a:ext uri="{FF2B5EF4-FFF2-40B4-BE49-F238E27FC236}">
                <a16:creationId xmlns:a16="http://schemas.microsoft.com/office/drawing/2014/main" id="{26C78E2A-AEBD-4E70-B2D2-4E5637311E84}"/>
              </a:ext>
            </a:extLst>
          </p:cNvPr>
          <p:cNvSpPr/>
          <p:nvPr/>
        </p:nvSpPr>
        <p:spPr>
          <a:xfrm>
            <a:off x="3690630" y="5665214"/>
            <a:ext cx="3624570" cy="400110"/>
          </a:xfrm>
          <a:prstGeom prst="rect">
            <a:avLst/>
          </a:prstGeom>
        </p:spPr>
        <p:txBody>
          <a:bodyPr wrap="square" lIns="91440" tIns="45720" rIns="91440" bIns="45720" anchor="t">
            <a:spAutoFit/>
          </a:bodyPr>
          <a:lstStyle/>
          <a:p>
            <a:pPr algn="r"/>
            <a:r>
              <a:rPr lang="en-US" sz="2000" i="1" dirty="0">
                <a:solidFill>
                  <a:schemeClr val="tx1">
                    <a:lumMod val="65000"/>
                    <a:lumOff val="35000"/>
                  </a:schemeClr>
                </a:solidFill>
                <a:latin typeface="Garamond"/>
                <a:ea typeface="Calibri" panose="020F0502020204030204" pitchFamily="34" charset="0"/>
                <a:cs typeface="Times New Roman"/>
              </a:rPr>
              <a:t>Cover of 2010 biography of Harrison.</a:t>
            </a:r>
          </a:p>
        </p:txBody>
      </p:sp>
    </p:spTree>
    <p:extLst>
      <p:ext uri="{BB962C8B-B14F-4D97-AF65-F5344CB8AC3E}">
        <p14:creationId xmlns:p14="http://schemas.microsoft.com/office/powerpoint/2010/main" val="360330041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Hubert Henry Harrison</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250461"/>
            <a:ext cx="9717859" cy="1322618"/>
          </a:xfrm>
        </p:spPr>
        <p:txBody>
          <a:bodyPr vert="horz" lIns="91440" tIns="45720" rIns="91440" bIns="45720" rtlCol="0" anchor="t">
            <a:noAutofit/>
          </a:bodyPr>
          <a:lstStyle/>
          <a:p>
            <a:r>
              <a:rPr lang="en-US" dirty="0"/>
              <a:t>As a fellow West Indian, Harrison had introduced Garvey to the world of Harlem intellectuals and street-corner agitators and helped shape his ideas about race in America. </a:t>
            </a:r>
          </a:p>
        </p:txBody>
      </p:sp>
      <p:sp>
        <p:nvSpPr>
          <p:cNvPr id="5" name="Text Placeholder 2">
            <a:extLst>
              <a:ext uri="{FF2B5EF4-FFF2-40B4-BE49-F238E27FC236}">
                <a16:creationId xmlns:a16="http://schemas.microsoft.com/office/drawing/2014/main" id="{2EC5025A-FC96-4F10-95E7-E5AD7F9637C8}"/>
              </a:ext>
            </a:extLst>
          </p:cNvPr>
          <p:cNvSpPr txBox="1">
            <a:spLocks/>
          </p:cNvSpPr>
          <p:nvPr/>
        </p:nvSpPr>
        <p:spPr>
          <a:xfrm>
            <a:off x="1828801" y="2613519"/>
            <a:ext cx="7283302" cy="2906520"/>
          </a:xfrm>
          <a:prstGeom prst="rect">
            <a:avLst/>
          </a:prstGeom>
        </p:spPr>
        <p:txBody>
          <a:bodyPr vert="horz" lIns="91440" tIns="45720" rIns="9144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Harrison made vital contributions to the 1920 “Declaration of the Negro Peoples of the World,” but mocked the U.N.I.A. convention itself as “the most colossal joke in Negrodom, engineered and staged by its chief </a:t>
            </a:r>
            <a:r>
              <a:rPr lang="en-US" b="1" dirty="0"/>
              <a:t>mountebank</a:t>
            </a:r>
            <a:r>
              <a:rPr lang="en-US" dirty="0"/>
              <a:t>.” </a:t>
            </a:r>
          </a:p>
          <a:p>
            <a:r>
              <a:rPr lang="en-US" dirty="0"/>
              <a:t>By 1922, Harrison was volunteering to share information about the Black Star Line debacle with an investigating U.S. Shipping Board.</a:t>
            </a:r>
          </a:p>
        </p:txBody>
      </p:sp>
      <p:pic>
        <p:nvPicPr>
          <p:cNvPr id="7" name="Picture 6">
            <a:extLst>
              <a:ext uri="{FF2B5EF4-FFF2-40B4-BE49-F238E27FC236}">
                <a16:creationId xmlns:a16="http://schemas.microsoft.com/office/drawing/2014/main" id="{A3042873-07F2-4E5B-95EC-DEF78A9EEC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77915" y="2613519"/>
            <a:ext cx="2168744" cy="2868709"/>
          </a:xfrm>
          <a:prstGeom prst="rect">
            <a:avLst/>
          </a:prstGeom>
          <a:effectLst>
            <a:softEdge rad="38100"/>
          </a:effectLst>
        </p:spPr>
      </p:pic>
      <p:sp>
        <p:nvSpPr>
          <p:cNvPr id="8" name="Rectangle 7">
            <a:extLst>
              <a:ext uri="{FF2B5EF4-FFF2-40B4-BE49-F238E27FC236}">
                <a16:creationId xmlns:a16="http://schemas.microsoft.com/office/drawing/2014/main" id="{1A5FD349-9AF6-483C-A606-158314058E01}"/>
              </a:ext>
            </a:extLst>
          </p:cNvPr>
          <p:cNvSpPr/>
          <p:nvPr/>
        </p:nvSpPr>
        <p:spPr>
          <a:xfrm>
            <a:off x="9377915" y="5482228"/>
            <a:ext cx="2168745" cy="646331"/>
          </a:xfrm>
          <a:prstGeom prst="rect">
            <a:avLst/>
          </a:prstGeom>
        </p:spPr>
        <p:txBody>
          <a:bodyPr wrap="square" lIns="91440" tIns="45720" rIns="91440" bIns="45720" anchor="t">
            <a:spAutoFit/>
          </a:bodyPr>
          <a:lstStyle/>
          <a:p>
            <a:pPr algn="ctr"/>
            <a:r>
              <a:rPr lang="en-US" i="1" dirty="0">
                <a:solidFill>
                  <a:schemeClr val="tx1">
                    <a:lumMod val="65000"/>
                    <a:lumOff val="35000"/>
                  </a:schemeClr>
                </a:solidFill>
                <a:latin typeface="Garamond"/>
                <a:ea typeface="Calibri" panose="020F0502020204030204" pitchFamily="34" charset="0"/>
                <a:cs typeface="Times New Roman"/>
              </a:rPr>
              <a:t>Hubert Henry Harrison, 1883-1927.</a:t>
            </a:r>
          </a:p>
        </p:txBody>
      </p:sp>
    </p:spTree>
    <p:extLst>
      <p:ext uri="{BB962C8B-B14F-4D97-AF65-F5344CB8AC3E}">
        <p14:creationId xmlns:p14="http://schemas.microsoft.com/office/powerpoint/2010/main" val="1966200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wipe(down)">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wipe(down)">
                                      <p:cBhvr>
                                        <p:cTn id="1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James Hood Eason</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799" y="1210021"/>
            <a:ext cx="5433238" cy="1905001"/>
          </a:xfrm>
        </p:spPr>
        <p:txBody>
          <a:bodyPr vert="horz" lIns="91440" tIns="45720" rIns="91440" bIns="45720" rtlCol="0" anchor="t">
            <a:noAutofit/>
          </a:bodyPr>
          <a:lstStyle/>
          <a:p>
            <a:r>
              <a:rPr lang="en-US" dirty="0"/>
              <a:t>Garvey had once declared the “silver-tongued” James Hood Eason, a Philadelphia minister whose preaching had helped swell the U.N.I.A. ranks, to be “Leader of the American Negroes” in the same 1920 convention that saw Garvey elected President of Africa. </a:t>
            </a:r>
          </a:p>
          <a:p>
            <a:r>
              <a:rPr lang="en-US" dirty="0"/>
              <a:t>But by 1922 Eason was fed up with what he considered a cult of personality growing around Garvey. </a:t>
            </a:r>
          </a:p>
        </p:txBody>
      </p:sp>
      <p:pic>
        <p:nvPicPr>
          <p:cNvPr id="5" name="Picture 4">
            <a:extLst>
              <a:ext uri="{FF2B5EF4-FFF2-40B4-BE49-F238E27FC236}">
                <a16:creationId xmlns:a16="http://schemas.microsoft.com/office/drawing/2014/main" id="{039837D0-0E01-4DDC-A6A3-7ED92E5B29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6096" y="0"/>
            <a:ext cx="4565904" cy="6858000"/>
          </a:xfrm>
          <a:prstGeom prst="rect">
            <a:avLst/>
          </a:prstGeom>
        </p:spPr>
      </p:pic>
      <p:sp>
        <p:nvSpPr>
          <p:cNvPr id="6" name="Rectangle 5">
            <a:extLst>
              <a:ext uri="{FF2B5EF4-FFF2-40B4-BE49-F238E27FC236}">
                <a16:creationId xmlns:a16="http://schemas.microsoft.com/office/drawing/2014/main" id="{9B5F68E1-C066-4C89-8531-50E83D578DD8}"/>
              </a:ext>
            </a:extLst>
          </p:cNvPr>
          <p:cNvSpPr/>
          <p:nvPr/>
        </p:nvSpPr>
        <p:spPr>
          <a:xfrm>
            <a:off x="1828799" y="6000690"/>
            <a:ext cx="6762308" cy="400110"/>
          </a:xfrm>
          <a:prstGeom prst="rect">
            <a:avLst/>
          </a:prstGeom>
        </p:spPr>
        <p:txBody>
          <a:bodyPr wrap="square" lIns="91440" tIns="45720" rIns="91440" bIns="45720" anchor="t">
            <a:spAutoFit/>
          </a:bodyPr>
          <a:lstStyle/>
          <a:p>
            <a:r>
              <a:rPr lang="en-US" sz="2000" i="1" dirty="0">
                <a:solidFill>
                  <a:schemeClr val="tx1">
                    <a:lumMod val="65000"/>
                    <a:lumOff val="35000"/>
                  </a:schemeClr>
                </a:solidFill>
                <a:latin typeface="Garamond"/>
                <a:ea typeface="Calibri" panose="020F0502020204030204" pitchFamily="34" charset="0"/>
                <a:cs typeface="Times New Roman"/>
              </a:rPr>
              <a:t>Black Cross Nurses on parade through Harlem, 1922.</a:t>
            </a:r>
          </a:p>
        </p:txBody>
      </p:sp>
    </p:spTree>
    <p:extLst>
      <p:ext uri="{BB962C8B-B14F-4D97-AF65-F5344CB8AC3E}">
        <p14:creationId xmlns:p14="http://schemas.microsoft.com/office/powerpoint/2010/main" val="3350471405"/>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James Hood Eason</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799" y="1277761"/>
            <a:ext cx="6943061" cy="1905001"/>
          </a:xfrm>
        </p:spPr>
        <p:txBody>
          <a:bodyPr vert="horz" lIns="91440" tIns="45720" rIns="91440" bIns="45720" rtlCol="0" anchor="t">
            <a:noAutofit/>
          </a:bodyPr>
          <a:lstStyle/>
          <a:p>
            <a:r>
              <a:rPr lang="en-US" dirty="0"/>
              <a:t>Garvey, meanwhile, began to suspect Eason of financial impropriety. Both men agreed to a public trial, after which Eason was declared a traitor and expelled from the U.N.I.A. </a:t>
            </a:r>
          </a:p>
          <a:p>
            <a:r>
              <a:rPr lang="en-US" dirty="0"/>
              <a:t>Eason formed a splinter group, the Universal Negro Alliance. He also signaled his willingness to cooperate with the government’s investigation against Garvey.</a:t>
            </a:r>
          </a:p>
        </p:txBody>
      </p:sp>
      <p:pic>
        <p:nvPicPr>
          <p:cNvPr id="7" name="Picture 6">
            <a:extLst>
              <a:ext uri="{FF2B5EF4-FFF2-40B4-BE49-F238E27FC236}">
                <a16:creationId xmlns:a16="http://schemas.microsoft.com/office/drawing/2014/main" id="{5128C1EB-5580-4484-A4F5-25739BBAAC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77797" y="1210021"/>
            <a:ext cx="2587305" cy="3239959"/>
          </a:xfrm>
          <a:prstGeom prst="rect">
            <a:avLst/>
          </a:prstGeom>
          <a:effectLst>
            <a:softEdge rad="63500"/>
          </a:effectLst>
        </p:spPr>
      </p:pic>
      <p:sp>
        <p:nvSpPr>
          <p:cNvPr id="9" name="Rectangle 8">
            <a:extLst>
              <a:ext uri="{FF2B5EF4-FFF2-40B4-BE49-F238E27FC236}">
                <a16:creationId xmlns:a16="http://schemas.microsoft.com/office/drawing/2014/main" id="{F654B3C0-1257-4E68-BABB-2DAE60D9E658}"/>
              </a:ext>
            </a:extLst>
          </p:cNvPr>
          <p:cNvSpPr/>
          <p:nvPr/>
        </p:nvSpPr>
        <p:spPr>
          <a:xfrm>
            <a:off x="9177797" y="4536021"/>
            <a:ext cx="2587305" cy="923330"/>
          </a:xfrm>
          <a:prstGeom prst="rect">
            <a:avLst/>
          </a:prstGeom>
        </p:spPr>
        <p:txBody>
          <a:bodyPr wrap="square" lIns="91440" tIns="45720" rIns="91440" bIns="45720" anchor="t">
            <a:spAutoFit/>
          </a:bodyPr>
          <a:lstStyle/>
          <a:p>
            <a:pPr algn="ctr"/>
            <a:r>
              <a:rPr lang="en-US" i="1" dirty="0">
                <a:solidFill>
                  <a:schemeClr val="tx1">
                    <a:lumMod val="65000"/>
                    <a:lumOff val="35000"/>
                  </a:schemeClr>
                </a:solidFill>
                <a:latin typeface="Garamond"/>
                <a:ea typeface="Calibri" panose="020F0502020204030204" pitchFamily="34" charset="0"/>
                <a:cs typeface="Times New Roman"/>
              </a:rPr>
              <a:t>U.N.I.A. advertisement seeking members wishing to settle in Liberia, c. 1924.</a:t>
            </a:r>
          </a:p>
        </p:txBody>
      </p:sp>
      <p:sp>
        <p:nvSpPr>
          <p:cNvPr id="8" name="TextBox 7">
            <a:extLst>
              <a:ext uri="{FF2B5EF4-FFF2-40B4-BE49-F238E27FC236}">
                <a16:creationId xmlns:a16="http://schemas.microsoft.com/office/drawing/2014/main" id="{B197F28D-8683-4614-A16F-AB6E7A34FFD4}"/>
              </a:ext>
            </a:extLst>
          </p:cNvPr>
          <p:cNvSpPr txBox="1"/>
          <p:nvPr/>
        </p:nvSpPr>
        <p:spPr>
          <a:xfrm>
            <a:off x="1828798" y="4872353"/>
            <a:ext cx="6943061" cy="1415772"/>
          </a:xfrm>
          <a:prstGeom prst="rect">
            <a:avLst/>
          </a:prstGeom>
          <a:solidFill>
            <a:srgbClr val="C00000"/>
          </a:solidFill>
        </p:spPr>
        <p:txBody>
          <a:bodyPr rot="0" spcFirstLastPara="0" vertOverflow="overflow" horzOverflow="overflow" vert="horz" wrap="square" lIns="182880" tIns="91440" rIns="182880" bIns="91440" numCol="1" spcCol="0" rtlCol="0" fromWordArt="0" anchor="t" anchorCtr="0" forceAA="0" compatLnSpc="1">
            <a:prstTxWarp prst="textNoShape">
              <a:avLst/>
            </a:prstTxWarp>
            <a:spAutoFit/>
          </a:bodyPr>
          <a:lstStyle/>
          <a:p>
            <a:r>
              <a:rPr lang="en-US" sz="2000" b="1" i="1" dirty="0">
                <a:solidFill>
                  <a:schemeClr val="bg1"/>
                </a:solidFill>
                <a:ea typeface="+mn-lt"/>
                <a:cs typeface="Arial" panose="020B0604020202020204" pitchFamily="34" charset="0"/>
              </a:rPr>
              <a:t>A </a:t>
            </a:r>
            <a:r>
              <a:rPr lang="en-US" sz="2000" b="1" dirty="0">
                <a:solidFill>
                  <a:schemeClr val="bg1"/>
                </a:solidFill>
                <a:ea typeface="+mn-lt"/>
                <a:cs typeface="Arial" panose="020B0604020202020204" pitchFamily="34" charset="0"/>
              </a:rPr>
              <a:t>cult of personality </a:t>
            </a:r>
            <a:r>
              <a:rPr lang="en-US" sz="2000" b="1" i="1" dirty="0">
                <a:solidFill>
                  <a:schemeClr val="bg1"/>
                </a:solidFill>
                <a:ea typeface="+mn-lt"/>
                <a:cs typeface="Arial" panose="020B0604020202020204" pitchFamily="34" charset="0"/>
              </a:rPr>
              <a:t>is formed when a leader builds him or her self up to be the only one who can successfully achieve the goal of the group or organization. In what other groups or nations else has this happened? What causes it?</a:t>
            </a:r>
          </a:p>
        </p:txBody>
      </p:sp>
    </p:spTree>
    <p:extLst>
      <p:ext uri="{BB962C8B-B14F-4D97-AF65-F5344CB8AC3E}">
        <p14:creationId xmlns:p14="http://schemas.microsoft.com/office/powerpoint/2010/main" val="40742218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47"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anim calcmode="lin" valueType="num">
                                      <p:cBhvr>
                                        <p:cTn id="16" dur="1000" fill="hold"/>
                                        <p:tgtEl>
                                          <p:spTgt spid="8"/>
                                        </p:tgtEl>
                                        <p:attrNameLst>
                                          <p:attrName>ppt_x</p:attrName>
                                        </p:attrNameLst>
                                      </p:cBhvr>
                                      <p:tavLst>
                                        <p:tav tm="0">
                                          <p:val>
                                            <p:strVal val="#ppt_x"/>
                                          </p:val>
                                        </p:tav>
                                        <p:tav tm="100000">
                                          <p:val>
                                            <p:strVal val="#ppt_x"/>
                                          </p:val>
                                        </p:tav>
                                      </p:tavLst>
                                    </p:anim>
                                    <p:anim calcmode="lin" valueType="num">
                                      <p:cBhvr>
                                        <p:cTn id="1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10984863-24FB-46C1-A174-116CBDB4A8FE}"/>
              </a:ext>
            </a:extLst>
          </p:cNvPr>
          <p:cNvSpPr>
            <a:spLocks noGrp="1"/>
          </p:cNvSpPr>
          <p:nvPr>
            <p:ph type="title"/>
          </p:nvPr>
        </p:nvSpPr>
        <p:spPr>
          <a:xfrm>
            <a:off x="1828800" y="457200"/>
            <a:ext cx="9936302" cy="717550"/>
          </a:xfrm>
        </p:spPr>
        <p:txBody>
          <a:bodyPr/>
          <a:lstStyle/>
          <a:p>
            <a:r>
              <a:rPr lang="en-US" dirty="0"/>
              <a:t>Marcus Garvey: Black Star Falling</a:t>
            </a:r>
          </a:p>
        </p:txBody>
      </p:sp>
      <p:sp>
        <p:nvSpPr>
          <p:cNvPr id="4" name="Text Placeholder 2">
            <a:extLst>
              <a:ext uri="{FF2B5EF4-FFF2-40B4-BE49-F238E27FC236}">
                <a16:creationId xmlns:a16="http://schemas.microsoft.com/office/drawing/2014/main" id="{3FE28634-9601-4B68-BD01-D21130C84AF6}"/>
              </a:ext>
            </a:extLst>
          </p:cNvPr>
          <p:cNvSpPr>
            <a:spLocks noGrp="1"/>
          </p:cNvSpPr>
          <p:nvPr>
            <p:ph type="body" sz="quarter" idx="1"/>
          </p:nvPr>
        </p:nvSpPr>
        <p:spPr>
          <a:xfrm>
            <a:off x="6693371" y="1174750"/>
            <a:ext cx="5071730" cy="717550"/>
          </a:xfrm>
        </p:spPr>
        <p:txBody>
          <a:bodyPr vert="horz" lIns="91440" tIns="45720" rIns="91440" bIns="45720" rtlCol="0" anchor="t">
            <a:noAutofit/>
          </a:bodyPr>
          <a:lstStyle/>
          <a:p>
            <a:r>
              <a:rPr lang="en-US" dirty="0"/>
              <a:t>On May 18, 1940, the African diaspora was rocked by news that Marcus Garvey was dead. </a:t>
            </a:r>
          </a:p>
          <a:p>
            <a:r>
              <a:rPr lang="en-US" dirty="0"/>
              <a:t>Twenty years earlier, Garvey had been the most charismatic, influential, and controversial Black leader in the world. </a:t>
            </a:r>
          </a:p>
        </p:txBody>
      </p:sp>
      <p:pic>
        <p:nvPicPr>
          <p:cNvPr id="3" name="Picture 2">
            <a:extLst>
              <a:ext uri="{FF2B5EF4-FFF2-40B4-BE49-F238E27FC236}">
                <a16:creationId xmlns:a16="http://schemas.microsoft.com/office/drawing/2014/main" id="{392AB65F-611E-4BF4-9E8B-579552F0DE6A}"/>
              </a:ext>
            </a:extLst>
          </p:cNvPr>
          <p:cNvPicPr>
            <a:picLocks noChangeAspect="1"/>
          </p:cNvPicPr>
          <p:nvPr/>
        </p:nvPicPr>
        <p:blipFill rotWithShape="1">
          <a:blip r:embed="rId3">
            <a:extLst>
              <a:ext uri="{28A0092B-C50C-407E-A947-70E740481C1C}">
                <a14:useLocalDpi xmlns:a14="http://schemas.microsoft.com/office/drawing/2010/main" val="0"/>
              </a:ext>
            </a:extLst>
          </a:blip>
          <a:srcRect t="1931" b="3971"/>
          <a:stretch/>
        </p:blipFill>
        <p:spPr>
          <a:xfrm>
            <a:off x="1828800" y="1174750"/>
            <a:ext cx="4610067" cy="6155140"/>
          </a:xfrm>
          <a:prstGeom prst="rect">
            <a:avLst/>
          </a:prstGeom>
          <a:effectLst>
            <a:softEdge rad="38100"/>
          </a:effectLst>
        </p:spPr>
      </p:pic>
      <p:sp>
        <p:nvSpPr>
          <p:cNvPr id="5" name="Text Box 16">
            <a:extLst>
              <a:ext uri="{FF2B5EF4-FFF2-40B4-BE49-F238E27FC236}">
                <a16:creationId xmlns:a16="http://schemas.microsoft.com/office/drawing/2014/main" id="{FAB468FA-FC70-46AB-AFC9-26058B4AC411}"/>
              </a:ext>
            </a:extLst>
          </p:cNvPr>
          <p:cNvSpPr txBox="1"/>
          <p:nvPr/>
        </p:nvSpPr>
        <p:spPr>
          <a:xfrm>
            <a:off x="6796951" y="4965701"/>
            <a:ext cx="4610067"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000" i="1" dirty="0">
                <a:solidFill>
                  <a:schemeClr val="tx1">
                    <a:lumMod val="65000"/>
                    <a:lumOff val="35000"/>
                  </a:schemeClr>
                </a:solidFill>
                <a:latin typeface="Garamond"/>
                <a:cs typeface="Times New Roman"/>
              </a:rPr>
              <a:t>Front page of the </a:t>
            </a:r>
            <a:r>
              <a:rPr lang="en-US" sz="2000" dirty="0">
                <a:solidFill>
                  <a:schemeClr val="tx1">
                    <a:lumMod val="65000"/>
                    <a:lumOff val="35000"/>
                  </a:schemeClr>
                </a:solidFill>
                <a:latin typeface="Garamond"/>
                <a:cs typeface="Times New Roman"/>
              </a:rPr>
              <a:t>Chicago Defender</a:t>
            </a:r>
            <a:r>
              <a:rPr lang="en-US" sz="2000" i="1" dirty="0">
                <a:solidFill>
                  <a:schemeClr val="tx1">
                    <a:lumMod val="65000"/>
                    <a:lumOff val="35000"/>
                  </a:schemeClr>
                </a:solidFill>
                <a:latin typeface="Garamond"/>
                <a:cs typeface="Times New Roman"/>
              </a:rPr>
              <a:t>, May 18, 1940. Other items include stories about African Methodist Episcopal (A.M.E.) Church elections, an NAACP report on lynching, and two heroic children who saved their siblings from a fire in Mississippi.</a:t>
            </a:r>
            <a:endParaRPr lang="en-US" sz="2000" dirty="0">
              <a:solidFill>
                <a:schemeClr val="tx1">
                  <a:lumMod val="65000"/>
                  <a:lumOff val="35000"/>
                </a:schemeClr>
              </a:solidFill>
            </a:endParaRPr>
          </a:p>
        </p:txBody>
      </p:sp>
    </p:spTree>
    <p:extLst>
      <p:ext uri="{BB962C8B-B14F-4D97-AF65-F5344CB8AC3E}">
        <p14:creationId xmlns:p14="http://schemas.microsoft.com/office/powerpoint/2010/main" val="33050181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The Black Star Line </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325879"/>
            <a:ext cx="5380073" cy="1905001"/>
          </a:xfrm>
        </p:spPr>
        <p:txBody>
          <a:bodyPr vert="horz" lIns="91440" tIns="45720" rIns="91440" bIns="45720" rtlCol="0" anchor="t">
            <a:noAutofit/>
          </a:bodyPr>
          <a:lstStyle/>
          <a:p>
            <a:r>
              <a:rPr lang="en-US" dirty="0"/>
              <a:t>Much of the growing unrest within U.N.I.A. hinged on the administrative and financial disaster of the Black Star Line, which Garvey still presented as a viable engine of Pan-Africanism that could unite the Black world by sea. </a:t>
            </a:r>
          </a:p>
          <a:p>
            <a:r>
              <a:rPr lang="en-US" dirty="0"/>
              <a:t>The ship line was the focus of the government’s mail fraud charges against Garvey in January 1922, and it dissolved entirely in April.</a:t>
            </a:r>
          </a:p>
          <a:p>
            <a:r>
              <a:rPr lang="en-US" dirty="0">
                <a:latin typeface="Lato"/>
                <a:ea typeface="Lato"/>
                <a:cs typeface="Lato"/>
              </a:rPr>
              <a:t> </a:t>
            </a:r>
            <a:endParaRPr lang="en-US" dirty="0"/>
          </a:p>
        </p:txBody>
      </p:sp>
      <p:pic>
        <p:nvPicPr>
          <p:cNvPr id="4" name="Picture 3">
            <a:extLst>
              <a:ext uri="{FF2B5EF4-FFF2-40B4-BE49-F238E27FC236}">
                <a16:creationId xmlns:a16="http://schemas.microsoft.com/office/drawing/2014/main" id="{E4EDC9CE-F36D-4A06-AEF1-E32B1E079C82}"/>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7428614" y="0"/>
            <a:ext cx="4763386" cy="6858000"/>
          </a:xfrm>
          <a:prstGeom prst="rect">
            <a:avLst/>
          </a:prstGeom>
          <a:effectLst>
            <a:softEdge rad="63500"/>
          </a:effectLst>
        </p:spPr>
      </p:pic>
      <p:sp>
        <p:nvSpPr>
          <p:cNvPr id="5" name="Text Box 16">
            <a:extLst>
              <a:ext uri="{FF2B5EF4-FFF2-40B4-BE49-F238E27FC236}">
                <a16:creationId xmlns:a16="http://schemas.microsoft.com/office/drawing/2014/main" id="{9BA2A0C7-6084-4B5A-B36C-8AC04AE55045}"/>
              </a:ext>
            </a:extLst>
          </p:cNvPr>
          <p:cNvSpPr txBox="1"/>
          <p:nvPr/>
        </p:nvSpPr>
        <p:spPr>
          <a:xfrm>
            <a:off x="1828800" y="6149975"/>
            <a:ext cx="5287129"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i="1" dirty="0">
                <a:solidFill>
                  <a:schemeClr val="tx1">
                    <a:lumMod val="65000"/>
                    <a:lumOff val="35000"/>
                  </a:schemeClr>
                </a:solidFill>
                <a:latin typeface="Garamond"/>
                <a:cs typeface="Times New Roman"/>
              </a:rPr>
              <a:t>Pamphlet for potential investors in the Black Star Line, c. 1920.</a:t>
            </a:r>
            <a:endParaRPr lang="en-US" sz="1600" dirty="0">
              <a:solidFill>
                <a:schemeClr val="tx1">
                  <a:lumMod val="65000"/>
                  <a:lumOff val="35000"/>
                </a:schemeClr>
              </a:solidFill>
            </a:endParaRPr>
          </a:p>
        </p:txBody>
      </p:sp>
    </p:spTree>
    <p:extLst>
      <p:ext uri="{BB962C8B-B14F-4D97-AF65-F5344CB8AC3E}">
        <p14:creationId xmlns:p14="http://schemas.microsoft.com/office/powerpoint/2010/main" val="37567489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up)">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04396D13-28A2-44AA-91E5-15E5B1F54C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5649" y="0"/>
            <a:ext cx="9243390" cy="6858595"/>
          </a:xfrm>
          <a:prstGeom prst="rect">
            <a:avLst/>
          </a:prstGeom>
        </p:spPr>
      </p:pic>
      <p:sp>
        <p:nvSpPr>
          <p:cNvPr id="5" name="Text Box 16">
            <a:extLst>
              <a:ext uri="{FF2B5EF4-FFF2-40B4-BE49-F238E27FC236}">
                <a16:creationId xmlns:a16="http://schemas.microsoft.com/office/drawing/2014/main" id="{E618B90D-FCE3-4DCB-A19E-E69A65982648}"/>
              </a:ext>
            </a:extLst>
          </p:cNvPr>
          <p:cNvSpPr txBox="1"/>
          <p:nvPr/>
        </p:nvSpPr>
        <p:spPr>
          <a:xfrm>
            <a:off x="2857560" y="5548614"/>
            <a:ext cx="7799568" cy="1182386"/>
          </a:xfrm>
          <a:prstGeom prst="rect">
            <a:avLst/>
          </a:prstGeom>
          <a:solidFill>
            <a:prstClr val="white"/>
          </a:solidFill>
          <a:ln>
            <a:noFill/>
          </a:ln>
          <a:effectLst>
            <a:softEdge rad="63500"/>
          </a:effectLst>
        </p:spPr>
        <p:txBody>
          <a:bodyPr rot="0" spcFirstLastPara="0" vert="horz" wrap="square" lIns="0" tIns="182880" rIns="0" bIns="0" numCol="1" spcCol="0" rtlCol="0" fromWordArt="0" anchor="t" anchorCtr="0" forceAA="0" compatLnSpc="1">
            <a:prstTxWarp prst="textNoShape">
              <a:avLst/>
            </a:prstTxWarp>
            <a:noAutofit/>
          </a:bodyPr>
          <a:lstStyle/>
          <a:p>
            <a:pPr algn="ctr"/>
            <a:r>
              <a:rPr lang="en-US" sz="2000" b="1" i="1" dirty="0">
                <a:solidFill>
                  <a:schemeClr val="tx1">
                    <a:lumMod val="65000"/>
                    <a:lumOff val="35000"/>
                  </a:schemeClr>
                </a:solidFill>
                <a:latin typeface="Garamond"/>
                <a:cs typeface="Times New Roman"/>
              </a:rPr>
              <a:t>“THE BLACK STAR LINE IS GOING OVER THE TOP.”</a:t>
            </a:r>
          </a:p>
          <a:p>
            <a:pPr algn="ctr"/>
            <a:r>
              <a:rPr lang="en-US" sz="2000" i="1" dirty="0">
                <a:solidFill>
                  <a:schemeClr val="tx1">
                    <a:lumMod val="65000"/>
                    <a:lumOff val="35000"/>
                  </a:schemeClr>
                </a:solidFill>
                <a:latin typeface="Garamond"/>
                <a:cs typeface="Times New Roman"/>
              </a:rPr>
              <a:t>Tattered remains of a promotional pamphlet for  a 1919 U.N.I.A. rally, one of many where shares in the Black Star Line were sold.</a:t>
            </a:r>
            <a:endParaRPr lang="en-US" i="1" dirty="0">
              <a:solidFill>
                <a:schemeClr val="tx1">
                  <a:lumMod val="65000"/>
                  <a:lumOff val="35000"/>
                </a:schemeClr>
              </a:solidFill>
            </a:endParaRPr>
          </a:p>
        </p:txBody>
      </p:sp>
    </p:spTree>
    <p:extLst>
      <p:ext uri="{BB962C8B-B14F-4D97-AF65-F5344CB8AC3E}">
        <p14:creationId xmlns:p14="http://schemas.microsoft.com/office/powerpoint/2010/main" val="2680184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Amy Jacques Garvey</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210021"/>
            <a:ext cx="6435524" cy="2699469"/>
          </a:xfrm>
        </p:spPr>
        <p:txBody>
          <a:bodyPr vert="horz" lIns="91440" tIns="45720" rIns="91440" bIns="45720" rtlCol="0" anchor="t">
            <a:noAutofit/>
          </a:bodyPr>
          <a:lstStyle/>
          <a:p>
            <a:r>
              <a:rPr lang="en-US" dirty="0"/>
              <a:t>In those same months, Garvey’s marriage to Amy Ashwood finally unraveled. Despite their shared ideological commitments, they were consumed by jealousy; Garvey suspected the hard-partying Ashwood of infidelity, and Ashwood resented Garvey’s close relationship with his young secretary, fellow Jamaican activist Amy Jacques. </a:t>
            </a:r>
          </a:p>
          <a:p>
            <a:r>
              <a:rPr lang="en-US" dirty="0"/>
              <a:t>Garvey divorced Ashwood in June and wed Jacques only a month later.</a:t>
            </a:r>
          </a:p>
        </p:txBody>
      </p:sp>
      <p:sp>
        <p:nvSpPr>
          <p:cNvPr id="6" name="Text Box 16">
            <a:extLst>
              <a:ext uri="{FF2B5EF4-FFF2-40B4-BE49-F238E27FC236}">
                <a16:creationId xmlns:a16="http://schemas.microsoft.com/office/drawing/2014/main" id="{7F5ACA53-2B39-5114-CCAC-D4D2E64420AA}"/>
              </a:ext>
            </a:extLst>
          </p:cNvPr>
          <p:cNvSpPr txBox="1"/>
          <p:nvPr/>
        </p:nvSpPr>
        <p:spPr>
          <a:xfrm>
            <a:off x="8452999" y="5631377"/>
            <a:ext cx="3213971"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ctr"/>
            <a:r>
              <a:rPr lang="en-US" sz="2000" i="1" dirty="0">
                <a:solidFill>
                  <a:schemeClr val="tx1">
                    <a:lumMod val="65000"/>
                    <a:lumOff val="35000"/>
                  </a:schemeClr>
                </a:solidFill>
                <a:latin typeface="Garamond"/>
                <a:cs typeface="Times New Roman"/>
              </a:rPr>
              <a:t>Amy Jacques and Marcus Garvey shortly after their wedding, c. 1922</a:t>
            </a:r>
            <a:endParaRPr lang="en-US" dirty="0">
              <a:solidFill>
                <a:schemeClr val="tx1">
                  <a:lumMod val="65000"/>
                  <a:lumOff val="35000"/>
                </a:schemeClr>
              </a:solidFill>
            </a:endParaRPr>
          </a:p>
        </p:txBody>
      </p:sp>
      <p:pic>
        <p:nvPicPr>
          <p:cNvPr id="7" name="Picture 6">
            <a:extLst>
              <a:ext uri="{FF2B5EF4-FFF2-40B4-BE49-F238E27FC236}">
                <a16:creationId xmlns:a16="http://schemas.microsoft.com/office/drawing/2014/main" id="{F39FF9D5-20EF-4D8F-9008-FF483CE710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52999" y="941074"/>
            <a:ext cx="3143445" cy="4591626"/>
          </a:xfrm>
          <a:prstGeom prst="rect">
            <a:avLst/>
          </a:prstGeom>
          <a:effectLst>
            <a:softEdge rad="63500"/>
          </a:effectLst>
        </p:spPr>
      </p:pic>
    </p:spTree>
    <p:extLst>
      <p:ext uri="{BB962C8B-B14F-4D97-AF65-F5344CB8AC3E}">
        <p14:creationId xmlns:p14="http://schemas.microsoft.com/office/powerpoint/2010/main" val="30505595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1922: A Shocking Meeting </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5502636" y="1301085"/>
            <a:ext cx="5799773" cy="2255521"/>
          </a:xfrm>
        </p:spPr>
        <p:txBody>
          <a:bodyPr vert="horz" lIns="91440" tIns="45720" rIns="91440" bIns="45720" rtlCol="0" anchor="t">
            <a:noAutofit/>
          </a:bodyPr>
          <a:lstStyle/>
          <a:p>
            <a:r>
              <a:rPr lang="en-US" dirty="0"/>
              <a:t>This personal drama surely raised some eyebrows. But for most observers, Garvey’s greatest misstep was also his most divisive: extending an olive branch to the Ku Klux Klan.</a:t>
            </a:r>
          </a:p>
          <a:p>
            <a:r>
              <a:rPr lang="en-US" dirty="0"/>
              <a:t>Less than two weeks after his divorce, to the shock of critics and supporters alike, Garvey met with Imperial Wizard Edward Young Clarke in Atlanta.</a:t>
            </a:r>
          </a:p>
          <a:p>
            <a:endParaRPr lang="en-US" dirty="0"/>
          </a:p>
        </p:txBody>
      </p:sp>
      <p:pic>
        <p:nvPicPr>
          <p:cNvPr id="10" name="Picture 9">
            <a:extLst>
              <a:ext uri="{FF2B5EF4-FFF2-40B4-BE49-F238E27FC236}">
                <a16:creationId xmlns:a16="http://schemas.microsoft.com/office/drawing/2014/main" id="{EE11C21D-1EF9-4083-92DC-982CF17165AB}"/>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828800" y="1301085"/>
            <a:ext cx="3477236" cy="4013661"/>
          </a:xfrm>
          <a:prstGeom prst="rect">
            <a:avLst/>
          </a:prstGeom>
          <a:effectLst>
            <a:softEdge rad="25400"/>
          </a:effectLst>
        </p:spPr>
      </p:pic>
      <p:sp>
        <p:nvSpPr>
          <p:cNvPr id="5" name="Text Box 16">
            <a:extLst>
              <a:ext uri="{FF2B5EF4-FFF2-40B4-BE49-F238E27FC236}">
                <a16:creationId xmlns:a16="http://schemas.microsoft.com/office/drawing/2014/main" id="{2F95D2CE-8020-4A20-A46C-067688577B5F}"/>
              </a:ext>
            </a:extLst>
          </p:cNvPr>
          <p:cNvSpPr txBox="1"/>
          <p:nvPr/>
        </p:nvSpPr>
        <p:spPr>
          <a:xfrm>
            <a:off x="1828801" y="5405811"/>
            <a:ext cx="9715500"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000" i="1" dirty="0">
                <a:solidFill>
                  <a:schemeClr val="tx1">
                    <a:lumMod val="65000"/>
                    <a:lumOff val="35000"/>
                  </a:schemeClr>
                </a:solidFill>
                <a:latin typeface="Garamond"/>
                <a:cs typeface="Times New Roman"/>
              </a:rPr>
              <a:t>Edward Young Clarke, c. 1920s. A publicist by trade, he helped build the Klan’s national profile, but lost his position after violating the Mann Act (an anti-prostitution law) by transporting his mistress across state lines.</a:t>
            </a:r>
            <a:endParaRPr lang="en-US" dirty="0">
              <a:solidFill>
                <a:schemeClr val="tx1">
                  <a:lumMod val="65000"/>
                  <a:lumOff val="35000"/>
                </a:schemeClr>
              </a:solidFill>
            </a:endParaRPr>
          </a:p>
        </p:txBody>
      </p:sp>
    </p:spTree>
    <p:extLst>
      <p:ext uri="{BB962C8B-B14F-4D97-AF65-F5344CB8AC3E}">
        <p14:creationId xmlns:p14="http://schemas.microsoft.com/office/powerpoint/2010/main" val="1127142052"/>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rmAutofit/>
          </a:bodyPr>
          <a:lstStyle/>
          <a:p>
            <a:r>
              <a:rPr lang="en-US" dirty="0"/>
              <a:t>1922: A Shocking Meeting</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325880"/>
            <a:ext cx="4401879" cy="2103120"/>
          </a:xfrm>
        </p:spPr>
        <p:txBody>
          <a:bodyPr vert="horz" lIns="91440" tIns="45720" rIns="91440" bIns="45720" rtlCol="0" anchor="t">
            <a:noAutofit/>
          </a:bodyPr>
          <a:lstStyle/>
          <a:p>
            <a:r>
              <a:rPr lang="en-US" dirty="0"/>
              <a:t>The Klan was a rising national power in the early 1920s: secretive, despised, and feared, but enormously popular with working and lower-middle class White Protestants who believed their way of life was threatened by Black migration from the South and Catholic immigration from Europe. </a:t>
            </a:r>
          </a:p>
        </p:txBody>
      </p:sp>
      <p:pic>
        <p:nvPicPr>
          <p:cNvPr id="6" name="Picture 5">
            <a:extLst>
              <a:ext uri="{FF2B5EF4-FFF2-40B4-BE49-F238E27FC236}">
                <a16:creationId xmlns:a16="http://schemas.microsoft.com/office/drawing/2014/main" id="{5FADDCD3-F5D7-4576-B6A2-DF26816FF25D}"/>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b="-134"/>
          <a:stretch/>
        </p:blipFill>
        <p:spPr>
          <a:xfrm>
            <a:off x="6485858" y="1325880"/>
            <a:ext cx="5279241" cy="4798473"/>
          </a:xfrm>
          <a:prstGeom prst="rect">
            <a:avLst/>
          </a:prstGeom>
          <a:effectLst>
            <a:softEdge rad="63500"/>
          </a:effectLst>
        </p:spPr>
      </p:pic>
      <p:sp>
        <p:nvSpPr>
          <p:cNvPr id="8" name="Text Box 16">
            <a:extLst>
              <a:ext uri="{FF2B5EF4-FFF2-40B4-BE49-F238E27FC236}">
                <a16:creationId xmlns:a16="http://schemas.microsoft.com/office/drawing/2014/main" id="{1EA85769-733D-4AF3-96D6-8D75D91BE781}"/>
              </a:ext>
            </a:extLst>
          </p:cNvPr>
          <p:cNvSpPr txBox="1"/>
          <p:nvPr/>
        </p:nvSpPr>
        <p:spPr>
          <a:xfrm>
            <a:off x="6741037" y="6124353"/>
            <a:ext cx="5279241" cy="41467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000" i="1" dirty="0">
                <a:solidFill>
                  <a:schemeClr val="tx1">
                    <a:lumMod val="65000"/>
                    <a:lumOff val="35000"/>
                  </a:schemeClr>
                </a:solidFill>
                <a:latin typeface="Garamond"/>
                <a:cs typeface="Times New Roman"/>
              </a:rPr>
              <a:t>Ku Klux Klan on parade in Texas, February 1922.</a:t>
            </a:r>
            <a:endParaRPr lang="en-US" dirty="0">
              <a:solidFill>
                <a:schemeClr val="tx1">
                  <a:lumMod val="65000"/>
                  <a:lumOff val="35000"/>
                </a:schemeClr>
              </a:solidFill>
            </a:endParaRPr>
          </a:p>
        </p:txBody>
      </p:sp>
    </p:spTree>
    <p:extLst>
      <p:ext uri="{BB962C8B-B14F-4D97-AF65-F5344CB8AC3E}">
        <p14:creationId xmlns:p14="http://schemas.microsoft.com/office/powerpoint/2010/main" val="5705037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rmAutofit/>
          </a:bodyPr>
          <a:lstStyle/>
          <a:p>
            <a:r>
              <a:rPr lang="en-US" dirty="0"/>
              <a:t>1922: A Shocking Meeting</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5515949" y="1353451"/>
            <a:ext cx="5965100" cy="2103120"/>
          </a:xfrm>
        </p:spPr>
        <p:txBody>
          <a:bodyPr vert="horz" lIns="91440" tIns="45720" rIns="91440" bIns="45720" rtlCol="0" anchor="t">
            <a:noAutofit/>
          </a:bodyPr>
          <a:lstStyle/>
          <a:p>
            <a:r>
              <a:rPr lang="en-US" dirty="0"/>
              <a:t>In dealing with the Klan, Garvey spoke not to a fringe hate group, but what was at the time seen as an increasingly mainstream movement with millions of dues-paying members.</a:t>
            </a:r>
          </a:p>
          <a:p>
            <a:r>
              <a:rPr lang="en-US" dirty="0"/>
              <a:t>But for Garvey’s Black critics, this act of </a:t>
            </a:r>
            <a:r>
              <a:rPr lang="en-US" b="1" dirty="0"/>
              <a:t>hubris</a:t>
            </a:r>
            <a:r>
              <a:rPr lang="en-US" dirty="0"/>
              <a:t> was the last straw.</a:t>
            </a:r>
          </a:p>
          <a:p>
            <a:endParaRPr lang="en-US" dirty="0"/>
          </a:p>
        </p:txBody>
      </p:sp>
      <p:pic>
        <p:nvPicPr>
          <p:cNvPr id="9" name="Picture 8">
            <a:extLst>
              <a:ext uri="{FF2B5EF4-FFF2-40B4-BE49-F238E27FC236}">
                <a16:creationId xmlns:a16="http://schemas.microsoft.com/office/drawing/2014/main" id="{D41078A7-3F00-4DE5-8458-FC80448EC202}"/>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828800" y="1353451"/>
            <a:ext cx="3248939" cy="5190309"/>
          </a:xfrm>
          <a:prstGeom prst="rect">
            <a:avLst/>
          </a:prstGeom>
          <a:effectLst>
            <a:softEdge rad="63500"/>
          </a:effectLst>
        </p:spPr>
      </p:pic>
      <p:sp>
        <p:nvSpPr>
          <p:cNvPr id="5" name="Text Box 16">
            <a:extLst>
              <a:ext uri="{FF2B5EF4-FFF2-40B4-BE49-F238E27FC236}">
                <a16:creationId xmlns:a16="http://schemas.microsoft.com/office/drawing/2014/main" id="{410280A6-4F68-470B-949B-FFE0D688AC41}"/>
              </a:ext>
            </a:extLst>
          </p:cNvPr>
          <p:cNvSpPr txBox="1"/>
          <p:nvPr/>
        </p:nvSpPr>
        <p:spPr>
          <a:xfrm>
            <a:off x="5694000" y="4567578"/>
            <a:ext cx="5608999" cy="571846"/>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400" i="1" dirty="0">
                <a:solidFill>
                  <a:schemeClr val="tx1">
                    <a:lumMod val="65000"/>
                    <a:lumOff val="35000"/>
                  </a:schemeClr>
                </a:solidFill>
                <a:latin typeface="Garamond"/>
                <a:cs typeface="Times New Roman"/>
              </a:rPr>
              <a:t>Page from the Klan’s official catalogue of robes and regalia, which had to be purchased by members. With profits from its various fees, dues, sales, and recruitment incentives flowing upward to the national leadership, the 1920s Klan was essentially a pyramid scheme.</a:t>
            </a:r>
            <a:endParaRPr lang="en-US" sz="2000" dirty="0">
              <a:solidFill>
                <a:schemeClr val="tx1">
                  <a:lumMod val="65000"/>
                  <a:lumOff val="35000"/>
                </a:schemeClr>
              </a:solidFill>
            </a:endParaRPr>
          </a:p>
        </p:txBody>
      </p:sp>
    </p:spTree>
    <p:extLst>
      <p:ext uri="{BB962C8B-B14F-4D97-AF65-F5344CB8AC3E}">
        <p14:creationId xmlns:p14="http://schemas.microsoft.com/office/powerpoint/2010/main" val="34783692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22" presetClass="entr" presetSubtype="1"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up)">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AD9616-0B45-4A58-9A2D-20D5E3655AA5}"/>
              </a:ext>
            </a:extLst>
          </p:cNvPr>
          <p:cNvSpPr>
            <a:spLocks noGrp="1"/>
          </p:cNvSpPr>
          <p:nvPr>
            <p:ph type="title"/>
          </p:nvPr>
        </p:nvSpPr>
        <p:spPr/>
        <p:txBody>
          <a:bodyPr/>
          <a:lstStyle/>
          <a:p>
            <a:r>
              <a:rPr lang="en-US" dirty="0"/>
              <a:t>“Garvey Must Go!”</a:t>
            </a:r>
          </a:p>
        </p:txBody>
      </p:sp>
      <p:sp>
        <p:nvSpPr>
          <p:cNvPr id="3" name="Text Placeholder 2">
            <a:extLst>
              <a:ext uri="{FF2B5EF4-FFF2-40B4-BE49-F238E27FC236}">
                <a16:creationId xmlns:a16="http://schemas.microsoft.com/office/drawing/2014/main" id="{F15DB4D6-65F9-48F9-BAA7-2796C69C9C5E}"/>
              </a:ext>
            </a:extLst>
          </p:cNvPr>
          <p:cNvSpPr>
            <a:spLocks noGrp="1"/>
          </p:cNvSpPr>
          <p:nvPr>
            <p:ph type="body" sz="quarter" idx="1"/>
          </p:nvPr>
        </p:nvSpPr>
        <p:spPr>
          <a:xfrm>
            <a:off x="1823822" y="1210021"/>
            <a:ext cx="5329238" cy="3028407"/>
          </a:xfrm>
        </p:spPr>
        <p:txBody>
          <a:bodyPr vert="horz" lIns="91440" tIns="45720" rIns="91440" bIns="45720" rtlCol="0" anchor="t">
            <a:noAutofit/>
          </a:bodyPr>
          <a:lstStyle/>
          <a:p>
            <a:r>
              <a:rPr lang="en-US" i="1" dirty="0"/>
              <a:t>The Messenger</a:t>
            </a:r>
            <a:r>
              <a:rPr lang="en-US" dirty="0"/>
              <a:t>, a more radical Black magazine and rival to </a:t>
            </a:r>
            <a:r>
              <a:rPr lang="en-US" i="1" dirty="0"/>
              <a:t>The Crisis</a:t>
            </a:r>
            <a:r>
              <a:rPr lang="en-US" dirty="0"/>
              <a:t>, was among the most relentless in its attacks on Garvey. </a:t>
            </a:r>
          </a:p>
          <a:p>
            <a:r>
              <a:rPr lang="en-US" dirty="0"/>
              <a:t>From its pages, co-founders A. Philip Randolph and Owen Chandler launched the “Garvey Must Go!” campaign, which painted Garvey as a racist demagogue. </a:t>
            </a:r>
          </a:p>
        </p:txBody>
      </p:sp>
      <p:pic>
        <p:nvPicPr>
          <p:cNvPr id="5" name="Picture 4">
            <a:extLst>
              <a:ext uri="{FF2B5EF4-FFF2-40B4-BE49-F238E27FC236}">
                <a16:creationId xmlns:a16="http://schemas.microsoft.com/office/drawing/2014/main" id="{F7FFF426-2044-4140-94EE-3EC5F2E738AD}"/>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7439241" y="833610"/>
            <a:ext cx="4567022" cy="5533900"/>
          </a:xfrm>
          <a:prstGeom prst="rect">
            <a:avLst/>
          </a:prstGeom>
          <a:effectLst>
            <a:softEdge rad="50800"/>
          </a:effectLst>
        </p:spPr>
      </p:pic>
      <p:sp>
        <p:nvSpPr>
          <p:cNvPr id="6" name="Text Box 16">
            <a:extLst>
              <a:ext uri="{FF2B5EF4-FFF2-40B4-BE49-F238E27FC236}">
                <a16:creationId xmlns:a16="http://schemas.microsoft.com/office/drawing/2014/main" id="{44B5CAAE-633F-4070-A5C3-9FE61A3958AB}"/>
              </a:ext>
            </a:extLst>
          </p:cNvPr>
          <p:cNvSpPr txBox="1"/>
          <p:nvPr/>
        </p:nvSpPr>
        <p:spPr>
          <a:xfrm>
            <a:off x="1823822" y="5233309"/>
            <a:ext cx="5329238" cy="41467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r"/>
            <a:r>
              <a:rPr lang="en-US" sz="2400" i="1" dirty="0">
                <a:solidFill>
                  <a:schemeClr val="tx1">
                    <a:lumMod val="65000"/>
                    <a:lumOff val="35000"/>
                  </a:schemeClr>
                </a:solidFill>
                <a:latin typeface="Garamond"/>
                <a:cs typeface="Times New Roman"/>
              </a:rPr>
              <a:t>Flyer for a 1922 “Garvey Must Go!” event headlined by Randolph and Owen. The text calls Garvey “a tool and a traitor” defending the Klan.</a:t>
            </a:r>
            <a:endParaRPr lang="en-US" sz="2000" dirty="0">
              <a:solidFill>
                <a:schemeClr val="tx1">
                  <a:lumMod val="65000"/>
                  <a:lumOff val="35000"/>
                </a:schemeClr>
              </a:solidFill>
            </a:endParaRPr>
          </a:p>
        </p:txBody>
      </p:sp>
    </p:spTree>
    <p:extLst>
      <p:ext uri="{BB962C8B-B14F-4D97-AF65-F5344CB8AC3E}">
        <p14:creationId xmlns:p14="http://schemas.microsoft.com/office/powerpoint/2010/main" val="13511185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Horizontal)">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AD9616-0B45-4A58-9A2D-20D5E3655AA5}"/>
              </a:ext>
            </a:extLst>
          </p:cNvPr>
          <p:cNvSpPr>
            <a:spLocks noGrp="1"/>
          </p:cNvSpPr>
          <p:nvPr>
            <p:ph type="title"/>
          </p:nvPr>
        </p:nvSpPr>
        <p:spPr/>
        <p:txBody>
          <a:bodyPr/>
          <a:lstStyle/>
          <a:p>
            <a:r>
              <a:rPr lang="en-US" dirty="0"/>
              <a:t>“Garvey Must Go!”</a:t>
            </a:r>
          </a:p>
        </p:txBody>
      </p:sp>
      <p:sp>
        <p:nvSpPr>
          <p:cNvPr id="3" name="Text Placeholder 2">
            <a:extLst>
              <a:ext uri="{FF2B5EF4-FFF2-40B4-BE49-F238E27FC236}">
                <a16:creationId xmlns:a16="http://schemas.microsoft.com/office/drawing/2014/main" id="{F15DB4D6-65F9-48F9-BAA7-2796C69C9C5E}"/>
              </a:ext>
            </a:extLst>
          </p:cNvPr>
          <p:cNvSpPr>
            <a:spLocks noGrp="1"/>
          </p:cNvSpPr>
          <p:nvPr>
            <p:ph type="body" sz="quarter" idx="1"/>
          </p:nvPr>
        </p:nvSpPr>
        <p:spPr>
          <a:xfrm>
            <a:off x="1828799" y="1239424"/>
            <a:ext cx="7102550" cy="1961331"/>
          </a:xfrm>
        </p:spPr>
        <p:txBody>
          <a:bodyPr vert="horz" lIns="91440" tIns="45720" rIns="91440" bIns="45720" rtlCol="0" anchor="t">
            <a:noAutofit/>
          </a:bodyPr>
          <a:lstStyle/>
          <a:p>
            <a:r>
              <a:rPr lang="en-US" dirty="0"/>
              <a:t>In 1923, Garvey’s troubles came to a head. On New Year’s Day, Eason was shot dead in New Orleans by two Garveyites. Two weeks later, leaders of the “Garvey Must Go!” campaign sent their letter of complaint to the U.S. Attorney General. In May, Garvey was finally put on trial on charges of mail fraud. </a:t>
            </a:r>
          </a:p>
        </p:txBody>
      </p:sp>
      <p:pic>
        <p:nvPicPr>
          <p:cNvPr id="6" name="Picture 5">
            <a:extLst>
              <a:ext uri="{FF2B5EF4-FFF2-40B4-BE49-F238E27FC236}">
                <a16:creationId xmlns:a16="http://schemas.microsoft.com/office/drawing/2014/main" id="{4D67B3B3-936E-4524-BDE4-F2C0BBD52040}"/>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391139" y="0"/>
            <a:ext cx="2800861" cy="6858000"/>
          </a:xfrm>
          <a:prstGeom prst="rect">
            <a:avLst/>
          </a:prstGeom>
          <a:solidFill>
            <a:schemeClr val="tx1"/>
          </a:solidFill>
          <a:ln w="25400">
            <a:solidFill>
              <a:schemeClr val="tx1"/>
            </a:solidFill>
          </a:ln>
          <a:effectLst>
            <a:softEdge rad="12700"/>
          </a:effectLst>
        </p:spPr>
      </p:pic>
      <p:sp>
        <p:nvSpPr>
          <p:cNvPr id="7" name="Text Box 16">
            <a:extLst>
              <a:ext uri="{FF2B5EF4-FFF2-40B4-BE49-F238E27FC236}">
                <a16:creationId xmlns:a16="http://schemas.microsoft.com/office/drawing/2014/main" id="{DC6EEC80-6E43-476B-BD02-A6CE3C5E1C6B}"/>
              </a:ext>
            </a:extLst>
          </p:cNvPr>
          <p:cNvSpPr txBox="1"/>
          <p:nvPr/>
        </p:nvSpPr>
        <p:spPr>
          <a:xfrm>
            <a:off x="1998920" y="5986130"/>
            <a:ext cx="6762307" cy="41467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r"/>
            <a:r>
              <a:rPr lang="en-US" i="1" dirty="0">
                <a:solidFill>
                  <a:schemeClr val="tx1">
                    <a:lumMod val="65000"/>
                    <a:lumOff val="35000"/>
                  </a:schemeClr>
                </a:solidFill>
                <a:latin typeface="Garamond"/>
                <a:cs typeface="Times New Roman"/>
              </a:rPr>
              <a:t>Advertisement in the </a:t>
            </a:r>
            <a:r>
              <a:rPr lang="en-US" dirty="0">
                <a:solidFill>
                  <a:schemeClr val="tx1">
                    <a:lumMod val="65000"/>
                    <a:lumOff val="35000"/>
                  </a:schemeClr>
                </a:solidFill>
                <a:latin typeface="Garamond"/>
                <a:cs typeface="Times New Roman"/>
              </a:rPr>
              <a:t>Negro World</a:t>
            </a:r>
            <a:r>
              <a:rPr lang="en-US" i="1" dirty="0">
                <a:solidFill>
                  <a:schemeClr val="tx1">
                    <a:lumMod val="65000"/>
                    <a:lumOff val="35000"/>
                  </a:schemeClr>
                </a:solidFill>
                <a:latin typeface="Garamond"/>
                <a:cs typeface="Times New Roman"/>
              </a:rPr>
              <a:t> for shares of The Black Star Line, Inc., 1921. </a:t>
            </a:r>
            <a:endParaRPr lang="en-US" sz="1600" dirty="0">
              <a:solidFill>
                <a:schemeClr val="tx1">
                  <a:lumMod val="65000"/>
                  <a:lumOff val="35000"/>
                </a:schemeClr>
              </a:solidFill>
            </a:endParaRPr>
          </a:p>
        </p:txBody>
      </p:sp>
      <p:sp>
        <p:nvSpPr>
          <p:cNvPr id="8" name="TextBox 7">
            <a:extLst>
              <a:ext uri="{FF2B5EF4-FFF2-40B4-BE49-F238E27FC236}">
                <a16:creationId xmlns:a16="http://schemas.microsoft.com/office/drawing/2014/main" id="{1CB6D72A-1688-483B-8469-0AC77EA26538}"/>
              </a:ext>
            </a:extLst>
          </p:cNvPr>
          <p:cNvSpPr txBox="1"/>
          <p:nvPr/>
        </p:nvSpPr>
        <p:spPr>
          <a:xfrm>
            <a:off x="1828799" y="4202804"/>
            <a:ext cx="6932428" cy="1415772"/>
          </a:xfrm>
          <a:prstGeom prst="rect">
            <a:avLst/>
          </a:prstGeom>
          <a:solidFill>
            <a:srgbClr val="C00000"/>
          </a:solidFill>
        </p:spPr>
        <p:txBody>
          <a:bodyPr rot="0" spcFirstLastPara="0" vertOverflow="overflow" horzOverflow="overflow" vert="horz" wrap="square" lIns="182880" tIns="91440" rIns="182880" bIns="91440" numCol="1" spcCol="0" rtlCol="0" fromWordArt="0" anchor="t" anchorCtr="0" forceAA="0" compatLnSpc="1">
            <a:prstTxWarp prst="textNoShape">
              <a:avLst/>
            </a:prstTxWarp>
            <a:spAutoFit/>
          </a:bodyPr>
          <a:lstStyle/>
          <a:p>
            <a:r>
              <a:rPr lang="en-US" sz="2000" b="1" i="1" dirty="0">
                <a:solidFill>
                  <a:schemeClr val="bg1"/>
                </a:solidFill>
                <a:ea typeface="+mn-lt"/>
                <a:cs typeface="Arial" panose="020B0604020202020204" pitchFamily="34" charset="0"/>
              </a:rPr>
              <a:t>What motivated proponents of the anti-Garvey campaign? </a:t>
            </a:r>
          </a:p>
          <a:p>
            <a:endParaRPr lang="en-US" sz="2000" b="1" i="1" dirty="0">
              <a:solidFill>
                <a:schemeClr val="bg1"/>
              </a:solidFill>
              <a:ea typeface="+mn-lt"/>
              <a:cs typeface="Arial" panose="020B0604020202020204" pitchFamily="34" charset="0"/>
            </a:endParaRPr>
          </a:p>
          <a:p>
            <a:r>
              <a:rPr lang="en-US" sz="2000" b="1" i="1" dirty="0">
                <a:solidFill>
                  <a:schemeClr val="bg1"/>
                </a:solidFill>
                <a:ea typeface="+mn-lt"/>
                <a:cs typeface="Arial" panose="020B0604020202020204" pitchFamily="34" charset="0"/>
              </a:rPr>
              <a:t>Do you think the “Garvey Must Go!” crowd was justified in attacking Garvey? Or were their actions a kind of betrayal?</a:t>
            </a:r>
          </a:p>
        </p:txBody>
      </p:sp>
    </p:spTree>
    <p:extLst>
      <p:ext uri="{BB962C8B-B14F-4D97-AF65-F5344CB8AC3E}">
        <p14:creationId xmlns:p14="http://schemas.microsoft.com/office/powerpoint/2010/main" val="415928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anim calcmode="lin" valueType="num">
                                      <p:cBhvr>
                                        <p:cTn id="16" dur="1000" fill="hold"/>
                                        <p:tgtEl>
                                          <p:spTgt spid="8"/>
                                        </p:tgtEl>
                                        <p:attrNameLst>
                                          <p:attrName>ppt_x</p:attrName>
                                        </p:attrNameLst>
                                      </p:cBhvr>
                                      <p:tavLst>
                                        <p:tav tm="0">
                                          <p:val>
                                            <p:strVal val="#ppt_x"/>
                                          </p:val>
                                        </p:tav>
                                        <p:tav tm="100000">
                                          <p:val>
                                            <p:strVal val="#ppt_x"/>
                                          </p:val>
                                        </p:tav>
                                      </p:tavLst>
                                    </p:anim>
                                    <p:anim calcmode="lin" valueType="num">
                                      <p:cBhvr>
                                        <p:cTn id="1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rmAutofit fontScale="90000"/>
          </a:bodyPr>
          <a:lstStyle/>
          <a:p>
            <a:br>
              <a:rPr lang="en-US" dirty="0"/>
            </a:br>
            <a:r>
              <a:rPr lang="en-US" sz="4900" dirty="0"/>
              <a:t>Garvey on Trial</a:t>
            </a:r>
            <a:endParaRPr lang="en-US" dirty="0"/>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210021"/>
            <a:ext cx="7017488" cy="1905001"/>
          </a:xfrm>
        </p:spPr>
        <p:txBody>
          <a:bodyPr vert="horz" lIns="91440" tIns="45720" rIns="91440" bIns="45720" rtlCol="0" anchor="t">
            <a:noAutofit/>
          </a:bodyPr>
          <a:lstStyle/>
          <a:p>
            <a:r>
              <a:rPr lang="en-US" dirty="0"/>
              <a:t>Garvey’s lawyer suggested he plead guilty to secure a minimal sentence. Disgusted, Garvey fired him and represented himself. Throughout the month-long trial, the prosecution presented the Black Star Line as not only failed but fraudulent, with Garvey as a con-artist preying upon poor, naïve investors. </a:t>
            </a:r>
          </a:p>
          <a:p>
            <a:r>
              <a:rPr lang="en-US" dirty="0"/>
              <a:t>This portrait was much in line with the public statements from the “Garvey Must Go!” campaigners ahead of the trial. </a:t>
            </a:r>
          </a:p>
          <a:p>
            <a:r>
              <a:rPr lang="en-US" dirty="0"/>
              <a:t>Garvey was convicted and sentenced to five years in prison and a 1,000-dollar fine.</a:t>
            </a:r>
          </a:p>
        </p:txBody>
      </p:sp>
      <p:pic>
        <p:nvPicPr>
          <p:cNvPr id="12" name="Picture 11">
            <a:extLst>
              <a:ext uri="{FF2B5EF4-FFF2-40B4-BE49-F238E27FC236}">
                <a16:creationId xmlns:a16="http://schemas.microsoft.com/office/drawing/2014/main" id="{858B702B-EE96-4555-A5E5-5A3AA0C3ED31}"/>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038137" y="1210021"/>
            <a:ext cx="2884871" cy="3929048"/>
          </a:xfrm>
          <a:prstGeom prst="rect">
            <a:avLst/>
          </a:prstGeom>
          <a:ln>
            <a:noFill/>
          </a:ln>
          <a:effectLst>
            <a:softEdge rad="112500"/>
          </a:effectLst>
        </p:spPr>
      </p:pic>
      <p:sp>
        <p:nvSpPr>
          <p:cNvPr id="13" name="Text Box 16">
            <a:extLst>
              <a:ext uri="{FF2B5EF4-FFF2-40B4-BE49-F238E27FC236}">
                <a16:creationId xmlns:a16="http://schemas.microsoft.com/office/drawing/2014/main" id="{74D4F45E-BEC2-4965-B8FF-F23641B54CE7}"/>
              </a:ext>
            </a:extLst>
          </p:cNvPr>
          <p:cNvSpPr txBox="1"/>
          <p:nvPr/>
        </p:nvSpPr>
        <p:spPr>
          <a:xfrm>
            <a:off x="9334825" y="5233309"/>
            <a:ext cx="2291493" cy="41467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ctr"/>
            <a:r>
              <a:rPr lang="en-US" i="1" dirty="0">
                <a:solidFill>
                  <a:schemeClr val="tx1">
                    <a:lumMod val="65000"/>
                    <a:lumOff val="35000"/>
                  </a:schemeClr>
                </a:solidFill>
                <a:latin typeface="Garamond"/>
                <a:cs typeface="Times New Roman"/>
              </a:rPr>
              <a:t>Cartoon in </a:t>
            </a:r>
            <a:r>
              <a:rPr lang="en-US" dirty="0">
                <a:solidFill>
                  <a:schemeClr val="tx1">
                    <a:lumMod val="65000"/>
                    <a:lumOff val="35000"/>
                  </a:schemeClr>
                </a:solidFill>
                <a:latin typeface="Garamond"/>
                <a:cs typeface="Times New Roman"/>
              </a:rPr>
              <a:t>The Messenger</a:t>
            </a:r>
            <a:r>
              <a:rPr lang="en-US" i="1" dirty="0">
                <a:solidFill>
                  <a:schemeClr val="tx1">
                    <a:lumMod val="65000"/>
                    <a:lumOff val="35000"/>
                  </a:schemeClr>
                </a:solidFill>
                <a:latin typeface="Garamond"/>
                <a:cs typeface="Times New Roman"/>
              </a:rPr>
              <a:t> depicting Garvey as a talking jackass controlled by a devilish White figure.</a:t>
            </a:r>
            <a:endParaRPr lang="en-US" sz="1600" dirty="0">
              <a:solidFill>
                <a:schemeClr val="tx1">
                  <a:lumMod val="65000"/>
                  <a:lumOff val="35000"/>
                </a:schemeClr>
              </a:solidFill>
            </a:endParaRPr>
          </a:p>
        </p:txBody>
      </p:sp>
    </p:spTree>
    <p:extLst>
      <p:ext uri="{BB962C8B-B14F-4D97-AF65-F5344CB8AC3E}">
        <p14:creationId xmlns:p14="http://schemas.microsoft.com/office/powerpoint/2010/main" val="36822699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rmAutofit fontScale="90000"/>
          </a:bodyPr>
          <a:lstStyle/>
          <a:p>
            <a:br>
              <a:rPr lang="en-US" dirty="0"/>
            </a:br>
            <a:br>
              <a:rPr lang="en-US" sz="5400" dirty="0"/>
            </a:br>
            <a:r>
              <a:rPr lang="en-US" sz="5400" dirty="0"/>
              <a:t>Out on Bail</a:t>
            </a:r>
            <a:endParaRPr lang="en-US" dirty="0"/>
          </a:p>
        </p:txBody>
      </p:sp>
      <p:sp>
        <p:nvSpPr>
          <p:cNvPr id="7" name="Text Placeholder 6">
            <a:extLst>
              <a:ext uri="{FF2B5EF4-FFF2-40B4-BE49-F238E27FC236}">
                <a16:creationId xmlns:a16="http://schemas.microsoft.com/office/drawing/2014/main" id="{C57DBEAA-BEE0-4E4C-8DA6-F2FDAA90BBFC}"/>
              </a:ext>
            </a:extLst>
          </p:cNvPr>
          <p:cNvSpPr>
            <a:spLocks noGrp="1"/>
          </p:cNvSpPr>
          <p:nvPr>
            <p:ph type="body" sz="quarter" idx="1"/>
          </p:nvPr>
        </p:nvSpPr>
        <p:spPr>
          <a:xfrm>
            <a:off x="6796952" y="1248280"/>
            <a:ext cx="4686212" cy="1905001"/>
          </a:xfrm>
        </p:spPr>
        <p:txBody>
          <a:bodyPr>
            <a:noAutofit/>
          </a:bodyPr>
          <a:lstStyle/>
          <a:p>
            <a:r>
              <a:rPr lang="en-US" dirty="0"/>
              <a:t>A few months after the verdict, Garvey was out on bail (thanks to generous donations from U.N.I.A. members) while appealing his conviction. </a:t>
            </a:r>
          </a:p>
        </p:txBody>
      </p:sp>
      <p:pic>
        <p:nvPicPr>
          <p:cNvPr id="4" name="Picture 3">
            <a:extLst>
              <a:ext uri="{FF2B5EF4-FFF2-40B4-BE49-F238E27FC236}">
                <a16:creationId xmlns:a16="http://schemas.microsoft.com/office/drawing/2014/main" id="{4190829F-4D94-45E4-B9A4-13B9A1567047}"/>
              </a:ext>
            </a:extLst>
          </p:cNvPr>
          <p:cNvPicPr>
            <a:picLocks noChangeAspect="1"/>
          </p:cNvPicPr>
          <p:nvPr/>
        </p:nvPicPr>
        <p:blipFill rotWithShape="1">
          <a:blip r:embed="rId3">
            <a:extLst>
              <a:ext uri="{28A0092B-C50C-407E-A947-70E740481C1C}">
                <a14:useLocalDpi xmlns:a14="http://schemas.microsoft.com/office/drawing/2010/main" val="0"/>
              </a:ext>
            </a:extLst>
          </a:blip>
          <a:srcRect l="18193" t="6666" r="1180" b="3259"/>
          <a:stretch/>
        </p:blipFill>
        <p:spPr>
          <a:xfrm>
            <a:off x="1828800" y="1248280"/>
            <a:ext cx="4596586" cy="3662810"/>
          </a:xfrm>
          <a:prstGeom prst="rect">
            <a:avLst/>
          </a:prstGeom>
          <a:effectLst>
            <a:softEdge rad="38100"/>
          </a:effectLst>
        </p:spPr>
      </p:pic>
      <p:sp>
        <p:nvSpPr>
          <p:cNvPr id="6" name="Text Box 16">
            <a:extLst>
              <a:ext uri="{FF2B5EF4-FFF2-40B4-BE49-F238E27FC236}">
                <a16:creationId xmlns:a16="http://schemas.microsoft.com/office/drawing/2014/main" id="{1A4BCCF5-F250-4AD8-AAFD-6DECDF10B451}"/>
              </a:ext>
            </a:extLst>
          </p:cNvPr>
          <p:cNvSpPr txBox="1"/>
          <p:nvPr/>
        </p:nvSpPr>
        <p:spPr>
          <a:xfrm>
            <a:off x="1828800" y="4949349"/>
            <a:ext cx="4596586" cy="41467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400" i="1" dirty="0">
                <a:solidFill>
                  <a:schemeClr val="tx1">
                    <a:lumMod val="65000"/>
                    <a:lumOff val="35000"/>
                  </a:schemeClr>
                </a:solidFill>
                <a:latin typeface="Garamond"/>
                <a:cs typeface="Times New Roman"/>
              </a:rPr>
              <a:t>George O. Marke, Prince Kojo Tovalu-Houénou of the Dahomey Royal Family, and Garvey at the 1924 U.N.I.A. convention; by James Van Der Zee.</a:t>
            </a:r>
            <a:endParaRPr lang="en-US" sz="2000" dirty="0">
              <a:solidFill>
                <a:schemeClr val="tx1">
                  <a:lumMod val="65000"/>
                  <a:lumOff val="35000"/>
                </a:schemeClr>
              </a:solidFill>
            </a:endParaRPr>
          </a:p>
        </p:txBody>
      </p:sp>
      <p:sp>
        <p:nvSpPr>
          <p:cNvPr id="8" name="TextBox 7">
            <a:extLst>
              <a:ext uri="{FF2B5EF4-FFF2-40B4-BE49-F238E27FC236}">
                <a16:creationId xmlns:a16="http://schemas.microsoft.com/office/drawing/2014/main" id="{C799CDEB-B4A6-4051-A1FA-111BF9C31052}"/>
              </a:ext>
            </a:extLst>
          </p:cNvPr>
          <p:cNvSpPr txBox="1"/>
          <p:nvPr/>
        </p:nvSpPr>
        <p:spPr>
          <a:xfrm>
            <a:off x="6796952" y="3704720"/>
            <a:ext cx="4686212" cy="2031325"/>
          </a:xfrm>
          <a:prstGeom prst="rect">
            <a:avLst/>
          </a:prstGeom>
          <a:solidFill>
            <a:srgbClr val="C00000"/>
          </a:solidFill>
        </p:spPr>
        <p:txBody>
          <a:bodyPr rot="0" spcFirstLastPara="0" vertOverflow="overflow" horzOverflow="overflow" vert="horz" wrap="square" lIns="182880" tIns="91440" rIns="182880" bIns="91440" numCol="1" spcCol="0" rtlCol="0" fromWordArt="0" anchor="t" anchorCtr="0" forceAA="0" compatLnSpc="1">
            <a:prstTxWarp prst="textNoShape">
              <a:avLst/>
            </a:prstTxWarp>
            <a:spAutoFit/>
          </a:bodyPr>
          <a:lstStyle/>
          <a:p>
            <a:pPr>
              <a:spcBef>
                <a:spcPts val="1200"/>
              </a:spcBef>
              <a:spcAft>
                <a:spcPts val="1200"/>
              </a:spcAft>
            </a:pPr>
            <a:r>
              <a:rPr lang="en-US" sz="2000" b="1" i="1" dirty="0">
                <a:solidFill>
                  <a:schemeClr val="bg1"/>
                </a:solidFill>
                <a:ea typeface="+mn-lt"/>
                <a:cs typeface="Arial" panose="020B0604020202020204" pitchFamily="34" charset="0"/>
              </a:rPr>
              <a:t>Have you ever supported legal action by a person you thought unjustly convicted or prosecuted? </a:t>
            </a:r>
          </a:p>
          <a:p>
            <a:pPr>
              <a:spcBef>
                <a:spcPts val="1200"/>
              </a:spcBef>
              <a:spcAft>
                <a:spcPts val="1200"/>
              </a:spcAft>
            </a:pPr>
            <a:r>
              <a:rPr lang="en-US" sz="2000" b="1" i="1" dirty="0">
                <a:solidFill>
                  <a:schemeClr val="bg1"/>
                </a:solidFill>
                <a:ea typeface="+mn-lt"/>
                <a:cs typeface="Arial" panose="020B0604020202020204" pitchFamily="34" charset="0"/>
              </a:rPr>
              <a:t>How did you try to help? What was the outcome?</a:t>
            </a:r>
          </a:p>
        </p:txBody>
      </p:sp>
    </p:spTree>
    <p:extLst>
      <p:ext uri="{BB962C8B-B14F-4D97-AF65-F5344CB8AC3E}">
        <p14:creationId xmlns:p14="http://schemas.microsoft.com/office/powerpoint/2010/main" val="3866671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10984863-24FB-46C1-A174-116CBDB4A8FE}"/>
              </a:ext>
            </a:extLst>
          </p:cNvPr>
          <p:cNvSpPr>
            <a:spLocks noGrp="1"/>
          </p:cNvSpPr>
          <p:nvPr>
            <p:ph type="title"/>
          </p:nvPr>
        </p:nvSpPr>
        <p:spPr>
          <a:xfrm>
            <a:off x="1828800" y="457200"/>
            <a:ext cx="7856621" cy="717550"/>
          </a:xfrm>
        </p:spPr>
        <p:txBody>
          <a:bodyPr/>
          <a:lstStyle/>
          <a:p>
            <a:r>
              <a:rPr lang="en-US" dirty="0"/>
              <a:t>Marcus Garvey: Black Star Falling</a:t>
            </a:r>
          </a:p>
        </p:txBody>
      </p:sp>
      <p:sp>
        <p:nvSpPr>
          <p:cNvPr id="4" name="Text Placeholder 2">
            <a:extLst>
              <a:ext uri="{FF2B5EF4-FFF2-40B4-BE49-F238E27FC236}">
                <a16:creationId xmlns:a16="http://schemas.microsoft.com/office/drawing/2014/main" id="{3FE28634-9601-4B68-BD01-D21130C84AF6}"/>
              </a:ext>
            </a:extLst>
          </p:cNvPr>
          <p:cNvSpPr>
            <a:spLocks noGrp="1"/>
          </p:cNvSpPr>
          <p:nvPr>
            <p:ph type="body" sz="quarter" idx="1"/>
          </p:nvPr>
        </p:nvSpPr>
        <p:spPr>
          <a:xfrm>
            <a:off x="1828801" y="1211816"/>
            <a:ext cx="5570620" cy="717550"/>
          </a:xfrm>
        </p:spPr>
        <p:txBody>
          <a:bodyPr vert="horz" lIns="91440" tIns="45720" rIns="91440" bIns="45720" rtlCol="0" anchor="t">
            <a:noAutofit/>
          </a:bodyPr>
          <a:lstStyle/>
          <a:p>
            <a:r>
              <a:rPr lang="en-US" dirty="0"/>
              <a:t>His organization, the United Negro Improvement Association (U.N.I.A.), had claimed millions of dues-paying members, and his message of Pan-Africanism and Black liberation had spread from its headquarters in Harlem to Garvey’s home country of Jamaica, throughout the West Indies, and to African peoples still under the </a:t>
            </a:r>
            <a:r>
              <a:rPr lang="en-US" b="1" dirty="0"/>
              <a:t>yoke</a:t>
            </a:r>
            <a:r>
              <a:rPr lang="en-US" dirty="0"/>
              <a:t> of European imperialism.  </a:t>
            </a:r>
          </a:p>
        </p:txBody>
      </p:sp>
      <p:pic>
        <p:nvPicPr>
          <p:cNvPr id="11" name="Picture 10">
            <a:extLst>
              <a:ext uri="{FF2B5EF4-FFF2-40B4-BE49-F238E27FC236}">
                <a16:creationId xmlns:a16="http://schemas.microsoft.com/office/drawing/2014/main" id="{39383EF8-C13D-4553-8496-87ABF3F41E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11647" y="1174750"/>
            <a:ext cx="3547548" cy="5435471"/>
          </a:xfrm>
          <a:prstGeom prst="rect">
            <a:avLst/>
          </a:prstGeom>
          <a:effectLst>
            <a:softEdge rad="38100"/>
          </a:effectLst>
        </p:spPr>
      </p:pic>
      <p:sp>
        <p:nvSpPr>
          <p:cNvPr id="12" name="Text Box 16">
            <a:extLst>
              <a:ext uri="{FF2B5EF4-FFF2-40B4-BE49-F238E27FC236}">
                <a16:creationId xmlns:a16="http://schemas.microsoft.com/office/drawing/2014/main" id="{E775FD78-6A5C-4655-AF6F-F19C1F321840}"/>
              </a:ext>
            </a:extLst>
          </p:cNvPr>
          <p:cNvSpPr txBox="1"/>
          <p:nvPr/>
        </p:nvSpPr>
        <p:spPr>
          <a:xfrm>
            <a:off x="3611686" y="5899150"/>
            <a:ext cx="3787735"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r"/>
            <a:r>
              <a:rPr lang="en-US" sz="2000" i="1" dirty="0">
                <a:solidFill>
                  <a:schemeClr val="tx1">
                    <a:lumMod val="65000"/>
                    <a:lumOff val="35000"/>
                  </a:schemeClr>
                </a:solidFill>
                <a:latin typeface="Garamond"/>
                <a:cs typeface="Times New Roman"/>
              </a:rPr>
              <a:t>Marcus Garvey in good health as President of the Black Star Line, Harlem, c. 1920.</a:t>
            </a:r>
            <a:endParaRPr lang="en-US" sz="2000" dirty="0">
              <a:solidFill>
                <a:schemeClr val="tx1">
                  <a:lumMod val="65000"/>
                  <a:lumOff val="35000"/>
                </a:schemeClr>
              </a:solidFill>
            </a:endParaRPr>
          </a:p>
        </p:txBody>
      </p:sp>
    </p:spTree>
    <p:extLst>
      <p:ext uri="{BB962C8B-B14F-4D97-AF65-F5344CB8AC3E}">
        <p14:creationId xmlns:p14="http://schemas.microsoft.com/office/powerpoint/2010/main" val="27049218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1000"/>
                                        <p:tgtEl>
                                          <p:spTgt spid="12"/>
                                        </p:tgtEl>
                                      </p:cBhvr>
                                    </p:animEffect>
                                    <p:anim calcmode="lin" valueType="num">
                                      <p:cBhvr>
                                        <p:cTn id="11" dur="1000" fill="hold"/>
                                        <p:tgtEl>
                                          <p:spTgt spid="12"/>
                                        </p:tgtEl>
                                        <p:attrNameLst>
                                          <p:attrName>ppt_x</p:attrName>
                                        </p:attrNameLst>
                                      </p:cBhvr>
                                      <p:tavLst>
                                        <p:tav tm="0">
                                          <p:val>
                                            <p:strVal val="#ppt_x"/>
                                          </p:val>
                                        </p:tav>
                                        <p:tav tm="100000">
                                          <p:val>
                                            <p:strVal val="#ppt_x"/>
                                          </p:val>
                                        </p:tav>
                                      </p:tavLst>
                                    </p:anim>
                                    <p:anim calcmode="lin" valueType="num">
                                      <p:cBhvr>
                                        <p:cTn id="1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rmAutofit fontScale="90000"/>
          </a:bodyPr>
          <a:lstStyle/>
          <a:p>
            <a:br>
              <a:rPr lang="en-US" dirty="0"/>
            </a:br>
            <a:br>
              <a:rPr lang="en-US" sz="5400" dirty="0"/>
            </a:br>
            <a:r>
              <a:rPr lang="en-US" sz="4900" dirty="0"/>
              <a:t>Out on Bail</a:t>
            </a:r>
            <a:endParaRPr lang="en-US" dirty="0"/>
          </a:p>
        </p:txBody>
      </p:sp>
      <p:sp>
        <p:nvSpPr>
          <p:cNvPr id="10" name="Text Placeholder 6">
            <a:extLst>
              <a:ext uri="{FF2B5EF4-FFF2-40B4-BE49-F238E27FC236}">
                <a16:creationId xmlns:a16="http://schemas.microsoft.com/office/drawing/2014/main" id="{F7014517-9872-49AC-B7B1-A515FC2582F3}"/>
              </a:ext>
            </a:extLst>
          </p:cNvPr>
          <p:cNvSpPr>
            <a:spLocks noGrp="1"/>
          </p:cNvSpPr>
          <p:nvPr>
            <p:ph type="body" sz="quarter" idx="1"/>
          </p:nvPr>
        </p:nvSpPr>
        <p:spPr>
          <a:xfrm>
            <a:off x="1828800" y="1210021"/>
            <a:ext cx="4061637" cy="1905001"/>
          </a:xfrm>
        </p:spPr>
        <p:txBody>
          <a:bodyPr>
            <a:noAutofit/>
          </a:bodyPr>
          <a:lstStyle/>
          <a:p>
            <a:r>
              <a:rPr lang="en-US" dirty="0"/>
              <a:t>In 1924, the U.N.I.A. set up a plan to settle thousands of Black Americans in Liberia. </a:t>
            </a:r>
          </a:p>
          <a:p>
            <a:r>
              <a:rPr lang="en-US" dirty="0"/>
              <a:t>But the Liberian government, while outwardly supportive, blocked the effort and immediately deported U.N.I.A. delegates.</a:t>
            </a:r>
          </a:p>
        </p:txBody>
      </p:sp>
      <p:pic>
        <p:nvPicPr>
          <p:cNvPr id="4" name="Picture 3">
            <a:extLst>
              <a:ext uri="{FF2B5EF4-FFF2-40B4-BE49-F238E27FC236}">
                <a16:creationId xmlns:a16="http://schemas.microsoft.com/office/drawing/2014/main" id="{FE128B40-465C-4B06-8F12-256537BCA7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76485" y="686807"/>
            <a:ext cx="5196005" cy="5107937"/>
          </a:xfrm>
          <a:prstGeom prst="rect">
            <a:avLst/>
          </a:prstGeom>
        </p:spPr>
      </p:pic>
      <p:sp>
        <p:nvSpPr>
          <p:cNvPr id="7" name="Text Box 16">
            <a:extLst>
              <a:ext uri="{FF2B5EF4-FFF2-40B4-BE49-F238E27FC236}">
                <a16:creationId xmlns:a16="http://schemas.microsoft.com/office/drawing/2014/main" id="{4026AA8A-EBAC-4A45-929A-7A7246A7DA4F}"/>
              </a:ext>
            </a:extLst>
          </p:cNvPr>
          <p:cNvSpPr txBox="1"/>
          <p:nvPr/>
        </p:nvSpPr>
        <p:spPr>
          <a:xfrm>
            <a:off x="6376194" y="5817016"/>
            <a:ext cx="4596586" cy="41467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400" i="1" dirty="0">
                <a:solidFill>
                  <a:schemeClr val="tx1">
                    <a:lumMod val="65000"/>
                    <a:lumOff val="35000"/>
                  </a:schemeClr>
                </a:solidFill>
                <a:latin typeface="Garamond"/>
                <a:cs typeface="Times New Roman"/>
              </a:rPr>
              <a:t>Six U.N.I.A. delegates to Liberia, c. 1924.</a:t>
            </a:r>
            <a:endParaRPr lang="en-US" sz="2000" dirty="0">
              <a:solidFill>
                <a:schemeClr val="tx1">
                  <a:lumMod val="65000"/>
                  <a:lumOff val="35000"/>
                </a:schemeClr>
              </a:solidFill>
            </a:endParaRPr>
          </a:p>
        </p:txBody>
      </p:sp>
    </p:spTree>
    <p:extLst>
      <p:ext uri="{BB962C8B-B14F-4D97-AF65-F5344CB8AC3E}">
        <p14:creationId xmlns:p14="http://schemas.microsoft.com/office/powerpoint/2010/main" val="25750634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 presetClass="entr" presetSubtype="32"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rmAutofit fontScale="90000"/>
          </a:bodyPr>
          <a:lstStyle/>
          <a:p>
            <a:br>
              <a:rPr lang="en-US" dirty="0"/>
            </a:br>
            <a:br>
              <a:rPr lang="en-US" sz="5400" dirty="0"/>
            </a:br>
            <a:r>
              <a:rPr lang="en-US" sz="5400" dirty="0"/>
              <a:t>Failed Appeal</a:t>
            </a:r>
            <a:endParaRPr lang="en-US" dirty="0"/>
          </a:p>
        </p:txBody>
      </p:sp>
      <p:sp>
        <p:nvSpPr>
          <p:cNvPr id="7" name="Text Placeholder 6">
            <a:extLst>
              <a:ext uri="{FF2B5EF4-FFF2-40B4-BE49-F238E27FC236}">
                <a16:creationId xmlns:a16="http://schemas.microsoft.com/office/drawing/2014/main" id="{C57DBEAA-BEE0-4E4C-8DA6-F2FDAA90BBFC}"/>
              </a:ext>
            </a:extLst>
          </p:cNvPr>
          <p:cNvSpPr>
            <a:spLocks noGrp="1"/>
          </p:cNvSpPr>
          <p:nvPr>
            <p:ph type="body" sz="quarter" idx="1"/>
          </p:nvPr>
        </p:nvSpPr>
        <p:spPr>
          <a:xfrm>
            <a:off x="1828801" y="1210021"/>
            <a:ext cx="4657060" cy="1905001"/>
          </a:xfrm>
        </p:spPr>
        <p:txBody>
          <a:bodyPr>
            <a:noAutofit/>
          </a:bodyPr>
          <a:lstStyle/>
          <a:p>
            <a:r>
              <a:rPr lang="en-US" dirty="0"/>
              <a:t>The Black Star Line was briefly resuscitated, with a new ship christened the </a:t>
            </a:r>
            <a:r>
              <a:rPr lang="en-US" i="1" dirty="0"/>
              <a:t>S.S. Booker T. Washington</a:t>
            </a:r>
            <a:r>
              <a:rPr lang="en-US" dirty="0"/>
              <a:t>. But early in 1925 the U.S. Court of Appeals upheld the original verdict. </a:t>
            </a:r>
          </a:p>
          <a:p>
            <a:r>
              <a:rPr lang="en-US" dirty="0"/>
              <a:t>Garvey spent the next three years of his life in Atlanta Federal Penitentiary. </a:t>
            </a:r>
          </a:p>
        </p:txBody>
      </p:sp>
      <p:pic>
        <p:nvPicPr>
          <p:cNvPr id="4" name="Picture 3">
            <a:extLst>
              <a:ext uri="{FF2B5EF4-FFF2-40B4-BE49-F238E27FC236}">
                <a16:creationId xmlns:a16="http://schemas.microsoft.com/office/drawing/2014/main" id="{6BE37957-064C-4B30-8613-F46592CA2F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25731" y="0"/>
            <a:ext cx="5366269" cy="6858000"/>
          </a:xfrm>
          <a:prstGeom prst="rect">
            <a:avLst/>
          </a:prstGeom>
          <a:effectLst>
            <a:softEdge rad="38100"/>
          </a:effectLst>
        </p:spPr>
      </p:pic>
      <p:sp>
        <p:nvSpPr>
          <p:cNvPr id="6" name="Text Box 16">
            <a:extLst>
              <a:ext uri="{FF2B5EF4-FFF2-40B4-BE49-F238E27FC236}">
                <a16:creationId xmlns:a16="http://schemas.microsoft.com/office/drawing/2014/main" id="{E9350A0D-4011-406D-9AFF-57D25068B01D}"/>
              </a:ext>
            </a:extLst>
          </p:cNvPr>
          <p:cNvSpPr txBox="1"/>
          <p:nvPr/>
        </p:nvSpPr>
        <p:spPr>
          <a:xfrm>
            <a:off x="2043113" y="5233309"/>
            <a:ext cx="4103279" cy="41467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r"/>
            <a:r>
              <a:rPr lang="en-US" sz="2400" i="1" dirty="0">
                <a:solidFill>
                  <a:schemeClr val="tx1">
                    <a:lumMod val="65000"/>
                    <a:lumOff val="35000"/>
                  </a:schemeClr>
                </a:solidFill>
                <a:latin typeface="Garamond"/>
                <a:cs typeface="Times New Roman"/>
              </a:rPr>
              <a:t>Cover of the </a:t>
            </a:r>
            <a:r>
              <a:rPr lang="en-US" sz="2400" dirty="0">
                <a:solidFill>
                  <a:schemeClr val="tx1">
                    <a:lumMod val="65000"/>
                    <a:lumOff val="35000"/>
                  </a:schemeClr>
                </a:solidFill>
                <a:latin typeface="Garamond"/>
                <a:cs typeface="Times New Roman"/>
              </a:rPr>
              <a:t>Negro World</a:t>
            </a:r>
            <a:r>
              <a:rPr lang="en-US" sz="2400" i="1" dirty="0">
                <a:solidFill>
                  <a:schemeClr val="tx1">
                    <a:lumMod val="65000"/>
                    <a:lumOff val="35000"/>
                  </a:schemeClr>
                </a:solidFill>
                <a:latin typeface="Garamond"/>
                <a:cs typeface="Times New Roman"/>
              </a:rPr>
              <a:t>, August 1924, when the U.N.I.A. briefly tried to reinvigorate the ship line project.</a:t>
            </a:r>
            <a:endParaRPr lang="en-US" sz="2000" dirty="0">
              <a:solidFill>
                <a:schemeClr val="tx1">
                  <a:lumMod val="65000"/>
                  <a:lumOff val="35000"/>
                </a:schemeClr>
              </a:solidFill>
            </a:endParaRPr>
          </a:p>
        </p:txBody>
      </p:sp>
    </p:spTree>
    <p:extLst>
      <p:ext uri="{BB962C8B-B14F-4D97-AF65-F5344CB8AC3E}">
        <p14:creationId xmlns:p14="http://schemas.microsoft.com/office/powerpoint/2010/main" val="4062590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animEffect transition="in" filter="fade">
                                      <p:cBhvr>
                                        <p:cTn id="15"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79D00-D39E-48A8-B490-77C8C5E60299}"/>
              </a:ext>
            </a:extLst>
          </p:cNvPr>
          <p:cNvSpPr>
            <a:spLocks noGrp="1"/>
          </p:cNvSpPr>
          <p:nvPr>
            <p:ph type="title"/>
          </p:nvPr>
        </p:nvSpPr>
        <p:spPr/>
        <p:txBody>
          <a:bodyPr/>
          <a:lstStyle/>
          <a:p>
            <a:r>
              <a:rPr lang="en-US" dirty="0"/>
              <a:t>“Look for Me in the Whirlwind”</a:t>
            </a:r>
          </a:p>
        </p:txBody>
      </p:sp>
      <p:sp>
        <p:nvSpPr>
          <p:cNvPr id="3" name="Text Placeholder 2">
            <a:extLst>
              <a:ext uri="{FF2B5EF4-FFF2-40B4-BE49-F238E27FC236}">
                <a16:creationId xmlns:a16="http://schemas.microsoft.com/office/drawing/2014/main" id="{DB4576A1-329E-42FA-9182-4659FFEA80D8}"/>
              </a:ext>
            </a:extLst>
          </p:cNvPr>
          <p:cNvSpPr>
            <a:spLocks noGrp="1"/>
          </p:cNvSpPr>
          <p:nvPr>
            <p:ph type="body" sz="quarter" idx="1"/>
          </p:nvPr>
        </p:nvSpPr>
        <p:spPr>
          <a:xfrm>
            <a:off x="7136973" y="1210021"/>
            <a:ext cx="4178728" cy="3119121"/>
          </a:xfrm>
        </p:spPr>
        <p:txBody>
          <a:bodyPr>
            <a:noAutofit/>
          </a:bodyPr>
          <a:lstStyle/>
          <a:p>
            <a:r>
              <a:rPr lang="en-US" dirty="0"/>
              <a:t>But he did not fall into despair. Instead, Garvey “roused himself to a height of eloquence previously unsurpassed,” as historian Colin Grant wrote. </a:t>
            </a:r>
          </a:p>
          <a:p>
            <a:r>
              <a:rPr lang="en-US" dirty="0"/>
              <a:t>On his first night in prison, Garvey penned these words to followers and sympathizers throughout the world:</a:t>
            </a:r>
          </a:p>
        </p:txBody>
      </p:sp>
      <p:grpSp>
        <p:nvGrpSpPr>
          <p:cNvPr id="4" name="Group 3">
            <a:extLst>
              <a:ext uri="{FF2B5EF4-FFF2-40B4-BE49-F238E27FC236}">
                <a16:creationId xmlns:a16="http://schemas.microsoft.com/office/drawing/2014/main" id="{59932639-5887-4E78-936F-4A52657F3F16}"/>
              </a:ext>
            </a:extLst>
          </p:cNvPr>
          <p:cNvGrpSpPr/>
          <p:nvPr/>
        </p:nvGrpSpPr>
        <p:grpSpPr>
          <a:xfrm>
            <a:off x="1828800" y="1252885"/>
            <a:ext cx="5308173" cy="4795105"/>
            <a:chOff x="1828800" y="1210021"/>
            <a:chExt cx="5308173" cy="4795105"/>
          </a:xfrm>
        </p:grpSpPr>
        <p:pic>
          <p:nvPicPr>
            <p:cNvPr id="6" name="Picture 5">
              <a:extLst>
                <a:ext uri="{FF2B5EF4-FFF2-40B4-BE49-F238E27FC236}">
                  <a16:creationId xmlns:a16="http://schemas.microsoft.com/office/drawing/2014/main" id="{D297EC42-E10F-401C-B5A6-C78182A67BDA}"/>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828800" y="1210021"/>
              <a:ext cx="5156792" cy="4380435"/>
            </a:xfrm>
            <a:prstGeom prst="rect">
              <a:avLst/>
            </a:prstGeom>
            <a:effectLst>
              <a:softEdge rad="63500"/>
            </a:effectLst>
          </p:spPr>
        </p:pic>
        <p:sp>
          <p:nvSpPr>
            <p:cNvPr id="5" name="Text Box 16">
              <a:extLst>
                <a:ext uri="{FF2B5EF4-FFF2-40B4-BE49-F238E27FC236}">
                  <a16:creationId xmlns:a16="http://schemas.microsoft.com/office/drawing/2014/main" id="{A4AB60DB-1D9A-41C6-91F7-B4425AD938F7}"/>
                </a:ext>
              </a:extLst>
            </p:cNvPr>
            <p:cNvSpPr txBox="1"/>
            <p:nvPr/>
          </p:nvSpPr>
          <p:spPr>
            <a:xfrm>
              <a:off x="1980181" y="5590456"/>
              <a:ext cx="5156792" cy="41467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400" i="1" dirty="0">
                  <a:solidFill>
                    <a:schemeClr val="tx1">
                      <a:lumMod val="65000"/>
                      <a:lumOff val="35000"/>
                    </a:schemeClr>
                  </a:solidFill>
                  <a:latin typeface="Garamond"/>
                  <a:cs typeface="Times New Roman"/>
                </a:rPr>
                <a:t>Garvey handcuffed to a U.S. Marshal as he is escorted to a detention center, February 1925.</a:t>
              </a:r>
              <a:endParaRPr lang="en-US" sz="2000" dirty="0">
                <a:solidFill>
                  <a:schemeClr val="tx1">
                    <a:lumMod val="65000"/>
                    <a:lumOff val="35000"/>
                  </a:schemeClr>
                </a:solidFill>
              </a:endParaRPr>
            </a:p>
          </p:txBody>
        </p:sp>
      </p:grpSp>
    </p:spTree>
    <p:extLst>
      <p:ext uri="{BB962C8B-B14F-4D97-AF65-F5344CB8AC3E}">
        <p14:creationId xmlns:p14="http://schemas.microsoft.com/office/powerpoint/2010/main" val="1086932495"/>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79D00-D39E-48A8-B490-77C8C5E60299}"/>
              </a:ext>
            </a:extLst>
          </p:cNvPr>
          <p:cNvSpPr>
            <a:spLocks noGrp="1"/>
          </p:cNvSpPr>
          <p:nvPr>
            <p:ph type="title"/>
          </p:nvPr>
        </p:nvSpPr>
        <p:spPr/>
        <p:txBody>
          <a:bodyPr/>
          <a:lstStyle/>
          <a:p>
            <a:r>
              <a:rPr lang="en-US" dirty="0"/>
              <a:t>“Look for Me in the Whirlwind”</a:t>
            </a:r>
          </a:p>
        </p:txBody>
      </p:sp>
      <p:sp>
        <p:nvSpPr>
          <p:cNvPr id="3" name="Text Placeholder 2">
            <a:extLst>
              <a:ext uri="{FF2B5EF4-FFF2-40B4-BE49-F238E27FC236}">
                <a16:creationId xmlns:a16="http://schemas.microsoft.com/office/drawing/2014/main" id="{DB4576A1-329E-42FA-9182-4659FFEA80D8}"/>
              </a:ext>
            </a:extLst>
          </p:cNvPr>
          <p:cNvSpPr>
            <a:spLocks noGrp="1"/>
          </p:cNvSpPr>
          <p:nvPr>
            <p:ph type="body" sz="quarter" idx="1"/>
          </p:nvPr>
        </p:nvSpPr>
        <p:spPr>
          <a:xfrm>
            <a:off x="5116604" y="1210021"/>
            <a:ext cx="6260233" cy="3119121"/>
          </a:xfrm>
        </p:spPr>
        <p:txBody>
          <a:bodyPr>
            <a:noAutofit/>
          </a:bodyPr>
          <a:lstStyle/>
          <a:p>
            <a:r>
              <a:rPr lang="en-US" dirty="0"/>
              <a:t>“When I am dead, wrap the mantle of the Red, the Black, and the Green around me, for in a new life I shall rise up … to lead the millions to the heights of triumph, that you well know. </a:t>
            </a:r>
          </a:p>
          <a:p>
            <a:r>
              <a:rPr lang="en-US" dirty="0"/>
              <a:t>Look for me in the whirlwind or a storm, look for me all around you, for with God’s grace I shall come back with countless millions of Black slaves who have died in America, and the West Indies, and the millions in Africa to aid you in the fight for liberty, freedom and life.”</a:t>
            </a:r>
          </a:p>
        </p:txBody>
      </p:sp>
      <p:pic>
        <p:nvPicPr>
          <p:cNvPr id="5" name="Picture 4">
            <a:extLst>
              <a:ext uri="{FF2B5EF4-FFF2-40B4-BE49-F238E27FC236}">
                <a16:creationId xmlns:a16="http://schemas.microsoft.com/office/drawing/2014/main" id="{C762BDA2-4407-44F9-9000-A9F1BEC28013}"/>
              </a:ext>
            </a:extLst>
          </p:cNvPr>
          <p:cNvPicPr>
            <a:picLocks noChangeAspect="1"/>
          </p:cNvPicPr>
          <p:nvPr/>
        </p:nvPicPr>
        <p:blipFill rotWithShape="1">
          <a:blip r:embed="rId3">
            <a:extLst>
              <a:ext uri="{28A0092B-C50C-407E-A947-70E740481C1C}">
                <a14:useLocalDpi xmlns:a14="http://schemas.microsoft.com/office/drawing/2010/main" val="0"/>
              </a:ext>
            </a:extLst>
          </a:blip>
          <a:srcRect t="-2849"/>
          <a:stretch/>
        </p:blipFill>
        <p:spPr>
          <a:xfrm>
            <a:off x="1828800" y="1210021"/>
            <a:ext cx="3066132" cy="3208021"/>
          </a:xfrm>
          <a:prstGeom prst="rect">
            <a:avLst/>
          </a:prstGeom>
          <a:effectLst>
            <a:softEdge rad="63500"/>
          </a:effectLst>
        </p:spPr>
      </p:pic>
      <p:sp>
        <p:nvSpPr>
          <p:cNvPr id="6" name="Text Box 16">
            <a:extLst>
              <a:ext uri="{FF2B5EF4-FFF2-40B4-BE49-F238E27FC236}">
                <a16:creationId xmlns:a16="http://schemas.microsoft.com/office/drawing/2014/main" id="{6ADF3030-8964-4845-A915-BC6DFCC204E2}"/>
              </a:ext>
            </a:extLst>
          </p:cNvPr>
          <p:cNvSpPr txBox="1"/>
          <p:nvPr/>
        </p:nvSpPr>
        <p:spPr>
          <a:xfrm>
            <a:off x="1828800" y="4506942"/>
            <a:ext cx="3066132" cy="41467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ctr"/>
            <a:r>
              <a:rPr lang="en-US" sz="2000" i="1" dirty="0">
                <a:solidFill>
                  <a:schemeClr val="tx1">
                    <a:lumMod val="65000"/>
                    <a:lumOff val="35000"/>
                  </a:schemeClr>
                </a:solidFill>
                <a:latin typeface="Garamond"/>
                <a:cs typeface="Times New Roman"/>
              </a:rPr>
              <a:t>Undated photograph of Marcus Garvey reading, possibly the </a:t>
            </a:r>
            <a:r>
              <a:rPr lang="en-US" sz="2000" dirty="0">
                <a:solidFill>
                  <a:schemeClr val="tx1">
                    <a:lumMod val="65000"/>
                    <a:lumOff val="35000"/>
                  </a:schemeClr>
                </a:solidFill>
                <a:latin typeface="Garamond"/>
                <a:cs typeface="Times New Roman"/>
              </a:rPr>
              <a:t>Negro World</a:t>
            </a:r>
            <a:r>
              <a:rPr lang="en-US" sz="2000" i="1" dirty="0">
                <a:solidFill>
                  <a:schemeClr val="tx1">
                    <a:lumMod val="65000"/>
                    <a:lumOff val="35000"/>
                  </a:schemeClr>
                </a:solidFill>
                <a:latin typeface="Garamond"/>
                <a:cs typeface="Times New Roman"/>
              </a:rPr>
              <a:t>, c. 1920s.</a:t>
            </a:r>
            <a:endParaRPr lang="en-US" dirty="0">
              <a:solidFill>
                <a:schemeClr val="tx1">
                  <a:lumMod val="65000"/>
                  <a:lumOff val="35000"/>
                </a:schemeClr>
              </a:solidFill>
            </a:endParaRPr>
          </a:p>
        </p:txBody>
      </p:sp>
    </p:spTree>
    <p:extLst>
      <p:ext uri="{BB962C8B-B14F-4D97-AF65-F5344CB8AC3E}">
        <p14:creationId xmlns:p14="http://schemas.microsoft.com/office/powerpoint/2010/main" val="365545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out)">
                                      <p:cBhvr>
                                        <p:cTn id="7" dur="20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79D00-D39E-48A8-B490-77C8C5E60299}"/>
              </a:ext>
            </a:extLst>
          </p:cNvPr>
          <p:cNvSpPr>
            <a:spLocks noGrp="1"/>
          </p:cNvSpPr>
          <p:nvPr>
            <p:ph type="title"/>
          </p:nvPr>
        </p:nvSpPr>
        <p:spPr/>
        <p:txBody>
          <a:bodyPr/>
          <a:lstStyle/>
          <a:p>
            <a:r>
              <a:rPr lang="en-US" dirty="0"/>
              <a:t>Free Garvey?</a:t>
            </a:r>
          </a:p>
        </p:txBody>
      </p:sp>
      <p:sp>
        <p:nvSpPr>
          <p:cNvPr id="3" name="Text Placeholder 2">
            <a:extLst>
              <a:ext uri="{FF2B5EF4-FFF2-40B4-BE49-F238E27FC236}">
                <a16:creationId xmlns:a16="http://schemas.microsoft.com/office/drawing/2014/main" id="{DB4576A1-329E-42FA-9182-4659FFEA80D8}"/>
              </a:ext>
            </a:extLst>
          </p:cNvPr>
          <p:cNvSpPr>
            <a:spLocks noGrp="1"/>
          </p:cNvSpPr>
          <p:nvPr>
            <p:ph type="body" sz="quarter" idx="1"/>
          </p:nvPr>
        </p:nvSpPr>
        <p:spPr>
          <a:xfrm>
            <a:off x="1828799" y="1325879"/>
            <a:ext cx="8006317" cy="3119121"/>
          </a:xfrm>
        </p:spPr>
        <p:txBody>
          <a:bodyPr>
            <a:noAutofit/>
          </a:bodyPr>
          <a:lstStyle/>
          <a:p>
            <a:r>
              <a:rPr lang="en-US" dirty="0"/>
              <a:t>While Garvey languished in prison, Amy Jacques and the U.N.I.A. worked for his release and exoneration. Jacques also began collecting the volume that would become </a:t>
            </a:r>
            <a:r>
              <a:rPr lang="en-US" i="1" dirty="0"/>
              <a:t>The Philosophy and Opinions of Marcus Garvey</a:t>
            </a:r>
            <a:r>
              <a:rPr lang="en-US" dirty="0"/>
              <a:t>. </a:t>
            </a:r>
          </a:p>
          <a:p>
            <a:r>
              <a:rPr lang="en-US" dirty="0"/>
              <a:t>President Calvin Coolidge received a petition with 70,000 signatures demanding Garvey’s release. This level of political pressure convinced the president to commute Garvey’s sentence in November 1927 </a:t>
            </a:r>
            <a:r>
              <a:rPr lang="en-US" i="1" dirty="0"/>
              <a:t>— </a:t>
            </a:r>
            <a:r>
              <a:rPr lang="en-US" dirty="0"/>
              <a:t>and immediately expel him from the country.</a:t>
            </a:r>
          </a:p>
        </p:txBody>
      </p:sp>
      <p:pic>
        <p:nvPicPr>
          <p:cNvPr id="4" name="Graphic 3" descr="Download from cloud">
            <a:hlinkClick r:id="rId3"/>
            <a:extLst>
              <a:ext uri="{FF2B5EF4-FFF2-40B4-BE49-F238E27FC236}">
                <a16:creationId xmlns:a16="http://schemas.microsoft.com/office/drawing/2014/main" id="{F961302C-5AFF-4C44-A055-2E240571849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828800" y="5424994"/>
            <a:ext cx="784964" cy="807720"/>
          </a:xfrm>
          <a:prstGeom prst="rect">
            <a:avLst/>
          </a:prstGeom>
        </p:spPr>
      </p:pic>
      <p:sp>
        <p:nvSpPr>
          <p:cNvPr id="5" name="Text Box 16">
            <a:hlinkClick r:id="rId3"/>
            <a:extLst>
              <a:ext uri="{FF2B5EF4-FFF2-40B4-BE49-F238E27FC236}">
                <a16:creationId xmlns:a16="http://schemas.microsoft.com/office/drawing/2014/main" id="{4E1E2D28-61D7-485F-B82C-ADDF70F35AF2}"/>
              </a:ext>
            </a:extLst>
          </p:cNvPr>
          <p:cNvSpPr txBox="1"/>
          <p:nvPr/>
        </p:nvSpPr>
        <p:spPr>
          <a:xfrm>
            <a:off x="3062247" y="5424994"/>
            <a:ext cx="6772869" cy="80772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400" dirty="0">
                <a:latin typeface="Garamond"/>
                <a:ea typeface="Calibri" panose="020F0502020204030204" pitchFamily="34" charset="0"/>
                <a:cs typeface="Times New Roman"/>
              </a:rPr>
              <a:t>Download the Case Study “Amy Jacques Garvey” to read about how she shaped her husband’s public memory.</a:t>
            </a:r>
          </a:p>
        </p:txBody>
      </p:sp>
      <p:pic>
        <p:nvPicPr>
          <p:cNvPr id="13" name="Picture 12">
            <a:extLst>
              <a:ext uri="{FF2B5EF4-FFF2-40B4-BE49-F238E27FC236}">
                <a16:creationId xmlns:a16="http://schemas.microsoft.com/office/drawing/2014/main" id="{78C64BC7-F4F6-4AEF-B851-279A7EDFDE3F}"/>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10233818" y="1741139"/>
            <a:ext cx="1531284" cy="2289191"/>
          </a:xfrm>
          <a:prstGeom prst="rect">
            <a:avLst/>
          </a:prstGeom>
        </p:spPr>
      </p:pic>
      <p:sp>
        <p:nvSpPr>
          <p:cNvPr id="14" name="Text Box 16">
            <a:extLst>
              <a:ext uri="{FF2B5EF4-FFF2-40B4-BE49-F238E27FC236}">
                <a16:creationId xmlns:a16="http://schemas.microsoft.com/office/drawing/2014/main" id="{18FFDA18-0F64-42A2-B63D-315E2641138B}"/>
              </a:ext>
            </a:extLst>
          </p:cNvPr>
          <p:cNvSpPr txBox="1"/>
          <p:nvPr/>
        </p:nvSpPr>
        <p:spPr>
          <a:xfrm>
            <a:off x="10354418" y="4030330"/>
            <a:ext cx="1290083" cy="41467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ctr"/>
            <a:r>
              <a:rPr lang="en-US" i="1" dirty="0">
                <a:solidFill>
                  <a:schemeClr val="tx1">
                    <a:lumMod val="65000"/>
                    <a:lumOff val="35000"/>
                  </a:schemeClr>
                </a:solidFill>
                <a:latin typeface="Garamond"/>
                <a:cs typeface="Times New Roman"/>
              </a:rPr>
              <a:t>Cover of an edition from the 1960s.</a:t>
            </a:r>
            <a:endParaRPr lang="en-US" sz="1600" dirty="0">
              <a:solidFill>
                <a:schemeClr val="tx1">
                  <a:lumMod val="65000"/>
                  <a:lumOff val="35000"/>
                </a:schemeClr>
              </a:solidFill>
            </a:endParaRPr>
          </a:p>
        </p:txBody>
      </p:sp>
    </p:spTree>
    <p:extLst>
      <p:ext uri="{BB962C8B-B14F-4D97-AF65-F5344CB8AC3E}">
        <p14:creationId xmlns:p14="http://schemas.microsoft.com/office/powerpoint/2010/main" val="273372533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2" presetClass="entr" presetSubtype="12"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0-#ppt_w/2"/>
                                          </p:val>
                                        </p:tav>
                                        <p:tav tm="100000">
                                          <p:val>
                                            <p:strVal val="#ppt_x"/>
                                          </p:val>
                                        </p:tav>
                                      </p:tavLst>
                                    </p:anim>
                                    <p:anim calcmode="lin" valueType="num">
                                      <p:cBhvr additive="base">
                                        <p:cTn id="18" dur="500" fill="hold"/>
                                        <p:tgtEl>
                                          <p:spTgt spid="14"/>
                                        </p:tgtEl>
                                        <p:attrNameLst>
                                          <p:attrName>ppt_y</p:attrName>
                                        </p:attrNameLst>
                                      </p:cBhvr>
                                      <p:tavLst>
                                        <p:tav tm="0">
                                          <p:val>
                                            <p:strVal val="1+#ppt_h/2"/>
                                          </p:val>
                                        </p:tav>
                                        <p:tav tm="100000">
                                          <p:val>
                                            <p:strVal val="#ppt_y"/>
                                          </p:val>
                                        </p:tav>
                                      </p:tavLst>
                                    </p:anim>
                                  </p:childTnLst>
                                </p:cTn>
                              </p:par>
                              <p:par>
                                <p:cTn id="19" presetID="2" presetClass="entr" presetSubtype="12"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0-#ppt_w/2"/>
                                          </p:val>
                                        </p:tav>
                                        <p:tav tm="100000">
                                          <p:val>
                                            <p:strVal val="#ppt_x"/>
                                          </p:val>
                                        </p:tav>
                                      </p:tavLst>
                                    </p:anim>
                                    <p:anim calcmode="lin" valueType="num">
                                      <p:cBhvr additive="base">
                                        <p:cTn id="2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animEffect transition="in" filter="fade">
                                      <p:cBhvr>
                                        <p:cTn id="2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4"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571DB4-1D15-4336-9E42-F2F099F16132}"/>
              </a:ext>
            </a:extLst>
          </p:cNvPr>
          <p:cNvSpPr>
            <a:spLocks noGrp="1"/>
          </p:cNvSpPr>
          <p:nvPr>
            <p:ph type="title"/>
          </p:nvPr>
        </p:nvSpPr>
        <p:spPr/>
        <p:txBody>
          <a:bodyPr/>
          <a:lstStyle/>
          <a:p>
            <a:r>
              <a:rPr lang="en-US" dirty="0"/>
              <a:t>1927: Deportation</a:t>
            </a:r>
          </a:p>
        </p:txBody>
      </p:sp>
      <p:sp>
        <p:nvSpPr>
          <p:cNvPr id="3" name="Text Placeholder 2">
            <a:extLst>
              <a:ext uri="{FF2B5EF4-FFF2-40B4-BE49-F238E27FC236}">
                <a16:creationId xmlns:a16="http://schemas.microsoft.com/office/drawing/2014/main" id="{9861E6DD-E9F1-4749-B8FD-AAFA2B1973EE}"/>
              </a:ext>
            </a:extLst>
          </p:cNvPr>
          <p:cNvSpPr>
            <a:spLocks noGrp="1"/>
          </p:cNvSpPr>
          <p:nvPr>
            <p:ph type="body" sz="quarter" idx="1"/>
          </p:nvPr>
        </p:nvSpPr>
        <p:spPr>
          <a:xfrm>
            <a:off x="1828800" y="1239828"/>
            <a:ext cx="5156791" cy="1905001"/>
          </a:xfrm>
        </p:spPr>
        <p:txBody>
          <a:bodyPr>
            <a:noAutofit/>
          </a:bodyPr>
          <a:lstStyle/>
          <a:p>
            <a:r>
              <a:rPr lang="en-US" dirty="0"/>
              <a:t>On December 2, 1927, Garvey was deported. A huge crowd gathered to see him off. Before setting sail from New Orleans, never to return to the U.S., he delivered a farewell address from the deck of the </a:t>
            </a:r>
            <a:r>
              <a:rPr lang="en-US" i="1" dirty="0"/>
              <a:t>S.S. Saramacca</a:t>
            </a:r>
            <a:r>
              <a:rPr lang="en-US" dirty="0"/>
              <a:t>, in which he promised to devote the rest of his life to the cause.</a:t>
            </a:r>
          </a:p>
        </p:txBody>
      </p:sp>
      <p:pic>
        <p:nvPicPr>
          <p:cNvPr id="5" name="Picture 4">
            <a:extLst>
              <a:ext uri="{FF2B5EF4-FFF2-40B4-BE49-F238E27FC236}">
                <a16:creationId xmlns:a16="http://schemas.microsoft.com/office/drawing/2014/main" id="{14BDCC70-3F9D-4118-A555-0E86B8AF46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5200" y="833610"/>
            <a:ext cx="4449902" cy="5463727"/>
          </a:xfrm>
          <a:prstGeom prst="rect">
            <a:avLst/>
          </a:prstGeom>
          <a:effectLst>
            <a:softEdge rad="50800"/>
          </a:effectLst>
        </p:spPr>
      </p:pic>
      <p:sp>
        <p:nvSpPr>
          <p:cNvPr id="6" name="Text Box 16">
            <a:extLst>
              <a:ext uri="{FF2B5EF4-FFF2-40B4-BE49-F238E27FC236}">
                <a16:creationId xmlns:a16="http://schemas.microsoft.com/office/drawing/2014/main" id="{EC6E900E-59A2-43CF-947B-9536455314A2}"/>
              </a:ext>
            </a:extLst>
          </p:cNvPr>
          <p:cNvSpPr txBox="1"/>
          <p:nvPr/>
        </p:nvSpPr>
        <p:spPr>
          <a:xfrm>
            <a:off x="1828800" y="5410837"/>
            <a:ext cx="4968151" cy="41467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r"/>
            <a:r>
              <a:rPr lang="en-US" sz="2400" i="1" dirty="0">
                <a:solidFill>
                  <a:schemeClr val="tx1">
                    <a:lumMod val="65000"/>
                    <a:lumOff val="35000"/>
                  </a:schemeClr>
                </a:solidFill>
                <a:latin typeface="Garamond"/>
                <a:cs typeface="Times New Roman"/>
              </a:rPr>
              <a:t>An immigration officer waits as Marcus Garvey boards the </a:t>
            </a:r>
            <a:r>
              <a:rPr lang="en-US" sz="2400" dirty="0">
                <a:solidFill>
                  <a:schemeClr val="tx1">
                    <a:lumMod val="65000"/>
                    <a:lumOff val="35000"/>
                  </a:schemeClr>
                </a:solidFill>
                <a:latin typeface="Garamond"/>
                <a:cs typeface="Times New Roman"/>
              </a:rPr>
              <a:t>Saramacca</a:t>
            </a:r>
            <a:r>
              <a:rPr lang="en-US" sz="2400" i="1" dirty="0">
                <a:solidFill>
                  <a:schemeClr val="tx1">
                    <a:lumMod val="65000"/>
                    <a:lumOff val="35000"/>
                  </a:schemeClr>
                </a:solidFill>
                <a:latin typeface="Garamond"/>
                <a:cs typeface="Times New Roman"/>
              </a:rPr>
              <a:t>, New Orleans, 1927.</a:t>
            </a:r>
            <a:endParaRPr lang="en-US" sz="2000" dirty="0">
              <a:solidFill>
                <a:schemeClr val="tx1">
                  <a:lumMod val="65000"/>
                  <a:lumOff val="35000"/>
                </a:schemeClr>
              </a:solidFill>
            </a:endParaRPr>
          </a:p>
        </p:txBody>
      </p:sp>
    </p:spTree>
    <p:extLst>
      <p:ext uri="{BB962C8B-B14F-4D97-AF65-F5344CB8AC3E}">
        <p14:creationId xmlns:p14="http://schemas.microsoft.com/office/powerpoint/2010/main" val="2447522984"/>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571DB4-1D15-4336-9E42-F2F099F16132}"/>
              </a:ext>
            </a:extLst>
          </p:cNvPr>
          <p:cNvSpPr>
            <a:spLocks noGrp="1"/>
          </p:cNvSpPr>
          <p:nvPr>
            <p:ph type="title"/>
          </p:nvPr>
        </p:nvSpPr>
        <p:spPr/>
        <p:txBody>
          <a:bodyPr/>
          <a:lstStyle/>
          <a:p>
            <a:r>
              <a:rPr lang="en-US" dirty="0"/>
              <a:t>1927: Deportation</a:t>
            </a:r>
          </a:p>
        </p:txBody>
      </p:sp>
      <p:sp>
        <p:nvSpPr>
          <p:cNvPr id="3" name="Text Placeholder 2">
            <a:extLst>
              <a:ext uri="{FF2B5EF4-FFF2-40B4-BE49-F238E27FC236}">
                <a16:creationId xmlns:a16="http://schemas.microsoft.com/office/drawing/2014/main" id="{9861E6DD-E9F1-4749-B8FD-AAFA2B1973EE}"/>
              </a:ext>
            </a:extLst>
          </p:cNvPr>
          <p:cNvSpPr>
            <a:spLocks noGrp="1"/>
          </p:cNvSpPr>
          <p:nvPr>
            <p:ph type="body" sz="quarter" idx="1"/>
          </p:nvPr>
        </p:nvSpPr>
        <p:spPr>
          <a:xfrm>
            <a:off x="5869647" y="1210021"/>
            <a:ext cx="5407953" cy="1905001"/>
          </a:xfrm>
        </p:spPr>
        <p:txBody>
          <a:bodyPr>
            <a:noAutofit/>
          </a:bodyPr>
          <a:lstStyle/>
          <a:p>
            <a:r>
              <a:rPr lang="en-US" dirty="0"/>
              <a:t>One onlooker later recalled people in the throng waving and crying as Garvey vanished in the distance: </a:t>
            </a:r>
          </a:p>
          <a:p>
            <a:r>
              <a:rPr lang="en-US" dirty="0"/>
              <a:t>“It was like losing your own, or losing yourself. What are we gonna do now? That was uppermost in people’s thoughts.”</a:t>
            </a:r>
          </a:p>
        </p:txBody>
      </p:sp>
      <p:pic>
        <p:nvPicPr>
          <p:cNvPr id="6" name="Picture 5">
            <a:extLst>
              <a:ext uri="{FF2B5EF4-FFF2-40B4-BE49-F238E27FC236}">
                <a16:creationId xmlns:a16="http://schemas.microsoft.com/office/drawing/2014/main" id="{F35B35DA-E203-4295-AC85-1F9DD65D2929}"/>
              </a:ext>
            </a:extLst>
          </p:cNvPr>
          <p:cNvPicPr>
            <a:picLocks noChangeAspect="1"/>
          </p:cNvPicPr>
          <p:nvPr/>
        </p:nvPicPr>
        <p:blipFill rotWithShape="1">
          <a:blip r:embed="rId3">
            <a:grayscl/>
            <a:extLst>
              <a:ext uri="{28A0092B-C50C-407E-A947-70E740481C1C}">
                <a14:useLocalDpi xmlns:a14="http://schemas.microsoft.com/office/drawing/2010/main" val="0"/>
              </a:ext>
            </a:extLst>
          </a:blip>
          <a:srcRect/>
          <a:stretch/>
        </p:blipFill>
        <p:spPr>
          <a:xfrm>
            <a:off x="1828800" y="1210021"/>
            <a:ext cx="3404090" cy="5314188"/>
          </a:xfrm>
          <a:prstGeom prst="rect">
            <a:avLst/>
          </a:prstGeom>
          <a:effectLst>
            <a:softEdge rad="63500"/>
          </a:effectLst>
        </p:spPr>
      </p:pic>
      <p:sp>
        <p:nvSpPr>
          <p:cNvPr id="7" name="Text Box 16">
            <a:extLst>
              <a:ext uri="{FF2B5EF4-FFF2-40B4-BE49-F238E27FC236}">
                <a16:creationId xmlns:a16="http://schemas.microsoft.com/office/drawing/2014/main" id="{9EFB75B3-3BE5-4B6D-B675-1EE9822E5367}"/>
              </a:ext>
            </a:extLst>
          </p:cNvPr>
          <p:cNvSpPr txBox="1"/>
          <p:nvPr/>
        </p:nvSpPr>
        <p:spPr>
          <a:xfrm>
            <a:off x="5933147" y="5619058"/>
            <a:ext cx="5407953" cy="41467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400" i="1" dirty="0">
                <a:solidFill>
                  <a:schemeClr val="tx1">
                    <a:lumMod val="65000"/>
                    <a:lumOff val="35000"/>
                  </a:schemeClr>
                </a:solidFill>
                <a:latin typeface="Garamond"/>
                <a:cs typeface="Times New Roman"/>
              </a:rPr>
              <a:t>Marcus Garvey bids supporters farewell from the deck of the </a:t>
            </a:r>
            <a:r>
              <a:rPr lang="en-US" sz="2400" dirty="0">
                <a:solidFill>
                  <a:schemeClr val="tx1">
                    <a:lumMod val="65000"/>
                    <a:lumOff val="35000"/>
                  </a:schemeClr>
                </a:solidFill>
                <a:latin typeface="Garamond"/>
                <a:cs typeface="Times New Roman"/>
              </a:rPr>
              <a:t>Saramacca</a:t>
            </a:r>
            <a:r>
              <a:rPr lang="en-US" sz="2400" i="1" dirty="0">
                <a:solidFill>
                  <a:schemeClr val="tx1">
                    <a:lumMod val="65000"/>
                    <a:lumOff val="35000"/>
                  </a:schemeClr>
                </a:solidFill>
                <a:latin typeface="Garamond"/>
                <a:cs typeface="Times New Roman"/>
              </a:rPr>
              <a:t>, New Orleans, 1927.</a:t>
            </a:r>
            <a:endParaRPr lang="en-US" sz="2000" dirty="0">
              <a:solidFill>
                <a:schemeClr val="tx1">
                  <a:lumMod val="65000"/>
                  <a:lumOff val="35000"/>
                </a:schemeClr>
              </a:solidFill>
            </a:endParaRPr>
          </a:p>
        </p:txBody>
      </p:sp>
      <p:sp>
        <p:nvSpPr>
          <p:cNvPr id="8" name="TextBox 7">
            <a:extLst>
              <a:ext uri="{FF2B5EF4-FFF2-40B4-BE49-F238E27FC236}">
                <a16:creationId xmlns:a16="http://schemas.microsoft.com/office/drawing/2014/main" id="{8051FB56-261F-4BFB-9BBB-FB4C24400D25}"/>
              </a:ext>
            </a:extLst>
          </p:cNvPr>
          <p:cNvSpPr txBox="1"/>
          <p:nvPr/>
        </p:nvSpPr>
        <p:spPr>
          <a:xfrm>
            <a:off x="2920926" y="4309019"/>
            <a:ext cx="4623927" cy="1107996"/>
          </a:xfrm>
          <a:prstGeom prst="rect">
            <a:avLst/>
          </a:prstGeom>
          <a:solidFill>
            <a:srgbClr val="C00000"/>
          </a:solidFill>
        </p:spPr>
        <p:txBody>
          <a:bodyPr rot="0" spcFirstLastPara="0" vertOverflow="overflow" horzOverflow="overflow" vert="horz" wrap="square" lIns="182880" tIns="91440" rIns="182880" bIns="91440" numCol="1" spcCol="0" rtlCol="0" fromWordArt="0" anchor="t" anchorCtr="0" forceAA="0" compatLnSpc="1">
            <a:prstTxWarp prst="textNoShape">
              <a:avLst/>
            </a:prstTxWarp>
            <a:spAutoFit/>
          </a:bodyPr>
          <a:lstStyle/>
          <a:p>
            <a:r>
              <a:rPr lang="en-US" sz="2000" b="1" i="1" dirty="0">
                <a:solidFill>
                  <a:schemeClr val="bg1"/>
                </a:solidFill>
                <a:ea typeface="+mn-lt"/>
                <a:cs typeface="Arial" panose="020B0604020202020204" pitchFamily="34" charset="0"/>
              </a:rPr>
              <a:t>Have you ever experienced this kind of disorienting loss of a leader or hero? How did it happen?</a:t>
            </a:r>
          </a:p>
        </p:txBody>
      </p:sp>
    </p:spTree>
    <p:extLst>
      <p:ext uri="{BB962C8B-B14F-4D97-AF65-F5344CB8AC3E}">
        <p14:creationId xmlns:p14="http://schemas.microsoft.com/office/powerpoint/2010/main" val="9339807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571DB4-1D15-4336-9E42-F2F099F16132}"/>
              </a:ext>
            </a:extLst>
          </p:cNvPr>
          <p:cNvSpPr>
            <a:spLocks noGrp="1"/>
          </p:cNvSpPr>
          <p:nvPr>
            <p:ph type="title"/>
          </p:nvPr>
        </p:nvSpPr>
        <p:spPr/>
        <p:txBody>
          <a:bodyPr/>
          <a:lstStyle/>
          <a:p>
            <a:r>
              <a:rPr lang="en-US" dirty="0"/>
              <a:t>Garvey in Exile</a:t>
            </a:r>
          </a:p>
        </p:txBody>
      </p:sp>
      <p:sp>
        <p:nvSpPr>
          <p:cNvPr id="3" name="Text Placeholder 2">
            <a:extLst>
              <a:ext uri="{FF2B5EF4-FFF2-40B4-BE49-F238E27FC236}">
                <a16:creationId xmlns:a16="http://schemas.microsoft.com/office/drawing/2014/main" id="{9861E6DD-E9F1-4749-B8FD-AAFA2B1973EE}"/>
              </a:ext>
            </a:extLst>
          </p:cNvPr>
          <p:cNvSpPr>
            <a:spLocks noGrp="1"/>
          </p:cNvSpPr>
          <p:nvPr>
            <p:ph type="body" sz="quarter" idx="1"/>
          </p:nvPr>
        </p:nvSpPr>
        <p:spPr>
          <a:xfrm>
            <a:off x="1828800" y="1306221"/>
            <a:ext cx="9936302" cy="1905001"/>
          </a:xfrm>
        </p:spPr>
        <p:txBody>
          <a:bodyPr>
            <a:noAutofit/>
          </a:bodyPr>
          <a:lstStyle/>
          <a:p>
            <a:r>
              <a:rPr lang="en-US" dirty="0"/>
              <a:t>Garvey settled in Kingston with Amy Jacques and started a family, while also trying to maintain his leadership of the U.N.I.A. and attempt other ventures, including a daily newspaper and a stint on the city council. </a:t>
            </a:r>
          </a:p>
        </p:txBody>
      </p:sp>
      <p:pic>
        <p:nvPicPr>
          <p:cNvPr id="5" name="Picture 4">
            <a:extLst>
              <a:ext uri="{FF2B5EF4-FFF2-40B4-BE49-F238E27FC236}">
                <a16:creationId xmlns:a16="http://schemas.microsoft.com/office/drawing/2014/main" id="{10D90B60-5FBF-40FC-B998-4EDC1A0DA5B2}"/>
              </a:ext>
            </a:extLst>
          </p:cNvPr>
          <p:cNvPicPr>
            <a:picLocks noChangeAspect="1"/>
          </p:cNvPicPr>
          <p:nvPr/>
        </p:nvPicPr>
        <p:blipFill rotWithShape="1">
          <a:blip r:embed="rId3">
            <a:grayscl/>
            <a:extLst>
              <a:ext uri="{28A0092B-C50C-407E-A947-70E740481C1C}">
                <a14:useLocalDpi xmlns:a14="http://schemas.microsoft.com/office/drawing/2010/main" val="0"/>
              </a:ext>
            </a:extLst>
          </a:blip>
          <a:srcRect/>
          <a:stretch/>
        </p:blipFill>
        <p:spPr>
          <a:xfrm>
            <a:off x="6550151" y="2817628"/>
            <a:ext cx="5214951" cy="3168502"/>
          </a:xfrm>
          <a:prstGeom prst="rect">
            <a:avLst/>
          </a:prstGeom>
          <a:effectLst>
            <a:softEdge rad="63500"/>
          </a:effectLst>
        </p:spPr>
      </p:pic>
      <p:sp>
        <p:nvSpPr>
          <p:cNvPr id="6" name="Text Placeholder 2">
            <a:extLst>
              <a:ext uri="{FF2B5EF4-FFF2-40B4-BE49-F238E27FC236}">
                <a16:creationId xmlns:a16="http://schemas.microsoft.com/office/drawing/2014/main" id="{2ECDA450-10DB-4B49-96A4-7022F2F5346D}"/>
              </a:ext>
            </a:extLst>
          </p:cNvPr>
          <p:cNvSpPr txBox="1">
            <a:spLocks/>
          </p:cNvSpPr>
          <p:nvPr/>
        </p:nvSpPr>
        <p:spPr>
          <a:xfrm>
            <a:off x="1828799" y="3211222"/>
            <a:ext cx="4267201" cy="1905001"/>
          </a:xfrm>
          <a:prstGeom prst="rect">
            <a:avLst/>
          </a:prstGeom>
        </p:spPr>
        <p:txBody>
          <a:bodyPr vert="horz" lIns="91440" tIns="45720" rIns="91440" bIns="45720" rtlCol="0">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He used the decade after this deportation to try and become a political force in Jamaica, but he was too widely distrusted and disliked by local politicians to find any meaningful role.</a:t>
            </a:r>
          </a:p>
        </p:txBody>
      </p:sp>
      <p:sp>
        <p:nvSpPr>
          <p:cNvPr id="7" name="Text Box 16">
            <a:extLst>
              <a:ext uri="{FF2B5EF4-FFF2-40B4-BE49-F238E27FC236}">
                <a16:creationId xmlns:a16="http://schemas.microsoft.com/office/drawing/2014/main" id="{3961DF92-5987-4776-83A4-FDD1584E297E}"/>
              </a:ext>
            </a:extLst>
          </p:cNvPr>
          <p:cNvSpPr txBox="1"/>
          <p:nvPr/>
        </p:nvSpPr>
        <p:spPr>
          <a:xfrm>
            <a:off x="7369678" y="5986130"/>
            <a:ext cx="3575896" cy="41467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ctr"/>
            <a:r>
              <a:rPr lang="en-US" sz="2000" i="1" dirty="0">
                <a:solidFill>
                  <a:schemeClr val="tx1">
                    <a:lumMod val="65000"/>
                    <a:lumOff val="35000"/>
                  </a:schemeClr>
                </a:solidFill>
                <a:latin typeface="Garamond"/>
                <a:cs typeface="Times New Roman"/>
              </a:rPr>
              <a:t>King Street, Kingston, Jamaica, c. 1940s</a:t>
            </a:r>
            <a:endParaRPr lang="en-US" dirty="0">
              <a:solidFill>
                <a:schemeClr val="tx1">
                  <a:lumMod val="65000"/>
                  <a:lumOff val="35000"/>
                </a:schemeClr>
              </a:solidFill>
            </a:endParaRPr>
          </a:p>
        </p:txBody>
      </p:sp>
    </p:spTree>
    <p:extLst>
      <p:ext uri="{BB962C8B-B14F-4D97-AF65-F5344CB8AC3E}">
        <p14:creationId xmlns:p14="http://schemas.microsoft.com/office/powerpoint/2010/main" val="373039236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Garvey in Exile</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210021"/>
            <a:ext cx="9848850" cy="1344285"/>
          </a:xfrm>
        </p:spPr>
        <p:txBody>
          <a:bodyPr vert="horz" lIns="91440" tIns="45720" rIns="91440" bIns="45720" rtlCol="0" anchor="t">
            <a:noAutofit/>
          </a:bodyPr>
          <a:lstStyle/>
          <a:p>
            <a:r>
              <a:rPr lang="en-US" dirty="0"/>
              <a:t>In 1935, after failing to make a new start in his home country, Garvey left his family and settled in London. Amy Jacques and their sons joined him in 1937, but returned to Jamaica only a year later, while Garvey was out of the country, ostensibly to treat Marcus Junior’s </a:t>
            </a:r>
            <a:r>
              <a:rPr lang="en-US" b="1" dirty="0"/>
              <a:t>rheumatism</a:t>
            </a:r>
            <a:r>
              <a:rPr lang="en-US" dirty="0"/>
              <a:t>. </a:t>
            </a:r>
          </a:p>
        </p:txBody>
      </p:sp>
      <p:pic>
        <p:nvPicPr>
          <p:cNvPr id="6" name="Picture 5">
            <a:extLst>
              <a:ext uri="{FF2B5EF4-FFF2-40B4-BE49-F238E27FC236}">
                <a16:creationId xmlns:a16="http://schemas.microsoft.com/office/drawing/2014/main" id="{BBC072B8-8D80-4D63-B683-5E7636A9C9AD}"/>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828800" y="3429000"/>
            <a:ext cx="5295900" cy="3282237"/>
          </a:xfrm>
          <a:prstGeom prst="rect">
            <a:avLst/>
          </a:prstGeom>
          <a:effectLst>
            <a:softEdge rad="63500"/>
          </a:effectLst>
        </p:spPr>
      </p:pic>
      <p:sp>
        <p:nvSpPr>
          <p:cNvPr id="7" name="Text Placeholder 2">
            <a:extLst>
              <a:ext uri="{FF2B5EF4-FFF2-40B4-BE49-F238E27FC236}">
                <a16:creationId xmlns:a16="http://schemas.microsoft.com/office/drawing/2014/main" id="{B8F52288-4AA2-4668-9222-8C0EBAC35187}"/>
              </a:ext>
            </a:extLst>
          </p:cNvPr>
          <p:cNvSpPr txBox="1">
            <a:spLocks/>
          </p:cNvSpPr>
          <p:nvPr/>
        </p:nvSpPr>
        <p:spPr>
          <a:xfrm>
            <a:off x="7538101" y="3307127"/>
            <a:ext cx="4139549" cy="856904"/>
          </a:xfrm>
          <a:prstGeom prst="rect">
            <a:avLst/>
          </a:prstGeom>
        </p:spPr>
        <p:txBody>
          <a:bodyPr vert="horz" lIns="91440" tIns="45720" rIns="9144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Garvey was furious but continued to correspond with his wife and sons. Though briefly heartened by news of his son’s full recovery, Garvey never saw his family again. </a:t>
            </a:r>
          </a:p>
        </p:txBody>
      </p:sp>
      <p:sp>
        <p:nvSpPr>
          <p:cNvPr id="8" name="Rectangle 7">
            <a:extLst>
              <a:ext uri="{FF2B5EF4-FFF2-40B4-BE49-F238E27FC236}">
                <a16:creationId xmlns:a16="http://schemas.microsoft.com/office/drawing/2014/main" id="{4BE8CCD4-B523-4407-B640-19767FE959FF}"/>
              </a:ext>
            </a:extLst>
          </p:cNvPr>
          <p:cNvSpPr/>
          <p:nvPr/>
        </p:nvSpPr>
        <p:spPr>
          <a:xfrm>
            <a:off x="7581826" y="6261137"/>
            <a:ext cx="3885487" cy="369332"/>
          </a:xfrm>
          <a:prstGeom prst="rect">
            <a:avLst/>
          </a:prstGeom>
        </p:spPr>
        <p:txBody>
          <a:bodyPr wrap="square" lIns="91440" tIns="45720" rIns="91440" bIns="45720" anchor="t">
            <a:spAutoFit/>
          </a:bodyPr>
          <a:lstStyle/>
          <a:p>
            <a:r>
              <a:rPr lang="en-US" i="1" dirty="0">
                <a:solidFill>
                  <a:schemeClr val="tx1">
                    <a:lumMod val="65000"/>
                    <a:lumOff val="35000"/>
                  </a:schemeClr>
                </a:solidFill>
                <a:latin typeface="Garamond"/>
                <a:ea typeface="Calibri" panose="020F0502020204030204" pitchFamily="34" charset="0"/>
                <a:cs typeface="Times New Roman"/>
              </a:rPr>
              <a:t>High Street, Kensington, London, 1929.</a:t>
            </a:r>
          </a:p>
        </p:txBody>
      </p:sp>
    </p:spTree>
    <p:extLst>
      <p:ext uri="{BB962C8B-B14F-4D97-AF65-F5344CB8AC3E}">
        <p14:creationId xmlns:p14="http://schemas.microsoft.com/office/powerpoint/2010/main" val="79290710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4" presetClass="entr" presetSubtype="5"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randombar(vertic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fade">
                                      <p:cBhvr>
                                        <p:cTn id="18"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a:xfrm>
            <a:off x="1828800" y="457200"/>
            <a:ext cx="4267200" cy="752821"/>
          </a:xfrm>
        </p:spPr>
        <p:txBody>
          <a:bodyPr/>
          <a:lstStyle/>
          <a:p>
            <a:r>
              <a:rPr lang="en-US" dirty="0"/>
              <a:t>Garvey in Exile</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6096000" y="1210021"/>
            <a:ext cx="5259572" cy="1344285"/>
          </a:xfrm>
        </p:spPr>
        <p:txBody>
          <a:bodyPr vert="horz" lIns="91440" tIns="45720" rIns="91440" bIns="45720" rtlCol="0" anchor="t">
            <a:noAutofit/>
          </a:bodyPr>
          <a:lstStyle/>
          <a:p>
            <a:r>
              <a:rPr lang="en-US" dirty="0"/>
              <a:t>Meanwhile, the U.N.I.A. was losing money and members.</a:t>
            </a:r>
          </a:p>
          <a:p>
            <a:pPr>
              <a:spcAft>
                <a:spcPts val="1200"/>
              </a:spcAft>
            </a:pPr>
            <a:r>
              <a:rPr lang="en-US" dirty="0"/>
              <a:t>Garvey tried to keep up his public profile, but without success. Age and poor health had sapped much of Garvey’s rhetorical power, and his message was wildly out of step with the </a:t>
            </a:r>
            <a:r>
              <a:rPr lang="en-US" b="1" dirty="0"/>
              <a:t>zeitgeist</a:t>
            </a:r>
            <a:r>
              <a:rPr lang="en-US" dirty="0"/>
              <a:t>. </a:t>
            </a:r>
          </a:p>
        </p:txBody>
      </p:sp>
      <p:pic>
        <p:nvPicPr>
          <p:cNvPr id="10" name="Picture 9">
            <a:extLst>
              <a:ext uri="{FF2B5EF4-FFF2-40B4-BE49-F238E27FC236}">
                <a16:creationId xmlns:a16="http://schemas.microsoft.com/office/drawing/2014/main" id="{3425ABBF-D916-4EDB-8A63-C075B380FBE7}"/>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828800" y="1210021"/>
            <a:ext cx="4136065" cy="3584301"/>
          </a:xfrm>
          <a:prstGeom prst="rect">
            <a:avLst/>
          </a:prstGeom>
          <a:effectLst>
            <a:softEdge rad="63500"/>
          </a:effectLst>
        </p:spPr>
      </p:pic>
      <p:sp>
        <p:nvSpPr>
          <p:cNvPr id="11" name="Rectangle 10">
            <a:extLst>
              <a:ext uri="{FF2B5EF4-FFF2-40B4-BE49-F238E27FC236}">
                <a16:creationId xmlns:a16="http://schemas.microsoft.com/office/drawing/2014/main" id="{1A60C225-048D-4A1A-805F-8A4AD32E3CBB}"/>
              </a:ext>
            </a:extLst>
          </p:cNvPr>
          <p:cNvSpPr/>
          <p:nvPr/>
        </p:nvSpPr>
        <p:spPr>
          <a:xfrm>
            <a:off x="1828799" y="4794322"/>
            <a:ext cx="4136065" cy="1200329"/>
          </a:xfrm>
          <a:prstGeom prst="rect">
            <a:avLst/>
          </a:prstGeom>
        </p:spPr>
        <p:txBody>
          <a:bodyPr wrap="square" lIns="91440" tIns="45720" rIns="91440" bIns="45720" anchor="t">
            <a:spAutoFit/>
          </a:bodyPr>
          <a:lstStyle/>
          <a:p>
            <a:r>
              <a:rPr lang="en-US" i="1" dirty="0">
                <a:solidFill>
                  <a:schemeClr val="tx1">
                    <a:lumMod val="65000"/>
                    <a:lumOff val="35000"/>
                  </a:schemeClr>
                </a:solidFill>
                <a:latin typeface="Garamond"/>
                <a:ea typeface="Calibri" panose="020F0502020204030204" pitchFamily="34" charset="0"/>
                <a:cs typeface="Times New Roman"/>
              </a:rPr>
              <a:t>English socialist Tony Turner addresses a crowd in 1940 at Speaker’s Corner in Hyde Park, London, where Marcus Garvey had made his first speeches in the 1910s — and his last in the 1930s.</a:t>
            </a:r>
          </a:p>
        </p:txBody>
      </p:sp>
      <p:sp>
        <p:nvSpPr>
          <p:cNvPr id="6" name="TextBox 5">
            <a:extLst>
              <a:ext uri="{FF2B5EF4-FFF2-40B4-BE49-F238E27FC236}">
                <a16:creationId xmlns:a16="http://schemas.microsoft.com/office/drawing/2014/main" id="{0D1351A1-D244-4E78-B20F-8DFF45916F7C}"/>
              </a:ext>
            </a:extLst>
          </p:cNvPr>
          <p:cNvSpPr txBox="1"/>
          <p:nvPr/>
        </p:nvSpPr>
        <p:spPr>
          <a:xfrm>
            <a:off x="6227138" y="4794322"/>
            <a:ext cx="5014604" cy="1122384"/>
          </a:xfrm>
          <a:prstGeom prst="rect">
            <a:avLst/>
          </a:prstGeom>
          <a:solidFill>
            <a:srgbClr val="C00000"/>
          </a:solidFill>
        </p:spPr>
        <p:txBody>
          <a:bodyPr rot="0" spcFirstLastPara="0" vertOverflow="overflow" horzOverflow="overflow" vert="horz" wrap="square" lIns="182880" tIns="91440" rIns="182880" bIns="91440" numCol="1" spcCol="0" rtlCol="0" fromWordArt="0" anchor="t" anchorCtr="0" forceAA="0" compatLnSpc="1">
            <a:prstTxWarp prst="textNoShape">
              <a:avLst/>
            </a:prstTxWarp>
            <a:spAutoFit/>
          </a:bodyPr>
          <a:lstStyle/>
          <a:p>
            <a:r>
              <a:rPr lang="en-US" sz="2000" b="1" i="1" dirty="0">
                <a:solidFill>
                  <a:schemeClr val="bg1"/>
                </a:solidFill>
                <a:ea typeface="+mn-lt"/>
                <a:cs typeface="Arial" panose="020B0604020202020204" pitchFamily="34" charset="0"/>
              </a:rPr>
              <a:t>What could Garvey have done, if anything, to avoid this fate? What can we learn from his mistakes?</a:t>
            </a:r>
          </a:p>
        </p:txBody>
      </p:sp>
    </p:spTree>
    <p:extLst>
      <p:ext uri="{BB962C8B-B14F-4D97-AF65-F5344CB8AC3E}">
        <p14:creationId xmlns:p14="http://schemas.microsoft.com/office/powerpoint/2010/main" val="384494356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10984863-24FB-46C1-A174-116CBDB4A8FE}"/>
              </a:ext>
            </a:extLst>
          </p:cNvPr>
          <p:cNvSpPr>
            <a:spLocks noGrp="1"/>
          </p:cNvSpPr>
          <p:nvPr>
            <p:ph type="title"/>
          </p:nvPr>
        </p:nvSpPr>
        <p:spPr>
          <a:xfrm>
            <a:off x="1828800" y="457200"/>
            <a:ext cx="9936302" cy="717550"/>
          </a:xfrm>
        </p:spPr>
        <p:txBody>
          <a:bodyPr/>
          <a:lstStyle/>
          <a:p>
            <a:r>
              <a:rPr lang="en-US" dirty="0"/>
              <a:t>Marcus Garvey: Black Star Falling</a:t>
            </a:r>
          </a:p>
        </p:txBody>
      </p:sp>
      <p:sp>
        <p:nvSpPr>
          <p:cNvPr id="4" name="Text Placeholder 2">
            <a:extLst>
              <a:ext uri="{FF2B5EF4-FFF2-40B4-BE49-F238E27FC236}">
                <a16:creationId xmlns:a16="http://schemas.microsoft.com/office/drawing/2014/main" id="{3FE28634-9601-4B68-BD01-D21130C84AF6}"/>
              </a:ext>
            </a:extLst>
          </p:cNvPr>
          <p:cNvSpPr>
            <a:spLocks noGrp="1"/>
          </p:cNvSpPr>
          <p:nvPr>
            <p:ph type="body" sz="quarter" idx="1"/>
          </p:nvPr>
        </p:nvSpPr>
        <p:spPr>
          <a:xfrm>
            <a:off x="1828800" y="1190551"/>
            <a:ext cx="4933507" cy="717550"/>
          </a:xfrm>
        </p:spPr>
        <p:txBody>
          <a:bodyPr vert="horz" lIns="91440" tIns="45720" rIns="91440" bIns="45720" rtlCol="0" anchor="t">
            <a:noAutofit/>
          </a:bodyPr>
          <a:lstStyle/>
          <a:p>
            <a:r>
              <a:rPr lang="en-US" dirty="0"/>
              <a:t>But now, as the world plunged into a second global war, Garvey had apparently died powerless — “broke, alone, and unpopular,” according to the unflattering obituary in the </a:t>
            </a:r>
            <a:r>
              <a:rPr lang="en-US" i="1" dirty="0"/>
              <a:t>Chicago Defender.</a:t>
            </a:r>
            <a:endParaRPr lang="en-US" dirty="0"/>
          </a:p>
          <a:p>
            <a:r>
              <a:rPr lang="en-US" dirty="0"/>
              <a:t>Black leaders, friend and foe alike, weighed in on Garvey’s legacy. His remaining followers in the dozens of active U.N.I.A. chapters throughout the world were in disbelief.</a:t>
            </a:r>
          </a:p>
        </p:txBody>
      </p:sp>
      <p:pic>
        <p:nvPicPr>
          <p:cNvPr id="6" name="Picture 5">
            <a:extLst>
              <a:ext uri="{FF2B5EF4-FFF2-40B4-BE49-F238E27FC236}">
                <a16:creationId xmlns:a16="http://schemas.microsoft.com/office/drawing/2014/main" id="{C4E1877D-410C-46CE-A431-12C5A8B298B8}"/>
              </a:ext>
            </a:extLst>
          </p:cNvPr>
          <p:cNvPicPr>
            <a:picLocks noChangeAspect="1"/>
          </p:cNvPicPr>
          <p:nvPr/>
        </p:nvPicPr>
        <p:blipFill rotWithShape="1">
          <a:blip r:embed="rId3">
            <a:extLst>
              <a:ext uri="{28A0092B-C50C-407E-A947-70E740481C1C}">
                <a14:useLocalDpi xmlns:a14="http://schemas.microsoft.com/office/drawing/2010/main" val="0"/>
              </a:ext>
            </a:extLst>
          </a:blip>
          <a:srcRect t="6667" b="4031"/>
          <a:stretch/>
        </p:blipFill>
        <p:spPr>
          <a:xfrm>
            <a:off x="7612912" y="1174750"/>
            <a:ext cx="4152190" cy="6750665"/>
          </a:xfrm>
          <a:prstGeom prst="rect">
            <a:avLst/>
          </a:prstGeom>
        </p:spPr>
      </p:pic>
      <p:pic>
        <p:nvPicPr>
          <p:cNvPr id="7" name="Picture 6">
            <a:extLst>
              <a:ext uri="{FF2B5EF4-FFF2-40B4-BE49-F238E27FC236}">
                <a16:creationId xmlns:a16="http://schemas.microsoft.com/office/drawing/2014/main" id="{2F60819B-4BB4-4A23-AAA4-62C5E712C25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45334" y="2951469"/>
            <a:ext cx="3069828" cy="7791796"/>
          </a:xfrm>
          <a:prstGeom prst="rect">
            <a:avLst/>
          </a:prstGeom>
          <a:effectLst>
            <a:softEdge rad="38100"/>
          </a:effectLst>
        </p:spPr>
      </p:pic>
    </p:spTree>
    <p:extLst>
      <p:ext uri="{BB962C8B-B14F-4D97-AF65-F5344CB8AC3E}">
        <p14:creationId xmlns:p14="http://schemas.microsoft.com/office/powerpoint/2010/main" val="2999959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4000" decel="4000" fill="hold" nodeType="withEffect">
                                  <p:stCondLst>
                                    <p:cond delay="50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000" fill="hold"/>
                                        <p:tgtEl>
                                          <p:spTgt spid="7"/>
                                        </p:tgtEl>
                                        <p:attrNameLst>
                                          <p:attrName>ppt_x</p:attrName>
                                        </p:attrNameLst>
                                      </p:cBhvr>
                                      <p:tavLst>
                                        <p:tav tm="0">
                                          <p:val>
                                            <p:strVal val="0-#ppt_w/2"/>
                                          </p:val>
                                        </p:tav>
                                        <p:tav tm="100000">
                                          <p:val>
                                            <p:strVal val="#ppt_x"/>
                                          </p:val>
                                        </p:tav>
                                      </p:tavLst>
                                    </p:anim>
                                    <p:anim calcmode="lin" valueType="num">
                                      <p:cBhvr additive="base">
                                        <p:cTn id="8" dur="2000" fill="hold"/>
                                        <p:tgtEl>
                                          <p:spTgt spid="7"/>
                                        </p:tgtEl>
                                        <p:attrNameLst>
                                          <p:attrName>ppt_y</p:attrName>
                                        </p:attrNameLst>
                                      </p:cBhvr>
                                      <p:tavLst>
                                        <p:tav tm="0">
                                          <p:val>
                                            <p:strVal val="0-#ppt_h/2"/>
                                          </p:val>
                                        </p:tav>
                                        <p:tav tm="100000">
                                          <p:val>
                                            <p:strVal val="#ppt_y"/>
                                          </p:val>
                                        </p:tav>
                                      </p:tavLst>
                                    </p:anim>
                                  </p:childTnLst>
                                </p:cTn>
                              </p:par>
                              <p:par>
                                <p:cTn id="9" presetID="31" presetClass="entr" presetSubtype="0" fill="hold" nodeType="withEffect">
                                  <p:stCondLst>
                                    <p:cond delay="500"/>
                                  </p:stCondLst>
                                  <p:childTnLst>
                                    <p:set>
                                      <p:cBhvr>
                                        <p:cTn id="10" dur="1" fill="hold">
                                          <p:stCondLst>
                                            <p:cond delay="0"/>
                                          </p:stCondLst>
                                        </p:cTn>
                                        <p:tgtEl>
                                          <p:spTgt spid="6"/>
                                        </p:tgtEl>
                                        <p:attrNameLst>
                                          <p:attrName>style.visibility</p:attrName>
                                        </p:attrNameLst>
                                      </p:cBhvr>
                                      <p:to>
                                        <p:strVal val="visible"/>
                                      </p:to>
                                    </p:set>
                                    <p:anim calcmode="lin" valueType="num">
                                      <p:cBhvr>
                                        <p:cTn id="11" dur="1000" fill="hold"/>
                                        <p:tgtEl>
                                          <p:spTgt spid="6"/>
                                        </p:tgtEl>
                                        <p:attrNameLst>
                                          <p:attrName>ppt_w</p:attrName>
                                        </p:attrNameLst>
                                      </p:cBhvr>
                                      <p:tavLst>
                                        <p:tav tm="0">
                                          <p:val>
                                            <p:fltVal val="0"/>
                                          </p:val>
                                        </p:tav>
                                        <p:tav tm="100000">
                                          <p:val>
                                            <p:strVal val="#ppt_w"/>
                                          </p:val>
                                        </p:tav>
                                      </p:tavLst>
                                    </p:anim>
                                    <p:anim calcmode="lin" valueType="num">
                                      <p:cBhvr>
                                        <p:cTn id="12" dur="1000" fill="hold"/>
                                        <p:tgtEl>
                                          <p:spTgt spid="6"/>
                                        </p:tgtEl>
                                        <p:attrNameLst>
                                          <p:attrName>ppt_h</p:attrName>
                                        </p:attrNameLst>
                                      </p:cBhvr>
                                      <p:tavLst>
                                        <p:tav tm="0">
                                          <p:val>
                                            <p:fltVal val="0"/>
                                          </p:val>
                                        </p:tav>
                                        <p:tav tm="100000">
                                          <p:val>
                                            <p:strVal val="#ppt_h"/>
                                          </p:val>
                                        </p:tav>
                                      </p:tavLst>
                                    </p:anim>
                                    <p:anim calcmode="lin" valueType="num">
                                      <p:cBhvr>
                                        <p:cTn id="13" dur="1000" fill="hold"/>
                                        <p:tgtEl>
                                          <p:spTgt spid="6"/>
                                        </p:tgtEl>
                                        <p:attrNameLst>
                                          <p:attrName>style.rotation</p:attrName>
                                        </p:attrNameLst>
                                      </p:cBhvr>
                                      <p:tavLst>
                                        <p:tav tm="0">
                                          <p:val>
                                            <p:fltVal val="90"/>
                                          </p:val>
                                        </p:tav>
                                        <p:tav tm="100000">
                                          <p:val>
                                            <p:fltVal val="0"/>
                                          </p:val>
                                        </p:tav>
                                      </p:tavLst>
                                    </p:anim>
                                    <p:animEffect transition="in" filter="fade">
                                      <p:cBhvr>
                                        <p:cTn id="14" dur="10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Last Days in London</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210860"/>
            <a:ext cx="6486526" cy="1344285"/>
          </a:xfrm>
        </p:spPr>
        <p:txBody>
          <a:bodyPr vert="horz" lIns="91440" tIns="45720" rIns="91440" bIns="45720" rtlCol="0" anchor="t">
            <a:noAutofit/>
          </a:bodyPr>
          <a:lstStyle/>
          <a:p>
            <a:r>
              <a:rPr lang="en-US" dirty="0"/>
              <a:t>London’s overwhelmingly socialist Black activists found Garvey’s self-help principles and anti-labor sentiments absurd. </a:t>
            </a:r>
          </a:p>
          <a:p>
            <a:r>
              <a:rPr lang="en-US" dirty="0"/>
              <a:t>Young radicals of all races jeered him as a reactionary. At Speaker’s Corner in Hyde Park, where in the 1910s he had trained his mind and voice, Garvey was heckled away.</a:t>
            </a:r>
          </a:p>
        </p:txBody>
      </p:sp>
      <p:pic>
        <p:nvPicPr>
          <p:cNvPr id="5" name="Picture 4">
            <a:extLst>
              <a:ext uri="{FF2B5EF4-FFF2-40B4-BE49-F238E27FC236}">
                <a16:creationId xmlns:a16="http://schemas.microsoft.com/office/drawing/2014/main" id="{B111A6AF-7155-4B85-925C-652F6D55EBE5}"/>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8677275" y="1342849"/>
            <a:ext cx="2666287" cy="4078427"/>
          </a:xfrm>
          <a:prstGeom prst="rect">
            <a:avLst/>
          </a:prstGeom>
          <a:effectLst>
            <a:softEdge rad="63500"/>
          </a:effectLst>
        </p:spPr>
      </p:pic>
      <p:sp>
        <p:nvSpPr>
          <p:cNvPr id="6" name="Rectangle 5">
            <a:extLst>
              <a:ext uri="{FF2B5EF4-FFF2-40B4-BE49-F238E27FC236}">
                <a16:creationId xmlns:a16="http://schemas.microsoft.com/office/drawing/2014/main" id="{B8FB764C-1C68-4570-B327-6F43A9600534}"/>
              </a:ext>
            </a:extLst>
          </p:cNvPr>
          <p:cNvSpPr/>
          <p:nvPr/>
        </p:nvSpPr>
        <p:spPr>
          <a:xfrm>
            <a:off x="2256760" y="5000809"/>
            <a:ext cx="5971462" cy="646331"/>
          </a:xfrm>
          <a:prstGeom prst="rect">
            <a:avLst/>
          </a:prstGeom>
        </p:spPr>
        <p:txBody>
          <a:bodyPr wrap="square" lIns="91440" tIns="45720" rIns="91440" bIns="45720" anchor="t">
            <a:spAutoFit/>
          </a:bodyPr>
          <a:lstStyle/>
          <a:p>
            <a:pPr algn="r"/>
            <a:r>
              <a:rPr lang="en-US" i="1" dirty="0">
                <a:solidFill>
                  <a:schemeClr val="tx1">
                    <a:lumMod val="65000"/>
                    <a:lumOff val="35000"/>
                  </a:schemeClr>
                </a:solidFill>
                <a:latin typeface="Garamond"/>
                <a:ea typeface="Calibri" panose="020F0502020204030204" pitchFamily="34" charset="0"/>
                <a:cs typeface="Times New Roman"/>
              </a:rPr>
              <a:t>The great Trinidadian writer C.L.R. James was one of the young Black socialists who mocked Garvey in London, for which he later expressed regret.</a:t>
            </a:r>
          </a:p>
        </p:txBody>
      </p:sp>
    </p:spTree>
    <p:extLst>
      <p:ext uri="{BB962C8B-B14F-4D97-AF65-F5344CB8AC3E}">
        <p14:creationId xmlns:p14="http://schemas.microsoft.com/office/powerpoint/2010/main" val="283749202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Last Days in London</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7061014" y="1210021"/>
            <a:ext cx="4312619" cy="3133379"/>
          </a:xfrm>
        </p:spPr>
        <p:txBody>
          <a:bodyPr vert="horz" lIns="91440" tIns="45720" rIns="91440" bIns="45720" rtlCol="0" anchor="t">
            <a:noAutofit/>
          </a:bodyPr>
          <a:lstStyle/>
          <a:p>
            <a:r>
              <a:rPr lang="en-US" dirty="0"/>
              <a:t>In 1939, war broke out. Black writers felt pressured to emphasize racial unity against fascism at the expense of their own people’s distinct concerns and struggles. </a:t>
            </a:r>
          </a:p>
          <a:p>
            <a:r>
              <a:rPr lang="en-US" dirty="0"/>
              <a:t>The style of Garveyism — nationalism, hymns to racial destiny, militaristic pageantry — looked too much like the enemy.</a:t>
            </a:r>
          </a:p>
        </p:txBody>
      </p:sp>
      <p:pic>
        <p:nvPicPr>
          <p:cNvPr id="6" name="Picture 5">
            <a:extLst>
              <a:ext uri="{FF2B5EF4-FFF2-40B4-BE49-F238E27FC236}">
                <a16:creationId xmlns:a16="http://schemas.microsoft.com/office/drawing/2014/main" id="{800A3142-55D3-49FE-A921-943DE4DC13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8800" y="1210021"/>
            <a:ext cx="5002795" cy="3540073"/>
          </a:xfrm>
          <a:prstGeom prst="rect">
            <a:avLst/>
          </a:prstGeom>
          <a:effectLst>
            <a:softEdge rad="63500"/>
          </a:effectLst>
        </p:spPr>
      </p:pic>
      <p:sp>
        <p:nvSpPr>
          <p:cNvPr id="7" name="Rectangle 6">
            <a:extLst>
              <a:ext uri="{FF2B5EF4-FFF2-40B4-BE49-F238E27FC236}">
                <a16:creationId xmlns:a16="http://schemas.microsoft.com/office/drawing/2014/main" id="{FE553C30-7034-4AA2-BCBE-AC39C7991BB5}"/>
              </a:ext>
            </a:extLst>
          </p:cNvPr>
          <p:cNvSpPr/>
          <p:nvPr/>
        </p:nvSpPr>
        <p:spPr>
          <a:xfrm>
            <a:off x="2262868" y="4758067"/>
            <a:ext cx="4134657" cy="707886"/>
          </a:xfrm>
          <a:prstGeom prst="rect">
            <a:avLst/>
          </a:prstGeom>
        </p:spPr>
        <p:txBody>
          <a:bodyPr wrap="square" lIns="91440" tIns="45720" rIns="91440" bIns="45720" anchor="t">
            <a:spAutoFit/>
          </a:bodyPr>
          <a:lstStyle/>
          <a:p>
            <a:pPr algn="ctr"/>
            <a:r>
              <a:rPr lang="en-US" sz="2000" i="1" dirty="0">
                <a:solidFill>
                  <a:schemeClr val="tx1">
                    <a:lumMod val="65000"/>
                    <a:lumOff val="35000"/>
                  </a:schemeClr>
                </a:solidFill>
                <a:latin typeface="Garamond"/>
                <a:ea typeface="Calibri" panose="020F0502020204030204" pitchFamily="34" charset="0"/>
                <a:cs typeface="Times New Roman"/>
              </a:rPr>
              <a:t>Central London’s Piccadilly Circus during a wartime blackout, August 1939. </a:t>
            </a:r>
          </a:p>
        </p:txBody>
      </p:sp>
    </p:spTree>
    <p:extLst>
      <p:ext uri="{BB962C8B-B14F-4D97-AF65-F5344CB8AC3E}">
        <p14:creationId xmlns:p14="http://schemas.microsoft.com/office/powerpoint/2010/main" val="36098828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A Chance Encounter</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210021"/>
            <a:ext cx="9363075" cy="1761779"/>
          </a:xfrm>
        </p:spPr>
        <p:txBody>
          <a:bodyPr vert="horz" lIns="91440" tIns="45720" rIns="91440" bIns="45720" rtlCol="0" anchor="t">
            <a:noAutofit/>
          </a:bodyPr>
          <a:lstStyle/>
          <a:p>
            <a:r>
              <a:rPr lang="en-US" dirty="0"/>
              <a:t>Not long before suffering the stroke that marked the beginning of the end, Garvey had a chance encounter with his first wife, Amy Ashwood. Forgetting “all the bitterness of the years,” she later recalled, the two reminisced over tea at a café. </a:t>
            </a:r>
          </a:p>
        </p:txBody>
      </p:sp>
      <p:pic>
        <p:nvPicPr>
          <p:cNvPr id="5" name="Picture 4">
            <a:extLst>
              <a:ext uri="{FF2B5EF4-FFF2-40B4-BE49-F238E27FC236}">
                <a16:creationId xmlns:a16="http://schemas.microsoft.com/office/drawing/2014/main" id="{383EA9C2-43E2-4BBC-A513-C48C062EF6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35550" y="3029773"/>
            <a:ext cx="4056325" cy="3371027"/>
          </a:xfrm>
          <a:prstGeom prst="rect">
            <a:avLst/>
          </a:prstGeom>
          <a:effectLst>
            <a:softEdge rad="38100"/>
          </a:effectLst>
        </p:spPr>
      </p:pic>
      <p:sp>
        <p:nvSpPr>
          <p:cNvPr id="6" name="Text Placeholder 2">
            <a:extLst>
              <a:ext uri="{FF2B5EF4-FFF2-40B4-BE49-F238E27FC236}">
                <a16:creationId xmlns:a16="http://schemas.microsoft.com/office/drawing/2014/main" id="{B523AD10-9AE7-40C9-A147-A50BD73ADC20}"/>
              </a:ext>
            </a:extLst>
          </p:cNvPr>
          <p:cNvSpPr txBox="1">
            <a:spLocks/>
          </p:cNvSpPr>
          <p:nvPr/>
        </p:nvSpPr>
        <p:spPr>
          <a:xfrm>
            <a:off x="1828800" y="3029773"/>
            <a:ext cx="4867275" cy="1761779"/>
          </a:xfrm>
          <a:prstGeom prst="rect">
            <a:avLst/>
          </a:prstGeom>
        </p:spPr>
        <p:txBody>
          <a:bodyPr vert="horz" lIns="91440" tIns="45720" rIns="9144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Privately, she could still sense Garvey’s charisma, though tempered by melancholy: “Those little black eyes were still twinkling, but on this occasion filled with tears.”</a:t>
            </a:r>
          </a:p>
        </p:txBody>
      </p:sp>
      <p:sp>
        <p:nvSpPr>
          <p:cNvPr id="7" name="Rectangle 6">
            <a:extLst>
              <a:ext uri="{FF2B5EF4-FFF2-40B4-BE49-F238E27FC236}">
                <a16:creationId xmlns:a16="http://schemas.microsoft.com/office/drawing/2014/main" id="{410A5835-A4FE-4A97-8FBE-E7E6936CCE46}"/>
              </a:ext>
            </a:extLst>
          </p:cNvPr>
          <p:cNvSpPr/>
          <p:nvPr/>
        </p:nvSpPr>
        <p:spPr>
          <a:xfrm>
            <a:off x="2595563" y="6031468"/>
            <a:ext cx="3500437" cy="369332"/>
          </a:xfrm>
          <a:prstGeom prst="rect">
            <a:avLst/>
          </a:prstGeom>
        </p:spPr>
        <p:txBody>
          <a:bodyPr wrap="square" lIns="91440" tIns="45720" rIns="91440" bIns="45720" anchor="t">
            <a:spAutoFit/>
          </a:bodyPr>
          <a:lstStyle/>
          <a:p>
            <a:pPr algn="r"/>
            <a:r>
              <a:rPr lang="en-US" i="1" dirty="0">
                <a:solidFill>
                  <a:schemeClr val="tx1">
                    <a:lumMod val="65000"/>
                    <a:lumOff val="35000"/>
                  </a:schemeClr>
                </a:solidFill>
                <a:latin typeface="Garamond"/>
                <a:ea typeface="Calibri" panose="020F0502020204030204" pitchFamily="34" charset="0"/>
                <a:cs typeface="Times New Roman"/>
              </a:rPr>
              <a:t>Rainy London street scene, c. 1940</a:t>
            </a:r>
          </a:p>
        </p:txBody>
      </p:sp>
    </p:spTree>
    <p:extLst>
      <p:ext uri="{BB962C8B-B14F-4D97-AF65-F5344CB8AC3E}">
        <p14:creationId xmlns:p14="http://schemas.microsoft.com/office/powerpoint/2010/main" val="2319010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4" presetClass="entr" presetSubtype="5"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vertic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A Chance Encounter</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5588896" y="1210367"/>
            <a:ext cx="5328317" cy="1761779"/>
          </a:xfrm>
        </p:spPr>
        <p:txBody>
          <a:bodyPr vert="horz" lIns="91440" tIns="45720" rIns="91440" bIns="45720" rtlCol="0" anchor="t">
            <a:noAutofit/>
          </a:bodyPr>
          <a:lstStyle/>
          <a:p>
            <a:r>
              <a:rPr lang="en-US" dirty="0"/>
              <a:t>But later that afternoon, watching him try to deliver a public speech, Ashwood fled the scene in tears.</a:t>
            </a:r>
          </a:p>
          <a:p>
            <a:r>
              <a:rPr lang="en-US" dirty="0"/>
              <a:t>He was no longer the Black Moses: “the old fire had gone.”</a:t>
            </a:r>
          </a:p>
        </p:txBody>
      </p:sp>
      <p:pic>
        <p:nvPicPr>
          <p:cNvPr id="5" name="Picture 4">
            <a:extLst>
              <a:ext uri="{FF2B5EF4-FFF2-40B4-BE49-F238E27FC236}">
                <a16:creationId xmlns:a16="http://schemas.microsoft.com/office/drawing/2014/main" id="{CFDC464A-BC41-46AA-A0E2-140C9D6A66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8800" y="1214438"/>
            <a:ext cx="3394142" cy="5186362"/>
          </a:xfrm>
          <a:prstGeom prst="rect">
            <a:avLst/>
          </a:prstGeom>
          <a:effectLst>
            <a:softEdge rad="63500"/>
          </a:effectLst>
        </p:spPr>
      </p:pic>
      <p:sp>
        <p:nvSpPr>
          <p:cNvPr id="7" name="Rectangle 6">
            <a:extLst>
              <a:ext uri="{FF2B5EF4-FFF2-40B4-BE49-F238E27FC236}">
                <a16:creationId xmlns:a16="http://schemas.microsoft.com/office/drawing/2014/main" id="{84CADB1F-2424-45F9-8C64-6803C04278A4}"/>
              </a:ext>
            </a:extLst>
          </p:cNvPr>
          <p:cNvSpPr/>
          <p:nvPr/>
        </p:nvSpPr>
        <p:spPr>
          <a:xfrm>
            <a:off x="5665097" y="6000690"/>
            <a:ext cx="5252116" cy="400110"/>
          </a:xfrm>
          <a:prstGeom prst="rect">
            <a:avLst/>
          </a:prstGeom>
        </p:spPr>
        <p:txBody>
          <a:bodyPr wrap="square" lIns="91440" tIns="45720" rIns="91440" bIns="45720" anchor="t">
            <a:spAutoFit/>
          </a:bodyPr>
          <a:lstStyle/>
          <a:p>
            <a:r>
              <a:rPr lang="en-US" sz="2000" i="1" dirty="0">
                <a:solidFill>
                  <a:schemeClr val="tx1">
                    <a:lumMod val="65000"/>
                    <a:lumOff val="35000"/>
                  </a:schemeClr>
                </a:solidFill>
                <a:latin typeface="Garamond"/>
                <a:ea typeface="Calibri" panose="020F0502020204030204" pitchFamily="34" charset="0"/>
                <a:cs typeface="Times New Roman"/>
              </a:rPr>
              <a:t>Amy Ashwood Garvey, c. 1960s.</a:t>
            </a:r>
          </a:p>
        </p:txBody>
      </p:sp>
      <p:sp>
        <p:nvSpPr>
          <p:cNvPr id="6" name="TextBox 5">
            <a:extLst>
              <a:ext uri="{FF2B5EF4-FFF2-40B4-BE49-F238E27FC236}">
                <a16:creationId xmlns:a16="http://schemas.microsoft.com/office/drawing/2014/main" id="{AE72CB2D-49E2-490A-824B-B648546D7EA2}"/>
              </a:ext>
            </a:extLst>
          </p:cNvPr>
          <p:cNvSpPr txBox="1"/>
          <p:nvPr/>
        </p:nvSpPr>
        <p:spPr>
          <a:xfrm>
            <a:off x="5588895" y="3807619"/>
            <a:ext cx="5328317" cy="1569660"/>
          </a:xfrm>
          <a:prstGeom prst="rect">
            <a:avLst/>
          </a:prstGeom>
          <a:solidFill>
            <a:srgbClr val="C00000"/>
          </a:solidFill>
        </p:spPr>
        <p:txBody>
          <a:bodyPr rot="0" spcFirstLastPara="0" vertOverflow="overflow" horzOverflow="overflow" vert="horz" wrap="square" lIns="182880" tIns="91440" rIns="182880" bIns="91440" numCol="1" spcCol="0" rtlCol="0" fromWordArt="0" anchor="t" anchorCtr="0" forceAA="0" compatLnSpc="1">
            <a:prstTxWarp prst="textNoShape">
              <a:avLst/>
            </a:prstTxWarp>
            <a:spAutoFit/>
          </a:bodyPr>
          <a:lstStyle/>
          <a:p>
            <a:pPr>
              <a:spcAft>
                <a:spcPts val="1200"/>
              </a:spcAft>
            </a:pPr>
            <a:r>
              <a:rPr lang="en-US" sz="2000" b="1" i="1" dirty="0">
                <a:solidFill>
                  <a:schemeClr val="bg1"/>
                </a:solidFill>
                <a:ea typeface="+mn-lt"/>
                <a:cs typeface="Arial" panose="020B0604020202020204" pitchFamily="34" charset="0"/>
              </a:rPr>
              <a:t>Describe other people who seemed to lose their “fire” after a difficult period in their lives.</a:t>
            </a:r>
          </a:p>
          <a:p>
            <a:pPr>
              <a:spcAft>
                <a:spcPts val="1200"/>
              </a:spcAft>
            </a:pPr>
            <a:r>
              <a:rPr lang="en-US" sz="2000" b="1" i="1" dirty="0">
                <a:solidFill>
                  <a:schemeClr val="bg1"/>
                </a:solidFill>
                <a:ea typeface="+mn-lt"/>
                <a:cs typeface="Arial" panose="020B0604020202020204" pitchFamily="34" charset="0"/>
              </a:rPr>
              <a:t>What happened? Are these kinds of losses reversible?</a:t>
            </a:r>
          </a:p>
        </p:txBody>
      </p:sp>
    </p:spTree>
    <p:extLst>
      <p:ext uri="{BB962C8B-B14F-4D97-AF65-F5344CB8AC3E}">
        <p14:creationId xmlns:p14="http://schemas.microsoft.com/office/powerpoint/2010/main" val="730477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Autofit/>
          </a:bodyPr>
          <a:lstStyle/>
          <a:p>
            <a:r>
              <a:rPr lang="en-US" dirty="0"/>
              <a:t>Death and Remembrance</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210021"/>
            <a:ext cx="5786438" cy="1905001"/>
          </a:xfrm>
        </p:spPr>
        <p:txBody>
          <a:bodyPr vert="horz" lIns="91440" tIns="45720" rIns="91440" bIns="45720" rtlCol="0" anchor="t">
            <a:noAutofit/>
          </a:bodyPr>
          <a:lstStyle/>
          <a:p>
            <a:r>
              <a:rPr lang="en-US" dirty="0"/>
              <a:t>Marcus Garvey died on June 10, 1940.  </a:t>
            </a:r>
          </a:p>
          <a:p>
            <a:r>
              <a:rPr lang="en-US" dirty="0"/>
              <a:t>Lavish memorials were observed in the few places where the U.N.I.A. still had strength: Kingston, New Orleans, and above all Harlem, where crowds of mourners processed through the streets with giant portraits of Garvey, accompanied by lamenting choirs and ranks of the African Legion.</a:t>
            </a:r>
          </a:p>
          <a:p>
            <a:endParaRPr lang="en-US" dirty="0"/>
          </a:p>
        </p:txBody>
      </p:sp>
      <p:pic>
        <p:nvPicPr>
          <p:cNvPr id="5" name="Picture 4">
            <a:extLst>
              <a:ext uri="{FF2B5EF4-FFF2-40B4-BE49-F238E27FC236}">
                <a16:creationId xmlns:a16="http://schemas.microsoft.com/office/drawing/2014/main" id="{73465C06-DC47-4768-911D-9BC3989E17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61236" y="1210021"/>
            <a:ext cx="3803866" cy="4889500"/>
          </a:xfrm>
          <a:prstGeom prst="rect">
            <a:avLst/>
          </a:prstGeom>
          <a:effectLst>
            <a:softEdge rad="38100"/>
          </a:effectLst>
        </p:spPr>
      </p:pic>
      <p:sp>
        <p:nvSpPr>
          <p:cNvPr id="6" name="Text Box 16">
            <a:extLst>
              <a:ext uri="{FF2B5EF4-FFF2-40B4-BE49-F238E27FC236}">
                <a16:creationId xmlns:a16="http://schemas.microsoft.com/office/drawing/2014/main" id="{02B2C6D7-7B3C-4E39-8FC3-A46797B4A262}"/>
              </a:ext>
            </a:extLst>
          </p:cNvPr>
          <p:cNvSpPr txBox="1"/>
          <p:nvPr/>
        </p:nvSpPr>
        <p:spPr>
          <a:xfrm>
            <a:off x="3441939" y="5440644"/>
            <a:ext cx="4173299" cy="41467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r"/>
            <a:r>
              <a:rPr lang="en-US" sz="2000" i="1" dirty="0">
                <a:solidFill>
                  <a:schemeClr val="tx1">
                    <a:lumMod val="65000"/>
                    <a:lumOff val="35000"/>
                  </a:schemeClr>
                </a:solidFill>
                <a:latin typeface="Garamond"/>
                <a:cs typeface="Times New Roman"/>
              </a:rPr>
              <a:t>Leaflet for the U.N.I.A. memorial procession through Harlem on July 21, 1940.</a:t>
            </a:r>
            <a:endParaRPr lang="en-US" dirty="0">
              <a:solidFill>
                <a:schemeClr val="tx1">
                  <a:lumMod val="65000"/>
                  <a:lumOff val="35000"/>
                </a:schemeClr>
              </a:solidFill>
            </a:endParaRPr>
          </a:p>
        </p:txBody>
      </p:sp>
    </p:spTree>
    <p:extLst>
      <p:ext uri="{BB962C8B-B14F-4D97-AF65-F5344CB8AC3E}">
        <p14:creationId xmlns:p14="http://schemas.microsoft.com/office/powerpoint/2010/main" val="101697413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5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Autofit/>
          </a:bodyPr>
          <a:lstStyle/>
          <a:p>
            <a:br>
              <a:rPr lang="en-US" dirty="0"/>
            </a:br>
            <a:r>
              <a:rPr lang="en-US" dirty="0"/>
              <a:t>Legacy of Empowerment</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482197"/>
            <a:ext cx="4008474" cy="1365080"/>
          </a:xfrm>
        </p:spPr>
        <p:txBody>
          <a:bodyPr vert="horz" lIns="91440" tIns="45720" rIns="91440" bIns="45720" rtlCol="0" anchor="t">
            <a:noAutofit/>
          </a:bodyPr>
          <a:lstStyle/>
          <a:p>
            <a:r>
              <a:rPr lang="en-US" dirty="0"/>
              <a:t>In the years following World War II, Garvey all but vanished from memory. But his ideas were always brewing beneath the changing surface of Black politics. </a:t>
            </a:r>
          </a:p>
        </p:txBody>
      </p:sp>
      <p:pic>
        <p:nvPicPr>
          <p:cNvPr id="9" name="Picture 8">
            <a:extLst>
              <a:ext uri="{FF2B5EF4-FFF2-40B4-BE49-F238E27FC236}">
                <a16:creationId xmlns:a16="http://schemas.microsoft.com/office/drawing/2014/main" id="{98E2105B-27BB-47C1-B0E9-3BB73617C179}"/>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rot="21394847">
            <a:off x="6253470" y="1256109"/>
            <a:ext cx="5466226" cy="5443730"/>
          </a:xfrm>
          <a:prstGeom prst="rect">
            <a:avLst/>
          </a:prstGeom>
          <a:effectLst>
            <a:softEdge rad="63500"/>
          </a:effectLst>
        </p:spPr>
      </p:pic>
      <p:sp>
        <p:nvSpPr>
          <p:cNvPr id="10" name="Text Box 16">
            <a:extLst>
              <a:ext uri="{FF2B5EF4-FFF2-40B4-BE49-F238E27FC236}">
                <a16:creationId xmlns:a16="http://schemas.microsoft.com/office/drawing/2014/main" id="{CA67CB41-5CA3-4174-8755-DC0FA89EC8AD}"/>
              </a:ext>
            </a:extLst>
          </p:cNvPr>
          <p:cNvSpPr txBox="1"/>
          <p:nvPr/>
        </p:nvSpPr>
        <p:spPr>
          <a:xfrm>
            <a:off x="1958163" y="4874153"/>
            <a:ext cx="4008474"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000" i="1" dirty="0">
                <a:solidFill>
                  <a:schemeClr val="tx1">
                    <a:lumMod val="65000"/>
                    <a:lumOff val="35000"/>
                  </a:schemeClr>
                </a:solidFill>
                <a:latin typeface="Garamond"/>
                <a:cs typeface="Times New Roman"/>
              </a:rPr>
              <a:t>Garveyite stands in front of a U.N.I.A. storefront, the Garvey Club, in Harlem. Photograph by the famous African American photographer Gordon Parks, 1943.</a:t>
            </a:r>
            <a:endParaRPr lang="en-US" dirty="0">
              <a:solidFill>
                <a:schemeClr val="tx1">
                  <a:lumMod val="65000"/>
                  <a:lumOff val="35000"/>
                </a:schemeClr>
              </a:solidFill>
            </a:endParaRPr>
          </a:p>
        </p:txBody>
      </p:sp>
    </p:spTree>
    <p:extLst>
      <p:ext uri="{BB962C8B-B14F-4D97-AF65-F5344CB8AC3E}">
        <p14:creationId xmlns:p14="http://schemas.microsoft.com/office/powerpoint/2010/main" val="49715366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Autofit/>
          </a:bodyPr>
          <a:lstStyle/>
          <a:p>
            <a:br>
              <a:rPr lang="en-US" dirty="0"/>
            </a:br>
            <a:r>
              <a:rPr lang="en-US" dirty="0"/>
              <a:t>Legacy of Empowerment</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6545402" y="1210021"/>
            <a:ext cx="5219700" cy="1905001"/>
          </a:xfrm>
        </p:spPr>
        <p:txBody>
          <a:bodyPr vert="horz" lIns="91440" tIns="45720" rIns="91440" bIns="45720" rtlCol="0" anchor="t">
            <a:noAutofit/>
          </a:bodyPr>
          <a:lstStyle/>
          <a:p>
            <a:r>
              <a:rPr lang="en-US" dirty="0"/>
              <a:t>Among those Garveyites who kept the faith after his exile were Earl Little, a Baptist minister from Georgia, and his Grenadian wife Louise, who had met through their involvement in the U.N.I.A. </a:t>
            </a:r>
          </a:p>
          <a:p>
            <a:r>
              <a:rPr lang="en-US" dirty="0"/>
              <a:t>They had evangelized for Pan-Africanism throughout the Midwest and petitioned President Coolidge to release Garvey from prison, often at great personal risk.</a:t>
            </a:r>
          </a:p>
          <a:p>
            <a:endParaRPr lang="en-US" dirty="0"/>
          </a:p>
          <a:p>
            <a:endParaRPr lang="en-US" dirty="0"/>
          </a:p>
        </p:txBody>
      </p:sp>
      <p:grpSp>
        <p:nvGrpSpPr>
          <p:cNvPr id="4" name="Group 3">
            <a:extLst>
              <a:ext uri="{FF2B5EF4-FFF2-40B4-BE49-F238E27FC236}">
                <a16:creationId xmlns:a16="http://schemas.microsoft.com/office/drawing/2014/main" id="{A31E8F50-5989-491C-AFB9-576154C59D30}"/>
              </a:ext>
            </a:extLst>
          </p:cNvPr>
          <p:cNvGrpSpPr/>
          <p:nvPr/>
        </p:nvGrpSpPr>
        <p:grpSpPr>
          <a:xfrm>
            <a:off x="1828800" y="1476375"/>
            <a:ext cx="4399464" cy="3905250"/>
            <a:chOff x="7365638" y="1210021"/>
            <a:chExt cx="4399464" cy="3905250"/>
          </a:xfrm>
        </p:grpSpPr>
        <p:pic>
          <p:nvPicPr>
            <p:cNvPr id="5" name="Picture 4">
              <a:extLst>
                <a:ext uri="{FF2B5EF4-FFF2-40B4-BE49-F238E27FC236}">
                  <a16:creationId xmlns:a16="http://schemas.microsoft.com/office/drawing/2014/main" id="{700A4AE5-3595-4F60-BB3B-FD7E35C867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65638" y="1210021"/>
              <a:ext cx="4399464" cy="3361979"/>
            </a:xfrm>
            <a:prstGeom prst="rect">
              <a:avLst/>
            </a:prstGeom>
            <a:effectLst>
              <a:softEdge rad="38100"/>
            </a:effectLst>
          </p:spPr>
        </p:pic>
        <p:sp>
          <p:nvSpPr>
            <p:cNvPr id="6" name="Text Box 16">
              <a:extLst>
                <a:ext uri="{FF2B5EF4-FFF2-40B4-BE49-F238E27FC236}">
                  <a16:creationId xmlns:a16="http://schemas.microsoft.com/office/drawing/2014/main" id="{899DDC01-238A-44BA-8E84-04F84E5B689C}"/>
                </a:ext>
              </a:extLst>
            </p:cNvPr>
            <p:cNvSpPr txBox="1"/>
            <p:nvPr/>
          </p:nvSpPr>
          <p:spPr>
            <a:xfrm>
              <a:off x="7365638" y="4613621"/>
              <a:ext cx="4399464"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r>
                <a:rPr lang="en-US" sz="2000" i="1" dirty="0">
                  <a:solidFill>
                    <a:schemeClr val="tx1">
                      <a:lumMod val="65000"/>
                      <a:lumOff val="35000"/>
                    </a:schemeClr>
                  </a:solidFill>
                  <a:latin typeface="Garamond"/>
                  <a:cs typeface="Times New Roman"/>
                </a:rPr>
                <a:t>Louise and Earl Little in the 1920s. Devoted Garveyites, they  raised their children with a deep sense of Black pride and belief in Black liberation.</a:t>
              </a:r>
              <a:endParaRPr lang="en-US" dirty="0">
                <a:solidFill>
                  <a:schemeClr val="tx1">
                    <a:lumMod val="65000"/>
                    <a:lumOff val="35000"/>
                  </a:schemeClr>
                </a:solidFill>
              </a:endParaRPr>
            </a:p>
          </p:txBody>
        </p:sp>
      </p:grpSp>
    </p:spTree>
    <p:extLst>
      <p:ext uri="{BB962C8B-B14F-4D97-AF65-F5344CB8AC3E}">
        <p14:creationId xmlns:p14="http://schemas.microsoft.com/office/powerpoint/2010/main" val="2488459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Autofit/>
          </a:bodyPr>
          <a:lstStyle/>
          <a:p>
            <a:r>
              <a:rPr lang="en-US" dirty="0"/>
              <a:t>Legacy of Empowerment</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325879"/>
            <a:ext cx="5600700" cy="2103121"/>
          </a:xfrm>
          <a:effectLst>
            <a:softEdge rad="25400"/>
          </a:effectLst>
        </p:spPr>
        <p:txBody>
          <a:bodyPr vert="horz" lIns="91440" tIns="45720" rIns="91440" bIns="45720" rtlCol="0" anchor="t">
            <a:noAutofit/>
          </a:bodyPr>
          <a:lstStyle/>
          <a:p>
            <a:r>
              <a:rPr lang="en-US" dirty="0"/>
              <a:t>They handed down these values of Black Pride and Black Power to their volatile but brilliant son, Malcolm. </a:t>
            </a:r>
          </a:p>
          <a:p>
            <a:r>
              <a:rPr lang="en-US" dirty="0"/>
              <a:t>He would become one of the most prominent in a new generation of Black activists and leaders inspired by Marcus Garvey.</a:t>
            </a:r>
          </a:p>
        </p:txBody>
      </p:sp>
      <p:pic>
        <p:nvPicPr>
          <p:cNvPr id="5" name="Picture 4">
            <a:extLst>
              <a:ext uri="{FF2B5EF4-FFF2-40B4-BE49-F238E27FC236}">
                <a16:creationId xmlns:a16="http://schemas.microsoft.com/office/drawing/2014/main" id="{0C5B78D5-BD4B-4FA5-AC39-55304888A4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80992" y="868495"/>
            <a:ext cx="3684110" cy="5532305"/>
          </a:xfrm>
          <a:prstGeom prst="rect">
            <a:avLst/>
          </a:prstGeom>
          <a:ln>
            <a:noFill/>
          </a:ln>
          <a:effectLst>
            <a:softEdge rad="25400"/>
          </a:effectLst>
        </p:spPr>
      </p:pic>
      <p:sp>
        <p:nvSpPr>
          <p:cNvPr id="6" name="Text Box 16">
            <a:extLst>
              <a:ext uri="{FF2B5EF4-FFF2-40B4-BE49-F238E27FC236}">
                <a16:creationId xmlns:a16="http://schemas.microsoft.com/office/drawing/2014/main" id="{BA9F5A00-D609-4E3D-946F-5651123D18DE}"/>
              </a:ext>
            </a:extLst>
          </p:cNvPr>
          <p:cNvSpPr txBox="1"/>
          <p:nvPr/>
        </p:nvSpPr>
        <p:spPr>
          <a:xfrm>
            <a:off x="1828800" y="5030471"/>
            <a:ext cx="5600700" cy="501650"/>
          </a:xfrm>
          <a:prstGeom prst="rect">
            <a:avLst/>
          </a:prstGeom>
          <a:ln>
            <a:noFill/>
          </a:ln>
          <a:effectLst>
            <a:softEdge rad="25400"/>
          </a:effectLst>
        </p:spPr>
        <p:txBody>
          <a:bodyPr rot="0" spcFirstLastPara="0" vert="horz" wrap="square" lIns="0" tIns="0" rIns="0" bIns="0" numCol="1" spcCol="0" rtlCol="0" fromWordArt="0" anchor="t" anchorCtr="0" forceAA="0" compatLnSpc="1">
            <a:prstTxWarp prst="textNoShape">
              <a:avLst/>
            </a:prstTxWarp>
            <a:noAutofit/>
          </a:bodyPr>
          <a:lstStyle/>
          <a:p>
            <a:pPr algn="r"/>
            <a:r>
              <a:rPr lang="en-US" sz="2000" i="1" dirty="0">
                <a:solidFill>
                  <a:schemeClr val="tx1">
                    <a:lumMod val="65000"/>
                    <a:lumOff val="35000"/>
                  </a:schemeClr>
                </a:solidFill>
                <a:latin typeface="Garamond"/>
                <a:cs typeface="Times New Roman"/>
              </a:rPr>
              <a:t>Malcolm X in 1964. The son of Louise and Earl Little, he rose to international influence as a leader in the Nation of Islam, a Black Muslim movement. He later broke with the group and its founder, Elijah Muhammad, and was assassinated in 1965.</a:t>
            </a:r>
            <a:endParaRPr lang="en-US" dirty="0">
              <a:solidFill>
                <a:schemeClr val="tx1">
                  <a:lumMod val="65000"/>
                  <a:lumOff val="35000"/>
                </a:schemeClr>
              </a:solidFill>
            </a:endParaRPr>
          </a:p>
        </p:txBody>
      </p:sp>
    </p:spTree>
    <p:extLst>
      <p:ext uri="{BB962C8B-B14F-4D97-AF65-F5344CB8AC3E}">
        <p14:creationId xmlns:p14="http://schemas.microsoft.com/office/powerpoint/2010/main" val="94689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ppt_x</p:attrName>
                                        </p:attrNameLst>
                                      </p:cBhvr>
                                      <p:tavLst>
                                        <p:tav tm="0">
                                          <p:val>
                                            <p:strVal val="#ppt_x"/>
                                          </p:val>
                                        </p:tav>
                                        <p:tav tm="100000">
                                          <p:val>
                                            <p:strVal val="#ppt_x"/>
                                          </p:val>
                                        </p:tav>
                                      </p:tavLst>
                                    </p:anim>
                                    <p:anim calcmode="lin" valueType="num">
                                      <p:cBhvr>
                                        <p:cTn id="9" dur="2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noAutofit/>
          </a:bodyPr>
          <a:lstStyle/>
          <a:p>
            <a:br>
              <a:rPr lang="en-US" dirty="0"/>
            </a:br>
            <a:r>
              <a:rPr lang="en-US" dirty="0"/>
              <a:t>A National Hero</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5570895" y="1210021"/>
            <a:ext cx="5919887" cy="1813561"/>
          </a:xfrm>
        </p:spPr>
        <p:txBody>
          <a:bodyPr vert="horz" lIns="91440" tIns="45720" rIns="91440" bIns="45720" rtlCol="0" anchor="t">
            <a:noAutofit/>
          </a:bodyPr>
          <a:lstStyle/>
          <a:p>
            <a:r>
              <a:rPr lang="en-US" dirty="0"/>
              <a:t>In the 1960s, Malcolm X and groups like the Nation of Islam would revive Garvey’s ideas. Kwame Nkrumah, the first President of Ghana, modeled the new national flag on the Pan-African tricolor of the U.N.I.A. </a:t>
            </a:r>
          </a:p>
          <a:p>
            <a:r>
              <a:rPr lang="en-US" dirty="0"/>
              <a:t>In 1964, Garvey’s body was returned home from London to a newly-independent Jamaica, given a state funeral, and finally laid to rest in Kingston’s National Heroes Park.</a:t>
            </a:r>
          </a:p>
        </p:txBody>
      </p:sp>
      <p:pic>
        <p:nvPicPr>
          <p:cNvPr id="6" name="Picture 5">
            <a:extLst>
              <a:ext uri="{FF2B5EF4-FFF2-40B4-BE49-F238E27FC236}">
                <a16:creationId xmlns:a16="http://schemas.microsoft.com/office/drawing/2014/main" id="{476838C2-3724-41E3-913C-410449F324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71240" y="1210021"/>
            <a:ext cx="3413760" cy="4590288"/>
          </a:xfrm>
          <a:prstGeom prst="rect">
            <a:avLst/>
          </a:prstGeom>
          <a:effectLst>
            <a:softEdge rad="63500"/>
          </a:effectLst>
        </p:spPr>
      </p:pic>
    </p:spTree>
    <p:extLst>
      <p:ext uri="{BB962C8B-B14F-4D97-AF65-F5344CB8AC3E}">
        <p14:creationId xmlns:p14="http://schemas.microsoft.com/office/powerpoint/2010/main" val="2395295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691378" y="1297955"/>
            <a:ext cx="5017704" cy="4262089"/>
          </a:xfrm>
        </p:spPr>
        <p:txBody>
          <a:bodyPr vert="horz" wrap="square" lIns="91440" tIns="45720" rIns="91440" bIns="45720" numCol="2" rtlCol="0" anchor="t">
            <a:noAutofit/>
          </a:bodyPr>
          <a:lstStyle/>
          <a:p>
            <a:r>
              <a:rPr lang="en-US" dirty="0"/>
              <a:t>acrimony </a:t>
            </a:r>
          </a:p>
          <a:p>
            <a:pPr>
              <a:spcBef>
                <a:spcPts val="0"/>
              </a:spcBef>
            </a:pPr>
            <a:r>
              <a:rPr lang="en-US" dirty="0"/>
              <a:t>bombastic </a:t>
            </a:r>
          </a:p>
          <a:p>
            <a:pPr>
              <a:spcBef>
                <a:spcPts val="0"/>
              </a:spcBef>
            </a:pPr>
            <a:r>
              <a:rPr lang="en-US" dirty="0"/>
              <a:t>barrage</a:t>
            </a:r>
          </a:p>
          <a:p>
            <a:pPr>
              <a:spcBef>
                <a:spcPts val="0"/>
              </a:spcBef>
            </a:pPr>
            <a:r>
              <a:rPr lang="en-US" dirty="0"/>
              <a:t>dissension</a:t>
            </a:r>
          </a:p>
          <a:p>
            <a:pPr>
              <a:spcBef>
                <a:spcPts val="0"/>
              </a:spcBef>
            </a:pPr>
            <a:r>
              <a:rPr lang="en-US" dirty="0"/>
              <a:t>expatriate</a:t>
            </a:r>
          </a:p>
          <a:p>
            <a:pPr>
              <a:spcBef>
                <a:spcPts val="0"/>
              </a:spcBef>
            </a:pPr>
            <a:r>
              <a:rPr lang="en-US" dirty="0"/>
              <a:t>foibles</a:t>
            </a:r>
          </a:p>
          <a:p>
            <a:pPr>
              <a:spcBef>
                <a:spcPts val="0"/>
              </a:spcBef>
            </a:pPr>
            <a:r>
              <a:rPr lang="en-US" dirty="0"/>
              <a:t>hubris</a:t>
            </a:r>
          </a:p>
          <a:p>
            <a:pPr>
              <a:spcBef>
                <a:spcPts val="0"/>
              </a:spcBef>
            </a:pPr>
            <a:r>
              <a:rPr lang="en-US" dirty="0"/>
              <a:t>mountebank </a:t>
            </a:r>
          </a:p>
          <a:p>
            <a:pPr>
              <a:spcBef>
                <a:spcPts val="0"/>
              </a:spcBef>
            </a:pPr>
            <a:r>
              <a:rPr lang="en-US" dirty="0"/>
              <a:t>rheumatism </a:t>
            </a:r>
          </a:p>
          <a:p>
            <a:pPr>
              <a:spcBef>
                <a:spcPts val="0"/>
              </a:spcBef>
            </a:pPr>
            <a:r>
              <a:rPr lang="en-US" dirty="0"/>
              <a:t>surreal</a:t>
            </a:r>
          </a:p>
          <a:p>
            <a:pPr>
              <a:spcBef>
                <a:spcPts val="0"/>
              </a:spcBef>
            </a:pPr>
            <a:r>
              <a:rPr lang="en-US" dirty="0"/>
              <a:t>tumultuous </a:t>
            </a:r>
          </a:p>
          <a:p>
            <a:pPr>
              <a:spcBef>
                <a:spcPts val="0"/>
              </a:spcBef>
            </a:pPr>
            <a:r>
              <a:rPr lang="en-US" dirty="0"/>
              <a:t>vitriolic </a:t>
            </a:r>
          </a:p>
          <a:p>
            <a:pPr>
              <a:spcBef>
                <a:spcPts val="0"/>
              </a:spcBef>
            </a:pPr>
            <a:r>
              <a:rPr lang="en-US" dirty="0"/>
              <a:t>yoke</a:t>
            </a:r>
          </a:p>
          <a:p>
            <a:pPr>
              <a:spcBef>
                <a:spcPts val="0"/>
              </a:spcBef>
            </a:pPr>
            <a:r>
              <a:rPr lang="en-US" dirty="0"/>
              <a:t>zeitgeist</a:t>
            </a:r>
          </a:p>
          <a:p>
            <a:pPr>
              <a:spcBef>
                <a:spcPts val="0"/>
              </a:spcBef>
            </a:pPr>
            <a:endParaRPr lang="en-US" dirty="0"/>
          </a:p>
          <a:p>
            <a:endParaRPr lang="en-US" dirty="0"/>
          </a:p>
          <a:p>
            <a:endParaRPr lang="en-US" dirty="0"/>
          </a:p>
          <a:p>
            <a:endParaRPr lang="en-US" dirty="0"/>
          </a:p>
          <a:p>
            <a:endParaRPr lang="en-US" dirty="0"/>
          </a:p>
        </p:txBody>
      </p:sp>
      <p:pic>
        <p:nvPicPr>
          <p:cNvPr id="5" name="Picture 4">
            <a:extLst>
              <a:ext uri="{FF2B5EF4-FFF2-40B4-BE49-F238E27FC236}">
                <a16:creationId xmlns:a16="http://schemas.microsoft.com/office/drawing/2014/main" id="{B70A5527-D903-4D96-98AE-9C40C4AB716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15631" y="0"/>
            <a:ext cx="4572893" cy="6858000"/>
          </a:xfrm>
          <a:prstGeom prst="rect">
            <a:avLst/>
          </a:prstGeom>
        </p:spPr>
      </p:pic>
      <p:sp>
        <p:nvSpPr>
          <p:cNvPr id="6" name="Text Box 16">
            <a:extLst>
              <a:ext uri="{FF2B5EF4-FFF2-40B4-BE49-F238E27FC236}">
                <a16:creationId xmlns:a16="http://schemas.microsoft.com/office/drawing/2014/main" id="{2165076B-F6C5-4DBC-ACEB-42D1F383E06F}"/>
              </a:ext>
            </a:extLst>
          </p:cNvPr>
          <p:cNvSpPr txBox="1"/>
          <p:nvPr/>
        </p:nvSpPr>
        <p:spPr>
          <a:xfrm>
            <a:off x="4850189" y="3428999"/>
            <a:ext cx="2491621" cy="501650"/>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algn="r"/>
            <a:r>
              <a:rPr lang="en-US" sz="2000" i="1" dirty="0">
                <a:solidFill>
                  <a:schemeClr val="tx1">
                    <a:lumMod val="65000"/>
                    <a:lumOff val="35000"/>
                  </a:schemeClr>
                </a:solidFill>
                <a:latin typeface="Garamond"/>
                <a:cs typeface="Times New Roman"/>
              </a:rPr>
              <a:t>Volume Seven of </a:t>
            </a:r>
            <a:r>
              <a:rPr lang="en-US" sz="2000" dirty="0">
                <a:solidFill>
                  <a:schemeClr val="tx1">
                    <a:lumMod val="65000"/>
                    <a:lumOff val="35000"/>
                  </a:schemeClr>
                </a:solidFill>
                <a:latin typeface="Garamond"/>
                <a:cs typeface="Times New Roman"/>
              </a:rPr>
              <a:t>The Marcus Garvey and U.N.I.A. Papers</a:t>
            </a:r>
            <a:r>
              <a:rPr lang="en-US" sz="2000" i="1" dirty="0">
                <a:solidFill>
                  <a:schemeClr val="tx1">
                    <a:lumMod val="65000"/>
                    <a:lumOff val="35000"/>
                  </a:schemeClr>
                </a:solidFill>
                <a:latin typeface="Garamond"/>
                <a:cs typeface="Times New Roman"/>
              </a:rPr>
              <a:t>, edited by Robert A. Hill, the Jamaican historian who has made an essential contribution to Garvey studies by gathering and publishing primary sources on Garvey and his movement.</a:t>
            </a:r>
            <a:endParaRPr lang="en-US" dirty="0">
              <a:solidFill>
                <a:schemeClr val="tx1">
                  <a:lumMod val="65000"/>
                  <a:lumOff val="35000"/>
                </a:schemeClr>
              </a:solidFill>
            </a:endParaRPr>
          </a:p>
        </p:txBody>
      </p:sp>
      <p:sp>
        <p:nvSpPr>
          <p:cNvPr id="7" name="Text Placeholder 2">
            <a:extLst>
              <a:ext uri="{FF2B5EF4-FFF2-40B4-BE49-F238E27FC236}">
                <a16:creationId xmlns:a16="http://schemas.microsoft.com/office/drawing/2014/main" id="{223C2D44-C0E0-43F0-9C95-291B687CF6BE}"/>
              </a:ext>
            </a:extLst>
          </p:cNvPr>
          <p:cNvSpPr txBox="1">
            <a:spLocks/>
          </p:cNvSpPr>
          <p:nvPr/>
        </p:nvSpPr>
        <p:spPr>
          <a:xfrm>
            <a:off x="1691378" y="716132"/>
            <a:ext cx="4530024" cy="581823"/>
          </a:xfrm>
          <a:prstGeom prst="rect">
            <a:avLst/>
          </a:prstGeom>
        </p:spPr>
        <p:txBody>
          <a:bodyPr vert="horz" wrap="square" lIns="91440" tIns="45720" rIns="91440" bIns="45720" numCol="2"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t>Vocabulary</a:t>
            </a:r>
          </a:p>
          <a:p>
            <a:pPr>
              <a:spcBef>
                <a:spcPts val="600"/>
              </a:spcBef>
            </a:pPr>
            <a:endParaRPr lang="en-US" b="1" dirty="0"/>
          </a:p>
          <a:p>
            <a:pPr>
              <a:spcBef>
                <a:spcPts val="0"/>
              </a:spcBef>
            </a:pPr>
            <a:endParaRPr lang="en-US" dirty="0"/>
          </a:p>
          <a:p>
            <a:pPr>
              <a:spcBef>
                <a:spcPts val="0"/>
              </a:spcBef>
            </a:pPr>
            <a:endParaRPr lang="en-US" dirty="0"/>
          </a:p>
          <a:p>
            <a:endParaRPr lang="en-US" dirty="0"/>
          </a:p>
        </p:txBody>
      </p:sp>
    </p:spTree>
    <p:extLst>
      <p:ext uri="{BB962C8B-B14F-4D97-AF65-F5344CB8AC3E}">
        <p14:creationId xmlns:p14="http://schemas.microsoft.com/office/powerpoint/2010/main" val="4178031362"/>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10984863-24FB-46C1-A174-116CBDB4A8FE}"/>
              </a:ext>
            </a:extLst>
          </p:cNvPr>
          <p:cNvSpPr>
            <a:spLocks noGrp="1"/>
          </p:cNvSpPr>
          <p:nvPr>
            <p:ph type="title"/>
          </p:nvPr>
        </p:nvSpPr>
        <p:spPr>
          <a:xfrm>
            <a:off x="1828800" y="457200"/>
            <a:ext cx="9936302" cy="717550"/>
          </a:xfrm>
        </p:spPr>
        <p:txBody>
          <a:bodyPr/>
          <a:lstStyle/>
          <a:p>
            <a:r>
              <a:rPr lang="en-US" dirty="0"/>
              <a:t>Marcus Garvey: Black Star Falling</a:t>
            </a:r>
          </a:p>
        </p:txBody>
      </p:sp>
      <p:pic>
        <p:nvPicPr>
          <p:cNvPr id="6" name="Picture 5">
            <a:extLst>
              <a:ext uri="{FF2B5EF4-FFF2-40B4-BE49-F238E27FC236}">
                <a16:creationId xmlns:a16="http://schemas.microsoft.com/office/drawing/2014/main" id="{C4E1877D-410C-46CE-A431-12C5A8B298B8}"/>
              </a:ext>
            </a:extLst>
          </p:cNvPr>
          <p:cNvPicPr>
            <a:picLocks noChangeAspect="1"/>
          </p:cNvPicPr>
          <p:nvPr/>
        </p:nvPicPr>
        <p:blipFill rotWithShape="1">
          <a:blip r:embed="rId3">
            <a:extLst>
              <a:ext uri="{28A0092B-C50C-407E-A947-70E740481C1C}">
                <a14:useLocalDpi xmlns:a14="http://schemas.microsoft.com/office/drawing/2010/main" val="0"/>
              </a:ext>
            </a:extLst>
          </a:blip>
          <a:srcRect t="6667" b="4031"/>
          <a:stretch/>
        </p:blipFill>
        <p:spPr>
          <a:xfrm>
            <a:off x="7612912" y="1174750"/>
            <a:ext cx="4152190" cy="6750665"/>
          </a:xfrm>
          <a:prstGeom prst="rect">
            <a:avLst/>
          </a:prstGeom>
        </p:spPr>
      </p:pic>
      <p:pic>
        <p:nvPicPr>
          <p:cNvPr id="7" name="Picture 6">
            <a:extLst>
              <a:ext uri="{FF2B5EF4-FFF2-40B4-BE49-F238E27FC236}">
                <a16:creationId xmlns:a16="http://schemas.microsoft.com/office/drawing/2014/main" id="{2F60819B-4BB4-4A23-AAA4-62C5E712C25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45334" y="2951469"/>
            <a:ext cx="3069828" cy="7791796"/>
          </a:xfrm>
          <a:prstGeom prst="rect">
            <a:avLst/>
          </a:prstGeom>
          <a:effectLst>
            <a:softEdge rad="38100"/>
          </a:effectLst>
        </p:spPr>
      </p:pic>
      <p:sp>
        <p:nvSpPr>
          <p:cNvPr id="8" name="Text Placeholder 2">
            <a:extLst>
              <a:ext uri="{FF2B5EF4-FFF2-40B4-BE49-F238E27FC236}">
                <a16:creationId xmlns:a16="http://schemas.microsoft.com/office/drawing/2014/main" id="{37A8B1F6-F573-4BFF-8533-ED4688DDFB85}"/>
              </a:ext>
            </a:extLst>
          </p:cNvPr>
          <p:cNvSpPr txBox="1">
            <a:spLocks/>
          </p:cNvSpPr>
          <p:nvPr/>
        </p:nvSpPr>
        <p:spPr>
          <a:xfrm>
            <a:off x="1828800" y="1540559"/>
            <a:ext cx="5316534" cy="1045101"/>
          </a:xfrm>
          <a:prstGeom prst="rect">
            <a:avLst/>
          </a:prstGeom>
        </p:spPr>
        <p:txBody>
          <a:bodyPr vert="horz" lIns="91440" tIns="45720" rIns="91440" bIns="45720" rtlCol="0" anchor="t">
            <a:noAutofit/>
          </a:bodyPr>
          <a:lstStyle>
            <a:lvl1pPr marL="0" indent="0" algn="l" defTabSz="825500" rtl="0" eaLnBrk="1" latinLnBrk="0" hangingPunct="1">
              <a:lnSpc>
                <a:spcPct val="100000"/>
              </a:lnSpc>
              <a:spcBef>
                <a:spcPts val="1000"/>
              </a:spcBef>
              <a:buSzTx/>
              <a:buFont typeface="Arial" panose="020B0604020202020204" pitchFamily="34" charset="0"/>
              <a:buNone/>
              <a:defRPr sz="26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1pPr>
            <a:lvl2pPr marL="0" indent="4572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2pPr>
            <a:lvl3pPr marL="0" indent="9144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3pPr>
            <a:lvl4pPr marL="0" indent="13716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4pPr>
            <a:lvl5pPr marL="0" indent="1828800" algn="l" defTabSz="825500" rtl="0" eaLnBrk="1" latinLnBrk="0" hangingPunct="1">
              <a:lnSpc>
                <a:spcPct val="100000"/>
              </a:lnSpc>
              <a:spcBef>
                <a:spcPts val="500"/>
              </a:spcBef>
              <a:buSzTx/>
              <a:buFont typeface="Arial" panose="020B0604020202020204" pitchFamily="34" charset="0"/>
              <a:buNone/>
              <a:defRPr sz="3000" kern="1200">
                <a:solidFill>
                  <a:srgbClr val="AE4844"/>
                </a:solidFill>
                <a:uFill>
                  <a:solidFill>
                    <a:srgbClr val="000000"/>
                  </a:solidFill>
                </a:uFill>
                <a:latin typeface="Lato" panose="020F0502020204030203" pitchFamily="34" charset="0"/>
                <a:ea typeface="Lato" panose="020F0502020204030203" pitchFamily="34" charset="0"/>
                <a:cs typeface="Lato" panose="020F0502020204030203" pitchFamily="34" charset="0"/>
                <a:sym typeface="Lato-Light"/>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But no one was more shocked to read the news than Marcus Garvey himself, who was still alive.</a:t>
            </a:r>
          </a:p>
        </p:txBody>
      </p:sp>
      <p:pic>
        <p:nvPicPr>
          <p:cNvPr id="9" name="Picture 8">
            <a:extLst>
              <a:ext uri="{FF2B5EF4-FFF2-40B4-BE49-F238E27FC236}">
                <a16:creationId xmlns:a16="http://schemas.microsoft.com/office/drawing/2014/main" id="{C9CB0551-3EBD-4446-BAF0-1EF85BD2F65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05250" y="1638815"/>
            <a:ext cx="3767514" cy="4761985"/>
          </a:xfrm>
          <a:prstGeom prst="ellipse">
            <a:avLst/>
          </a:prstGeom>
          <a:ln>
            <a:noFill/>
          </a:ln>
          <a:effectLst>
            <a:softEdge rad="112500"/>
          </a:effectLst>
        </p:spPr>
      </p:pic>
      <p:sp>
        <p:nvSpPr>
          <p:cNvPr id="11" name="TextBox 10">
            <a:extLst>
              <a:ext uri="{FF2B5EF4-FFF2-40B4-BE49-F238E27FC236}">
                <a16:creationId xmlns:a16="http://schemas.microsoft.com/office/drawing/2014/main" id="{E971A1AD-4D8E-4E0F-9259-CFE50A965D04}"/>
              </a:ext>
            </a:extLst>
          </p:cNvPr>
          <p:cNvSpPr txBox="1"/>
          <p:nvPr/>
        </p:nvSpPr>
        <p:spPr>
          <a:xfrm>
            <a:off x="1828800" y="3429000"/>
            <a:ext cx="4883972" cy="2025991"/>
          </a:xfrm>
          <a:prstGeom prst="rect">
            <a:avLst/>
          </a:prstGeom>
          <a:solidFill>
            <a:srgbClr val="C00000"/>
          </a:solidFill>
        </p:spPr>
        <p:txBody>
          <a:bodyPr rot="0" spcFirstLastPara="0" vertOverflow="overflow" horzOverflow="overflow" vert="horz" wrap="square" lIns="182880" tIns="91440" rIns="182880" bIns="91440" numCol="1" spcCol="0" rtlCol="0" fromWordArt="0" anchor="t" anchorCtr="0" forceAA="0" compatLnSpc="1">
            <a:prstTxWarp prst="textNoShape">
              <a:avLst/>
            </a:prstTxWarp>
            <a:spAutoFit/>
          </a:bodyPr>
          <a:lstStyle/>
          <a:p>
            <a:r>
              <a:rPr lang="en-US" sz="2000" b="1" i="1" dirty="0">
                <a:solidFill>
                  <a:schemeClr val="bg1"/>
                </a:solidFill>
                <a:ea typeface="+mn-lt"/>
                <a:cs typeface="Arial" panose="020B0604020202020204" pitchFamily="34" charset="0"/>
              </a:rPr>
              <a:t>How do false rumors get started? Why do they spread? What harm can they do?</a:t>
            </a:r>
          </a:p>
          <a:p>
            <a:endParaRPr lang="en-US" sz="2000" b="1" i="1" dirty="0">
              <a:solidFill>
                <a:schemeClr val="bg1"/>
              </a:solidFill>
              <a:ea typeface="+mn-lt"/>
              <a:cs typeface="Arial" panose="020B0604020202020204" pitchFamily="34" charset="0"/>
            </a:endParaRPr>
          </a:p>
          <a:p>
            <a:r>
              <a:rPr lang="en-US" sz="2000" b="1" i="1" dirty="0">
                <a:solidFill>
                  <a:schemeClr val="bg1"/>
                </a:solidFill>
                <a:ea typeface="+mn-lt"/>
                <a:cs typeface="Arial" panose="020B0604020202020204" pitchFamily="34" charset="0"/>
              </a:rPr>
              <a:t>Describe a situation from more recent history in which a false news report spread widely before it was corrected.</a:t>
            </a:r>
            <a:endParaRPr lang="en-US" sz="2000" i="1" dirty="0">
              <a:solidFill>
                <a:schemeClr val="bg1"/>
              </a:solidFill>
              <a:ea typeface="+mn-lt"/>
              <a:cs typeface="Arial" panose="020B0604020202020204" pitchFamily="34" charset="0"/>
            </a:endParaRPr>
          </a:p>
        </p:txBody>
      </p:sp>
    </p:spTree>
    <p:extLst>
      <p:ext uri="{BB962C8B-B14F-4D97-AF65-F5344CB8AC3E}">
        <p14:creationId xmlns:p14="http://schemas.microsoft.com/office/powerpoint/2010/main" val="1798900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50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Effect transition="in" filter="fade">
                                      <p:cBhvr>
                                        <p:cTn id="9" dur="1000"/>
                                        <p:tgtEl>
                                          <p:spTgt spid="9"/>
                                        </p:tgtEl>
                                      </p:cBhvr>
                                    </p:animEffect>
                                  </p:childTnLst>
                                </p:cTn>
                              </p:par>
                              <p:par>
                                <p:cTn id="10" presetID="22" presetClass="exit" presetSubtype="4" fill="hold" nodeType="withEffect">
                                  <p:stCondLst>
                                    <p:cond delay="0"/>
                                  </p:stCondLst>
                                  <p:childTnLst>
                                    <p:animEffect transition="out" filter="wipe(down)">
                                      <p:cBhvr>
                                        <p:cTn id="11" dur="1000"/>
                                        <p:tgtEl>
                                          <p:spTgt spid="6"/>
                                        </p:tgtEl>
                                      </p:cBhvr>
                                    </p:animEffect>
                                    <p:set>
                                      <p:cBhvr>
                                        <p:cTn id="12" dur="1" fill="hold">
                                          <p:stCondLst>
                                            <p:cond delay="999"/>
                                          </p:stCondLst>
                                        </p:cTn>
                                        <p:tgtEl>
                                          <p:spTgt spid="6"/>
                                        </p:tgtEl>
                                        <p:attrNameLst>
                                          <p:attrName>style.visibility</p:attrName>
                                        </p:attrNameLst>
                                      </p:cBhvr>
                                      <p:to>
                                        <p:strVal val="hidden"/>
                                      </p:to>
                                    </p:set>
                                  </p:childTnLst>
                                </p:cTn>
                              </p:par>
                              <p:par>
                                <p:cTn id="13" presetID="2" presetClass="exit" presetSubtype="4" fill="hold" nodeType="withEffect">
                                  <p:stCondLst>
                                    <p:cond delay="500"/>
                                  </p:stCondLst>
                                  <p:childTnLst>
                                    <p:anim calcmode="lin" valueType="num">
                                      <p:cBhvr additive="base">
                                        <p:cTn id="14" dur="1000"/>
                                        <p:tgtEl>
                                          <p:spTgt spid="7"/>
                                        </p:tgtEl>
                                        <p:attrNameLst>
                                          <p:attrName>ppt_x</p:attrName>
                                        </p:attrNameLst>
                                      </p:cBhvr>
                                      <p:tavLst>
                                        <p:tav tm="0">
                                          <p:val>
                                            <p:strVal val="ppt_x"/>
                                          </p:val>
                                        </p:tav>
                                        <p:tav tm="100000">
                                          <p:val>
                                            <p:strVal val="ppt_x"/>
                                          </p:val>
                                        </p:tav>
                                      </p:tavLst>
                                    </p:anim>
                                    <p:anim calcmode="lin" valueType="num">
                                      <p:cBhvr additive="base">
                                        <p:cTn id="15" dur="1000"/>
                                        <p:tgtEl>
                                          <p:spTgt spid="7"/>
                                        </p:tgtEl>
                                        <p:attrNameLst>
                                          <p:attrName>ppt_y</p:attrName>
                                        </p:attrNameLst>
                                      </p:cBhvr>
                                      <p:tavLst>
                                        <p:tav tm="0">
                                          <p:val>
                                            <p:strVal val="ppt_y"/>
                                          </p:val>
                                        </p:tav>
                                        <p:tav tm="100000">
                                          <p:val>
                                            <p:strVal val="1+ppt_h/2"/>
                                          </p:val>
                                        </p:tav>
                                      </p:tavLst>
                                    </p:anim>
                                    <p:set>
                                      <p:cBhvr>
                                        <p:cTn id="16" dur="1" fill="hold">
                                          <p:stCondLst>
                                            <p:cond delay="999"/>
                                          </p:stCondLst>
                                        </p:cTn>
                                        <p:tgtEl>
                                          <p:spTgt spid="7"/>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A False Report</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258959"/>
            <a:ext cx="4532243" cy="2222391"/>
          </a:xfrm>
        </p:spPr>
        <p:txBody>
          <a:bodyPr vert="horz" lIns="91440" tIns="45720" rIns="91440" bIns="45720" rtlCol="0" anchor="t">
            <a:noAutofit/>
          </a:bodyPr>
          <a:lstStyle/>
          <a:p>
            <a:r>
              <a:rPr lang="en-US" dirty="0"/>
              <a:t>The </a:t>
            </a:r>
            <a:r>
              <a:rPr lang="en-US" i="1" dirty="0"/>
              <a:t>Defender’s</a:t>
            </a:r>
            <a:r>
              <a:rPr lang="en-US" dirty="0"/>
              <a:t> London correspondent, Trinidadian journalist George Padmore, had rushed a rumor of Garvey’s death to print. </a:t>
            </a:r>
          </a:p>
          <a:p>
            <a:r>
              <a:rPr lang="en-US" dirty="0"/>
              <a:t>But the report was only slightly premature. Earlier that year, a stroke had robbed Garvey of his ability to speak or write without great difficulty. </a:t>
            </a:r>
          </a:p>
          <a:p>
            <a:endParaRPr lang="en-US" dirty="0"/>
          </a:p>
        </p:txBody>
      </p:sp>
      <p:grpSp>
        <p:nvGrpSpPr>
          <p:cNvPr id="8" name="Group 7">
            <a:extLst>
              <a:ext uri="{FF2B5EF4-FFF2-40B4-BE49-F238E27FC236}">
                <a16:creationId xmlns:a16="http://schemas.microsoft.com/office/drawing/2014/main" id="{0112C044-D56D-454F-9DBB-63D1246B68A6}"/>
              </a:ext>
            </a:extLst>
          </p:cNvPr>
          <p:cNvGrpSpPr/>
          <p:nvPr/>
        </p:nvGrpSpPr>
        <p:grpSpPr>
          <a:xfrm>
            <a:off x="6796951" y="1437427"/>
            <a:ext cx="4835395" cy="3983145"/>
            <a:chOff x="7052310" y="1210021"/>
            <a:chExt cx="4835395" cy="3983145"/>
          </a:xfrm>
        </p:grpSpPr>
        <p:sp>
          <p:nvSpPr>
            <p:cNvPr id="6" name="Text Box 16">
              <a:extLst>
                <a:ext uri="{FF2B5EF4-FFF2-40B4-BE49-F238E27FC236}">
                  <a16:creationId xmlns:a16="http://schemas.microsoft.com/office/drawing/2014/main" id="{B57D8C9C-06AE-42D0-9449-50DD776181A5}"/>
                </a:ext>
              </a:extLst>
            </p:cNvPr>
            <p:cNvSpPr txBox="1"/>
            <p:nvPr/>
          </p:nvSpPr>
          <p:spPr>
            <a:xfrm>
              <a:off x="7052311" y="4815395"/>
              <a:ext cx="4835394" cy="377771"/>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ctr">
                <a:spcBef>
                  <a:spcPts val="0"/>
                </a:spcBef>
                <a:spcAft>
                  <a:spcPts val="0"/>
                </a:spcAft>
              </a:pPr>
              <a:r>
                <a:rPr lang="en-US" sz="2000" i="1" dirty="0">
                  <a:solidFill>
                    <a:schemeClr val="tx1">
                      <a:lumMod val="65000"/>
                      <a:lumOff val="35000"/>
                    </a:schemeClr>
                  </a:solidFill>
                  <a:effectLst/>
                  <a:latin typeface="Garamond" panose="02020404030301010803" pitchFamily="18" charset="0"/>
                  <a:ea typeface="Calibri" panose="020F0502020204030204" pitchFamily="34" charset="0"/>
                  <a:cs typeface="Times New Roman" panose="02020603050405020304" pitchFamily="18" charset="0"/>
                </a:rPr>
                <a:t>George Padmore reading the newspaper </a:t>
              </a:r>
              <a:r>
                <a:rPr lang="en-US" sz="2000" i="1" dirty="0">
                  <a:solidFill>
                    <a:schemeClr val="tx1">
                      <a:lumMod val="65000"/>
                      <a:lumOff val="35000"/>
                    </a:schemeClr>
                  </a:solidFill>
                  <a:latin typeface="Garamond" panose="02020404030301010803" pitchFamily="18" charset="0"/>
                  <a:ea typeface="Calibri" panose="020F0502020204030204" pitchFamily="34" charset="0"/>
                  <a:cs typeface="Times New Roman" panose="02020603050405020304" pitchFamily="18" charset="0"/>
                </a:rPr>
                <a:t>in the 1940s.</a:t>
              </a:r>
              <a:r>
                <a:rPr lang="en-US" sz="2000" i="1" dirty="0">
                  <a:solidFill>
                    <a:schemeClr val="tx1">
                      <a:lumMod val="65000"/>
                      <a:lumOff val="35000"/>
                    </a:schemeClr>
                  </a:solidFill>
                  <a:effectLst/>
                  <a:latin typeface="Garamond" panose="02020404030301010803" pitchFamily="18" charset="0"/>
                  <a:ea typeface="Calibri" panose="020F0502020204030204" pitchFamily="34" charset="0"/>
                  <a:cs typeface="Times New Roman" panose="02020603050405020304" pitchFamily="18" charset="0"/>
                </a:rPr>
                <a:t> </a:t>
              </a:r>
              <a:endParaRPr lang="en-US" sz="2000" i="1" dirty="0">
                <a:solidFill>
                  <a:schemeClr val="tx1">
                    <a:lumMod val="65000"/>
                    <a:lumOff val="35000"/>
                  </a:schemeClr>
                </a:solidFill>
                <a:effectLst/>
                <a:latin typeface="Georgia" panose="02040502050405020303" pitchFamily="18" charset="0"/>
                <a:ea typeface="Calibri" panose="020F0502020204030204" pitchFamily="34" charset="0"/>
                <a:cs typeface="Times New Roman" panose="02020603050405020304" pitchFamily="18" charset="0"/>
              </a:endParaRPr>
            </a:p>
          </p:txBody>
        </p:sp>
        <p:pic>
          <p:nvPicPr>
            <p:cNvPr id="7" name="Picture 6">
              <a:extLst>
                <a:ext uri="{FF2B5EF4-FFF2-40B4-BE49-F238E27FC236}">
                  <a16:creationId xmlns:a16="http://schemas.microsoft.com/office/drawing/2014/main" id="{52821976-7FB0-4364-B31A-C9473DEF88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52310" y="1210021"/>
              <a:ext cx="4835395" cy="3523391"/>
            </a:xfrm>
            <a:prstGeom prst="rect">
              <a:avLst/>
            </a:prstGeom>
            <a:effectLst>
              <a:softEdge rad="25400"/>
            </a:effectLst>
          </p:spPr>
        </p:pic>
      </p:grpSp>
    </p:spTree>
    <p:extLst>
      <p:ext uri="{BB962C8B-B14F-4D97-AF65-F5344CB8AC3E}">
        <p14:creationId xmlns:p14="http://schemas.microsoft.com/office/powerpoint/2010/main" val="34036183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A False Report</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828800" y="1288671"/>
            <a:ext cx="5240740" cy="1849993"/>
          </a:xfrm>
        </p:spPr>
        <p:txBody>
          <a:bodyPr vert="horz" lIns="91440" tIns="45720" rIns="91440" bIns="45720" rtlCol="0" anchor="t">
            <a:noAutofit/>
          </a:bodyPr>
          <a:lstStyle/>
          <a:p>
            <a:r>
              <a:rPr lang="en-US" dirty="0"/>
              <a:t>Garvey’s only companion was his secretary, Daisy Whyte. He was half-paralyzed and penniless. And now he faced this</a:t>
            </a:r>
            <a:r>
              <a:rPr lang="en-US" b="1" dirty="0"/>
              <a:t> surreal </a:t>
            </a:r>
            <a:r>
              <a:rPr lang="en-US" dirty="0"/>
              <a:t>headline: “Marcus Garvey Dies in London.”</a:t>
            </a:r>
          </a:p>
          <a:p>
            <a:r>
              <a:rPr lang="en-US" dirty="0"/>
              <a:t>Other papers quickly picked up the false story. Back in Harlem, Garvey’s loyal U.N.I.A. secretary-general, Ethel Collins, complained the press was “burying him alive.” </a:t>
            </a:r>
          </a:p>
        </p:txBody>
      </p:sp>
      <p:pic>
        <p:nvPicPr>
          <p:cNvPr id="6" name="Picture 5">
            <a:extLst>
              <a:ext uri="{FF2B5EF4-FFF2-40B4-BE49-F238E27FC236}">
                <a16:creationId xmlns:a16="http://schemas.microsoft.com/office/drawing/2014/main" id="{C8939BB2-5CFB-4ACA-A79A-9758AF82EF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19670" y="1294417"/>
            <a:ext cx="3845432" cy="4929844"/>
          </a:xfrm>
          <a:prstGeom prst="rect">
            <a:avLst/>
          </a:prstGeom>
          <a:effectLst>
            <a:softEdge rad="25400"/>
          </a:effectLst>
        </p:spPr>
      </p:pic>
      <p:sp>
        <p:nvSpPr>
          <p:cNvPr id="7" name="Text Box 16">
            <a:extLst>
              <a:ext uri="{FF2B5EF4-FFF2-40B4-BE49-F238E27FC236}">
                <a16:creationId xmlns:a16="http://schemas.microsoft.com/office/drawing/2014/main" id="{1FF82EAB-86D8-4C52-8749-8B9B2EDABBF6}"/>
              </a:ext>
            </a:extLst>
          </p:cNvPr>
          <p:cNvSpPr txBox="1"/>
          <p:nvPr/>
        </p:nvSpPr>
        <p:spPr>
          <a:xfrm>
            <a:off x="3687809" y="5846490"/>
            <a:ext cx="3381731" cy="377771"/>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r">
              <a:spcBef>
                <a:spcPts val="0"/>
              </a:spcBef>
              <a:spcAft>
                <a:spcPts val="0"/>
              </a:spcAft>
            </a:pPr>
            <a:r>
              <a:rPr lang="en-US" sz="2400" i="1" dirty="0">
                <a:solidFill>
                  <a:schemeClr val="tx1">
                    <a:lumMod val="65000"/>
                    <a:lumOff val="35000"/>
                  </a:schemeClr>
                </a:solidFill>
                <a:effectLst/>
                <a:latin typeface="Garamond" panose="02020404030301010803" pitchFamily="18" charset="0"/>
                <a:ea typeface="Calibri" panose="020F0502020204030204" pitchFamily="34" charset="0"/>
                <a:cs typeface="Times New Roman" panose="02020603050405020304" pitchFamily="18" charset="0"/>
              </a:rPr>
              <a:t>Marcus Garvey in his last years.</a:t>
            </a:r>
            <a:endParaRPr lang="en-US" sz="2400" i="1" dirty="0">
              <a:solidFill>
                <a:schemeClr val="tx1">
                  <a:lumMod val="65000"/>
                  <a:lumOff val="35000"/>
                </a:schemeClr>
              </a:solidFill>
              <a:effectLst/>
              <a:latin typeface="Georgia" panose="020405020504050203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95149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Buried Alive</a:t>
            </a:r>
          </a:p>
        </p:txBody>
      </p:sp>
      <p:sp>
        <p:nvSpPr>
          <p:cNvPr id="8" name="Text Placeholder 7">
            <a:extLst>
              <a:ext uri="{FF2B5EF4-FFF2-40B4-BE49-F238E27FC236}">
                <a16:creationId xmlns:a16="http://schemas.microsoft.com/office/drawing/2014/main" id="{383C4981-5EE3-4768-A49F-3BA0D87067D3}"/>
              </a:ext>
            </a:extLst>
          </p:cNvPr>
          <p:cNvSpPr>
            <a:spLocks noGrp="1"/>
          </p:cNvSpPr>
          <p:nvPr>
            <p:ph type="body" sz="quarter" idx="1"/>
          </p:nvPr>
        </p:nvSpPr>
        <p:spPr>
          <a:xfrm>
            <a:off x="5329239" y="1210021"/>
            <a:ext cx="5786436" cy="1905001"/>
          </a:xfrm>
        </p:spPr>
        <p:txBody>
          <a:bodyPr>
            <a:noAutofit/>
          </a:bodyPr>
          <a:lstStyle/>
          <a:p>
            <a:r>
              <a:rPr lang="en-US" dirty="0"/>
              <a:t>Some accused Padmore, a socialist critic of the increasingly conservative Garvey, of sabotage. Despite Whyte’s attempted interventions, Garvey insisted on reading his own death notices, no matter how </a:t>
            </a:r>
            <a:r>
              <a:rPr lang="en-US" b="1" dirty="0"/>
              <a:t>vitriolic</a:t>
            </a:r>
            <a:r>
              <a:rPr lang="en-US" dirty="0"/>
              <a:t>.</a:t>
            </a:r>
          </a:p>
          <a:p>
            <a:r>
              <a:rPr lang="en-US" dirty="0"/>
              <a:t>Poring over damning judgements, some from men he once considered allies, alongside surprisingly even-handed assessments from old adversaries, Garvey collapsed in his chair, never to recover.</a:t>
            </a:r>
          </a:p>
          <a:p>
            <a:endParaRPr lang="en-US" dirty="0"/>
          </a:p>
        </p:txBody>
      </p:sp>
      <p:pic>
        <p:nvPicPr>
          <p:cNvPr id="4" name="Picture 3">
            <a:extLst>
              <a:ext uri="{FF2B5EF4-FFF2-40B4-BE49-F238E27FC236}">
                <a16:creationId xmlns:a16="http://schemas.microsoft.com/office/drawing/2014/main" id="{17940CC8-42FA-4920-A4C0-2911F4FF50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8801" y="1296061"/>
            <a:ext cx="3214688" cy="4286251"/>
          </a:xfrm>
          <a:prstGeom prst="rect">
            <a:avLst/>
          </a:prstGeom>
          <a:effectLst>
            <a:softEdge rad="38100"/>
          </a:effectLst>
        </p:spPr>
      </p:pic>
      <p:sp>
        <p:nvSpPr>
          <p:cNvPr id="5" name="Text Box 16">
            <a:extLst>
              <a:ext uri="{FF2B5EF4-FFF2-40B4-BE49-F238E27FC236}">
                <a16:creationId xmlns:a16="http://schemas.microsoft.com/office/drawing/2014/main" id="{19A1D6F3-6A1D-4B4E-A70D-36287950B8C1}"/>
              </a:ext>
            </a:extLst>
          </p:cNvPr>
          <p:cNvSpPr txBox="1"/>
          <p:nvPr/>
        </p:nvSpPr>
        <p:spPr>
          <a:xfrm>
            <a:off x="1828800" y="5668352"/>
            <a:ext cx="3400165" cy="377771"/>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spcBef>
                <a:spcPts val="0"/>
              </a:spcBef>
              <a:spcAft>
                <a:spcPts val="0"/>
              </a:spcAft>
            </a:pPr>
            <a:r>
              <a:rPr lang="en-US" sz="2000" i="1" dirty="0">
                <a:solidFill>
                  <a:schemeClr val="tx1">
                    <a:lumMod val="65000"/>
                    <a:lumOff val="35000"/>
                  </a:schemeClr>
                </a:solidFill>
                <a:effectLst/>
                <a:latin typeface="Garamond" panose="02020404030301010803" pitchFamily="18" charset="0"/>
                <a:ea typeface="Calibri" panose="020F0502020204030204" pitchFamily="34" charset="0"/>
                <a:cs typeface="Times New Roman" panose="02020603050405020304" pitchFamily="18" charset="0"/>
              </a:rPr>
              <a:t>Garvey’s building on Talgarth Road, West Kensington, London, c. 2020.</a:t>
            </a:r>
            <a:endParaRPr lang="en-US" sz="2000" i="1" dirty="0">
              <a:solidFill>
                <a:schemeClr val="tx1">
                  <a:lumMod val="65000"/>
                  <a:lumOff val="35000"/>
                </a:schemeClr>
              </a:solidFill>
              <a:effectLst/>
              <a:latin typeface="Georgia" panose="020405020504050203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2436079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Effect transition="in" filter="fade">
                                      <p:cBhvr>
                                        <p:cTn id="7"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1121-5616-4C76-A203-2143F9EE803B}"/>
              </a:ext>
            </a:extLst>
          </p:cNvPr>
          <p:cNvSpPr>
            <a:spLocks noGrp="1"/>
          </p:cNvSpPr>
          <p:nvPr>
            <p:ph type="title"/>
          </p:nvPr>
        </p:nvSpPr>
        <p:spPr/>
        <p:txBody>
          <a:bodyPr/>
          <a:lstStyle/>
          <a:p>
            <a:r>
              <a:rPr lang="en-US" dirty="0"/>
              <a:t>Buried Alive</a:t>
            </a:r>
          </a:p>
        </p:txBody>
      </p:sp>
      <p:sp>
        <p:nvSpPr>
          <p:cNvPr id="3" name="Text Placeholder 2">
            <a:extLst>
              <a:ext uri="{FF2B5EF4-FFF2-40B4-BE49-F238E27FC236}">
                <a16:creationId xmlns:a16="http://schemas.microsoft.com/office/drawing/2014/main" id="{46CF8B2C-16DC-4748-B146-81C6957B5618}"/>
              </a:ext>
            </a:extLst>
          </p:cNvPr>
          <p:cNvSpPr>
            <a:spLocks noGrp="1"/>
          </p:cNvSpPr>
          <p:nvPr>
            <p:ph type="body" sz="quarter" idx="1"/>
          </p:nvPr>
        </p:nvSpPr>
        <p:spPr>
          <a:xfrm>
            <a:off x="1925053" y="1210021"/>
            <a:ext cx="9697451" cy="2640084"/>
          </a:xfrm>
        </p:spPr>
        <p:txBody>
          <a:bodyPr vert="horz" lIns="91440" tIns="45720" rIns="91440" bIns="45720" rtlCol="0" anchor="t">
            <a:noAutofit/>
          </a:bodyPr>
          <a:lstStyle/>
          <a:p>
            <a:r>
              <a:rPr lang="en-US" dirty="0"/>
              <a:t>Garvey’s descent was as swift and sharp as his rise. In August of 1920, he had presided over the “First International Convention of the Negro Peoples of the World,” the U.N.I.A. gathering in which Garvey spoke to a crowd of 25,000 and was elected “Provisional President of Africa.” </a:t>
            </a:r>
          </a:p>
        </p:txBody>
      </p:sp>
      <p:pic>
        <p:nvPicPr>
          <p:cNvPr id="7" name="Picture 6">
            <a:extLst>
              <a:ext uri="{FF2B5EF4-FFF2-40B4-BE49-F238E27FC236}">
                <a16:creationId xmlns:a16="http://schemas.microsoft.com/office/drawing/2014/main" id="{25BF54CC-5C99-4320-81A1-034EF38426F0}"/>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305925" y="3032448"/>
            <a:ext cx="6316579" cy="3502559"/>
          </a:xfrm>
          <a:prstGeom prst="rect">
            <a:avLst/>
          </a:prstGeom>
          <a:effectLst>
            <a:softEdge rad="38100"/>
          </a:effectLst>
        </p:spPr>
      </p:pic>
      <p:sp>
        <p:nvSpPr>
          <p:cNvPr id="8" name="Text Box 16">
            <a:extLst>
              <a:ext uri="{FF2B5EF4-FFF2-40B4-BE49-F238E27FC236}">
                <a16:creationId xmlns:a16="http://schemas.microsoft.com/office/drawing/2014/main" id="{6B2DC68C-9347-49DF-8B67-3FB436C50ED2}"/>
              </a:ext>
            </a:extLst>
          </p:cNvPr>
          <p:cNvSpPr txBox="1"/>
          <p:nvPr/>
        </p:nvSpPr>
        <p:spPr>
          <a:xfrm>
            <a:off x="1925053" y="5270208"/>
            <a:ext cx="3087344" cy="377771"/>
          </a:xfrm>
          <a:prstGeom prst="rect">
            <a:avLst/>
          </a:prstGeom>
          <a:solidFill>
            <a:prstClr val="white"/>
          </a:solidFill>
          <a:ln>
            <a:noFill/>
          </a:ln>
        </p:spPr>
        <p:txBody>
          <a:bodyPr rot="0" spcFirstLastPara="0" vert="horz" wrap="square" lIns="0" tIns="0" rIns="0" bIns="0" numCol="1" spcCol="0" rtlCol="0" fromWordArt="0" anchor="t" anchorCtr="0" forceAA="0" compatLnSpc="1">
            <a:prstTxWarp prst="textNoShape">
              <a:avLst/>
            </a:prstTxWarp>
            <a:noAutofit/>
          </a:bodyPr>
          <a:lstStyle/>
          <a:p>
            <a:pPr marL="0" marR="0" algn="r">
              <a:spcBef>
                <a:spcPts val="0"/>
              </a:spcBef>
              <a:spcAft>
                <a:spcPts val="0"/>
              </a:spcAft>
            </a:pPr>
            <a:r>
              <a:rPr lang="en-US" sz="2000" i="1" dirty="0">
                <a:solidFill>
                  <a:schemeClr val="tx1">
                    <a:lumMod val="65000"/>
                    <a:lumOff val="35000"/>
                  </a:schemeClr>
                </a:solidFill>
                <a:effectLst/>
                <a:latin typeface="Garamond" panose="02020404030301010803" pitchFamily="18" charset="0"/>
                <a:ea typeface="Calibri" panose="020F0502020204030204" pitchFamily="34" charset="0"/>
                <a:cs typeface="Times New Roman" panose="02020603050405020304" pitchFamily="18" charset="0"/>
              </a:rPr>
              <a:t>The African Legion, the men’s paramilitary wing of the U.N.I.A., marching in Harlem c. 1920s.</a:t>
            </a:r>
            <a:endParaRPr lang="en-US" sz="2000" i="1" dirty="0">
              <a:solidFill>
                <a:schemeClr val="tx1">
                  <a:lumMod val="65000"/>
                  <a:lumOff val="35000"/>
                </a:schemeClr>
              </a:solidFill>
              <a:effectLst/>
              <a:latin typeface="Georgia" panose="02040502050405020303"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6390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1+#ppt_w/2"/>
                                          </p:val>
                                        </p:tav>
                                        <p:tav tm="100000">
                                          <p:val>
                                            <p:strVal val="#ppt_x"/>
                                          </p:val>
                                        </p:tav>
                                      </p:tavLst>
                                    </p:anim>
                                    <p:anim calcmode="lin" valueType="num">
                                      <p:cBhvr additive="base">
                                        <p:cTn id="12"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WCC">
      <a:majorFont>
        <a:latin typeface="Georgia"/>
        <a:ea typeface="Bodoni SvtyTwo ITC TT-Bold"/>
        <a:cs typeface="Bodoni SvtyTwo ITC TT-Bold"/>
      </a:majorFont>
      <a:minorFont>
        <a:latin typeface="Lato"/>
        <a:ea typeface="Lato-Light"/>
        <a:cs typeface="Lato-Light"/>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5959</Words>
  <Application>Microsoft Office PowerPoint</Application>
  <PresentationFormat>Widescreen</PresentationFormat>
  <Paragraphs>370</Paragraphs>
  <Slides>49</Slides>
  <Notes>48</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49</vt:i4>
      </vt:variant>
    </vt:vector>
  </HeadingPairs>
  <TitlesOfParts>
    <vt:vector size="59" baseType="lpstr">
      <vt:lpstr>Arial</vt:lpstr>
      <vt:lpstr>Bodoni SvtyTwo ITC TT-Bold</vt:lpstr>
      <vt:lpstr>Calibri</vt:lpstr>
      <vt:lpstr>Garamond</vt:lpstr>
      <vt:lpstr>Georgia</vt:lpstr>
      <vt:lpstr>Helvetica Neue Medium</vt:lpstr>
      <vt:lpstr>Lato</vt:lpstr>
      <vt:lpstr>Lato-Light</vt:lpstr>
      <vt:lpstr>Times New Roman</vt:lpstr>
      <vt:lpstr>Office Theme</vt:lpstr>
      <vt:lpstr>PowerPoint Presentation</vt:lpstr>
      <vt:lpstr>Marcus Garvey: Black Star Falling</vt:lpstr>
      <vt:lpstr>Marcus Garvey: Black Star Falling</vt:lpstr>
      <vt:lpstr>Marcus Garvey: Black Star Falling</vt:lpstr>
      <vt:lpstr>Marcus Garvey: Black Star Falling</vt:lpstr>
      <vt:lpstr>A False Report</vt:lpstr>
      <vt:lpstr>A False Report</vt:lpstr>
      <vt:lpstr>Buried Alive</vt:lpstr>
      <vt:lpstr>Buried Alive</vt:lpstr>
      <vt:lpstr>Buried Alive</vt:lpstr>
      <vt:lpstr>1919: Storm Clouds</vt:lpstr>
      <vt:lpstr>1919: Storm Clouds</vt:lpstr>
      <vt:lpstr>Garvey and His Enemies</vt:lpstr>
      <vt:lpstr>W.E.B. Du Bois</vt:lpstr>
      <vt:lpstr>W.E.B. Du Bois</vt:lpstr>
      <vt:lpstr>Hubert Henry Harrison</vt:lpstr>
      <vt:lpstr>Hubert Henry Harrison</vt:lpstr>
      <vt:lpstr>James Hood Eason</vt:lpstr>
      <vt:lpstr>James Hood Eason</vt:lpstr>
      <vt:lpstr>The Black Star Line </vt:lpstr>
      <vt:lpstr>PowerPoint Presentation</vt:lpstr>
      <vt:lpstr>Amy Jacques Garvey</vt:lpstr>
      <vt:lpstr>1922: A Shocking Meeting </vt:lpstr>
      <vt:lpstr>1922: A Shocking Meeting</vt:lpstr>
      <vt:lpstr>1922: A Shocking Meeting</vt:lpstr>
      <vt:lpstr>“Garvey Must Go!”</vt:lpstr>
      <vt:lpstr>“Garvey Must Go!”</vt:lpstr>
      <vt:lpstr> Garvey on Trial</vt:lpstr>
      <vt:lpstr>  Out on Bail</vt:lpstr>
      <vt:lpstr>  Out on Bail</vt:lpstr>
      <vt:lpstr>  Failed Appeal</vt:lpstr>
      <vt:lpstr>“Look for Me in the Whirlwind”</vt:lpstr>
      <vt:lpstr>“Look for Me in the Whirlwind”</vt:lpstr>
      <vt:lpstr>Free Garvey?</vt:lpstr>
      <vt:lpstr>1927: Deportation</vt:lpstr>
      <vt:lpstr>1927: Deportation</vt:lpstr>
      <vt:lpstr>Garvey in Exile</vt:lpstr>
      <vt:lpstr>Garvey in Exile</vt:lpstr>
      <vt:lpstr>Garvey in Exile</vt:lpstr>
      <vt:lpstr>Last Days in London</vt:lpstr>
      <vt:lpstr>Last Days in London</vt:lpstr>
      <vt:lpstr>A Chance Encounter</vt:lpstr>
      <vt:lpstr>A Chance Encounter</vt:lpstr>
      <vt:lpstr>Death and Remembrance</vt:lpstr>
      <vt:lpstr> Legacy of Empowerment</vt:lpstr>
      <vt:lpstr> Legacy of Empowerment</vt:lpstr>
      <vt:lpstr>Legacy of Empowerment</vt:lpstr>
      <vt:lpstr> A National Hero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2023-08-17T15:28:24Z</dcterms:created>
  <dcterms:modified xsi:type="dcterms:W3CDTF">2023-08-17T17:42:04Z</dcterms:modified>
  <cp:contentStatus/>
</cp:coreProperties>
</file>