
<file path=[Content_Types].xml><?xml version="1.0" encoding="utf-8"?>
<Types xmlns="http://schemas.openxmlformats.org/package/2006/content-types">
  <Default Extension="png" ContentType="image/png"/>
  <Default Extension="svg" ContentType="image/svg+xml"/>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authors.xml" ContentType="application/vnd.ms-powerpoint.author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48" r:id="rId1"/>
  </p:sldMasterIdLst>
  <p:notesMasterIdLst>
    <p:notesMasterId r:id="rId37"/>
  </p:notesMasterIdLst>
  <p:sldIdLst>
    <p:sldId id="404" r:id="rId2"/>
    <p:sldId id="256" r:id="rId3"/>
    <p:sldId id="405" r:id="rId4"/>
    <p:sldId id="261" r:id="rId5"/>
    <p:sldId id="421" r:id="rId6"/>
    <p:sldId id="423" r:id="rId7"/>
    <p:sldId id="422" r:id="rId8"/>
    <p:sldId id="420" r:id="rId9"/>
    <p:sldId id="424" r:id="rId10"/>
    <p:sldId id="419" r:id="rId11"/>
    <p:sldId id="429" r:id="rId12"/>
    <p:sldId id="262" r:id="rId13"/>
    <p:sldId id="430" r:id="rId14"/>
    <p:sldId id="431" r:id="rId15"/>
    <p:sldId id="432" r:id="rId16"/>
    <p:sldId id="433" r:id="rId17"/>
    <p:sldId id="434" r:id="rId18"/>
    <p:sldId id="435" r:id="rId19"/>
    <p:sldId id="449" r:id="rId20"/>
    <p:sldId id="436" r:id="rId21"/>
    <p:sldId id="437" r:id="rId22"/>
    <p:sldId id="450" r:id="rId23"/>
    <p:sldId id="438" r:id="rId24"/>
    <p:sldId id="447" r:id="rId25"/>
    <p:sldId id="439" r:id="rId26"/>
    <p:sldId id="440" r:id="rId27"/>
    <p:sldId id="441" r:id="rId28"/>
    <p:sldId id="442" r:id="rId29"/>
    <p:sldId id="446" r:id="rId30"/>
    <p:sldId id="443" r:id="rId31"/>
    <p:sldId id="444" r:id="rId32"/>
    <p:sldId id="448" r:id="rId33"/>
    <p:sldId id="445" r:id="rId34"/>
    <p:sldId id="416" r:id="rId35"/>
    <p:sldId id="389" r:id="rId3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Introduction" id="{C2563CF7-9152-4E61-A1D0-518746ED0281}">
          <p14:sldIdLst>
            <p14:sldId id="404"/>
            <p14:sldId id="256"/>
            <p14:sldId id="405"/>
            <p14:sldId id="261"/>
            <p14:sldId id="421"/>
            <p14:sldId id="423"/>
            <p14:sldId id="422"/>
            <p14:sldId id="420"/>
          </p14:sldIdLst>
        </p14:section>
        <p14:section name="Indoctrination" id="{F464E29C-40B1-4A1C-84FD-AFEEBBE6B874}">
          <p14:sldIdLst>
            <p14:sldId id="424"/>
            <p14:sldId id="419"/>
            <p14:sldId id="429"/>
            <p14:sldId id="262"/>
            <p14:sldId id="430"/>
            <p14:sldId id="431"/>
            <p14:sldId id="432"/>
            <p14:sldId id="433"/>
            <p14:sldId id="434"/>
            <p14:sldId id="435"/>
            <p14:sldId id="449"/>
            <p14:sldId id="436"/>
            <p14:sldId id="437"/>
            <p14:sldId id="450"/>
            <p14:sldId id="438"/>
            <p14:sldId id="447"/>
            <p14:sldId id="439"/>
            <p14:sldId id="440"/>
            <p14:sldId id="441"/>
            <p14:sldId id="442"/>
            <p14:sldId id="446"/>
            <p14:sldId id="443"/>
            <p14:sldId id="444"/>
            <p14:sldId id="448"/>
            <p14:sldId id="445"/>
            <p14:sldId id="416"/>
            <p14:sldId id="389"/>
          </p14:sldIdLst>
        </p14:section>
      </p14:sectionLst>
    </p:ex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55F19A2D-D12E-BFA0-0D38-351DFA69B16C}" name="Tina Webb" initials="TW" userId="S::twebb@woodsoncenter.org::0d532013-4449-4f89-8331-67e74df772bf" providerId="AD"/>
  <p188:author id="{AAFFD53B-2F87-7082-7C51-C7295C6C0903}" name="Stephanie Taylor" initials="ST" userId="S::staylor@woodsoncenter.org::6507a91e-9be2-47d5-8d9a-6937e9a2ac1c" providerId="AD"/>
  <p188:author id="{741105B3-CADC-D241-6690-02560E37ECB8}" name="Beth Feeley" initials="BF" userId="S::bfeeley@woodsoncenter.org::6f68d2de-dc32-42b1-90c0-5a361980b930"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9338" autoAdjust="0"/>
    <p:restoredTop sz="90571" autoAdjust="0"/>
  </p:normalViewPr>
  <p:slideViewPr>
    <p:cSldViewPr snapToGrid="0">
      <p:cViewPr varScale="1">
        <p:scale>
          <a:sx n="75" d="100"/>
          <a:sy n="75" d="100"/>
        </p:scale>
        <p:origin x="66" y="68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viewProps" Target="viewProps.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notesMaster" Target="notesMasters/notesMaster1.xml"/><Relationship Id="rId40" Type="http://schemas.openxmlformats.org/officeDocument/2006/relationships/theme" Target="theme/theme1.xml"/><Relationship Id="rId45" Type="http://schemas.microsoft.com/office/2018/10/relationships/authors" Target="author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BAF86B5-EB98-4CF4-8E51-C9BB4D8F9464}" type="datetimeFigureOut">
              <a:rPr lang="en-US" smtClean="0"/>
              <a:t>6/27/2024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3EB26F7-A228-42CF-ACCD-60F210703DBF}" type="slidenum">
              <a:rPr lang="en-US" smtClean="0"/>
              <a:t>‹#›</a:t>
            </a:fld>
            <a:endParaRPr lang="en-US"/>
          </a:p>
        </p:txBody>
      </p:sp>
    </p:spTree>
    <p:extLst>
      <p:ext uri="{BB962C8B-B14F-4D97-AF65-F5344CB8AC3E}">
        <p14:creationId xmlns:p14="http://schemas.microsoft.com/office/powerpoint/2010/main" val="388334080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3EB26F7-A228-42CF-ACCD-60F210703DBF}" type="slidenum">
              <a:rPr lang="en-US" smtClean="0"/>
              <a:t>1</a:t>
            </a:fld>
            <a:endParaRPr lang="en-US"/>
          </a:p>
        </p:txBody>
      </p:sp>
    </p:spTree>
    <p:extLst>
      <p:ext uri="{BB962C8B-B14F-4D97-AF65-F5344CB8AC3E}">
        <p14:creationId xmlns:p14="http://schemas.microsoft.com/office/powerpoint/2010/main" val="105246634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https://archive.org/details/goldenthirteenre00sti</a:t>
            </a:r>
          </a:p>
          <a:p>
            <a:endParaRPr lang="en-US" dirty="0"/>
          </a:p>
        </p:txBody>
      </p:sp>
      <p:sp>
        <p:nvSpPr>
          <p:cNvPr id="4" name="Slide Number Placeholder 3"/>
          <p:cNvSpPr>
            <a:spLocks noGrp="1"/>
          </p:cNvSpPr>
          <p:nvPr>
            <p:ph type="sldNum" sz="quarter" idx="5"/>
          </p:nvPr>
        </p:nvSpPr>
        <p:spPr/>
        <p:txBody>
          <a:bodyPr/>
          <a:lstStyle/>
          <a:p>
            <a:fld id="{E3EB26F7-A228-42CF-ACCD-60F210703DBF}" type="slidenum">
              <a:rPr lang="en-US" smtClean="0"/>
              <a:t>12</a:t>
            </a:fld>
            <a:endParaRPr lang="en-US"/>
          </a:p>
        </p:txBody>
      </p:sp>
    </p:spTree>
    <p:extLst>
      <p:ext uri="{BB962C8B-B14F-4D97-AF65-F5344CB8AC3E}">
        <p14:creationId xmlns:p14="http://schemas.microsoft.com/office/powerpoint/2010/main" val="387249432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https://archive.org/details/goldenthirteenre00sti</a:t>
            </a:r>
          </a:p>
          <a:p>
            <a:endParaRPr lang="en-US" dirty="0"/>
          </a:p>
        </p:txBody>
      </p:sp>
      <p:sp>
        <p:nvSpPr>
          <p:cNvPr id="4" name="Slide Number Placeholder 3"/>
          <p:cNvSpPr>
            <a:spLocks noGrp="1"/>
          </p:cNvSpPr>
          <p:nvPr>
            <p:ph type="sldNum" sz="quarter" idx="5"/>
          </p:nvPr>
        </p:nvSpPr>
        <p:spPr/>
        <p:txBody>
          <a:bodyPr/>
          <a:lstStyle/>
          <a:p>
            <a:fld id="{E3EB26F7-A228-42CF-ACCD-60F210703DBF}" type="slidenum">
              <a:rPr lang="en-US" smtClean="0"/>
              <a:t>13</a:t>
            </a:fld>
            <a:endParaRPr lang="en-US"/>
          </a:p>
        </p:txBody>
      </p:sp>
    </p:spTree>
    <p:extLst>
      <p:ext uri="{BB962C8B-B14F-4D97-AF65-F5344CB8AC3E}">
        <p14:creationId xmlns:p14="http://schemas.microsoft.com/office/powerpoint/2010/main" val="401517085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https://archive.org/details/goldenthirteenre00sti</a:t>
            </a:r>
          </a:p>
          <a:p>
            <a:endParaRPr lang="en-US" dirty="0"/>
          </a:p>
        </p:txBody>
      </p:sp>
      <p:sp>
        <p:nvSpPr>
          <p:cNvPr id="4" name="Slide Number Placeholder 3"/>
          <p:cNvSpPr>
            <a:spLocks noGrp="1"/>
          </p:cNvSpPr>
          <p:nvPr>
            <p:ph type="sldNum" sz="quarter" idx="5"/>
          </p:nvPr>
        </p:nvSpPr>
        <p:spPr/>
        <p:txBody>
          <a:bodyPr/>
          <a:lstStyle/>
          <a:p>
            <a:fld id="{E3EB26F7-A228-42CF-ACCD-60F210703DBF}" type="slidenum">
              <a:rPr lang="en-US" smtClean="0"/>
              <a:t>14</a:t>
            </a:fld>
            <a:endParaRPr lang="en-US"/>
          </a:p>
        </p:txBody>
      </p:sp>
    </p:spTree>
    <p:extLst>
      <p:ext uri="{BB962C8B-B14F-4D97-AF65-F5344CB8AC3E}">
        <p14:creationId xmlns:p14="http://schemas.microsoft.com/office/powerpoint/2010/main" val="320149206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https://archive.org/details/goldenthirteenre00sti</a:t>
            </a:r>
          </a:p>
          <a:p>
            <a:endParaRPr lang="en-US" dirty="0"/>
          </a:p>
        </p:txBody>
      </p:sp>
      <p:sp>
        <p:nvSpPr>
          <p:cNvPr id="4" name="Slide Number Placeholder 3"/>
          <p:cNvSpPr>
            <a:spLocks noGrp="1"/>
          </p:cNvSpPr>
          <p:nvPr>
            <p:ph type="sldNum" sz="quarter" idx="5"/>
          </p:nvPr>
        </p:nvSpPr>
        <p:spPr/>
        <p:txBody>
          <a:bodyPr/>
          <a:lstStyle/>
          <a:p>
            <a:fld id="{E3EB26F7-A228-42CF-ACCD-60F210703DBF}" type="slidenum">
              <a:rPr lang="en-US" smtClean="0"/>
              <a:t>15</a:t>
            </a:fld>
            <a:endParaRPr lang="en-US"/>
          </a:p>
        </p:txBody>
      </p:sp>
    </p:spTree>
    <p:extLst>
      <p:ext uri="{BB962C8B-B14F-4D97-AF65-F5344CB8AC3E}">
        <p14:creationId xmlns:p14="http://schemas.microsoft.com/office/powerpoint/2010/main" val="248128183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https://archive.org/details/goldenthirteenre00sti</a:t>
            </a:r>
          </a:p>
          <a:p>
            <a:endParaRPr lang="en-US" dirty="0"/>
          </a:p>
        </p:txBody>
      </p:sp>
      <p:sp>
        <p:nvSpPr>
          <p:cNvPr id="4" name="Slide Number Placeholder 3"/>
          <p:cNvSpPr>
            <a:spLocks noGrp="1"/>
          </p:cNvSpPr>
          <p:nvPr>
            <p:ph type="sldNum" sz="quarter" idx="5"/>
          </p:nvPr>
        </p:nvSpPr>
        <p:spPr/>
        <p:txBody>
          <a:bodyPr/>
          <a:lstStyle/>
          <a:p>
            <a:fld id="{E3EB26F7-A228-42CF-ACCD-60F210703DBF}" type="slidenum">
              <a:rPr lang="en-US" smtClean="0"/>
              <a:t>16</a:t>
            </a:fld>
            <a:endParaRPr lang="en-US"/>
          </a:p>
        </p:txBody>
      </p:sp>
    </p:spTree>
    <p:extLst>
      <p:ext uri="{BB962C8B-B14F-4D97-AF65-F5344CB8AC3E}">
        <p14:creationId xmlns:p14="http://schemas.microsoft.com/office/powerpoint/2010/main" val="120921106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https://archive.org/details/goldenthirteenre00sti</a:t>
            </a:r>
          </a:p>
          <a:p>
            <a:endParaRPr lang="en-US" dirty="0"/>
          </a:p>
        </p:txBody>
      </p:sp>
      <p:sp>
        <p:nvSpPr>
          <p:cNvPr id="4" name="Slide Number Placeholder 3"/>
          <p:cNvSpPr>
            <a:spLocks noGrp="1"/>
          </p:cNvSpPr>
          <p:nvPr>
            <p:ph type="sldNum" sz="quarter" idx="5"/>
          </p:nvPr>
        </p:nvSpPr>
        <p:spPr/>
        <p:txBody>
          <a:bodyPr/>
          <a:lstStyle/>
          <a:p>
            <a:fld id="{E3EB26F7-A228-42CF-ACCD-60F210703DBF}" type="slidenum">
              <a:rPr lang="en-US" smtClean="0"/>
              <a:t>17</a:t>
            </a:fld>
            <a:endParaRPr lang="en-US"/>
          </a:p>
        </p:txBody>
      </p:sp>
    </p:spTree>
    <p:extLst>
      <p:ext uri="{BB962C8B-B14F-4D97-AF65-F5344CB8AC3E}">
        <p14:creationId xmlns:p14="http://schemas.microsoft.com/office/powerpoint/2010/main" val="293096240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https://archive.org/details/goldenthirteenre00sti</a:t>
            </a:r>
          </a:p>
          <a:p>
            <a:endParaRPr lang="en-US" dirty="0"/>
          </a:p>
        </p:txBody>
      </p:sp>
      <p:sp>
        <p:nvSpPr>
          <p:cNvPr id="4" name="Slide Number Placeholder 3"/>
          <p:cNvSpPr>
            <a:spLocks noGrp="1"/>
          </p:cNvSpPr>
          <p:nvPr>
            <p:ph type="sldNum" sz="quarter" idx="5"/>
          </p:nvPr>
        </p:nvSpPr>
        <p:spPr/>
        <p:txBody>
          <a:bodyPr/>
          <a:lstStyle/>
          <a:p>
            <a:fld id="{E3EB26F7-A228-42CF-ACCD-60F210703DBF}" type="slidenum">
              <a:rPr lang="en-US" smtClean="0"/>
              <a:t>18</a:t>
            </a:fld>
            <a:endParaRPr lang="en-US"/>
          </a:p>
        </p:txBody>
      </p:sp>
    </p:spTree>
    <p:extLst>
      <p:ext uri="{BB962C8B-B14F-4D97-AF65-F5344CB8AC3E}">
        <p14:creationId xmlns:p14="http://schemas.microsoft.com/office/powerpoint/2010/main" val="284121776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https://archive.org/details/goldenthirteenre00sti</a:t>
            </a:r>
          </a:p>
          <a:p>
            <a:endParaRPr lang="en-US" dirty="0"/>
          </a:p>
        </p:txBody>
      </p:sp>
      <p:sp>
        <p:nvSpPr>
          <p:cNvPr id="4" name="Slide Number Placeholder 3"/>
          <p:cNvSpPr>
            <a:spLocks noGrp="1"/>
          </p:cNvSpPr>
          <p:nvPr>
            <p:ph type="sldNum" sz="quarter" idx="5"/>
          </p:nvPr>
        </p:nvSpPr>
        <p:spPr/>
        <p:txBody>
          <a:bodyPr/>
          <a:lstStyle/>
          <a:p>
            <a:fld id="{E3EB26F7-A228-42CF-ACCD-60F210703DBF}" type="slidenum">
              <a:rPr lang="en-US" smtClean="0"/>
              <a:t>19</a:t>
            </a:fld>
            <a:endParaRPr lang="en-US"/>
          </a:p>
        </p:txBody>
      </p:sp>
    </p:spTree>
    <p:extLst>
      <p:ext uri="{BB962C8B-B14F-4D97-AF65-F5344CB8AC3E}">
        <p14:creationId xmlns:p14="http://schemas.microsoft.com/office/powerpoint/2010/main" val="350746494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https://www.history.navy.mil/content/history/nhhc/browse-by-topic/diversity/african-americans/golden-thirteen.html#goodwin</a:t>
            </a:r>
          </a:p>
        </p:txBody>
      </p:sp>
      <p:sp>
        <p:nvSpPr>
          <p:cNvPr id="4" name="Slide Number Placeholder 3"/>
          <p:cNvSpPr>
            <a:spLocks noGrp="1"/>
          </p:cNvSpPr>
          <p:nvPr>
            <p:ph type="sldNum" sz="quarter" idx="5"/>
          </p:nvPr>
        </p:nvSpPr>
        <p:spPr/>
        <p:txBody>
          <a:bodyPr/>
          <a:lstStyle/>
          <a:p>
            <a:fld id="{E3EB26F7-A228-42CF-ACCD-60F210703DBF}" type="slidenum">
              <a:rPr lang="en-US" smtClean="0"/>
              <a:t>20</a:t>
            </a:fld>
            <a:endParaRPr lang="en-US"/>
          </a:p>
        </p:txBody>
      </p:sp>
    </p:spTree>
    <p:extLst>
      <p:ext uri="{BB962C8B-B14F-4D97-AF65-F5344CB8AC3E}">
        <p14:creationId xmlns:p14="http://schemas.microsoft.com/office/powerpoint/2010/main" val="80726711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https://www.history.navy.mil/content/history/nhhc/browse-by-topic/diversity/african-americans/golden-thirteen.html#goodwin</a:t>
            </a:r>
          </a:p>
        </p:txBody>
      </p:sp>
      <p:sp>
        <p:nvSpPr>
          <p:cNvPr id="4" name="Slide Number Placeholder 3"/>
          <p:cNvSpPr>
            <a:spLocks noGrp="1"/>
          </p:cNvSpPr>
          <p:nvPr>
            <p:ph type="sldNum" sz="quarter" idx="5"/>
          </p:nvPr>
        </p:nvSpPr>
        <p:spPr/>
        <p:txBody>
          <a:bodyPr/>
          <a:lstStyle/>
          <a:p>
            <a:fld id="{E3EB26F7-A228-42CF-ACCD-60F210703DBF}" type="slidenum">
              <a:rPr lang="en-US" smtClean="0"/>
              <a:t>21</a:t>
            </a:fld>
            <a:endParaRPr lang="en-US"/>
          </a:p>
        </p:txBody>
      </p:sp>
    </p:spTree>
    <p:extLst>
      <p:ext uri="{BB962C8B-B14F-4D97-AF65-F5344CB8AC3E}">
        <p14:creationId xmlns:p14="http://schemas.microsoft.com/office/powerpoint/2010/main" val="404511554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https://archive.org/details/goldenthirteenre00stil</a:t>
            </a:r>
          </a:p>
        </p:txBody>
      </p:sp>
      <p:sp>
        <p:nvSpPr>
          <p:cNvPr id="4" name="Slide Number Placeholder 3"/>
          <p:cNvSpPr>
            <a:spLocks noGrp="1"/>
          </p:cNvSpPr>
          <p:nvPr>
            <p:ph type="sldNum" sz="quarter" idx="5"/>
          </p:nvPr>
        </p:nvSpPr>
        <p:spPr/>
        <p:txBody>
          <a:bodyPr/>
          <a:lstStyle/>
          <a:p>
            <a:fld id="{E3EB26F7-A228-42CF-ACCD-60F210703DBF}" type="slidenum">
              <a:rPr lang="en-US" smtClean="0"/>
              <a:t>2</a:t>
            </a:fld>
            <a:endParaRPr lang="en-US"/>
          </a:p>
        </p:txBody>
      </p:sp>
    </p:spTree>
    <p:extLst>
      <p:ext uri="{BB962C8B-B14F-4D97-AF65-F5344CB8AC3E}">
        <p14:creationId xmlns:p14="http://schemas.microsoft.com/office/powerpoint/2010/main" val="296259687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https://www.ibiblio.org/hyperwar/OnlineLibrary/photos/prs-tpic/af-amer/gt-lakes.htm</a:t>
            </a:r>
          </a:p>
        </p:txBody>
      </p:sp>
      <p:sp>
        <p:nvSpPr>
          <p:cNvPr id="4" name="Slide Number Placeholder 3"/>
          <p:cNvSpPr>
            <a:spLocks noGrp="1"/>
          </p:cNvSpPr>
          <p:nvPr>
            <p:ph type="sldNum" sz="quarter" idx="5"/>
          </p:nvPr>
        </p:nvSpPr>
        <p:spPr/>
        <p:txBody>
          <a:bodyPr/>
          <a:lstStyle/>
          <a:p>
            <a:fld id="{E3EB26F7-A228-42CF-ACCD-60F210703DBF}" type="slidenum">
              <a:rPr lang="en-US" smtClean="0"/>
              <a:t>22</a:t>
            </a:fld>
            <a:endParaRPr lang="en-US"/>
          </a:p>
        </p:txBody>
      </p:sp>
    </p:spTree>
    <p:extLst>
      <p:ext uri="{BB962C8B-B14F-4D97-AF65-F5344CB8AC3E}">
        <p14:creationId xmlns:p14="http://schemas.microsoft.com/office/powerpoint/2010/main" val="377748044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https://www.history.navy.mil/content/history/nhhc/browse-by-topic/diversity/african-americans/golden-thirteen.html#Goodwin</a:t>
            </a:r>
          </a:p>
          <a:p>
            <a:r>
              <a:rPr lang="en-US" dirty="0"/>
              <a:t>https://www.usni.org/press/oral-histories/arbor-jesse</a:t>
            </a:r>
          </a:p>
        </p:txBody>
      </p:sp>
      <p:sp>
        <p:nvSpPr>
          <p:cNvPr id="4" name="Slide Number Placeholder 3"/>
          <p:cNvSpPr>
            <a:spLocks noGrp="1"/>
          </p:cNvSpPr>
          <p:nvPr>
            <p:ph type="sldNum" sz="quarter" idx="5"/>
          </p:nvPr>
        </p:nvSpPr>
        <p:spPr/>
        <p:txBody>
          <a:bodyPr/>
          <a:lstStyle/>
          <a:p>
            <a:fld id="{E3EB26F7-A228-42CF-ACCD-60F210703DBF}" type="slidenum">
              <a:rPr lang="en-US" smtClean="0"/>
              <a:t>23</a:t>
            </a:fld>
            <a:endParaRPr lang="en-US"/>
          </a:p>
        </p:txBody>
      </p:sp>
    </p:spTree>
    <p:extLst>
      <p:ext uri="{BB962C8B-B14F-4D97-AF65-F5344CB8AC3E}">
        <p14:creationId xmlns:p14="http://schemas.microsoft.com/office/powerpoint/2010/main" val="53548698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https://archive.org/details/goldenthirteenre00sti</a:t>
            </a:r>
          </a:p>
          <a:p>
            <a:endParaRPr lang="en-US" dirty="0"/>
          </a:p>
        </p:txBody>
      </p:sp>
      <p:sp>
        <p:nvSpPr>
          <p:cNvPr id="4" name="Slide Number Placeholder 3"/>
          <p:cNvSpPr>
            <a:spLocks noGrp="1"/>
          </p:cNvSpPr>
          <p:nvPr>
            <p:ph type="sldNum" sz="quarter" idx="5"/>
          </p:nvPr>
        </p:nvSpPr>
        <p:spPr/>
        <p:txBody>
          <a:bodyPr/>
          <a:lstStyle/>
          <a:p>
            <a:fld id="{E3EB26F7-A228-42CF-ACCD-60F210703DBF}" type="slidenum">
              <a:rPr lang="en-US" smtClean="0"/>
              <a:t>24</a:t>
            </a:fld>
            <a:endParaRPr lang="en-US"/>
          </a:p>
        </p:txBody>
      </p:sp>
    </p:spTree>
    <p:extLst>
      <p:ext uri="{BB962C8B-B14F-4D97-AF65-F5344CB8AC3E}">
        <p14:creationId xmlns:p14="http://schemas.microsoft.com/office/powerpoint/2010/main" val="216644004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https://archive.org/details/goldenthirteenre00sti</a:t>
            </a:r>
          </a:p>
          <a:p>
            <a:endParaRPr lang="en-US" dirty="0"/>
          </a:p>
        </p:txBody>
      </p:sp>
      <p:sp>
        <p:nvSpPr>
          <p:cNvPr id="4" name="Slide Number Placeholder 3"/>
          <p:cNvSpPr>
            <a:spLocks noGrp="1"/>
          </p:cNvSpPr>
          <p:nvPr>
            <p:ph type="sldNum" sz="quarter" idx="5"/>
          </p:nvPr>
        </p:nvSpPr>
        <p:spPr/>
        <p:txBody>
          <a:bodyPr/>
          <a:lstStyle/>
          <a:p>
            <a:fld id="{E3EB26F7-A228-42CF-ACCD-60F210703DBF}" type="slidenum">
              <a:rPr lang="en-US" smtClean="0"/>
              <a:t>25</a:t>
            </a:fld>
            <a:endParaRPr lang="en-US"/>
          </a:p>
        </p:txBody>
      </p:sp>
    </p:spTree>
    <p:extLst>
      <p:ext uri="{BB962C8B-B14F-4D97-AF65-F5344CB8AC3E}">
        <p14:creationId xmlns:p14="http://schemas.microsoft.com/office/powerpoint/2010/main" val="288627853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https://archive.org/details/goldenthirteenre00sti</a:t>
            </a:r>
          </a:p>
          <a:p>
            <a:endParaRPr lang="en-US" dirty="0"/>
          </a:p>
        </p:txBody>
      </p:sp>
      <p:sp>
        <p:nvSpPr>
          <p:cNvPr id="4" name="Slide Number Placeholder 3"/>
          <p:cNvSpPr>
            <a:spLocks noGrp="1"/>
          </p:cNvSpPr>
          <p:nvPr>
            <p:ph type="sldNum" sz="quarter" idx="5"/>
          </p:nvPr>
        </p:nvSpPr>
        <p:spPr/>
        <p:txBody>
          <a:bodyPr/>
          <a:lstStyle/>
          <a:p>
            <a:fld id="{E3EB26F7-A228-42CF-ACCD-60F210703DBF}" type="slidenum">
              <a:rPr lang="en-US" smtClean="0"/>
              <a:t>26</a:t>
            </a:fld>
            <a:endParaRPr lang="en-US"/>
          </a:p>
        </p:txBody>
      </p:sp>
    </p:spTree>
    <p:extLst>
      <p:ext uri="{BB962C8B-B14F-4D97-AF65-F5344CB8AC3E}">
        <p14:creationId xmlns:p14="http://schemas.microsoft.com/office/powerpoint/2010/main" val="259251572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https://archive.org/details/goldenthirteenre00sti</a:t>
            </a:r>
          </a:p>
          <a:p>
            <a:endParaRPr lang="en-US" dirty="0"/>
          </a:p>
        </p:txBody>
      </p:sp>
      <p:sp>
        <p:nvSpPr>
          <p:cNvPr id="4" name="Slide Number Placeholder 3"/>
          <p:cNvSpPr>
            <a:spLocks noGrp="1"/>
          </p:cNvSpPr>
          <p:nvPr>
            <p:ph type="sldNum" sz="quarter" idx="5"/>
          </p:nvPr>
        </p:nvSpPr>
        <p:spPr/>
        <p:txBody>
          <a:bodyPr/>
          <a:lstStyle/>
          <a:p>
            <a:fld id="{E3EB26F7-A228-42CF-ACCD-60F210703DBF}" type="slidenum">
              <a:rPr lang="en-US" smtClean="0"/>
              <a:t>27</a:t>
            </a:fld>
            <a:endParaRPr lang="en-US"/>
          </a:p>
        </p:txBody>
      </p:sp>
    </p:spTree>
    <p:extLst>
      <p:ext uri="{BB962C8B-B14F-4D97-AF65-F5344CB8AC3E}">
        <p14:creationId xmlns:p14="http://schemas.microsoft.com/office/powerpoint/2010/main" val="361572372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https://archive.org/details/goldenthirteenre00sti</a:t>
            </a:r>
          </a:p>
          <a:p>
            <a:endParaRPr lang="en-US" dirty="0"/>
          </a:p>
        </p:txBody>
      </p:sp>
      <p:sp>
        <p:nvSpPr>
          <p:cNvPr id="4" name="Slide Number Placeholder 3"/>
          <p:cNvSpPr>
            <a:spLocks noGrp="1"/>
          </p:cNvSpPr>
          <p:nvPr>
            <p:ph type="sldNum" sz="quarter" idx="5"/>
          </p:nvPr>
        </p:nvSpPr>
        <p:spPr/>
        <p:txBody>
          <a:bodyPr/>
          <a:lstStyle/>
          <a:p>
            <a:fld id="{E3EB26F7-A228-42CF-ACCD-60F210703DBF}" type="slidenum">
              <a:rPr lang="en-US" smtClean="0"/>
              <a:t>28</a:t>
            </a:fld>
            <a:endParaRPr lang="en-US"/>
          </a:p>
        </p:txBody>
      </p:sp>
    </p:spTree>
    <p:extLst>
      <p:ext uri="{BB962C8B-B14F-4D97-AF65-F5344CB8AC3E}">
        <p14:creationId xmlns:p14="http://schemas.microsoft.com/office/powerpoint/2010/main" val="241088476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https://archive.org/details/goldenthirteenre00sti</a:t>
            </a:r>
          </a:p>
          <a:p>
            <a:endParaRPr lang="en-US" dirty="0"/>
          </a:p>
        </p:txBody>
      </p:sp>
      <p:sp>
        <p:nvSpPr>
          <p:cNvPr id="4" name="Slide Number Placeholder 3"/>
          <p:cNvSpPr>
            <a:spLocks noGrp="1"/>
          </p:cNvSpPr>
          <p:nvPr>
            <p:ph type="sldNum" sz="quarter" idx="5"/>
          </p:nvPr>
        </p:nvSpPr>
        <p:spPr/>
        <p:txBody>
          <a:bodyPr/>
          <a:lstStyle/>
          <a:p>
            <a:fld id="{E3EB26F7-A228-42CF-ACCD-60F210703DBF}" type="slidenum">
              <a:rPr lang="en-US" smtClean="0"/>
              <a:t>29</a:t>
            </a:fld>
            <a:endParaRPr lang="en-US"/>
          </a:p>
        </p:txBody>
      </p:sp>
    </p:spTree>
    <p:extLst>
      <p:ext uri="{BB962C8B-B14F-4D97-AF65-F5344CB8AC3E}">
        <p14:creationId xmlns:p14="http://schemas.microsoft.com/office/powerpoint/2010/main" val="354887945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https://archive.org/details/goldenthirteenre00sti</a:t>
            </a:r>
          </a:p>
          <a:p>
            <a:endParaRPr lang="en-US" dirty="0"/>
          </a:p>
        </p:txBody>
      </p:sp>
      <p:sp>
        <p:nvSpPr>
          <p:cNvPr id="4" name="Slide Number Placeholder 3"/>
          <p:cNvSpPr>
            <a:spLocks noGrp="1"/>
          </p:cNvSpPr>
          <p:nvPr>
            <p:ph type="sldNum" sz="quarter" idx="5"/>
          </p:nvPr>
        </p:nvSpPr>
        <p:spPr/>
        <p:txBody>
          <a:bodyPr/>
          <a:lstStyle/>
          <a:p>
            <a:fld id="{E3EB26F7-A228-42CF-ACCD-60F210703DBF}" type="slidenum">
              <a:rPr lang="en-US" smtClean="0"/>
              <a:t>30</a:t>
            </a:fld>
            <a:endParaRPr lang="en-US"/>
          </a:p>
        </p:txBody>
      </p:sp>
    </p:spTree>
    <p:extLst>
      <p:ext uri="{BB962C8B-B14F-4D97-AF65-F5344CB8AC3E}">
        <p14:creationId xmlns:p14="http://schemas.microsoft.com/office/powerpoint/2010/main" val="191671219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https://archive.org/details/goldenthirteenre00sti</a:t>
            </a:r>
          </a:p>
          <a:p>
            <a:r>
              <a:rPr lang="en-US" dirty="0"/>
              <a:t>https://www.usni.org/press/oral-histories/</a:t>
            </a:r>
          </a:p>
        </p:txBody>
      </p:sp>
      <p:sp>
        <p:nvSpPr>
          <p:cNvPr id="4" name="Slide Number Placeholder 3"/>
          <p:cNvSpPr>
            <a:spLocks noGrp="1"/>
          </p:cNvSpPr>
          <p:nvPr>
            <p:ph type="sldNum" sz="quarter" idx="5"/>
          </p:nvPr>
        </p:nvSpPr>
        <p:spPr/>
        <p:txBody>
          <a:bodyPr/>
          <a:lstStyle/>
          <a:p>
            <a:fld id="{E3EB26F7-A228-42CF-ACCD-60F210703DBF}" type="slidenum">
              <a:rPr lang="en-US" smtClean="0"/>
              <a:t>31</a:t>
            </a:fld>
            <a:endParaRPr lang="en-US"/>
          </a:p>
        </p:txBody>
      </p:sp>
    </p:spTree>
    <p:extLst>
      <p:ext uri="{BB962C8B-B14F-4D97-AF65-F5344CB8AC3E}">
        <p14:creationId xmlns:p14="http://schemas.microsoft.com/office/powerpoint/2010/main" val="220906204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https://archive.org/details/goldenthirteenre00stil</a:t>
            </a:r>
          </a:p>
          <a:p>
            <a:r>
              <a:rPr lang="en-US" dirty="0"/>
              <a:t>https://www.history.navy.mil/content/history/nhhc/browse-by-topic/diversity/african-americans/golden-thirteen.html</a:t>
            </a:r>
          </a:p>
          <a:p>
            <a:endParaRPr lang="en-US" dirty="0"/>
          </a:p>
          <a:p>
            <a:endParaRPr lang="en-US" dirty="0"/>
          </a:p>
        </p:txBody>
      </p:sp>
      <p:sp>
        <p:nvSpPr>
          <p:cNvPr id="4" name="Slide Number Placeholder 3"/>
          <p:cNvSpPr>
            <a:spLocks noGrp="1"/>
          </p:cNvSpPr>
          <p:nvPr>
            <p:ph type="sldNum" sz="quarter" idx="5"/>
          </p:nvPr>
        </p:nvSpPr>
        <p:spPr/>
        <p:txBody>
          <a:bodyPr/>
          <a:lstStyle/>
          <a:p>
            <a:fld id="{E3EB26F7-A228-42CF-ACCD-60F210703DBF}" type="slidenum">
              <a:rPr lang="en-US" smtClean="0"/>
              <a:t>3</a:t>
            </a:fld>
            <a:endParaRPr lang="en-US"/>
          </a:p>
        </p:txBody>
      </p:sp>
    </p:spTree>
    <p:extLst>
      <p:ext uri="{BB962C8B-B14F-4D97-AF65-F5344CB8AC3E}">
        <p14:creationId xmlns:p14="http://schemas.microsoft.com/office/powerpoint/2010/main" val="114658783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https://archive.org/details/goldenthirteenre00sti</a:t>
            </a:r>
          </a:p>
          <a:p>
            <a:r>
              <a:rPr lang="en-US" dirty="0"/>
              <a:t>https://www.usni.org/press/oral-histories/</a:t>
            </a:r>
          </a:p>
        </p:txBody>
      </p:sp>
      <p:sp>
        <p:nvSpPr>
          <p:cNvPr id="4" name="Slide Number Placeholder 3"/>
          <p:cNvSpPr>
            <a:spLocks noGrp="1"/>
          </p:cNvSpPr>
          <p:nvPr>
            <p:ph type="sldNum" sz="quarter" idx="5"/>
          </p:nvPr>
        </p:nvSpPr>
        <p:spPr/>
        <p:txBody>
          <a:bodyPr/>
          <a:lstStyle/>
          <a:p>
            <a:fld id="{E3EB26F7-A228-42CF-ACCD-60F210703DBF}" type="slidenum">
              <a:rPr lang="en-US" smtClean="0"/>
              <a:t>32</a:t>
            </a:fld>
            <a:endParaRPr lang="en-US"/>
          </a:p>
        </p:txBody>
      </p:sp>
    </p:spTree>
    <p:extLst>
      <p:ext uri="{BB962C8B-B14F-4D97-AF65-F5344CB8AC3E}">
        <p14:creationId xmlns:p14="http://schemas.microsoft.com/office/powerpoint/2010/main" val="138378412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https://archive.org/details/goldenthirteenre00sti</a:t>
            </a:r>
          </a:p>
          <a:p>
            <a:endParaRPr lang="en-US" dirty="0"/>
          </a:p>
        </p:txBody>
      </p:sp>
      <p:sp>
        <p:nvSpPr>
          <p:cNvPr id="4" name="Slide Number Placeholder 3"/>
          <p:cNvSpPr>
            <a:spLocks noGrp="1"/>
          </p:cNvSpPr>
          <p:nvPr>
            <p:ph type="sldNum" sz="quarter" idx="5"/>
          </p:nvPr>
        </p:nvSpPr>
        <p:spPr/>
        <p:txBody>
          <a:bodyPr/>
          <a:lstStyle/>
          <a:p>
            <a:fld id="{E3EB26F7-A228-42CF-ACCD-60F210703DBF}" type="slidenum">
              <a:rPr lang="en-US" smtClean="0"/>
              <a:t>33</a:t>
            </a:fld>
            <a:endParaRPr lang="en-US"/>
          </a:p>
        </p:txBody>
      </p:sp>
    </p:spTree>
    <p:extLst>
      <p:ext uri="{BB962C8B-B14F-4D97-AF65-F5344CB8AC3E}">
        <p14:creationId xmlns:p14="http://schemas.microsoft.com/office/powerpoint/2010/main" val="318445882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https://www.history.navy.mil/news-and-events/multimedia-gallery/graphics/trailblazers/the-golden-thirteen-.html</a:t>
            </a:r>
          </a:p>
        </p:txBody>
      </p:sp>
      <p:sp>
        <p:nvSpPr>
          <p:cNvPr id="4" name="Slide Number Placeholder 3"/>
          <p:cNvSpPr>
            <a:spLocks noGrp="1"/>
          </p:cNvSpPr>
          <p:nvPr>
            <p:ph type="sldNum" sz="quarter" idx="5"/>
          </p:nvPr>
        </p:nvSpPr>
        <p:spPr/>
        <p:txBody>
          <a:bodyPr/>
          <a:lstStyle/>
          <a:p>
            <a:fld id="{E3EB26F7-A228-42CF-ACCD-60F210703DBF}" type="slidenum">
              <a:rPr lang="en-US" smtClean="0"/>
              <a:t>34</a:t>
            </a:fld>
            <a:endParaRPr lang="en-US"/>
          </a:p>
        </p:txBody>
      </p:sp>
    </p:spTree>
    <p:extLst>
      <p:ext uri="{BB962C8B-B14F-4D97-AF65-F5344CB8AC3E}">
        <p14:creationId xmlns:p14="http://schemas.microsoft.com/office/powerpoint/2010/main" val="257908455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https://www.history.navy.mil/content/history/nhhc/browse-by-topic/diversity/african-americans/golden-thirteen.html</a:t>
            </a:r>
          </a:p>
          <a:p>
            <a:r>
              <a:rPr lang="en-US" dirty="0"/>
              <a:t>https://archive.org/details/goldenthirteenre00sti</a:t>
            </a:r>
          </a:p>
        </p:txBody>
      </p:sp>
      <p:sp>
        <p:nvSpPr>
          <p:cNvPr id="4" name="Slide Number Placeholder 3"/>
          <p:cNvSpPr>
            <a:spLocks noGrp="1"/>
          </p:cNvSpPr>
          <p:nvPr>
            <p:ph type="sldNum" sz="quarter" idx="5"/>
          </p:nvPr>
        </p:nvSpPr>
        <p:spPr/>
        <p:txBody>
          <a:bodyPr/>
          <a:lstStyle/>
          <a:p>
            <a:fld id="{E3EB26F7-A228-42CF-ACCD-60F210703DBF}" type="slidenum">
              <a:rPr lang="en-US" smtClean="0"/>
              <a:t>4</a:t>
            </a:fld>
            <a:endParaRPr lang="en-US"/>
          </a:p>
        </p:txBody>
      </p:sp>
    </p:spTree>
    <p:extLst>
      <p:ext uri="{BB962C8B-B14F-4D97-AF65-F5344CB8AC3E}">
        <p14:creationId xmlns:p14="http://schemas.microsoft.com/office/powerpoint/2010/main" val="387010284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https://archive.org/details/goldenthirteenre00sti</a:t>
            </a:r>
          </a:p>
        </p:txBody>
      </p:sp>
      <p:sp>
        <p:nvSpPr>
          <p:cNvPr id="4" name="Slide Number Placeholder 3"/>
          <p:cNvSpPr>
            <a:spLocks noGrp="1"/>
          </p:cNvSpPr>
          <p:nvPr>
            <p:ph type="sldNum" sz="quarter" idx="5"/>
          </p:nvPr>
        </p:nvSpPr>
        <p:spPr/>
        <p:txBody>
          <a:bodyPr/>
          <a:lstStyle/>
          <a:p>
            <a:fld id="{E3EB26F7-A228-42CF-ACCD-60F210703DBF}" type="slidenum">
              <a:rPr lang="en-US" smtClean="0"/>
              <a:t>5</a:t>
            </a:fld>
            <a:endParaRPr lang="en-US"/>
          </a:p>
        </p:txBody>
      </p:sp>
    </p:spTree>
    <p:extLst>
      <p:ext uri="{BB962C8B-B14F-4D97-AF65-F5344CB8AC3E}">
        <p14:creationId xmlns:p14="http://schemas.microsoft.com/office/powerpoint/2010/main" val="42882808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https://www.usni.org/magazines/proceedings/1979/october/integration-navy-1941-1978</a:t>
            </a:r>
          </a:p>
        </p:txBody>
      </p:sp>
      <p:sp>
        <p:nvSpPr>
          <p:cNvPr id="4" name="Slide Number Placeholder 3"/>
          <p:cNvSpPr>
            <a:spLocks noGrp="1"/>
          </p:cNvSpPr>
          <p:nvPr>
            <p:ph type="sldNum" sz="quarter" idx="5"/>
          </p:nvPr>
        </p:nvSpPr>
        <p:spPr/>
        <p:txBody>
          <a:bodyPr/>
          <a:lstStyle/>
          <a:p>
            <a:fld id="{E3EB26F7-A228-42CF-ACCD-60F210703DBF}" type="slidenum">
              <a:rPr lang="en-US" smtClean="0"/>
              <a:t>8</a:t>
            </a:fld>
            <a:endParaRPr lang="en-US"/>
          </a:p>
        </p:txBody>
      </p:sp>
    </p:spTree>
    <p:extLst>
      <p:ext uri="{BB962C8B-B14F-4D97-AF65-F5344CB8AC3E}">
        <p14:creationId xmlns:p14="http://schemas.microsoft.com/office/powerpoint/2010/main" val="380774418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https://archive.org/details/goldenthirteenre00sti</a:t>
            </a:r>
          </a:p>
          <a:p>
            <a:endParaRPr lang="en-US" dirty="0"/>
          </a:p>
        </p:txBody>
      </p:sp>
      <p:sp>
        <p:nvSpPr>
          <p:cNvPr id="4" name="Slide Number Placeholder 3"/>
          <p:cNvSpPr>
            <a:spLocks noGrp="1"/>
          </p:cNvSpPr>
          <p:nvPr>
            <p:ph type="sldNum" sz="quarter" idx="5"/>
          </p:nvPr>
        </p:nvSpPr>
        <p:spPr/>
        <p:txBody>
          <a:bodyPr/>
          <a:lstStyle/>
          <a:p>
            <a:fld id="{E3EB26F7-A228-42CF-ACCD-60F210703DBF}" type="slidenum">
              <a:rPr lang="en-US" smtClean="0"/>
              <a:t>9</a:t>
            </a:fld>
            <a:endParaRPr lang="en-US"/>
          </a:p>
        </p:txBody>
      </p:sp>
    </p:spTree>
    <p:extLst>
      <p:ext uri="{BB962C8B-B14F-4D97-AF65-F5344CB8AC3E}">
        <p14:creationId xmlns:p14="http://schemas.microsoft.com/office/powerpoint/2010/main" val="167960757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https://archive.org/details/goldenthirteenre00sti</a:t>
            </a:r>
          </a:p>
          <a:p>
            <a:endParaRPr lang="en-US" dirty="0"/>
          </a:p>
        </p:txBody>
      </p:sp>
      <p:sp>
        <p:nvSpPr>
          <p:cNvPr id="4" name="Slide Number Placeholder 3"/>
          <p:cNvSpPr>
            <a:spLocks noGrp="1"/>
          </p:cNvSpPr>
          <p:nvPr>
            <p:ph type="sldNum" sz="quarter" idx="5"/>
          </p:nvPr>
        </p:nvSpPr>
        <p:spPr/>
        <p:txBody>
          <a:bodyPr/>
          <a:lstStyle/>
          <a:p>
            <a:fld id="{E3EB26F7-A228-42CF-ACCD-60F210703DBF}" type="slidenum">
              <a:rPr lang="en-US" smtClean="0"/>
              <a:t>10</a:t>
            </a:fld>
            <a:endParaRPr lang="en-US"/>
          </a:p>
        </p:txBody>
      </p:sp>
    </p:spTree>
    <p:extLst>
      <p:ext uri="{BB962C8B-B14F-4D97-AF65-F5344CB8AC3E}">
        <p14:creationId xmlns:p14="http://schemas.microsoft.com/office/powerpoint/2010/main" val="315328330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https://www.usni.org/press/oral-histories/sublett-frank</a:t>
            </a:r>
          </a:p>
        </p:txBody>
      </p:sp>
      <p:sp>
        <p:nvSpPr>
          <p:cNvPr id="4" name="Slide Number Placeholder 3"/>
          <p:cNvSpPr>
            <a:spLocks noGrp="1"/>
          </p:cNvSpPr>
          <p:nvPr>
            <p:ph type="sldNum" sz="quarter" idx="5"/>
          </p:nvPr>
        </p:nvSpPr>
        <p:spPr/>
        <p:txBody>
          <a:bodyPr/>
          <a:lstStyle/>
          <a:p>
            <a:fld id="{E3EB26F7-A228-42CF-ACCD-60F210703DBF}" type="slidenum">
              <a:rPr lang="en-US" smtClean="0"/>
              <a:t>11</a:t>
            </a:fld>
            <a:endParaRPr lang="en-US"/>
          </a:p>
        </p:txBody>
      </p:sp>
    </p:spTree>
    <p:extLst>
      <p:ext uri="{BB962C8B-B14F-4D97-AF65-F5344CB8AC3E}">
        <p14:creationId xmlns:p14="http://schemas.microsoft.com/office/powerpoint/2010/main" val="209074083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8" name="Rectangle">
            <a:extLst>
              <a:ext uri="{FF2B5EF4-FFF2-40B4-BE49-F238E27FC236}">
                <a16:creationId xmlns:a16="http://schemas.microsoft.com/office/drawing/2014/main" id="{82B0C5FE-FAB4-4D5E-A1CA-EF09720AD8EF}"/>
              </a:ext>
            </a:extLst>
          </p:cNvPr>
          <p:cNvSpPr/>
          <p:nvPr userDrawn="1"/>
        </p:nvSpPr>
        <p:spPr>
          <a:xfrm>
            <a:off x="1" y="0"/>
            <a:ext cx="1298671" cy="6858000"/>
          </a:xfrm>
          <a:prstGeom prst="rect">
            <a:avLst/>
          </a:prstGeom>
          <a:solidFill>
            <a:srgbClr val="313653"/>
          </a:solidFill>
          <a:ln w="12700">
            <a:miter lim="400000"/>
          </a:ln>
        </p:spPr>
        <p:txBody>
          <a:bodyPr lIns="50800" tIns="50800" rIns="50800" bIns="50800" anchor="ctr"/>
          <a:lstStyle/>
          <a:p>
            <a:pPr algn="ctr" defTabSz="825500">
              <a:defRPr sz="3200">
                <a:solidFill>
                  <a:schemeClr val="accent4">
                    <a:hueOff val="348544"/>
                    <a:lumOff val="7139"/>
                  </a:schemeClr>
                </a:solidFill>
                <a:latin typeface="Helvetica Neue Medium"/>
                <a:ea typeface="Helvetica Neue Medium"/>
                <a:cs typeface="Helvetica Neue Medium"/>
                <a:sym typeface="Helvetica Neue Medium"/>
              </a:defRPr>
            </a:pPr>
            <a:endParaRPr b="0" i="0" dirty="0">
              <a:latin typeface="Lato" panose="020F0502020204030203" pitchFamily="34" charset="0"/>
              <a:ea typeface="Lato" panose="020F0502020204030203" pitchFamily="34" charset="0"/>
              <a:cs typeface="Lato" panose="020F0502020204030203" pitchFamily="34" charset="0"/>
            </a:endParaRPr>
          </a:p>
        </p:txBody>
      </p:sp>
      <p:pic>
        <p:nvPicPr>
          <p:cNvPr id="9" name="White and Gold.png">
            <a:extLst>
              <a:ext uri="{FF2B5EF4-FFF2-40B4-BE49-F238E27FC236}">
                <a16:creationId xmlns:a16="http://schemas.microsoft.com/office/drawing/2014/main" id="{72DF83DA-8B27-4A90-9484-DF73883ADE09}"/>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rot="16200000">
            <a:off x="-1308190" y="3062452"/>
            <a:ext cx="3915052" cy="733096"/>
          </a:xfrm>
          <a:prstGeom prst="rect">
            <a:avLst/>
          </a:prstGeom>
          <a:ln w="12700">
            <a:miter lim="400000"/>
          </a:ln>
        </p:spPr>
      </p:pic>
      <p:sp>
        <p:nvSpPr>
          <p:cNvPr id="10" name="Presentation Title">
            <a:extLst>
              <a:ext uri="{FF2B5EF4-FFF2-40B4-BE49-F238E27FC236}">
                <a16:creationId xmlns:a16="http://schemas.microsoft.com/office/drawing/2014/main" id="{5D58CE95-66F6-4705-A55B-94645E7615A7}"/>
              </a:ext>
            </a:extLst>
          </p:cNvPr>
          <p:cNvSpPr txBox="1">
            <a:spLocks noGrp="1"/>
          </p:cNvSpPr>
          <p:nvPr>
            <p:ph type="title" hasCustomPrompt="1"/>
          </p:nvPr>
        </p:nvSpPr>
        <p:spPr>
          <a:xfrm>
            <a:off x="1828800" y="457200"/>
            <a:ext cx="9936302" cy="752821"/>
          </a:xfrm>
          <a:prstGeom prst="rect">
            <a:avLst/>
          </a:prstGeom>
        </p:spPr>
        <p:txBody>
          <a:bodyPr anchor="b">
            <a:normAutofit/>
          </a:bodyPr>
          <a:lstStyle>
            <a:lvl1pPr>
              <a:defRPr sz="4400" b="1" i="0" spc="-140" baseline="0">
                <a:solidFill>
                  <a:srgbClr val="313653"/>
                </a:solidFill>
                <a:latin typeface="Garamond" panose="02020404030301010803" pitchFamily="18" charset="0"/>
                <a:ea typeface="+mj-ea"/>
                <a:cs typeface="+mj-cs"/>
                <a:sym typeface="Bodoni SvtyTwo ITC TT-Bold"/>
              </a:defRPr>
            </a:lvl1pPr>
          </a:lstStyle>
          <a:p>
            <a:r>
              <a:rPr dirty="0"/>
              <a:t>Presentation Title</a:t>
            </a:r>
          </a:p>
        </p:txBody>
      </p:sp>
      <p:sp>
        <p:nvSpPr>
          <p:cNvPr id="11" name="Body Level One…">
            <a:extLst>
              <a:ext uri="{FF2B5EF4-FFF2-40B4-BE49-F238E27FC236}">
                <a16:creationId xmlns:a16="http://schemas.microsoft.com/office/drawing/2014/main" id="{BD293084-CB88-4B76-BED1-0BFCD160C0CA}"/>
              </a:ext>
            </a:extLst>
          </p:cNvPr>
          <p:cNvSpPr txBox="1">
            <a:spLocks noGrp="1"/>
          </p:cNvSpPr>
          <p:nvPr>
            <p:ph type="body" sz="quarter" idx="1" hasCustomPrompt="1"/>
          </p:nvPr>
        </p:nvSpPr>
        <p:spPr>
          <a:xfrm>
            <a:off x="1828800" y="1325879"/>
            <a:ext cx="9936302" cy="1905001"/>
          </a:xfrm>
          <a:prstGeom prst="rect">
            <a:avLst/>
          </a:prstGeom>
        </p:spPr>
        <p:txBody>
          <a:bodyPr/>
          <a:lstStyle>
            <a:lvl1pPr marL="0" indent="0" defTabSz="825500">
              <a:lnSpc>
                <a:spcPct val="100000"/>
              </a:lnSpc>
              <a:buSzTx/>
              <a:buNone/>
              <a:defRPr sz="2600">
                <a:solidFill>
                  <a:srgbClr val="AE4844"/>
                </a:solidFill>
                <a:uFill>
                  <a:solidFill>
                    <a:srgbClr val="000000"/>
                  </a:solidFill>
                </a:uFill>
                <a:latin typeface="Lato" panose="020F0502020204030203" pitchFamily="34" charset="0"/>
                <a:ea typeface="Lato" panose="020F0502020204030203" pitchFamily="34" charset="0"/>
                <a:cs typeface="Lato" panose="020F0502020204030203" pitchFamily="34" charset="0"/>
                <a:sym typeface="Lato-Light"/>
              </a:defRPr>
            </a:lvl1pPr>
            <a:lvl2pPr marL="0" indent="457200" defTabSz="825500">
              <a:lnSpc>
                <a:spcPct val="100000"/>
              </a:lnSpc>
              <a:buSzTx/>
              <a:buNone/>
              <a:defRPr sz="3000">
                <a:solidFill>
                  <a:srgbClr val="AE4844"/>
                </a:solidFill>
                <a:uFill>
                  <a:solidFill>
                    <a:srgbClr val="000000"/>
                  </a:solidFill>
                </a:uFill>
                <a:latin typeface="Lato" panose="020F0502020204030203" pitchFamily="34" charset="0"/>
                <a:ea typeface="Lato" panose="020F0502020204030203" pitchFamily="34" charset="0"/>
                <a:cs typeface="Lato" panose="020F0502020204030203" pitchFamily="34" charset="0"/>
                <a:sym typeface="Lato-Light"/>
              </a:defRPr>
            </a:lvl2pPr>
            <a:lvl3pPr marL="0" indent="914400" defTabSz="825500">
              <a:lnSpc>
                <a:spcPct val="100000"/>
              </a:lnSpc>
              <a:buSzTx/>
              <a:buNone/>
              <a:defRPr sz="3000">
                <a:solidFill>
                  <a:srgbClr val="AE4844"/>
                </a:solidFill>
                <a:uFill>
                  <a:solidFill>
                    <a:srgbClr val="000000"/>
                  </a:solidFill>
                </a:uFill>
                <a:latin typeface="Lato" panose="020F0502020204030203" pitchFamily="34" charset="0"/>
                <a:ea typeface="Lato" panose="020F0502020204030203" pitchFamily="34" charset="0"/>
                <a:cs typeface="Lato" panose="020F0502020204030203" pitchFamily="34" charset="0"/>
                <a:sym typeface="Lato-Light"/>
              </a:defRPr>
            </a:lvl3pPr>
            <a:lvl4pPr marL="0" indent="1371600" defTabSz="825500">
              <a:lnSpc>
                <a:spcPct val="100000"/>
              </a:lnSpc>
              <a:buSzTx/>
              <a:buNone/>
              <a:defRPr sz="3000">
                <a:solidFill>
                  <a:srgbClr val="AE4844"/>
                </a:solidFill>
                <a:uFill>
                  <a:solidFill>
                    <a:srgbClr val="000000"/>
                  </a:solidFill>
                </a:uFill>
                <a:latin typeface="Lato" panose="020F0502020204030203" pitchFamily="34" charset="0"/>
                <a:ea typeface="Lato" panose="020F0502020204030203" pitchFamily="34" charset="0"/>
                <a:cs typeface="Lato" panose="020F0502020204030203" pitchFamily="34" charset="0"/>
                <a:sym typeface="Lato-Light"/>
              </a:defRPr>
            </a:lvl4pPr>
            <a:lvl5pPr marL="0" indent="1828800" defTabSz="825500">
              <a:lnSpc>
                <a:spcPct val="100000"/>
              </a:lnSpc>
              <a:buSzTx/>
              <a:buNone/>
              <a:defRPr sz="3000">
                <a:solidFill>
                  <a:srgbClr val="AE4844"/>
                </a:solidFill>
                <a:uFill>
                  <a:solidFill>
                    <a:srgbClr val="000000"/>
                  </a:solidFill>
                </a:uFill>
                <a:latin typeface="Lato" panose="020F0502020204030203" pitchFamily="34" charset="0"/>
                <a:ea typeface="Lato" panose="020F0502020204030203" pitchFamily="34" charset="0"/>
                <a:cs typeface="Lato" panose="020F0502020204030203" pitchFamily="34" charset="0"/>
                <a:sym typeface="Lato-Light"/>
              </a:defRPr>
            </a:lvl5pPr>
          </a:lstStyle>
          <a:p>
            <a:r>
              <a:rPr lang="en-US" dirty="0"/>
              <a:t>Presentation Subtitle</a:t>
            </a:r>
            <a:endParaRPr dirty="0"/>
          </a:p>
          <a:p>
            <a:pPr lvl="1"/>
            <a:endParaRPr dirty="0"/>
          </a:p>
          <a:p>
            <a:pPr lvl="2"/>
            <a:endParaRPr dirty="0"/>
          </a:p>
          <a:p>
            <a:pPr lvl="3"/>
            <a:endParaRPr dirty="0"/>
          </a:p>
          <a:p>
            <a:pPr lvl="4"/>
            <a:endParaRPr dirty="0"/>
          </a:p>
        </p:txBody>
      </p:sp>
    </p:spTree>
    <p:extLst>
      <p:ext uri="{BB962C8B-B14F-4D97-AF65-F5344CB8AC3E}">
        <p14:creationId xmlns:p14="http://schemas.microsoft.com/office/powerpoint/2010/main" val="44021401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8" name="Rectangle">
            <a:extLst>
              <a:ext uri="{FF2B5EF4-FFF2-40B4-BE49-F238E27FC236}">
                <a16:creationId xmlns:a16="http://schemas.microsoft.com/office/drawing/2014/main" id="{82B0C5FE-FAB4-4D5E-A1CA-EF09720AD8EF}"/>
              </a:ext>
            </a:extLst>
          </p:cNvPr>
          <p:cNvSpPr/>
          <p:nvPr userDrawn="1"/>
        </p:nvSpPr>
        <p:spPr>
          <a:xfrm>
            <a:off x="1" y="0"/>
            <a:ext cx="1298671" cy="6858000"/>
          </a:xfrm>
          <a:prstGeom prst="rect">
            <a:avLst/>
          </a:prstGeom>
          <a:solidFill>
            <a:srgbClr val="313653"/>
          </a:solidFill>
          <a:ln w="12700">
            <a:miter lim="400000"/>
          </a:ln>
        </p:spPr>
        <p:txBody>
          <a:bodyPr lIns="50800" tIns="50800" rIns="50800" bIns="50800" anchor="ctr"/>
          <a:lstStyle/>
          <a:p>
            <a:pPr algn="ctr" defTabSz="825500">
              <a:defRPr sz="3200">
                <a:solidFill>
                  <a:schemeClr val="accent4">
                    <a:hueOff val="348544"/>
                    <a:lumOff val="7139"/>
                  </a:schemeClr>
                </a:solidFill>
                <a:latin typeface="Helvetica Neue Medium"/>
                <a:ea typeface="Helvetica Neue Medium"/>
                <a:cs typeface="Helvetica Neue Medium"/>
                <a:sym typeface="Helvetica Neue Medium"/>
              </a:defRPr>
            </a:pPr>
            <a:endParaRPr b="0" i="0" dirty="0">
              <a:latin typeface="Lato" panose="020F0502020204030203" pitchFamily="34" charset="0"/>
              <a:ea typeface="Lato" panose="020F0502020204030203" pitchFamily="34" charset="0"/>
              <a:cs typeface="Lato" panose="020F0502020204030203" pitchFamily="34" charset="0"/>
            </a:endParaRPr>
          </a:p>
        </p:txBody>
      </p:sp>
      <p:pic>
        <p:nvPicPr>
          <p:cNvPr id="9" name="White and Gold.png">
            <a:extLst>
              <a:ext uri="{FF2B5EF4-FFF2-40B4-BE49-F238E27FC236}">
                <a16:creationId xmlns:a16="http://schemas.microsoft.com/office/drawing/2014/main" id="{72DF83DA-8B27-4A90-9484-DF73883ADE09}"/>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rot="16200000">
            <a:off x="-1308190" y="3062452"/>
            <a:ext cx="3915052" cy="733096"/>
          </a:xfrm>
          <a:prstGeom prst="rect">
            <a:avLst/>
          </a:prstGeom>
          <a:ln w="12700">
            <a:miter lim="400000"/>
          </a:ln>
        </p:spPr>
      </p:pic>
    </p:spTree>
    <p:extLst>
      <p:ext uri="{BB962C8B-B14F-4D97-AF65-F5344CB8AC3E}">
        <p14:creationId xmlns:p14="http://schemas.microsoft.com/office/powerpoint/2010/main" val="369246880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Title &amp; Bullets">
    <p:spTree>
      <p:nvGrpSpPr>
        <p:cNvPr id="1" name=""/>
        <p:cNvGrpSpPr/>
        <p:nvPr/>
      </p:nvGrpSpPr>
      <p:grpSpPr>
        <a:xfrm>
          <a:off x="0" y="0"/>
          <a:ext cx="0" cy="0"/>
          <a:chOff x="0" y="0"/>
          <a:chExt cx="0" cy="0"/>
        </a:xfrm>
      </p:grpSpPr>
      <p:sp>
        <p:nvSpPr>
          <p:cNvPr id="44" name="Slide Title"/>
          <p:cNvSpPr txBox="1">
            <a:spLocks noGrp="1"/>
          </p:cNvSpPr>
          <p:nvPr>
            <p:ph type="title" hasCustomPrompt="1"/>
          </p:nvPr>
        </p:nvSpPr>
        <p:spPr>
          <a:prstGeom prst="rect">
            <a:avLst/>
          </a:prstGeom>
        </p:spPr>
        <p:txBody>
          <a:bodyPr/>
          <a:lstStyle/>
          <a:p>
            <a:r>
              <a:t>Slide Title</a:t>
            </a:r>
          </a:p>
        </p:txBody>
      </p:sp>
      <p:sp>
        <p:nvSpPr>
          <p:cNvPr id="45" name="Slide Subtitle"/>
          <p:cNvSpPr txBox="1">
            <a:spLocks noGrp="1"/>
          </p:cNvSpPr>
          <p:nvPr>
            <p:ph type="body" sz="quarter" idx="21" hasCustomPrompt="1"/>
          </p:nvPr>
        </p:nvSpPr>
        <p:spPr>
          <a:xfrm>
            <a:off x="603250" y="1186481"/>
            <a:ext cx="10985500" cy="467390"/>
          </a:xfrm>
          <a:prstGeom prst="rect">
            <a:avLst/>
          </a:prstGeom>
        </p:spPr>
        <p:txBody>
          <a:bodyPr lIns="45719" tIns="45719" rIns="45719" bIns="45719"/>
          <a:lstStyle>
            <a:lvl1pPr marL="0" indent="0" defTabSz="412750">
              <a:lnSpc>
                <a:spcPct val="100000"/>
              </a:lnSpc>
              <a:buSzTx/>
              <a:buNone/>
              <a:defRPr sz="1500">
                <a:solidFill>
                  <a:srgbClr val="AE4844"/>
                </a:solidFill>
                <a:uFill>
                  <a:solidFill>
                    <a:srgbClr val="000000"/>
                  </a:solidFill>
                </a:uFill>
                <a:latin typeface="+mn-lt"/>
                <a:ea typeface="+mn-ea"/>
                <a:cs typeface="+mn-cs"/>
                <a:sym typeface="Lato-Light"/>
              </a:defRPr>
            </a:lvl1pPr>
          </a:lstStyle>
          <a:p>
            <a:r>
              <a:t>Slide Subtitle</a:t>
            </a:r>
          </a:p>
        </p:txBody>
      </p:sp>
      <p:sp>
        <p:nvSpPr>
          <p:cNvPr id="46" name="Body Level One…"/>
          <p:cNvSpPr txBox="1">
            <a:spLocks noGrp="1"/>
          </p:cNvSpPr>
          <p:nvPr>
            <p:ph type="body" idx="1" hasCustomPrompt="1"/>
          </p:nvPr>
        </p:nvSpPr>
        <p:spPr>
          <a:prstGeom prst="rect">
            <a:avLst/>
          </a:prstGeom>
        </p:spPr>
        <p:txBody>
          <a:bodyPr/>
          <a:lstStyle/>
          <a:p>
            <a:r>
              <a:rPr dirty="0"/>
              <a:t>Slide bullet text</a:t>
            </a:r>
          </a:p>
          <a:p>
            <a:pPr lvl="1"/>
            <a:endParaRPr dirty="0"/>
          </a:p>
          <a:p>
            <a:pPr lvl="2"/>
            <a:endParaRPr dirty="0"/>
          </a:p>
          <a:p>
            <a:pPr lvl="3"/>
            <a:endParaRPr dirty="0"/>
          </a:p>
          <a:p>
            <a:pPr lvl="4"/>
            <a:endParaRPr dirty="0"/>
          </a:p>
        </p:txBody>
      </p:sp>
      <p:sp>
        <p:nvSpPr>
          <p:cNvPr id="47" name="Slide Number"/>
          <p:cNvSpPr txBox="1">
            <a:spLocks noGrp="1"/>
          </p:cNvSpPr>
          <p:nvPr>
            <p:ph type="sldNum" sz="quarter" idx="2"/>
          </p:nvPr>
        </p:nvSpPr>
        <p:spPr>
          <a:prstGeom prst="rect">
            <a:avLst/>
          </a:prstGeom>
        </p:spPr>
        <p:txBody>
          <a:bodyPr/>
          <a:lstStyle/>
          <a:p>
            <a:fld id="{86CB4B4D-7CA3-9044-876B-883B54F8677D}" type="slidenum">
              <a:rPr/>
              <a:t>‹#›</a:t>
            </a:fld>
            <a:endParaRPr/>
          </a:p>
        </p:txBody>
      </p:sp>
    </p:spTree>
    <p:extLst>
      <p:ext uri="{BB962C8B-B14F-4D97-AF65-F5344CB8AC3E}">
        <p14:creationId xmlns:p14="http://schemas.microsoft.com/office/powerpoint/2010/main" val="2334336611"/>
      </p:ext>
    </p:extLst>
  </p:cSld>
  <p:clrMapOvr>
    <a:masterClrMapping/>
  </p:clrMapOvr>
  <p:transition spd="med"/>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C66766D-365C-4496-BBE9-912E19228FA7}"/>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a:extLst>
              <a:ext uri="{FF2B5EF4-FFF2-40B4-BE49-F238E27FC236}">
                <a16:creationId xmlns:a16="http://schemas.microsoft.com/office/drawing/2014/main" id="{BFB34429-81C3-4C89-9DAB-A343D59D5E56}"/>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5">
            <a:extLst>
              <a:ext uri="{FF2B5EF4-FFF2-40B4-BE49-F238E27FC236}">
                <a16:creationId xmlns:a16="http://schemas.microsoft.com/office/drawing/2014/main" id="{2035B996-4F4B-4C8B-BA5C-5285B4734618}"/>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623F9DF-6A95-4BE1-B63A-0CFC487119B3}" type="slidenum">
              <a:rPr lang="en-US" smtClean="0"/>
              <a:t>‹#›</a:t>
            </a:fld>
            <a:endParaRPr lang="en-US"/>
          </a:p>
        </p:txBody>
      </p:sp>
    </p:spTree>
    <p:extLst>
      <p:ext uri="{BB962C8B-B14F-4D97-AF65-F5344CB8AC3E}">
        <p14:creationId xmlns:p14="http://schemas.microsoft.com/office/powerpoint/2010/main" val="761658175"/>
      </p:ext>
    </p:extLst>
  </p:cSld>
  <p:clrMap bg1="lt1" tx1="dk1" bg2="lt2" tx2="dk2" accent1="accent1" accent2="accent2" accent3="accent3" accent4="accent4" accent5="accent5" accent6="accent6" hlink="hlink" folHlink="folHlink"/>
  <p:sldLayoutIdLst>
    <p:sldLayoutId id="2147483649" r:id="rId1"/>
    <p:sldLayoutId id="2147483651" r:id="rId2"/>
    <p:sldLayoutId id="2147483652" r:id="rId3"/>
  </p:sldLayoutIdLst>
  <p:txStyles>
    <p:titleStyle>
      <a:lvl1pPr algn="l" defTabSz="914400" rtl="0" eaLnBrk="1" latinLnBrk="0" hangingPunct="1">
        <a:lnSpc>
          <a:spcPct val="90000"/>
        </a:lnSpc>
        <a:spcBef>
          <a:spcPct val="0"/>
        </a:spcBef>
        <a:buNone/>
        <a:defRPr lang="en-US" sz="4800" b="1" i="0" kern="1200" spc="-140" baseline="0" dirty="0">
          <a:solidFill>
            <a:srgbClr val="313653"/>
          </a:solidFill>
          <a:latin typeface="Garamond" panose="02020404030301010803" pitchFamily="18" charset="0"/>
          <a:ea typeface="+mj-ea"/>
          <a:cs typeface="+mj-cs"/>
          <a:sym typeface="Bodoni SvtyTwo ITC TT-Bold"/>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Lato" panose="020F0502020204030203" pitchFamily="34" charset="0"/>
          <a:ea typeface="Lato" panose="020F0502020204030203" pitchFamily="34" charset="0"/>
          <a:cs typeface="Lato" panose="020F0502020204030203"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Lato" panose="020F0502020204030203" pitchFamily="34" charset="0"/>
          <a:ea typeface="Lato" panose="020F0502020204030203" pitchFamily="34" charset="0"/>
          <a:cs typeface="Lato" panose="020F0502020204030203"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Lato" panose="020F0502020204030203" pitchFamily="34" charset="0"/>
          <a:ea typeface="Lato" panose="020F0502020204030203" pitchFamily="34" charset="0"/>
          <a:cs typeface="Lato" panose="020F0502020204030203"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Lato" panose="020F0502020204030203" pitchFamily="34" charset="0"/>
          <a:ea typeface="Lato" panose="020F0502020204030203" pitchFamily="34" charset="0"/>
          <a:cs typeface="Lato" panose="020F0502020204030203"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Lato" panose="020F0502020204030203" pitchFamily="34" charset="0"/>
          <a:ea typeface="Lato" panose="020F0502020204030203" pitchFamily="34" charset="0"/>
          <a:cs typeface="Lato" panose="020F0502020204030203"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7"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4.svg"/><Relationship Id="rId5" Type="http://schemas.openxmlformats.org/officeDocument/2006/relationships/image" Target="../media/image3.png"/><Relationship Id="rId4" Type="http://schemas.openxmlformats.org/officeDocument/2006/relationships/hyperlink" Target="https://woodsoncenter.s3.us-east-2.amazonaws.com/curriculum/Golden+Thirteen/Golden+Thirteen+HS/Golden13_HS_Presentation_Printable.pdf" TargetMode="External"/></Relationships>
</file>

<file path=ppt/slides/_rels/slide10.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4.xml"/><Relationship Id="rId1" Type="http://schemas.openxmlformats.org/officeDocument/2006/relationships/slideLayout" Target="../slideLayouts/slideLayout1.xml"/><Relationship Id="rId4" Type="http://schemas.microsoft.com/office/2007/relationships/hdphoto" Target="../media/hdphoto2.wdp"/></Relationships>
</file>

<file path=ppt/slides/_rels/slide17.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7.xml"/><Relationship Id="rId1" Type="http://schemas.openxmlformats.org/officeDocument/2006/relationships/slideLayout" Target="../slideLayouts/slideLayout1.xml"/><Relationship Id="rId4" Type="http://schemas.microsoft.com/office/2007/relationships/hdphoto" Target="../media/hdphoto3.wdp"/></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microsoft.com/office/2007/relationships/hdphoto" Target="../media/hdphoto1.wdp"/></Relationships>
</file>

<file path=ppt/slides/_rels/slide20.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21.xml"/><Relationship Id="rId1" Type="http://schemas.openxmlformats.org/officeDocument/2006/relationships/slideLayout" Target="../slideLayouts/slideLayout1.xml"/><Relationship Id="rId6" Type="http://schemas.openxmlformats.org/officeDocument/2006/relationships/image" Target="../media/image4.svg"/><Relationship Id="rId5" Type="http://schemas.openxmlformats.org/officeDocument/2006/relationships/image" Target="../media/image3.png"/><Relationship Id="rId4" Type="http://schemas.openxmlformats.org/officeDocument/2006/relationships/hyperlink" Target="https://woodsoncenter.s3.us-east-2.amazonaws.com/curriculum/Golden+Thirteen/Golden+Thirteen+HS/Golden13_HS_CS_CampRobertSmalls.pdf" TargetMode="External"/></Relationships>
</file>

<file path=ppt/slides/_rels/slide24.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3.xml"/><Relationship Id="rId1" Type="http://schemas.openxmlformats.org/officeDocument/2006/relationships/slideLayout" Target="../slideLayouts/slideLayout1.xml"/><Relationship Id="rId4" Type="http://schemas.microsoft.com/office/2007/relationships/hdphoto" Target="../media/hdphoto4.wdp"/></Relationships>
</file>

<file path=ppt/slides/_rels/slide26.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31.jpg"/><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26.xml"/><Relationship Id="rId1" Type="http://schemas.openxmlformats.org/officeDocument/2006/relationships/slideLayout" Target="../slideLayouts/slideLayout1.xml"/><Relationship Id="rId4" Type="http://schemas.microsoft.com/office/2007/relationships/hdphoto" Target="../media/hdphoto5.wdp"/></Relationships>
</file>

<file path=ppt/slides/_rels/slide29.xml.rels><?xml version="1.0" encoding="UTF-8" standalone="yes"?>
<Relationships xmlns="http://schemas.openxmlformats.org/package/2006/relationships"><Relationship Id="rId3" Type="http://schemas.openxmlformats.org/officeDocument/2006/relationships/image" Target="../media/image33.jpg"/><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34.jpg"/><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3" Type="http://schemas.openxmlformats.org/officeDocument/2006/relationships/image" Target="../media/image35.jpg"/><Relationship Id="rId2" Type="http://schemas.openxmlformats.org/officeDocument/2006/relationships/notesSlide" Target="../notesSlides/notesSlide29.xml"/><Relationship Id="rId1" Type="http://schemas.openxmlformats.org/officeDocument/2006/relationships/slideLayout" Target="../slideLayouts/slideLayout1.xml"/><Relationship Id="rId5" Type="http://schemas.openxmlformats.org/officeDocument/2006/relationships/image" Target="../media/image37.jpg"/><Relationship Id="rId4" Type="http://schemas.openxmlformats.org/officeDocument/2006/relationships/image" Target="../media/image36.jpg"/></Relationships>
</file>

<file path=ppt/slides/_rels/slide32.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30.xml"/><Relationship Id="rId1" Type="http://schemas.openxmlformats.org/officeDocument/2006/relationships/slideLayout" Target="../slideLayouts/slideLayout1.xml"/><Relationship Id="rId4" Type="http://schemas.microsoft.com/office/2007/relationships/hdphoto" Target="../media/hdphoto6.wdp"/></Relationships>
</file>

<file path=ppt/slides/_rels/slide33.xml.rels><?xml version="1.0" encoding="UTF-8" standalone="yes"?>
<Relationships xmlns="http://schemas.openxmlformats.org/package/2006/relationships"><Relationship Id="rId3" Type="http://schemas.openxmlformats.org/officeDocument/2006/relationships/image" Target="../media/image39.JPG"/><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3" Type="http://schemas.openxmlformats.org/officeDocument/2006/relationships/image" Target="../media/image40.jpg"/><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2B46D4A-1D6A-45A5-8D40-0B65ACABB528}"/>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9094303" y="0"/>
            <a:ext cx="3591741" cy="6858000"/>
          </a:xfrm>
          <a:prstGeom prst="rect">
            <a:avLst/>
          </a:prstGeom>
        </p:spPr>
      </p:pic>
      <p:sp>
        <p:nvSpPr>
          <p:cNvPr id="4" name="Title 9">
            <a:extLst>
              <a:ext uri="{FF2B5EF4-FFF2-40B4-BE49-F238E27FC236}">
                <a16:creationId xmlns:a16="http://schemas.microsoft.com/office/drawing/2014/main" id="{11387282-65E0-4619-9536-47B09B4D199D}"/>
              </a:ext>
            </a:extLst>
          </p:cNvPr>
          <p:cNvSpPr txBox="1">
            <a:spLocks/>
          </p:cNvSpPr>
          <p:nvPr/>
        </p:nvSpPr>
        <p:spPr>
          <a:xfrm>
            <a:off x="1828800" y="457200"/>
            <a:ext cx="7040880" cy="981421"/>
          </a:xfrm>
          <a:prstGeom prst="rect">
            <a:avLst/>
          </a:prstGeom>
        </p:spPr>
        <p:txBody>
          <a:bodyPr/>
          <a:lstStyle>
            <a:lvl1pPr algn="l" defTabSz="914400" rtl="0" eaLnBrk="1" latinLnBrk="0" hangingPunct="1">
              <a:lnSpc>
                <a:spcPct val="90000"/>
              </a:lnSpc>
              <a:spcBef>
                <a:spcPct val="0"/>
              </a:spcBef>
              <a:buNone/>
              <a:defRPr lang="en-US" sz="4800" b="1" i="0" kern="1200" spc="-140" baseline="0" dirty="0">
                <a:solidFill>
                  <a:srgbClr val="313653"/>
                </a:solidFill>
                <a:latin typeface="Garamond" panose="02020404030301010803" pitchFamily="18" charset="0"/>
                <a:ea typeface="+mj-ea"/>
                <a:cs typeface="+mj-cs"/>
                <a:sym typeface="Bodoni SvtyTwo ITC TT-Bold"/>
              </a:defRPr>
            </a:lvl1pPr>
          </a:lstStyle>
          <a:p>
            <a:r>
              <a:rPr lang="en-US" dirty="0"/>
              <a:t>The Golden Thirteen: </a:t>
            </a:r>
          </a:p>
          <a:p>
            <a:r>
              <a:rPr lang="en-US" sz="3600" dirty="0"/>
              <a:t>America’s First Black Navy Officers</a:t>
            </a:r>
          </a:p>
        </p:txBody>
      </p:sp>
      <p:sp>
        <p:nvSpPr>
          <p:cNvPr id="5" name="Text Placeholder 2">
            <a:extLst>
              <a:ext uri="{FF2B5EF4-FFF2-40B4-BE49-F238E27FC236}">
                <a16:creationId xmlns:a16="http://schemas.microsoft.com/office/drawing/2014/main" id="{B4831C41-76C8-46F7-954C-84B082C99D4B}"/>
              </a:ext>
            </a:extLst>
          </p:cNvPr>
          <p:cNvSpPr txBox="1">
            <a:spLocks/>
          </p:cNvSpPr>
          <p:nvPr/>
        </p:nvSpPr>
        <p:spPr>
          <a:xfrm>
            <a:off x="1828800" y="2311979"/>
            <a:ext cx="6766560" cy="981421"/>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Lato" panose="020F0502020204030203" pitchFamily="34" charset="0"/>
                <a:ea typeface="Lato" panose="020F0502020204030203" pitchFamily="34" charset="0"/>
                <a:cs typeface="Lato" panose="020F0502020204030203"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Lato" panose="020F0502020204030203" pitchFamily="34" charset="0"/>
                <a:ea typeface="Lato" panose="020F0502020204030203" pitchFamily="34" charset="0"/>
                <a:cs typeface="Lato" panose="020F0502020204030203"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Lato" panose="020F0502020204030203" pitchFamily="34" charset="0"/>
                <a:ea typeface="Lato" panose="020F0502020204030203" pitchFamily="34" charset="0"/>
                <a:cs typeface="Lato" panose="020F0502020204030203"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Lato" panose="020F0502020204030203" pitchFamily="34" charset="0"/>
                <a:ea typeface="Lato" panose="020F0502020204030203" pitchFamily="34" charset="0"/>
                <a:cs typeface="Lato" panose="020F0502020204030203"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Lato" panose="020F0502020204030203" pitchFamily="34" charset="0"/>
                <a:ea typeface="Lato" panose="020F0502020204030203" pitchFamily="34" charset="0"/>
                <a:cs typeface="Lato" panose="020F0502020204030203"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b="1" dirty="0">
                <a:solidFill>
                  <a:srgbClr val="AE4844"/>
                </a:solidFill>
                <a:uFill>
                  <a:solidFill>
                    <a:srgbClr val="000000"/>
                  </a:solidFill>
                </a:uFill>
                <a:sym typeface="Lato-Light"/>
              </a:rPr>
              <a:t>13 officers commissioned in March 1944</a:t>
            </a:r>
            <a:endParaRPr lang="en-US" dirty="0">
              <a:solidFill>
                <a:srgbClr val="AE4844"/>
              </a:solidFill>
              <a:uFill>
                <a:solidFill>
                  <a:srgbClr val="000000"/>
                </a:solidFill>
              </a:uFill>
              <a:sym typeface="Lato-Light"/>
            </a:endParaRPr>
          </a:p>
        </p:txBody>
      </p:sp>
      <p:sp>
        <p:nvSpPr>
          <p:cNvPr id="6" name="Text Placeholder 2">
            <a:extLst>
              <a:ext uri="{FF2B5EF4-FFF2-40B4-BE49-F238E27FC236}">
                <a16:creationId xmlns:a16="http://schemas.microsoft.com/office/drawing/2014/main" id="{8DF61CDA-907D-467A-BE00-4CAC0D6037BF}"/>
              </a:ext>
            </a:extLst>
          </p:cNvPr>
          <p:cNvSpPr txBox="1">
            <a:spLocks/>
          </p:cNvSpPr>
          <p:nvPr/>
        </p:nvSpPr>
        <p:spPr>
          <a:xfrm>
            <a:off x="1828800" y="2943548"/>
            <a:ext cx="6967086" cy="981421"/>
          </a:xfrm>
          <a:prstGeom prst="rect">
            <a:avLst/>
          </a:prstGeom>
        </p:spPr>
        <p:txBody>
          <a:bodyPr lIns="91440" tIns="45720" rIns="91440" bIns="45720" anchor="t"/>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Lato" panose="020F0502020204030203" pitchFamily="34" charset="0"/>
                <a:ea typeface="Lato" panose="020F0502020204030203" pitchFamily="34" charset="0"/>
                <a:cs typeface="Lato" panose="020F0502020204030203"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Lato" panose="020F0502020204030203" pitchFamily="34" charset="0"/>
                <a:ea typeface="Lato" panose="020F0502020204030203" pitchFamily="34" charset="0"/>
                <a:cs typeface="Lato" panose="020F0502020204030203"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Lato" panose="020F0502020204030203" pitchFamily="34" charset="0"/>
                <a:ea typeface="Lato" panose="020F0502020204030203" pitchFamily="34" charset="0"/>
                <a:cs typeface="Lato" panose="020F0502020204030203"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Lato" panose="020F0502020204030203" pitchFamily="34" charset="0"/>
                <a:ea typeface="Lato" panose="020F0502020204030203" pitchFamily="34" charset="0"/>
                <a:cs typeface="Lato" panose="020F0502020204030203"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Lato" panose="020F0502020204030203" pitchFamily="34" charset="0"/>
                <a:ea typeface="Lato" panose="020F0502020204030203" pitchFamily="34" charset="0"/>
                <a:cs typeface="Lato" panose="020F0502020204030203"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Aft>
                <a:spcPts val="1000"/>
              </a:spcAft>
            </a:pPr>
            <a:r>
              <a:rPr lang="en-US" sz="2600" dirty="0">
                <a:solidFill>
                  <a:srgbClr val="AE4844"/>
                </a:solidFill>
                <a:uFill>
                  <a:solidFill>
                    <a:srgbClr val="000000"/>
                  </a:solidFill>
                </a:uFill>
                <a:latin typeface="Lato"/>
                <a:ea typeface="Lato"/>
                <a:cs typeface="Lato"/>
                <a:sym typeface="Lato-Light"/>
              </a:rPr>
              <a:t>Trailblazers for integration of armed forces</a:t>
            </a:r>
            <a:endParaRPr lang="en-US" sz="2600" dirty="0">
              <a:solidFill>
                <a:srgbClr val="AE4844"/>
              </a:solidFill>
              <a:uFill>
                <a:solidFill>
                  <a:srgbClr val="000000"/>
                </a:solidFill>
              </a:uFill>
              <a:latin typeface="Lato"/>
              <a:ea typeface="Lato"/>
              <a:cs typeface="Lato"/>
            </a:endParaRPr>
          </a:p>
          <a:p>
            <a:pPr>
              <a:spcAft>
                <a:spcPts val="1000"/>
              </a:spcAft>
            </a:pPr>
            <a:r>
              <a:rPr lang="en-US" sz="2600" dirty="0">
                <a:solidFill>
                  <a:srgbClr val="AE4844"/>
                </a:solidFill>
                <a:uFill>
                  <a:solidFill>
                    <a:srgbClr val="000000"/>
                  </a:solidFill>
                </a:uFill>
                <a:latin typeface="Lato"/>
                <a:ea typeface="Lato"/>
                <a:cs typeface="Lato"/>
                <a:sym typeface="Lato-Light"/>
              </a:rPr>
              <a:t>Overcame hostility to complete their training</a:t>
            </a:r>
            <a:endParaRPr lang="en-US" sz="2600" dirty="0">
              <a:solidFill>
                <a:srgbClr val="AE4844"/>
              </a:solidFill>
              <a:uFill>
                <a:solidFill>
                  <a:srgbClr val="000000"/>
                </a:solidFill>
              </a:uFill>
              <a:latin typeface="Lato"/>
              <a:ea typeface="Lato"/>
              <a:cs typeface="Lato"/>
            </a:endParaRPr>
          </a:p>
          <a:p>
            <a:pPr>
              <a:spcAft>
                <a:spcPts val="1000"/>
              </a:spcAft>
            </a:pPr>
            <a:r>
              <a:rPr lang="en-US" sz="2600" dirty="0">
                <a:solidFill>
                  <a:srgbClr val="AE4844"/>
                </a:solidFill>
                <a:uFill>
                  <a:solidFill>
                    <a:srgbClr val="000000"/>
                  </a:solidFill>
                </a:uFill>
                <a:latin typeface="Lato"/>
                <a:ea typeface="Lato"/>
                <a:cs typeface="Lato"/>
                <a:sym typeface="Lato-Light"/>
              </a:rPr>
              <a:t>Remarkable civilian accomplishments</a:t>
            </a:r>
            <a:endParaRPr lang="en-US" sz="2600" dirty="0">
              <a:solidFill>
                <a:srgbClr val="AE4844"/>
              </a:solidFill>
              <a:uFill>
                <a:solidFill>
                  <a:srgbClr val="000000"/>
                </a:solidFill>
              </a:uFill>
              <a:latin typeface="Lato"/>
              <a:ea typeface="Lato"/>
              <a:cs typeface="Lato"/>
            </a:endParaRPr>
          </a:p>
          <a:p>
            <a:pPr>
              <a:spcAft>
                <a:spcPts val="1000"/>
              </a:spcAft>
            </a:pPr>
            <a:r>
              <a:rPr lang="en-US" sz="2600" dirty="0">
                <a:solidFill>
                  <a:srgbClr val="AE4844"/>
                </a:solidFill>
                <a:uFill>
                  <a:solidFill>
                    <a:srgbClr val="000000"/>
                  </a:solidFill>
                </a:uFill>
                <a:latin typeface="Lato"/>
                <a:ea typeface="Lato"/>
                <a:cs typeface="Lato"/>
              </a:rPr>
              <a:t>Symbol of today’s diverse US Navy</a:t>
            </a:r>
          </a:p>
          <a:p>
            <a:pPr marL="0" indent="0">
              <a:spcAft>
                <a:spcPts val="1000"/>
              </a:spcAft>
              <a:buNone/>
            </a:pPr>
            <a:endParaRPr lang="en-US" sz="2400" dirty="0">
              <a:solidFill>
                <a:srgbClr val="AE4844"/>
              </a:solidFill>
              <a:uFill>
                <a:solidFill>
                  <a:srgbClr val="000000"/>
                </a:solidFill>
              </a:uFill>
              <a:sym typeface="Lato-Light"/>
            </a:endParaRPr>
          </a:p>
          <a:p>
            <a:pPr marL="0" indent="0">
              <a:spcAft>
                <a:spcPts val="1000"/>
              </a:spcAft>
              <a:buNone/>
            </a:pPr>
            <a:endParaRPr lang="en-US" sz="2000" dirty="0">
              <a:solidFill>
                <a:srgbClr val="AE4844"/>
              </a:solidFill>
              <a:uFill>
                <a:solidFill>
                  <a:srgbClr val="000000"/>
                </a:solidFill>
              </a:uFill>
              <a:sym typeface="Lato-Light"/>
            </a:endParaRPr>
          </a:p>
          <a:p>
            <a:pPr marL="0" indent="0">
              <a:spcAft>
                <a:spcPts val="1000"/>
              </a:spcAft>
              <a:buNone/>
            </a:pPr>
            <a:endParaRPr lang="en-US" sz="2000" dirty="0">
              <a:solidFill>
                <a:srgbClr val="AE4844"/>
              </a:solidFill>
              <a:uFill>
                <a:solidFill>
                  <a:srgbClr val="000000"/>
                </a:solidFill>
              </a:uFill>
              <a:sym typeface="Lato-Light"/>
            </a:endParaRPr>
          </a:p>
          <a:p>
            <a:pPr marL="0" indent="0">
              <a:buNone/>
            </a:pPr>
            <a:endParaRPr lang="en-US" sz="3200" dirty="0">
              <a:solidFill>
                <a:srgbClr val="AE4844"/>
              </a:solidFill>
              <a:uFill>
                <a:solidFill>
                  <a:srgbClr val="000000"/>
                </a:solidFill>
              </a:uFill>
              <a:sym typeface="Lato-Light"/>
            </a:endParaRPr>
          </a:p>
        </p:txBody>
      </p:sp>
      <p:sp>
        <p:nvSpPr>
          <p:cNvPr id="9" name="Rectangle 8">
            <a:hlinkClick r:id="rId4"/>
            <a:extLst>
              <a:ext uri="{FF2B5EF4-FFF2-40B4-BE49-F238E27FC236}">
                <a16:creationId xmlns:a16="http://schemas.microsoft.com/office/drawing/2014/main" id="{C3D0A91F-3E1F-4A90-A1D7-53C35172DD3F}"/>
              </a:ext>
            </a:extLst>
          </p:cNvPr>
          <p:cNvSpPr/>
          <p:nvPr/>
        </p:nvSpPr>
        <p:spPr>
          <a:xfrm>
            <a:off x="2675206" y="5766107"/>
            <a:ext cx="6155788" cy="461665"/>
          </a:xfrm>
          <a:prstGeom prst="rect">
            <a:avLst/>
          </a:prstGeom>
        </p:spPr>
        <p:txBody>
          <a:bodyPr wrap="none">
            <a:spAutoFit/>
          </a:bodyPr>
          <a:lstStyle/>
          <a:p>
            <a:r>
              <a:rPr lang="en-US" sz="2400" dirty="0">
                <a:latin typeface="Garamond" panose="02020404030301010803" pitchFamily="18" charset="0"/>
              </a:rPr>
              <a:t>Download a printable version of this presentation</a:t>
            </a:r>
            <a:endParaRPr lang="en-US" sz="2400" i="1" dirty="0">
              <a:latin typeface="Garamond" panose="02020404030301010803" pitchFamily="18" charset="0"/>
            </a:endParaRPr>
          </a:p>
        </p:txBody>
      </p:sp>
      <p:pic>
        <p:nvPicPr>
          <p:cNvPr id="10" name="Graphic 9" descr="Download from cloud">
            <a:hlinkClick r:id="rId4"/>
            <a:extLst>
              <a:ext uri="{FF2B5EF4-FFF2-40B4-BE49-F238E27FC236}">
                <a16:creationId xmlns:a16="http://schemas.microsoft.com/office/drawing/2014/main" id="{083D16AE-6628-41C9-8EEE-8FFA26A96F20}"/>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828800" y="5593080"/>
            <a:ext cx="807720" cy="807720"/>
          </a:xfrm>
          <a:prstGeom prst="rect">
            <a:avLst/>
          </a:prstGeom>
        </p:spPr>
      </p:pic>
      <p:sp>
        <p:nvSpPr>
          <p:cNvPr id="2" name="Rectangle 1">
            <a:extLst>
              <a:ext uri="{FF2B5EF4-FFF2-40B4-BE49-F238E27FC236}">
                <a16:creationId xmlns:a16="http://schemas.microsoft.com/office/drawing/2014/main" id="{811EAB05-9EAF-4BE5-A980-0BEB7223E15C}"/>
              </a:ext>
            </a:extLst>
          </p:cNvPr>
          <p:cNvSpPr/>
          <p:nvPr/>
        </p:nvSpPr>
        <p:spPr>
          <a:xfrm flipH="1">
            <a:off x="9600255" y="4940667"/>
            <a:ext cx="2591745" cy="1569660"/>
          </a:xfrm>
          <a:prstGeom prst="rect">
            <a:avLst/>
          </a:prstGeom>
        </p:spPr>
        <p:txBody>
          <a:bodyPr wrap="square">
            <a:spAutoFit/>
          </a:bodyPr>
          <a:lstStyle/>
          <a:p>
            <a:pPr algn="ctr"/>
            <a:r>
              <a:rPr lang="en-US" sz="2400" b="1" dirty="0">
                <a:solidFill>
                  <a:schemeClr val="bg1"/>
                </a:solidFill>
                <a:effectLst>
                  <a:outerShdw blurRad="38100" dist="38100" dir="2700000" algn="tl">
                    <a:srgbClr val="C00000">
                      <a:alpha val="43000"/>
                    </a:srgbClr>
                  </a:outerShdw>
                </a:effectLst>
                <a:latin typeface="Garamond" panose="02020404030301010803" pitchFamily="18" charset="0"/>
                <a:ea typeface="Calibri" panose="020F0502020204030204" pitchFamily="34" charset="0"/>
                <a:cs typeface="Times New Roman" panose="02020603050405020304" pitchFamily="18" charset="0"/>
              </a:rPr>
              <a:t>Samuel E. Barnes, one of the 13, as an enlisted sailor, c. 1940</a:t>
            </a:r>
            <a:endParaRPr lang="en-US" sz="2400" b="1" dirty="0">
              <a:solidFill>
                <a:schemeClr val="bg1"/>
              </a:solidFill>
              <a:effectLst>
                <a:outerShdw blurRad="38100" dist="38100" dir="2700000" algn="tl">
                  <a:srgbClr val="C00000">
                    <a:alpha val="43000"/>
                  </a:srgbClr>
                </a:outerShdw>
              </a:effectLst>
            </a:endParaRPr>
          </a:p>
        </p:txBody>
      </p:sp>
      <p:pic>
        <p:nvPicPr>
          <p:cNvPr id="11" name="Picture 10">
            <a:extLst>
              <a:ext uri="{FF2B5EF4-FFF2-40B4-BE49-F238E27FC236}">
                <a16:creationId xmlns:a16="http://schemas.microsoft.com/office/drawing/2014/main" id="{4500B645-24BF-B347-A8EF-8BF337F7F8A5}"/>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7979661" y="6396334"/>
            <a:ext cx="1114642" cy="461665"/>
          </a:xfrm>
          <a:prstGeom prst="rect">
            <a:avLst/>
          </a:prstGeom>
        </p:spPr>
      </p:pic>
    </p:spTree>
    <p:extLst>
      <p:ext uri="{BB962C8B-B14F-4D97-AF65-F5344CB8AC3E}">
        <p14:creationId xmlns:p14="http://schemas.microsoft.com/office/powerpoint/2010/main" val="16573028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C61121-5616-4C76-A203-2143F9EE803B}"/>
              </a:ext>
            </a:extLst>
          </p:cNvPr>
          <p:cNvSpPr>
            <a:spLocks noGrp="1"/>
          </p:cNvSpPr>
          <p:nvPr>
            <p:ph type="title"/>
          </p:nvPr>
        </p:nvSpPr>
        <p:spPr>
          <a:xfrm>
            <a:off x="1828800" y="457200"/>
            <a:ext cx="9936302" cy="752821"/>
          </a:xfrm>
        </p:spPr>
        <p:txBody>
          <a:bodyPr/>
          <a:lstStyle/>
          <a:p>
            <a:r>
              <a:rPr lang="en-US" dirty="0"/>
              <a:t>The First Class</a:t>
            </a:r>
          </a:p>
        </p:txBody>
      </p:sp>
      <p:sp>
        <p:nvSpPr>
          <p:cNvPr id="3" name="Text Placeholder 2">
            <a:extLst>
              <a:ext uri="{FF2B5EF4-FFF2-40B4-BE49-F238E27FC236}">
                <a16:creationId xmlns:a16="http://schemas.microsoft.com/office/drawing/2014/main" id="{46CF8B2C-16DC-4748-B146-81C6957B5618}"/>
              </a:ext>
            </a:extLst>
          </p:cNvPr>
          <p:cNvSpPr>
            <a:spLocks noGrp="1"/>
          </p:cNvSpPr>
          <p:nvPr>
            <p:ph type="body" sz="quarter" idx="1"/>
          </p:nvPr>
        </p:nvSpPr>
        <p:spPr>
          <a:xfrm>
            <a:off x="5711153" y="1347203"/>
            <a:ext cx="5673128" cy="2334595"/>
          </a:xfrm>
        </p:spPr>
        <p:txBody>
          <a:bodyPr vert="horz" lIns="91440" tIns="45720" rIns="91440" bIns="45720" rtlCol="0" anchor="t">
            <a:noAutofit/>
          </a:bodyPr>
          <a:lstStyle/>
          <a:p>
            <a:r>
              <a:rPr lang="en-US" dirty="0"/>
              <a:t>The officer candidates gathered at Great Lakes Naval Training Station, Illinois – home to the all-Black training facility Camp Robert Smalls, aptly named for the African American Civil War hero who, while technically a civilian, had seized and piloted the Confederate gunship </a:t>
            </a:r>
            <a:r>
              <a:rPr lang="en-US" i="1" dirty="0"/>
              <a:t>Planter</a:t>
            </a:r>
            <a:r>
              <a:rPr lang="en-US" dirty="0"/>
              <a:t>. </a:t>
            </a:r>
          </a:p>
        </p:txBody>
      </p:sp>
      <p:pic>
        <p:nvPicPr>
          <p:cNvPr id="7" name="Google Shape;165;p11">
            <a:extLst>
              <a:ext uri="{FF2B5EF4-FFF2-40B4-BE49-F238E27FC236}">
                <a16:creationId xmlns:a16="http://schemas.microsoft.com/office/drawing/2014/main" id="{D1CD5379-23EC-4C1C-8C63-4F8E4A53DBCB}"/>
              </a:ext>
            </a:extLst>
          </p:cNvPr>
          <p:cNvPicPr preferRelativeResize="0">
            <a:picLocks noChangeAspect="1"/>
          </p:cNvPicPr>
          <p:nvPr/>
        </p:nvPicPr>
        <p:blipFill rotWithShape="1">
          <a:blip r:embed="rId3">
            <a:alphaModFix/>
            <a:extLst>
              <a:ext uri="{28A0092B-C50C-407E-A947-70E740481C1C}">
                <a14:useLocalDpi xmlns:a14="http://schemas.microsoft.com/office/drawing/2010/main" val="0"/>
              </a:ext>
            </a:extLst>
          </a:blip>
          <a:srcRect t="-2646"/>
          <a:stretch/>
        </p:blipFill>
        <p:spPr>
          <a:xfrm>
            <a:off x="1892275" y="1112982"/>
            <a:ext cx="3264061" cy="2874720"/>
          </a:xfrm>
          <a:prstGeom prst="rect">
            <a:avLst/>
          </a:prstGeom>
          <a:solidFill>
            <a:srgbClr val="FFFFFF"/>
          </a:solidFill>
          <a:ln w="9525" cap="flat" cmpd="sng">
            <a:noFill/>
            <a:prstDash val="solid"/>
            <a:round/>
            <a:headEnd type="none" w="sm" len="sm"/>
            <a:tailEnd type="none" w="sm" len="sm"/>
          </a:ln>
        </p:spPr>
      </p:pic>
      <p:sp>
        <p:nvSpPr>
          <p:cNvPr id="9" name="Text Placeholder 2">
            <a:extLst>
              <a:ext uri="{FF2B5EF4-FFF2-40B4-BE49-F238E27FC236}">
                <a16:creationId xmlns:a16="http://schemas.microsoft.com/office/drawing/2014/main" id="{6EA297BA-4DEF-4E0B-9537-A3A4DE955875}"/>
              </a:ext>
            </a:extLst>
          </p:cNvPr>
          <p:cNvSpPr txBox="1">
            <a:spLocks/>
          </p:cNvSpPr>
          <p:nvPr/>
        </p:nvSpPr>
        <p:spPr>
          <a:xfrm>
            <a:off x="1792077" y="4989009"/>
            <a:ext cx="9757458" cy="1442504"/>
          </a:xfrm>
          <a:prstGeom prst="rect">
            <a:avLst/>
          </a:prstGeom>
        </p:spPr>
        <p:txBody>
          <a:bodyPr vert="horz" lIns="91440" tIns="45720" rIns="91440" bIns="45720" rtlCol="0" anchor="t">
            <a:noAutofit/>
          </a:bodyPr>
          <a:lstStyle>
            <a:lvl1pPr marL="0" indent="0" algn="l" defTabSz="825500" rtl="0" eaLnBrk="1" latinLnBrk="0" hangingPunct="1">
              <a:lnSpc>
                <a:spcPct val="100000"/>
              </a:lnSpc>
              <a:spcBef>
                <a:spcPts val="1000"/>
              </a:spcBef>
              <a:buSzTx/>
              <a:buFont typeface="Arial" panose="020B0604020202020204" pitchFamily="34" charset="0"/>
              <a:buNone/>
              <a:defRPr sz="2600" kern="1200">
                <a:solidFill>
                  <a:srgbClr val="AE4844"/>
                </a:solidFill>
                <a:uFill>
                  <a:solidFill>
                    <a:srgbClr val="000000"/>
                  </a:solidFill>
                </a:uFill>
                <a:latin typeface="Lato" panose="020F0502020204030203" pitchFamily="34" charset="0"/>
                <a:ea typeface="Lato" panose="020F0502020204030203" pitchFamily="34" charset="0"/>
                <a:cs typeface="Lato" panose="020F0502020204030203" pitchFamily="34" charset="0"/>
                <a:sym typeface="Lato-Light"/>
              </a:defRPr>
            </a:lvl1pPr>
            <a:lvl2pPr marL="0" indent="457200" algn="l" defTabSz="825500" rtl="0" eaLnBrk="1" latinLnBrk="0" hangingPunct="1">
              <a:lnSpc>
                <a:spcPct val="100000"/>
              </a:lnSpc>
              <a:spcBef>
                <a:spcPts val="500"/>
              </a:spcBef>
              <a:buSzTx/>
              <a:buFont typeface="Arial" panose="020B0604020202020204" pitchFamily="34" charset="0"/>
              <a:buNone/>
              <a:defRPr sz="3000" kern="1200">
                <a:solidFill>
                  <a:srgbClr val="AE4844"/>
                </a:solidFill>
                <a:uFill>
                  <a:solidFill>
                    <a:srgbClr val="000000"/>
                  </a:solidFill>
                </a:uFill>
                <a:latin typeface="Lato" panose="020F0502020204030203" pitchFamily="34" charset="0"/>
                <a:ea typeface="Lato" panose="020F0502020204030203" pitchFamily="34" charset="0"/>
                <a:cs typeface="Lato" panose="020F0502020204030203" pitchFamily="34" charset="0"/>
                <a:sym typeface="Lato-Light"/>
              </a:defRPr>
            </a:lvl2pPr>
            <a:lvl3pPr marL="0" indent="914400" algn="l" defTabSz="825500" rtl="0" eaLnBrk="1" latinLnBrk="0" hangingPunct="1">
              <a:lnSpc>
                <a:spcPct val="100000"/>
              </a:lnSpc>
              <a:spcBef>
                <a:spcPts val="500"/>
              </a:spcBef>
              <a:buSzTx/>
              <a:buFont typeface="Arial" panose="020B0604020202020204" pitchFamily="34" charset="0"/>
              <a:buNone/>
              <a:defRPr sz="3000" kern="1200">
                <a:solidFill>
                  <a:srgbClr val="AE4844"/>
                </a:solidFill>
                <a:uFill>
                  <a:solidFill>
                    <a:srgbClr val="000000"/>
                  </a:solidFill>
                </a:uFill>
                <a:latin typeface="Lato" panose="020F0502020204030203" pitchFamily="34" charset="0"/>
                <a:ea typeface="Lato" panose="020F0502020204030203" pitchFamily="34" charset="0"/>
                <a:cs typeface="Lato" panose="020F0502020204030203" pitchFamily="34" charset="0"/>
                <a:sym typeface="Lato-Light"/>
              </a:defRPr>
            </a:lvl3pPr>
            <a:lvl4pPr marL="0" indent="1371600" algn="l" defTabSz="825500" rtl="0" eaLnBrk="1" latinLnBrk="0" hangingPunct="1">
              <a:lnSpc>
                <a:spcPct val="100000"/>
              </a:lnSpc>
              <a:spcBef>
                <a:spcPts val="500"/>
              </a:spcBef>
              <a:buSzTx/>
              <a:buFont typeface="Arial" panose="020B0604020202020204" pitchFamily="34" charset="0"/>
              <a:buNone/>
              <a:defRPr sz="3000" kern="1200">
                <a:solidFill>
                  <a:srgbClr val="AE4844"/>
                </a:solidFill>
                <a:uFill>
                  <a:solidFill>
                    <a:srgbClr val="000000"/>
                  </a:solidFill>
                </a:uFill>
                <a:latin typeface="Lato" panose="020F0502020204030203" pitchFamily="34" charset="0"/>
                <a:ea typeface="Lato" panose="020F0502020204030203" pitchFamily="34" charset="0"/>
                <a:cs typeface="Lato" panose="020F0502020204030203" pitchFamily="34" charset="0"/>
                <a:sym typeface="Lato-Light"/>
              </a:defRPr>
            </a:lvl4pPr>
            <a:lvl5pPr marL="0" indent="1828800" algn="l" defTabSz="825500" rtl="0" eaLnBrk="1" latinLnBrk="0" hangingPunct="1">
              <a:lnSpc>
                <a:spcPct val="100000"/>
              </a:lnSpc>
              <a:spcBef>
                <a:spcPts val="500"/>
              </a:spcBef>
              <a:buSzTx/>
              <a:buFont typeface="Arial" panose="020B0604020202020204" pitchFamily="34" charset="0"/>
              <a:buNone/>
              <a:defRPr sz="3000" kern="1200">
                <a:solidFill>
                  <a:srgbClr val="AE4844"/>
                </a:solidFill>
                <a:uFill>
                  <a:solidFill>
                    <a:srgbClr val="000000"/>
                  </a:solidFill>
                </a:uFill>
                <a:latin typeface="Lato" panose="020F0502020204030203" pitchFamily="34" charset="0"/>
                <a:ea typeface="Lato" panose="020F0502020204030203" pitchFamily="34" charset="0"/>
                <a:cs typeface="Lato" panose="020F0502020204030203" pitchFamily="34" charset="0"/>
                <a:sym typeface="Lato-Light"/>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The sixteen men ranged in age from their early twenties to their mid-thirties. Most were already educated, well-established students, professionals, and family men before enlisting. </a:t>
            </a:r>
          </a:p>
        </p:txBody>
      </p:sp>
      <p:sp>
        <p:nvSpPr>
          <p:cNvPr id="10" name="Rectangle 9">
            <a:extLst>
              <a:ext uri="{FF2B5EF4-FFF2-40B4-BE49-F238E27FC236}">
                <a16:creationId xmlns:a16="http://schemas.microsoft.com/office/drawing/2014/main" id="{4E76BEB9-CDEB-4FEF-93F1-C4E9CE87AA7C}"/>
              </a:ext>
            </a:extLst>
          </p:cNvPr>
          <p:cNvSpPr/>
          <p:nvPr/>
        </p:nvSpPr>
        <p:spPr>
          <a:xfrm>
            <a:off x="1964446" y="3987702"/>
            <a:ext cx="3119718" cy="1015663"/>
          </a:xfrm>
          <a:prstGeom prst="rect">
            <a:avLst/>
          </a:prstGeom>
        </p:spPr>
        <p:txBody>
          <a:bodyPr wrap="square" lIns="91440" tIns="45720" rIns="91440" bIns="45720" anchor="t">
            <a:spAutoFit/>
          </a:bodyPr>
          <a:lstStyle/>
          <a:p>
            <a:pPr algn="ctr"/>
            <a:r>
              <a:rPr lang="en-US" sz="2000" i="1" dirty="0">
                <a:solidFill>
                  <a:schemeClr val="tx1">
                    <a:lumMod val="65000"/>
                    <a:lumOff val="35000"/>
                  </a:schemeClr>
                </a:solidFill>
                <a:latin typeface="Garamond"/>
                <a:ea typeface="Calibri"/>
                <a:cs typeface="Times New Roman"/>
              </a:rPr>
              <a:t>Camp namesake Robert Smalls in </a:t>
            </a:r>
            <a:r>
              <a:rPr lang="en-US" dirty="0">
                <a:solidFill>
                  <a:schemeClr val="tx1">
                    <a:lumMod val="65000"/>
                    <a:lumOff val="35000"/>
                  </a:schemeClr>
                </a:solidFill>
                <a:latin typeface="Garamond"/>
                <a:ea typeface="Calibri"/>
                <a:cs typeface="Times New Roman"/>
              </a:rPr>
              <a:t>Harper’s</a:t>
            </a:r>
            <a:r>
              <a:rPr lang="en-US" sz="2000" i="1" dirty="0">
                <a:solidFill>
                  <a:schemeClr val="tx1">
                    <a:lumMod val="65000"/>
                    <a:lumOff val="35000"/>
                  </a:schemeClr>
                </a:solidFill>
                <a:latin typeface="Garamond"/>
                <a:ea typeface="Calibri"/>
                <a:cs typeface="Times New Roman"/>
              </a:rPr>
              <a:t> magazine, shortly after his capture of the </a:t>
            </a:r>
            <a:r>
              <a:rPr lang="en-US" sz="2000" dirty="0">
                <a:solidFill>
                  <a:schemeClr val="tx1">
                    <a:lumMod val="65000"/>
                    <a:lumOff val="35000"/>
                  </a:schemeClr>
                </a:solidFill>
                <a:latin typeface="Garamond"/>
                <a:ea typeface="Calibri"/>
                <a:cs typeface="Times New Roman"/>
              </a:rPr>
              <a:t>Planter, </a:t>
            </a:r>
            <a:r>
              <a:rPr lang="en-US" sz="2000" i="1" dirty="0">
                <a:solidFill>
                  <a:schemeClr val="tx1">
                    <a:lumMod val="65000"/>
                    <a:lumOff val="35000"/>
                  </a:schemeClr>
                </a:solidFill>
                <a:latin typeface="Garamond"/>
                <a:ea typeface="Calibri"/>
                <a:cs typeface="Times New Roman"/>
              </a:rPr>
              <a:t>1862</a:t>
            </a:r>
            <a:r>
              <a:rPr lang="en-US" sz="2000" dirty="0">
                <a:solidFill>
                  <a:schemeClr val="tx1">
                    <a:lumMod val="65000"/>
                    <a:lumOff val="35000"/>
                  </a:schemeClr>
                </a:solidFill>
                <a:latin typeface="Garamond"/>
                <a:ea typeface="Calibri"/>
                <a:cs typeface="Times New Roman"/>
              </a:rPr>
              <a:t>.</a:t>
            </a:r>
            <a:endParaRPr lang="en-US" sz="2000" i="1" dirty="0">
              <a:solidFill>
                <a:schemeClr val="tx1">
                  <a:lumMod val="65000"/>
                  <a:lumOff val="35000"/>
                </a:schemeClr>
              </a:solidFill>
              <a:latin typeface="Garamond"/>
              <a:ea typeface="Calibri"/>
              <a:cs typeface="Times New Roman"/>
            </a:endParaRPr>
          </a:p>
        </p:txBody>
      </p:sp>
    </p:spTree>
    <p:extLst>
      <p:ext uri="{BB962C8B-B14F-4D97-AF65-F5344CB8AC3E}">
        <p14:creationId xmlns:p14="http://schemas.microsoft.com/office/powerpoint/2010/main" val="34823477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0-#ppt_w/2"/>
                                          </p:val>
                                        </p:tav>
                                        <p:tav tm="100000">
                                          <p:val>
                                            <p:strVal val="#ppt_x"/>
                                          </p:val>
                                        </p:tav>
                                      </p:tavLst>
                                    </p:anim>
                                    <p:anim calcmode="lin" valueType="num">
                                      <p:cBhvr additive="base">
                                        <p:cTn id="8" dur="500" fill="hold"/>
                                        <p:tgtEl>
                                          <p:spTgt spid="10"/>
                                        </p:tgtEl>
                                        <p:attrNameLst>
                                          <p:attrName>ppt_y</p:attrName>
                                        </p:attrNameLst>
                                      </p:cBhvr>
                                      <p:tavLst>
                                        <p:tav tm="0">
                                          <p:val>
                                            <p:strVal val="#ppt_y"/>
                                          </p:val>
                                        </p:tav>
                                        <p:tav tm="100000">
                                          <p:val>
                                            <p:strVal val="#ppt_y"/>
                                          </p:val>
                                        </p:tav>
                                      </p:tavLst>
                                    </p:anim>
                                  </p:childTnLst>
                                </p:cTn>
                              </p:par>
                              <p:par>
                                <p:cTn id="9" presetID="6" presetClass="entr" presetSubtype="32" fill="hold" nodeType="with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circle(out)">
                                      <p:cBhvr>
                                        <p:cTn id="11" dur="2000"/>
                                        <p:tgtEl>
                                          <p:spTgt spid="7"/>
                                        </p:tgtEl>
                                      </p:cBhvr>
                                    </p:animEffect>
                                  </p:childTnLst>
                                </p:cTn>
                              </p:par>
                            </p:childTnLst>
                          </p:cTn>
                        </p:par>
                      </p:childTnLst>
                    </p:cTn>
                  </p:par>
                  <p:par>
                    <p:cTn id="12" fill="hold">
                      <p:stCondLst>
                        <p:cond delay="indefinite"/>
                      </p:stCondLst>
                      <p:childTnLst>
                        <p:par>
                          <p:cTn id="13" fill="hold">
                            <p:stCondLst>
                              <p:cond delay="0"/>
                            </p:stCondLst>
                            <p:childTnLst>
                              <p:par>
                                <p:cTn id="14" presetID="42" presetClass="entr" presetSubtype="0" fill="hold" grpId="0" nodeType="click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fade">
                                      <p:cBhvr>
                                        <p:cTn id="16" dur="1000"/>
                                        <p:tgtEl>
                                          <p:spTgt spid="9"/>
                                        </p:tgtEl>
                                      </p:cBhvr>
                                    </p:animEffect>
                                    <p:anim calcmode="lin" valueType="num">
                                      <p:cBhvr>
                                        <p:cTn id="17" dur="1000" fill="hold"/>
                                        <p:tgtEl>
                                          <p:spTgt spid="9"/>
                                        </p:tgtEl>
                                        <p:attrNameLst>
                                          <p:attrName>ppt_x</p:attrName>
                                        </p:attrNameLst>
                                      </p:cBhvr>
                                      <p:tavLst>
                                        <p:tav tm="0">
                                          <p:val>
                                            <p:strVal val="#ppt_x"/>
                                          </p:val>
                                        </p:tav>
                                        <p:tav tm="100000">
                                          <p:val>
                                            <p:strVal val="#ppt_x"/>
                                          </p:val>
                                        </p:tav>
                                      </p:tavLst>
                                    </p:anim>
                                    <p:anim calcmode="lin" valueType="num">
                                      <p:cBhvr>
                                        <p:cTn id="18"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Lst>
  </p:timing>
  <p:extLst mod="1"/>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C61121-5616-4C76-A203-2143F9EE803B}"/>
              </a:ext>
            </a:extLst>
          </p:cNvPr>
          <p:cNvSpPr>
            <a:spLocks noGrp="1"/>
          </p:cNvSpPr>
          <p:nvPr>
            <p:ph type="title"/>
          </p:nvPr>
        </p:nvSpPr>
        <p:spPr/>
        <p:txBody>
          <a:bodyPr/>
          <a:lstStyle/>
          <a:p>
            <a:r>
              <a:rPr lang="en-US" dirty="0"/>
              <a:t>The First Class</a:t>
            </a:r>
          </a:p>
        </p:txBody>
      </p:sp>
      <p:sp>
        <p:nvSpPr>
          <p:cNvPr id="3" name="Text Placeholder 2">
            <a:extLst>
              <a:ext uri="{FF2B5EF4-FFF2-40B4-BE49-F238E27FC236}">
                <a16:creationId xmlns:a16="http://schemas.microsoft.com/office/drawing/2014/main" id="{46CF8B2C-16DC-4748-B146-81C6957B5618}"/>
              </a:ext>
            </a:extLst>
          </p:cNvPr>
          <p:cNvSpPr>
            <a:spLocks noGrp="1"/>
          </p:cNvSpPr>
          <p:nvPr>
            <p:ph type="body" sz="quarter" idx="1"/>
          </p:nvPr>
        </p:nvSpPr>
        <p:spPr>
          <a:xfrm>
            <a:off x="1828801" y="1210021"/>
            <a:ext cx="6129337" cy="3909082"/>
          </a:xfrm>
        </p:spPr>
        <p:txBody>
          <a:bodyPr vert="horz" lIns="91440" tIns="45720" rIns="91440" bIns="45720" rtlCol="0" anchor="t">
            <a:noAutofit/>
          </a:bodyPr>
          <a:lstStyle/>
          <a:p>
            <a:r>
              <a:rPr lang="en-US" dirty="0"/>
              <a:t>They came from different walks of civilian life and had different experiences with racism and Black identity. Reagan and </a:t>
            </a:r>
            <a:r>
              <a:rPr lang="en-US" dirty="0" err="1"/>
              <a:t>Sublett</a:t>
            </a:r>
            <a:r>
              <a:rPr lang="en-US" dirty="0"/>
              <a:t>, for instance, had been raised in Illinois and had few experiences with overt racism in their youth. </a:t>
            </a:r>
          </a:p>
          <a:p>
            <a:r>
              <a:rPr lang="en-US" dirty="0"/>
              <a:t>For </a:t>
            </a:r>
            <a:r>
              <a:rPr lang="en-US" dirty="0" err="1"/>
              <a:t>Sublett</a:t>
            </a:r>
            <a:r>
              <a:rPr lang="en-US" dirty="0"/>
              <a:t>, who hailed from the integrated village of Glencoe, Illinois, the culture shock of naval life came from being suddenly thrust into an all-Black community. </a:t>
            </a:r>
          </a:p>
        </p:txBody>
      </p:sp>
      <p:pic>
        <p:nvPicPr>
          <p:cNvPr id="8" name="Picture 7">
            <a:extLst>
              <a:ext uri="{FF2B5EF4-FFF2-40B4-BE49-F238E27FC236}">
                <a16:creationId xmlns:a16="http://schemas.microsoft.com/office/drawing/2014/main" id="{297938C9-F24F-4343-A6EE-0A1ADA58BAA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501743" y="924250"/>
            <a:ext cx="3263359" cy="5476550"/>
          </a:xfrm>
          <a:prstGeom prst="rect">
            <a:avLst/>
          </a:prstGeom>
          <a:effectLst>
            <a:softEdge rad="63500"/>
          </a:effectLst>
        </p:spPr>
      </p:pic>
      <p:sp>
        <p:nvSpPr>
          <p:cNvPr id="12" name="Rectangle 11">
            <a:extLst>
              <a:ext uri="{FF2B5EF4-FFF2-40B4-BE49-F238E27FC236}">
                <a16:creationId xmlns:a16="http://schemas.microsoft.com/office/drawing/2014/main" id="{FC8CC54F-F15B-4092-8DCF-82FA2E278508}"/>
              </a:ext>
            </a:extLst>
          </p:cNvPr>
          <p:cNvSpPr/>
          <p:nvPr/>
        </p:nvSpPr>
        <p:spPr>
          <a:xfrm>
            <a:off x="4367398" y="5853111"/>
            <a:ext cx="3590740" cy="461665"/>
          </a:xfrm>
          <a:prstGeom prst="rect">
            <a:avLst/>
          </a:prstGeom>
        </p:spPr>
        <p:txBody>
          <a:bodyPr wrap="square">
            <a:spAutoFit/>
          </a:bodyPr>
          <a:lstStyle/>
          <a:p>
            <a:pPr algn="r"/>
            <a:r>
              <a:rPr lang="en-US" sz="2400" i="1" dirty="0">
                <a:solidFill>
                  <a:schemeClr val="tx1">
                    <a:lumMod val="65000"/>
                    <a:lumOff val="35000"/>
                  </a:schemeClr>
                </a:solidFill>
                <a:latin typeface="Garamond" panose="02020404030301010803" pitchFamily="18" charset="0"/>
                <a:ea typeface="Calibri" panose="020F0502020204030204" pitchFamily="34" charset="0"/>
                <a:cs typeface="Times New Roman" panose="02020603050405020304" pitchFamily="18" charset="0"/>
              </a:rPr>
              <a:t>Ensign</a:t>
            </a:r>
            <a:r>
              <a:rPr lang="en-US" sz="2400" b="1" i="1" dirty="0">
                <a:solidFill>
                  <a:schemeClr val="tx1">
                    <a:lumMod val="65000"/>
                    <a:lumOff val="35000"/>
                  </a:schemeClr>
                </a:solidFill>
                <a:latin typeface="Garamond" panose="02020404030301010803" pitchFamily="18" charset="0"/>
                <a:ea typeface="Calibri" panose="020F0502020204030204" pitchFamily="34" charset="0"/>
                <a:cs typeface="Times New Roman" panose="02020603050405020304" pitchFamily="18" charset="0"/>
              </a:rPr>
              <a:t> </a:t>
            </a:r>
            <a:r>
              <a:rPr lang="en-US" sz="2400" i="1" dirty="0">
                <a:solidFill>
                  <a:schemeClr val="tx1">
                    <a:lumMod val="65000"/>
                    <a:lumOff val="35000"/>
                  </a:schemeClr>
                </a:solidFill>
                <a:latin typeface="Garamond" panose="02020404030301010803" pitchFamily="18" charset="0"/>
                <a:ea typeface="Calibri" panose="020F0502020204030204" pitchFamily="34" charset="0"/>
                <a:cs typeface="Times New Roman" panose="02020603050405020304" pitchFamily="18" charset="0"/>
              </a:rPr>
              <a:t>Frank E. </a:t>
            </a:r>
            <a:r>
              <a:rPr lang="en-US" sz="2400" i="1" dirty="0" err="1">
                <a:solidFill>
                  <a:schemeClr val="tx1">
                    <a:lumMod val="65000"/>
                    <a:lumOff val="35000"/>
                  </a:schemeClr>
                </a:solidFill>
                <a:latin typeface="Garamond" panose="02020404030301010803" pitchFamily="18" charset="0"/>
                <a:ea typeface="Calibri" panose="020F0502020204030204" pitchFamily="34" charset="0"/>
                <a:cs typeface="Times New Roman" panose="02020603050405020304" pitchFamily="18" charset="0"/>
              </a:rPr>
              <a:t>Sublett</a:t>
            </a:r>
            <a:r>
              <a:rPr lang="en-US" sz="2400" i="1" dirty="0">
                <a:solidFill>
                  <a:schemeClr val="tx1">
                    <a:lumMod val="65000"/>
                    <a:lumOff val="35000"/>
                  </a:schemeClr>
                </a:solidFill>
                <a:latin typeface="Garamond" panose="02020404030301010803" pitchFamily="18" charset="0"/>
                <a:ea typeface="Calibri" panose="020F0502020204030204" pitchFamily="34" charset="0"/>
                <a:cs typeface="Times New Roman" panose="02020603050405020304" pitchFamily="18" charset="0"/>
              </a:rPr>
              <a:t>, Jr.</a:t>
            </a:r>
          </a:p>
        </p:txBody>
      </p:sp>
    </p:spTree>
    <p:extLst>
      <p:ext uri="{BB962C8B-B14F-4D97-AF65-F5344CB8AC3E}">
        <p14:creationId xmlns:p14="http://schemas.microsoft.com/office/powerpoint/2010/main" val="29043158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C61121-5616-4C76-A203-2143F9EE803B}"/>
              </a:ext>
            </a:extLst>
          </p:cNvPr>
          <p:cNvSpPr>
            <a:spLocks noGrp="1"/>
          </p:cNvSpPr>
          <p:nvPr>
            <p:ph type="title"/>
          </p:nvPr>
        </p:nvSpPr>
        <p:spPr/>
        <p:txBody>
          <a:bodyPr/>
          <a:lstStyle/>
          <a:p>
            <a:r>
              <a:rPr lang="en-US" dirty="0"/>
              <a:t>The First Class</a:t>
            </a:r>
          </a:p>
        </p:txBody>
      </p:sp>
      <p:sp>
        <p:nvSpPr>
          <p:cNvPr id="3" name="Text Placeholder 2">
            <a:extLst>
              <a:ext uri="{FF2B5EF4-FFF2-40B4-BE49-F238E27FC236}">
                <a16:creationId xmlns:a16="http://schemas.microsoft.com/office/drawing/2014/main" id="{46CF8B2C-16DC-4748-B146-81C6957B5618}"/>
              </a:ext>
            </a:extLst>
          </p:cNvPr>
          <p:cNvSpPr>
            <a:spLocks noGrp="1"/>
          </p:cNvSpPr>
          <p:nvPr>
            <p:ph type="body" sz="quarter" idx="1"/>
          </p:nvPr>
        </p:nvSpPr>
        <p:spPr>
          <a:xfrm>
            <a:off x="1828800" y="1325879"/>
            <a:ext cx="5961581" cy="2831784"/>
          </a:xfrm>
        </p:spPr>
        <p:txBody>
          <a:bodyPr vert="horz" lIns="91440" tIns="45720" rIns="91440" bIns="45720" rtlCol="0" anchor="t">
            <a:noAutofit/>
          </a:bodyPr>
          <a:lstStyle/>
          <a:p>
            <a:r>
              <a:rPr lang="en-US" dirty="0"/>
              <a:t>Other candidates, like Cooper and Hair, grew up in the Jim Crow South, where racial distinctions and hostility were woven into the fabric of everyday life. </a:t>
            </a:r>
          </a:p>
          <a:p>
            <a:r>
              <a:rPr lang="en-US" dirty="0"/>
              <a:t>In 1935, Hair had witnessed the lynching of his beloved brother-in-law, Estes, who had a reputation for standing up to local racists. </a:t>
            </a:r>
          </a:p>
          <a:p>
            <a:r>
              <a:rPr lang="en-US" dirty="0"/>
              <a:t>“Above all, [he] taught me to be a man,” Hair later recalled.</a:t>
            </a:r>
          </a:p>
        </p:txBody>
      </p:sp>
      <p:pic>
        <p:nvPicPr>
          <p:cNvPr id="8" name="Picture 7">
            <a:extLst>
              <a:ext uri="{FF2B5EF4-FFF2-40B4-BE49-F238E27FC236}">
                <a16:creationId xmlns:a16="http://schemas.microsoft.com/office/drawing/2014/main" id="{1E7AA5F7-30AB-47C4-B58F-686F6AC5935F}"/>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8028741" y="1150144"/>
            <a:ext cx="3736361" cy="5250656"/>
          </a:xfrm>
          <a:prstGeom prst="rect">
            <a:avLst/>
          </a:prstGeom>
          <a:effectLst>
            <a:softEdge rad="63500"/>
          </a:effectLst>
        </p:spPr>
      </p:pic>
      <p:sp>
        <p:nvSpPr>
          <p:cNvPr id="12" name="Rectangle 11">
            <a:extLst>
              <a:ext uri="{FF2B5EF4-FFF2-40B4-BE49-F238E27FC236}">
                <a16:creationId xmlns:a16="http://schemas.microsoft.com/office/drawing/2014/main" id="{3E71EDFF-49C6-4AA0-8DBD-2F70E111F5D0}"/>
              </a:ext>
            </a:extLst>
          </p:cNvPr>
          <p:cNvSpPr/>
          <p:nvPr/>
        </p:nvSpPr>
        <p:spPr>
          <a:xfrm>
            <a:off x="4544473" y="5939135"/>
            <a:ext cx="3103054" cy="461665"/>
          </a:xfrm>
          <a:prstGeom prst="rect">
            <a:avLst/>
          </a:prstGeom>
        </p:spPr>
        <p:txBody>
          <a:bodyPr wrap="square">
            <a:spAutoFit/>
          </a:bodyPr>
          <a:lstStyle/>
          <a:p>
            <a:pPr algn="r"/>
            <a:r>
              <a:rPr lang="en-US" sz="2400" i="1" dirty="0">
                <a:solidFill>
                  <a:schemeClr val="tx1">
                    <a:lumMod val="65000"/>
                    <a:lumOff val="35000"/>
                  </a:schemeClr>
                </a:solidFill>
                <a:latin typeface="Garamond" panose="02020404030301010803" pitchFamily="18" charset="0"/>
                <a:ea typeface="Calibri" panose="020F0502020204030204" pitchFamily="34" charset="0"/>
                <a:cs typeface="Times New Roman" panose="02020603050405020304" pitchFamily="18" charset="0"/>
              </a:rPr>
              <a:t>Ensign</a:t>
            </a:r>
            <a:r>
              <a:rPr lang="en-US" sz="2400" b="1" i="1" dirty="0">
                <a:solidFill>
                  <a:schemeClr val="tx1">
                    <a:lumMod val="65000"/>
                    <a:lumOff val="35000"/>
                  </a:schemeClr>
                </a:solidFill>
                <a:latin typeface="Garamond" panose="02020404030301010803" pitchFamily="18" charset="0"/>
                <a:ea typeface="Calibri" panose="020F0502020204030204" pitchFamily="34" charset="0"/>
                <a:cs typeface="Times New Roman" panose="02020603050405020304" pitchFamily="18" charset="0"/>
              </a:rPr>
              <a:t> </a:t>
            </a:r>
            <a:r>
              <a:rPr lang="en-US" sz="2400" i="1" dirty="0">
                <a:solidFill>
                  <a:schemeClr val="tx1">
                    <a:lumMod val="65000"/>
                    <a:lumOff val="35000"/>
                  </a:schemeClr>
                </a:solidFill>
                <a:latin typeface="Garamond" panose="02020404030301010803" pitchFamily="18" charset="0"/>
                <a:ea typeface="Calibri" panose="020F0502020204030204" pitchFamily="34" charset="0"/>
                <a:cs typeface="Times New Roman" panose="02020603050405020304" pitchFamily="18" charset="0"/>
              </a:rPr>
              <a:t>James E. Hair</a:t>
            </a:r>
          </a:p>
        </p:txBody>
      </p:sp>
    </p:spTree>
    <p:extLst>
      <p:ext uri="{BB962C8B-B14F-4D97-AF65-F5344CB8AC3E}">
        <p14:creationId xmlns:p14="http://schemas.microsoft.com/office/powerpoint/2010/main" val="32149412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2" end="2"/>
                                            </p:txEl>
                                          </p:spTgt>
                                        </p:tgtEl>
                                        <p:attrNameLst>
                                          <p:attrName>style.visibility</p:attrName>
                                        </p:attrNameLst>
                                      </p:cBhvr>
                                      <p:to>
                                        <p:strVal val="visible"/>
                                      </p:to>
                                    </p:set>
                                    <p:animEffect transition="in" filter="fade">
                                      <p:cBhvr>
                                        <p:cTn id="10"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C61121-5616-4C76-A203-2143F9EE803B}"/>
              </a:ext>
            </a:extLst>
          </p:cNvPr>
          <p:cNvSpPr>
            <a:spLocks noGrp="1"/>
          </p:cNvSpPr>
          <p:nvPr>
            <p:ph type="title"/>
          </p:nvPr>
        </p:nvSpPr>
        <p:spPr/>
        <p:txBody>
          <a:bodyPr/>
          <a:lstStyle/>
          <a:p>
            <a:r>
              <a:rPr lang="en-US" dirty="0"/>
              <a:t>Great Lakes Naval Training Station</a:t>
            </a:r>
          </a:p>
        </p:txBody>
      </p:sp>
      <p:sp>
        <p:nvSpPr>
          <p:cNvPr id="3" name="Text Placeholder 2">
            <a:extLst>
              <a:ext uri="{FF2B5EF4-FFF2-40B4-BE49-F238E27FC236}">
                <a16:creationId xmlns:a16="http://schemas.microsoft.com/office/drawing/2014/main" id="{46CF8B2C-16DC-4748-B146-81C6957B5618}"/>
              </a:ext>
            </a:extLst>
          </p:cNvPr>
          <p:cNvSpPr>
            <a:spLocks noGrp="1"/>
          </p:cNvSpPr>
          <p:nvPr>
            <p:ph type="body" sz="quarter" idx="1"/>
          </p:nvPr>
        </p:nvSpPr>
        <p:spPr>
          <a:xfrm>
            <a:off x="5270500" y="1210021"/>
            <a:ext cx="6273800" cy="2831784"/>
          </a:xfrm>
        </p:spPr>
        <p:txBody>
          <a:bodyPr vert="horz" lIns="91440" tIns="45720" rIns="91440" bIns="45720" rtlCol="0" anchor="t">
            <a:noAutofit/>
          </a:bodyPr>
          <a:lstStyle/>
          <a:p>
            <a:r>
              <a:rPr lang="en-US" dirty="0"/>
              <a:t>The Great Lakes Station commander was Captain David W. Armstrong, an aristocratic Southerner and Annapolis graduate whom the Black candidates universally saw as arrogant and curt – yet sincerely invested in their success. </a:t>
            </a:r>
          </a:p>
          <a:p>
            <a:r>
              <a:rPr lang="en-US" dirty="0"/>
              <a:t>Armstrong mostly communicated through his assistant, Lieutenant John </a:t>
            </a:r>
            <a:r>
              <a:rPr lang="en-US" dirty="0" err="1"/>
              <a:t>Dille</a:t>
            </a:r>
            <a:r>
              <a:rPr lang="en-US" dirty="0"/>
              <a:t>, an </a:t>
            </a:r>
            <a:r>
              <a:rPr lang="en-US" b="1" dirty="0"/>
              <a:t>amiable</a:t>
            </a:r>
            <a:r>
              <a:rPr lang="en-US" dirty="0"/>
              <a:t> Chicagoan who built excellent rapport with all sixteen candidates. </a:t>
            </a:r>
          </a:p>
        </p:txBody>
      </p:sp>
      <p:pic>
        <p:nvPicPr>
          <p:cNvPr id="5" name="Picture 4">
            <a:extLst>
              <a:ext uri="{FF2B5EF4-FFF2-40B4-BE49-F238E27FC236}">
                <a16:creationId xmlns:a16="http://schemas.microsoft.com/office/drawing/2014/main" id="{207D6134-4F7A-47F8-8A3D-42E61557071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72003" y="1222721"/>
            <a:ext cx="3198362" cy="4047779"/>
          </a:xfrm>
          <a:prstGeom prst="rect">
            <a:avLst/>
          </a:prstGeom>
          <a:effectLst>
            <a:softEdge rad="63500"/>
          </a:effectLst>
        </p:spPr>
      </p:pic>
      <p:sp>
        <p:nvSpPr>
          <p:cNvPr id="9" name="Rectangle 8">
            <a:extLst>
              <a:ext uri="{FF2B5EF4-FFF2-40B4-BE49-F238E27FC236}">
                <a16:creationId xmlns:a16="http://schemas.microsoft.com/office/drawing/2014/main" id="{A7875B88-CB3C-4836-8AE2-62F81400B9BF}"/>
              </a:ext>
            </a:extLst>
          </p:cNvPr>
          <p:cNvSpPr/>
          <p:nvPr/>
        </p:nvSpPr>
        <p:spPr>
          <a:xfrm>
            <a:off x="1919657" y="5257800"/>
            <a:ext cx="3103054" cy="461665"/>
          </a:xfrm>
          <a:prstGeom prst="rect">
            <a:avLst/>
          </a:prstGeom>
        </p:spPr>
        <p:txBody>
          <a:bodyPr wrap="square">
            <a:spAutoFit/>
          </a:bodyPr>
          <a:lstStyle/>
          <a:p>
            <a:pPr algn="ctr"/>
            <a:r>
              <a:rPr lang="en-US" sz="2400" i="1" dirty="0">
                <a:solidFill>
                  <a:schemeClr val="tx1">
                    <a:lumMod val="65000"/>
                    <a:lumOff val="35000"/>
                  </a:schemeClr>
                </a:solidFill>
                <a:latin typeface="Garamond" panose="02020404030301010803" pitchFamily="18" charset="0"/>
                <a:ea typeface="Calibri" panose="020F0502020204030204" pitchFamily="34" charset="0"/>
                <a:cs typeface="Times New Roman" panose="02020603050405020304" pitchFamily="18" charset="0"/>
              </a:rPr>
              <a:t>Lieutenant John F. </a:t>
            </a:r>
            <a:r>
              <a:rPr lang="en-US" sz="2400" i="1" dirty="0" err="1">
                <a:solidFill>
                  <a:schemeClr val="tx1">
                    <a:lumMod val="65000"/>
                    <a:lumOff val="35000"/>
                  </a:schemeClr>
                </a:solidFill>
                <a:latin typeface="Garamond" panose="02020404030301010803" pitchFamily="18" charset="0"/>
                <a:ea typeface="Calibri" panose="020F0502020204030204" pitchFamily="34" charset="0"/>
                <a:cs typeface="Times New Roman" panose="02020603050405020304" pitchFamily="18" charset="0"/>
              </a:rPr>
              <a:t>Dille</a:t>
            </a:r>
            <a:endParaRPr lang="en-US" sz="2400" i="1" dirty="0">
              <a:solidFill>
                <a:schemeClr val="tx1">
                  <a:lumMod val="65000"/>
                  <a:lumOff val="35000"/>
                </a:schemeClr>
              </a:solidFill>
              <a:latin typeface="Garamond" panose="02020404030301010803"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600469013"/>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C61121-5616-4C76-A203-2143F9EE803B}"/>
              </a:ext>
            </a:extLst>
          </p:cNvPr>
          <p:cNvSpPr>
            <a:spLocks noGrp="1"/>
          </p:cNvSpPr>
          <p:nvPr>
            <p:ph type="title"/>
          </p:nvPr>
        </p:nvSpPr>
        <p:spPr/>
        <p:txBody>
          <a:bodyPr/>
          <a:lstStyle/>
          <a:p>
            <a:r>
              <a:rPr lang="en-US" dirty="0"/>
              <a:t>Great Lakes Naval Training Station</a:t>
            </a:r>
          </a:p>
        </p:txBody>
      </p:sp>
      <p:sp>
        <p:nvSpPr>
          <p:cNvPr id="3" name="Text Placeholder 2">
            <a:extLst>
              <a:ext uri="{FF2B5EF4-FFF2-40B4-BE49-F238E27FC236}">
                <a16:creationId xmlns:a16="http://schemas.microsoft.com/office/drawing/2014/main" id="{46CF8B2C-16DC-4748-B146-81C6957B5618}"/>
              </a:ext>
            </a:extLst>
          </p:cNvPr>
          <p:cNvSpPr>
            <a:spLocks noGrp="1"/>
          </p:cNvSpPr>
          <p:nvPr>
            <p:ph type="body" sz="quarter" idx="1"/>
          </p:nvPr>
        </p:nvSpPr>
        <p:spPr>
          <a:xfrm>
            <a:off x="1828797" y="2298949"/>
            <a:ext cx="4552831" cy="1491300"/>
          </a:xfrm>
        </p:spPr>
        <p:txBody>
          <a:bodyPr vert="horz" lIns="91440" tIns="45720" rIns="91440" bIns="45720" rtlCol="0" anchor="t">
            <a:noAutofit/>
          </a:bodyPr>
          <a:lstStyle/>
          <a:p>
            <a:r>
              <a:rPr lang="en-US" dirty="0"/>
              <a:t>Subjects included seamanship, navigation, gunnery, naval regulations, and naval law. </a:t>
            </a:r>
          </a:p>
          <a:p>
            <a:r>
              <a:rPr lang="en-US" dirty="0"/>
              <a:t>For the duration, their whole world was Camp Robert Smalls – the Black sailors were totally segregated from the rest of the base. </a:t>
            </a:r>
          </a:p>
        </p:txBody>
      </p:sp>
      <p:sp>
        <p:nvSpPr>
          <p:cNvPr id="9" name="Rectangle 8">
            <a:extLst>
              <a:ext uri="{FF2B5EF4-FFF2-40B4-BE49-F238E27FC236}">
                <a16:creationId xmlns:a16="http://schemas.microsoft.com/office/drawing/2014/main" id="{A7875B88-CB3C-4836-8AE2-62F81400B9BF}"/>
              </a:ext>
            </a:extLst>
          </p:cNvPr>
          <p:cNvSpPr/>
          <p:nvPr/>
        </p:nvSpPr>
        <p:spPr>
          <a:xfrm>
            <a:off x="6457305" y="5994831"/>
            <a:ext cx="5270255" cy="461665"/>
          </a:xfrm>
          <a:prstGeom prst="rect">
            <a:avLst/>
          </a:prstGeom>
        </p:spPr>
        <p:txBody>
          <a:bodyPr wrap="square">
            <a:spAutoFit/>
          </a:bodyPr>
          <a:lstStyle/>
          <a:p>
            <a:pPr algn="r"/>
            <a:r>
              <a:rPr lang="en-US" sz="2400" i="1" dirty="0">
                <a:solidFill>
                  <a:schemeClr val="tx1">
                    <a:lumMod val="65000"/>
                    <a:lumOff val="35000"/>
                  </a:schemeClr>
                </a:solidFill>
                <a:latin typeface="Garamond" panose="02020404030301010803" pitchFamily="18" charset="0"/>
                <a:ea typeface="Calibri" panose="020F0502020204030204" pitchFamily="34" charset="0"/>
                <a:cs typeface="Times New Roman" panose="02020603050405020304" pitchFamily="18" charset="0"/>
              </a:rPr>
              <a:t>Great Lakes Naval Training Center, c. 1944</a:t>
            </a:r>
          </a:p>
        </p:txBody>
      </p:sp>
      <p:pic>
        <p:nvPicPr>
          <p:cNvPr id="8" name="Picture 7">
            <a:extLst>
              <a:ext uri="{FF2B5EF4-FFF2-40B4-BE49-F238E27FC236}">
                <a16:creationId xmlns:a16="http://schemas.microsoft.com/office/drawing/2014/main" id="{26489706-C527-450C-8A3C-90F5F1EC4C3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659583" y="2298570"/>
            <a:ext cx="5100635" cy="3696261"/>
          </a:xfrm>
          <a:prstGeom prst="rect">
            <a:avLst/>
          </a:prstGeom>
          <a:effectLst>
            <a:softEdge rad="63500"/>
          </a:effectLst>
        </p:spPr>
      </p:pic>
      <p:sp>
        <p:nvSpPr>
          <p:cNvPr id="10" name="Text Placeholder 2">
            <a:extLst>
              <a:ext uri="{FF2B5EF4-FFF2-40B4-BE49-F238E27FC236}">
                <a16:creationId xmlns:a16="http://schemas.microsoft.com/office/drawing/2014/main" id="{EEE734B1-5143-4DFB-B244-71BD93347B38}"/>
              </a:ext>
            </a:extLst>
          </p:cNvPr>
          <p:cNvSpPr txBox="1">
            <a:spLocks/>
          </p:cNvSpPr>
          <p:nvPr/>
        </p:nvSpPr>
        <p:spPr>
          <a:xfrm>
            <a:off x="1832019" y="1210021"/>
            <a:ext cx="9655129" cy="1122794"/>
          </a:xfrm>
          <a:prstGeom prst="rect">
            <a:avLst/>
          </a:prstGeom>
        </p:spPr>
        <p:txBody>
          <a:bodyPr vert="horz" lIns="91440" tIns="45720" rIns="91440" bIns="45720" rtlCol="0" anchor="t">
            <a:noAutofit/>
          </a:bodyPr>
          <a:lstStyle>
            <a:lvl1pPr marL="0" indent="0" algn="l" defTabSz="825500" rtl="0" eaLnBrk="1" latinLnBrk="0" hangingPunct="1">
              <a:lnSpc>
                <a:spcPct val="100000"/>
              </a:lnSpc>
              <a:spcBef>
                <a:spcPts val="1000"/>
              </a:spcBef>
              <a:buSzTx/>
              <a:buFont typeface="Arial" panose="020B0604020202020204" pitchFamily="34" charset="0"/>
              <a:buNone/>
              <a:defRPr sz="2600" kern="1200">
                <a:solidFill>
                  <a:srgbClr val="AE4844"/>
                </a:solidFill>
                <a:uFill>
                  <a:solidFill>
                    <a:srgbClr val="000000"/>
                  </a:solidFill>
                </a:uFill>
                <a:latin typeface="Lato" panose="020F0502020204030203" pitchFamily="34" charset="0"/>
                <a:ea typeface="Lato" panose="020F0502020204030203" pitchFamily="34" charset="0"/>
                <a:cs typeface="Lato" panose="020F0502020204030203" pitchFamily="34" charset="0"/>
                <a:sym typeface="Lato-Light"/>
              </a:defRPr>
            </a:lvl1pPr>
            <a:lvl2pPr marL="0" indent="457200" algn="l" defTabSz="825500" rtl="0" eaLnBrk="1" latinLnBrk="0" hangingPunct="1">
              <a:lnSpc>
                <a:spcPct val="100000"/>
              </a:lnSpc>
              <a:spcBef>
                <a:spcPts val="500"/>
              </a:spcBef>
              <a:buSzTx/>
              <a:buFont typeface="Arial" panose="020B0604020202020204" pitchFamily="34" charset="0"/>
              <a:buNone/>
              <a:defRPr sz="3000" kern="1200">
                <a:solidFill>
                  <a:srgbClr val="AE4844"/>
                </a:solidFill>
                <a:uFill>
                  <a:solidFill>
                    <a:srgbClr val="000000"/>
                  </a:solidFill>
                </a:uFill>
                <a:latin typeface="Lato" panose="020F0502020204030203" pitchFamily="34" charset="0"/>
                <a:ea typeface="Lato" panose="020F0502020204030203" pitchFamily="34" charset="0"/>
                <a:cs typeface="Lato" panose="020F0502020204030203" pitchFamily="34" charset="0"/>
                <a:sym typeface="Lato-Light"/>
              </a:defRPr>
            </a:lvl2pPr>
            <a:lvl3pPr marL="0" indent="914400" algn="l" defTabSz="825500" rtl="0" eaLnBrk="1" latinLnBrk="0" hangingPunct="1">
              <a:lnSpc>
                <a:spcPct val="100000"/>
              </a:lnSpc>
              <a:spcBef>
                <a:spcPts val="500"/>
              </a:spcBef>
              <a:buSzTx/>
              <a:buFont typeface="Arial" panose="020B0604020202020204" pitchFamily="34" charset="0"/>
              <a:buNone/>
              <a:defRPr sz="3000" kern="1200">
                <a:solidFill>
                  <a:srgbClr val="AE4844"/>
                </a:solidFill>
                <a:uFill>
                  <a:solidFill>
                    <a:srgbClr val="000000"/>
                  </a:solidFill>
                </a:uFill>
                <a:latin typeface="Lato" panose="020F0502020204030203" pitchFamily="34" charset="0"/>
                <a:ea typeface="Lato" panose="020F0502020204030203" pitchFamily="34" charset="0"/>
                <a:cs typeface="Lato" panose="020F0502020204030203" pitchFamily="34" charset="0"/>
                <a:sym typeface="Lato-Light"/>
              </a:defRPr>
            </a:lvl3pPr>
            <a:lvl4pPr marL="0" indent="1371600" algn="l" defTabSz="825500" rtl="0" eaLnBrk="1" latinLnBrk="0" hangingPunct="1">
              <a:lnSpc>
                <a:spcPct val="100000"/>
              </a:lnSpc>
              <a:spcBef>
                <a:spcPts val="500"/>
              </a:spcBef>
              <a:buSzTx/>
              <a:buFont typeface="Arial" panose="020B0604020202020204" pitchFamily="34" charset="0"/>
              <a:buNone/>
              <a:defRPr sz="3000" kern="1200">
                <a:solidFill>
                  <a:srgbClr val="AE4844"/>
                </a:solidFill>
                <a:uFill>
                  <a:solidFill>
                    <a:srgbClr val="000000"/>
                  </a:solidFill>
                </a:uFill>
                <a:latin typeface="Lato" panose="020F0502020204030203" pitchFamily="34" charset="0"/>
                <a:ea typeface="Lato" panose="020F0502020204030203" pitchFamily="34" charset="0"/>
                <a:cs typeface="Lato" panose="020F0502020204030203" pitchFamily="34" charset="0"/>
                <a:sym typeface="Lato-Light"/>
              </a:defRPr>
            </a:lvl4pPr>
            <a:lvl5pPr marL="0" indent="1828800" algn="l" defTabSz="825500" rtl="0" eaLnBrk="1" latinLnBrk="0" hangingPunct="1">
              <a:lnSpc>
                <a:spcPct val="100000"/>
              </a:lnSpc>
              <a:spcBef>
                <a:spcPts val="500"/>
              </a:spcBef>
              <a:buSzTx/>
              <a:buFont typeface="Arial" panose="020B0604020202020204" pitchFamily="34" charset="0"/>
              <a:buNone/>
              <a:defRPr sz="3000" kern="1200">
                <a:solidFill>
                  <a:srgbClr val="AE4844"/>
                </a:solidFill>
                <a:uFill>
                  <a:solidFill>
                    <a:srgbClr val="000000"/>
                  </a:solidFill>
                </a:uFill>
                <a:latin typeface="Lato" panose="020F0502020204030203" pitchFamily="34" charset="0"/>
                <a:ea typeface="Lato" panose="020F0502020204030203" pitchFamily="34" charset="0"/>
                <a:cs typeface="Lato" panose="020F0502020204030203" pitchFamily="34" charset="0"/>
                <a:sym typeface="Lato-Light"/>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Their training lasted from 8:00 AM to 5:00 PM (or 0900 to 1700 hours, military time), with a noon break for </a:t>
            </a:r>
            <a:r>
              <a:rPr lang="en-US" b="1" dirty="0"/>
              <a:t>chow</a:t>
            </a:r>
            <a:r>
              <a:rPr lang="en-US" dirty="0"/>
              <a:t>. </a:t>
            </a:r>
          </a:p>
        </p:txBody>
      </p:sp>
    </p:spTree>
    <p:extLst>
      <p:ext uri="{BB962C8B-B14F-4D97-AF65-F5344CB8AC3E}">
        <p14:creationId xmlns:p14="http://schemas.microsoft.com/office/powerpoint/2010/main" val="34446262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C61121-5616-4C76-A203-2143F9EE803B}"/>
              </a:ext>
            </a:extLst>
          </p:cNvPr>
          <p:cNvSpPr>
            <a:spLocks noGrp="1"/>
          </p:cNvSpPr>
          <p:nvPr>
            <p:ph type="title"/>
          </p:nvPr>
        </p:nvSpPr>
        <p:spPr/>
        <p:txBody>
          <a:bodyPr/>
          <a:lstStyle/>
          <a:p>
            <a:r>
              <a:rPr lang="en-US" dirty="0"/>
              <a:t>Camp Robert Smalls</a:t>
            </a:r>
          </a:p>
        </p:txBody>
      </p:sp>
      <p:sp>
        <p:nvSpPr>
          <p:cNvPr id="3" name="Text Placeholder 2">
            <a:extLst>
              <a:ext uri="{FF2B5EF4-FFF2-40B4-BE49-F238E27FC236}">
                <a16:creationId xmlns:a16="http://schemas.microsoft.com/office/drawing/2014/main" id="{46CF8B2C-16DC-4748-B146-81C6957B5618}"/>
              </a:ext>
            </a:extLst>
          </p:cNvPr>
          <p:cNvSpPr>
            <a:spLocks noGrp="1"/>
          </p:cNvSpPr>
          <p:nvPr>
            <p:ph type="body" sz="quarter" idx="1"/>
          </p:nvPr>
        </p:nvSpPr>
        <p:spPr>
          <a:xfrm>
            <a:off x="1828800" y="1251642"/>
            <a:ext cx="6172200" cy="1491300"/>
          </a:xfrm>
        </p:spPr>
        <p:txBody>
          <a:bodyPr vert="horz" lIns="91440" tIns="45720" rIns="91440" bIns="45720" rtlCol="0" anchor="t">
            <a:noAutofit/>
          </a:bodyPr>
          <a:lstStyle/>
          <a:p>
            <a:r>
              <a:rPr lang="en-US" dirty="0"/>
              <a:t>The candidates’ education was intense. The course typically ran sixteen weeks; theirs lasted only ten. Because of their race, the men were denied access to cutting-edge equipment and facilities that could have aided their progress. </a:t>
            </a:r>
          </a:p>
          <a:p>
            <a:r>
              <a:rPr lang="en-US" dirty="0"/>
              <a:t>But unlike other naval trainings that stressed competition, these sixteen were encouraged to cooperate – and they did. Samuel Barnes recalled that the men vowed to follow the motto of The Three Musketeers: “All for one, and one for all.”</a:t>
            </a:r>
          </a:p>
        </p:txBody>
      </p:sp>
      <p:pic>
        <p:nvPicPr>
          <p:cNvPr id="5" name="Picture 4">
            <a:extLst>
              <a:ext uri="{FF2B5EF4-FFF2-40B4-BE49-F238E27FC236}">
                <a16:creationId xmlns:a16="http://schemas.microsoft.com/office/drawing/2014/main" id="{5E2CC012-1D9E-4978-97A3-918E46F6809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1210859">
            <a:off x="7848766" y="1213273"/>
            <a:ext cx="4177453" cy="4177453"/>
          </a:xfrm>
          <a:prstGeom prst="rect">
            <a:avLst/>
          </a:prstGeom>
        </p:spPr>
      </p:pic>
    </p:spTree>
    <p:extLst>
      <p:ext uri="{BB962C8B-B14F-4D97-AF65-F5344CB8AC3E}">
        <p14:creationId xmlns:p14="http://schemas.microsoft.com/office/powerpoint/2010/main" val="2720563165"/>
      </p:ext>
    </p:extLst>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heel(1)">
                                      <p:cBhvr>
                                        <p:cTn id="7" dur="20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C61121-5616-4C76-A203-2143F9EE803B}"/>
              </a:ext>
            </a:extLst>
          </p:cNvPr>
          <p:cNvSpPr>
            <a:spLocks noGrp="1"/>
          </p:cNvSpPr>
          <p:nvPr>
            <p:ph type="title"/>
          </p:nvPr>
        </p:nvSpPr>
        <p:spPr/>
        <p:txBody>
          <a:bodyPr/>
          <a:lstStyle/>
          <a:p>
            <a:r>
              <a:rPr lang="en-US" dirty="0"/>
              <a:t>Camp Robert Smalls</a:t>
            </a:r>
          </a:p>
        </p:txBody>
      </p:sp>
      <p:sp>
        <p:nvSpPr>
          <p:cNvPr id="3" name="Text Placeholder 2">
            <a:extLst>
              <a:ext uri="{FF2B5EF4-FFF2-40B4-BE49-F238E27FC236}">
                <a16:creationId xmlns:a16="http://schemas.microsoft.com/office/drawing/2014/main" id="{46CF8B2C-16DC-4748-B146-81C6957B5618}"/>
              </a:ext>
            </a:extLst>
          </p:cNvPr>
          <p:cNvSpPr>
            <a:spLocks noGrp="1"/>
          </p:cNvSpPr>
          <p:nvPr>
            <p:ph type="body" sz="quarter" idx="1"/>
          </p:nvPr>
        </p:nvSpPr>
        <p:spPr>
          <a:xfrm>
            <a:off x="5476150" y="1250481"/>
            <a:ext cx="5888536" cy="1491300"/>
          </a:xfrm>
        </p:spPr>
        <p:txBody>
          <a:bodyPr vert="horz" lIns="91440" tIns="45720" rIns="91440" bIns="45720" rtlCol="0" anchor="t">
            <a:noAutofit/>
          </a:bodyPr>
          <a:lstStyle/>
          <a:p>
            <a:r>
              <a:rPr lang="en-US" dirty="0"/>
              <a:t>The sixteen candidates put their heads together and studied every chance they got, including late at night, when the barracks were supposed to be dark and the men asleep in bed. </a:t>
            </a:r>
          </a:p>
          <a:p>
            <a:r>
              <a:rPr lang="en-US" dirty="0"/>
              <a:t>Instead, they blocked the windows with towels and gathered in the “head” with flashlights to review the course material and prepare for exams. </a:t>
            </a:r>
          </a:p>
        </p:txBody>
      </p:sp>
      <p:pic>
        <p:nvPicPr>
          <p:cNvPr id="5" name="Picture 4">
            <a:extLst>
              <a:ext uri="{FF2B5EF4-FFF2-40B4-BE49-F238E27FC236}">
                <a16:creationId xmlns:a16="http://schemas.microsoft.com/office/drawing/2014/main" id="{9D22A4B7-1C20-41CA-89D9-10B6F48E9735}"/>
              </a:ext>
            </a:extLst>
          </p:cNvPr>
          <p:cNvPicPr>
            <a:picLocks noChangeAspect="1"/>
          </p:cNvPicPr>
          <p:nvPr/>
        </p:nvPicPr>
        <p:blipFill rotWithShape="1">
          <a:blip r:embed="rId3">
            <a:extLst>
              <a:ext uri="{BEBA8EAE-BF5A-486C-A8C5-ECC9F3942E4B}">
                <a14:imgProps xmlns:a14="http://schemas.microsoft.com/office/drawing/2010/main">
                  <a14:imgLayer r:embed="rId4">
                    <a14:imgEffect>
                      <a14:sharpenSoften amount="50000"/>
                    </a14:imgEffect>
                  </a14:imgLayer>
                </a14:imgProps>
              </a:ext>
              <a:ext uri="{28A0092B-C50C-407E-A947-70E740481C1C}">
                <a14:useLocalDpi xmlns:a14="http://schemas.microsoft.com/office/drawing/2010/main" val="0"/>
              </a:ext>
            </a:extLst>
          </a:blip>
          <a:srcRect l="6139" t="5185" b="4630"/>
          <a:stretch/>
        </p:blipFill>
        <p:spPr>
          <a:xfrm>
            <a:off x="1828800" y="1250480"/>
            <a:ext cx="3411417" cy="5175719"/>
          </a:xfrm>
          <a:prstGeom prst="rect">
            <a:avLst/>
          </a:prstGeom>
        </p:spPr>
      </p:pic>
      <p:sp>
        <p:nvSpPr>
          <p:cNvPr id="6" name="Rectangle 5">
            <a:extLst>
              <a:ext uri="{FF2B5EF4-FFF2-40B4-BE49-F238E27FC236}">
                <a16:creationId xmlns:a16="http://schemas.microsoft.com/office/drawing/2014/main" id="{AF4E9CF8-6415-4FF9-8149-35E5C53F1DDF}"/>
              </a:ext>
            </a:extLst>
          </p:cNvPr>
          <p:cNvSpPr/>
          <p:nvPr/>
        </p:nvSpPr>
        <p:spPr>
          <a:xfrm>
            <a:off x="5476150" y="5595203"/>
            <a:ext cx="5966550" cy="707886"/>
          </a:xfrm>
          <a:prstGeom prst="rect">
            <a:avLst/>
          </a:prstGeom>
        </p:spPr>
        <p:txBody>
          <a:bodyPr wrap="square">
            <a:spAutoFit/>
          </a:bodyPr>
          <a:lstStyle/>
          <a:p>
            <a:r>
              <a:rPr lang="en-US" sz="2000" i="1" dirty="0">
                <a:solidFill>
                  <a:schemeClr val="tx1">
                    <a:lumMod val="65000"/>
                    <a:lumOff val="35000"/>
                  </a:schemeClr>
                </a:solidFill>
                <a:latin typeface="Garamond" panose="02020404030301010803" pitchFamily="18" charset="0"/>
                <a:ea typeface="Calibri" panose="020F0502020204030204" pitchFamily="34" charset="0"/>
                <a:cs typeface="Times New Roman" panose="02020603050405020304" pitchFamily="18" charset="0"/>
              </a:rPr>
              <a:t>Semaphore alphabet, one of many topics the candidates studied, from the Navy’s “Bluejacket Manual,” c. 1943</a:t>
            </a:r>
          </a:p>
        </p:txBody>
      </p:sp>
    </p:spTree>
    <p:extLst>
      <p:ext uri="{BB962C8B-B14F-4D97-AF65-F5344CB8AC3E}">
        <p14:creationId xmlns:p14="http://schemas.microsoft.com/office/powerpoint/2010/main" val="32292995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5"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randombar(vertical)">
                                      <p:cBhvr>
                                        <p:cTn id="7" dur="500"/>
                                        <p:tgtEl>
                                          <p:spTgt spid="5"/>
                                        </p:tgtEl>
                                      </p:cBhvr>
                                    </p:animEffect>
                                  </p:childTnLst>
                                </p:cTn>
                              </p:par>
                              <p:par>
                                <p:cTn id="8" presetID="2" presetClass="entr" presetSubtype="4"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 calcmode="lin" valueType="num">
                                      <p:cBhvr additive="base">
                                        <p:cTn id="10" dur="500" fill="hold"/>
                                        <p:tgtEl>
                                          <p:spTgt spid="6"/>
                                        </p:tgtEl>
                                        <p:attrNameLst>
                                          <p:attrName>ppt_x</p:attrName>
                                        </p:attrNameLst>
                                      </p:cBhvr>
                                      <p:tavLst>
                                        <p:tav tm="0">
                                          <p:val>
                                            <p:strVal val="#ppt_x"/>
                                          </p:val>
                                        </p:tav>
                                        <p:tav tm="100000">
                                          <p:val>
                                            <p:strVal val="#ppt_x"/>
                                          </p:val>
                                        </p:tav>
                                      </p:tavLst>
                                    </p:anim>
                                    <p:anim calcmode="lin" valueType="num">
                                      <p:cBhvr additive="base">
                                        <p:cTn id="11"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nodeType="clickEffect">
                                  <p:stCondLst>
                                    <p:cond delay="0"/>
                                  </p:stCondLst>
                                  <p:childTnLst>
                                    <p:set>
                                      <p:cBhvr>
                                        <p:cTn id="15" dur="1" fill="hold">
                                          <p:stCondLst>
                                            <p:cond delay="0"/>
                                          </p:stCondLst>
                                        </p:cTn>
                                        <p:tgtEl>
                                          <p:spTgt spid="3">
                                            <p:txEl>
                                              <p:pRg st="1" end="1"/>
                                            </p:txEl>
                                          </p:spTgt>
                                        </p:tgtEl>
                                        <p:attrNameLst>
                                          <p:attrName>style.visibility</p:attrName>
                                        </p:attrNameLst>
                                      </p:cBhvr>
                                      <p:to>
                                        <p:strVal val="visible"/>
                                      </p:to>
                                    </p:set>
                                    <p:animEffect transition="in" filter="fade">
                                      <p:cBhvr>
                                        <p:cTn id="16"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C61121-5616-4C76-A203-2143F9EE803B}"/>
              </a:ext>
            </a:extLst>
          </p:cNvPr>
          <p:cNvSpPr>
            <a:spLocks noGrp="1"/>
          </p:cNvSpPr>
          <p:nvPr>
            <p:ph type="title"/>
          </p:nvPr>
        </p:nvSpPr>
        <p:spPr/>
        <p:txBody>
          <a:bodyPr/>
          <a:lstStyle/>
          <a:p>
            <a:r>
              <a:rPr lang="en-US" dirty="0"/>
              <a:t>Passing the Test</a:t>
            </a:r>
          </a:p>
        </p:txBody>
      </p:sp>
      <p:sp>
        <p:nvSpPr>
          <p:cNvPr id="3" name="Text Placeholder 2">
            <a:extLst>
              <a:ext uri="{FF2B5EF4-FFF2-40B4-BE49-F238E27FC236}">
                <a16:creationId xmlns:a16="http://schemas.microsoft.com/office/drawing/2014/main" id="{46CF8B2C-16DC-4748-B146-81C6957B5618}"/>
              </a:ext>
            </a:extLst>
          </p:cNvPr>
          <p:cNvSpPr>
            <a:spLocks noGrp="1"/>
          </p:cNvSpPr>
          <p:nvPr>
            <p:ph type="body" sz="quarter" idx="1"/>
          </p:nvPr>
        </p:nvSpPr>
        <p:spPr>
          <a:xfrm>
            <a:off x="1828800" y="1210021"/>
            <a:ext cx="4392752" cy="1491300"/>
          </a:xfrm>
        </p:spPr>
        <p:txBody>
          <a:bodyPr vert="horz" lIns="91440" tIns="45720" rIns="91440" bIns="45720" rtlCol="0" anchor="t">
            <a:noAutofit/>
          </a:bodyPr>
          <a:lstStyle/>
          <a:p>
            <a:r>
              <a:rPr lang="en-US" dirty="0"/>
              <a:t>Jesse Arbor recalled how each tutored the others according to their strengths: “In every course we had, we had an expert of among our group of students … </a:t>
            </a:r>
          </a:p>
          <a:p>
            <a:r>
              <a:rPr lang="en-US" dirty="0"/>
              <a:t>Reggie Goodwin and George Cooper were good at math. Frank </a:t>
            </a:r>
            <a:r>
              <a:rPr lang="en-US" dirty="0" err="1"/>
              <a:t>Sublett</a:t>
            </a:r>
            <a:r>
              <a:rPr lang="en-US" dirty="0"/>
              <a:t> and Dalton Baugh knew about boilers.” Arbor himself led drills on </a:t>
            </a:r>
            <a:r>
              <a:rPr lang="en-US" b="1" dirty="0"/>
              <a:t>semaphore</a:t>
            </a:r>
            <a:r>
              <a:rPr lang="en-US" dirty="0"/>
              <a:t> and </a:t>
            </a:r>
            <a:r>
              <a:rPr lang="en-US" b="1" dirty="0"/>
              <a:t>Morse code</a:t>
            </a:r>
            <a:r>
              <a:rPr lang="en-US" dirty="0"/>
              <a:t>. </a:t>
            </a:r>
          </a:p>
        </p:txBody>
      </p:sp>
      <p:pic>
        <p:nvPicPr>
          <p:cNvPr id="5" name="Picture 4">
            <a:extLst>
              <a:ext uri="{FF2B5EF4-FFF2-40B4-BE49-F238E27FC236}">
                <a16:creationId xmlns:a16="http://schemas.microsoft.com/office/drawing/2014/main" id="{746827BF-3DC8-44DF-8547-813D80505A25}"/>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7038663" y="1321593"/>
            <a:ext cx="4726438" cy="4214813"/>
          </a:xfrm>
          <a:prstGeom prst="rect">
            <a:avLst/>
          </a:prstGeom>
          <a:effectLst>
            <a:softEdge rad="63500"/>
          </a:effectLst>
        </p:spPr>
      </p:pic>
      <p:sp>
        <p:nvSpPr>
          <p:cNvPr id="6" name="Rectangle 5">
            <a:extLst>
              <a:ext uri="{FF2B5EF4-FFF2-40B4-BE49-F238E27FC236}">
                <a16:creationId xmlns:a16="http://schemas.microsoft.com/office/drawing/2014/main" id="{00E9D2AF-3FAE-416D-91A1-B470E2ED91FE}"/>
              </a:ext>
            </a:extLst>
          </p:cNvPr>
          <p:cNvSpPr/>
          <p:nvPr/>
        </p:nvSpPr>
        <p:spPr>
          <a:xfrm>
            <a:off x="7331202" y="5536406"/>
            <a:ext cx="4141359" cy="461665"/>
          </a:xfrm>
          <a:prstGeom prst="rect">
            <a:avLst/>
          </a:prstGeom>
        </p:spPr>
        <p:txBody>
          <a:bodyPr wrap="square">
            <a:spAutoFit/>
          </a:bodyPr>
          <a:lstStyle/>
          <a:p>
            <a:pPr algn="ctr"/>
            <a:r>
              <a:rPr lang="en-US" sz="2400" i="1" dirty="0">
                <a:solidFill>
                  <a:schemeClr val="tx1">
                    <a:lumMod val="65000"/>
                    <a:lumOff val="35000"/>
                  </a:schemeClr>
                </a:solidFill>
                <a:latin typeface="Garamond" panose="02020404030301010803" pitchFamily="18" charset="0"/>
                <a:ea typeface="Calibri" panose="020F0502020204030204" pitchFamily="34" charset="0"/>
                <a:cs typeface="Times New Roman" panose="02020603050405020304" pitchFamily="18" charset="0"/>
              </a:rPr>
              <a:t>The alphabet in Morse code.</a:t>
            </a:r>
          </a:p>
        </p:txBody>
      </p:sp>
    </p:spTree>
    <p:extLst>
      <p:ext uri="{BB962C8B-B14F-4D97-AF65-F5344CB8AC3E}">
        <p14:creationId xmlns:p14="http://schemas.microsoft.com/office/powerpoint/2010/main" val="2967839118"/>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randombar(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C61121-5616-4C76-A203-2143F9EE803B}"/>
              </a:ext>
            </a:extLst>
          </p:cNvPr>
          <p:cNvSpPr>
            <a:spLocks noGrp="1"/>
          </p:cNvSpPr>
          <p:nvPr>
            <p:ph type="title"/>
          </p:nvPr>
        </p:nvSpPr>
        <p:spPr/>
        <p:txBody>
          <a:bodyPr/>
          <a:lstStyle/>
          <a:p>
            <a:r>
              <a:rPr lang="en-US" dirty="0"/>
              <a:t>Passing the Test</a:t>
            </a:r>
          </a:p>
        </p:txBody>
      </p:sp>
      <p:sp>
        <p:nvSpPr>
          <p:cNvPr id="3" name="Text Placeholder 2">
            <a:extLst>
              <a:ext uri="{FF2B5EF4-FFF2-40B4-BE49-F238E27FC236}">
                <a16:creationId xmlns:a16="http://schemas.microsoft.com/office/drawing/2014/main" id="{46CF8B2C-16DC-4748-B146-81C6957B5618}"/>
              </a:ext>
            </a:extLst>
          </p:cNvPr>
          <p:cNvSpPr>
            <a:spLocks noGrp="1"/>
          </p:cNvSpPr>
          <p:nvPr>
            <p:ph type="body" sz="quarter" idx="1"/>
          </p:nvPr>
        </p:nvSpPr>
        <p:spPr>
          <a:xfrm>
            <a:off x="1828800" y="1210021"/>
            <a:ext cx="5067300" cy="1491300"/>
          </a:xfrm>
        </p:spPr>
        <p:txBody>
          <a:bodyPr vert="horz" lIns="91440" tIns="45720" rIns="91440" bIns="45720" rtlCol="0" anchor="t">
            <a:noAutofit/>
          </a:bodyPr>
          <a:lstStyle/>
          <a:p>
            <a:r>
              <a:rPr lang="en-US" dirty="0"/>
              <a:t>One of their main instructors was Naval Academy graduate Lieutenant Paul Richmond. Only 23 years old, Richmond was significantly younger than most of his trainees. </a:t>
            </a:r>
          </a:p>
          <a:p>
            <a:r>
              <a:rPr lang="en-US" dirty="0"/>
              <a:t>In oral histories collected decades later, most of the surviving class members described him as a harsh teacher who often seemed indifferent to their success. </a:t>
            </a:r>
          </a:p>
        </p:txBody>
      </p:sp>
      <p:pic>
        <p:nvPicPr>
          <p:cNvPr id="5" name="Picture 4">
            <a:extLst>
              <a:ext uri="{FF2B5EF4-FFF2-40B4-BE49-F238E27FC236}">
                <a16:creationId xmlns:a16="http://schemas.microsoft.com/office/drawing/2014/main" id="{E6E0340E-8299-4C73-918C-E72041B8DE5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624902" y="1210021"/>
            <a:ext cx="4140200" cy="4216400"/>
          </a:xfrm>
          <a:prstGeom prst="rect">
            <a:avLst/>
          </a:prstGeom>
          <a:effectLst>
            <a:softEdge rad="63500"/>
          </a:effectLst>
        </p:spPr>
      </p:pic>
      <p:sp>
        <p:nvSpPr>
          <p:cNvPr id="6" name="Rectangle 5">
            <a:extLst>
              <a:ext uri="{FF2B5EF4-FFF2-40B4-BE49-F238E27FC236}">
                <a16:creationId xmlns:a16="http://schemas.microsoft.com/office/drawing/2014/main" id="{FF1F4EA6-3907-495F-AD22-C7E33D6A2B65}"/>
              </a:ext>
            </a:extLst>
          </p:cNvPr>
          <p:cNvSpPr/>
          <p:nvPr/>
        </p:nvSpPr>
        <p:spPr>
          <a:xfrm>
            <a:off x="7624902" y="5426421"/>
            <a:ext cx="4141359" cy="461665"/>
          </a:xfrm>
          <a:prstGeom prst="rect">
            <a:avLst/>
          </a:prstGeom>
        </p:spPr>
        <p:txBody>
          <a:bodyPr wrap="square">
            <a:spAutoFit/>
          </a:bodyPr>
          <a:lstStyle/>
          <a:p>
            <a:pPr algn="ctr"/>
            <a:r>
              <a:rPr lang="en-US" sz="2400" i="1" dirty="0">
                <a:solidFill>
                  <a:schemeClr val="tx1">
                    <a:lumMod val="65000"/>
                    <a:lumOff val="35000"/>
                  </a:schemeClr>
                </a:solidFill>
                <a:latin typeface="Garamond" panose="02020404030301010803" pitchFamily="18" charset="0"/>
                <a:ea typeface="Calibri" panose="020F0502020204030204" pitchFamily="34" charset="0"/>
                <a:cs typeface="Times New Roman" panose="02020603050405020304" pitchFamily="18" charset="0"/>
              </a:rPr>
              <a:t>Lt. Paul Richmond, c. 1940s.</a:t>
            </a:r>
          </a:p>
        </p:txBody>
      </p:sp>
    </p:spTree>
    <p:extLst>
      <p:ext uri="{BB962C8B-B14F-4D97-AF65-F5344CB8AC3E}">
        <p14:creationId xmlns:p14="http://schemas.microsoft.com/office/powerpoint/2010/main" val="10622877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C61121-5616-4C76-A203-2143F9EE803B}"/>
              </a:ext>
            </a:extLst>
          </p:cNvPr>
          <p:cNvSpPr>
            <a:spLocks noGrp="1"/>
          </p:cNvSpPr>
          <p:nvPr>
            <p:ph type="title"/>
          </p:nvPr>
        </p:nvSpPr>
        <p:spPr/>
        <p:txBody>
          <a:bodyPr/>
          <a:lstStyle/>
          <a:p>
            <a:r>
              <a:rPr lang="en-US" dirty="0"/>
              <a:t>Passing the Test</a:t>
            </a:r>
          </a:p>
        </p:txBody>
      </p:sp>
      <p:sp>
        <p:nvSpPr>
          <p:cNvPr id="3" name="Text Placeholder 2">
            <a:extLst>
              <a:ext uri="{FF2B5EF4-FFF2-40B4-BE49-F238E27FC236}">
                <a16:creationId xmlns:a16="http://schemas.microsoft.com/office/drawing/2014/main" id="{46CF8B2C-16DC-4748-B146-81C6957B5618}"/>
              </a:ext>
            </a:extLst>
          </p:cNvPr>
          <p:cNvSpPr>
            <a:spLocks noGrp="1"/>
          </p:cNvSpPr>
          <p:nvPr>
            <p:ph type="body" sz="quarter" idx="1"/>
          </p:nvPr>
        </p:nvSpPr>
        <p:spPr>
          <a:xfrm>
            <a:off x="1828800" y="1352896"/>
            <a:ext cx="5346700" cy="1491300"/>
          </a:xfrm>
        </p:spPr>
        <p:txBody>
          <a:bodyPr vert="horz" lIns="91440" tIns="45720" rIns="91440" bIns="45720" rtlCol="0" anchor="t">
            <a:noAutofit/>
          </a:bodyPr>
          <a:lstStyle/>
          <a:p>
            <a:r>
              <a:rPr lang="en-US" dirty="0"/>
              <a:t>But Richmond, when interviewed for the same project, said that he was very proud of his work in training the first class of Black Navy officers, and his only goal had been to motivate the men to navigate a rigorous curriculum he had personally designed. </a:t>
            </a:r>
          </a:p>
          <a:p>
            <a:r>
              <a:rPr lang="en-US" dirty="0"/>
              <a:t>Whatever the case, the Golden 13 were targets for regular mockery and racial insults. </a:t>
            </a:r>
          </a:p>
        </p:txBody>
      </p:sp>
      <p:pic>
        <p:nvPicPr>
          <p:cNvPr id="4" name="Picture 3">
            <a:extLst>
              <a:ext uri="{FF2B5EF4-FFF2-40B4-BE49-F238E27FC236}">
                <a16:creationId xmlns:a16="http://schemas.microsoft.com/office/drawing/2014/main" id="{D2DA8CBC-E743-43FE-893B-22B77D9A5752}"/>
              </a:ext>
            </a:extLst>
          </p:cNvPr>
          <p:cNvPicPr>
            <a:picLocks noChangeAspect="1"/>
          </p:cNvPicPr>
          <p:nvPr/>
        </p:nvPicPr>
        <p:blipFill rotWithShape="1">
          <a:blip r:embed="rId3">
            <a:extLst>
              <a:ext uri="{BEBA8EAE-BF5A-486C-A8C5-ECC9F3942E4B}">
                <a14:imgProps xmlns:a14="http://schemas.microsoft.com/office/drawing/2010/main">
                  <a14:imgLayer r:embed="rId4">
                    <a14:imgEffect>
                      <a14:saturation sat="66000"/>
                    </a14:imgEffect>
                  </a14:imgLayer>
                </a14:imgProps>
              </a:ext>
              <a:ext uri="{28A0092B-C50C-407E-A947-70E740481C1C}">
                <a14:useLocalDpi xmlns:a14="http://schemas.microsoft.com/office/drawing/2010/main" val="0"/>
              </a:ext>
            </a:extLst>
          </a:blip>
          <a:srcRect/>
          <a:stretch/>
        </p:blipFill>
        <p:spPr>
          <a:xfrm>
            <a:off x="7735574" y="679121"/>
            <a:ext cx="3860799" cy="5721679"/>
          </a:xfrm>
          <a:prstGeom prst="rect">
            <a:avLst/>
          </a:prstGeom>
          <a:effectLst>
            <a:softEdge rad="63500"/>
          </a:effectLst>
        </p:spPr>
      </p:pic>
      <p:sp>
        <p:nvSpPr>
          <p:cNvPr id="5" name="Rectangle 4">
            <a:extLst>
              <a:ext uri="{FF2B5EF4-FFF2-40B4-BE49-F238E27FC236}">
                <a16:creationId xmlns:a16="http://schemas.microsoft.com/office/drawing/2014/main" id="{F0715A0F-1052-4717-A457-801ECE3A194F}"/>
              </a:ext>
            </a:extLst>
          </p:cNvPr>
          <p:cNvSpPr/>
          <p:nvPr/>
        </p:nvSpPr>
        <p:spPr>
          <a:xfrm>
            <a:off x="7175500" y="6343620"/>
            <a:ext cx="3860799" cy="400110"/>
          </a:xfrm>
          <a:prstGeom prst="rect">
            <a:avLst/>
          </a:prstGeom>
        </p:spPr>
        <p:txBody>
          <a:bodyPr wrap="square">
            <a:spAutoFit/>
          </a:bodyPr>
          <a:lstStyle/>
          <a:p>
            <a:pPr algn="r"/>
            <a:r>
              <a:rPr lang="en-US" sz="2000" i="1" dirty="0">
                <a:solidFill>
                  <a:schemeClr val="tx1">
                    <a:lumMod val="65000"/>
                    <a:lumOff val="35000"/>
                  </a:schemeClr>
                </a:solidFill>
                <a:latin typeface="Garamond" panose="02020404030301010803" pitchFamily="18" charset="0"/>
                <a:ea typeface="Calibri" panose="020F0502020204030204" pitchFamily="34" charset="0"/>
                <a:cs typeface="Times New Roman" panose="02020603050405020304" pitchFamily="18" charset="0"/>
              </a:rPr>
              <a:t>Paul Richmond, c. 1980s.</a:t>
            </a:r>
          </a:p>
        </p:txBody>
      </p:sp>
    </p:spTree>
    <p:extLst>
      <p:ext uri="{BB962C8B-B14F-4D97-AF65-F5344CB8AC3E}">
        <p14:creationId xmlns:p14="http://schemas.microsoft.com/office/powerpoint/2010/main" val="8391078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10984863-24FB-46C1-A174-116CBDB4A8FE}"/>
              </a:ext>
            </a:extLst>
          </p:cNvPr>
          <p:cNvSpPr>
            <a:spLocks noGrp="1"/>
          </p:cNvSpPr>
          <p:nvPr>
            <p:ph type="title"/>
          </p:nvPr>
        </p:nvSpPr>
        <p:spPr>
          <a:xfrm>
            <a:off x="1828799" y="457200"/>
            <a:ext cx="9936302" cy="717550"/>
          </a:xfrm>
        </p:spPr>
        <p:txBody>
          <a:bodyPr/>
          <a:lstStyle/>
          <a:p>
            <a:r>
              <a:rPr lang="en-US" dirty="0"/>
              <a:t>A Golden Reunion</a:t>
            </a:r>
          </a:p>
        </p:txBody>
      </p:sp>
      <p:sp>
        <p:nvSpPr>
          <p:cNvPr id="4" name="Text Placeholder 2">
            <a:extLst>
              <a:ext uri="{FF2B5EF4-FFF2-40B4-BE49-F238E27FC236}">
                <a16:creationId xmlns:a16="http://schemas.microsoft.com/office/drawing/2014/main" id="{3FE28634-9601-4B68-BD01-D21130C84AF6}"/>
              </a:ext>
            </a:extLst>
          </p:cNvPr>
          <p:cNvSpPr>
            <a:spLocks noGrp="1"/>
          </p:cNvSpPr>
          <p:nvPr>
            <p:ph type="body" sz="quarter" idx="1"/>
          </p:nvPr>
        </p:nvSpPr>
        <p:spPr>
          <a:xfrm>
            <a:off x="7479726" y="1261835"/>
            <a:ext cx="3965713" cy="717550"/>
          </a:xfrm>
        </p:spPr>
        <p:txBody>
          <a:bodyPr vert="horz" lIns="91440" tIns="45720" rIns="91440" bIns="45720" rtlCol="0" anchor="t">
            <a:noAutofit/>
          </a:bodyPr>
          <a:lstStyle/>
          <a:p>
            <a:pPr>
              <a:spcAft>
                <a:spcPts val="1000"/>
              </a:spcAft>
            </a:pPr>
            <a:r>
              <a:rPr lang="en-US" dirty="0"/>
              <a:t>In 1977, nine US Navy veterans gathered in Berkeley, California to celebrate a unique achievement: they were the surviving members of the first class of African American sailors to be commissioned as officers.</a:t>
            </a:r>
          </a:p>
        </p:txBody>
      </p:sp>
      <p:sp>
        <p:nvSpPr>
          <p:cNvPr id="7" name="Text Box 16">
            <a:extLst>
              <a:ext uri="{FF2B5EF4-FFF2-40B4-BE49-F238E27FC236}">
                <a16:creationId xmlns:a16="http://schemas.microsoft.com/office/drawing/2014/main" id="{D2CF4913-414A-4723-9C45-A75C0AC999CC}"/>
              </a:ext>
            </a:extLst>
          </p:cNvPr>
          <p:cNvSpPr txBox="1"/>
          <p:nvPr/>
        </p:nvSpPr>
        <p:spPr>
          <a:xfrm>
            <a:off x="1828799" y="5926239"/>
            <a:ext cx="8986839" cy="501650"/>
          </a:xfrm>
          <a:prstGeom prst="rect">
            <a:avLst/>
          </a:prstGeom>
          <a:solidFill>
            <a:prstClr val="white"/>
          </a:solidFill>
          <a:ln>
            <a:noFill/>
          </a:ln>
        </p:spPr>
        <p:txBody>
          <a:bodyPr rot="0" spcFirstLastPara="0" vert="horz" wrap="square" lIns="0" tIns="0" rIns="0" bIns="0" numCol="1" spcCol="0" rtlCol="0" fromWordArt="0" anchor="t" anchorCtr="0" forceAA="0" compatLnSpc="1">
            <a:prstTxWarp prst="textNoShape">
              <a:avLst/>
            </a:prstTxWarp>
            <a:noAutofit/>
          </a:bodyPr>
          <a:lstStyle/>
          <a:p>
            <a:pPr marL="0" marR="0">
              <a:spcBef>
                <a:spcPts val="0"/>
              </a:spcBef>
              <a:spcAft>
                <a:spcPts val="0"/>
              </a:spcAft>
            </a:pPr>
            <a:r>
              <a:rPr lang="en-US" sz="2000" dirty="0">
                <a:solidFill>
                  <a:schemeClr val="tx1">
                    <a:lumMod val="65000"/>
                    <a:lumOff val="35000"/>
                  </a:schemeClr>
                </a:solidFill>
                <a:effectLst/>
                <a:latin typeface="Garamond" panose="02020404030301010803" pitchFamily="18" charset="0"/>
                <a:ea typeface="Calibri" panose="020F0502020204030204" pitchFamily="34" charset="0"/>
                <a:cs typeface="Times New Roman" panose="02020603050405020304" pitchFamily="18" charset="0"/>
              </a:rPr>
              <a:t>Surviving members of the Golden 13 on board the USS </a:t>
            </a:r>
            <a:r>
              <a:rPr lang="en-US" sz="2000" i="1" dirty="0">
                <a:solidFill>
                  <a:schemeClr val="tx1">
                    <a:lumMod val="65000"/>
                    <a:lumOff val="35000"/>
                  </a:schemeClr>
                </a:solidFill>
                <a:effectLst/>
                <a:latin typeface="Garamond" panose="02020404030301010803" pitchFamily="18" charset="0"/>
                <a:ea typeface="Calibri" panose="020F0502020204030204" pitchFamily="34" charset="0"/>
                <a:cs typeface="Times New Roman" panose="02020603050405020304" pitchFamily="18" charset="0"/>
              </a:rPr>
              <a:t>Kidd, </a:t>
            </a:r>
            <a:r>
              <a:rPr lang="en-US" sz="2000" dirty="0">
                <a:solidFill>
                  <a:schemeClr val="tx1">
                    <a:lumMod val="65000"/>
                    <a:lumOff val="35000"/>
                  </a:schemeClr>
                </a:solidFill>
                <a:effectLst/>
                <a:latin typeface="Garamond" panose="02020404030301010803" pitchFamily="18" charset="0"/>
                <a:ea typeface="Calibri" panose="020F0502020204030204" pitchFamily="34" charset="0"/>
                <a:cs typeface="Times New Roman" panose="02020603050405020304" pitchFamily="18" charset="0"/>
              </a:rPr>
              <a:t>1982.</a:t>
            </a:r>
            <a:endParaRPr lang="en-US" sz="2000" dirty="0">
              <a:solidFill>
                <a:schemeClr val="tx1">
                  <a:lumMod val="65000"/>
                  <a:lumOff val="35000"/>
                </a:schemeClr>
              </a:solidFill>
              <a:effectLst/>
              <a:latin typeface="Georgia" panose="02040502050405020303" pitchFamily="18" charset="0"/>
              <a:ea typeface="Calibri" panose="020F0502020204030204" pitchFamily="34" charset="0"/>
              <a:cs typeface="Times New Roman" panose="02020603050405020304" pitchFamily="18" charset="0"/>
            </a:endParaRPr>
          </a:p>
        </p:txBody>
      </p:sp>
      <p:pic>
        <p:nvPicPr>
          <p:cNvPr id="8" name="Picture 7">
            <a:extLst>
              <a:ext uri="{FF2B5EF4-FFF2-40B4-BE49-F238E27FC236}">
                <a16:creationId xmlns:a16="http://schemas.microsoft.com/office/drawing/2014/main" id="{CDFD4993-D918-44B2-BFAF-D00EFAC5168C}"/>
              </a:ext>
            </a:extLst>
          </p:cNvPr>
          <p:cNvPicPr>
            <a:picLocks noChangeAspect="1"/>
          </p:cNvPicPr>
          <p:nvPr/>
        </p:nvPicPr>
        <p:blipFill>
          <a:blip r:embed="rId3">
            <a:extLst>
              <a:ext uri="{BEBA8EAE-BF5A-486C-A8C5-ECC9F3942E4B}">
                <a14:imgProps xmlns:a14="http://schemas.microsoft.com/office/drawing/2010/main">
                  <a14:imgLayer r:embed="rId4">
                    <a14:imgEffect>
                      <a14:brightnessContrast contrast="-40000"/>
                    </a14:imgEffect>
                  </a14:imgLayer>
                </a14:imgProps>
              </a:ext>
              <a:ext uri="{28A0092B-C50C-407E-A947-70E740481C1C}">
                <a14:useLocalDpi xmlns:a14="http://schemas.microsoft.com/office/drawing/2010/main" val="0"/>
              </a:ext>
            </a:extLst>
          </a:blip>
          <a:stretch>
            <a:fillRect/>
          </a:stretch>
        </p:blipFill>
        <p:spPr>
          <a:xfrm>
            <a:off x="1828800" y="1174751"/>
            <a:ext cx="5331264" cy="4751488"/>
          </a:xfrm>
          <a:prstGeom prst="rect">
            <a:avLst/>
          </a:prstGeom>
          <a:effectLst>
            <a:softEdge rad="38100"/>
          </a:effectLst>
        </p:spPr>
      </p:pic>
    </p:spTree>
    <p:extLst>
      <p:ext uri="{BB962C8B-B14F-4D97-AF65-F5344CB8AC3E}">
        <p14:creationId xmlns:p14="http://schemas.microsoft.com/office/powerpoint/2010/main" val="2704921810"/>
      </p:ext>
    </p:extLst>
  </p:cSld>
  <p:clrMapOvr>
    <a:masterClrMapping/>
  </p:clrMapOvr>
  <mc:AlternateContent xmlns:mc="http://schemas.openxmlformats.org/markup-compatibility/2006" xmlns:p14="http://schemas.microsoft.com/office/powerpoint/2010/main">
    <mc:Choice Requires="p14">
      <p:transition spd="slow">
        <p14:flash/>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C61121-5616-4C76-A203-2143F9EE803B}"/>
              </a:ext>
            </a:extLst>
          </p:cNvPr>
          <p:cNvSpPr>
            <a:spLocks noGrp="1"/>
          </p:cNvSpPr>
          <p:nvPr>
            <p:ph type="title"/>
          </p:nvPr>
        </p:nvSpPr>
        <p:spPr/>
        <p:txBody>
          <a:bodyPr/>
          <a:lstStyle/>
          <a:p>
            <a:r>
              <a:rPr lang="en-US" dirty="0"/>
              <a:t>Keeping Their Cool</a:t>
            </a:r>
          </a:p>
        </p:txBody>
      </p:sp>
      <p:sp>
        <p:nvSpPr>
          <p:cNvPr id="3" name="Text Placeholder 2">
            <a:extLst>
              <a:ext uri="{FF2B5EF4-FFF2-40B4-BE49-F238E27FC236}">
                <a16:creationId xmlns:a16="http://schemas.microsoft.com/office/drawing/2014/main" id="{46CF8B2C-16DC-4748-B146-81C6957B5618}"/>
              </a:ext>
            </a:extLst>
          </p:cNvPr>
          <p:cNvSpPr>
            <a:spLocks noGrp="1"/>
          </p:cNvSpPr>
          <p:nvPr>
            <p:ph type="body" sz="quarter" idx="1"/>
          </p:nvPr>
        </p:nvSpPr>
        <p:spPr>
          <a:xfrm>
            <a:off x="1828799" y="1352853"/>
            <a:ext cx="6588212" cy="1491300"/>
          </a:xfrm>
        </p:spPr>
        <p:txBody>
          <a:bodyPr vert="horz" lIns="91440" tIns="45720" rIns="91440" bIns="45720" rtlCol="0" anchor="t">
            <a:noAutofit/>
          </a:bodyPr>
          <a:lstStyle/>
          <a:p>
            <a:r>
              <a:rPr lang="en-US" dirty="0"/>
              <a:t>A few of the White sailors who interacted with them, like medical staff, would try to get under the candidates’ skin and provoke a burst of anger that would demonstrate the men lacked the composure for leadership. But none of them cracked.</a:t>
            </a:r>
          </a:p>
        </p:txBody>
      </p:sp>
      <p:pic>
        <p:nvPicPr>
          <p:cNvPr id="5" name="Picture 4">
            <a:extLst>
              <a:ext uri="{FF2B5EF4-FFF2-40B4-BE49-F238E27FC236}">
                <a16:creationId xmlns:a16="http://schemas.microsoft.com/office/drawing/2014/main" id="{EF8A4385-B2CB-47E8-93C9-F8F3E26A519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688284" y="1210021"/>
            <a:ext cx="2743199" cy="4119125"/>
          </a:xfrm>
          <a:prstGeom prst="rect">
            <a:avLst/>
          </a:prstGeom>
        </p:spPr>
      </p:pic>
      <p:sp>
        <p:nvSpPr>
          <p:cNvPr id="6" name="Text Placeholder 2">
            <a:extLst>
              <a:ext uri="{FF2B5EF4-FFF2-40B4-BE49-F238E27FC236}">
                <a16:creationId xmlns:a16="http://schemas.microsoft.com/office/drawing/2014/main" id="{25D6DAF6-F3C0-459A-BC1A-77D65606C2D8}"/>
              </a:ext>
            </a:extLst>
          </p:cNvPr>
          <p:cNvSpPr txBox="1">
            <a:spLocks/>
          </p:cNvSpPr>
          <p:nvPr/>
        </p:nvSpPr>
        <p:spPr>
          <a:xfrm>
            <a:off x="1828800" y="4111726"/>
            <a:ext cx="6588212" cy="1491300"/>
          </a:xfrm>
          <a:prstGeom prst="rect">
            <a:avLst/>
          </a:prstGeom>
        </p:spPr>
        <p:txBody>
          <a:bodyPr vert="horz" lIns="91440" tIns="45720" rIns="91440" bIns="45720" rtlCol="0" anchor="t">
            <a:noAutofit/>
          </a:bodyPr>
          <a:lstStyle>
            <a:lvl1pPr marL="0" indent="0" algn="l" defTabSz="825500" rtl="0" eaLnBrk="1" latinLnBrk="0" hangingPunct="1">
              <a:lnSpc>
                <a:spcPct val="100000"/>
              </a:lnSpc>
              <a:spcBef>
                <a:spcPts val="1000"/>
              </a:spcBef>
              <a:buSzTx/>
              <a:buFont typeface="Arial" panose="020B0604020202020204" pitchFamily="34" charset="0"/>
              <a:buNone/>
              <a:defRPr sz="2600" kern="1200">
                <a:solidFill>
                  <a:srgbClr val="AE4844"/>
                </a:solidFill>
                <a:uFill>
                  <a:solidFill>
                    <a:srgbClr val="000000"/>
                  </a:solidFill>
                </a:uFill>
                <a:latin typeface="Lato" panose="020F0502020204030203" pitchFamily="34" charset="0"/>
                <a:ea typeface="Lato" panose="020F0502020204030203" pitchFamily="34" charset="0"/>
                <a:cs typeface="Lato" panose="020F0502020204030203" pitchFamily="34" charset="0"/>
                <a:sym typeface="Lato-Light"/>
              </a:defRPr>
            </a:lvl1pPr>
            <a:lvl2pPr marL="0" indent="457200" algn="l" defTabSz="825500" rtl="0" eaLnBrk="1" latinLnBrk="0" hangingPunct="1">
              <a:lnSpc>
                <a:spcPct val="100000"/>
              </a:lnSpc>
              <a:spcBef>
                <a:spcPts val="500"/>
              </a:spcBef>
              <a:buSzTx/>
              <a:buFont typeface="Arial" panose="020B0604020202020204" pitchFamily="34" charset="0"/>
              <a:buNone/>
              <a:defRPr sz="3000" kern="1200">
                <a:solidFill>
                  <a:srgbClr val="AE4844"/>
                </a:solidFill>
                <a:uFill>
                  <a:solidFill>
                    <a:srgbClr val="000000"/>
                  </a:solidFill>
                </a:uFill>
                <a:latin typeface="Lato" panose="020F0502020204030203" pitchFamily="34" charset="0"/>
                <a:ea typeface="Lato" panose="020F0502020204030203" pitchFamily="34" charset="0"/>
                <a:cs typeface="Lato" panose="020F0502020204030203" pitchFamily="34" charset="0"/>
                <a:sym typeface="Lato-Light"/>
              </a:defRPr>
            </a:lvl2pPr>
            <a:lvl3pPr marL="0" indent="914400" algn="l" defTabSz="825500" rtl="0" eaLnBrk="1" latinLnBrk="0" hangingPunct="1">
              <a:lnSpc>
                <a:spcPct val="100000"/>
              </a:lnSpc>
              <a:spcBef>
                <a:spcPts val="500"/>
              </a:spcBef>
              <a:buSzTx/>
              <a:buFont typeface="Arial" panose="020B0604020202020204" pitchFamily="34" charset="0"/>
              <a:buNone/>
              <a:defRPr sz="3000" kern="1200">
                <a:solidFill>
                  <a:srgbClr val="AE4844"/>
                </a:solidFill>
                <a:uFill>
                  <a:solidFill>
                    <a:srgbClr val="000000"/>
                  </a:solidFill>
                </a:uFill>
                <a:latin typeface="Lato" panose="020F0502020204030203" pitchFamily="34" charset="0"/>
                <a:ea typeface="Lato" panose="020F0502020204030203" pitchFamily="34" charset="0"/>
                <a:cs typeface="Lato" panose="020F0502020204030203" pitchFamily="34" charset="0"/>
                <a:sym typeface="Lato-Light"/>
              </a:defRPr>
            </a:lvl3pPr>
            <a:lvl4pPr marL="0" indent="1371600" algn="l" defTabSz="825500" rtl="0" eaLnBrk="1" latinLnBrk="0" hangingPunct="1">
              <a:lnSpc>
                <a:spcPct val="100000"/>
              </a:lnSpc>
              <a:spcBef>
                <a:spcPts val="500"/>
              </a:spcBef>
              <a:buSzTx/>
              <a:buFont typeface="Arial" panose="020B0604020202020204" pitchFamily="34" charset="0"/>
              <a:buNone/>
              <a:defRPr sz="3000" kern="1200">
                <a:solidFill>
                  <a:srgbClr val="AE4844"/>
                </a:solidFill>
                <a:uFill>
                  <a:solidFill>
                    <a:srgbClr val="000000"/>
                  </a:solidFill>
                </a:uFill>
                <a:latin typeface="Lato" panose="020F0502020204030203" pitchFamily="34" charset="0"/>
                <a:ea typeface="Lato" panose="020F0502020204030203" pitchFamily="34" charset="0"/>
                <a:cs typeface="Lato" panose="020F0502020204030203" pitchFamily="34" charset="0"/>
                <a:sym typeface="Lato-Light"/>
              </a:defRPr>
            </a:lvl4pPr>
            <a:lvl5pPr marL="0" indent="1828800" algn="l" defTabSz="825500" rtl="0" eaLnBrk="1" latinLnBrk="0" hangingPunct="1">
              <a:lnSpc>
                <a:spcPct val="100000"/>
              </a:lnSpc>
              <a:spcBef>
                <a:spcPts val="500"/>
              </a:spcBef>
              <a:buSzTx/>
              <a:buFont typeface="Arial" panose="020B0604020202020204" pitchFamily="34" charset="0"/>
              <a:buNone/>
              <a:defRPr sz="3000" kern="1200">
                <a:solidFill>
                  <a:srgbClr val="AE4844"/>
                </a:solidFill>
                <a:uFill>
                  <a:solidFill>
                    <a:srgbClr val="000000"/>
                  </a:solidFill>
                </a:uFill>
                <a:latin typeface="Lato" panose="020F0502020204030203" pitchFamily="34" charset="0"/>
                <a:ea typeface="Lato" panose="020F0502020204030203" pitchFamily="34" charset="0"/>
                <a:cs typeface="Lato" panose="020F0502020204030203" pitchFamily="34" charset="0"/>
                <a:sym typeface="Lato-Light"/>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Even Commander Armstrong asked them needling questions about handling a fight between a Black sailor and a White one. The candidates kept their answers measured and in line with Navy regulations.</a:t>
            </a:r>
          </a:p>
        </p:txBody>
      </p:sp>
      <p:sp>
        <p:nvSpPr>
          <p:cNvPr id="7" name="Rectangle 6">
            <a:extLst>
              <a:ext uri="{FF2B5EF4-FFF2-40B4-BE49-F238E27FC236}">
                <a16:creationId xmlns:a16="http://schemas.microsoft.com/office/drawing/2014/main" id="{CC594B83-89E4-45DF-B452-7B020D075D9B}"/>
              </a:ext>
            </a:extLst>
          </p:cNvPr>
          <p:cNvSpPr/>
          <p:nvPr/>
        </p:nvSpPr>
        <p:spPr>
          <a:xfrm>
            <a:off x="8688284" y="5280789"/>
            <a:ext cx="2809819" cy="830997"/>
          </a:xfrm>
          <a:prstGeom prst="rect">
            <a:avLst/>
          </a:prstGeom>
        </p:spPr>
        <p:txBody>
          <a:bodyPr wrap="square" lIns="91440" tIns="45720" rIns="91440" bIns="45720" anchor="t">
            <a:spAutoFit/>
          </a:bodyPr>
          <a:lstStyle/>
          <a:p>
            <a:pPr algn="ctr"/>
            <a:r>
              <a:rPr lang="en-US" sz="2400" i="1" dirty="0">
                <a:solidFill>
                  <a:schemeClr val="tx1">
                    <a:lumMod val="65000"/>
                    <a:lumOff val="35000"/>
                  </a:schemeClr>
                </a:solidFill>
                <a:latin typeface="Garamond"/>
                <a:ea typeface="Calibri"/>
                <a:cs typeface="Times New Roman"/>
              </a:rPr>
              <a:t>Navy recruitment poster, </a:t>
            </a:r>
            <a:endParaRPr lang="en-US" dirty="0">
              <a:solidFill>
                <a:schemeClr val="tx1">
                  <a:lumMod val="65000"/>
                  <a:lumOff val="35000"/>
                </a:schemeClr>
              </a:solidFill>
              <a:latin typeface="Garamond"/>
              <a:ea typeface="Calibri"/>
              <a:cs typeface="Times New Roman"/>
            </a:endParaRPr>
          </a:p>
          <a:p>
            <a:pPr algn="ctr"/>
            <a:r>
              <a:rPr lang="en-US" sz="2400" i="1" dirty="0">
                <a:solidFill>
                  <a:schemeClr val="tx1">
                    <a:lumMod val="65000"/>
                    <a:lumOff val="35000"/>
                  </a:schemeClr>
                </a:solidFill>
                <a:latin typeface="Garamond"/>
                <a:ea typeface="Calibri"/>
                <a:cs typeface="Times New Roman"/>
              </a:rPr>
              <a:t>c. 1942.</a:t>
            </a:r>
          </a:p>
        </p:txBody>
      </p:sp>
    </p:spTree>
    <p:extLst>
      <p:ext uri="{BB962C8B-B14F-4D97-AF65-F5344CB8AC3E}">
        <p14:creationId xmlns:p14="http://schemas.microsoft.com/office/powerpoint/2010/main" val="1460067623"/>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0"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800" decel="100000"/>
                                        <p:tgtEl>
                                          <p:spTgt spid="5"/>
                                        </p:tgtEl>
                                      </p:cBhvr>
                                    </p:animEffect>
                                    <p:anim calcmode="lin" valueType="num">
                                      <p:cBhvr>
                                        <p:cTn id="8" dur="800" decel="100000" fill="hold"/>
                                        <p:tgtEl>
                                          <p:spTgt spid="5"/>
                                        </p:tgtEl>
                                        <p:attrNameLst>
                                          <p:attrName>style.rotation</p:attrName>
                                        </p:attrNameLst>
                                      </p:cBhvr>
                                      <p:tavLst>
                                        <p:tav tm="0">
                                          <p:val>
                                            <p:fltVal val="-90"/>
                                          </p:val>
                                        </p:tav>
                                        <p:tav tm="100000">
                                          <p:val>
                                            <p:fltVal val="0"/>
                                          </p:val>
                                        </p:tav>
                                      </p:tavLst>
                                    </p:anim>
                                    <p:anim calcmode="lin" valueType="num">
                                      <p:cBhvr>
                                        <p:cTn id="9" dur="800" decel="100000" fill="hold"/>
                                        <p:tgtEl>
                                          <p:spTgt spid="5"/>
                                        </p:tgtEl>
                                        <p:attrNameLst>
                                          <p:attrName>ppt_x</p:attrName>
                                        </p:attrNameLst>
                                      </p:cBhvr>
                                      <p:tavLst>
                                        <p:tav tm="0">
                                          <p:val>
                                            <p:strVal val="#ppt_x+0.4"/>
                                          </p:val>
                                        </p:tav>
                                        <p:tav tm="100000">
                                          <p:val>
                                            <p:strVal val="#ppt_x-0.05"/>
                                          </p:val>
                                        </p:tav>
                                      </p:tavLst>
                                    </p:anim>
                                    <p:anim calcmode="lin" valueType="num">
                                      <p:cBhvr>
                                        <p:cTn id="10" dur="800" decel="100000" fill="hold"/>
                                        <p:tgtEl>
                                          <p:spTgt spid="5"/>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5"/>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5"/>
                                        </p:tgtEl>
                                        <p:attrNameLst>
                                          <p:attrName>ppt_y</p:attrName>
                                        </p:attrNameLst>
                                      </p:cBhvr>
                                      <p:tavLst>
                                        <p:tav tm="0">
                                          <p:val>
                                            <p:strVal val="#ppt_y+0.1"/>
                                          </p:val>
                                        </p:tav>
                                        <p:tav tm="100000">
                                          <p:val>
                                            <p:strVal val="#ppt_y"/>
                                          </p:val>
                                        </p:tav>
                                      </p:tavLst>
                                    </p:anim>
                                  </p:childTnLst>
                                </p:cTn>
                              </p:par>
                              <p:par>
                                <p:cTn id="13" presetID="10" presetClass="entr" presetSubtype="0" fill="hold" grpId="0" nodeType="with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500"/>
                                        <p:tgtEl>
                                          <p:spTgt spid="7"/>
                                        </p:tgtEl>
                                      </p:cBhvr>
                                    </p:animEffect>
                                  </p:childTnLst>
                                </p:cTn>
                              </p:par>
                            </p:childTnLst>
                          </p:cTn>
                        </p:par>
                      </p:childTnLst>
                    </p:cTn>
                  </p:par>
                  <p:par>
                    <p:cTn id="16" fill="hold">
                      <p:stCondLst>
                        <p:cond delay="indefinite"/>
                      </p:stCondLst>
                      <p:childTnLst>
                        <p:par>
                          <p:cTn id="17" fill="hold">
                            <p:stCondLst>
                              <p:cond delay="0"/>
                            </p:stCondLst>
                            <p:childTnLst>
                              <p:par>
                                <p:cTn id="18" presetID="42" presetClass="entr" presetSubtype="0" fill="hold" grpId="0" nodeType="click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fade">
                                      <p:cBhvr>
                                        <p:cTn id="20" dur="1000"/>
                                        <p:tgtEl>
                                          <p:spTgt spid="6"/>
                                        </p:tgtEl>
                                      </p:cBhvr>
                                    </p:animEffect>
                                    <p:anim calcmode="lin" valueType="num">
                                      <p:cBhvr>
                                        <p:cTn id="21" dur="1000" fill="hold"/>
                                        <p:tgtEl>
                                          <p:spTgt spid="6"/>
                                        </p:tgtEl>
                                        <p:attrNameLst>
                                          <p:attrName>ppt_x</p:attrName>
                                        </p:attrNameLst>
                                      </p:cBhvr>
                                      <p:tavLst>
                                        <p:tav tm="0">
                                          <p:val>
                                            <p:strVal val="#ppt_x"/>
                                          </p:val>
                                        </p:tav>
                                        <p:tav tm="100000">
                                          <p:val>
                                            <p:strVal val="#ppt_x"/>
                                          </p:val>
                                        </p:tav>
                                      </p:tavLst>
                                    </p:anim>
                                    <p:anim calcmode="lin" valueType="num">
                                      <p:cBhvr>
                                        <p:cTn id="22"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extLst mod="1"/>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C61121-5616-4C76-A203-2143F9EE803B}"/>
              </a:ext>
            </a:extLst>
          </p:cNvPr>
          <p:cNvSpPr>
            <a:spLocks noGrp="1"/>
          </p:cNvSpPr>
          <p:nvPr>
            <p:ph type="title"/>
          </p:nvPr>
        </p:nvSpPr>
        <p:spPr/>
        <p:txBody>
          <a:bodyPr/>
          <a:lstStyle/>
          <a:p>
            <a:r>
              <a:rPr lang="en-US" dirty="0"/>
              <a:t>Keeping Their Cool</a:t>
            </a:r>
          </a:p>
        </p:txBody>
      </p:sp>
      <p:sp>
        <p:nvSpPr>
          <p:cNvPr id="3" name="Text Placeholder 2">
            <a:extLst>
              <a:ext uri="{FF2B5EF4-FFF2-40B4-BE49-F238E27FC236}">
                <a16:creationId xmlns:a16="http://schemas.microsoft.com/office/drawing/2014/main" id="{46CF8B2C-16DC-4748-B146-81C6957B5618}"/>
              </a:ext>
            </a:extLst>
          </p:cNvPr>
          <p:cNvSpPr>
            <a:spLocks noGrp="1"/>
          </p:cNvSpPr>
          <p:nvPr>
            <p:ph type="body" sz="quarter" idx="1"/>
          </p:nvPr>
        </p:nvSpPr>
        <p:spPr>
          <a:xfrm>
            <a:off x="5486400" y="1309699"/>
            <a:ext cx="5866720" cy="1491300"/>
          </a:xfrm>
        </p:spPr>
        <p:txBody>
          <a:bodyPr vert="horz" lIns="91440" tIns="45720" rIns="91440" bIns="45720" rtlCol="0" anchor="t">
            <a:noAutofit/>
          </a:bodyPr>
          <a:lstStyle/>
          <a:p>
            <a:r>
              <a:rPr lang="en-US" dirty="0"/>
              <a:t>Meanwhile, Navy officers in Washington received the high scores from the trainees’ exams in disbelief. Believing the scores couldn’t be trusted, they demanded that the candidates re-take many of the exams. </a:t>
            </a:r>
          </a:p>
          <a:p>
            <a:r>
              <a:rPr lang="en-US" dirty="0"/>
              <a:t>When they did, every member of the class passed once more – this time with a slightly higher average score of 3.89 / 4.0, marks that surpassed most officer training classes. </a:t>
            </a:r>
          </a:p>
        </p:txBody>
      </p:sp>
      <p:pic>
        <p:nvPicPr>
          <p:cNvPr id="5" name="Picture 4">
            <a:extLst>
              <a:ext uri="{FF2B5EF4-FFF2-40B4-BE49-F238E27FC236}">
                <a16:creationId xmlns:a16="http://schemas.microsoft.com/office/drawing/2014/main" id="{0A349CC4-199B-45D3-BECC-CF391C2ED64B}"/>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1828800" y="1329764"/>
            <a:ext cx="3352800" cy="5202621"/>
          </a:xfrm>
          <a:prstGeom prst="rect">
            <a:avLst/>
          </a:prstGeom>
          <a:effectLst>
            <a:softEdge rad="38100"/>
          </a:effectLst>
        </p:spPr>
      </p:pic>
      <p:sp>
        <p:nvSpPr>
          <p:cNvPr id="6" name="Rectangle 5">
            <a:extLst>
              <a:ext uri="{FF2B5EF4-FFF2-40B4-BE49-F238E27FC236}">
                <a16:creationId xmlns:a16="http://schemas.microsoft.com/office/drawing/2014/main" id="{1D5E99D0-D1C9-41C8-8FE3-AC6093299C28}"/>
              </a:ext>
            </a:extLst>
          </p:cNvPr>
          <p:cNvSpPr/>
          <p:nvPr/>
        </p:nvSpPr>
        <p:spPr>
          <a:xfrm>
            <a:off x="5486400" y="6070720"/>
            <a:ext cx="5760977" cy="400110"/>
          </a:xfrm>
          <a:prstGeom prst="rect">
            <a:avLst/>
          </a:prstGeom>
        </p:spPr>
        <p:txBody>
          <a:bodyPr wrap="square">
            <a:spAutoFit/>
          </a:bodyPr>
          <a:lstStyle/>
          <a:p>
            <a:r>
              <a:rPr lang="en-US" sz="2000" i="1" dirty="0">
                <a:solidFill>
                  <a:schemeClr val="tx1">
                    <a:lumMod val="65000"/>
                    <a:lumOff val="35000"/>
                  </a:schemeClr>
                </a:solidFill>
                <a:latin typeface="Garamond" panose="02020404030301010803" pitchFamily="18" charset="0"/>
                <a:ea typeface="Calibri" panose="020F0502020204030204" pitchFamily="34" charset="0"/>
                <a:cs typeface="Times New Roman" panose="02020603050405020304" pitchFamily="18" charset="0"/>
              </a:rPr>
              <a:t>WWII-era Navy brochure about service ratings.</a:t>
            </a:r>
          </a:p>
        </p:txBody>
      </p:sp>
    </p:spTree>
    <p:extLst>
      <p:ext uri="{BB962C8B-B14F-4D97-AF65-F5344CB8AC3E}">
        <p14:creationId xmlns:p14="http://schemas.microsoft.com/office/powerpoint/2010/main" val="17836862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22" presetClass="entr" presetSubtype="4"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down)">
                                      <p:cBhvr>
                                        <p:cTn id="10" dur="5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Effect transition="in" filter="fade">
                                      <p:cBhvr>
                                        <p:cTn id="15"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C61121-5616-4C76-A203-2143F9EE803B}"/>
              </a:ext>
            </a:extLst>
          </p:cNvPr>
          <p:cNvSpPr>
            <a:spLocks noGrp="1"/>
          </p:cNvSpPr>
          <p:nvPr>
            <p:ph type="title"/>
          </p:nvPr>
        </p:nvSpPr>
        <p:spPr/>
        <p:txBody>
          <a:bodyPr/>
          <a:lstStyle/>
          <a:p>
            <a:r>
              <a:rPr lang="en-US" dirty="0"/>
              <a:t>Keeping Their Cool</a:t>
            </a:r>
          </a:p>
        </p:txBody>
      </p:sp>
      <p:sp>
        <p:nvSpPr>
          <p:cNvPr id="3" name="Text Placeholder 2">
            <a:extLst>
              <a:ext uri="{FF2B5EF4-FFF2-40B4-BE49-F238E27FC236}">
                <a16:creationId xmlns:a16="http://schemas.microsoft.com/office/drawing/2014/main" id="{46CF8B2C-16DC-4748-B146-81C6957B5618}"/>
              </a:ext>
            </a:extLst>
          </p:cNvPr>
          <p:cNvSpPr>
            <a:spLocks noGrp="1"/>
          </p:cNvSpPr>
          <p:nvPr>
            <p:ph type="body" sz="quarter" idx="1"/>
          </p:nvPr>
        </p:nvSpPr>
        <p:spPr>
          <a:xfrm>
            <a:off x="1826654" y="1363361"/>
            <a:ext cx="4366328" cy="1491300"/>
          </a:xfrm>
        </p:spPr>
        <p:txBody>
          <a:bodyPr vert="horz" lIns="91440" tIns="45720" rIns="91440" bIns="45720" rtlCol="0" anchor="t">
            <a:noAutofit/>
          </a:bodyPr>
          <a:lstStyle/>
          <a:p>
            <a:r>
              <a:rPr lang="en-US" dirty="0">
                <a:latin typeface="Lato"/>
                <a:ea typeface="Lato"/>
                <a:cs typeface="Lato"/>
              </a:rPr>
              <a:t>And yet, three sailors who trained with the Golden 13 and passed their exams – August Alves, J.B. Pinkney, and Lewis “Mummy” Williams – were sent back to the fleet as enlisted men without explanation. </a:t>
            </a:r>
            <a:endParaRPr lang="en-US" dirty="0"/>
          </a:p>
          <a:p>
            <a:endParaRPr lang="en-US" dirty="0"/>
          </a:p>
        </p:txBody>
      </p:sp>
      <p:pic>
        <p:nvPicPr>
          <p:cNvPr id="4" name="Picture 4" descr="A picture containing person, black, group, people&#10;&#10;Description automatically generated">
            <a:extLst>
              <a:ext uri="{FF2B5EF4-FFF2-40B4-BE49-F238E27FC236}">
                <a16:creationId xmlns:a16="http://schemas.microsoft.com/office/drawing/2014/main" id="{F6B5EF84-6D91-C484-8F09-278F37F2C72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569765" y="1290750"/>
            <a:ext cx="4466481" cy="3551762"/>
          </a:xfrm>
          <a:prstGeom prst="rect">
            <a:avLst/>
          </a:prstGeom>
          <a:effectLst>
            <a:softEdge rad="63500"/>
          </a:effectLst>
        </p:spPr>
      </p:pic>
      <p:sp>
        <p:nvSpPr>
          <p:cNvPr id="6" name="Rectangle 5">
            <a:extLst>
              <a:ext uri="{FF2B5EF4-FFF2-40B4-BE49-F238E27FC236}">
                <a16:creationId xmlns:a16="http://schemas.microsoft.com/office/drawing/2014/main" id="{BA83525E-96A2-97AA-60D7-679C725209DB}"/>
              </a:ext>
            </a:extLst>
          </p:cNvPr>
          <p:cNvSpPr/>
          <p:nvPr/>
        </p:nvSpPr>
        <p:spPr>
          <a:xfrm>
            <a:off x="3754582" y="4919557"/>
            <a:ext cx="7281664" cy="1015663"/>
          </a:xfrm>
          <a:prstGeom prst="rect">
            <a:avLst/>
          </a:prstGeom>
        </p:spPr>
        <p:txBody>
          <a:bodyPr wrap="square" lIns="91440" tIns="45720" rIns="91440" bIns="45720" anchor="t">
            <a:spAutoFit/>
          </a:bodyPr>
          <a:lstStyle/>
          <a:p>
            <a:pPr algn="r"/>
            <a:r>
              <a:rPr lang="en-US" sz="2000" i="1" dirty="0">
                <a:solidFill>
                  <a:schemeClr val="tx1">
                    <a:lumMod val="65000"/>
                    <a:lumOff val="35000"/>
                  </a:schemeClr>
                </a:solidFill>
                <a:latin typeface="Garamond"/>
                <a:ea typeface="+mn-lt"/>
                <a:cs typeface="Times New Roman"/>
              </a:rPr>
              <a:t>Members</a:t>
            </a:r>
            <a:r>
              <a:rPr lang="en-US" sz="2000" dirty="0">
                <a:ea typeface="+mn-lt"/>
                <a:cs typeface="+mn-lt"/>
              </a:rPr>
              <a:t> </a:t>
            </a:r>
            <a:r>
              <a:rPr lang="en-US" sz="2000" i="1" dirty="0">
                <a:solidFill>
                  <a:schemeClr val="tx1">
                    <a:lumMod val="65000"/>
                    <a:lumOff val="35000"/>
                  </a:schemeClr>
                </a:solidFill>
                <a:latin typeface="Garamond"/>
                <a:cs typeface="Times New Roman"/>
              </a:rPr>
              <a:t>of the tenth class to graduate from the Great Lakes Negro Service School examine an aircraft engine during their training, September 1943. Official U.S. Navy Photograph, now in the collections of the National Archives.</a:t>
            </a:r>
            <a:endParaRPr lang="en-US" sz="2000" i="1" dirty="0">
              <a:solidFill>
                <a:schemeClr val="tx1">
                  <a:lumMod val="65000"/>
                  <a:lumOff val="35000"/>
                </a:schemeClr>
              </a:solidFill>
              <a:latin typeface="Garamond"/>
              <a:ea typeface="Calibri" panose="020F0502020204030204" pitchFamily="34" charset="0"/>
              <a:cs typeface="Times New Roman"/>
            </a:endParaRPr>
          </a:p>
        </p:txBody>
      </p:sp>
    </p:spTree>
    <p:extLst>
      <p:ext uri="{BB962C8B-B14F-4D97-AF65-F5344CB8AC3E}">
        <p14:creationId xmlns:p14="http://schemas.microsoft.com/office/powerpoint/2010/main" val="367891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C61121-5616-4C76-A203-2143F9EE803B}"/>
              </a:ext>
            </a:extLst>
          </p:cNvPr>
          <p:cNvSpPr>
            <a:spLocks noGrp="1"/>
          </p:cNvSpPr>
          <p:nvPr>
            <p:ph type="title"/>
          </p:nvPr>
        </p:nvSpPr>
        <p:spPr/>
        <p:txBody>
          <a:bodyPr/>
          <a:lstStyle/>
          <a:p>
            <a:r>
              <a:rPr lang="en-US" dirty="0"/>
              <a:t>Victories and Disappointments</a:t>
            </a:r>
          </a:p>
        </p:txBody>
      </p:sp>
      <p:sp>
        <p:nvSpPr>
          <p:cNvPr id="3" name="Text Placeholder 2">
            <a:extLst>
              <a:ext uri="{FF2B5EF4-FFF2-40B4-BE49-F238E27FC236}">
                <a16:creationId xmlns:a16="http://schemas.microsoft.com/office/drawing/2014/main" id="{46CF8B2C-16DC-4748-B146-81C6957B5618}"/>
              </a:ext>
            </a:extLst>
          </p:cNvPr>
          <p:cNvSpPr>
            <a:spLocks noGrp="1"/>
          </p:cNvSpPr>
          <p:nvPr>
            <p:ph type="body" sz="quarter" idx="1"/>
          </p:nvPr>
        </p:nvSpPr>
        <p:spPr>
          <a:xfrm>
            <a:off x="1828801" y="1352896"/>
            <a:ext cx="4826000" cy="1491300"/>
          </a:xfrm>
        </p:spPr>
        <p:txBody>
          <a:bodyPr vert="horz" lIns="91440" tIns="45720" rIns="91440" bIns="45720" rtlCol="0" anchor="t">
            <a:noAutofit/>
          </a:bodyPr>
          <a:lstStyle/>
          <a:p>
            <a:r>
              <a:rPr lang="en-US" dirty="0"/>
              <a:t>Their peers were confused. For example, Arbor recalled that “Alves had a lot of experience in seamanship, one of the few who really knew about that area, so it was surprising he wasn't one of the final 13.” </a:t>
            </a:r>
          </a:p>
        </p:txBody>
      </p:sp>
      <p:pic>
        <p:nvPicPr>
          <p:cNvPr id="5" name="Picture 4">
            <a:extLst>
              <a:ext uri="{FF2B5EF4-FFF2-40B4-BE49-F238E27FC236}">
                <a16:creationId xmlns:a16="http://schemas.microsoft.com/office/drawing/2014/main" id="{93B25739-9E51-420A-95FC-AE2854566E0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322634" y="1210021"/>
            <a:ext cx="4112268" cy="5283200"/>
          </a:xfrm>
          <a:prstGeom prst="rect">
            <a:avLst/>
          </a:prstGeom>
          <a:effectLst>
            <a:softEdge rad="63500"/>
          </a:effectLst>
        </p:spPr>
      </p:pic>
      <p:sp>
        <p:nvSpPr>
          <p:cNvPr id="6" name="Rectangle 5">
            <a:extLst>
              <a:ext uri="{FF2B5EF4-FFF2-40B4-BE49-F238E27FC236}">
                <a16:creationId xmlns:a16="http://schemas.microsoft.com/office/drawing/2014/main" id="{5A3F98FF-34A5-4C02-80B6-2F36150B4B2C}"/>
              </a:ext>
            </a:extLst>
          </p:cNvPr>
          <p:cNvSpPr/>
          <p:nvPr/>
        </p:nvSpPr>
        <p:spPr>
          <a:xfrm>
            <a:off x="2944511" y="6031556"/>
            <a:ext cx="4141359" cy="461665"/>
          </a:xfrm>
          <a:prstGeom prst="rect">
            <a:avLst/>
          </a:prstGeom>
        </p:spPr>
        <p:txBody>
          <a:bodyPr wrap="square" lIns="91440" tIns="45720" rIns="91440" bIns="45720" anchor="t">
            <a:spAutoFit/>
          </a:bodyPr>
          <a:lstStyle/>
          <a:p>
            <a:pPr algn="r"/>
            <a:r>
              <a:rPr lang="en-US" sz="2400" i="1" dirty="0">
                <a:solidFill>
                  <a:schemeClr val="tx1">
                    <a:lumMod val="65000"/>
                    <a:lumOff val="35000"/>
                  </a:schemeClr>
                </a:solidFill>
                <a:latin typeface="Garamond"/>
                <a:ea typeface="Calibri" panose="020F0502020204030204" pitchFamily="34" charset="0"/>
                <a:cs typeface="Times New Roman"/>
              </a:rPr>
              <a:t>Ensign Jesse Arbor, c. 1944.</a:t>
            </a:r>
          </a:p>
        </p:txBody>
      </p:sp>
      <p:pic>
        <p:nvPicPr>
          <p:cNvPr id="7" name="Graphic 6" descr="Download from cloud">
            <a:hlinkClick r:id="rId4"/>
            <a:extLst>
              <a:ext uri="{FF2B5EF4-FFF2-40B4-BE49-F238E27FC236}">
                <a16:creationId xmlns:a16="http://schemas.microsoft.com/office/drawing/2014/main" id="{5BAE4E2E-9935-499E-9E01-C059D70A1AF3}"/>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841249" y="4544983"/>
            <a:ext cx="845769" cy="807720"/>
          </a:xfrm>
          <a:prstGeom prst="rect">
            <a:avLst/>
          </a:prstGeom>
        </p:spPr>
      </p:pic>
      <p:sp>
        <p:nvSpPr>
          <p:cNvPr id="8" name="Text Box 16">
            <a:hlinkClick r:id="rId4"/>
            <a:extLst>
              <a:ext uri="{FF2B5EF4-FFF2-40B4-BE49-F238E27FC236}">
                <a16:creationId xmlns:a16="http://schemas.microsoft.com/office/drawing/2014/main" id="{3AF98C46-8939-401D-8A97-EF69B3EA063F}"/>
              </a:ext>
            </a:extLst>
          </p:cNvPr>
          <p:cNvSpPr txBox="1"/>
          <p:nvPr/>
        </p:nvSpPr>
        <p:spPr>
          <a:xfrm>
            <a:off x="2944511" y="4447012"/>
            <a:ext cx="3710290" cy="807720"/>
          </a:xfrm>
          <a:prstGeom prst="rect">
            <a:avLst/>
          </a:prstGeom>
          <a:solidFill>
            <a:prstClr val="white"/>
          </a:solidFill>
          <a:ln>
            <a:noFill/>
          </a:ln>
        </p:spPr>
        <p:txBody>
          <a:bodyPr rot="0" spcFirstLastPara="0" vert="horz" wrap="square" lIns="0" tIns="0" rIns="0" bIns="0" numCol="1" spcCol="0" rtlCol="0" fromWordArt="0" anchor="t" anchorCtr="0" forceAA="0" compatLnSpc="1">
            <a:prstTxWarp prst="textNoShape">
              <a:avLst/>
            </a:prstTxWarp>
            <a:noAutofit/>
          </a:bodyPr>
          <a:lstStyle/>
          <a:p>
            <a:pPr marL="0" marR="0">
              <a:spcBef>
                <a:spcPts val="0"/>
              </a:spcBef>
              <a:spcAft>
                <a:spcPts val="0"/>
              </a:spcAft>
            </a:pPr>
            <a:r>
              <a:rPr lang="en-US" sz="2400" dirty="0">
                <a:effectLst/>
                <a:latin typeface="Garamond" panose="02020404030301010803" pitchFamily="18" charset="0"/>
                <a:ea typeface="Calibri" panose="020F0502020204030204" pitchFamily="34" charset="0"/>
                <a:cs typeface="Times New Roman" panose="02020603050405020304" pitchFamily="18" charset="0"/>
              </a:rPr>
              <a:t>Download “Life at Camp Robert Smalls” to read more about </a:t>
            </a:r>
            <a:r>
              <a:rPr lang="en-US" sz="2400" dirty="0">
                <a:latin typeface="Garamond" panose="02020404030301010803" pitchFamily="18" charset="0"/>
                <a:ea typeface="Calibri" panose="020F0502020204030204" pitchFamily="34" charset="0"/>
                <a:cs typeface="Times New Roman" panose="02020603050405020304" pitchFamily="18" charset="0"/>
              </a:rPr>
              <a:t>daily life in training.</a:t>
            </a:r>
            <a:endParaRPr lang="en-US" sz="2400" dirty="0">
              <a:effectLst/>
              <a:latin typeface="Georgia" panose="02040502050405020303"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867179896"/>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extLst mod="1"/>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C61121-5616-4C76-A203-2143F9EE803B}"/>
              </a:ext>
            </a:extLst>
          </p:cNvPr>
          <p:cNvSpPr>
            <a:spLocks noGrp="1"/>
          </p:cNvSpPr>
          <p:nvPr>
            <p:ph type="title"/>
          </p:nvPr>
        </p:nvSpPr>
        <p:spPr/>
        <p:txBody>
          <a:bodyPr/>
          <a:lstStyle/>
          <a:p>
            <a:r>
              <a:rPr lang="en-US" dirty="0"/>
              <a:t>Victories and Disappointments</a:t>
            </a:r>
          </a:p>
        </p:txBody>
      </p:sp>
      <p:sp>
        <p:nvSpPr>
          <p:cNvPr id="3" name="Text Placeholder 2">
            <a:extLst>
              <a:ext uri="{FF2B5EF4-FFF2-40B4-BE49-F238E27FC236}">
                <a16:creationId xmlns:a16="http://schemas.microsoft.com/office/drawing/2014/main" id="{46CF8B2C-16DC-4748-B146-81C6957B5618}"/>
              </a:ext>
            </a:extLst>
          </p:cNvPr>
          <p:cNvSpPr>
            <a:spLocks noGrp="1"/>
          </p:cNvSpPr>
          <p:nvPr>
            <p:ph type="body" sz="quarter" idx="1"/>
          </p:nvPr>
        </p:nvSpPr>
        <p:spPr>
          <a:xfrm>
            <a:off x="1828801" y="1352896"/>
            <a:ext cx="6070600" cy="1491300"/>
          </a:xfrm>
        </p:spPr>
        <p:txBody>
          <a:bodyPr vert="horz" lIns="91440" tIns="45720" rIns="91440" bIns="45720" rtlCol="0" anchor="t">
            <a:noAutofit/>
          </a:bodyPr>
          <a:lstStyle/>
          <a:p>
            <a:r>
              <a:rPr lang="en-US" dirty="0"/>
              <a:t>Officials in Washington never offered a concrete reason for this decision, but many historians suspect it was to ensure that the class had the same pass rate as those of White officers. </a:t>
            </a:r>
          </a:p>
          <a:p>
            <a:r>
              <a:rPr lang="en-US" dirty="0"/>
              <a:t>“Mummy” Williams had been one of the first men to join up after general service roles opened to Black sailors, and had encouraged his friend William White to join the Navy. White said that the rejection “crushed” Williams. </a:t>
            </a:r>
          </a:p>
        </p:txBody>
      </p:sp>
      <p:pic>
        <p:nvPicPr>
          <p:cNvPr id="5" name="Picture 4">
            <a:extLst>
              <a:ext uri="{FF2B5EF4-FFF2-40B4-BE49-F238E27FC236}">
                <a16:creationId xmlns:a16="http://schemas.microsoft.com/office/drawing/2014/main" id="{416B4AE7-55E5-4DB2-852B-2B6975D6DCFC}"/>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8039101" y="1237479"/>
            <a:ext cx="6910916" cy="4731521"/>
          </a:xfrm>
          <a:prstGeom prst="rect">
            <a:avLst/>
          </a:prstGeom>
          <a:effectLst>
            <a:softEdge rad="63500"/>
          </a:effectLst>
        </p:spPr>
      </p:pic>
      <p:sp>
        <p:nvSpPr>
          <p:cNvPr id="6" name="Rectangle 5">
            <a:extLst>
              <a:ext uri="{FF2B5EF4-FFF2-40B4-BE49-F238E27FC236}">
                <a16:creationId xmlns:a16="http://schemas.microsoft.com/office/drawing/2014/main" id="{F4B6BD00-DE3D-41F6-AC79-B9356087ED27}"/>
              </a:ext>
            </a:extLst>
          </p:cNvPr>
          <p:cNvSpPr/>
          <p:nvPr/>
        </p:nvSpPr>
        <p:spPr>
          <a:xfrm>
            <a:off x="4740756" y="5996458"/>
            <a:ext cx="6910916" cy="707886"/>
          </a:xfrm>
          <a:prstGeom prst="rect">
            <a:avLst/>
          </a:prstGeom>
        </p:spPr>
        <p:txBody>
          <a:bodyPr wrap="square">
            <a:spAutoFit/>
          </a:bodyPr>
          <a:lstStyle/>
          <a:p>
            <a:pPr algn="r"/>
            <a:r>
              <a:rPr lang="en-US" sz="2000" i="1" dirty="0">
                <a:solidFill>
                  <a:schemeClr val="tx1">
                    <a:lumMod val="65000"/>
                    <a:lumOff val="35000"/>
                  </a:schemeClr>
                </a:solidFill>
                <a:latin typeface="Garamond" panose="02020404030301010803" pitchFamily="18" charset="0"/>
                <a:ea typeface="Calibri" panose="020F0502020204030204" pitchFamily="34" charset="0"/>
                <a:cs typeface="Times New Roman" panose="02020603050405020304" pitchFamily="18" charset="0"/>
              </a:rPr>
              <a:t>Navy Department Building, </a:t>
            </a:r>
          </a:p>
          <a:p>
            <a:pPr algn="r"/>
            <a:r>
              <a:rPr lang="en-US" sz="2000" i="1" dirty="0">
                <a:solidFill>
                  <a:schemeClr val="tx1">
                    <a:lumMod val="65000"/>
                    <a:lumOff val="35000"/>
                  </a:schemeClr>
                </a:solidFill>
                <a:latin typeface="Garamond" panose="02020404030301010803" pitchFamily="18" charset="0"/>
                <a:ea typeface="Calibri" panose="020F0502020204030204" pitchFamily="34" charset="0"/>
                <a:cs typeface="Times New Roman" panose="02020603050405020304" pitchFamily="18" charset="0"/>
              </a:rPr>
              <a:t>Washington, D.C., c. 1940s</a:t>
            </a:r>
          </a:p>
        </p:txBody>
      </p:sp>
    </p:spTree>
    <p:extLst>
      <p:ext uri="{BB962C8B-B14F-4D97-AF65-F5344CB8AC3E}">
        <p14:creationId xmlns:p14="http://schemas.microsoft.com/office/powerpoint/2010/main" val="2892652958"/>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50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2000" fill="hold"/>
                                        <p:tgtEl>
                                          <p:spTgt spid="5"/>
                                        </p:tgtEl>
                                        <p:attrNameLst>
                                          <p:attrName>ppt_x</p:attrName>
                                        </p:attrNameLst>
                                      </p:cBhvr>
                                      <p:tavLst>
                                        <p:tav tm="0">
                                          <p:val>
                                            <p:strVal val="0-#ppt_w/2"/>
                                          </p:val>
                                        </p:tav>
                                        <p:tav tm="100000">
                                          <p:val>
                                            <p:strVal val="#ppt_x"/>
                                          </p:val>
                                        </p:tav>
                                      </p:tavLst>
                                    </p:anim>
                                    <p:anim calcmode="lin" valueType="num">
                                      <p:cBhvr additive="base">
                                        <p:cTn id="8" dur="200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Effect transition="in" filter="fade">
                                      <p:cBhvr>
                                        <p:cTn id="13"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extLst mod="1"/>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C61121-5616-4C76-A203-2143F9EE803B}"/>
              </a:ext>
            </a:extLst>
          </p:cNvPr>
          <p:cNvSpPr>
            <a:spLocks noGrp="1"/>
          </p:cNvSpPr>
          <p:nvPr>
            <p:ph type="title"/>
          </p:nvPr>
        </p:nvSpPr>
        <p:spPr/>
        <p:txBody>
          <a:bodyPr/>
          <a:lstStyle/>
          <a:p>
            <a:r>
              <a:rPr lang="en-US" dirty="0"/>
              <a:t>Victories and Disappointments</a:t>
            </a:r>
          </a:p>
        </p:txBody>
      </p:sp>
      <p:sp>
        <p:nvSpPr>
          <p:cNvPr id="3" name="Text Placeholder 2">
            <a:extLst>
              <a:ext uri="{FF2B5EF4-FFF2-40B4-BE49-F238E27FC236}">
                <a16:creationId xmlns:a16="http://schemas.microsoft.com/office/drawing/2014/main" id="{46CF8B2C-16DC-4748-B146-81C6957B5618}"/>
              </a:ext>
            </a:extLst>
          </p:cNvPr>
          <p:cNvSpPr>
            <a:spLocks noGrp="1"/>
          </p:cNvSpPr>
          <p:nvPr>
            <p:ph type="body" sz="quarter" idx="1"/>
          </p:nvPr>
        </p:nvSpPr>
        <p:spPr>
          <a:xfrm>
            <a:off x="5894611" y="1399506"/>
            <a:ext cx="5339443" cy="1491300"/>
          </a:xfrm>
        </p:spPr>
        <p:txBody>
          <a:bodyPr vert="horz" lIns="91440" tIns="45720" rIns="91440" bIns="45720" rtlCol="0" anchor="t">
            <a:noAutofit/>
          </a:bodyPr>
          <a:lstStyle/>
          <a:p>
            <a:r>
              <a:rPr lang="en-US" dirty="0"/>
              <a:t>The Golden 13 were commissioned in March 1944. But even with their stripes, they were never treated as equal to White officers. </a:t>
            </a:r>
          </a:p>
          <a:p>
            <a:r>
              <a:rPr lang="en-US" dirty="0"/>
              <a:t>There were no quarters for them at the segregated station, so each of them had to find housing off-base.</a:t>
            </a:r>
          </a:p>
        </p:txBody>
      </p:sp>
      <p:pic>
        <p:nvPicPr>
          <p:cNvPr id="6" name="Picture 5">
            <a:extLst>
              <a:ext uri="{FF2B5EF4-FFF2-40B4-BE49-F238E27FC236}">
                <a16:creationId xmlns:a16="http://schemas.microsoft.com/office/drawing/2014/main" id="{52EE0A0B-8879-4237-810F-106F8F4AC9FE}"/>
              </a:ext>
            </a:extLst>
          </p:cNvPr>
          <p:cNvPicPr>
            <a:picLocks noChangeAspect="1"/>
          </p:cNvPicPr>
          <p:nvPr/>
        </p:nvPicPr>
        <p:blipFill rotWithShape="1">
          <a:blip r:embed="rId3">
            <a:extLst>
              <a:ext uri="{BEBA8EAE-BF5A-486C-A8C5-ECC9F3942E4B}">
                <a14:imgProps xmlns:a14="http://schemas.microsoft.com/office/drawing/2010/main">
                  <a14:imgLayer r:embed="rId4">
                    <a14:imgEffect>
                      <a14:brightnessContrast contrast="-40000"/>
                    </a14:imgEffect>
                  </a14:imgLayer>
                </a14:imgProps>
              </a:ext>
              <a:ext uri="{28A0092B-C50C-407E-A947-70E740481C1C}">
                <a14:useLocalDpi xmlns:a14="http://schemas.microsoft.com/office/drawing/2010/main" val="0"/>
              </a:ext>
            </a:extLst>
          </a:blip>
          <a:srcRect/>
          <a:stretch/>
        </p:blipFill>
        <p:spPr>
          <a:xfrm>
            <a:off x="1828800" y="1287510"/>
            <a:ext cx="3973286" cy="3195075"/>
          </a:xfrm>
          <a:prstGeom prst="rect">
            <a:avLst/>
          </a:prstGeom>
          <a:effectLst>
            <a:softEdge rad="127000"/>
          </a:effectLst>
        </p:spPr>
      </p:pic>
      <p:sp>
        <p:nvSpPr>
          <p:cNvPr id="7" name="Text Placeholder 2">
            <a:extLst>
              <a:ext uri="{FF2B5EF4-FFF2-40B4-BE49-F238E27FC236}">
                <a16:creationId xmlns:a16="http://schemas.microsoft.com/office/drawing/2014/main" id="{94575EB1-0885-4C50-8AF6-9B72EDCC196D}"/>
              </a:ext>
            </a:extLst>
          </p:cNvPr>
          <p:cNvSpPr txBox="1">
            <a:spLocks/>
          </p:cNvSpPr>
          <p:nvPr/>
        </p:nvSpPr>
        <p:spPr>
          <a:xfrm>
            <a:off x="5894611" y="4482585"/>
            <a:ext cx="5339444" cy="752821"/>
          </a:xfrm>
          <a:prstGeom prst="rect">
            <a:avLst/>
          </a:prstGeom>
        </p:spPr>
        <p:txBody>
          <a:bodyPr vert="horz" lIns="91440" tIns="45720" rIns="91440" bIns="45720" rtlCol="0" anchor="t">
            <a:noAutofit/>
          </a:bodyPr>
          <a:lstStyle>
            <a:lvl1pPr marL="0" indent="0" algn="l" defTabSz="825500" rtl="0" eaLnBrk="1" latinLnBrk="0" hangingPunct="1">
              <a:lnSpc>
                <a:spcPct val="100000"/>
              </a:lnSpc>
              <a:spcBef>
                <a:spcPts val="1000"/>
              </a:spcBef>
              <a:buSzTx/>
              <a:buFont typeface="Arial" panose="020B0604020202020204" pitchFamily="34" charset="0"/>
              <a:buNone/>
              <a:defRPr sz="2600" kern="1200">
                <a:solidFill>
                  <a:srgbClr val="AE4844"/>
                </a:solidFill>
                <a:uFill>
                  <a:solidFill>
                    <a:srgbClr val="000000"/>
                  </a:solidFill>
                </a:uFill>
                <a:latin typeface="Lato" panose="020F0502020204030203" pitchFamily="34" charset="0"/>
                <a:ea typeface="Lato" panose="020F0502020204030203" pitchFamily="34" charset="0"/>
                <a:cs typeface="Lato" panose="020F0502020204030203" pitchFamily="34" charset="0"/>
                <a:sym typeface="Lato-Light"/>
              </a:defRPr>
            </a:lvl1pPr>
            <a:lvl2pPr marL="0" indent="457200" algn="l" defTabSz="825500" rtl="0" eaLnBrk="1" latinLnBrk="0" hangingPunct="1">
              <a:lnSpc>
                <a:spcPct val="100000"/>
              </a:lnSpc>
              <a:spcBef>
                <a:spcPts val="500"/>
              </a:spcBef>
              <a:buSzTx/>
              <a:buFont typeface="Arial" panose="020B0604020202020204" pitchFamily="34" charset="0"/>
              <a:buNone/>
              <a:defRPr sz="3000" kern="1200">
                <a:solidFill>
                  <a:srgbClr val="AE4844"/>
                </a:solidFill>
                <a:uFill>
                  <a:solidFill>
                    <a:srgbClr val="000000"/>
                  </a:solidFill>
                </a:uFill>
                <a:latin typeface="Lato" panose="020F0502020204030203" pitchFamily="34" charset="0"/>
                <a:ea typeface="Lato" panose="020F0502020204030203" pitchFamily="34" charset="0"/>
                <a:cs typeface="Lato" panose="020F0502020204030203" pitchFamily="34" charset="0"/>
                <a:sym typeface="Lato-Light"/>
              </a:defRPr>
            </a:lvl2pPr>
            <a:lvl3pPr marL="0" indent="914400" algn="l" defTabSz="825500" rtl="0" eaLnBrk="1" latinLnBrk="0" hangingPunct="1">
              <a:lnSpc>
                <a:spcPct val="100000"/>
              </a:lnSpc>
              <a:spcBef>
                <a:spcPts val="500"/>
              </a:spcBef>
              <a:buSzTx/>
              <a:buFont typeface="Arial" panose="020B0604020202020204" pitchFamily="34" charset="0"/>
              <a:buNone/>
              <a:defRPr sz="3000" kern="1200">
                <a:solidFill>
                  <a:srgbClr val="AE4844"/>
                </a:solidFill>
                <a:uFill>
                  <a:solidFill>
                    <a:srgbClr val="000000"/>
                  </a:solidFill>
                </a:uFill>
                <a:latin typeface="Lato" panose="020F0502020204030203" pitchFamily="34" charset="0"/>
                <a:ea typeface="Lato" panose="020F0502020204030203" pitchFamily="34" charset="0"/>
                <a:cs typeface="Lato" panose="020F0502020204030203" pitchFamily="34" charset="0"/>
                <a:sym typeface="Lato-Light"/>
              </a:defRPr>
            </a:lvl3pPr>
            <a:lvl4pPr marL="0" indent="1371600" algn="l" defTabSz="825500" rtl="0" eaLnBrk="1" latinLnBrk="0" hangingPunct="1">
              <a:lnSpc>
                <a:spcPct val="100000"/>
              </a:lnSpc>
              <a:spcBef>
                <a:spcPts val="500"/>
              </a:spcBef>
              <a:buSzTx/>
              <a:buFont typeface="Arial" panose="020B0604020202020204" pitchFamily="34" charset="0"/>
              <a:buNone/>
              <a:defRPr sz="3000" kern="1200">
                <a:solidFill>
                  <a:srgbClr val="AE4844"/>
                </a:solidFill>
                <a:uFill>
                  <a:solidFill>
                    <a:srgbClr val="000000"/>
                  </a:solidFill>
                </a:uFill>
                <a:latin typeface="Lato" panose="020F0502020204030203" pitchFamily="34" charset="0"/>
                <a:ea typeface="Lato" panose="020F0502020204030203" pitchFamily="34" charset="0"/>
                <a:cs typeface="Lato" panose="020F0502020204030203" pitchFamily="34" charset="0"/>
                <a:sym typeface="Lato-Light"/>
              </a:defRPr>
            </a:lvl4pPr>
            <a:lvl5pPr marL="0" indent="1828800" algn="l" defTabSz="825500" rtl="0" eaLnBrk="1" latinLnBrk="0" hangingPunct="1">
              <a:lnSpc>
                <a:spcPct val="100000"/>
              </a:lnSpc>
              <a:spcBef>
                <a:spcPts val="500"/>
              </a:spcBef>
              <a:buSzTx/>
              <a:buFont typeface="Arial" panose="020B0604020202020204" pitchFamily="34" charset="0"/>
              <a:buNone/>
              <a:defRPr sz="3000" kern="1200">
                <a:solidFill>
                  <a:srgbClr val="AE4844"/>
                </a:solidFill>
                <a:uFill>
                  <a:solidFill>
                    <a:srgbClr val="000000"/>
                  </a:solidFill>
                </a:uFill>
                <a:latin typeface="Lato" panose="020F0502020204030203" pitchFamily="34" charset="0"/>
                <a:ea typeface="Lato" panose="020F0502020204030203" pitchFamily="34" charset="0"/>
                <a:cs typeface="Lato" panose="020F0502020204030203" pitchFamily="34" charset="0"/>
                <a:sym typeface="Lato-Light"/>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Armstrong warned them not to enter the officers’ clubs. And none of the 13 would ever lead men of any race into battle. </a:t>
            </a:r>
          </a:p>
        </p:txBody>
      </p:sp>
      <p:sp>
        <p:nvSpPr>
          <p:cNvPr id="8" name="Rectangle 7">
            <a:extLst>
              <a:ext uri="{FF2B5EF4-FFF2-40B4-BE49-F238E27FC236}">
                <a16:creationId xmlns:a16="http://schemas.microsoft.com/office/drawing/2014/main" id="{05059F00-CA10-42F0-99AD-2649E4F68FEB}"/>
              </a:ext>
            </a:extLst>
          </p:cNvPr>
          <p:cNvSpPr/>
          <p:nvPr/>
        </p:nvSpPr>
        <p:spPr>
          <a:xfrm>
            <a:off x="1828800" y="4482585"/>
            <a:ext cx="3846443" cy="1631216"/>
          </a:xfrm>
          <a:prstGeom prst="rect">
            <a:avLst/>
          </a:prstGeom>
        </p:spPr>
        <p:txBody>
          <a:bodyPr wrap="square">
            <a:spAutoFit/>
          </a:bodyPr>
          <a:lstStyle/>
          <a:p>
            <a:r>
              <a:rPr lang="en-US" sz="2000" i="1" dirty="0">
                <a:solidFill>
                  <a:schemeClr val="tx1">
                    <a:lumMod val="65000"/>
                    <a:lumOff val="35000"/>
                  </a:schemeClr>
                </a:solidFill>
                <a:latin typeface="Garamond" panose="02020404030301010803" pitchFamily="18" charset="0"/>
                <a:ea typeface="Calibri" panose="020F0502020204030204" pitchFamily="34" charset="0"/>
                <a:cs typeface="Times New Roman" panose="02020603050405020304" pitchFamily="18" charset="0"/>
              </a:rPr>
              <a:t>Commander Downes congratulates Ensigns Reagan and </a:t>
            </a:r>
            <a:r>
              <a:rPr lang="en-US" sz="2000" i="1" dirty="0" err="1">
                <a:solidFill>
                  <a:schemeClr val="tx1">
                    <a:lumMod val="65000"/>
                    <a:lumOff val="35000"/>
                  </a:schemeClr>
                </a:solidFill>
                <a:latin typeface="Garamond" panose="02020404030301010803" pitchFamily="18" charset="0"/>
                <a:ea typeface="Calibri" panose="020F0502020204030204" pitchFamily="34" charset="0"/>
                <a:cs typeface="Times New Roman" panose="02020603050405020304" pitchFamily="18" charset="0"/>
              </a:rPr>
              <a:t>Sublett</a:t>
            </a:r>
            <a:r>
              <a:rPr lang="en-US" sz="2000" i="1" dirty="0">
                <a:solidFill>
                  <a:schemeClr val="tx1">
                    <a:lumMod val="65000"/>
                    <a:lumOff val="35000"/>
                  </a:schemeClr>
                </a:solidFill>
                <a:latin typeface="Garamond" panose="02020404030301010803" pitchFamily="18" charset="0"/>
                <a:ea typeface="Calibri" panose="020F0502020204030204" pitchFamily="34" charset="0"/>
                <a:cs typeface="Times New Roman" panose="02020603050405020304" pitchFamily="18" charset="0"/>
              </a:rPr>
              <a:t> at the Hampton Naval Training School. This warm welcome from a respected superior was a far cry from the atmosphere at Great Lakes.</a:t>
            </a:r>
          </a:p>
        </p:txBody>
      </p:sp>
    </p:spTree>
    <p:extLst>
      <p:ext uri="{BB962C8B-B14F-4D97-AF65-F5344CB8AC3E}">
        <p14:creationId xmlns:p14="http://schemas.microsoft.com/office/powerpoint/2010/main" val="28818286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par>
                                <p:cTn id="8" presetID="22" presetClass="entr" presetSubtype="4" fill="hold"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wipe(down)">
                                      <p:cBhvr>
                                        <p:cTn id="10" dur="500"/>
                                        <p:tgtEl>
                                          <p:spTgt spid="6"/>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extLst mod="1"/>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9B59EB8A-91DC-4C23-8F5D-149EE79EEC35}"/>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8394700" y="-528518"/>
            <a:ext cx="5445136" cy="10192188"/>
          </a:xfrm>
          <a:prstGeom prst="rect">
            <a:avLst/>
          </a:prstGeom>
          <a:effectLst>
            <a:softEdge rad="88900"/>
          </a:effectLst>
        </p:spPr>
      </p:pic>
      <p:sp>
        <p:nvSpPr>
          <p:cNvPr id="2" name="Title 1">
            <a:extLst>
              <a:ext uri="{FF2B5EF4-FFF2-40B4-BE49-F238E27FC236}">
                <a16:creationId xmlns:a16="http://schemas.microsoft.com/office/drawing/2014/main" id="{AEC61121-5616-4C76-A203-2143F9EE803B}"/>
              </a:ext>
            </a:extLst>
          </p:cNvPr>
          <p:cNvSpPr>
            <a:spLocks noGrp="1"/>
          </p:cNvSpPr>
          <p:nvPr>
            <p:ph type="title"/>
          </p:nvPr>
        </p:nvSpPr>
        <p:spPr/>
        <p:txBody>
          <a:bodyPr/>
          <a:lstStyle/>
          <a:p>
            <a:r>
              <a:rPr lang="en-US" dirty="0"/>
              <a:t>Ahead of the Curve</a:t>
            </a:r>
          </a:p>
        </p:txBody>
      </p:sp>
      <p:sp>
        <p:nvSpPr>
          <p:cNvPr id="3" name="Text Placeholder 2">
            <a:extLst>
              <a:ext uri="{FF2B5EF4-FFF2-40B4-BE49-F238E27FC236}">
                <a16:creationId xmlns:a16="http://schemas.microsoft.com/office/drawing/2014/main" id="{46CF8B2C-16DC-4748-B146-81C6957B5618}"/>
              </a:ext>
            </a:extLst>
          </p:cNvPr>
          <p:cNvSpPr>
            <a:spLocks noGrp="1"/>
          </p:cNvSpPr>
          <p:nvPr>
            <p:ph type="body" sz="quarter" idx="1"/>
          </p:nvPr>
        </p:nvSpPr>
        <p:spPr>
          <a:xfrm>
            <a:off x="1828801" y="1352896"/>
            <a:ext cx="6565899" cy="1491300"/>
          </a:xfrm>
        </p:spPr>
        <p:txBody>
          <a:bodyPr vert="horz" lIns="91440" tIns="45720" rIns="91440" bIns="45720" rtlCol="0" anchor="t">
            <a:noAutofit/>
          </a:bodyPr>
          <a:lstStyle/>
          <a:p>
            <a:r>
              <a:rPr lang="en-US" dirty="0"/>
              <a:t>Despite the hostility they often faced, the Golden 13 paved the way of the wider integration of the armed services, which President Harry S. Truman ordered in 1948 (though it took almost a decade for the order actually to be implemented). </a:t>
            </a:r>
          </a:p>
          <a:p>
            <a:r>
              <a:rPr lang="en-US" dirty="0"/>
              <a:t>In the last years of WWII, this first generation of Black officers often faced contempt and insubordination from White sailors who refused to salute them as superiors in rank. But the gates were open, and more Black officer recruits followed.</a:t>
            </a:r>
          </a:p>
        </p:txBody>
      </p:sp>
    </p:spTree>
    <p:extLst>
      <p:ext uri="{BB962C8B-B14F-4D97-AF65-F5344CB8AC3E}">
        <p14:creationId xmlns:p14="http://schemas.microsoft.com/office/powerpoint/2010/main" val="8047204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25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2000"/>
                                        <p:tgtEl>
                                          <p:spTgt spid="5"/>
                                        </p:tgtEl>
                                      </p:cBhvr>
                                    </p:animEffect>
                                    <p:anim calcmode="lin" valueType="num">
                                      <p:cBhvr>
                                        <p:cTn id="8" dur="2000" fill="hold"/>
                                        <p:tgtEl>
                                          <p:spTgt spid="5"/>
                                        </p:tgtEl>
                                        <p:attrNameLst>
                                          <p:attrName>ppt_x</p:attrName>
                                        </p:attrNameLst>
                                      </p:cBhvr>
                                      <p:tavLst>
                                        <p:tav tm="0">
                                          <p:val>
                                            <p:strVal val="#ppt_x"/>
                                          </p:val>
                                        </p:tav>
                                        <p:tav tm="100000">
                                          <p:val>
                                            <p:strVal val="#ppt_x"/>
                                          </p:val>
                                        </p:tav>
                                      </p:tavLst>
                                    </p:anim>
                                    <p:anim calcmode="lin" valueType="num">
                                      <p:cBhvr>
                                        <p:cTn id="9" dur="2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C61121-5616-4C76-A203-2143F9EE803B}"/>
              </a:ext>
            </a:extLst>
          </p:cNvPr>
          <p:cNvSpPr>
            <a:spLocks noGrp="1"/>
          </p:cNvSpPr>
          <p:nvPr>
            <p:ph type="title"/>
          </p:nvPr>
        </p:nvSpPr>
        <p:spPr/>
        <p:txBody>
          <a:bodyPr/>
          <a:lstStyle/>
          <a:p>
            <a:r>
              <a:rPr lang="en-US" dirty="0"/>
              <a:t>Ahead of the Curve</a:t>
            </a:r>
          </a:p>
        </p:txBody>
      </p:sp>
      <p:sp>
        <p:nvSpPr>
          <p:cNvPr id="3" name="Text Placeholder 2">
            <a:extLst>
              <a:ext uri="{FF2B5EF4-FFF2-40B4-BE49-F238E27FC236}">
                <a16:creationId xmlns:a16="http://schemas.microsoft.com/office/drawing/2014/main" id="{46CF8B2C-16DC-4748-B146-81C6957B5618}"/>
              </a:ext>
            </a:extLst>
          </p:cNvPr>
          <p:cNvSpPr>
            <a:spLocks noGrp="1"/>
          </p:cNvSpPr>
          <p:nvPr>
            <p:ph type="body" sz="quarter" idx="1"/>
          </p:nvPr>
        </p:nvSpPr>
        <p:spPr>
          <a:xfrm>
            <a:off x="1828801" y="1352896"/>
            <a:ext cx="5476460" cy="1491300"/>
          </a:xfrm>
        </p:spPr>
        <p:txBody>
          <a:bodyPr vert="horz" lIns="91440" tIns="45720" rIns="91440" bIns="45720" rtlCol="0" anchor="t">
            <a:noAutofit/>
          </a:bodyPr>
          <a:lstStyle/>
          <a:p>
            <a:r>
              <a:rPr lang="en-US" dirty="0"/>
              <a:t>Less than a year after the Golden 13 received their commissions, a Black sailor named Samuel L. Gravely, Jr. earned the rank of ensign and went on to pursue a career in the Navy. </a:t>
            </a:r>
          </a:p>
          <a:p>
            <a:r>
              <a:rPr lang="en-US" dirty="0"/>
              <a:t>During the Vietnam war, Gravely was the first Black officer to command a ship in combat. He retired as Vice Admiral in 1980.</a:t>
            </a:r>
          </a:p>
        </p:txBody>
      </p:sp>
      <p:sp>
        <p:nvSpPr>
          <p:cNvPr id="6" name="Rectangle 5">
            <a:extLst>
              <a:ext uri="{FF2B5EF4-FFF2-40B4-BE49-F238E27FC236}">
                <a16:creationId xmlns:a16="http://schemas.microsoft.com/office/drawing/2014/main" id="{2F1C3B71-008B-4535-B1F8-A5B6769EAA39}"/>
              </a:ext>
            </a:extLst>
          </p:cNvPr>
          <p:cNvSpPr/>
          <p:nvPr/>
        </p:nvSpPr>
        <p:spPr>
          <a:xfrm>
            <a:off x="2056587" y="5659069"/>
            <a:ext cx="5476461" cy="830997"/>
          </a:xfrm>
          <a:prstGeom prst="rect">
            <a:avLst/>
          </a:prstGeom>
        </p:spPr>
        <p:txBody>
          <a:bodyPr wrap="square">
            <a:spAutoFit/>
          </a:bodyPr>
          <a:lstStyle/>
          <a:p>
            <a:pPr algn="r"/>
            <a:r>
              <a:rPr lang="en-US" sz="2400" i="1" dirty="0">
                <a:solidFill>
                  <a:schemeClr val="tx1">
                    <a:lumMod val="65000"/>
                    <a:lumOff val="35000"/>
                  </a:schemeClr>
                </a:solidFill>
                <a:latin typeface="Garamond" panose="02020404030301010803" pitchFamily="18" charset="0"/>
                <a:ea typeface="Calibri" panose="020F0502020204030204" pitchFamily="34" charset="0"/>
                <a:cs typeface="Times New Roman" panose="02020603050405020304" pitchFamily="18" charset="0"/>
              </a:rPr>
              <a:t>Captain Samuel L. Gravely, Jr. and his wife, Alma, on board a Navy ship, c. 1971</a:t>
            </a:r>
          </a:p>
        </p:txBody>
      </p:sp>
      <p:pic>
        <p:nvPicPr>
          <p:cNvPr id="7" name="Picture 6">
            <a:extLst>
              <a:ext uri="{FF2B5EF4-FFF2-40B4-BE49-F238E27FC236}">
                <a16:creationId xmlns:a16="http://schemas.microsoft.com/office/drawing/2014/main" id="{8587BD54-F842-4280-B0CB-48840097609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760835" y="0"/>
            <a:ext cx="4621113" cy="6858000"/>
          </a:xfrm>
          <a:prstGeom prst="rect">
            <a:avLst/>
          </a:prstGeom>
        </p:spPr>
      </p:pic>
    </p:spTree>
    <p:extLst>
      <p:ext uri="{BB962C8B-B14F-4D97-AF65-F5344CB8AC3E}">
        <p14:creationId xmlns:p14="http://schemas.microsoft.com/office/powerpoint/2010/main" val="24501136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diamond(in)">
                                      <p:cBhvr>
                                        <p:cTn id="7" dur="20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C61121-5616-4C76-A203-2143F9EE803B}"/>
              </a:ext>
            </a:extLst>
          </p:cNvPr>
          <p:cNvSpPr>
            <a:spLocks noGrp="1"/>
          </p:cNvSpPr>
          <p:nvPr>
            <p:ph type="title"/>
          </p:nvPr>
        </p:nvSpPr>
        <p:spPr/>
        <p:txBody>
          <a:bodyPr/>
          <a:lstStyle/>
          <a:p>
            <a:r>
              <a:rPr lang="en-US" dirty="0"/>
              <a:t>Ahead of the Curve</a:t>
            </a:r>
          </a:p>
        </p:txBody>
      </p:sp>
      <p:sp>
        <p:nvSpPr>
          <p:cNvPr id="3" name="Text Placeholder 2">
            <a:extLst>
              <a:ext uri="{FF2B5EF4-FFF2-40B4-BE49-F238E27FC236}">
                <a16:creationId xmlns:a16="http://schemas.microsoft.com/office/drawing/2014/main" id="{46CF8B2C-16DC-4748-B146-81C6957B5618}"/>
              </a:ext>
            </a:extLst>
          </p:cNvPr>
          <p:cNvSpPr>
            <a:spLocks noGrp="1"/>
          </p:cNvSpPr>
          <p:nvPr>
            <p:ph type="body" sz="quarter" idx="1"/>
          </p:nvPr>
        </p:nvSpPr>
        <p:spPr>
          <a:xfrm>
            <a:off x="1828801" y="1487924"/>
            <a:ext cx="4800600" cy="1491300"/>
          </a:xfrm>
        </p:spPr>
        <p:txBody>
          <a:bodyPr vert="horz" lIns="91440" tIns="45720" rIns="91440" bIns="45720" rtlCol="0" anchor="t">
            <a:noAutofit/>
          </a:bodyPr>
          <a:lstStyle/>
          <a:p>
            <a:r>
              <a:rPr lang="en-US" dirty="0"/>
              <a:t>Lieutenant Nelson, who at Camp Robert Smalls had been the most outspoken and boisterous candidate, was the only one of the 13 to pursue a naval career – during which he wrote a scholarly book on the integration of the Navy. </a:t>
            </a:r>
          </a:p>
        </p:txBody>
      </p:sp>
      <p:pic>
        <p:nvPicPr>
          <p:cNvPr id="7" name="Picture 6">
            <a:extLst>
              <a:ext uri="{FF2B5EF4-FFF2-40B4-BE49-F238E27FC236}">
                <a16:creationId xmlns:a16="http://schemas.microsoft.com/office/drawing/2014/main" id="{A59461DD-D200-46A4-9F0A-0FE4A6141668}"/>
              </a:ext>
            </a:extLst>
          </p:cNvPr>
          <p:cNvPicPr>
            <a:picLocks noChangeAspect="1"/>
          </p:cNvPicPr>
          <p:nvPr/>
        </p:nvPicPr>
        <p:blipFill rotWithShape="1">
          <a:blip r:embed="rId3" cstate="print">
            <a:extLst>
              <a:ext uri="{BEBA8EAE-BF5A-486C-A8C5-ECC9F3942E4B}">
                <a14:imgProps xmlns:a14="http://schemas.microsoft.com/office/drawing/2010/main">
                  <a14:imgLayer r:embed="rId4">
                    <a14:imgEffect>
                      <a14:brightnessContrast bright="20000" contrast="-20000"/>
                    </a14:imgEffect>
                  </a14:imgLayer>
                </a14:imgProps>
              </a:ext>
              <a:ext uri="{28A0092B-C50C-407E-A947-70E740481C1C}">
                <a14:useLocalDpi xmlns:a14="http://schemas.microsoft.com/office/drawing/2010/main" val="0"/>
              </a:ext>
            </a:extLst>
          </a:blip>
          <a:srcRect/>
          <a:stretch/>
        </p:blipFill>
        <p:spPr bwMode="auto">
          <a:xfrm>
            <a:off x="7137401" y="700516"/>
            <a:ext cx="4300704" cy="5546411"/>
          </a:xfrm>
          <a:prstGeom prst="rect">
            <a:avLst/>
          </a:prstGeom>
          <a:noFill/>
          <a:ln>
            <a:noFill/>
          </a:ln>
          <a:effectLst>
            <a:softEdge rad="63500"/>
          </a:effectLst>
          <a:extLst>
            <a:ext uri="{53640926-AAD7-44D8-BBD7-CCE9431645EC}">
              <a14:shadowObscured xmlns:a14="http://schemas.microsoft.com/office/drawing/2010/main"/>
            </a:ext>
          </a:extLst>
        </p:spPr>
      </p:pic>
      <p:sp>
        <p:nvSpPr>
          <p:cNvPr id="8" name="Text Box 19">
            <a:extLst>
              <a:ext uri="{FF2B5EF4-FFF2-40B4-BE49-F238E27FC236}">
                <a16:creationId xmlns:a16="http://schemas.microsoft.com/office/drawing/2014/main" id="{2FC99C29-4290-431A-828F-3BBB9009DA7A}"/>
              </a:ext>
            </a:extLst>
          </p:cNvPr>
          <p:cNvSpPr txBox="1"/>
          <p:nvPr/>
        </p:nvSpPr>
        <p:spPr>
          <a:xfrm>
            <a:off x="7137401" y="6189686"/>
            <a:ext cx="4800600" cy="601114"/>
          </a:xfrm>
          <a:prstGeom prst="rect">
            <a:avLst/>
          </a:prstGeom>
          <a:solidFill>
            <a:prstClr val="white"/>
          </a:solidFill>
          <a:ln>
            <a:noFill/>
          </a:ln>
        </p:spPr>
        <p:txBody>
          <a:bodyPr rot="0" spcFirstLastPara="0" vert="horz" wrap="square" lIns="0" tIns="0" rIns="0" bIns="0" numCol="1" spcCol="0" rtlCol="0" fromWordArt="0" anchor="t" anchorCtr="0" forceAA="0" compatLnSpc="1">
            <a:prstTxWarp prst="textNoShape">
              <a:avLst/>
            </a:prstTxWarp>
            <a:noAutofit/>
          </a:bodyPr>
          <a:lstStyle/>
          <a:p>
            <a:pPr marL="0" marR="0" algn="ctr">
              <a:spcBef>
                <a:spcPts val="0"/>
              </a:spcBef>
              <a:spcAft>
                <a:spcPts val="0"/>
              </a:spcAft>
              <a:tabLst>
                <a:tab pos="730250" algn="l"/>
              </a:tabLst>
            </a:pPr>
            <a:r>
              <a:rPr lang="en-US" sz="2000" i="1" dirty="0">
                <a:ln>
                  <a:noFill/>
                </a:ln>
                <a:solidFill>
                  <a:srgbClr val="535353"/>
                </a:solidFill>
                <a:effectLst/>
                <a:uFill>
                  <a:solidFill>
                    <a:srgbClr val="444444"/>
                  </a:solidFill>
                </a:uFill>
                <a:latin typeface="Garamond" panose="02020404030301010803" pitchFamily="18" charset="0"/>
                <a:ea typeface="Bodoni SvtyTwo ITC TT-Bold"/>
                <a:cs typeface="Bodoni SvtyTwo ITC TT-Bold"/>
              </a:rPr>
              <a:t>Dennis Denmark Nelson,</a:t>
            </a:r>
            <a:endParaRPr lang="en-US" sz="2000" dirty="0">
              <a:ln>
                <a:noFill/>
              </a:ln>
              <a:solidFill>
                <a:srgbClr val="AE4844"/>
              </a:solidFill>
              <a:effectLst/>
              <a:uFill>
                <a:solidFill>
                  <a:srgbClr val="444444"/>
                </a:solidFill>
              </a:uFill>
              <a:latin typeface="Bodoni SvtyTwo ITC TT-Bold"/>
              <a:ea typeface="Bodoni SvtyTwo ITC TT-Bold"/>
              <a:cs typeface="Bodoni SvtyTwo ITC TT-Bold"/>
            </a:endParaRPr>
          </a:p>
          <a:p>
            <a:pPr marL="0" marR="0" algn="ctr">
              <a:spcBef>
                <a:spcPts val="0"/>
              </a:spcBef>
              <a:spcAft>
                <a:spcPts val="0"/>
              </a:spcAft>
              <a:tabLst>
                <a:tab pos="730250" algn="l"/>
              </a:tabLst>
            </a:pPr>
            <a:r>
              <a:rPr lang="en-US" sz="2000" i="1" dirty="0">
                <a:ln>
                  <a:noFill/>
                </a:ln>
                <a:solidFill>
                  <a:srgbClr val="535353"/>
                </a:solidFill>
                <a:effectLst/>
                <a:uFill>
                  <a:solidFill>
                    <a:srgbClr val="444444"/>
                  </a:solidFill>
                </a:uFill>
                <a:latin typeface="Garamond" panose="02020404030301010803" pitchFamily="18" charset="0"/>
                <a:ea typeface="Bodoni SvtyTwo ITC TT-Bold"/>
                <a:cs typeface="Bodoni SvtyTwo ITC TT-Bold"/>
              </a:rPr>
              <a:t>Lieutenant Commander USN</a:t>
            </a:r>
            <a:r>
              <a:rPr lang="en-US" sz="2000" dirty="0">
                <a:ln>
                  <a:noFill/>
                </a:ln>
                <a:solidFill>
                  <a:srgbClr val="535353"/>
                </a:solidFill>
                <a:effectLst/>
                <a:uFill>
                  <a:solidFill>
                    <a:srgbClr val="444444"/>
                  </a:solidFill>
                </a:uFill>
                <a:latin typeface="Garamond" panose="02020404030301010803" pitchFamily="18" charset="0"/>
                <a:ea typeface="Bodoni SvtyTwo ITC TT-Bold"/>
                <a:cs typeface="Bodoni SvtyTwo ITC TT-Bold"/>
              </a:rPr>
              <a:t>.</a:t>
            </a:r>
            <a:endParaRPr lang="en-US" sz="2000" dirty="0">
              <a:ln>
                <a:noFill/>
              </a:ln>
              <a:solidFill>
                <a:srgbClr val="AE4844"/>
              </a:solidFill>
              <a:effectLst/>
              <a:uFill>
                <a:solidFill>
                  <a:srgbClr val="444444"/>
                </a:solidFill>
              </a:uFill>
              <a:latin typeface="Bodoni SvtyTwo ITC TT-Bold"/>
              <a:ea typeface="Bodoni SvtyTwo ITC TT-Bold"/>
              <a:cs typeface="Bodoni SvtyTwo ITC TT-Bold"/>
            </a:endParaRPr>
          </a:p>
        </p:txBody>
      </p:sp>
    </p:spTree>
    <p:extLst>
      <p:ext uri="{BB962C8B-B14F-4D97-AF65-F5344CB8AC3E}">
        <p14:creationId xmlns:p14="http://schemas.microsoft.com/office/powerpoint/2010/main" val="32172702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p:cTn id="12" dur="500" fill="hold"/>
                                        <p:tgtEl>
                                          <p:spTgt spid="8"/>
                                        </p:tgtEl>
                                        <p:attrNameLst>
                                          <p:attrName>ppt_w</p:attrName>
                                        </p:attrNameLst>
                                      </p:cBhvr>
                                      <p:tavLst>
                                        <p:tav tm="0">
                                          <p:val>
                                            <p:fltVal val="0"/>
                                          </p:val>
                                        </p:tav>
                                        <p:tav tm="100000">
                                          <p:val>
                                            <p:strVal val="#ppt_w"/>
                                          </p:val>
                                        </p:tav>
                                      </p:tavLst>
                                    </p:anim>
                                    <p:anim calcmode="lin" valueType="num">
                                      <p:cBhvr>
                                        <p:cTn id="13" dur="500" fill="hold"/>
                                        <p:tgtEl>
                                          <p:spTgt spid="8"/>
                                        </p:tgtEl>
                                        <p:attrNameLst>
                                          <p:attrName>ppt_h</p:attrName>
                                        </p:attrNameLst>
                                      </p:cBhvr>
                                      <p:tavLst>
                                        <p:tav tm="0">
                                          <p:val>
                                            <p:fltVal val="0"/>
                                          </p:val>
                                        </p:tav>
                                        <p:tav tm="100000">
                                          <p:val>
                                            <p:strVal val="#ppt_h"/>
                                          </p:val>
                                        </p:tav>
                                      </p:tavLst>
                                    </p:anim>
                                    <p:animEffect transition="in" filter="fade">
                                      <p:cBhvr>
                                        <p:cTn id="14"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C61121-5616-4C76-A203-2143F9EE803B}"/>
              </a:ext>
            </a:extLst>
          </p:cNvPr>
          <p:cNvSpPr>
            <a:spLocks noGrp="1"/>
          </p:cNvSpPr>
          <p:nvPr>
            <p:ph type="title"/>
          </p:nvPr>
        </p:nvSpPr>
        <p:spPr/>
        <p:txBody>
          <a:bodyPr/>
          <a:lstStyle/>
          <a:p>
            <a:r>
              <a:rPr lang="en-US" dirty="0"/>
              <a:t>Ahead of the Curve</a:t>
            </a:r>
          </a:p>
        </p:txBody>
      </p:sp>
      <p:sp>
        <p:nvSpPr>
          <p:cNvPr id="3" name="Text Placeholder 2">
            <a:extLst>
              <a:ext uri="{FF2B5EF4-FFF2-40B4-BE49-F238E27FC236}">
                <a16:creationId xmlns:a16="http://schemas.microsoft.com/office/drawing/2014/main" id="{46CF8B2C-16DC-4748-B146-81C6957B5618}"/>
              </a:ext>
            </a:extLst>
          </p:cNvPr>
          <p:cNvSpPr>
            <a:spLocks noGrp="1"/>
          </p:cNvSpPr>
          <p:nvPr>
            <p:ph type="body" sz="quarter" idx="1"/>
          </p:nvPr>
        </p:nvSpPr>
        <p:spPr>
          <a:xfrm>
            <a:off x="6269528" y="1200840"/>
            <a:ext cx="5054600" cy="1491300"/>
          </a:xfrm>
        </p:spPr>
        <p:txBody>
          <a:bodyPr vert="horz" lIns="91440" tIns="45720" rIns="91440" bIns="45720" rtlCol="0" anchor="t">
            <a:noAutofit/>
          </a:bodyPr>
          <a:lstStyle/>
          <a:p>
            <a:r>
              <a:rPr lang="en-US" dirty="0"/>
              <a:t>William White, who became a Justice on the Illinois Appellate Court, recalled: “We were the hopes and aspirations of the blacks in the Navy … We were the forerunners. What we did or did not do determined whether the program expanded or failed.” </a:t>
            </a:r>
          </a:p>
        </p:txBody>
      </p:sp>
      <p:pic>
        <p:nvPicPr>
          <p:cNvPr id="5" name="Picture 4">
            <a:extLst>
              <a:ext uri="{FF2B5EF4-FFF2-40B4-BE49-F238E27FC236}">
                <a16:creationId xmlns:a16="http://schemas.microsoft.com/office/drawing/2014/main" id="{C1AD90D6-3246-40D5-8F9C-527AE999211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28800" y="1210020"/>
            <a:ext cx="4093674" cy="5190779"/>
          </a:xfrm>
          <a:prstGeom prst="rect">
            <a:avLst/>
          </a:prstGeom>
          <a:effectLst>
            <a:softEdge rad="63500"/>
          </a:effectLst>
        </p:spPr>
      </p:pic>
      <p:sp>
        <p:nvSpPr>
          <p:cNvPr id="6" name="Rectangle 5">
            <a:extLst>
              <a:ext uri="{FF2B5EF4-FFF2-40B4-BE49-F238E27FC236}">
                <a16:creationId xmlns:a16="http://schemas.microsoft.com/office/drawing/2014/main" id="{14E5A8DF-7046-414A-9D76-19F557AE1702}"/>
              </a:ext>
            </a:extLst>
          </p:cNvPr>
          <p:cNvSpPr/>
          <p:nvPr/>
        </p:nvSpPr>
        <p:spPr>
          <a:xfrm>
            <a:off x="6269528" y="5939134"/>
            <a:ext cx="5270255" cy="461665"/>
          </a:xfrm>
          <a:prstGeom prst="rect">
            <a:avLst/>
          </a:prstGeom>
        </p:spPr>
        <p:txBody>
          <a:bodyPr wrap="square">
            <a:spAutoFit/>
          </a:bodyPr>
          <a:lstStyle/>
          <a:p>
            <a:r>
              <a:rPr lang="en-US" sz="2400" i="1" dirty="0">
                <a:solidFill>
                  <a:schemeClr val="tx1">
                    <a:lumMod val="65000"/>
                    <a:lumOff val="35000"/>
                  </a:schemeClr>
                </a:solidFill>
                <a:latin typeface="Garamond" panose="02020404030301010803" pitchFamily="18" charset="0"/>
                <a:ea typeface="Calibri" panose="020F0502020204030204" pitchFamily="34" charset="0"/>
                <a:cs typeface="Times New Roman" panose="02020603050405020304" pitchFamily="18" charset="0"/>
              </a:rPr>
              <a:t>Justice William Sylvester White, c. 1980s</a:t>
            </a:r>
          </a:p>
        </p:txBody>
      </p:sp>
    </p:spTree>
    <p:extLst>
      <p:ext uri="{BB962C8B-B14F-4D97-AF65-F5344CB8AC3E}">
        <p14:creationId xmlns:p14="http://schemas.microsoft.com/office/powerpoint/2010/main" val="26169507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10984863-24FB-46C1-A174-116CBDB4A8FE}"/>
              </a:ext>
            </a:extLst>
          </p:cNvPr>
          <p:cNvSpPr>
            <a:spLocks noGrp="1"/>
          </p:cNvSpPr>
          <p:nvPr>
            <p:ph type="title"/>
          </p:nvPr>
        </p:nvSpPr>
        <p:spPr>
          <a:xfrm>
            <a:off x="1828800" y="457200"/>
            <a:ext cx="9936302" cy="717550"/>
          </a:xfrm>
        </p:spPr>
        <p:txBody>
          <a:bodyPr/>
          <a:lstStyle/>
          <a:p>
            <a:r>
              <a:rPr lang="en-US" dirty="0"/>
              <a:t>A Golden Reunion</a:t>
            </a:r>
          </a:p>
        </p:txBody>
      </p:sp>
      <p:sp>
        <p:nvSpPr>
          <p:cNvPr id="9" name="Text Box 16">
            <a:extLst>
              <a:ext uri="{FF2B5EF4-FFF2-40B4-BE49-F238E27FC236}">
                <a16:creationId xmlns:a16="http://schemas.microsoft.com/office/drawing/2014/main" id="{45183C01-CFB7-44E2-BD92-0AEA3D15D65D}"/>
              </a:ext>
            </a:extLst>
          </p:cNvPr>
          <p:cNvSpPr txBox="1"/>
          <p:nvPr/>
        </p:nvSpPr>
        <p:spPr>
          <a:xfrm>
            <a:off x="6151420" y="6199846"/>
            <a:ext cx="5416951" cy="501650"/>
          </a:xfrm>
          <a:prstGeom prst="rect">
            <a:avLst/>
          </a:prstGeom>
          <a:solidFill>
            <a:prstClr val="white"/>
          </a:solidFill>
          <a:ln>
            <a:noFill/>
          </a:ln>
        </p:spPr>
        <p:txBody>
          <a:bodyPr rot="0" spcFirstLastPara="0" vert="horz" wrap="square" lIns="0" tIns="0" rIns="0" bIns="0" numCol="1" spcCol="0" rtlCol="0" fromWordArt="0" anchor="t" anchorCtr="0" forceAA="0" compatLnSpc="1">
            <a:prstTxWarp prst="textNoShape">
              <a:avLst/>
            </a:prstTxWarp>
            <a:noAutofit/>
          </a:bodyPr>
          <a:lstStyle/>
          <a:p>
            <a:pPr marL="0" marR="0" algn="r">
              <a:spcBef>
                <a:spcPts val="0"/>
              </a:spcBef>
              <a:spcAft>
                <a:spcPts val="0"/>
              </a:spcAft>
            </a:pPr>
            <a:r>
              <a:rPr lang="en-US" sz="2000" i="1" dirty="0">
                <a:solidFill>
                  <a:schemeClr val="tx1">
                    <a:lumMod val="65000"/>
                    <a:lumOff val="35000"/>
                  </a:schemeClr>
                </a:solidFill>
                <a:effectLst/>
                <a:latin typeface="Garamond"/>
                <a:ea typeface="Calibri" panose="020F0502020204030204" pitchFamily="34" charset="0"/>
                <a:cs typeface="Times New Roman"/>
              </a:rPr>
              <a:t>Ensign Dennis Denmark Nelson, c. 1944 </a:t>
            </a:r>
          </a:p>
        </p:txBody>
      </p:sp>
      <p:sp>
        <p:nvSpPr>
          <p:cNvPr id="6" name="Text Placeholder 2">
            <a:extLst>
              <a:ext uri="{FF2B5EF4-FFF2-40B4-BE49-F238E27FC236}">
                <a16:creationId xmlns:a16="http://schemas.microsoft.com/office/drawing/2014/main" id="{8896E234-A5DD-4C12-83B8-E64219E45042}"/>
              </a:ext>
            </a:extLst>
          </p:cNvPr>
          <p:cNvSpPr txBox="1">
            <a:spLocks/>
          </p:cNvSpPr>
          <p:nvPr/>
        </p:nvSpPr>
        <p:spPr>
          <a:xfrm>
            <a:off x="1828801" y="1262270"/>
            <a:ext cx="5416952" cy="717550"/>
          </a:xfrm>
          <a:prstGeom prst="rect">
            <a:avLst/>
          </a:prstGeom>
        </p:spPr>
        <p:txBody>
          <a:bodyPr vert="horz" lIns="91440" tIns="45720" rIns="91440" bIns="45720" rtlCol="0" anchor="t">
            <a:noAutofit/>
          </a:bodyPr>
          <a:lstStyle>
            <a:lvl1pPr marL="0" indent="0" algn="l" defTabSz="825500" rtl="0" eaLnBrk="1" latinLnBrk="0" hangingPunct="1">
              <a:lnSpc>
                <a:spcPct val="100000"/>
              </a:lnSpc>
              <a:spcBef>
                <a:spcPts val="1000"/>
              </a:spcBef>
              <a:buSzTx/>
              <a:buFont typeface="Arial" panose="020B0604020202020204" pitchFamily="34" charset="0"/>
              <a:buNone/>
              <a:defRPr sz="2600" kern="1200">
                <a:solidFill>
                  <a:srgbClr val="AE4844"/>
                </a:solidFill>
                <a:uFill>
                  <a:solidFill>
                    <a:srgbClr val="000000"/>
                  </a:solidFill>
                </a:uFill>
                <a:latin typeface="Lato" panose="020F0502020204030203" pitchFamily="34" charset="0"/>
                <a:ea typeface="Lato" panose="020F0502020204030203" pitchFamily="34" charset="0"/>
                <a:cs typeface="Lato" panose="020F0502020204030203" pitchFamily="34" charset="0"/>
                <a:sym typeface="Lato-Light"/>
              </a:defRPr>
            </a:lvl1pPr>
            <a:lvl2pPr marL="0" indent="457200" algn="l" defTabSz="825500" rtl="0" eaLnBrk="1" latinLnBrk="0" hangingPunct="1">
              <a:lnSpc>
                <a:spcPct val="100000"/>
              </a:lnSpc>
              <a:spcBef>
                <a:spcPts val="500"/>
              </a:spcBef>
              <a:buSzTx/>
              <a:buFont typeface="Arial" panose="020B0604020202020204" pitchFamily="34" charset="0"/>
              <a:buNone/>
              <a:defRPr sz="3000" kern="1200">
                <a:solidFill>
                  <a:srgbClr val="AE4844"/>
                </a:solidFill>
                <a:uFill>
                  <a:solidFill>
                    <a:srgbClr val="000000"/>
                  </a:solidFill>
                </a:uFill>
                <a:latin typeface="Lato" panose="020F0502020204030203" pitchFamily="34" charset="0"/>
                <a:ea typeface="Lato" panose="020F0502020204030203" pitchFamily="34" charset="0"/>
                <a:cs typeface="Lato" panose="020F0502020204030203" pitchFamily="34" charset="0"/>
                <a:sym typeface="Lato-Light"/>
              </a:defRPr>
            </a:lvl2pPr>
            <a:lvl3pPr marL="0" indent="914400" algn="l" defTabSz="825500" rtl="0" eaLnBrk="1" latinLnBrk="0" hangingPunct="1">
              <a:lnSpc>
                <a:spcPct val="100000"/>
              </a:lnSpc>
              <a:spcBef>
                <a:spcPts val="500"/>
              </a:spcBef>
              <a:buSzTx/>
              <a:buFont typeface="Arial" panose="020B0604020202020204" pitchFamily="34" charset="0"/>
              <a:buNone/>
              <a:defRPr sz="3000" kern="1200">
                <a:solidFill>
                  <a:srgbClr val="AE4844"/>
                </a:solidFill>
                <a:uFill>
                  <a:solidFill>
                    <a:srgbClr val="000000"/>
                  </a:solidFill>
                </a:uFill>
                <a:latin typeface="Lato" panose="020F0502020204030203" pitchFamily="34" charset="0"/>
                <a:ea typeface="Lato" panose="020F0502020204030203" pitchFamily="34" charset="0"/>
                <a:cs typeface="Lato" panose="020F0502020204030203" pitchFamily="34" charset="0"/>
                <a:sym typeface="Lato-Light"/>
              </a:defRPr>
            </a:lvl3pPr>
            <a:lvl4pPr marL="0" indent="1371600" algn="l" defTabSz="825500" rtl="0" eaLnBrk="1" latinLnBrk="0" hangingPunct="1">
              <a:lnSpc>
                <a:spcPct val="100000"/>
              </a:lnSpc>
              <a:spcBef>
                <a:spcPts val="500"/>
              </a:spcBef>
              <a:buSzTx/>
              <a:buFont typeface="Arial" panose="020B0604020202020204" pitchFamily="34" charset="0"/>
              <a:buNone/>
              <a:defRPr sz="3000" kern="1200">
                <a:solidFill>
                  <a:srgbClr val="AE4844"/>
                </a:solidFill>
                <a:uFill>
                  <a:solidFill>
                    <a:srgbClr val="000000"/>
                  </a:solidFill>
                </a:uFill>
                <a:latin typeface="Lato" panose="020F0502020204030203" pitchFamily="34" charset="0"/>
                <a:ea typeface="Lato" panose="020F0502020204030203" pitchFamily="34" charset="0"/>
                <a:cs typeface="Lato" panose="020F0502020204030203" pitchFamily="34" charset="0"/>
                <a:sym typeface="Lato-Light"/>
              </a:defRPr>
            </a:lvl4pPr>
            <a:lvl5pPr marL="0" indent="1828800" algn="l" defTabSz="825500" rtl="0" eaLnBrk="1" latinLnBrk="0" hangingPunct="1">
              <a:lnSpc>
                <a:spcPct val="100000"/>
              </a:lnSpc>
              <a:spcBef>
                <a:spcPts val="500"/>
              </a:spcBef>
              <a:buSzTx/>
              <a:buFont typeface="Arial" panose="020B0604020202020204" pitchFamily="34" charset="0"/>
              <a:buNone/>
              <a:defRPr sz="3000" kern="1200">
                <a:solidFill>
                  <a:srgbClr val="AE4844"/>
                </a:solidFill>
                <a:uFill>
                  <a:solidFill>
                    <a:srgbClr val="000000"/>
                  </a:solidFill>
                </a:uFill>
                <a:latin typeface="Lato" panose="020F0502020204030203" pitchFamily="34" charset="0"/>
                <a:ea typeface="Lato" panose="020F0502020204030203" pitchFamily="34" charset="0"/>
                <a:cs typeface="Lato" panose="020F0502020204030203" pitchFamily="34" charset="0"/>
                <a:sym typeface="Lato-Light"/>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Aft>
                <a:spcPts val="1000"/>
              </a:spcAft>
            </a:pPr>
            <a:r>
              <a:rPr lang="en-US" dirty="0"/>
              <a:t>Although their lives had followed different paths, they were united by their 1944 victory over racial prejudice and bureaucratic </a:t>
            </a:r>
            <a:r>
              <a:rPr lang="en-US" b="1" dirty="0"/>
              <a:t>inertia</a:t>
            </a:r>
            <a:r>
              <a:rPr lang="en-US" dirty="0"/>
              <a:t>.</a:t>
            </a:r>
          </a:p>
          <a:p>
            <a:pPr>
              <a:spcAft>
                <a:spcPts val="1000"/>
              </a:spcAft>
            </a:pPr>
            <a:r>
              <a:rPr lang="en-US" dirty="0"/>
              <a:t>Lieutenant Commander Dennis Denmark Nelson, who had pursued a career in public communications for the armed forces, had organized this reunion of him and his fellow trailblazers.</a:t>
            </a:r>
          </a:p>
        </p:txBody>
      </p:sp>
      <p:pic>
        <p:nvPicPr>
          <p:cNvPr id="8" name="Picture 7">
            <a:extLst>
              <a:ext uri="{FF2B5EF4-FFF2-40B4-BE49-F238E27FC236}">
                <a16:creationId xmlns:a16="http://schemas.microsoft.com/office/drawing/2014/main" id="{6863C0D2-9108-47BE-9698-BB88547B8A4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789762" y="1178550"/>
            <a:ext cx="3894317" cy="4974104"/>
          </a:xfrm>
          <a:prstGeom prst="rect">
            <a:avLst/>
          </a:prstGeom>
          <a:effectLst>
            <a:softEdge rad="63500"/>
          </a:effectLst>
        </p:spPr>
      </p:pic>
    </p:spTree>
    <p:extLst>
      <p:ext uri="{BB962C8B-B14F-4D97-AF65-F5344CB8AC3E}">
        <p14:creationId xmlns:p14="http://schemas.microsoft.com/office/powerpoint/2010/main" val="37697278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C61121-5616-4C76-A203-2143F9EE803B}"/>
              </a:ext>
            </a:extLst>
          </p:cNvPr>
          <p:cNvSpPr>
            <a:spLocks noGrp="1"/>
          </p:cNvSpPr>
          <p:nvPr>
            <p:ph type="title"/>
          </p:nvPr>
        </p:nvSpPr>
        <p:spPr/>
        <p:txBody>
          <a:bodyPr/>
          <a:lstStyle/>
          <a:p>
            <a:r>
              <a:rPr lang="en-US" dirty="0"/>
              <a:t>Telling Their Stories</a:t>
            </a:r>
          </a:p>
        </p:txBody>
      </p:sp>
      <p:sp>
        <p:nvSpPr>
          <p:cNvPr id="3" name="Text Placeholder 2">
            <a:extLst>
              <a:ext uri="{FF2B5EF4-FFF2-40B4-BE49-F238E27FC236}">
                <a16:creationId xmlns:a16="http://schemas.microsoft.com/office/drawing/2014/main" id="{46CF8B2C-16DC-4748-B146-81C6957B5618}"/>
              </a:ext>
            </a:extLst>
          </p:cNvPr>
          <p:cNvSpPr>
            <a:spLocks noGrp="1"/>
          </p:cNvSpPr>
          <p:nvPr>
            <p:ph type="body" sz="quarter" idx="1"/>
          </p:nvPr>
        </p:nvSpPr>
        <p:spPr>
          <a:xfrm>
            <a:off x="1828801" y="1352896"/>
            <a:ext cx="5481497" cy="1491300"/>
          </a:xfrm>
        </p:spPr>
        <p:txBody>
          <a:bodyPr vert="horz" lIns="91440" tIns="45720" rIns="91440" bIns="45720" rtlCol="0" anchor="t">
            <a:noAutofit/>
          </a:bodyPr>
          <a:lstStyle/>
          <a:p>
            <a:r>
              <a:rPr lang="en-US" dirty="0"/>
              <a:t>In 1986, naval historian Paul Stillwell began collecting oral histories from the surviving eight members of the Golden 13. </a:t>
            </a:r>
          </a:p>
          <a:p>
            <a:r>
              <a:rPr lang="en-US" dirty="0"/>
              <a:t>These recollections were edited and published by the Naval Institute Press, solidifying the officers’ place in the history of the U.S. military and the struggle for its integration. </a:t>
            </a:r>
          </a:p>
        </p:txBody>
      </p:sp>
      <p:pic>
        <p:nvPicPr>
          <p:cNvPr id="5" name="Picture 4">
            <a:extLst>
              <a:ext uri="{FF2B5EF4-FFF2-40B4-BE49-F238E27FC236}">
                <a16:creationId xmlns:a16="http://schemas.microsoft.com/office/drawing/2014/main" id="{57E39230-FFD4-4B14-828D-0A6898A9B98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703997" y="571500"/>
            <a:ext cx="3886200" cy="5829300"/>
          </a:xfrm>
          <a:prstGeom prst="rect">
            <a:avLst/>
          </a:prstGeom>
          <a:effectLst>
            <a:softEdge rad="25400"/>
          </a:effectLst>
        </p:spPr>
      </p:pic>
    </p:spTree>
    <p:extLst>
      <p:ext uri="{BB962C8B-B14F-4D97-AF65-F5344CB8AC3E}">
        <p14:creationId xmlns:p14="http://schemas.microsoft.com/office/powerpoint/2010/main" val="43125723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fltVal val="0"/>
                                          </p:val>
                                        </p:tav>
                                        <p:tav tm="100000">
                                          <p:val>
                                            <p:strVal val="#ppt_w"/>
                                          </p:val>
                                        </p:tav>
                                      </p:tavLst>
                                    </p:anim>
                                    <p:anim calcmode="lin" valueType="num">
                                      <p:cBhvr>
                                        <p:cTn id="8" dur="1000" fill="hold"/>
                                        <p:tgtEl>
                                          <p:spTgt spid="5"/>
                                        </p:tgtEl>
                                        <p:attrNameLst>
                                          <p:attrName>ppt_h</p:attrName>
                                        </p:attrNameLst>
                                      </p:cBhvr>
                                      <p:tavLst>
                                        <p:tav tm="0">
                                          <p:val>
                                            <p:fltVal val="0"/>
                                          </p:val>
                                        </p:tav>
                                        <p:tav tm="100000">
                                          <p:val>
                                            <p:strVal val="#ppt_h"/>
                                          </p:val>
                                        </p:tav>
                                      </p:tavLst>
                                    </p:anim>
                                    <p:anim calcmode="lin" valueType="num">
                                      <p:cBhvr>
                                        <p:cTn id="9" dur="1000" fill="hold"/>
                                        <p:tgtEl>
                                          <p:spTgt spid="5"/>
                                        </p:tgtEl>
                                        <p:attrNameLst>
                                          <p:attrName>style.rotation</p:attrName>
                                        </p:attrNameLst>
                                      </p:cBhvr>
                                      <p:tavLst>
                                        <p:tav tm="0">
                                          <p:val>
                                            <p:fltVal val="90"/>
                                          </p:val>
                                        </p:tav>
                                        <p:tav tm="100000">
                                          <p:val>
                                            <p:fltVal val="0"/>
                                          </p:val>
                                        </p:tav>
                                      </p:tavLst>
                                    </p:anim>
                                    <p:animEffect transition="in" filter="fade">
                                      <p:cBhvr>
                                        <p:cTn id="10" dur="10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Effect transition="in" filter="fade">
                                      <p:cBhvr>
                                        <p:cTn id="15"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C61121-5616-4C76-A203-2143F9EE803B}"/>
              </a:ext>
            </a:extLst>
          </p:cNvPr>
          <p:cNvSpPr>
            <a:spLocks noGrp="1"/>
          </p:cNvSpPr>
          <p:nvPr>
            <p:ph type="title"/>
          </p:nvPr>
        </p:nvSpPr>
        <p:spPr/>
        <p:txBody>
          <a:bodyPr/>
          <a:lstStyle/>
          <a:p>
            <a:r>
              <a:rPr lang="en-US" dirty="0"/>
              <a:t>Telling Their Stories</a:t>
            </a:r>
          </a:p>
        </p:txBody>
      </p:sp>
      <p:sp>
        <p:nvSpPr>
          <p:cNvPr id="3" name="Text Placeholder 2">
            <a:extLst>
              <a:ext uri="{FF2B5EF4-FFF2-40B4-BE49-F238E27FC236}">
                <a16:creationId xmlns:a16="http://schemas.microsoft.com/office/drawing/2014/main" id="{46CF8B2C-16DC-4748-B146-81C6957B5618}"/>
              </a:ext>
            </a:extLst>
          </p:cNvPr>
          <p:cNvSpPr>
            <a:spLocks noGrp="1"/>
          </p:cNvSpPr>
          <p:nvPr>
            <p:ph type="body" sz="quarter" idx="1"/>
          </p:nvPr>
        </p:nvSpPr>
        <p:spPr>
          <a:xfrm>
            <a:off x="1828800" y="1309353"/>
            <a:ext cx="9775371" cy="1491300"/>
          </a:xfrm>
        </p:spPr>
        <p:txBody>
          <a:bodyPr vert="horz" lIns="91440" tIns="45720" rIns="91440" bIns="45720" rtlCol="0" anchor="t">
            <a:noAutofit/>
          </a:bodyPr>
          <a:lstStyle/>
          <a:p>
            <a:r>
              <a:rPr lang="en-US" dirty="0"/>
              <a:t>Over the course of their reunions and Navy recruitment events in the 1970s and 80s, the surviving members of the Golden 13 became closer friends than they had  been as younger men in wartime. Each had gone on to great success in civilian life as lawyers, educators, engineers, and entrepreneurs. </a:t>
            </a:r>
          </a:p>
        </p:txBody>
      </p:sp>
      <p:pic>
        <p:nvPicPr>
          <p:cNvPr id="5" name="Picture 4">
            <a:extLst>
              <a:ext uri="{FF2B5EF4-FFF2-40B4-BE49-F238E27FC236}">
                <a16:creationId xmlns:a16="http://schemas.microsoft.com/office/drawing/2014/main" id="{41E354CC-6AA5-47F6-AC25-072E9E8CF15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29999" y="3592286"/>
            <a:ext cx="2366744" cy="3037114"/>
          </a:xfrm>
          <a:prstGeom prst="rect">
            <a:avLst/>
          </a:prstGeom>
          <a:effectLst>
            <a:softEdge rad="25400"/>
          </a:effectLst>
        </p:spPr>
      </p:pic>
      <p:pic>
        <p:nvPicPr>
          <p:cNvPr id="7" name="Picture 6">
            <a:extLst>
              <a:ext uri="{FF2B5EF4-FFF2-40B4-BE49-F238E27FC236}">
                <a16:creationId xmlns:a16="http://schemas.microsoft.com/office/drawing/2014/main" id="{6A16DDF6-56A7-4BAB-AEC4-35B0307EA2E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828800" y="3597224"/>
            <a:ext cx="2104536" cy="3032176"/>
          </a:xfrm>
          <a:prstGeom prst="rect">
            <a:avLst/>
          </a:prstGeom>
          <a:effectLst>
            <a:softEdge rad="25400"/>
          </a:effectLst>
        </p:spPr>
      </p:pic>
      <p:pic>
        <p:nvPicPr>
          <p:cNvPr id="9" name="Picture 8">
            <a:extLst>
              <a:ext uri="{FF2B5EF4-FFF2-40B4-BE49-F238E27FC236}">
                <a16:creationId xmlns:a16="http://schemas.microsoft.com/office/drawing/2014/main" id="{C8F06BB1-603F-4AE1-AD40-663499C97F9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893406" y="3592286"/>
            <a:ext cx="2380576" cy="3037114"/>
          </a:xfrm>
          <a:prstGeom prst="rect">
            <a:avLst/>
          </a:prstGeom>
          <a:effectLst>
            <a:softEdge rad="25400"/>
          </a:effectLst>
        </p:spPr>
      </p:pic>
      <p:sp>
        <p:nvSpPr>
          <p:cNvPr id="12" name="Rectangle 11">
            <a:extLst>
              <a:ext uri="{FF2B5EF4-FFF2-40B4-BE49-F238E27FC236}">
                <a16:creationId xmlns:a16="http://schemas.microsoft.com/office/drawing/2014/main" id="{8A4496C1-D87F-4F8A-B0C7-A4F1875D8A32}"/>
              </a:ext>
            </a:extLst>
          </p:cNvPr>
          <p:cNvSpPr/>
          <p:nvPr/>
        </p:nvSpPr>
        <p:spPr>
          <a:xfrm>
            <a:off x="9570645" y="3582412"/>
            <a:ext cx="2033526" cy="3046988"/>
          </a:xfrm>
          <a:prstGeom prst="rect">
            <a:avLst/>
          </a:prstGeom>
        </p:spPr>
        <p:txBody>
          <a:bodyPr wrap="square">
            <a:spAutoFit/>
          </a:bodyPr>
          <a:lstStyle/>
          <a:p>
            <a:r>
              <a:rPr lang="en-US" sz="2400" i="1" dirty="0">
                <a:solidFill>
                  <a:schemeClr val="tx1">
                    <a:lumMod val="65000"/>
                    <a:lumOff val="35000"/>
                  </a:schemeClr>
                </a:solidFill>
                <a:latin typeface="Garamond" panose="02020404030301010803" pitchFamily="18" charset="0"/>
                <a:ea typeface="Calibri" panose="020F0502020204030204" pitchFamily="34" charset="0"/>
                <a:cs typeface="Times New Roman" panose="02020603050405020304" pitchFamily="18" charset="0"/>
              </a:rPr>
              <a:t>Graham Martin, George Cooper, and John W. Reagan, c. 1980s. Each went on to post-naval success in education and business.</a:t>
            </a:r>
          </a:p>
        </p:txBody>
      </p:sp>
    </p:spTree>
    <p:extLst>
      <p:ext uri="{BB962C8B-B14F-4D97-AF65-F5344CB8AC3E}">
        <p14:creationId xmlns:p14="http://schemas.microsoft.com/office/powerpoint/2010/main" val="42808878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100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3000"/>
                                        <p:tgtEl>
                                          <p:spTgt spid="7"/>
                                        </p:tgtEl>
                                      </p:cBhvr>
                                    </p:animEffect>
                                  </p:childTnLst>
                                </p:cTn>
                              </p:par>
                              <p:par>
                                <p:cTn id="8" presetID="10" presetClass="entr" presetSubtype="0" fill="hold" nodeType="withEffect">
                                  <p:stCondLst>
                                    <p:cond delay="150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3000"/>
                                        <p:tgtEl>
                                          <p:spTgt spid="5"/>
                                        </p:tgtEl>
                                      </p:cBhvr>
                                    </p:animEffect>
                                  </p:childTnLst>
                                </p:cTn>
                              </p:par>
                              <p:par>
                                <p:cTn id="11" presetID="10" presetClass="entr" presetSubtype="0" fill="hold" nodeType="withEffect">
                                  <p:stCondLst>
                                    <p:cond delay="2000"/>
                                  </p:stCondLst>
                                  <p:childTnLst>
                                    <p:set>
                                      <p:cBhvr>
                                        <p:cTn id="12" dur="1" fill="hold">
                                          <p:stCondLst>
                                            <p:cond delay="0"/>
                                          </p:stCondLst>
                                        </p:cTn>
                                        <p:tgtEl>
                                          <p:spTgt spid="9"/>
                                        </p:tgtEl>
                                        <p:attrNameLst>
                                          <p:attrName>style.visibility</p:attrName>
                                        </p:attrNameLst>
                                      </p:cBhvr>
                                      <p:to>
                                        <p:strVal val="visible"/>
                                      </p:to>
                                    </p:set>
                                    <p:animEffect transition="in" filter="fade">
                                      <p:cBhvr>
                                        <p:cTn id="13" dur="2000"/>
                                        <p:tgtEl>
                                          <p:spTgt spid="9"/>
                                        </p:tgtEl>
                                      </p:cBhvr>
                                    </p:animEffect>
                                  </p:childTnLst>
                                </p:cTn>
                              </p:par>
                              <p:par>
                                <p:cTn id="14" presetID="10" presetClass="entr" presetSubtype="0" fill="hold" grpId="0" nodeType="withEffect">
                                  <p:stCondLst>
                                    <p:cond delay="2500"/>
                                  </p:stCondLst>
                                  <p:childTnLst>
                                    <p:set>
                                      <p:cBhvr>
                                        <p:cTn id="15" dur="1" fill="hold">
                                          <p:stCondLst>
                                            <p:cond delay="0"/>
                                          </p:stCondLst>
                                        </p:cTn>
                                        <p:tgtEl>
                                          <p:spTgt spid="12"/>
                                        </p:tgtEl>
                                        <p:attrNameLst>
                                          <p:attrName>style.visibility</p:attrName>
                                        </p:attrNameLst>
                                      </p:cBhvr>
                                      <p:to>
                                        <p:strVal val="visible"/>
                                      </p:to>
                                    </p:set>
                                    <p:animEffect transition="in" filter="fade">
                                      <p:cBhvr>
                                        <p:cTn id="16" dur="1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C61121-5616-4C76-A203-2143F9EE803B}"/>
              </a:ext>
            </a:extLst>
          </p:cNvPr>
          <p:cNvSpPr>
            <a:spLocks noGrp="1"/>
          </p:cNvSpPr>
          <p:nvPr>
            <p:ph type="title"/>
          </p:nvPr>
        </p:nvSpPr>
        <p:spPr/>
        <p:txBody>
          <a:bodyPr/>
          <a:lstStyle/>
          <a:p>
            <a:r>
              <a:rPr lang="en-US" dirty="0"/>
              <a:t>Telling Their Stories</a:t>
            </a:r>
          </a:p>
        </p:txBody>
      </p:sp>
      <p:sp>
        <p:nvSpPr>
          <p:cNvPr id="3" name="Text Placeholder 2">
            <a:extLst>
              <a:ext uri="{FF2B5EF4-FFF2-40B4-BE49-F238E27FC236}">
                <a16:creationId xmlns:a16="http://schemas.microsoft.com/office/drawing/2014/main" id="{46CF8B2C-16DC-4748-B146-81C6957B5618}"/>
              </a:ext>
            </a:extLst>
          </p:cNvPr>
          <p:cNvSpPr>
            <a:spLocks noGrp="1"/>
          </p:cNvSpPr>
          <p:nvPr>
            <p:ph type="body" sz="quarter" idx="1"/>
          </p:nvPr>
        </p:nvSpPr>
        <p:spPr>
          <a:xfrm>
            <a:off x="5659392" y="1210021"/>
            <a:ext cx="5812974" cy="1491300"/>
          </a:xfrm>
        </p:spPr>
        <p:txBody>
          <a:bodyPr vert="horz" lIns="91440" tIns="45720" rIns="91440" bIns="45720" rtlCol="0" anchor="t">
            <a:noAutofit/>
          </a:bodyPr>
          <a:lstStyle/>
          <a:p>
            <a:r>
              <a:rPr lang="en-US" dirty="0"/>
              <a:t>Together, they had received the recognition and thanks of a growing number of Black and female officers – a scene that would have been unthinkable a half-century earlier. </a:t>
            </a:r>
          </a:p>
          <a:p>
            <a:r>
              <a:rPr lang="en-US" dirty="0"/>
              <a:t>In many ways the Navy had become, in Justice White’s words, “more democratic than the country it serves.”</a:t>
            </a:r>
          </a:p>
        </p:txBody>
      </p:sp>
      <p:pic>
        <p:nvPicPr>
          <p:cNvPr id="5" name="Picture 4">
            <a:extLst>
              <a:ext uri="{FF2B5EF4-FFF2-40B4-BE49-F238E27FC236}">
                <a16:creationId xmlns:a16="http://schemas.microsoft.com/office/drawing/2014/main" id="{4CCD94F8-A538-42DB-BD32-2B011241C096}"/>
              </a:ext>
            </a:extLst>
          </p:cNvPr>
          <p:cNvPicPr>
            <a:picLocks noChangeAspect="1"/>
          </p:cNvPicPr>
          <p:nvPr/>
        </p:nvPicPr>
        <p:blipFill rotWithShape="1">
          <a:blip r:embed="rId3">
            <a:grayscl/>
            <a:extLst>
              <a:ext uri="{BEBA8EAE-BF5A-486C-A8C5-ECC9F3942E4B}">
                <a14:imgProps xmlns:a14="http://schemas.microsoft.com/office/drawing/2010/main">
                  <a14:imgLayer r:embed="rId4">
                    <a14:imgEffect>
                      <a14:brightnessContrast contrast="-40000"/>
                    </a14:imgEffect>
                  </a14:imgLayer>
                </a14:imgProps>
              </a:ext>
              <a:ext uri="{28A0092B-C50C-407E-A947-70E740481C1C}">
                <a14:useLocalDpi xmlns:a14="http://schemas.microsoft.com/office/drawing/2010/main" val="0"/>
              </a:ext>
            </a:extLst>
          </a:blip>
          <a:srcRect/>
          <a:stretch/>
        </p:blipFill>
        <p:spPr>
          <a:xfrm>
            <a:off x="1828800" y="1210021"/>
            <a:ext cx="3537857" cy="5050971"/>
          </a:xfrm>
          <a:prstGeom prst="rect">
            <a:avLst/>
          </a:prstGeom>
          <a:effectLst>
            <a:softEdge rad="38100"/>
          </a:effectLst>
        </p:spPr>
      </p:pic>
      <p:sp>
        <p:nvSpPr>
          <p:cNvPr id="6" name="Rectangle 5">
            <a:extLst>
              <a:ext uri="{FF2B5EF4-FFF2-40B4-BE49-F238E27FC236}">
                <a16:creationId xmlns:a16="http://schemas.microsoft.com/office/drawing/2014/main" id="{4C9D0F38-5D64-4B49-BF3C-2ECF40E56025}"/>
              </a:ext>
            </a:extLst>
          </p:cNvPr>
          <p:cNvSpPr/>
          <p:nvPr/>
        </p:nvSpPr>
        <p:spPr>
          <a:xfrm>
            <a:off x="5659392" y="4691332"/>
            <a:ext cx="5270255" cy="1569660"/>
          </a:xfrm>
          <a:prstGeom prst="rect">
            <a:avLst/>
          </a:prstGeom>
        </p:spPr>
        <p:txBody>
          <a:bodyPr wrap="square">
            <a:spAutoFit/>
          </a:bodyPr>
          <a:lstStyle/>
          <a:p>
            <a:r>
              <a:rPr lang="en-US" sz="2400" i="1" dirty="0">
                <a:solidFill>
                  <a:schemeClr val="tx1">
                    <a:lumMod val="65000"/>
                    <a:lumOff val="35000"/>
                  </a:schemeClr>
                </a:solidFill>
                <a:latin typeface="Garamond" panose="02020404030301010803" pitchFamily="18" charset="0"/>
                <a:ea typeface="Calibri" panose="020F0502020204030204" pitchFamily="34" charset="0"/>
                <a:cs typeface="Times New Roman" panose="02020603050405020304" pitchFamily="18" charset="0"/>
              </a:rPr>
              <a:t>Nine surviving members of the Golden 13 at Monterrey, CA in 1977. Top-to-bottom, left-to-right: Baugh, Arbor, Reagan, </a:t>
            </a:r>
            <a:r>
              <a:rPr lang="en-US" sz="2400" i="1" dirty="0" err="1">
                <a:solidFill>
                  <a:schemeClr val="tx1">
                    <a:lumMod val="65000"/>
                    <a:lumOff val="35000"/>
                  </a:schemeClr>
                </a:solidFill>
                <a:latin typeface="Garamond" panose="02020404030301010803" pitchFamily="18" charset="0"/>
                <a:ea typeface="Calibri" panose="020F0502020204030204" pitchFamily="34" charset="0"/>
                <a:cs typeface="Times New Roman" panose="02020603050405020304" pitchFamily="18" charset="0"/>
              </a:rPr>
              <a:t>Sublett</a:t>
            </a:r>
            <a:r>
              <a:rPr lang="en-US" sz="2400" i="1" dirty="0">
                <a:solidFill>
                  <a:schemeClr val="tx1">
                    <a:lumMod val="65000"/>
                    <a:lumOff val="35000"/>
                  </a:schemeClr>
                </a:solidFill>
                <a:latin typeface="Garamond" panose="02020404030301010803" pitchFamily="18" charset="0"/>
                <a:ea typeface="Calibri" panose="020F0502020204030204" pitchFamily="34" charset="0"/>
                <a:cs typeface="Times New Roman" panose="02020603050405020304" pitchFamily="18" charset="0"/>
              </a:rPr>
              <a:t>, Martin, White, Samuel Barnes, Cooper, and Nelson.</a:t>
            </a:r>
          </a:p>
        </p:txBody>
      </p:sp>
    </p:spTree>
    <p:extLst>
      <p:ext uri="{BB962C8B-B14F-4D97-AF65-F5344CB8AC3E}">
        <p14:creationId xmlns:p14="http://schemas.microsoft.com/office/powerpoint/2010/main" val="42916685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47" presetClass="entr" presetSubtype="0"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1000"/>
                                        <p:tgtEl>
                                          <p:spTgt spid="5"/>
                                        </p:tgtEl>
                                      </p:cBhvr>
                                    </p:animEffect>
                                    <p:anim calcmode="lin" valueType="num">
                                      <p:cBhvr>
                                        <p:cTn id="11" dur="1000" fill="hold"/>
                                        <p:tgtEl>
                                          <p:spTgt spid="5"/>
                                        </p:tgtEl>
                                        <p:attrNameLst>
                                          <p:attrName>ppt_x</p:attrName>
                                        </p:attrNameLst>
                                      </p:cBhvr>
                                      <p:tavLst>
                                        <p:tav tm="0">
                                          <p:val>
                                            <p:strVal val="#ppt_x"/>
                                          </p:val>
                                        </p:tav>
                                        <p:tav tm="100000">
                                          <p:val>
                                            <p:strVal val="#ppt_x"/>
                                          </p:val>
                                        </p:tav>
                                      </p:tavLst>
                                    </p:anim>
                                    <p:anim calcmode="lin" valueType="num">
                                      <p:cBhvr>
                                        <p:cTn id="12"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fade">
                                      <p:cBhvr>
                                        <p:cTn id="1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C61121-5616-4C76-A203-2143F9EE803B}"/>
              </a:ext>
            </a:extLst>
          </p:cNvPr>
          <p:cNvSpPr>
            <a:spLocks noGrp="1"/>
          </p:cNvSpPr>
          <p:nvPr>
            <p:ph type="title"/>
          </p:nvPr>
        </p:nvSpPr>
        <p:spPr/>
        <p:txBody>
          <a:bodyPr/>
          <a:lstStyle/>
          <a:p>
            <a:r>
              <a:rPr lang="en-US" dirty="0"/>
              <a:t>For the Next Generation</a:t>
            </a:r>
          </a:p>
        </p:txBody>
      </p:sp>
      <p:sp>
        <p:nvSpPr>
          <p:cNvPr id="3" name="Text Placeholder 2">
            <a:extLst>
              <a:ext uri="{FF2B5EF4-FFF2-40B4-BE49-F238E27FC236}">
                <a16:creationId xmlns:a16="http://schemas.microsoft.com/office/drawing/2014/main" id="{46CF8B2C-16DC-4748-B146-81C6957B5618}"/>
              </a:ext>
            </a:extLst>
          </p:cNvPr>
          <p:cNvSpPr>
            <a:spLocks noGrp="1"/>
          </p:cNvSpPr>
          <p:nvPr>
            <p:ph type="body" sz="quarter" idx="1"/>
          </p:nvPr>
        </p:nvSpPr>
        <p:spPr>
          <a:xfrm>
            <a:off x="1828800" y="1238942"/>
            <a:ext cx="5372099" cy="1491300"/>
          </a:xfrm>
        </p:spPr>
        <p:txBody>
          <a:bodyPr vert="horz" lIns="91440" tIns="45720" rIns="91440" bIns="45720" rtlCol="0" anchor="t">
            <a:noAutofit/>
          </a:bodyPr>
          <a:lstStyle/>
          <a:p>
            <a:r>
              <a:rPr lang="en-US" dirty="0"/>
              <a:t>In 1992, General Colin Powell wrote of these officers’ legacy: </a:t>
            </a:r>
          </a:p>
          <a:p>
            <a:r>
              <a:rPr lang="en-US" dirty="0"/>
              <a:t>“[N]one of our lives is written on a clean slate. The opportunities that come our way, the privileges we enjoy, the very direction that our lives often take are shaped by men and women – like the Golden 13 – who came before us and who toiled to make the path a little clearer.”</a:t>
            </a:r>
          </a:p>
        </p:txBody>
      </p:sp>
      <p:pic>
        <p:nvPicPr>
          <p:cNvPr id="5" name="Picture 4">
            <a:extLst>
              <a:ext uri="{FF2B5EF4-FFF2-40B4-BE49-F238E27FC236}">
                <a16:creationId xmlns:a16="http://schemas.microsoft.com/office/drawing/2014/main" id="{3A8CB7DF-6D18-4686-81D5-36A301F5047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521145" y="1210021"/>
            <a:ext cx="3898311" cy="5014913"/>
          </a:xfrm>
          <a:prstGeom prst="rect">
            <a:avLst/>
          </a:prstGeom>
          <a:effectLst>
            <a:softEdge rad="63500"/>
          </a:effectLst>
        </p:spPr>
      </p:pic>
      <p:sp>
        <p:nvSpPr>
          <p:cNvPr id="6" name="Rectangle 5">
            <a:extLst>
              <a:ext uri="{FF2B5EF4-FFF2-40B4-BE49-F238E27FC236}">
                <a16:creationId xmlns:a16="http://schemas.microsoft.com/office/drawing/2014/main" id="{936633AF-00EE-472B-A210-BCC9D5201BF3}"/>
              </a:ext>
            </a:extLst>
          </p:cNvPr>
          <p:cNvSpPr/>
          <p:nvPr/>
        </p:nvSpPr>
        <p:spPr>
          <a:xfrm>
            <a:off x="1930644" y="5763269"/>
            <a:ext cx="5270255" cy="461665"/>
          </a:xfrm>
          <a:prstGeom prst="rect">
            <a:avLst/>
          </a:prstGeom>
        </p:spPr>
        <p:txBody>
          <a:bodyPr wrap="square">
            <a:spAutoFit/>
          </a:bodyPr>
          <a:lstStyle/>
          <a:p>
            <a:pPr algn="r"/>
            <a:r>
              <a:rPr lang="en-US" sz="2400" i="1" dirty="0">
                <a:solidFill>
                  <a:schemeClr val="tx1">
                    <a:lumMod val="65000"/>
                    <a:lumOff val="35000"/>
                  </a:schemeClr>
                </a:solidFill>
                <a:latin typeface="Garamond" panose="02020404030301010803" pitchFamily="18" charset="0"/>
                <a:ea typeface="Calibri" panose="020F0502020204030204" pitchFamily="34" charset="0"/>
                <a:cs typeface="Times New Roman" panose="02020603050405020304" pitchFamily="18" charset="0"/>
              </a:rPr>
              <a:t>General Colin Powell, c. 1989</a:t>
            </a:r>
          </a:p>
        </p:txBody>
      </p:sp>
    </p:spTree>
    <p:extLst>
      <p:ext uri="{BB962C8B-B14F-4D97-AF65-F5344CB8AC3E}">
        <p14:creationId xmlns:p14="http://schemas.microsoft.com/office/powerpoint/2010/main" val="1289797691"/>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32"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diamond(out)">
                                      <p:cBhvr>
                                        <p:cTn id="7" dur="2000"/>
                                        <p:tgtEl>
                                          <p:spTgt spid="5"/>
                                        </p:tgtEl>
                                      </p:cBhvr>
                                    </p:animEffect>
                                  </p:childTnLst>
                                </p:cTn>
                              </p:par>
                              <p:par>
                                <p:cTn id="8" presetID="10" presetClass="entr" presetSubtype="0" fill="hold" nodeType="withEffect">
                                  <p:stCondLst>
                                    <p:cond delay="50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46CF8B2C-16DC-4748-B146-81C6957B5618}"/>
              </a:ext>
            </a:extLst>
          </p:cNvPr>
          <p:cNvSpPr>
            <a:spLocks noGrp="1"/>
          </p:cNvSpPr>
          <p:nvPr>
            <p:ph type="body" sz="quarter" idx="1"/>
          </p:nvPr>
        </p:nvSpPr>
        <p:spPr>
          <a:xfrm>
            <a:off x="2259126" y="671870"/>
            <a:ext cx="2771140" cy="5514259"/>
          </a:xfrm>
        </p:spPr>
        <p:txBody>
          <a:bodyPr vert="horz" lIns="91440" tIns="45720" rIns="91440" bIns="45720" rtlCol="0" anchor="t">
            <a:noAutofit/>
          </a:bodyPr>
          <a:lstStyle/>
          <a:p>
            <a:r>
              <a:rPr lang="en-US" b="1" dirty="0"/>
              <a:t>Vocabulary</a:t>
            </a:r>
          </a:p>
          <a:p>
            <a:endParaRPr lang="en-US" sz="700" b="1" dirty="0"/>
          </a:p>
          <a:p>
            <a:pPr>
              <a:spcBef>
                <a:spcPts val="600"/>
              </a:spcBef>
            </a:pPr>
            <a:r>
              <a:rPr lang="en-US" dirty="0"/>
              <a:t>amiable</a:t>
            </a:r>
          </a:p>
          <a:p>
            <a:pPr>
              <a:spcBef>
                <a:spcPts val="0"/>
              </a:spcBef>
            </a:pPr>
            <a:r>
              <a:rPr lang="en-US" dirty="0"/>
              <a:t>brass</a:t>
            </a:r>
          </a:p>
          <a:p>
            <a:pPr>
              <a:spcBef>
                <a:spcPts val="0"/>
              </a:spcBef>
            </a:pPr>
            <a:r>
              <a:rPr lang="en-US" dirty="0"/>
              <a:t>chafed</a:t>
            </a:r>
          </a:p>
          <a:p>
            <a:pPr>
              <a:spcBef>
                <a:spcPts val="0"/>
              </a:spcBef>
            </a:pPr>
            <a:r>
              <a:rPr lang="en-US" dirty="0"/>
              <a:t>chow</a:t>
            </a:r>
          </a:p>
          <a:p>
            <a:pPr>
              <a:spcBef>
                <a:spcPts val="0"/>
              </a:spcBef>
            </a:pPr>
            <a:r>
              <a:rPr lang="en-US" dirty="0"/>
              <a:t>ensign</a:t>
            </a:r>
          </a:p>
          <a:p>
            <a:pPr>
              <a:spcBef>
                <a:spcPts val="0"/>
              </a:spcBef>
            </a:pPr>
            <a:r>
              <a:rPr lang="en-US" dirty="0"/>
              <a:t>indoctrination</a:t>
            </a:r>
          </a:p>
          <a:p>
            <a:pPr>
              <a:spcBef>
                <a:spcPts val="0"/>
              </a:spcBef>
            </a:pPr>
            <a:r>
              <a:rPr lang="en-US" dirty="0"/>
              <a:t>inertia</a:t>
            </a:r>
            <a:endParaRPr lang="en-US" dirty="0">
              <a:latin typeface="Lato"/>
              <a:ea typeface="Lato"/>
              <a:cs typeface="Lato"/>
            </a:endParaRPr>
          </a:p>
          <a:p>
            <a:pPr>
              <a:spcBef>
                <a:spcPts val="0"/>
              </a:spcBef>
            </a:pPr>
            <a:r>
              <a:rPr lang="en-US" dirty="0">
                <a:latin typeface="Lato"/>
                <a:ea typeface="Lato"/>
                <a:cs typeface="Lato"/>
              </a:rPr>
              <a:t>machinist</a:t>
            </a:r>
          </a:p>
          <a:p>
            <a:pPr>
              <a:spcBef>
                <a:spcPts val="0"/>
              </a:spcBef>
            </a:pPr>
            <a:r>
              <a:rPr lang="en-US" dirty="0">
                <a:latin typeface="Lato"/>
                <a:ea typeface="Lato"/>
                <a:cs typeface="Lato"/>
              </a:rPr>
              <a:t>Morse code</a:t>
            </a:r>
          </a:p>
          <a:p>
            <a:pPr>
              <a:spcBef>
                <a:spcPts val="0"/>
              </a:spcBef>
            </a:pPr>
            <a:r>
              <a:rPr lang="en-US" dirty="0">
                <a:latin typeface="Lato"/>
                <a:ea typeface="Lato"/>
                <a:cs typeface="Lato"/>
              </a:rPr>
              <a:t>quartermaster</a:t>
            </a:r>
          </a:p>
          <a:p>
            <a:pPr>
              <a:spcBef>
                <a:spcPts val="0"/>
              </a:spcBef>
            </a:pPr>
            <a:r>
              <a:rPr lang="en-US" dirty="0">
                <a:latin typeface="Lato"/>
                <a:ea typeface="Lato"/>
                <a:cs typeface="Lato"/>
              </a:rPr>
              <a:t>semaphore</a:t>
            </a:r>
            <a:endParaRPr lang="en-US" dirty="0"/>
          </a:p>
          <a:p>
            <a:endParaRPr lang="en-US" dirty="0"/>
          </a:p>
          <a:p>
            <a:endParaRPr lang="en-US" dirty="0"/>
          </a:p>
          <a:p>
            <a:endParaRPr lang="en-US" dirty="0"/>
          </a:p>
        </p:txBody>
      </p:sp>
      <p:pic>
        <p:nvPicPr>
          <p:cNvPr id="9" name="Picture 8">
            <a:extLst>
              <a:ext uri="{FF2B5EF4-FFF2-40B4-BE49-F238E27FC236}">
                <a16:creationId xmlns:a16="http://schemas.microsoft.com/office/drawing/2014/main" id="{3DB19B2D-9C7A-49DE-8272-4FDFA377212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987699" y="671870"/>
            <a:ext cx="5410878" cy="5410878"/>
          </a:xfrm>
          <a:prstGeom prst="rect">
            <a:avLst/>
          </a:prstGeom>
          <a:effectLst>
            <a:softEdge rad="127000"/>
          </a:effectLst>
        </p:spPr>
      </p:pic>
      <p:sp>
        <p:nvSpPr>
          <p:cNvPr id="10" name="Text Box 16">
            <a:extLst>
              <a:ext uri="{FF2B5EF4-FFF2-40B4-BE49-F238E27FC236}">
                <a16:creationId xmlns:a16="http://schemas.microsoft.com/office/drawing/2014/main" id="{F7251EA0-8619-431A-9A2C-54C866696EE1}"/>
              </a:ext>
            </a:extLst>
          </p:cNvPr>
          <p:cNvSpPr txBox="1"/>
          <p:nvPr/>
        </p:nvSpPr>
        <p:spPr>
          <a:xfrm>
            <a:off x="3864250" y="6082748"/>
            <a:ext cx="7395179" cy="340994"/>
          </a:xfrm>
          <a:prstGeom prst="rect">
            <a:avLst/>
          </a:prstGeom>
          <a:solidFill>
            <a:prstClr val="white"/>
          </a:solidFill>
          <a:ln>
            <a:noFill/>
          </a:ln>
        </p:spPr>
        <p:txBody>
          <a:bodyPr rot="0" spcFirstLastPara="0" vert="horz" wrap="square" lIns="0" tIns="0" rIns="0" bIns="0" numCol="1" spcCol="0" rtlCol="0" fromWordArt="0" anchor="t" anchorCtr="0" forceAA="0" compatLnSpc="1">
            <a:prstTxWarp prst="textNoShape">
              <a:avLst/>
            </a:prstTxWarp>
            <a:noAutofit/>
          </a:bodyPr>
          <a:lstStyle/>
          <a:p>
            <a:pPr algn="r"/>
            <a:r>
              <a:rPr lang="en-US" sz="2400" i="1" dirty="0">
                <a:solidFill>
                  <a:schemeClr val="tx1">
                    <a:lumMod val="65000"/>
                    <a:lumOff val="35000"/>
                  </a:schemeClr>
                </a:solidFill>
                <a:latin typeface="Garamond" panose="02020404030301010803" pitchFamily="18" charset="0"/>
                <a:ea typeface="Calibri" panose="020F0502020204030204" pitchFamily="34" charset="0"/>
                <a:cs typeface="Times New Roman" panose="02020603050405020304" pitchFamily="18" charset="0"/>
              </a:rPr>
              <a:t>Naval History and Heritage Command social media graphic, c. 2020</a:t>
            </a:r>
            <a:endParaRPr lang="en-US" sz="2400" i="1" dirty="0">
              <a:solidFill>
                <a:schemeClr val="tx1">
                  <a:lumMod val="65000"/>
                  <a:lumOff val="35000"/>
                </a:schemeClr>
              </a:solidFill>
              <a:effectLst/>
              <a:latin typeface="Georgia" panose="02040502050405020303"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4178031362"/>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right)">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1123A34F-1185-7244-BB0F-59C4622E5B8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05125" y="2828925"/>
            <a:ext cx="6381750" cy="1200150"/>
          </a:xfrm>
          <a:prstGeom prst="rect">
            <a:avLst/>
          </a:prstGeom>
        </p:spPr>
      </p:pic>
    </p:spTree>
    <p:extLst>
      <p:ext uri="{BB962C8B-B14F-4D97-AF65-F5344CB8AC3E}">
        <p14:creationId xmlns:p14="http://schemas.microsoft.com/office/powerpoint/2010/main" val="26326480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C61121-5616-4C76-A203-2143F9EE803B}"/>
              </a:ext>
            </a:extLst>
          </p:cNvPr>
          <p:cNvSpPr>
            <a:spLocks noGrp="1"/>
          </p:cNvSpPr>
          <p:nvPr>
            <p:ph type="title"/>
          </p:nvPr>
        </p:nvSpPr>
        <p:spPr/>
        <p:txBody>
          <a:bodyPr/>
          <a:lstStyle/>
          <a:p>
            <a:r>
              <a:rPr lang="en-US" dirty="0"/>
              <a:t>A Golden Reunion</a:t>
            </a:r>
          </a:p>
        </p:txBody>
      </p:sp>
      <p:sp>
        <p:nvSpPr>
          <p:cNvPr id="3" name="Text Placeholder 2">
            <a:extLst>
              <a:ext uri="{FF2B5EF4-FFF2-40B4-BE49-F238E27FC236}">
                <a16:creationId xmlns:a16="http://schemas.microsoft.com/office/drawing/2014/main" id="{46CF8B2C-16DC-4748-B146-81C6957B5618}"/>
              </a:ext>
            </a:extLst>
          </p:cNvPr>
          <p:cNvSpPr>
            <a:spLocks noGrp="1"/>
          </p:cNvSpPr>
          <p:nvPr>
            <p:ph type="body" sz="quarter" idx="1"/>
          </p:nvPr>
        </p:nvSpPr>
        <p:spPr>
          <a:xfrm>
            <a:off x="1828800" y="1255271"/>
            <a:ext cx="9673942" cy="1776247"/>
          </a:xfrm>
        </p:spPr>
        <p:txBody>
          <a:bodyPr vert="horz" lIns="91440" tIns="45720" rIns="91440" bIns="45720" rtlCol="0" anchor="t">
            <a:noAutofit/>
          </a:bodyPr>
          <a:lstStyle/>
          <a:p>
            <a:r>
              <a:rPr lang="en-US" dirty="0"/>
              <a:t>A generation ago, some military leaders had </a:t>
            </a:r>
            <a:r>
              <a:rPr lang="en-US" b="1" dirty="0"/>
              <a:t>chafed</a:t>
            </a:r>
            <a:r>
              <a:rPr lang="en-US" dirty="0"/>
              <a:t> at the promotion of these men; now, a racially diverse Navy was eager to celebrate their accomplishments (both in the uniform and as civilians) to help attract new recruits. </a:t>
            </a:r>
          </a:p>
        </p:txBody>
      </p:sp>
      <p:pic>
        <p:nvPicPr>
          <p:cNvPr id="5" name="Picture 4">
            <a:extLst>
              <a:ext uri="{FF2B5EF4-FFF2-40B4-BE49-F238E27FC236}">
                <a16:creationId xmlns:a16="http://schemas.microsoft.com/office/drawing/2014/main" id="{27C602A2-BA20-4A5F-8576-7DFEAF20EC6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153873" y="3074037"/>
            <a:ext cx="5348869" cy="2797869"/>
          </a:xfrm>
          <a:prstGeom prst="rect">
            <a:avLst/>
          </a:prstGeom>
          <a:effectLst>
            <a:softEdge rad="38100"/>
          </a:effectLst>
        </p:spPr>
      </p:pic>
      <p:sp>
        <p:nvSpPr>
          <p:cNvPr id="6" name="Text Box 16">
            <a:extLst>
              <a:ext uri="{FF2B5EF4-FFF2-40B4-BE49-F238E27FC236}">
                <a16:creationId xmlns:a16="http://schemas.microsoft.com/office/drawing/2014/main" id="{B57D8C9C-06AE-42D0-9449-50DD776181A5}"/>
              </a:ext>
            </a:extLst>
          </p:cNvPr>
          <p:cNvSpPr txBox="1"/>
          <p:nvPr/>
        </p:nvSpPr>
        <p:spPr>
          <a:xfrm>
            <a:off x="6153873" y="5959675"/>
            <a:ext cx="5348869" cy="360102"/>
          </a:xfrm>
          <a:prstGeom prst="rect">
            <a:avLst/>
          </a:prstGeom>
          <a:solidFill>
            <a:prstClr val="white"/>
          </a:solidFill>
          <a:ln>
            <a:noFill/>
          </a:ln>
        </p:spPr>
        <p:txBody>
          <a:bodyPr rot="0" spcFirstLastPara="0" vert="horz" wrap="square" lIns="0" tIns="0" rIns="0" bIns="0" numCol="1" spcCol="0" rtlCol="0" fromWordArt="0" anchor="t" anchorCtr="0" forceAA="0" compatLnSpc="1">
            <a:prstTxWarp prst="textNoShape">
              <a:avLst/>
            </a:prstTxWarp>
            <a:noAutofit/>
          </a:bodyPr>
          <a:lstStyle/>
          <a:p>
            <a:pPr marL="0" marR="0" algn="r">
              <a:spcBef>
                <a:spcPts val="0"/>
              </a:spcBef>
              <a:spcAft>
                <a:spcPts val="0"/>
              </a:spcAft>
            </a:pPr>
            <a:r>
              <a:rPr lang="en-US" sz="2000" i="1" dirty="0">
                <a:solidFill>
                  <a:schemeClr val="tx1">
                    <a:lumMod val="65000"/>
                    <a:lumOff val="35000"/>
                  </a:schemeClr>
                </a:solidFill>
                <a:effectLst/>
                <a:latin typeface="Garamond" panose="02020404030301010803" pitchFamily="18" charset="0"/>
                <a:ea typeface="Calibri" panose="020F0502020204030204" pitchFamily="34" charset="0"/>
                <a:cs typeface="Times New Roman" panose="02020603050405020304" pitchFamily="18" charset="0"/>
              </a:rPr>
              <a:t>12 members of the Golden 13, c. 1944.</a:t>
            </a:r>
            <a:endParaRPr lang="en-US" sz="2000" i="1" dirty="0">
              <a:solidFill>
                <a:schemeClr val="tx1">
                  <a:lumMod val="65000"/>
                  <a:lumOff val="35000"/>
                </a:schemeClr>
              </a:solidFill>
              <a:effectLst/>
              <a:latin typeface="Georgia" panose="02040502050405020303" pitchFamily="18" charset="0"/>
              <a:ea typeface="Calibri" panose="020F0502020204030204" pitchFamily="34" charset="0"/>
              <a:cs typeface="Times New Roman" panose="02020603050405020304" pitchFamily="18" charset="0"/>
            </a:endParaRPr>
          </a:p>
        </p:txBody>
      </p:sp>
      <p:sp>
        <p:nvSpPr>
          <p:cNvPr id="7" name="Text Placeholder 2">
            <a:extLst>
              <a:ext uri="{FF2B5EF4-FFF2-40B4-BE49-F238E27FC236}">
                <a16:creationId xmlns:a16="http://schemas.microsoft.com/office/drawing/2014/main" id="{6B8B9EC2-8C8E-45F1-9CDD-42E2F1CBD566}"/>
              </a:ext>
            </a:extLst>
          </p:cNvPr>
          <p:cNvSpPr txBox="1">
            <a:spLocks/>
          </p:cNvSpPr>
          <p:nvPr/>
        </p:nvSpPr>
        <p:spPr>
          <a:xfrm>
            <a:off x="1828801" y="3074037"/>
            <a:ext cx="4062713" cy="2222391"/>
          </a:xfrm>
          <a:prstGeom prst="rect">
            <a:avLst/>
          </a:prstGeom>
        </p:spPr>
        <p:txBody>
          <a:bodyPr vert="horz" lIns="91440" tIns="45720" rIns="91440" bIns="45720" rtlCol="0" anchor="t">
            <a:noAutofit/>
          </a:bodyPr>
          <a:lstStyle>
            <a:lvl1pPr marL="0" indent="0" algn="l" defTabSz="825500" rtl="0" eaLnBrk="1" latinLnBrk="0" hangingPunct="1">
              <a:lnSpc>
                <a:spcPct val="100000"/>
              </a:lnSpc>
              <a:spcBef>
                <a:spcPts val="1000"/>
              </a:spcBef>
              <a:buSzTx/>
              <a:buFont typeface="Arial" panose="020B0604020202020204" pitchFamily="34" charset="0"/>
              <a:buNone/>
              <a:defRPr sz="2600" kern="1200">
                <a:solidFill>
                  <a:srgbClr val="AE4844"/>
                </a:solidFill>
                <a:uFill>
                  <a:solidFill>
                    <a:srgbClr val="000000"/>
                  </a:solidFill>
                </a:uFill>
                <a:latin typeface="Lato" panose="020F0502020204030203" pitchFamily="34" charset="0"/>
                <a:ea typeface="Lato" panose="020F0502020204030203" pitchFamily="34" charset="0"/>
                <a:cs typeface="Lato" panose="020F0502020204030203" pitchFamily="34" charset="0"/>
                <a:sym typeface="Lato-Light"/>
              </a:defRPr>
            </a:lvl1pPr>
            <a:lvl2pPr marL="0" indent="457200" algn="l" defTabSz="825500" rtl="0" eaLnBrk="1" latinLnBrk="0" hangingPunct="1">
              <a:lnSpc>
                <a:spcPct val="100000"/>
              </a:lnSpc>
              <a:spcBef>
                <a:spcPts val="500"/>
              </a:spcBef>
              <a:buSzTx/>
              <a:buFont typeface="Arial" panose="020B0604020202020204" pitchFamily="34" charset="0"/>
              <a:buNone/>
              <a:defRPr sz="3000" kern="1200">
                <a:solidFill>
                  <a:srgbClr val="AE4844"/>
                </a:solidFill>
                <a:uFill>
                  <a:solidFill>
                    <a:srgbClr val="000000"/>
                  </a:solidFill>
                </a:uFill>
                <a:latin typeface="Lato" panose="020F0502020204030203" pitchFamily="34" charset="0"/>
                <a:ea typeface="Lato" panose="020F0502020204030203" pitchFamily="34" charset="0"/>
                <a:cs typeface="Lato" panose="020F0502020204030203" pitchFamily="34" charset="0"/>
                <a:sym typeface="Lato-Light"/>
              </a:defRPr>
            </a:lvl2pPr>
            <a:lvl3pPr marL="0" indent="914400" algn="l" defTabSz="825500" rtl="0" eaLnBrk="1" latinLnBrk="0" hangingPunct="1">
              <a:lnSpc>
                <a:spcPct val="100000"/>
              </a:lnSpc>
              <a:spcBef>
                <a:spcPts val="500"/>
              </a:spcBef>
              <a:buSzTx/>
              <a:buFont typeface="Arial" panose="020B0604020202020204" pitchFamily="34" charset="0"/>
              <a:buNone/>
              <a:defRPr sz="3000" kern="1200">
                <a:solidFill>
                  <a:srgbClr val="AE4844"/>
                </a:solidFill>
                <a:uFill>
                  <a:solidFill>
                    <a:srgbClr val="000000"/>
                  </a:solidFill>
                </a:uFill>
                <a:latin typeface="Lato" panose="020F0502020204030203" pitchFamily="34" charset="0"/>
                <a:ea typeface="Lato" panose="020F0502020204030203" pitchFamily="34" charset="0"/>
                <a:cs typeface="Lato" panose="020F0502020204030203" pitchFamily="34" charset="0"/>
                <a:sym typeface="Lato-Light"/>
              </a:defRPr>
            </a:lvl3pPr>
            <a:lvl4pPr marL="0" indent="1371600" algn="l" defTabSz="825500" rtl="0" eaLnBrk="1" latinLnBrk="0" hangingPunct="1">
              <a:lnSpc>
                <a:spcPct val="100000"/>
              </a:lnSpc>
              <a:spcBef>
                <a:spcPts val="500"/>
              </a:spcBef>
              <a:buSzTx/>
              <a:buFont typeface="Arial" panose="020B0604020202020204" pitchFamily="34" charset="0"/>
              <a:buNone/>
              <a:defRPr sz="3000" kern="1200">
                <a:solidFill>
                  <a:srgbClr val="AE4844"/>
                </a:solidFill>
                <a:uFill>
                  <a:solidFill>
                    <a:srgbClr val="000000"/>
                  </a:solidFill>
                </a:uFill>
                <a:latin typeface="Lato" panose="020F0502020204030203" pitchFamily="34" charset="0"/>
                <a:ea typeface="Lato" panose="020F0502020204030203" pitchFamily="34" charset="0"/>
                <a:cs typeface="Lato" panose="020F0502020204030203" pitchFamily="34" charset="0"/>
                <a:sym typeface="Lato-Light"/>
              </a:defRPr>
            </a:lvl4pPr>
            <a:lvl5pPr marL="0" indent="1828800" algn="l" defTabSz="825500" rtl="0" eaLnBrk="1" latinLnBrk="0" hangingPunct="1">
              <a:lnSpc>
                <a:spcPct val="100000"/>
              </a:lnSpc>
              <a:spcBef>
                <a:spcPts val="500"/>
              </a:spcBef>
              <a:buSzTx/>
              <a:buFont typeface="Arial" panose="020B0604020202020204" pitchFamily="34" charset="0"/>
              <a:buNone/>
              <a:defRPr sz="3000" kern="1200">
                <a:solidFill>
                  <a:srgbClr val="AE4844"/>
                </a:solidFill>
                <a:uFill>
                  <a:solidFill>
                    <a:srgbClr val="000000"/>
                  </a:solidFill>
                </a:uFill>
                <a:latin typeface="Lato" panose="020F0502020204030203" pitchFamily="34" charset="0"/>
                <a:ea typeface="Lato" panose="020F0502020204030203" pitchFamily="34" charset="0"/>
                <a:cs typeface="Lato" panose="020F0502020204030203" pitchFamily="34" charset="0"/>
                <a:sym typeface="Lato-Light"/>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A quarter-century after the men received their commissions, public-relations savvy recruiting officer Captain Edward </a:t>
            </a:r>
            <a:r>
              <a:rPr lang="en-US" dirty="0" err="1"/>
              <a:t>Sechrest</a:t>
            </a:r>
            <a:r>
              <a:rPr lang="en-US" dirty="0"/>
              <a:t> dubbed these veterans “The Golden 13.”</a:t>
            </a:r>
          </a:p>
          <a:p>
            <a:endParaRPr lang="en-US" dirty="0"/>
          </a:p>
        </p:txBody>
      </p:sp>
    </p:spTree>
    <p:extLst>
      <p:ext uri="{BB962C8B-B14F-4D97-AF65-F5344CB8AC3E}">
        <p14:creationId xmlns:p14="http://schemas.microsoft.com/office/powerpoint/2010/main" val="34036183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fade">
                                      <p:cBhvr>
                                        <p:cTn id="7" dur="500"/>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C61121-5616-4C76-A203-2143F9EE803B}"/>
              </a:ext>
            </a:extLst>
          </p:cNvPr>
          <p:cNvSpPr>
            <a:spLocks noGrp="1"/>
          </p:cNvSpPr>
          <p:nvPr>
            <p:ph type="title"/>
          </p:nvPr>
        </p:nvSpPr>
        <p:spPr/>
        <p:txBody>
          <a:bodyPr/>
          <a:lstStyle/>
          <a:p>
            <a:r>
              <a:rPr lang="en-US" dirty="0"/>
              <a:t>The Thirteen</a:t>
            </a:r>
          </a:p>
        </p:txBody>
      </p:sp>
      <p:sp>
        <p:nvSpPr>
          <p:cNvPr id="3" name="Text Placeholder 2">
            <a:extLst>
              <a:ext uri="{FF2B5EF4-FFF2-40B4-BE49-F238E27FC236}">
                <a16:creationId xmlns:a16="http://schemas.microsoft.com/office/drawing/2014/main" id="{46CF8B2C-16DC-4748-B146-81C6957B5618}"/>
              </a:ext>
            </a:extLst>
          </p:cNvPr>
          <p:cNvSpPr>
            <a:spLocks noGrp="1"/>
          </p:cNvSpPr>
          <p:nvPr>
            <p:ph type="body" sz="quarter" idx="1"/>
          </p:nvPr>
        </p:nvSpPr>
        <p:spPr>
          <a:xfrm>
            <a:off x="1828801" y="1210021"/>
            <a:ext cx="4850295" cy="1849993"/>
          </a:xfrm>
        </p:spPr>
        <p:txBody>
          <a:bodyPr vert="horz" lIns="91440" tIns="45720" rIns="91440" bIns="45720" rtlCol="0" anchor="t">
            <a:noAutofit/>
          </a:bodyPr>
          <a:lstStyle/>
          <a:p>
            <a:r>
              <a:rPr lang="en-US" dirty="0"/>
              <a:t>In 1944, Nelson, Jesse Walter Arbor, Phillip G. Barnes, Samuel Edward Barnes, Dalton L. Baugh Sr., George Clinton Cooper, Reginald E. Goodwin, James E. Hair, Graham E. Martin, John W. Reagan, Frank E. </a:t>
            </a:r>
            <a:r>
              <a:rPr lang="en-US" dirty="0" err="1"/>
              <a:t>Sublett</a:t>
            </a:r>
            <a:r>
              <a:rPr lang="en-US" dirty="0"/>
              <a:t> Jr., and William Sylvester White were commissioned as </a:t>
            </a:r>
            <a:r>
              <a:rPr lang="en-US" b="1" dirty="0"/>
              <a:t>ensigns</a:t>
            </a:r>
            <a:r>
              <a:rPr lang="en-US" dirty="0"/>
              <a:t>.</a:t>
            </a:r>
          </a:p>
          <a:p>
            <a:r>
              <a:rPr lang="en-US" dirty="0"/>
              <a:t>Charles Byrd Lear was appointed warrant officer – hence the count of “13.”</a:t>
            </a:r>
          </a:p>
        </p:txBody>
      </p:sp>
      <p:pic>
        <p:nvPicPr>
          <p:cNvPr id="5" name="Picture 4">
            <a:extLst>
              <a:ext uri="{FF2B5EF4-FFF2-40B4-BE49-F238E27FC236}">
                <a16:creationId xmlns:a16="http://schemas.microsoft.com/office/drawing/2014/main" id="{2E8F39C9-E2BB-4B2A-867C-A8BE8FB8EEA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788427" y="-72289"/>
            <a:ext cx="5548107" cy="6999862"/>
          </a:xfrm>
          <a:prstGeom prst="rect">
            <a:avLst/>
          </a:prstGeom>
          <a:effectLst>
            <a:softEdge rad="38100"/>
          </a:effectLst>
        </p:spPr>
      </p:pic>
    </p:spTree>
    <p:extLst>
      <p:ext uri="{BB962C8B-B14F-4D97-AF65-F5344CB8AC3E}">
        <p14:creationId xmlns:p14="http://schemas.microsoft.com/office/powerpoint/2010/main" val="329514987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2000" fill="hold"/>
                                        <p:tgtEl>
                                          <p:spTgt spid="5"/>
                                        </p:tgtEl>
                                        <p:attrNameLst>
                                          <p:attrName>ppt_x</p:attrName>
                                        </p:attrNameLst>
                                      </p:cBhvr>
                                      <p:tavLst>
                                        <p:tav tm="0">
                                          <p:val>
                                            <p:strVal val="1+#ppt_w/2"/>
                                          </p:val>
                                        </p:tav>
                                        <p:tav tm="100000">
                                          <p:val>
                                            <p:strVal val="#ppt_x"/>
                                          </p:val>
                                        </p:tav>
                                      </p:tavLst>
                                    </p:anim>
                                    <p:anim calcmode="lin" valueType="num">
                                      <p:cBhvr additive="base">
                                        <p:cTn id="8" dur="20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C61121-5616-4C76-A203-2143F9EE803B}"/>
              </a:ext>
            </a:extLst>
          </p:cNvPr>
          <p:cNvSpPr>
            <a:spLocks noGrp="1"/>
          </p:cNvSpPr>
          <p:nvPr>
            <p:ph type="title"/>
          </p:nvPr>
        </p:nvSpPr>
        <p:spPr/>
        <p:txBody>
          <a:bodyPr/>
          <a:lstStyle/>
          <a:p>
            <a:r>
              <a:rPr lang="en-US" dirty="0"/>
              <a:t>War Breaks Out</a:t>
            </a:r>
          </a:p>
        </p:txBody>
      </p:sp>
      <p:sp>
        <p:nvSpPr>
          <p:cNvPr id="3" name="Text Placeholder 2">
            <a:extLst>
              <a:ext uri="{FF2B5EF4-FFF2-40B4-BE49-F238E27FC236}">
                <a16:creationId xmlns:a16="http://schemas.microsoft.com/office/drawing/2014/main" id="{46CF8B2C-16DC-4748-B146-81C6957B5618}"/>
              </a:ext>
            </a:extLst>
          </p:cNvPr>
          <p:cNvSpPr>
            <a:spLocks noGrp="1"/>
          </p:cNvSpPr>
          <p:nvPr>
            <p:ph type="body" sz="quarter" idx="1"/>
          </p:nvPr>
        </p:nvSpPr>
        <p:spPr>
          <a:xfrm>
            <a:off x="1828801" y="1210021"/>
            <a:ext cx="6337299" cy="1364743"/>
          </a:xfrm>
        </p:spPr>
        <p:txBody>
          <a:bodyPr vert="horz" lIns="91440" tIns="45720" rIns="91440" bIns="45720" rtlCol="0" anchor="t">
            <a:noAutofit/>
          </a:bodyPr>
          <a:lstStyle/>
          <a:p>
            <a:r>
              <a:rPr lang="en-US" dirty="0"/>
              <a:t>Their story began on December 7, 1941, the “day that would live in infamy,” as President Franklin D. Roosevelt famously declared. Early that morning, Japanese dive bombers devastated the U.S. naval base at Pearl Harbor, Oahu Island, Hawaii. </a:t>
            </a:r>
          </a:p>
          <a:p>
            <a:r>
              <a:rPr lang="en-US" dirty="0"/>
              <a:t>The Empire of Japan had declared war on the United States; Nazi Germany soon followed. America was now swept into the Second World War. Tens of thousands of Black Americans rushed to join the fight. </a:t>
            </a:r>
          </a:p>
        </p:txBody>
      </p:sp>
      <p:sp>
        <p:nvSpPr>
          <p:cNvPr id="4" name="Rectangle 3">
            <a:extLst>
              <a:ext uri="{FF2B5EF4-FFF2-40B4-BE49-F238E27FC236}">
                <a16:creationId xmlns:a16="http://schemas.microsoft.com/office/drawing/2014/main" id="{594220CB-8555-4682-85C8-C69F459EE86E}"/>
              </a:ext>
            </a:extLst>
          </p:cNvPr>
          <p:cNvSpPr/>
          <p:nvPr/>
        </p:nvSpPr>
        <p:spPr>
          <a:xfrm>
            <a:off x="8382379" y="5077361"/>
            <a:ext cx="3166444" cy="1323439"/>
          </a:xfrm>
          <a:prstGeom prst="rect">
            <a:avLst/>
          </a:prstGeom>
        </p:spPr>
        <p:txBody>
          <a:bodyPr wrap="square">
            <a:spAutoFit/>
          </a:bodyPr>
          <a:lstStyle/>
          <a:p>
            <a:pPr algn="just"/>
            <a:r>
              <a:rPr lang="en-US" sz="2000" i="1" dirty="0">
                <a:solidFill>
                  <a:schemeClr val="tx1">
                    <a:lumMod val="65000"/>
                    <a:lumOff val="35000"/>
                  </a:schemeClr>
                </a:solidFill>
                <a:latin typeface="Garamond" panose="02020404030301010803" pitchFamily="18" charset="0"/>
                <a:ea typeface="Calibri" panose="020F0502020204030204" pitchFamily="34" charset="0"/>
                <a:cs typeface="Times New Roman" panose="02020603050405020304" pitchFamily="18" charset="0"/>
              </a:rPr>
              <a:t>Remains of the destroyers Cassin and Downes, with the battleship Philadelphia, in the aftermath of the Pearl Harbor attack.</a:t>
            </a:r>
          </a:p>
        </p:txBody>
      </p:sp>
      <p:pic>
        <p:nvPicPr>
          <p:cNvPr id="7" name="Picture 6">
            <a:extLst>
              <a:ext uri="{FF2B5EF4-FFF2-40B4-BE49-F238E27FC236}">
                <a16:creationId xmlns:a16="http://schemas.microsoft.com/office/drawing/2014/main" id="{054F4F17-3924-424A-A5FD-04C691A2161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382379" y="974693"/>
            <a:ext cx="3166444" cy="4075218"/>
          </a:xfrm>
          <a:prstGeom prst="rect">
            <a:avLst/>
          </a:prstGeom>
          <a:effectLst>
            <a:softEdge rad="38100"/>
          </a:effectLst>
        </p:spPr>
      </p:pic>
    </p:spTree>
    <p:extLst>
      <p:ext uri="{BB962C8B-B14F-4D97-AF65-F5344CB8AC3E}">
        <p14:creationId xmlns:p14="http://schemas.microsoft.com/office/powerpoint/2010/main" val="3124360796"/>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C61121-5616-4C76-A203-2143F9EE803B}"/>
              </a:ext>
            </a:extLst>
          </p:cNvPr>
          <p:cNvSpPr>
            <a:spLocks noGrp="1"/>
          </p:cNvSpPr>
          <p:nvPr>
            <p:ph type="title"/>
          </p:nvPr>
        </p:nvSpPr>
        <p:spPr/>
        <p:txBody>
          <a:bodyPr/>
          <a:lstStyle/>
          <a:p>
            <a:r>
              <a:rPr lang="en-US" dirty="0"/>
              <a:t>A Divided Fighting Force</a:t>
            </a:r>
          </a:p>
        </p:txBody>
      </p:sp>
      <p:sp>
        <p:nvSpPr>
          <p:cNvPr id="3" name="Text Placeholder 2">
            <a:extLst>
              <a:ext uri="{FF2B5EF4-FFF2-40B4-BE49-F238E27FC236}">
                <a16:creationId xmlns:a16="http://schemas.microsoft.com/office/drawing/2014/main" id="{46CF8B2C-16DC-4748-B146-81C6957B5618}"/>
              </a:ext>
            </a:extLst>
          </p:cNvPr>
          <p:cNvSpPr>
            <a:spLocks noGrp="1"/>
          </p:cNvSpPr>
          <p:nvPr>
            <p:ph type="body" sz="quarter" idx="1"/>
          </p:nvPr>
        </p:nvSpPr>
        <p:spPr>
          <a:xfrm>
            <a:off x="5063361" y="1325767"/>
            <a:ext cx="6453449" cy="3146730"/>
          </a:xfrm>
        </p:spPr>
        <p:txBody>
          <a:bodyPr vert="horz" lIns="91440" tIns="45720" rIns="91440" bIns="45720" rtlCol="0" anchor="t">
            <a:noAutofit/>
          </a:bodyPr>
          <a:lstStyle/>
          <a:p>
            <a:r>
              <a:rPr lang="en-US" dirty="0"/>
              <a:t>The military was segregated across service branches, and the Navy only allowed Blacks to serve as cooks and cleaners. Much of the Navy and Marine Corps </a:t>
            </a:r>
            <a:r>
              <a:rPr lang="en-US" b="1" dirty="0"/>
              <a:t>brass</a:t>
            </a:r>
            <a:r>
              <a:rPr lang="en-US" dirty="0"/>
              <a:t> were deeply resistant to anything that smacked of racial integration. </a:t>
            </a:r>
          </a:p>
          <a:p>
            <a:r>
              <a:rPr lang="en-US" dirty="0"/>
              <a:t>A month after Pearl Harbor, some admirals who advised Secretary of Navy Frank Knox considered and </a:t>
            </a:r>
            <a:r>
              <a:rPr lang="en-US" i="1" dirty="0"/>
              <a:t>rejected </a:t>
            </a:r>
            <a:r>
              <a:rPr lang="en-US" dirty="0"/>
              <a:t>a proposal to place Black sailors in general service positions that required specialized training – like </a:t>
            </a:r>
            <a:r>
              <a:rPr lang="en-US" b="1" dirty="0"/>
              <a:t>quartermaster</a:t>
            </a:r>
            <a:r>
              <a:rPr lang="en-US" dirty="0"/>
              <a:t>, </a:t>
            </a:r>
            <a:r>
              <a:rPr lang="en-US" b="1" dirty="0"/>
              <a:t>machinist</a:t>
            </a:r>
            <a:r>
              <a:rPr lang="en-US" dirty="0"/>
              <a:t>, and electrician.</a:t>
            </a:r>
          </a:p>
          <a:p>
            <a:endParaRPr lang="en-US" dirty="0">
              <a:latin typeface="Lato"/>
              <a:ea typeface="Lato"/>
              <a:cs typeface="Lato"/>
            </a:endParaRPr>
          </a:p>
          <a:p>
            <a:endParaRPr lang="en-US" dirty="0"/>
          </a:p>
        </p:txBody>
      </p:sp>
      <p:pic>
        <p:nvPicPr>
          <p:cNvPr id="6" name="Picture 5">
            <a:extLst>
              <a:ext uri="{FF2B5EF4-FFF2-40B4-BE49-F238E27FC236}">
                <a16:creationId xmlns:a16="http://schemas.microsoft.com/office/drawing/2014/main" id="{76FE9B66-0F0C-46C6-8EF0-94CA490F263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828800" y="1533879"/>
            <a:ext cx="2958166" cy="3790242"/>
          </a:xfrm>
          <a:prstGeom prst="rect">
            <a:avLst/>
          </a:prstGeom>
          <a:effectLst>
            <a:softEdge rad="63500"/>
          </a:effectLst>
        </p:spPr>
      </p:pic>
      <p:sp>
        <p:nvSpPr>
          <p:cNvPr id="7" name="Rectangle 6">
            <a:extLst>
              <a:ext uri="{FF2B5EF4-FFF2-40B4-BE49-F238E27FC236}">
                <a16:creationId xmlns:a16="http://schemas.microsoft.com/office/drawing/2014/main" id="{63F6A3BD-ADC1-4481-920C-0AB91CEC0218}"/>
              </a:ext>
            </a:extLst>
          </p:cNvPr>
          <p:cNvSpPr/>
          <p:nvPr/>
        </p:nvSpPr>
        <p:spPr>
          <a:xfrm>
            <a:off x="1828800" y="5324121"/>
            <a:ext cx="2958166" cy="400110"/>
          </a:xfrm>
          <a:prstGeom prst="rect">
            <a:avLst/>
          </a:prstGeom>
        </p:spPr>
        <p:txBody>
          <a:bodyPr wrap="square">
            <a:spAutoFit/>
          </a:bodyPr>
          <a:lstStyle/>
          <a:p>
            <a:pPr algn="just"/>
            <a:r>
              <a:rPr lang="en-US" sz="2000" i="1" dirty="0">
                <a:solidFill>
                  <a:schemeClr val="tx1">
                    <a:lumMod val="65000"/>
                    <a:lumOff val="35000"/>
                  </a:schemeClr>
                </a:solidFill>
                <a:latin typeface="Garamond" panose="02020404030301010803" pitchFamily="18" charset="0"/>
                <a:ea typeface="Calibri" panose="020F0502020204030204" pitchFamily="34" charset="0"/>
                <a:cs typeface="Times New Roman" panose="02020603050405020304" pitchFamily="18" charset="0"/>
              </a:rPr>
              <a:t>Secretary of Navy Frank Knox</a:t>
            </a:r>
          </a:p>
        </p:txBody>
      </p:sp>
    </p:spTree>
    <p:extLst>
      <p:ext uri="{BB962C8B-B14F-4D97-AF65-F5344CB8AC3E}">
        <p14:creationId xmlns:p14="http://schemas.microsoft.com/office/powerpoint/2010/main" val="25639053"/>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C61121-5616-4C76-A203-2143F9EE803B}"/>
              </a:ext>
            </a:extLst>
          </p:cNvPr>
          <p:cNvSpPr>
            <a:spLocks noGrp="1"/>
          </p:cNvSpPr>
          <p:nvPr>
            <p:ph type="title"/>
          </p:nvPr>
        </p:nvSpPr>
        <p:spPr/>
        <p:txBody>
          <a:bodyPr/>
          <a:lstStyle/>
          <a:p>
            <a:r>
              <a:rPr lang="en-US" dirty="0"/>
              <a:t>A Divided Fighting Force</a:t>
            </a:r>
          </a:p>
        </p:txBody>
      </p:sp>
      <p:sp>
        <p:nvSpPr>
          <p:cNvPr id="3" name="Text Placeholder 2">
            <a:extLst>
              <a:ext uri="{FF2B5EF4-FFF2-40B4-BE49-F238E27FC236}">
                <a16:creationId xmlns:a16="http://schemas.microsoft.com/office/drawing/2014/main" id="{46CF8B2C-16DC-4748-B146-81C6957B5618}"/>
              </a:ext>
            </a:extLst>
          </p:cNvPr>
          <p:cNvSpPr>
            <a:spLocks noGrp="1"/>
          </p:cNvSpPr>
          <p:nvPr>
            <p:ph type="body" sz="quarter" idx="1"/>
          </p:nvPr>
        </p:nvSpPr>
        <p:spPr>
          <a:xfrm>
            <a:off x="1828800" y="1361988"/>
            <a:ext cx="6551271" cy="3931921"/>
          </a:xfrm>
        </p:spPr>
        <p:txBody>
          <a:bodyPr vert="horz" lIns="91440" tIns="45720" rIns="91440" bIns="45720" rtlCol="0" anchor="t">
            <a:noAutofit/>
          </a:bodyPr>
          <a:lstStyle/>
          <a:p>
            <a:r>
              <a:rPr lang="en-US" dirty="0"/>
              <a:t>Roosevelt overruled them. Though he cautioned that complete desegregation would damage cohesion and morale onboard Navy ships, the President argued that Black sailors were capable of doing more to help the war effort at sea.</a:t>
            </a:r>
          </a:p>
          <a:p>
            <a:r>
              <a:rPr lang="en-US" dirty="0"/>
              <a:t>Black sailors would now receive training and skills that would make them crucial members of any ship’s crew – and later prove useful for peacetime employment.</a:t>
            </a:r>
          </a:p>
        </p:txBody>
      </p:sp>
      <p:pic>
        <p:nvPicPr>
          <p:cNvPr id="5" name="Picture 4">
            <a:extLst>
              <a:ext uri="{FF2B5EF4-FFF2-40B4-BE49-F238E27FC236}">
                <a16:creationId xmlns:a16="http://schemas.microsoft.com/office/drawing/2014/main" id="{1D4789F6-9136-4850-BD37-E13B4CA1233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688061" y="1210021"/>
            <a:ext cx="2945193" cy="4244543"/>
          </a:xfrm>
          <a:prstGeom prst="rect">
            <a:avLst/>
          </a:prstGeom>
          <a:effectLst>
            <a:softEdge rad="63500"/>
          </a:effectLst>
        </p:spPr>
      </p:pic>
      <p:sp>
        <p:nvSpPr>
          <p:cNvPr id="7" name="Rectangle 6">
            <a:extLst>
              <a:ext uri="{FF2B5EF4-FFF2-40B4-BE49-F238E27FC236}">
                <a16:creationId xmlns:a16="http://schemas.microsoft.com/office/drawing/2014/main" id="{EC4D2254-8676-4690-B89C-666AC19DDB4C}"/>
              </a:ext>
            </a:extLst>
          </p:cNvPr>
          <p:cNvSpPr/>
          <p:nvPr/>
        </p:nvSpPr>
        <p:spPr>
          <a:xfrm>
            <a:off x="8688061" y="5445876"/>
            <a:ext cx="2958165" cy="461665"/>
          </a:xfrm>
          <a:prstGeom prst="rect">
            <a:avLst/>
          </a:prstGeom>
        </p:spPr>
        <p:txBody>
          <a:bodyPr wrap="square">
            <a:spAutoFit/>
          </a:bodyPr>
          <a:lstStyle/>
          <a:p>
            <a:pPr algn="ctr"/>
            <a:r>
              <a:rPr lang="en-US" sz="2400" i="1" dirty="0">
                <a:solidFill>
                  <a:schemeClr val="tx1">
                    <a:lumMod val="65000"/>
                    <a:lumOff val="35000"/>
                  </a:schemeClr>
                </a:solidFill>
                <a:latin typeface="Garamond" panose="02020404030301010803" pitchFamily="18" charset="0"/>
                <a:ea typeface="Calibri" panose="020F0502020204030204" pitchFamily="34" charset="0"/>
                <a:cs typeface="Times New Roman" panose="02020603050405020304" pitchFamily="18" charset="0"/>
              </a:rPr>
              <a:t>President Roosevelt</a:t>
            </a:r>
          </a:p>
        </p:txBody>
      </p:sp>
    </p:spTree>
    <p:extLst>
      <p:ext uri="{BB962C8B-B14F-4D97-AF65-F5344CB8AC3E}">
        <p14:creationId xmlns:p14="http://schemas.microsoft.com/office/powerpoint/2010/main" val="13194698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C61121-5616-4C76-A203-2143F9EE803B}"/>
              </a:ext>
            </a:extLst>
          </p:cNvPr>
          <p:cNvSpPr>
            <a:spLocks noGrp="1"/>
          </p:cNvSpPr>
          <p:nvPr>
            <p:ph type="title"/>
          </p:nvPr>
        </p:nvSpPr>
        <p:spPr/>
        <p:txBody>
          <a:bodyPr/>
          <a:lstStyle/>
          <a:p>
            <a:r>
              <a:rPr lang="en-US" dirty="0"/>
              <a:t>The First Class</a:t>
            </a:r>
          </a:p>
        </p:txBody>
      </p:sp>
      <p:sp>
        <p:nvSpPr>
          <p:cNvPr id="3" name="Text Placeholder 2">
            <a:extLst>
              <a:ext uri="{FF2B5EF4-FFF2-40B4-BE49-F238E27FC236}">
                <a16:creationId xmlns:a16="http://schemas.microsoft.com/office/drawing/2014/main" id="{46CF8B2C-16DC-4748-B146-81C6957B5618}"/>
              </a:ext>
            </a:extLst>
          </p:cNvPr>
          <p:cNvSpPr>
            <a:spLocks noGrp="1"/>
          </p:cNvSpPr>
          <p:nvPr>
            <p:ph type="body" sz="quarter" idx="1"/>
          </p:nvPr>
        </p:nvSpPr>
        <p:spPr>
          <a:xfrm>
            <a:off x="1828800" y="1296831"/>
            <a:ext cx="6400800" cy="2719347"/>
          </a:xfrm>
        </p:spPr>
        <p:txBody>
          <a:bodyPr vert="horz" lIns="91440" tIns="45720" rIns="91440" bIns="45720" rtlCol="0" anchor="t">
            <a:noAutofit/>
          </a:bodyPr>
          <a:lstStyle/>
          <a:p>
            <a:r>
              <a:rPr lang="en-US" dirty="0"/>
              <a:t>As the war raged on with almost ten thousand Black sailors in service, Knox felt rising political pressure to integrate the officer corps. In January 1944, sixteen men were hand-picked for their experience, temperament, and conduct record to attend officer </a:t>
            </a:r>
            <a:r>
              <a:rPr lang="en-US" b="1" dirty="0"/>
              <a:t>indoctrination</a:t>
            </a:r>
            <a:r>
              <a:rPr lang="en-US" dirty="0"/>
              <a:t>. </a:t>
            </a:r>
          </a:p>
          <a:p>
            <a:r>
              <a:rPr lang="en-US" dirty="0"/>
              <a:t>These men could be trusted to rise to the occasion – and endure racist taunts and attempts at humiliation with grace. </a:t>
            </a:r>
            <a:endParaRPr lang="en-US" dirty="0">
              <a:latin typeface="Lato"/>
              <a:ea typeface="Lato"/>
              <a:cs typeface="Lato"/>
            </a:endParaRPr>
          </a:p>
        </p:txBody>
      </p:sp>
      <p:pic>
        <p:nvPicPr>
          <p:cNvPr id="6" name="Picture 5">
            <a:extLst>
              <a:ext uri="{FF2B5EF4-FFF2-40B4-BE49-F238E27FC236}">
                <a16:creationId xmlns:a16="http://schemas.microsoft.com/office/drawing/2014/main" id="{58157D3F-41C4-46F5-A35B-28979EF787A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484562" y="611507"/>
            <a:ext cx="3280538" cy="5168109"/>
          </a:xfrm>
          <a:prstGeom prst="rect">
            <a:avLst/>
          </a:prstGeom>
          <a:effectLst>
            <a:softEdge rad="76200"/>
          </a:effectLst>
        </p:spPr>
      </p:pic>
      <p:sp>
        <p:nvSpPr>
          <p:cNvPr id="8" name="Rectangle 7">
            <a:extLst>
              <a:ext uri="{FF2B5EF4-FFF2-40B4-BE49-F238E27FC236}">
                <a16:creationId xmlns:a16="http://schemas.microsoft.com/office/drawing/2014/main" id="{228FCB7E-040B-4949-A9A0-8873C0547896}"/>
              </a:ext>
            </a:extLst>
          </p:cNvPr>
          <p:cNvSpPr/>
          <p:nvPr/>
        </p:nvSpPr>
        <p:spPr>
          <a:xfrm>
            <a:off x="4942390" y="5779616"/>
            <a:ext cx="6822712" cy="707886"/>
          </a:xfrm>
          <a:prstGeom prst="rect">
            <a:avLst/>
          </a:prstGeom>
        </p:spPr>
        <p:txBody>
          <a:bodyPr wrap="square">
            <a:spAutoFit/>
          </a:bodyPr>
          <a:lstStyle/>
          <a:p>
            <a:pPr algn="r"/>
            <a:r>
              <a:rPr lang="en-US" sz="2000" i="1" dirty="0">
                <a:solidFill>
                  <a:schemeClr val="tx1">
                    <a:lumMod val="65000"/>
                    <a:lumOff val="35000"/>
                  </a:schemeClr>
                </a:solidFill>
                <a:latin typeface="Garamond" panose="02020404030301010803" pitchFamily="18" charset="0"/>
                <a:ea typeface="Calibri" panose="020F0502020204030204" pitchFamily="34" charset="0"/>
                <a:cs typeface="Times New Roman" panose="02020603050405020304" pitchFamily="18" charset="0"/>
              </a:rPr>
              <a:t>NAACP conference poster comparing Jim Crow law to the Axis powers. Civil rights leaders saw the war as an opportunity to push for racial equality.</a:t>
            </a:r>
          </a:p>
        </p:txBody>
      </p:sp>
    </p:spTree>
    <p:extLst>
      <p:ext uri="{BB962C8B-B14F-4D97-AF65-F5344CB8AC3E}">
        <p14:creationId xmlns:p14="http://schemas.microsoft.com/office/powerpoint/2010/main" val="105531240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WCC">
      <a:majorFont>
        <a:latin typeface="Georgia"/>
        <a:ea typeface="Bodoni SvtyTwo ITC TT-Bold"/>
        <a:cs typeface="Bodoni SvtyTwo ITC TT-Bold"/>
      </a:majorFont>
      <a:minorFont>
        <a:latin typeface="Lato"/>
        <a:ea typeface="Lato-Light"/>
        <a:cs typeface="Lato-Light"/>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3185</Words>
  <Application>Microsoft Office PowerPoint</Application>
  <PresentationFormat>Widescreen</PresentationFormat>
  <Paragraphs>219</Paragraphs>
  <Slides>35</Slides>
  <Notes>32</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35</vt:i4>
      </vt:variant>
    </vt:vector>
  </HeadingPairs>
  <TitlesOfParts>
    <vt:vector size="45" baseType="lpstr">
      <vt:lpstr>Arial</vt:lpstr>
      <vt:lpstr>Bodoni SvtyTwo ITC TT-Bold</vt:lpstr>
      <vt:lpstr>Calibri</vt:lpstr>
      <vt:lpstr>Garamond</vt:lpstr>
      <vt:lpstr>Georgia</vt:lpstr>
      <vt:lpstr>Helvetica Neue Medium</vt:lpstr>
      <vt:lpstr>Lato</vt:lpstr>
      <vt:lpstr>Lato-Light</vt:lpstr>
      <vt:lpstr>Times New Roman</vt:lpstr>
      <vt:lpstr>Office Theme</vt:lpstr>
      <vt:lpstr>PowerPoint Presentation</vt:lpstr>
      <vt:lpstr>A Golden Reunion</vt:lpstr>
      <vt:lpstr>A Golden Reunion</vt:lpstr>
      <vt:lpstr>A Golden Reunion</vt:lpstr>
      <vt:lpstr>The Thirteen</vt:lpstr>
      <vt:lpstr>War Breaks Out</vt:lpstr>
      <vt:lpstr>A Divided Fighting Force</vt:lpstr>
      <vt:lpstr>A Divided Fighting Force</vt:lpstr>
      <vt:lpstr>The First Class</vt:lpstr>
      <vt:lpstr>The First Class</vt:lpstr>
      <vt:lpstr>The First Class</vt:lpstr>
      <vt:lpstr>The First Class</vt:lpstr>
      <vt:lpstr>Great Lakes Naval Training Station</vt:lpstr>
      <vt:lpstr>Great Lakes Naval Training Station</vt:lpstr>
      <vt:lpstr>Camp Robert Smalls</vt:lpstr>
      <vt:lpstr>Camp Robert Smalls</vt:lpstr>
      <vt:lpstr>Passing the Test</vt:lpstr>
      <vt:lpstr>Passing the Test</vt:lpstr>
      <vt:lpstr>Passing the Test</vt:lpstr>
      <vt:lpstr>Keeping Their Cool</vt:lpstr>
      <vt:lpstr>Keeping Their Cool</vt:lpstr>
      <vt:lpstr>Keeping Their Cool</vt:lpstr>
      <vt:lpstr>Victories and Disappointments</vt:lpstr>
      <vt:lpstr>Victories and Disappointments</vt:lpstr>
      <vt:lpstr>Victories and Disappointments</vt:lpstr>
      <vt:lpstr>Ahead of the Curve</vt:lpstr>
      <vt:lpstr>Ahead of the Curve</vt:lpstr>
      <vt:lpstr>Ahead of the Curve</vt:lpstr>
      <vt:lpstr>Ahead of the Curve</vt:lpstr>
      <vt:lpstr>Telling Their Stories</vt:lpstr>
      <vt:lpstr>Telling Their Stories</vt:lpstr>
      <vt:lpstr>Telling Their Stories</vt:lpstr>
      <vt:lpstr>For the Next Generation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2024-06-27T14:56:42Z</dcterms:created>
  <dcterms:modified xsi:type="dcterms:W3CDTF">2024-06-27T15:02:53Z</dcterms:modified>
</cp:coreProperties>
</file>