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4"/>
  </p:notesMasterIdLst>
  <p:handoutMasterIdLst>
    <p:handoutMasterId r:id="rId35"/>
  </p:handoutMasterIdLst>
  <p:sldIdLst>
    <p:sldId id="404" r:id="rId2"/>
    <p:sldId id="449" r:id="rId3"/>
    <p:sldId id="405" r:id="rId4"/>
    <p:sldId id="444" r:id="rId5"/>
    <p:sldId id="454" r:id="rId6"/>
    <p:sldId id="437" r:id="rId7"/>
    <p:sldId id="261" r:id="rId8"/>
    <p:sldId id="445" r:id="rId9"/>
    <p:sldId id="456" r:id="rId10"/>
    <p:sldId id="457" r:id="rId11"/>
    <p:sldId id="459" r:id="rId12"/>
    <p:sldId id="458" r:id="rId13"/>
    <p:sldId id="460" r:id="rId14"/>
    <p:sldId id="461" r:id="rId15"/>
    <p:sldId id="462" r:id="rId16"/>
    <p:sldId id="463" r:id="rId17"/>
    <p:sldId id="464" r:id="rId18"/>
    <p:sldId id="466" r:id="rId19"/>
    <p:sldId id="467" r:id="rId20"/>
    <p:sldId id="468" r:id="rId21"/>
    <p:sldId id="469" r:id="rId22"/>
    <p:sldId id="478" r:id="rId23"/>
    <p:sldId id="470" r:id="rId24"/>
    <p:sldId id="471" r:id="rId25"/>
    <p:sldId id="472" r:id="rId26"/>
    <p:sldId id="473" r:id="rId27"/>
    <p:sldId id="474" r:id="rId28"/>
    <p:sldId id="475" r:id="rId29"/>
    <p:sldId id="476" r:id="rId30"/>
    <p:sldId id="479" r:id="rId31"/>
    <p:sldId id="477" r:id="rId32"/>
    <p:sldId id="41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a:srgbClr val="EBEB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42" autoAdjust="0"/>
    <p:restoredTop sz="90571" autoAdjust="0"/>
  </p:normalViewPr>
  <p:slideViewPr>
    <p:cSldViewPr snapToGrid="0">
      <p:cViewPr varScale="1">
        <p:scale>
          <a:sx n="103" d="100"/>
          <a:sy n="103" d="100"/>
        </p:scale>
        <p:origin x="522" y="96"/>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BAFB3-D872-4916-BDA4-8A9FDCEAFB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CB2CD8FE-FC99-4752-AF7F-4F48BBC9B1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252E9-027B-4C08-A167-1A17B8F793EC}" type="datetimeFigureOut">
              <a:rPr lang="en-US" smtClean="0">
                <a:latin typeface="Arial" panose="020B0604020202020204" pitchFamily="34" charset="0"/>
              </a:rPr>
              <a:t>6/27/2024</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000DBAAA-C89B-403F-AD8C-F5A0FDAE05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F717CF52-CB6D-414E-82A5-2ED7FF34F5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5CDC5D-6B73-44F6-97B5-67011AEEAB1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12361572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BAF86B5-EB98-4CF4-8E51-C9BB4D8F9464}" type="datetimeFigureOut">
              <a:rPr lang="en-US" smtClean="0"/>
              <a:pPr/>
              <a:t>6/27/2024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E3EB26F7-A228-42CF-ACCD-60F210703DBF}" type="slidenum">
              <a:rPr lang="en-US" smtClean="0"/>
              <a:pPr/>
              <a:t>‹#›</a:t>
            </a:fld>
            <a:endParaRPr lang="en-US" dirty="0"/>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634017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255634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1119767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727327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792630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1843781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3930606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3433061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12992326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812106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1290142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3173920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3102509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3619400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2062059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3295786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894486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38577848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1275813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27357441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3399514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620131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3672932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4283081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3037533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1449893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3206371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3051128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287979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346546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2286000" y="457200"/>
            <a:ext cx="9936302" cy="752821"/>
          </a:xfrm>
          <a:prstGeom prst="rect">
            <a:avLst/>
          </a:prstGeom>
        </p:spPr>
        <p:txBody>
          <a:bodyPr anchor="b">
            <a:normAutofit/>
          </a:bodyPr>
          <a:lstStyle>
            <a:lvl1pPr>
              <a:defRPr sz="4000" b="1" i="0" spc="-140" baseline="0">
                <a:solidFill>
                  <a:schemeClr val="tx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2318947" y="1402081"/>
            <a:ext cx="9598733" cy="1859280"/>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pic>
        <p:nvPicPr>
          <p:cNvPr id="6" name="White and Gold.png">
            <a:extLst>
              <a:ext uri="{FF2B5EF4-FFF2-40B4-BE49-F238E27FC236}">
                <a16:creationId xmlns:a16="http://schemas.microsoft.com/office/drawing/2014/main" id="{6799C3E4-6700-4331-9650-474E48296C7C}"/>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White and Gold.png">
            <a:extLst>
              <a:ext uri="{FF2B5EF4-FFF2-40B4-BE49-F238E27FC236}">
                <a16:creationId xmlns:a16="http://schemas.microsoft.com/office/drawing/2014/main" id="{8CAD7B8F-12B1-4DC1-A510-DE1ABB72B82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0"/>
            <a:ext cx="2318946" cy="6858000"/>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A623F9DF-6A95-4BE1-B63A-0CFC487119B3}" type="slidenum">
              <a:rPr lang="en-US" smtClean="0"/>
              <a:pPr/>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chemeClr val="tx1"/>
          </a:solidFill>
          <a:latin typeface="Arial" panose="020B0604020202020204" pitchFamily="34" charset="0"/>
          <a:ea typeface="+mj-ea"/>
          <a:cs typeface="Arial" panose="020B0604020202020204" pitchFamily="34" charset="0"/>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Lato" panose="020F0502020204030203"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Lato" panose="020F0502020204030203"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Lato" panose="020F0502020204030203"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Lato" panose="020F0502020204030203"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olden+Thirteen/Golden+Thirteen+K8/Golden13_K8_Presentation.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olden+Thirteen/Golden+Thirteen+K8/Golden13_K8_CS_CampRobertSmalls.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microsoft.com/office/2007/relationships/hdphoto" Target="../media/hdphoto5.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6.jpg"/><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9">
            <a:extLst>
              <a:ext uri="{FF2B5EF4-FFF2-40B4-BE49-F238E27FC236}">
                <a16:creationId xmlns:a16="http://schemas.microsoft.com/office/drawing/2014/main" id="{11387282-65E0-4619-9536-47B09B4D199D}"/>
              </a:ext>
            </a:extLst>
          </p:cNvPr>
          <p:cNvSpPr txBox="1">
            <a:spLocks/>
          </p:cNvSpPr>
          <p:nvPr/>
        </p:nvSpPr>
        <p:spPr>
          <a:xfrm>
            <a:off x="246888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sz="3600" dirty="0">
                <a:solidFill>
                  <a:schemeClr val="tx1"/>
                </a:solidFill>
                <a:latin typeface="Arial" panose="020B0604020202020204" pitchFamily="34" charset="0"/>
                <a:cs typeface="Arial" panose="020B0604020202020204" pitchFamily="34" charset="0"/>
              </a:rPr>
              <a:t>The Golden Thirteen: </a:t>
            </a:r>
          </a:p>
          <a:p>
            <a:r>
              <a:rPr lang="en-US" sz="2800" dirty="0">
                <a:solidFill>
                  <a:schemeClr val="tx1"/>
                </a:solidFill>
                <a:latin typeface="Arial" panose="020B0604020202020204" pitchFamily="34" charset="0"/>
                <a:cs typeface="Arial" panose="020B0604020202020204" pitchFamily="34" charset="0"/>
              </a:rPr>
              <a:t>America’s First Black Navy Officers</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2468880" y="1723716"/>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uFill>
                  <a:solidFill>
                    <a:srgbClr val="000000"/>
                  </a:solidFill>
                </a:uFill>
                <a:latin typeface="Arial" panose="020B0604020202020204" pitchFamily="34" charset="0"/>
                <a:cs typeface="Arial" panose="020B0604020202020204" pitchFamily="34" charset="0"/>
                <a:sym typeface="Lato-Light"/>
              </a:rPr>
              <a:t>Officers commissioned in 1944</a:t>
            </a: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2468880" y="2447579"/>
            <a:ext cx="6048955"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Trailblazers for integration of the Navy </a:t>
            </a: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Overcame hostility to complete training</a:t>
            </a: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Remarkable civilian accomplishments</a:t>
            </a:r>
          </a:p>
          <a:p>
            <a:pPr>
              <a:spcAft>
                <a:spcPts val="1000"/>
              </a:spcAft>
            </a:pPr>
            <a:r>
              <a:rPr lang="en-US" sz="2400" dirty="0">
                <a:uFill>
                  <a:solidFill>
                    <a:srgbClr val="000000"/>
                  </a:solidFill>
                </a:uFill>
                <a:latin typeface="Arial" panose="020B0604020202020204" pitchFamily="34" charset="0"/>
                <a:ea typeface="Lato"/>
                <a:cs typeface="Arial" panose="020B0604020202020204" pitchFamily="34" charset="0"/>
                <a:sym typeface="Lato-Light"/>
              </a:rPr>
              <a:t>Symbol of today’s diverse Armed Forces</a:t>
            </a:r>
          </a:p>
        </p:txBody>
      </p:sp>
      <p:pic>
        <p:nvPicPr>
          <p:cNvPr id="7" name="Picture 6">
            <a:extLst>
              <a:ext uri="{FF2B5EF4-FFF2-40B4-BE49-F238E27FC236}">
                <a16:creationId xmlns:a16="http://schemas.microsoft.com/office/drawing/2014/main" id="{C8846604-2A25-45A9-B1FA-DEC1FA576B1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600259" y="1"/>
            <a:ext cx="3591741" cy="6858000"/>
          </a:xfrm>
          <a:prstGeom prst="rect">
            <a:avLst/>
          </a:prstGeom>
        </p:spPr>
      </p:pic>
      <p:sp>
        <p:nvSpPr>
          <p:cNvPr id="8" name="Rectangle 7">
            <a:extLst>
              <a:ext uri="{FF2B5EF4-FFF2-40B4-BE49-F238E27FC236}">
                <a16:creationId xmlns:a16="http://schemas.microsoft.com/office/drawing/2014/main" id="{BA4D17D4-FAB7-4C84-94CB-CC4E684CE192}"/>
              </a:ext>
            </a:extLst>
          </p:cNvPr>
          <p:cNvSpPr/>
          <p:nvPr/>
        </p:nvSpPr>
        <p:spPr>
          <a:xfrm flipH="1">
            <a:off x="8952476" y="5126102"/>
            <a:ext cx="2887305" cy="1015663"/>
          </a:xfrm>
          <a:prstGeom prst="rect">
            <a:avLst/>
          </a:prstGeom>
        </p:spPr>
        <p:txBody>
          <a:bodyPr wrap="square">
            <a:spAutoFit/>
          </a:bodyPr>
          <a:lstStyle/>
          <a:p>
            <a:pPr algn="ctr"/>
            <a:r>
              <a:rPr lang="en-US" sz="2000" b="1" dirty="0">
                <a:solidFill>
                  <a:schemeClr val="bg1"/>
                </a:solidFill>
                <a:effectLst>
                  <a:outerShdw blurRad="50800" dist="38100" dir="2700000" algn="tl" rotWithShape="0">
                    <a:prstClr val="black">
                      <a:alpha val="40000"/>
                    </a:prstClr>
                  </a:outerShdw>
                </a:effectLst>
                <a:latin typeface="Arial" panose="020B0604020202020204" pitchFamily="34" charset="0"/>
                <a:ea typeface="Calibri" panose="020F0502020204030204" pitchFamily="34" charset="0"/>
                <a:cs typeface="Arial" panose="020B0604020202020204" pitchFamily="34" charset="0"/>
              </a:rPr>
              <a:t>Samuel E. Barnes, one of the 13, as an enlisted sailor, c. 1940</a:t>
            </a:r>
            <a:endParaRPr lang="en-US" sz="2000"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FCAA723-84F7-49F6-85E7-801B5C799AFF}"/>
              </a:ext>
            </a:extLst>
          </p:cNvPr>
          <p:cNvSpPr/>
          <p:nvPr/>
        </p:nvSpPr>
        <p:spPr>
          <a:xfrm>
            <a:off x="3716157" y="5348958"/>
            <a:ext cx="4384103" cy="830997"/>
          </a:xfrm>
          <a:prstGeom prst="rect">
            <a:avLst/>
          </a:prstGeom>
        </p:spPr>
        <p:txBody>
          <a:bodyPr wrap="square">
            <a:spAutoFit/>
          </a:bodyPr>
          <a:lstStyle/>
          <a:p>
            <a:r>
              <a:rPr lang="en-US" sz="2400" i="1" dirty="0">
                <a:latin typeface="Arial" panose="020B0604020202020204" pitchFamily="34" charset="0"/>
                <a:cs typeface="Arial" panose="020B0604020202020204" pitchFamily="34" charset="0"/>
              </a:rPr>
              <a:t>Download a printable version of this presentation</a:t>
            </a:r>
          </a:p>
        </p:txBody>
      </p:sp>
      <p:pic>
        <p:nvPicPr>
          <p:cNvPr id="10" name="Graphic 9" descr="Download from cloud">
            <a:hlinkClick r:id="rId4"/>
            <a:extLst>
              <a:ext uri="{FF2B5EF4-FFF2-40B4-BE49-F238E27FC236}">
                <a16:creationId xmlns:a16="http://schemas.microsoft.com/office/drawing/2014/main" id="{57420CF0-8E52-4F7E-BEEF-E888D22C1F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05004" y="5334045"/>
            <a:ext cx="807720" cy="807720"/>
          </a:xfrm>
          <a:prstGeom prst="rect">
            <a:avLst/>
          </a:prstGeom>
        </p:spPr>
      </p:pic>
      <p:pic>
        <p:nvPicPr>
          <p:cNvPr id="11" name="Picture 10">
            <a:extLst>
              <a:ext uri="{FF2B5EF4-FFF2-40B4-BE49-F238E27FC236}">
                <a16:creationId xmlns:a16="http://schemas.microsoft.com/office/drawing/2014/main" id="{59A699DE-56AB-C14A-B204-62CBE833F83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84083" y="6520070"/>
            <a:ext cx="816176" cy="337930"/>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539551" y="1214697"/>
            <a:ext cx="5274146" cy="1469044"/>
          </a:xfrm>
        </p:spPr>
        <p:txBody>
          <a:bodyPr vert="horz" lIns="91440" tIns="45720" rIns="91440" bIns="45720" rtlCol="0" anchor="t">
            <a:noAutofit/>
          </a:bodyPr>
          <a:lstStyle/>
          <a:p>
            <a:r>
              <a:rPr lang="en-US" dirty="0">
                <a:solidFill>
                  <a:schemeClr val="tx1"/>
                </a:solidFill>
                <a:ea typeface="Lato"/>
              </a:rPr>
              <a:t>The officer candidates gathered at Great Lakes Naval Training Station, Illinois – home to the all-Black training facility Camp Robert Smalls. The camp was named for the African American Civil War hero who, while technically a civilian, had seized and piloted the Confederate gunship </a:t>
            </a:r>
            <a:r>
              <a:rPr lang="en-US" i="1" dirty="0">
                <a:solidFill>
                  <a:schemeClr val="tx1"/>
                </a:solidFill>
                <a:ea typeface="Lato"/>
              </a:rPr>
              <a:t>Planter</a:t>
            </a:r>
            <a:r>
              <a:rPr lang="en-US" dirty="0">
                <a:solidFill>
                  <a:schemeClr val="tx1"/>
                </a:solidFill>
                <a:ea typeface="Lato"/>
              </a:rPr>
              <a:t>. </a:t>
            </a:r>
          </a:p>
        </p:txBody>
      </p:sp>
      <p:pic>
        <p:nvPicPr>
          <p:cNvPr id="4" name="Google Shape;165;p11">
            <a:extLst>
              <a:ext uri="{FF2B5EF4-FFF2-40B4-BE49-F238E27FC236}">
                <a16:creationId xmlns:a16="http://schemas.microsoft.com/office/drawing/2014/main" id="{C1CEAB9A-020D-43E3-94EA-E7DA315B8471}"/>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2646"/>
          <a:stretch/>
        </p:blipFill>
        <p:spPr>
          <a:xfrm>
            <a:off x="8050628" y="675483"/>
            <a:ext cx="3264061" cy="2874720"/>
          </a:xfrm>
          <a:prstGeom prst="rect">
            <a:avLst/>
          </a:prstGeom>
          <a:solidFill>
            <a:srgbClr val="FFFFFF"/>
          </a:solidFill>
          <a:ln w="9525" cap="flat" cmpd="sng">
            <a:noFill/>
            <a:prstDash val="solid"/>
            <a:round/>
            <a:headEnd type="none" w="sm" len="sm"/>
            <a:tailEnd type="none" w="sm" len="sm"/>
          </a:ln>
        </p:spPr>
      </p:pic>
      <p:sp>
        <p:nvSpPr>
          <p:cNvPr id="5" name="Rectangle 4">
            <a:extLst>
              <a:ext uri="{FF2B5EF4-FFF2-40B4-BE49-F238E27FC236}">
                <a16:creationId xmlns:a16="http://schemas.microsoft.com/office/drawing/2014/main" id="{BF9C1A35-7A2E-4DEE-9B1F-486C71506FB0}"/>
              </a:ext>
            </a:extLst>
          </p:cNvPr>
          <p:cNvSpPr/>
          <p:nvPr/>
        </p:nvSpPr>
        <p:spPr>
          <a:xfrm>
            <a:off x="7976692" y="3654590"/>
            <a:ext cx="3337997" cy="1200329"/>
          </a:xfrm>
          <a:prstGeom prst="rect">
            <a:avLst/>
          </a:prstGeom>
        </p:spPr>
        <p:txBody>
          <a:bodyPr wrap="square">
            <a:spAutoFit/>
          </a:bodyPr>
          <a:lstStyle/>
          <a:p>
            <a:pPr algn="ctr"/>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Camp namesake Robert Smalls in </a:t>
            </a:r>
            <a:r>
              <a:rPr lang="en-US"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Harper’s</a:t>
            </a:r>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magazine, shortly after his capture of the </a:t>
            </a:r>
            <a:r>
              <a:rPr lang="en-US"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Planter, </a:t>
            </a:r>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1862</a:t>
            </a:r>
            <a:r>
              <a:rPr lang="en-US"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a:t>
            </a:r>
            <a:endPar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endParaRPr>
          </a:p>
        </p:txBody>
      </p:sp>
      <p:sp>
        <p:nvSpPr>
          <p:cNvPr id="6" name="Text Placeholder 2">
            <a:extLst>
              <a:ext uri="{FF2B5EF4-FFF2-40B4-BE49-F238E27FC236}">
                <a16:creationId xmlns:a16="http://schemas.microsoft.com/office/drawing/2014/main" id="{A2078E01-13E3-4F1B-814F-47C89A75A010}"/>
              </a:ext>
            </a:extLst>
          </p:cNvPr>
          <p:cNvSpPr txBox="1">
            <a:spLocks/>
          </p:cNvSpPr>
          <p:nvPr/>
        </p:nvSpPr>
        <p:spPr>
          <a:xfrm>
            <a:off x="2552010" y="5043019"/>
            <a:ext cx="8845809" cy="1469044"/>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ea typeface="Lato"/>
              </a:rPr>
              <a:t>The sixteen ranged in age from their early twenties to their mid-thirties. Most were already educated, well-established students, professionals, and family men before enlisting. </a:t>
            </a:r>
          </a:p>
        </p:txBody>
      </p:sp>
    </p:spTree>
    <p:extLst>
      <p:ext uri="{BB962C8B-B14F-4D97-AF65-F5344CB8AC3E}">
        <p14:creationId xmlns:p14="http://schemas.microsoft.com/office/powerpoint/2010/main" val="67038747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6" presetClass="entr" presetSubtype="3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The First Class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108152" y="1505396"/>
            <a:ext cx="7247707"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They came from different walks of civilian life and had different experiences with racism and Black identity. Reagan and </a:t>
            </a:r>
            <a:r>
              <a:rPr lang="en-US" sz="2600" dirty="0" err="1">
                <a:cs typeface="Arial"/>
              </a:rPr>
              <a:t>Sublett</a:t>
            </a:r>
            <a:r>
              <a:rPr lang="en-US" sz="2600" dirty="0">
                <a:cs typeface="Arial"/>
              </a:rPr>
              <a:t>, for instance, had been raised in Illinois and had few experiences with overt racism in their youth. </a:t>
            </a:r>
          </a:p>
          <a:p>
            <a:pPr>
              <a:spcAft>
                <a:spcPts val="1200"/>
              </a:spcAft>
            </a:pPr>
            <a:r>
              <a:rPr lang="en-US" sz="2600" dirty="0">
                <a:cs typeface="Arial"/>
              </a:rPr>
              <a:t>For </a:t>
            </a:r>
            <a:r>
              <a:rPr lang="en-US" sz="2600" dirty="0" err="1">
                <a:cs typeface="Arial"/>
              </a:rPr>
              <a:t>Sublett</a:t>
            </a:r>
            <a:r>
              <a:rPr lang="en-US" sz="2600" dirty="0">
                <a:cs typeface="Arial"/>
              </a:rPr>
              <a:t>, who hailed from the integrated village of Glencoe, the culture shock of Naval life came from being suddenly thrust into an all-Black community. </a:t>
            </a:r>
            <a:endParaRPr lang="en-US" sz="2600" dirty="0">
              <a:latin typeface="Arial"/>
              <a:ea typeface="Lato"/>
              <a:cs typeface="Arial"/>
            </a:endParaRPr>
          </a:p>
        </p:txBody>
      </p:sp>
      <p:pic>
        <p:nvPicPr>
          <p:cNvPr id="5" name="Picture 4">
            <a:extLst>
              <a:ext uri="{FF2B5EF4-FFF2-40B4-BE49-F238E27FC236}">
                <a16:creationId xmlns:a16="http://schemas.microsoft.com/office/drawing/2014/main" id="{55497F2E-DBAD-47B0-8614-230653A5CC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432" y="1210021"/>
            <a:ext cx="3263359" cy="5476550"/>
          </a:xfrm>
          <a:prstGeom prst="rect">
            <a:avLst/>
          </a:prstGeom>
          <a:effectLst>
            <a:softEdge rad="63500"/>
          </a:effectLst>
        </p:spPr>
      </p:pic>
      <p:sp>
        <p:nvSpPr>
          <p:cNvPr id="6" name="Rectangle 5">
            <a:extLst>
              <a:ext uri="{FF2B5EF4-FFF2-40B4-BE49-F238E27FC236}">
                <a16:creationId xmlns:a16="http://schemas.microsoft.com/office/drawing/2014/main" id="{DDE63178-DFF3-4805-BC3D-9435E720FD86}"/>
              </a:ext>
            </a:extLst>
          </p:cNvPr>
          <p:cNvSpPr/>
          <p:nvPr/>
        </p:nvSpPr>
        <p:spPr>
          <a:xfrm>
            <a:off x="4108151" y="5939135"/>
            <a:ext cx="4482955" cy="461665"/>
          </a:xfrm>
          <a:prstGeom prst="rect">
            <a:avLst/>
          </a:prstGeom>
        </p:spPr>
        <p:txBody>
          <a:bodyPr wrap="square">
            <a:spAutoFit/>
          </a:bodyPr>
          <a:lstStyle/>
          <a:p>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Ensign</a:t>
            </a:r>
            <a:r>
              <a:rPr lang="en-US" sz="2400" b="1"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a:t>
            </a: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Frank E. </a:t>
            </a:r>
            <a:r>
              <a:rPr lang="en-US" sz="2400" i="1" dirty="0" err="1">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Sublett</a:t>
            </a: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Jr.</a:t>
            </a:r>
          </a:p>
        </p:txBody>
      </p:sp>
    </p:spTree>
    <p:extLst>
      <p:ext uri="{BB962C8B-B14F-4D97-AF65-F5344CB8AC3E}">
        <p14:creationId xmlns:p14="http://schemas.microsoft.com/office/powerpoint/2010/main" val="26736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The First Class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541924" y="1428452"/>
            <a:ext cx="6517373"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Other candidates, like Cooper and Hair, grew up in the Jim Crow South, where racial distinctions and hostility were woven into the fabric of everyday life. </a:t>
            </a:r>
          </a:p>
          <a:p>
            <a:pPr>
              <a:spcAft>
                <a:spcPts val="1200"/>
              </a:spcAft>
            </a:pPr>
            <a:r>
              <a:rPr lang="en-US" sz="2600" dirty="0">
                <a:cs typeface="Arial"/>
              </a:rPr>
              <a:t>In 1935, Hair had witnessed the lynching of his beloved brother-in-law, Estes, who had a reputation for standing up to local racists. </a:t>
            </a:r>
          </a:p>
          <a:p>
            <a:pPr>
              <a:spcAft>
                <a:spcPts val="1200"/>
              </a:spcAft>
            </a:pPr>
            <a:r>
              <a:rPr lang="en-US" sz="2600" dirty="0">
                <a:cs typeface="Arial"/>
              </a:rPr>
              <a:t>“Above all, [he] taught me to be a man,” Hair later recalled.</a:t>
            </a:r>
          </a:p>
        </p:txBody>
      </p:sp>
      <p:pic>
        <p:nvPicPr>
          <p:cNvPr id="5" name="Picture 4">
            <a:extLst>
              <a:ext uri="{FF2B5EF4-FFF2-40B4-BE49-F238E27FC236}">
                <a16:creationId xmlns:a16="http://schemas.microsoft.com/office/drawing/2014/main" id="{43683D08-E564-45A1-B992-3F45F9EEAB4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0699" y="1364963"/>
            <a:ext cx="3736361" cy="5250656"/>
          </a:xfrm>
          <a:prstGeom prst="rect">
            <a:avLst/>
          </a:prstGeom>
          <a:effectLst>
            <a:softEdge rad="114300"/>
          </a:effectLst>
        </p:spPr>
      </p:pic>
      <p:sp>
        <p:nvSpPr>
          <p:cNvPr id="6" name="Rectangle 5">
            <a:extLst>
              <a:ext uri="{FF2B5EF4-FFF2-40B4-BE49-F238E27FC236}">
                <a16:creationId xmlns:a16="http://schemas.microsoft.com/office/drawing/2014/main" id="{8AFAFCFD-7D36-4542-A5C8-0052BCBF9DE7}"/>
              </a:ext>
            </a:extLst>
          </p:cNvPr>
          <p:cNvSpPr/>
          <p:nvPr/>
        </p:nvSpPr>
        <p:spPr>
          <a:xfrm>
            <a:off x="4544473" y="5939135"/>
            <a:ext cx="3736360" cy="461665"/>
          </a:xfrm>
          <a:prstGeom prst="rect">
            <a:avLst/>
          </a:prstGeom>
        </p:spPr>
        <p:txBody>
          <a:bodyPr wrap="square">
            <a:spAutoFit/>
          </a:bodyPr>
          <a:lstStyle/>
          <a:p>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Ensign</a:t>
            </a:r>
            <a:r>
              <a:rPr lang="en-US" sz="2400" b="1"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a:t>
            </a: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James E. Hair</a:t>
            </a:r>
          </a:p>
        </p:txBody>
      </p:sp>
    </p:spTree>
    <p:extLst>
      <p:ext uri="{BB962C8B-B14F-4D97-AF65-F5344CB8AC3E}">
        <p14:creationId xmlns:p14="http://schemas.microsoft.com/office/powerpoint/2010/main" val="255644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Great Lakes Naval Training Station</a:t>
            </a:r>
          </a:p>
        </p:txBody>
      </p:sp>
      <p:sp>
        <p:nvSpPr>
          <p:cNvPr id="4" name="TextBox 3">
            <a:extLst>
              <a:ext uri="{FF2B5EF4-FFF2-40B4-BE49-F238E27FC236}">
                <a16:creationId xmlns:a16="http://schemas.microsoft.com/office/drawing/2014/main" id="{91B4AEEB-C1CB-1B8D-F7DC-20EDF75D7CDD}"/>
              </a:ext>
            </a:extLst>
          </p:cNvPr>
          <p:cNvSpPr txBox="1"/>
          <p:nvPr/>
        </p:nvSpPr>
        <p:spPr>
          <a:xfrm>
            <a:off x="2524300" y="1301750"/>
            <a:ext cx="5624796"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The Great Lakes station commander was Captain David W. Armstrong, a wealthy Southerner and Annapolis graduate who the Black candidates all saw as arrogant and curt.  </a:t>
            </a:r>
          </a:p>
          <a:p>
            <a:pPr>
              <a:spcAft>
                <a:spcPts val="1200"/>
              </a:spcAft>
            </a:pPr>
            <a:r>
              <a:rPr lang="en-US" sz="2600" dirty="0">
                <a:cs typeface="Arial"/>
              </a:rPr>
              <a:t>He was, though, sincerely invested in their success. Armstrong mostly communicated through his assistant, Lieutenant John </a:t>
            </a:r>
            <a:r>
              <a:rPr lang="en-US" sz="2600" dirty="0" err="1">
                <a:cs typeface="Arial"/>
              </a:rPr>
              <a:t>Dille</a:t>
            </a:r>
            <a:r>
              <a:rPr lang="en-US" sz="2600" dirty="0">
                <a:cs typeface="Arial"/>
              </a:rPr>
              <a:t>, a likeable Chicagoan who built excellent </a:t>
            </a:r>
            <a:r>
              <a:rPr lang="en-US" sz="2600" b="1" dirty="0">
                <a:cs typeface="Arial"/>
              </a:rPr>
              <a:t>rapport</a:t>
            </a:r>
            <a:r>
              <a:rPr lang="en-US" sz="2600" dirty="0">
                <a:cs typeface="Arial"/>
              </a:rPr>
              <a:t> with all sixteen candidates.</a:t>
            </a:r>
            <a:endParaRPr lang="en-US" sz="2600" dirty="0">
              <a:latin typeface="Arial"/>
              <a:ea typeface="Lato"/>
              <a:cs typeface="Arial"/>
            </a:endParaRPr>
          </a:p>
        </p:txBody>
      </p:sp>
      <p:pic>
        <p:nvPicPr>
          <p:cNvPr id="5" name="Picture 4">
            <a:extLst>
              <a:ext uri="{FF2B5EF4-FFF2-40B4-BE49-F238E27FC236}">
                <a16:creationId xmlns:a16="http://schemas.microsoft.com/office/drawing/2014/main" id="{55B5F540-D8E3-46B1-A267-0A10319D6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8728" y="1301750"/>
            <a:ext cx="3198362" cy="4047779"/>
          </a:xfrm>
          <a:prstGeom prst="rect">
            <a:avLst/>
          </a:prstGeom>
          <a:effectLst>
            <a:softEdge rad="63500"/>
          </a:effectLst>
        </p:spPr>
      </p:pic>
      <p:sp>
        <p:nvSpPr>
          <p:cNvPr id="6" name="Rectangle 5">
            <a:extLst>
              <a:ext uri="{FF2B5EF4-FFF2-40B4-BE49-F238E27FC236}">
                <a16:creationId xmlns:a16="http://schemas.microsoft.com/office/drawing/2014/main" id="{0736AB62-EC02-44C2-9953-F6F9209B044E}"/>
              </a:ext>
            </a:extLst>
          </p:cNvPr>
          <p:cNvSpPr/>
          <p:nvPr/>
        </p:nvSpPr>
        <p:spPr>
          <a:xfrm>
            <a:off x="8456382" y="5336829"/>
            <a:ext cx="3103054" cy="400110"/>
          </a:xfrm>
          <a:prstGeom prst="rect">
            <a:avLst/>
          </a:prstGeom>
        </p:spPr>
        <p:txBody>
          <a:bodyPr wrap="square">
            <a:spAutoFit/>
          </a:bodyPr>
          <a:lstStyle/>
          <a:p>
            <a:pPr algn="ct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Lieutenant John F.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Dille</a:t>
            </a:r>
            <a:endPar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8243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Great Lakes Naval Training Station</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5379307" y="1367419"/>
            <a:ext cx="603665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Their training lasted from 8:00 AM to 5:00 PM (or 0800 to 1700 hours, military time), with a noon break for lunch. Subjects included seamanship, navigation, gunnery, naval regulations, and naval law.</a:t>
            </a:r>
          </a:p>
          <a:p>
            <a:pPr>
              <a:spcAft>
                <a:spcPts val="1200"/>
              </a:spcAft>
            </a:pPr>
            <a:r>
              <a:rPr lang="en-US" sz="2600" dirty="0">
                <a:cs typeface="Arial"/>
              </a:rPr>
              <a:t>Throughout their time of training, their whole world was Camp Robert Smalls – the Black sailors were totally segregated from the rest of the base. </a:t>
            </a:r>
            <a:endParaRPr lang="en-US" sz="2600" dirty="0">
              <a:latin typeface="Arial"/>
              <a:ea typeface="Lato"/>
              <a:cs typeface="Arial"/>
            </a:endParaRPr>
          </a:p>
        </p:txBody>
      </p:sp>
      <p:sp>
        <p:nvSpPr>
          <p:cNvPr id="5" name="Rectangle 4">
            <a:extLst>
              <a:ext uri="{FF2B5EF4-FFF2-40B4-BE49-F238E27FC236}">
                <a16:creationId xmlns:a16="http://schemas.microsoft.com/office/drawing/2014/main" id="{3A1ED3EE-2B7E-45C2-8F3C-8DBDC10E2ECB}"/>
              </a:ext>
            </a:extLst>
          </p:cNvPr>
          <p:cNvSpPr/>
          <p:nvPr/>
        </p:nvSpPr>
        <p:spPr>
          <a:xfrm>
            <a:off x="2468880" y="4610450"/>
            <a:ext cx="2772798" cy="646331"/>
          </a:xfrm>
          <a:prstGeom prst="rect">
            <a:avLst/>
          </a:prstGeom>
        </p:spPr>
        <p:txBody>
          <a:bodyPr wrap="square">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Great Lakes Naval Training Center, c. 1944</a:t>
            </a:r>
          </a:p>
        </p:txBody>
      </p:sp>
      <p:pic>
        <p:nvPicPr>
          <p:cNvPr id="6" name="Picture 5">
            <a:extLst>
              <a:ext uri="{FF2B5EF4-FFF2-40B4-BE49-F238E27FC236}">
                <a16:creationId xmlns:a16="http://schemas.microsoft.com/office/drawing/2014/main" id="{EE86DA9C-D4C2-419D-B397-D620A48247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042" y="1367419"/>
            <a:ext cx="4389082" cy="3180622"/>
          </a:xfrm>
          <a:prstGeom prst="rect">
            <a:avLst/>
          </a:prstGeom>
          <a:effectLst>
            <a:softEdge rad="63500"/>
          </a:effectLst>
        </p:spPr>
      </p:pic>
      <p:pic>
        <p:nvPicPr>
          <p:cNvPr id="7" name="Graphic 6" descr="Download from cloud">
            <a:hlinkClick r:id="rId4"/>
            <a:extLst>
              <a:ext uri="{FF2B5EF4-FFF2-40B4-BE49-F238E27FC236}">
                <a16:creationId xmlns:a16="http://schemas.microsoft.com/office/drawing/2014/main" id="{BE37ED82-BA78-4E75-B0FB-63602F7136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68880" y="5778970"/>
            <a:ext cx="807720" cy="807720"/>
          </a:xfrm>
          <a:prstGeom prst="rect">
            <a:avLst/>
          </a:prstGeom>
        </p:spPr>
      </p:pic>
      <p:sp>
        <p:nvSpPr>
          <p:cNvPr id="9" name="Text Box 16">
            <a:extLst>
              <a:ext uri="{FF2B5EF4-FFF2-40B4-BE49-F238E27FC236}">
                <a16:creationId xmlns:a16="http://schemas.microsoft.com/office/drawing/2014/main" id="{D4D8E5A1-C9D6-47CE-813B-ECD8FA0F4FBA}"/>
              </a:ext>
            </a:extLst>
          </p:cNvPr>
          <p:cNvSpPr txBox="1"/>
          <p:nvPr/>
        </p:nvSpPr>
        <p:spPr>
          <a:xfrm>
            <a:off x="3584590" y="5778970"/>
            <a:ext cx="7128718"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R="0">
              <a:spcBef>
                <a:spcPts val="0"/>
              </a:spcBef>
              <a:spcAft>
                <a:spcPts val="0"/>
              </a:spcAft>
              <a:defRPr sz="2400" i="1">
                <a:solidFill>
                  <a:schemeClr val="bg2">
                    <a:lumMod val="25000"/>
                  </a:schemeClr>
                </a:solidFill>
                <a:effectLst/>
                <a:latin typeface="Arial" panose="020B0604020202020204" pitchFamily="34" charset="0"/>
                <a:ea typeface="Calibri" panose="020F0502020204030204" pitchFamily="34" charset="0"/>
                <a:cs typeface="Times New Roman" panose="02020603050405020304" pitchFamily="18" charset="0"/>
              </a:defRPr>
            </a:lvl1pPr>
          </a:lstStyle>
          <a:p>
            <a:r>
              <a:rPr lang="en-US" dirty="0"/>
              <a:t>Download “Life at Camp Robert Smalls” to read more about the training of the Golden 13.</a:t>
            </a:r>
          </a:p>
        </p:txBody>
      </p:sp>
    </p:spTree>
    <p:extLst>
      <p:ext uri="{BB962C8B-B14F-4D97-AF65-F5344CB8AC3E}">
        <p14:creationId xmlns:p14="http://schemas.microsoft.com/office/powerpoint/2010/main" val="262571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42"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Camp Robert Smalls</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0" y="1227346"/>
            <a:ext cx="6158285" cy="52014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The candidates’ education was intense. The course typically lasted sixteen weeks, but they had only ten. Because of their race, the men were denied access to equipment and facilities that could have aided their progress. </a:t>
            </a:r>
          </a:p>
          <a:p>
            <a:pPr>
              <a:spcAft>
                <a:spcPts val="1200"/>
              </a:spcAft>
            </a:pPr>
            <a:r>
              <a:rPr lang="en-US" sz="2600" dirty="0">
                <a:cs typeface="Arial"/>
              </a:rPr>
              <a:t>But unlike other naval trainings that encouraged competition, these sixteen men were encouraged to cooperate.</a:t>
            </a:r>
          </a:p>
          <a:p>
            <a:pPr>
              <a:spcAft>
                <a:spcPts val="1200"/>
              </a:spcAft>
            </a:pPr>
            <a:r>
              <a:rPr lang="en-US" sz="2600" dirty="0">
                <a:cs typeface="Arial"/>
              </a:rPr>
              <a:t>Samuel Barnes recalled that the men vowed to follow the motto of The Three Musketeers: “All for one, and one for all.” </a:t>
            </a:r>
            <a:endParaRPr lang="en-US" sz="2600" dirty="0">
              <a:latin typeface="Arial"/>
              <a:ea typeface="Lato"/>
              <a:cs typeface="Arial"/>
            </a:endParaRPr>
          </a:p>
        </p:txBody>
      </p:sp>
      <p:grpSp>
        <p:nvGrpSpPr>
          <p:cNvPr id="5" name="Group 4">
            <a:extLst>
              <a:ext uri="{FF2B5EF4-FFF2-40B4-BE49-F238E27FC236}">
                <a16:creationId xmlns:a16="http://schemas.microsoft.com/office/drawing/2014/main" id="{C283C3A4-957A-4377-B450-B0F01EDD4AD0}"/>
              </a:ext>
            </a:extLst>
          </p:cNvPr>
          <p:cNvGrpSpPr/>
          <p:nvPr/>
        </p:nvGrpSpPr>
        <p:grpSpPr>
          <a:xfrm>
            <a:off x="198358" y="3655707"/>
            <a:ext cx="2024001" cy="2916995"/>
            <a:chOff x="43408" y="4898594"/>
            <a:chExt cx="3071299" cy="2774604"/>
          </a:xfrm>
        </p:grpSpPr>
        <p:sp>
          <p:nvSpPr>
            <p:cNvPr id="6" name="Rectangle 5">
              <a:extLst>
                <a:ext uri="{FF2B5EF4-FFF2-40B4-BE49-F238E27FC236}">
                  <a16:creationId xmlns:a16="http://schemas.microsoft.com/office/drawing/2014/main" id="{DF293662-C23F-46A1-9EF9-D23861437E43}"/>
                </a:ext>
              </a:extLst>
            </p:cNvPr>
            <p:cNvSpPr/>
            <p:nvPr/>
          </p:nvSpPr>
          <p:spPr>
            <a:xfrm>
              <a:off x="43408" y="4898594"/>
              <a:ext cx="3055034" cy="2774604"/>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6E826FA-7EB5-4891-B0EF-E0AFCAA1A6D6}"/>
                </a:ext>
              </a:extLst>
            </p:cNvPr>
            <p:cNvSpPr txBox="1"/>
            <p:nvPr/>
          </p:nvSpPr>
          <p:spPr>
            <a:xfrm>
              <a:off x="201370" y="4957138"/>
              <a:ext cx="2913337" cy="26314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600"/>
                </a:spcAft>
              </a:pPr>
              <a:r>
                <a:rPr lang="en-US" sz="2000" dirty="0">
                  <a:latin typeface="Arial" panose="020B0604020202020204" pitchFamily="34" charset="0"/>
                  <a:cs typeface="Arial" panose="020B0604020202020204" pitchFamily="34" charset="0"/>
                </a:rPr>
                <a:t>What does “All for one, and one for all” mean to you?  </a:t>
              </a:r>
            </a:p>
            <a:p>
              <a:pPr>
                <a:spcAft>
                  <a:spcPts val="600"/>
                </a:spcAft>
              </a:pPr>
              <a:r>
                <a:rPr lang="en-US" sz="2000" dirty="0">
                  <a:latin typeface="Arial" panose="020B0604020202020204" pitchFamily="34" charset="0"/>
                  <a:cs typeface="Arial" panose="020B0604020202020204" pitchFamily="34" charset="0"/>
                </a:rPr>
                <a:t>How does cooperation help people succeed?</a:t>
              </a:r>
            </a:p>
          </p:txBody>
        </p:sp>
      </p:grpSp>
      <p:pic>
        <p:nvPicPr>
          <p:cNvPr id="9" name="Picture 8">
            <a:extLst>
              <a:ext uri="{FF2B5EF4-FFF2-40B4-BE49-F238E27FC236}">
                <a16:creationId xmlns:a16="http://schemas.microsoft.com/office/drawing/2014/main" id="{02E547C4-3F2E-43C2-BA4B-895F6C4989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10859">
            <a:off x="8474848" y="1833315"/>
            <a:ext cx="3535973" cy="3535973"/>
          </a:xfrm>
          <a:prstGeom prst="rect">
            <a:avLst/>
          </a:prstGeom>
        </p:spPr>
      </p:pic>
    </p:spTree>
    <p:extLst>
      <p:ext uri="{BB962C8B-B14F-4D97-AF65-F5344CB8AC3E}">
        <p14:creationId xmlns:p14="http://schemas.microsoft.com/office/powerpoint/2010/main" val="370224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Camp Robert Smalls</a:t>
            </a:r>
          </a:p>
        </p:txBody>
      </p:sp>
      <p:sp>
        <p:nvSpPr>
          <p:cNvPr id="4" name="TextBox 3">
            <a:extLst>
              <a:ext uri="{FF2B5EF4-FFF2-40B4-BE49-F238E27FC236}">
                <a16:creationId xmlns:a16="http://schemas.microsoft.com/office/drawing/2014/main" id="{91B4AEEB-C1CB-1B8D-F7DC-20EDF75D7CDD}"/>
              </a:ext>
            </a:extLst>
          </p:cNvPr>
          <p:cNvSpPr txBox="1"/>
          <p:nvPr/>
        </p:nvSpPr>
        <p:spPr>
          <a:xfrm>
            <a:off x="4121116" y="1301750"/>
            <a:ext cx="7174413" cy="34470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The sixteen candidates put their heads together and studied every chance they got, including late at night, when the barracks were supposed to be dark and the men asleep in bed. </a:t>
            </a:r>
          </a:p>
          <a:p>
            <a:pPr>
              <a:spcAft>
                <a:spcPts val="1200"/>
              </a:spcAft>
            </a:pPr>
            <a:r>
              <a:rPr lang="en-US" sz="2600" dirty="0">
                <a:cs typeface="Arial"/>
              </a:rPr>
              <a:t>Instead, they blocked the windows with towels and gathered in the “head” (the Navy word for the bathroom) with flashlights to review what they had learned and prepare for their exams. </a:t>
            </a:r>
            <a:endParaRPr lang="en-US" sz="2600" dirty="0">
              <a:latin typeface="Arial"/>
              <a:ea typeface="Lato"/>
              <a:cs typeface="Arial"/>
            </a:endParaRPr>
          </a:p>
        </p:txBody>
      </p:sp>
      <p:pic>
        <p:nvPicPr>
          <p:cNvPr id="5" name="Picture 4">
            <a:extLst>
              <a:ext uri="{FF2B5EF4-FFF2-40B4-BE49-F238E27FC236}">
                <a16:creationId xmlns:a16="http://schemas.microsoft.com/office/drawing/2014/main" id="{C17D9CF4-63B4-4C22-94CB-00980D2080B4}"/>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6139" t="5185" b="4630"/>
          <a:stretch/>
        </p:blipFill>
        <p:spPr>
          <a:xfrm>
            <a:off x="473766" y="1301750"/>
            <a:ext cx="3411417" cy="5175719"/>
          </a:xfrm>
          <a:prstGeom prst="rect">
            <a:avLst/>
          </a:prstGeom>
        </p:spPr>
      </p:pic>
      <p:sp>
        <p:nvSpPr>
          <p:cNvPr id="6" name="Rectangle 5">
            <a:extLst>
              <a:ext uri="{FF2B5EF4-FFF2-40B4-BE49-F238E27FC236}">
                <a16:creationId xmlns:a16="http://schemas.microsoft.com/office/drawing/2014/main" id="{B536AE40-70B5-4871-99CC-DC09300774C0}"/>
              </a:ext>
            </a:extLst>
          </p:cNvPr>
          <p:cNvSpPr/>
          <p:nvPr/>
        </p:nvSpPr>
        <p:spPr>
          <a:xfrm>
            <a:off x="4121115" y="5692914"/>
            <a:ext cx="7174413" cy="707886"/>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Semaphore alphabet, one of many topics the candidates studied, from the Navy’s “Bluejacket Manual,” c. 1943</a:t>
            </a:r>
          </a:p>
        </p:txBody>
      </p:sp>
    </p:spTree>
    <p:extLst>
      <p:ext uri="{BB962C8B-B14F-4D97-AF65-F5344CB8AC3E}">
        <p14:creationId xmlns:p14="http://schemas.microsoft.com/office/powerpoint/2010/main" val="389539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Camp Robert Smalls</a:t>
            </a:r>
          </a:p>
        </p:txBody>
      </p:sp>
      <p:sp>
        <p:nvSpPr>
          <p:cNvPr id="4" name="TextBox 3">
            <a:extLst>
              <a:ext uri="{FF2B5EF4-FFF2-40B4-BE49-F238E27FC236}">
                <a16:creationId xmlns:a16="http://schemas.microsoft.com/office/drawing/2014/main" id="{91B4AEEB-C1CB-1B8D-F7DC-20EDF75D7CDD}"/>
              </a:ext>
            </a:extLst>
          </p:cNvPr>
          <p:cNvSpPr txBox="1"/>
          <p:nvPr/>
        </p:nvSpPr>
        <p:spPr>
          <a:xfrm>
            <a:off x="2510444" y="1301750"/>
            <a:ext cx="4886662" cy="50475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Jesse Arbor remembered how any one who was strong in a subject would help tutor the others: “In every course we had, we had an expert among our group of students …</a:t>
            </a:r>
          </a:p>
          <a:p>
            <a:pPr>
              <a:spcAft>
                <a:spcPts val="1200"/>
              </a:spcAft>
            </a:pPr>
            <a:r>
              <a:rPr lang="en-US" sz="2600" dirty="0">
                <a:cs typeface="Arial"/>
              </a:rPr>
              <a:t>Reggie Goodwin and George Cooper were good at math. Frank </a:t>
            </a:r>
            <a:r>
              <a:rPr lang="en-US" sz="2600" dirty="0" err="1">
                <a:cs typeface="Arial"/>
              </a:rPr>
              <a:t>Sublett</a:t>
            </a:r>
            <a:r>
              <a:rPr lang="en-US" sz="2600" dirty="0">
                <a:cs typeface="Arial"/>
              </a:rPr>
              <a:t> and Dalton Baugh knew about boilers.” Arbor himself led drills on </a:t>
            </a:r>
            <a:r>
              <a:rPr lang="en-US" sz="2600" b="1" dirty="0">
                <a:cs typeface="Arial"/>
              </a:rPr>
              <a:t>semaphore</a:t>
            </a:r>
            <a:r>
              <a:rPr lang="en-US" sz="2600" dirty="0">
                <a:cs typeface="Arial"/>
              </a:rPr>
              <a:t> and </a:t>
            </a:r>
            <a:r>
              <a:rPr lang="en-US" sz="2600" b="1" dirty="0">
                <a:cs typeface="Arial"/>
              </a:rPr>
              <a:t>Morse</a:t>
            </a:r>
            <a:r>
              <a:rPr lang="en-US" sz="2600" dirty="0">
                <a:cs typeface="Arial"/>
              </a:rPr>
              <a:t> </a:t>
            </a:r>
            <a:r>
              <a:rPr lang="en-US" sz="2600" b="1" dirty="0">
                <a:cs typeface="Arial"/>
              </a:rPr>
              <a:t>code</a:t>
            </a:r>
            <a:r>
              <a:rPr lang="en-US" sz="2600" dirty="0">
                <a:cs typeface="Arial"/>
              </a:rPr>
              <a:t>. </a:t>
            </a:r>
            <a:endParaRPr lang="en-US" sz="2600" dirty="0">
              <a:latin typeface="Arial"/>
              <a:ea typeface="Lato"/>
              <a:cs typeface="Arial"/>
            </a:endParaRPr>
          </a:p>
        </p:txBody>
      </p:sp>
      <p:pic>
        <p:nvPicPr>
          <p:cNvPr id="5" name="Picture 4">
            <a:extLst>
              <a:ext uri="{FF2B5EF4-FFF2-40B4-BE49-F238E27FC236}">
                <a16:creationId xmlns:a16="http://schemas.microsoft.com/office/drawing/2014/main" id="{9A31C771-7E45-47AA-91CB-05F2553558B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711069" y="1686735"/>
            <a:ext cx="4239255" cy="3780366"/>
          </a:xfrm>
          <a:prstGeom prst="rect">
            <a:avLst/>
          </a:prstGeom>
          <a:effectLst>
            <a:softEdge rad="63500"/>
          </a:effectLst>
        </p:spPr>
      </p:pic>
      <p:sp>
        <p:nvSpPr>
          <p:cNvPr id="6" name="Rectangle 5">
            <a:extLst>
              <a:ext uri="{FF2B5EF4-FFF2-40B4-BE49-F238E27FC236}">
                <a16:creationId xmlns:a16="http://schemas.microsoft.com/office/drawing/2014/main" id="{23EB688C-961F-4A4C-A153-03F1D71EC08E}"/>
              </a:ext>
            </a:extLst>
          </p:cNvPr>
          <p:cNvSpPr/>
          <p:nvPr/>
        </p:nvSpPr>
        <p:spPr>
          <a:xfrm>
            <a:off x="7760016" y="5479570"/>
            <a:ext cx="4141359" cy="461665"/>
          </a:xfrm>
          <a:prstGeom prst="rect">
            <a:avLst/>
          </a:prstGeom>
        </p:spPr>
        <p:txBody>
          <a:bodyPr wrap="square">
            <a:spAutoFit/>
          </a:bodyPr>
          <a:lstStyle/>
          <a:p>
            <a:pPr algn="ct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The alphabet in Morse code.</a:t>
            </a:r>
          </a:p>
        </p:txBody>
      </p:sp>
    </p:spTree>
    <p:extLst>
      <p:ext uri="{BB962C8B-B14F-4D97-AF65-F5344CB8AC3E}">
        <p14:creationId xmlns:p14="http://schemas.microsoft.com/office/powerpoint/2010/main" val="238417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Passing the Test</a:t>
            </a:r>
          </a:p>
        </p:txBody>
      </p:sp>
      <p:sp>
        <p:nvSpPr>
          <p:cNvPr id="4" name="TextBox 3">
            <a:extLst>
              <a:ext uri="{FF2B5EF4-FFF2-40B4-BE49-F238E27FC236}">
                <a16:creationId xmlns:a16="http://schemas.microsoft.com/office/drawing/2014/main" id="{91B4AEEB-C1CB-1B8D-F7DC-20EDF75D7CDD}"/>
              </a:ext>
            </a:extLst>
          </p:cNvPr>
          <p:cNvSpPr txBox="1"/>
          <p:nvPr/>
        </p:nvSpPr>
        <p:spPr>
          <a:xfrm>
            <a:off x="2496590" y="1344284"/>
            <a:ext cx="4738744" cy="50475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One of their main instructors was Naval Academy graduate Lieutenant Paul Richmond. Only 23 years old, Richmond was significantly younger than most of his trainees. </a:t>
            </a:r>
          </a:p>
          <a:p>
            <a:pPr>
              <a:spcAft>
                <a:spcPts val="1200"/>
              </a:spcAft>
            </a:pPr>
            <a:r>
              <a:rPr lang="en-US" sz="2600" dirty="0">
                <a:cs typeface="Arial"/>
              </a:rPr>
              <a:t>In oral histories collected decades later, most of the surviving class members described him as a harsh teacher who didn’t seem to care if they succeeded. </a:t>
            </a:r>
          </a:p>
        </p:txBody>
      </p:sp>
      <p:pic>
        <p:nvPicPr>
          <p:cNvPr id="5" name="Picture 4">
            <a:extLst>
              <a:ext uri="{FF2B5EF4-FFF2-40B4-BE49-F238E27FC236}">
                <a16:creationId xmlns:a16="http://schemas.microsoft.com/office/drawing/2014/main" id="{410DB8D7-9C1E-46D4-9A98-56C6779910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3020" y="1344284"/>
            <a:ext cx="4140200" cy="4216400"/>
          </a:xfrm>
          <a:prstGeom prst="rect">
            <a:avLst/>
          </a:prstGeom>
          <a:effectLst>
            <a:softEdge rad="63500"/>
          </a:effectLst>
        </p:spPr>
      </p:pic>
      <p:sp>
        <p:nvSpPr>
          <p:cNvPr id="6" name="Rectangle 5">
            <a:extLst>
              <a:ext uri="{FF2B5EF4-FFF2-40B4-BE49-F238E27FC236}">
                <a16:creationId xmlns:a16="http://schemas.microsoft.com/office/drawing/2014/main" id="{FC24A1D7-1A23-4D12-BF48-5385A6966155}"/>
              </a:ext>
            </a:extLst>
          </p:cNvPr>
          <p:cNvSpPr/>
          <p:nvPr/>
        </p:nvSpPr>
        <p:spPr>
          <a:xfrm>
            <a:off x="7653020" y="5560684"/>
            <a:ext cx="4141359" cy="461665"/>
          </a:xfrm>
          <a:prstGeom prst="rect">
            <a:avLst/>
          </a:prstGeom>
        </p:spPr>
        <p:txBody>
          <a:bodyPr wrap="square">
            <a:spAutoFit/>
          </a:bodyPr>
          <a:lstStyle/>
          <a:p>
            <a:pPr algn="ct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Lt. Paul Richmond, c. 1940s.</a:t>
            </a:r>
          </a:p>
        </p:txBody>
      </p:sp>
    </p:spTree>
    <p:extLst>
      <p:ext uri="{BB962C8B-B14F-4D97-AF65-F5344CB8AC3E}">
        <p14:creationId xmlns:p14="http://schemas.microsoft.com/office/powerpoint/2010/main" val="143800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Passing the Test</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2524301" y="1291709"/>
            <a:ext cx="4943302" cy="50475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But Richmond, when interviewed for the same project, said that he was very proud of his work in training the first class of Black Navy officers, and his only goal had been to motivate the men to pass a </a:t>
            </a:r>
            <a:r>
              <a:rPr lang="en-US" sz="2600" b="1" dirty="0">
                <a:cs typeface="Arial"/>
              </a:rPr>
              <a:t>rigorous</a:t>
            </a:r>
            <a:r>
              <a:rPr lang="en-US" sz="2600" dirty="0">
                <a:cs typeface="Arial"/>
              </a:rPr>
              <a:t> curriculum he had personally designed. </a:t>
            </a:r>
          </a:p>
          <a:p>
            <a:pPr>
              <a:spcBef>
                <a:spcPts val="600"/>
              </a:spcBef>
              <a:spcAft>
                <a:spcPts val="600"/>
              </a:spcAft>
            </a:pPr>
            <a:r>
              <a:rPr lang="en-US" sz="2600" dirty="0">
                <a:cs typeface="Arial"/>
              </a:rPr>
              <a:t>Whatever the case, the Golden 13 were targets for regular mockery and racial insults. </a:t>
            </a:r>
          </a:p>
        </p:txBody>
      </p:sp>
      <p:pic>
        <p:nvPicPr>
          <p:cNvPr id="5" name="Picture 4">
            <a:extLst>
              <a:ext uri="{FF2B5EF4-FFF2-40B4-BE49-F238E27FC236}">
                <a16:creationId xmlns:a16="http://schemas.microsoft.com/office/drawing/2014/main" id="{4050493D-E3B1-4282-975B-0768A83B56C5}"/>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8019561" y="904337"/>
            <a:ext cx="3407118" cy="5049326"/>
          </a:xfrm>
          <a:prstGeom prst="rect">
            <a:avLst/>
          </a:prstGeom>
          <a:effectLst>
            <a:softEdge rad="63500"/>
          </a:effectLst>
        </p:spPr>
      </p:pic>
      <p:sp>
        <p:nvSpPr>
          <p:cNvPr id="6" name="Rectangle 5">
            <a:extLst>
              <a:ext uri="{FF2B5EF4-FFF2-40B4-BE49-F238E27FC236}">
                <a16:creationId xmlns:a16="http://schemas.microsoft.com/office/drawing/2014/main" id="{EC09AEE9-262E-4328-A86C-9D4C6E8941C4}"/>
              </a:ext>
            </a:extLst>
          </p:cNvPr>
          <p:cNvSpPr/>
          <p:nvPr/>
        </p:nvSpPr>
        <p:spPr>
          <a:xfrm>
            <a:off x="7792720" y="5953663"/>
            <a:ext cx="3860799" cy="400110"/>
          </a:xfrm>
          <a:prstGeom prst="rect">
            <a:avLst/>
          </a:prstGeom>
        </p:spPr>
        <p:txBody>
          <a:bodyPr wrap="square">
            <a:spAutoFit/>
          </a:bodyPr>
          <a:lstStyle/>
          <a:p>
            <a:pPr algn="ct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Paul Richmond, c. 1980s.</a:t>
            </a:r>
          </a:p>
        </p:txBody>
      </p:sp>
    </p:spTree>
    <p:extLst>
      <p:ext uri="{BB962C8B-B14F-4D97-AF65-F5344CB8AC3E}">
        <p14:creationId xmlns:p14="http://schemas.microsoft.com/office/powerpoint/2010/main" val="66044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595068" cy="717550"/>
          </a:xfrm>
        </p:spPr>
        <p:txBody>
          <a:bodyPr>
            <a:normAutofit/>
          </a:bodyPr>
          <a:lstStyle/>
          <a:p>
            <a:r>
              <a:rPr lang="en-US" dirty="0"/>
              <a:t>A Golden Reunion</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629401" y="1161206"/>
            <a:ext cx="4750903" cy="717550"/>
          </a:xfrm>
        </p:spPr>
        <p:txBody>
          <a:bodyPr vert="horz" lIns="91440" tIns="45720" rIns="91440" bIns="45720" rtlCol="0" anchor="t">
            <a:noAutofit/>
          </a:bodyPr>
          <a:lstStyle/>
          <a:p>
            <a:pPr>
              <a:spcBef>
                <a:spcPts val="800"/>
              </a:spcBef>
            </a:pPr>
            <a:r>
              <a:rPr lang="en-US" dirty="0">
                <a:solidFill>
                  <a:schemeClr val="tx1"/>
                </a:solidFill>
                <a:latin typeface="Arial"/>
                <a:ea typeface="Lato"/>
                <a:cs typeface="Arial"/>
              </a:rPr>
              <a:t>In 1977, nine US Navy veterans gathered in Berkeley, California, to celebrate a unique achievement. </a:t>
            </a:r>
            <a:endParaRPr lang="en-US" dirty="0">
              <a:solidFill>
                <a:schemeClr val="tx1"/>
              </a:solidFill>
              <a:ea typeface="Lato"/>
            </a:endParaRPr>
          </a:p>
          <a:p>
            <a:pPr>
              <a:spcBef>
                <a:spcPts val="800"/>
              </a:spcBef>
            </a:pPr>
            <a:r>
              <a:rPr lang="en-US" dirty="0">
                <a:solidFill>
                  <a:schemeClr val="tx1"/>
                </a:solidFill>
                <a:ea typeface="Lato"/>
              </a:rPr>
              <a:t>These men were surviving members of the first class of African American sailors to be </a:t>
            </a:r>
            <a:r>
              <a:rPr lang="en-US" b="1" dirty="0">
                <a:solidFill>
                  <a:schemeClr val="tx1"/>
                </a:solidFill>
                <a:ea typeface="Lato"/>
              </a:rPr>
              <a:t>commissioned</a:t>
            </a:r>
            <a:r>
              <a:rPr lang="en-US" dirty="0">
                <a:solidFill>
                  <a:schemeClr val="tx1"/>
                </a:solidFill>
                <a:ea typeface="Lato"/>
              </a:rPr>
              <a:t> as officers. They were united by their 1944 victory over racial prejudice and resistance to change.</a:t>
            </a:r>
            <a:endParaRPr lang="en-US" dirty="0">
              <a:solidFill>
                <a:schemeClr val="tx1"/>
              </a:solidFill>
            </a:endParaRPr>
          </a:p>
        </p:txBody>
      </p:sp>
      <p:sp>
        <p:nvSpPr>
          <p:cNvPr id="11" name="Text Box 16">
            <a:extLst>
              <a:ext uri="{FF2B5EF4-FFF2-40B4-BE49-F238E27FC236}">
                <a16:creationId xmlns:a16="http://schemas.microsoft.com/office/drawing/2014/main" id="{467D2BAB-1446-4BD0-BEAA-6537F42180A3}"/>
              </a:ext>
            </a:extLst>
          </p:cNvPr>
          <p:cNvSpPr txBox="1"/>
          <p:nvPr/>
        </p:nvSpPr>
        <p:spPr>
          <a:xfrm>
            <a:off x="2468880" y="5990590"/>
            <a:ext cx="902704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Surviving members of the Golden 13 on board the USS </a:t>
            </a: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Kidd, </a:t>
            </a:r>
            <a:r>
              <a:rPr lang="en-US" sz="20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1982.</a:t>
            </a:r>
          </a:p>
        </p:txBody>
      </p:sp>
      <p:pic>
        <p:nvPicPr>
          <p:cNvPr id="12" name="Picture 11">
            <a:extLst>
              <a:ext uri="{FF2B5EF4-FFF2-40B4-BE49-F238E27FC236}">
                <a16:creationId xmlns:a16="http://schemas.microsoft.com/office/drawing/2014/main" id="{73080A68-183F-4655-9F80-4B8BBEB0DF4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23731" y="1161206"/>
            <a:ext cx="5331264" cy="4751488"/>
          </a:xfrm>
          <a:prstGeom prst="rect">
            <a:avLst/>
          </a:prstGeom>
          <a:effectLst>
            <a:softEdge rad="38100"/>
          </a:effectLst>
        </p:spPr>
      </p:pic>
    </p:spTree>
    <p:extLst>
      <p:ext uri="{BB962C8B-B14F-4D97-AF65-F5344CB8AC3E}">
        <p14:creationId xmlns:p14="http://schemas.microsoft.com/office/powerpoint/2010/main" val="2524471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Passing the Test</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3812452" y="1372576"/>
            <a:ext cx="7604102"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A few of the White sailors who interacted with them, like medical staff, would try to get under the candidates’ skin and provoke a burst of anger that would demonstrate the men lacked the composure for leadership. But not one of them cracked. </a:t>
            </a:r>
          </a:p>
          <a:p>
            <a:pPr>
              <a:spcBef>
                <a:spcPts val="600"/>
              </a:spcBef>
              <a:spcAft>
                <a:spcPts val="600"/>
              </a:spcAft>
            </a:pPr>
            <a:r>
              <a:rPr lang="en-US" sz="2600" dirty="0">
                <a:cs typeface="Arial"/>
              </a:rPr>
              <a:t>Even Captain Armstrong would question them about how they would respond to, say, a fight between Black and White sailors. The candidates kept their answers in line with Navy regulations.</a:t>
            </a:r>
          </a:p>
        </p:txBody>
      </p:sp>
      <p:pic>
        <p:nvPicPr>
          <p:cNvPr id="5" name="Picture 4">
            <a:extLst>
              <a:ext uri="{FF2B5EF4-FFF2-40B4-BE49-F238E27FC236}">
                <a16:creationId xmlns:a16="http://schemas.microsoft.com/office/drawing/2014/main" id="{79AD6DD1-7498-4542-ACAC-CDD3587F9F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244" y="1274117"/>
            <a:ext cx="3317157" cy="4980968"/>
          </a:xfrm>
          <a:prstGeom prst="rect">
            <a:avLst/>
          </a:prstGeom>
          <a:effectLst>
            <a:softEdge rad="76200"/>
          </a:effectLst>
        </p:spPr>
      </p:pic>
      <p:sp>
        <p:nvSpPr>
          <p:cNvPr id="6" name="Rectangle 5">
            <a:extLst>
              <a:ext uri="{FF2B5EF4-FFF2-40B4-BE49-F238E27FC236}">
                <a16:creationId xmlns:a16="http://schemas.microsoft.com/office/drawing/2014/main" id="{99612D4C-FE37-414C-AE2A-4DA6BABA37B3}"/>
              </a:ext>
            </a:extLst>
          </p:cNvPr>
          <p:cNvSpPr/>
          <p:nvPr/>
        </p:nvSpPr>
        <p:spPr>
          <a:xfrm>
            <a:off x="3812451" y="5618609"/>
            <a:ext cx="6192161" cy="461665"/>
          </a:xfrm>
          <a:prstGeom prst="rect">
            <a:avLst/>
          </a:prstGeom>
        </p:spPr>
        <p:txBody>
          <a:bodyPr wrap="square">
            <a:spAutoFit/>
          </a:bodyPr>
          <a:lstStyle/>
          <a:p>
            <a:r>
              <a:rPr lang="en-US" sz="24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Navy recruitment poster, c. 1942.</a:t>
            </a:r>
          </a:p>
        </p:txBody>
      </p:sp>
    </p:spTree>
    <p:extLst>
      <p:ext uri="{BB962C8B-B14F-4D97-AF65-F5344CB8AC3E}">
        <p14:creationId xmlns:p14="http://schemas.microsoft.com/office/powerpoint/2010/main" val="417072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Passing the Test</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275438" y="1342411"/>
            <a:ext cx="6969211"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Meanwhile, Navy officers in Washington received the high scores from the trainees’ exams in disbelief. They insisted that the scores were fake and demanded that the candidates re-take many of the exams. </a:t>
            </a:r>
          </a:p>
          <a:p>
            <a:pPr>
              <a:spcBef>
                <a:spcPts val="600"/>
              </a:spcBef>
              <a:spcAft>
                <a:spcPts val="600"/>
              </a:spcAft>
            </a:pPr>
            <a:r>
              <a:rPr lang="en-US" sz="2600" dirty="0">
                <a:cs typeface="Arial"/>
              </a:rPr>
              <a:t>When they did, every member of the class passed once more – this time with a slightly higher average score of 3.89 / 4.0, scores that were better than most officer training classes. </a:t>
            </a:r>
          </a:p>
        </p:txBody>
      </p:sp>
      <p:pic>
        <p:nvPicPr>
          <p:cNvPr id="5" name="Picture 4">
            <a:extLst>
              <a:ext uri="{FF2B5EF4-FFF2-40B4-BE49-F238E27FC236}">
                <a16:creationId xmlns:a16="http://schemas.microsoft.com/office/drawing/2014/main" id="{3BE072D9-4739-4BBB-B6CC-5F092EBC040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03156" y="1342411"/>
            <a:ext cx="3267482" cy="5070231"/>
          </a:xfrm>
          <a:prstGeom prst="rect">
            <a:avLst/>
          </a:prstGeom>
          <a:effectLst>
            <a:softEdge rad="38100"/>
          </a:effectLst>
        </p:spPr>
      </p:pic>
      <p:sp>
        <p:nvSpPr>
          <p:cNvPr id="6" name="Rectangle 5">
            <a:extLst>
              <a:ext uri="{FF2B5EF4-FFF2-40B4-BE49-F238E27FC236}">
                <a16:creationId xmlns:a16="http://schemas.microsoft.com/office/drawing/2014/main" id="{97015579-6595-469A-90B6-804291F514C8}"/>
              </a:ext>
            </a:extLst>
          </p:cNvPr>
          <p:cNvSpPr/>
          <p:nvPr/>
        </p:nvSpPr>
        <p:spPr>
          <a:xfrm>
            <a:off x="4275438" y="5966084"/>
            <a:ext cx="6814320" cy="400110"/>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WWII-era Navy brochure about service ratings.</a:t>
            </a:r>
          </a:p>
        </p:txBody>
      </p:sp>
    </p:spTree>
    <p:extLst>
      <p:ext uri="{BB962C8B-B14F-4D97-AF65-F5344CB8AC3E}">
        <p14:creationId xmlns:p14="http://schemas.microsoft.com/office/powerpoint/2010/main" val="144534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43480" y="338667"/>
            <a:ext cx="9936302" cy="752821"/>
          </a:xfrm>
        </p:spPr>
        <p:txBody>
          <a:bodyPr>
            <a:normAutofit/>
          </a:bodyPr>
          <a:lstStyle/>
          <a:p>
            <a:r>
              <a:rPr lang="en-US" dirty="0"/>
              <a:t>Victories and Disappointments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752347" y="1250865"/>
            <a:ext cx="6647935"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And yet, three sailors who trained with the Golden 13 and passed their exams – August Alves, J.B. Pinkney, and Lewis “Mummy” Williams – were sent back to the </a:t>
            </a:r>
            <a:r>
              <a:rPr lang="en-US" sz="2600" b="1" dirty="0">
                <a:cs typeface="Arial"/>
              </a:rPr>
              <a:t>fleet</a:t>
            </a:r>
            <a:r>
              <a:rPr lang="en-US" sz="2600" dirty="0">
                <a:cs typeface="Arial"/>
              </a:rPr>
              <a:t> as enlisted men without explanation. </a:t>
            </a:r>
          </a:p>
          <a:p>
            <a:pPr>
              <a:spcBef>
                <a:spcPts val="600"/>
              </a:spcBef>
              <a:spcAft>
                <a:spcPts val="600"/>
              </a:spcAft>
            </a:pPr>
            <a:r>
              <a:rPr lang="en-US" sz="2600" dirty="0">
                <a:cs typeface="Arial"/>
              </a:rPr>
              <a:t>Their peers were surprised and confused by this action. For example, Arbor recalled that “Alves had a lot of experience in seamanship, one of the few who really knew about that area, so it was surprising he wasn't one of the final 13.”</a:t>
            </a:r>
          </a:p>
        </p:txBody>
      </p:sp>
      <p:pic>
        <p:nvPicPr>
          <p:cNvPr id="5" name="Picture 4">
            <a:extLst>
              <a:ext uri="{FF2B5EF4-FFF2-40B4-BE49-F238E27FC236}">
                <a16:creationId xmlns:a16="http://schemas.microsoft.com/office/drawing/2014/main" id="{DCD3EC0C-1CC5-43AA-9B48-E981EAA25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805" y="1203051"/>
            <a:ext cx="4112268" cy="5283200"/>
          </a:xfrm>
          <a:prstGeom prst="rect">
            <a:avLst/>
          </a:prstGeom>
          <a:effectLst>
            <a:softEdge rad="63500"/>
          </a:effectLst>
        </p:spPr>
      </p:pic>
      <p:sp>
        <p:nvSpPr>
          <p:cNvPr id="6" name="Rectangle 5">
            <a:extLst>
              <a:ext uri="{FF2B5EF4-FFF2-40B4-BE49-F238E27FC236}">
                <a16:creationId xmlns:a16="http://schemas.microsoft.com/office/drawing/2014/main" id="{F94ADAF0-0249-48A0-A268-BA4864482BEF}"/>
              </a:ext>
            </a:extLst>
          </p:cNvPr>
          <p:cNvSpPr/>
          <p:nvPr/>
        </p:nvSpPr>
        <p:spPr>
          <a:xfrm>
            <a:off x="4752347" y="5939135"/>
            <a:ext cx="4141359" cy="461665"/>
          </a:xfrm>
          <a:prstGeom prst="rect">
            <a:avLst/>
          </a:prstGeom>
        </p:spPr>
        <p:txBody>
          <a:bodyPr wrap="square" lIns="91440" tIns="45720" rIns="91440" bIns="45720" anchor="t">
            <a:spAutoFit/>
          </a:bodyPr>
          <a:lstStyle/>
          <a:p>
            <a:r>
              <a:rPr lang="en-US" sz="2400" i="1" dirty="0">
                <a:solidFill>
                  <a:schemeClr val="tx1">
                    <a:lumMod val="65000"/>
                    <a:lumOff val="35000"/>
                  </a:schemeClr>
                </a:solidFill>
                <a:latin typeface="Arial"/>
                <a:ea typeface="Calibri" panose="020F0502020204030204" pitchFamily="34" charset="0"/>
                <a:cs typeface="Times New Roman"/>
              </a:rPr>
              <a:t>Ensign Jesse Arbor, c. 1944.</a:t>
            </a:r>
          </a:p>
        </p:txBody>
      </p:sp>
    </p:spTree>
    <p:extLst>
      <p:ext uri="{BB962C8B-B14F-4D97-AF65-F5344CB8AC3E}">
        <p14:creationId xmlns:p14="http://schemas.microsoft.com/office/powerpoint/2010/main" val="364436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338667"/>
            <a:ext cx="9936302" cy="752821"/>
          </a:xfrm>
        </p:spPr>
        <p:txBody>
          <a:bodyPr>
            <a:normAutofit/>
          </a:bodyPr>
          <a:lstStyle/>
          <a:p>
            <a:r>
              <a:rPr lang="en-US" dirty="0"/>
              <a:t>Victories and Disappointments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2468880" y="1210021"/>
            <a:ext cx="5686579"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Officials in Washington never offered a concrete reason for this decision, but many historians suspect it was to ensure that the class had the same pass rate as those of White officers. </a:t>
            </a:r>
          </a:p>
          <a:p>
            <a:pPr>
              <a:spcBef>
                <a:spcPts val="600"/>
              </a:spcBef>
              <a:spcAft>
                <a:spcPts val="600"/>
              </a:spcAft>
            </a:pPr>
            <a:r>
              <a:rPr lang="en-US" sz="2600" dirty="0">
                <a:cs typeface="Arial"/>
              </a:rPr>
              <a:t>“Mummy” Williams had been one of the first men to join up after general service roles opened to Black sailors and encouraged his friend William White to join the Navy. White said that the rejection “crushed” Williams.</a:t>
            </a:r>
          </a:p>
        </p:txBody>
      </p:sp>
      <p:pic>
        <p:nvPicPr>
          <p:cNvPr id="7" name="Picture 6">
            <a:extLst>
              <a:ext uri="{FF2B5EF4-FFF2-40B4-BE49-F238E27FC236}">
                <a16:creationId xmlns:a16="http://schemas.microsoft.com/office/drawing/2014/main" id="{48D3D241-CA4C-4835-83F7-0368C309A75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229887" y="1125926"/>
            <a:ext cx="6910916" cy="4731521"/>
          </a:xfrm>
          <a:prstGeom prst="rect">
            <a:avLst/>
          </a:prstGeom>
          <a:effectLst>
            <a:softEdge rad="63500"/>
          </a:effectLst>
        </p:spPr>
      </p:pic>
      <p:sp>
        <p:nvSpPr>
          <p:cNvPr id="8" name="Rectangle 7">
            <a:extLst>
              <a:ext uri="{FF2B5EF4-FFF2-40B4-BE49-F238E27FC236}">
                <a16:creationId xmlns:a16="http://schemas.microsoft.com/office/drawing/2014/main" id="{FADBD774-915C-402A-87AD-9FA0782A0802}"/>
              </a:ext>
            </a:extLst>
          </p:cNvPr>
          <p:cNvSpPr/>
          <p:nvPr/>
        </p:nvSpPr>
        <p:spPr>
          <a:xfrm>
            <a:off x="2468880" y="6000690"/>
            <a:ext cx="6090329" cy="369332"/>
          </a:xfrm>
          <a:prstGeom prst="rect">
            <a:avLst/>
          </a:prstGeom>
        </p:spPr>
        <p:txBody>
          <a:bodyPr wrap="square">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Navy Department Building, Washington, D.C., c. 1940s</a:t>
            </a:r>
          </a:p>
        </p:txBody>
      </p:sp>
    </p:spTree>
    <p:extLst>
      <p:ext uri="{BB962C8B-B14F-4D97-AF65-F5344CB8AC3E}">
        <p14:creationId xmlns:p14="http://schemas.microsoft.com/office/powerpoint/2010/main" val="59703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Victories and Disappointments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775310" y="1305341"/>
            <a:ext cx="6697219"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The Golden 13 were commissioned in March 1944. But even with their stripes, they were never treated as the equals of their White peers. </a:t>
            </a:r>
          </a:p>
          <a:p>
            <a:pPr>
              <a:spcBef>
                <a:spcPts val="600"/>
              </a:spcBef>
              <a:spcAft>
                <a:spcPts val="600"/>
              </a:spcAft>
            </a:pPr>
            <a:r>
              <a:rPr lang="en-US" sz="2600" dirty="0">
                <a:cs typeface="Arial"/>
              </a:rPr>
              <a:t>There were no quarters for them at the segregated station, so they had to live off-base. Armstrong warned them not to enter the officers’ clubs. None of the 13 would ever lead men of any race into battle. </a:t>
            </a:r>
          </a:p>
        </p:txBody>
      </p:sp>
      <p:pic>
        <p:nvPicPr>
          <p:cNvPr id="5" name="Picture 4">
            <a:extLst>
              <a:ext uri="{FF2B5EF4-FFF2-40B4-BE49-F238E27FC236}">
                <a16:creationId xmlns:a16="http://schemas.microsoft.com/office/drawing/2014/main" id="{E7F2CED0-87F6-456A-A4A4-FACC0531128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p:blipFill>
        <p:spPr>
          <a:xfrm>
            <a:off x="226169" y="1425494"/>
            <a:ext cx="4485417" cy="3606900"/>
          </a:xfrm>
          <a:prstGeom prst="rect">
            <a:avLst/>
          </a:prstGeom>
          <a:effectLst>
            <a:softEdge rad="127000"/>
          </a:effectLst>
        </p:spPr>
      </p:pic>
      <p:sp>
        <p:nvSpPr>
          <p:cNvPr id="6" name="Rectangle 5">
            <a:extLst>
              <a:ext uri="{FF2B5EF4-FFF2-40B4-BE49-F238E27FC236}">
                <a16:creationId xmlns:a16="http://schemas.microsoft.com/office/drawing/2014/main" id="{BBF5923D-8168-4C1F-AFE8-1D8B01E707C2}"/>
              </a:ext>
            </a:extLst>
          </p:cNvPr>
          <p:cNvSpPr/>
          <p:nvPr/>
        </p:nvSpPr>
        <p:spPr>
          <a:xfrm>
            <a:off x="2468878" y="5247867"/>
            <a:ext cx="9329054" cy="1015663"/>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Commander Downes congratulates Reagan and </a:t>
            </a:r>
            <a:r>
              <a:rPr lang="en-US" sz="2000" i="1" dirty="0" err="1">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Sublett</a:t>
            </a:r>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upon their return to the Hampton Naval Training School. This warm welcome from a respected superior was a far cry from the atmosphere at Great Lakes.</a:t>
            </a:r>
          </a:p>
        </p:txBody>
      </p:sp>
    </p:spTree>
    <p:extLst>
      <p:ext uri="{BB962C8B-B14F-4D97-AF65-F5344CB8AC3E}">
        <p14:creationId xmlns:p14="http://schemas.microsoft.com/office/powerpoint/2010/main" val="133831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Ahead of the Curve</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0" y="1210021"/>
            <a:ext cx="5696925" cy="50475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Despite the hostility they faced, the Golden 13 paved the way of the integration of the armed forces, which President Truman ordered (to great push-back) in 1948.</a:t>
            </a:r>
          </a:p>
          <a:p>
            <a:pPr>
              <a:spcBef>
                <a:spcPts val="600"/>
              </a:spcBef>
              <a:spcAft>
                <a:spcPts val="600"/>
              </a:spcAft>
            </a:pPr>
            <a:r>
              <a:rPr lang="en-US" sz="2600" dirty="0">
                <a:cs typeface="Arial"/>
              </a:rPr>
              <a:t>In the last years of WWII, this first generation of Black officers often faced contempt and insubordination from White sailors who refused to salute them as superiors in rank. But the gates were open, and more Black officer recruits followed.</a:t>
            </a:r>
          </a:p>
        </p:txBody>
      </p:sp>
      <p:pic>
        <p:nvPicPr>
          <p:cNvPr id="5" name="Picture 4">
            <a:extLst>
              <a:ext uri="{FF2B5EF4-FFF2-40B4-BE49-F238E27FC236}">
                <a16:creationId xmlns:a16="http://schemas.microsoft.com/office/drawing/2014/main" id="{72C6028F-1EB4-43AB-9BA1-EA2CC145F0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394700" y="-528518"/>
            <a:ext cx="5445136" cy="10192188"/>
          </a:xfrm>
          <a:prstGeom prst="rect">
            <a:avLst/>
          </a:prstGeom>
          <a:effectLst>
            <a:softEdge rad="88900"/>
          </a:effectLst>
        </p:spPr>
      </p:pic>
    </p:spTree>
    <p:extLst>
      <p:ext uri="{BB962C8B-B14F-4D97-AF65-F5344CB8AC3E}">
        <p14:creationId xmlns:p14="http://schemas.microsoft.com/office/powerpoint/2010/main" val="709641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Ahead of the Curve</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2468880" y="1210021"/>
            <a:ext cx="5058971"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Less than a year after the Golden 13 received their commissions, Samuel L. Gravely, Jr. earned the rank of ensign and went on to pursue a career in the Navy. During the Vietnam war, Gravely was the first Black officer to command a ship in combat. He retired as Vice Admiral in 1980.</a:t>
            </a:r>
          </a:p>
        </p:txBody>
      </p:sp>
      <p:sp>
        <p:nvSpPr>
          <p:cNvPr id="5" name="Rectangle 4">
            <a:extLst>
              <a:ext uri="{FF2B5EF4-FFF2-40B4-BE49-F238E27FC236}">
                <a16:creationId xmlns:a16="http://schemas.microsoft.com/office/drawing/2014/main" id="{2046EEE5-CF37-4F51-8958-4B92B88295A4}"/>
              </a:ext>
            </a:extLst>
          </p:cNvPr>
          <p:cNvSpPr/>
          <p:nvPr/>
        </p:nvSpPr>
        <p:spPr>
          <a:xfrm>
            <a:off x="2468880" y="5703559"/>
            <a:ext cx="4968151" cy="707886"/>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Captain Samuel L. Gravely, Jr. and his wife, Alma, on board a Navy ship, c. 1971</a:t>
            </a:r>
          </a:p>
        </p:txBody>
      </p:sp>
      <p:pic>
        <p:nvPicPr>
          <p:cNvPr id="6" name="Picture 5">
            <a:extLst>
              <a:ext uri="{FF2B5EF4-FFF2-40B4-BE49-F238E27FC236}">
                <a16:creationId xmlns:a16="http://schemas.microsoft.com/office/drawing/2014/main" id="{D18A2DF7-FAF8-4186-9C76-FA5D12993B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0835" y="0"/>
            <a:ext cx="4621113" cy="6858000"/>
          </a:xfrm>
          <a:prstGeom prst="rect">
            <a:avLst/>
          </a:prstGeom>
        </p:spPr>
      </p:pic>
    </p:spTree>
    <p:extLst>
      <p:ext uri="{BB962C8B-B14F-4D97-AF65-F5344CB8AC3E}">
        <p14:creationId xmlns:p14="http://schemas.microsoft.com/office/powerpoint/2010/main" val="382507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Ahead of the Curve</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163780" y="1250865"/>
            <a:ext cx="7085467"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Lieutenant Nelson, who at Camp Robert Smalls, had been the most outspoken and boisterous candidate, was the only one of the 13 to pursue a naval career – during which he wrote a scholarly book on integrating the Navy.</a:t>
            </a:r>
          </a:p>
          <a:p>
            <a:pPr>
              <a:spcBef>
                <a:spcPts val="600"/>
              </a:spcBef>
              <a:spcAft>
                <a:spcPts val="600"/>
              </a:spcAft>
            </a:pPr>
            <a:r>
              <a:rPr lang="en-US" sz="2600" dirty="0">
                <a:cs typeface="Arial"/>
              </a:rPr>
              <a:t>William White, later a Justice on the Illinois Appellate Court, recalled: “We were the hopes and aspirations of the blacks in the Navy … We were the forerunners. What we did or did not do determined whether the program expanded or failed.” </a:t>
            </a:r>
          </a:p>
        </p:txBody>
      </p:sp>
      <p:pic>
        <p:nvPicPr>
          <p:cNvPr id="5" name="Picture 4">
            <a:extLst>
              <a:ext uri="{FF2B5EF4-FFF2-40B4-BE49-F238E27FC236}">
                <a16:creationId xmlns:a16="http://schemas.microsoft.com/office/drawing/2014/main" id="{142A4F39-067E-4CEC-B035-3CF9653A3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736" y="1377909"/>
            <a:ext cx="3464777" cy="4393337"/>
          </a:xfrm>
          <a:prstGeom prst="rect">
            <a:avLst/>
          </a:prstGeom>
          <a:effectLst>
            <a:softEdge rad="63500"/>
          </a:effectLst>
        </p:spPr>
      </p:pic>
      <p:sp>
        <p:nvSpPr>
          <p:cNvPr id="6" name="Rectangle 5">
            <a:extLst>
              <a:ext uri="{FF2B5EF4-FFF2-40B4-BE49-F238E27FC236}">
                <a16:creationId xmlns:a16="http://schemas.microsoft.com/office/drawing/2014/main" id="{65FD6154-AF08-4944-A3D9-FB0D8274D1EC}"/>
              </a:ext>
            </a:extLst>
          </p:cNvPr>
          <p:cNvSpPr/>
          <p:nvPr/>
        </p:nvSpPr>
        <p:spPr>
          <a:xfrm>
            <a:off x="2468880" y="5939135"/>
            <a:ext cx="7085467" cy="461665"/>
          </a:xfrm>
          <a:prstGeom prst="rect">
            <a:avLst/>
          </a:prstGeom>
        </p:spPr>
        <p:txBody>
          <a:bodyPr wrap="square">
            <a:spAutoFit/>
          </a:bodyPr>
          <a:lstStyle/>
          <a:p>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Justice William Sylvester White, c. 1980s</a:t>
            </a:r>
          </a:p>
        </p:txBody>
      </p:sp>
    </p:spTree>
    <p:extLst>
      <p:ext uri="{BB962C8B-B14F-4D97-AF65-F5344CB8AC3E}">
        <p14:creationId xmlns:p14="http://schemas.microsoft.com/office/powerpoint/2010/main" val="154294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Telling Their Stories</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1" y="1210021"/>
            <a:ext cx="4964518"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In 1986, naval historian Paul Stillwell began collecting oral histories from the surviving eight members of the Golden 13. These recollections were published in 1992, solidifying the officers’ place in the history of the U.S. military and the struggle for its integration. </a:t>
            </a:r>
          </a:p>
        </p:txBody>
      </p:sp>
      <p:pic>
        <p:nvPicPr>
          <p:cNvPr id="5" name="Picture 4">
            <a:extLst>
              <a:ext uri="{FF2B5EF4-FFF2-40B4-BE49-F238E27FC236}">
                <a16:creationId xmlns:a16="http://schemas.microsoft.com/office/drawing/2014/main" id="{679314D9-E40B-460D-8820-A4851531C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3997" y="571500"/>
            <a:ext cx="3886200" cy="5829300"/>
          </a:xfrm>
          <a:prstGeom prst="rect">
            <a:avLst/>
          </a:prstGeom>
          <a:effectLst>
            <a:softEdge rad="25400"/>
          </a:effectLst>
        </p:spPr>
      </p:pic>
    </p:spTree>
    <p:extLst>
      <p:ext uri="{BB962C8B-B14F-4D97-AF65-F5344CB8AC3E}">
        <p14:creationId xmlns:p14="http://schemas.microsoft.com/office/powerpoint/2010/main" val="628217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Telling Their Stories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4335528" y="1349829"/>
            <a:ext cx="6562844"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Over the course of their reunions and Navy recruitment events in the 1970s and 80s, the surviving members of the Golden 13 became closer friends than they had ever been as younger men in wartime. Each had gone on to great success in civilian life as lawyers, educators, engineers, and entrepreneurs.</a:t>
            </a:r>
          </a:p>
        </p:txBody>
      </p:sp>
      <p:pic>
        <p:nvPicPr>
          <p:cNvPr id="9" name="Picture 8">
            <a:extLst>
              <a:ext uri="{FF2B5EF4-FFF2-40B4-BE49-F238E27FC236}">
                <a16:creationId xmlns:a16="http://schemas.microsoft.com/office/drawing/2014/main" id="{6817057E-40FA-4475-A85C-82F6B3FBC9E3}"/>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p:blipFill>
        <p:spPr>
          <a:xfrm>
            <a:off x="489098" y="1349829"/>
            <a:ext cx="3537857" cy="5050971"/>
          </a:xfrm>
          <a:prstGeom prst="rect">
            <a:avLst/>
          </a:prstGeom>
          <a:effectLst>
            <a:softEdge rad="38100"/>
          </a:effectLst>
        </p:spPr>
      </p:pic>
      <p:sp>
        <p:nvSpPr>
          <p:cNvPr id="10" name="Rectangle 9">
            <a:extLst>
              <a:ext uri="{FF2B5EF4-FFF2-40B4-BE49-F238E27FC236}">
                <a16:creationId xmlns:a16="http://schemas.microsoft.com/office/drawing/2014/main" id="{FB496E64-CAE8-4507-ADEB-D2F1BF039F47}"/>
              </a:ext>
            </a:extLst>
          </p:cNvPr>
          <p:cNvSpPr/>
          <p:nvPr/>
        </p:nvSpPr>
        <p:spPr>
          <a:xfrm>
            <a:off x="4335528" y="4831140"/>
            <a:ext cx="6382091" cy="1569660"/>
          </a:xfrm>
          <a:prstGeom prst="rect">
            <a:avLst/>
          </a:prstGeom>
        </p:spPr>
        <p:txBody>
          <a:bodyPr wrap="square">
            <a:spAutoFit/>
          </a:bodyPr>
          <a:lstStyle/>
          <a:p>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Nine surviving members of the Golden 13 at Monterrey, CA in 1977. Top-to-bottom, left-to-right: Baugh, Arbor, Reagan, </a:t>
            </a:r>
            <a:r>
              <a:rPr lang="en-US" sz="2400" i="1" dirty="0" err="1">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Sublett</a:t>
            </a: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Martin, White, Samuel Barnes, Cooper, and Nelson.</a:t>
            </a:r>
          </a:p>
        </p:txBody>
      </p:sp>
    </p:spTree>
    <p:extLst>
      <p:ext uri="{BB962C8B-B14F-4D97-AF65-F5344CB8AC3E}">
        <p14:creationId xmlns:p14="http://schemas.microsoft.com/office/powerpoint/2010/main" val="394955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7"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936302" cy="717550"/>
          </a:xfrm>
        </p:spPr>
        <p:txBody>
          <a:bodyPr>
            <a:normAutofit/>
          </a:bodyPr>
          <a:lstStyle/>
          <a:p>
            <a:r>
              <a:rPr lang="en-US" dirty="0"/>
              <a:t>A Golden Reunion</a:t>
            </a:r>
            <a:endParaRPr lang="en-US" sz="4000" dirty="0"/>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4919870" y="1376150"/>
            <a:ext cx="6669156" cy="717550"/>
          </a:xfrm>
        </p:spPr>
        <p:txBody>
          <a:bodyPr vert="horz" lIns="91440" tIns="45720" rIns="91440" bIns="45720" rtlCol="0" anchor="t">
            <a:noAutofit/>
          </a:bodyPr>
          <a:lstStyle/>
          <a:p>
            <a:r>
              <a:rPr lang="en-US" dirty="0">
                <a:solidFill>
                  <a:schemeClr val="tx1"/>
                </a:solidFill>
                <a:ea typeface="Lato"/>
              </a:rPr>
              <a:t>Lieutenant Commander Dennis Denmark Nelson, who worked public communications for the armed forces, had organized this reunion for him and his fellow </a:t>
            </a:r>
            <a:r>
              <a:rPr lang="en-US" b="1" dirty="0">
                <a:solidFill>
                  <a:schemeClr val="tx1"/>
                </a:solidFill>
                <a:ea typeface="Lato"/>
              </a:rPr>
              <a:t>trailblazers</a:t>
            </a:r>
            <a:r>
              <a:rPr lang="en-US" dirty="0">
                <a:solidFill>
                  <a:schemeClr val="tx1"/>
                </a:solidFill>
                <a:ea typeface="Lato"/>
              </a:rPr>
              <a:t>. </a:t>
            </a:r>
          </a:p>
          <a:p>
            <a:r>
              <a:rPr lang="en-US" dirty="0">
                <a:solidFill>
                  <a:schemeClr val="tx1"/>
                </a:solidFill>
                <a:ea typeface="Lato"/>
              </a:rPr>
              <a:t>A generation ago, some military leaders were uncomfortable with these men becoming officers. Now, a racially diverse Navy was eager to celebrate their accomplishments (both in the uniform and as civilians) to help attract recruits.</a:t>
            </a:r>
          </a:p>
        </p:txBody>
      </p:sp>
      <p:pic>
        <p:nvPicPr>
          <p:cNvPr id="6" name="Picture 5">
            <a:extLst>
              <a:ext uri="{FF2B5EF4-FFF2-40B4-BE49-F238E27FC236}">
                <a16:creationId xmlns:a16="http://schemas.microsoft.com/office/drawing/2014/main" id="{0DF6717F-88CF-4FC2-B5B5-73220CEBE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199" y="1301971"/>
            <a:ext cx="3894317" cy="4974104"/>
          </a:xfrm>
          <a:prstGeom prst="rect">
            <a:avLst/>
          </a:prstGeom>
          <a:effectLst>
            <a:softEdge rad="63500"/>
          </a:effectLst>
        </p:spPr>
      </p:pic>
      <p:sp>
        <p:nvSpPr>
          <p:cNvPr id="7" name="Text Box 16">
            <a:extLst>
              <a:ext uri="{FF2B5EF4-FFF2-40B4-BE49-F238E27FC236}">
                <a16:creationId xmlns:a16="http://schemas.microsoft.com/office/drawing/2014/main" id="{5F9AD930-29A4-4DCA-896C-BE523EA0EBEF}"/>
              </a:ext>
            </a:extLst>
          </p:cNvPr>
          <p:cNvSpPr txBox="1"/>
          <p:nvPr/>
        </p:nvSpPr>
        <p:spPr>
          <a:xfrm>
            <a:off x="5009080" y="5906178"/>
            <a:ext cx="6052930" cy="369897"/>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Ensign Dennis Denmark Nelson, c. 1944 </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dirty="0"/>
              <a:t>Telling Their Stories</a:t>
            </a:r>
            <a:endParaRPr lang="en-US" sz="4000" dirty="0"/>
          </a:p>
        </p:txBody>
      </p:sp>
      <p:sp>
        <p:nvSpPr>
          <p:cNvPr id="4" name="TextBox 3">
            <a:extLst>
              <a:ext uri="{FF2B5EF4-FFF2-40B4-BE49-F238E27FC236}">
                <a16:creationId xmlns:a16="http://schemas.microsoft.com/office/drawing/2014/main" id="{91B4AEEB-C1CB-1B8D-F7DC-20EDF75D7CDD}"/>
              </a:ext>
            </a:extLst>
          </p:cNvPr>
          <p:cNvSpPr txBox="1"/>
          <p:nvPr/>
        </p:nvSpPr>
        <p:spPr>
          <a:xfrm>
            <a:off x="2468879" y="1210021"/>
            <a:ext cx="8982385"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Together, they had received the recognition and thanks of a growing number of Black and female officers – a scene that would have been unthinkable a half-century earlier. In many ways the Navy had become, in Justice White’s words, “more democratic than the country it serves.”</a:t>
            </a:r>
          </a:p>
        </p:txBody>
      </p:sp>
      <p:pic>
        <p:nvPicPr>
          <p:cNvPr id="5" name="Picture 4">
            <a:extLst>
              <a:ext uri="{FF2B5EF4-FFF2-40B4-BE49-F238E27FC236}">
                <a16:creationId xmlns:a16="http://schemas.microsoft.com/office/drawing/2014/main" id="{F66AC705-5609-4B92-94BC-FB19B072C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092" y="3497353"/>
            <a:ext cx="2366744" cy="3037114"/>
          </a:xfrm>
          <a:prstGeom prst="rect">
            <a:avLst/>
          </a:prstGeom>
          <a:effectLst>
            <a:softEdge rad="25400"/>
          </a:effectLst>
        </p:spPr>
      </p:pic>
      <p:pic>
        <p:nvPicPr>
          <p:cNvPr id="6" name="Picture 5">
            <a:extLst>
              <a:ext uri="{FF2B5EF4-FFF2-40B4-BE49-F238E27FC236}">
                <a16:creationId xmlns:a16="http://schemas.microsoft.com/office/drawing/2014/main" id="{00548DD0-BE80-4024-884A-2CC0C0ECF0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893" y="3502291"/>
            <a:ext cx="2104536" cy="3032176"/>
          </a:xfrm>
          <a:prstGeom prst="rect">
            <a:avLst/>
          </a:prstGeom>
          <a:effectLst>
            <a:softEdge rad="25400"/>
          </a:effectLst>
        </p:spPr>
      </p:pic>
      <p:pic>
        <p:nvPicPr>
          <p:cNvPr id="7" name="Picture 6">
            <a:extLst>
              <a:ext uri="{FF2B5EF4-FFF2-40B4-BE49-F238E27FC236}">
                <a16:creationId xmlns:a16="http://schemas.microsoft.com/office/drawing/2014/main" id="{8B583913-07C4-46F6-AD11-E448CAF90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0499" y="3497353"/>
            <a:ext cx="2380576" cy="3037114"/>
          </a:xfrm>
          <a:prstGeom prst="rect">
            <a:avLst/>
          </a:prstGeom>
          <a:effectLst>
            <a:softEdge rad="25400"/>
          </a:effectLst>
        </p:spPr>
      </p:pic>
      <p:sp>
        <p:nvSpPr>
          <p:cNvPr id="8" name="Rectangle 7">
            <a:extLst>
              <a:ext uri="{FF2B5EF4-FFF2-40B4-BE49-F238E27FC236}">
                <a16:creationId xmlns:a16="http://schemas.microsoft.com/office/drawing/2014/main" id="{710DA93F-B449-479A-A0B9-A3AE03B068B2}"/>
              </a:ext>
            </a:extLst>
          </p:cNvPr>
          <p:cNvSpPr/>
          <p:nvPr/>
        </p:nvSpPr>
        <p:spPr>
          <a:xfrm>
            <a:off x="9417738" y="3555099"/>
            <a:ext cx="2033526" cy="2862322"/>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Graham Martin, George Cooper, and John W. Reagan, c. 1980s. Each went on to post-naval success in education and business.</a:t>
            </a:r>
          </a:p>
        </p:txBody>
      </p:sp>
    </p:spTree>
    <p:extLst>
      <p:ext uri="{BB962C8B-B14F-4D97-AF65-F5344CB8AC3E}">
        <p14:creationId xmlns:p14="http://schemas.microsoft.com/office/powerpoint/2010/main" val="122080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0"/>
                                        <p:tgtEl>
                                          <p:spTgt spid="6"/>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3000"/>
                                        <p:tgtEl>
                                          <p:spTgt spid="5"/>
                                        </p:tgtEl>
                                      </p:cBhvr>
                                    </p:animEffect>
                                  </p:childTnLst>
                                </p:cTn>
                              </p:par>
                              <p:par>
                                <p:cTn id="11" presetID="10" presetClass="entr" presetSubtype="0" fill="hold" nodeType="withEffect">
                                  <p:stCondLst>
                                    <p:cond delay="2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A Golden Legacy</a:t>
            </a:r>
          </a:p>
        </p:txBody>
      </p:sp>
      <p:sp>
        <p:nvSpPr>
          <p:cNvPr id="4" name="TextBox 3">
            <a:extLst>
              <a:ext uri="{FF2B5EF4-FFF2-40B4-BE49-F238E27FC236}">
                <a16:creationId xmlns:a16="http://schemas.microsoft.com/office/drawing/2014/main" id="{91B4AEEB-C1CB-1B8D-F7DC-20EDF75D7CDD}"/>
              </a:ext>
            </a:extLst>
          </p:cNvPr>
          <p:cNvSpPr txBox="1"/>
          <p:nvPr/>
        </p:nvSpPr>
        <p:spPr>
          <a:xfrm>
            <a:off x="2468880" y="1210021"/>
            <a:ext cx="4984838" cy="50475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600" dirty="0">
                <a:cs typeface="Arial"/>
              </a:rPr>
              <a:t>In 1992, General Colin Powell wrote of these naval officers and their legacy: </a:t>
            </a:r>
          </a:p>
          <a:p>
            <a:pPr>
              <a:spcBef>
                <a:spcPts val="600"/>
              </a:spcBef>
              <a:spcAft>
                <a:spcPts val="600"/>
              </a:spcAft>
            </a:pPr>
            <a:r>
              <a:rPr lang="en-US" sz="2600" dirty="0">
                <a:cs typeface="Arial"/>
              </a:rPr>
              <a:t>“[N]one of our lives is written on a clean slate. The opportunities that come our way, the privileges we enjoy, the very direction that our lives often take are shaped by men and women – like the Golden 13 – who came before us and who toiled to make the path a little clearer.”</a:t>
            </a:r>
          </a:p>
        </p:txBody>
      </p:sp>
      <p:grpSp>
        <p:nvGrpSpPr>
          <p:cNvPr id="3" name="Group 2">
            <a:extLst>
              <a:ext uri="{FF2B5EF4-FFF2-40B4-BE49-F238E27FC236}">
                <a16:creationId xmlns:a16="http://schemas.microsoft.com/office/drawing/2014/main" id="{F355479B-CDFB-4F0C-8AB3-AB25A1F81859}"/>
              </a:ext>
            </a:extLst>
          </p:cNvPr>
          <p:cNvGrpSpPr/>
          <p:nvPr/>
        </p:nvGrpSpPr>
        <p:grpSpPr>
          <a:xfrm>
            <a:off x="238094" y="4263888"/>
            <a:ext cx="1895440" cy="2176668"/>
            <a:chOff x="809154" y="4434425"/>
            <a:chExt cx="2913386" cy="2027435"/>
          </a:xfrm>
        </p:grpSpPr>
        <p:sp>
          <p:nvSpPr>
            <p:cNvPr id="6" name="Rectangle 5">
              <a:extLst>
                <a:ext uri="{FF2B5EF4-FFF2-40B4-BE49-F238E27FC236}">
                  <a16:creationId xmlns:a16="http://schemas.microsoft.com/office/drawing/2014/main" id="{994F1896-93E0-44A7-85F7-41E9FBEF0CC2}"/>
                </a:ext>
              </a:extLst>
            </p:cNvPr>
            <p:cNvSpPr/>
            <p:nvPr/>
          </p:nvSpPr>
          <p:spPr>
            <a:xfrm>
              <a:off x="809154" y="4434425"/>
              <a:ext cx="2913386" cy="2027435"/>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6D05406-1CA4-4AD6-B4AC-417C6356B4FE}"/>
                </a:ext>
              </a:extLst>
            </p:cNvPr>
            <p:cNvSpPr txBox="1"/>
            <p:nvPr/>
          </p:nvSpPr>
          <p:spPr>
            <a:xfrm>
              <a:off x="885897" y="4509281"/>
              <a:ext cx="2759898" cy="18777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600"/>
                </a:spcAft>
              </a:pPr>
              <a:r>
                <a:rPr lang="en-US" sz="2000" dirty="0">
                  <a:latin typeface="Arial" panose="020B0604020202020204" pitchFamily="34" charset="0"/>
                  <a:cs typeface="Arial" panose="020B0604020202020204" pitchFamily="34" charset="0"/>
                </a:rPr>
                <a:t>Who was General Colin Powell? </a:t>
              </a:r>
            </a:p>
            <a:p>
              <a:pPr>
                <a:spcAft>
                  <a:spcPts val="600"/>
                </a:spcAft>
              </a:pPr>
              <a:r>
                <a:rPr lang="en-US" sz="2000" dirty="0">
                  <a:latin typeface="Arial" panose="020B0604020202020204" pitchFamily="34" charset="0"/>
                  <a:cs typeface="Arial" panose="020B0604020202020204" pitchFamily="34" charset="0"/>
                </a:rPr>
                <a:t>In what ways was he a trailblazer?</a:t>
              </a:r>
            </a:p>
          </p:txBody>
        </p:sp>
      </p:grpSp>
      <p:pic>
        <p:nvPicPr>
          <p:cNvPr id="18" name="Picture 17">
            <a:extLst>
              <a:ext uri="{FF2B5EF4-FFF2-40B4-BE49-F238E27FC236}">
                <a16:creationId xmlns:a16="http://schemas.microsoft.com/office/drawing/2014/main" id="{F358EDD0-2B34-4C95-A015-57AD4962E0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3960" y="833610"/>
            <a:ext cx="3898311" cy="5014913"/>
          </a:xfrm>
          <a:prstGeom prst="rect">
            <a:avLst/>
          </a:prstGeom>
          <a:effectLst>
            <a:softEdge rad="63500"/>
          </a:effectLst>
        </p:spPr>
      </p:pic>
      <p:sp>
        <p:nvSpPr>
          <p:cNvPr id="19" name="Rectangle 18">
            <a:extLst>
              <a:ext uri="{FF2B5EF4-FFF2-40B4-BE49-F238E27FC236}">
                <a16:creationId xmlns:a16="http://schemas.microsoft.com/office/drawing/2014/main" id="{A978089D-8582-47A1-9504-AC8F897CCEC0}"/>
              </a:ext>
            </a:extLst>
          </p:cNvPr>
          <p:cNvSpPr/>
          <p:nvPr/>
        </p:nvSpPr>
        <p:spPr>
          <a:xfrm>
            <a:off x="7518881" y="5864612"/>
            <a:ext cx="4396999" cy="461665"/>
          </a:xfrm>
          <a:prstGeom prst="rect">
            <a:avLst/>
          </a:prstGeom>
        </p:spPr>
        <p:txBody>
          <a:bodyPr wrap="square">
            <a:spAutoFit/>
          </a:bodyPr>
          <a:lstStyle/>
          <a:p>
            <a:pPr algn="ctr"/>
            <a:r>
              <a:rPr lang="en-US" sz="2400"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General Colin Powell, c. 1989</a:t>
            </a:r>
          </a:p>
        </p:txBody>
      </p:sp>
    </p:spTree>
    <p:extLst>
      <p:ext uri="{BB962C8B-B14F-4D97-AF65-F5344CB8AC3E}">
        <p14:creationId xmlns:p14="http://schemas.microsoft.com/office/powerpoint/2010/main" val="414715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out)">
                                      <p:cBhvr>
                                        <p:cTn id="7" dur="2000"/>
                                        <p:tgtEl>
                                          <p:spTgt spid="18"/>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910313" y="1113010"/>
            <a:ext cx="5747789" cy="4713053"/>
          </a:xfrm>
        </p:spPr>
        <p:txBody>
          <a:bodyPr vert="horz" lIns="91440" tIns="45720" rIns="91440" bIns="45720" numCol="2" rtlCol="0" anchor="t">
            <a:noAutofit/>
          </a:bodyPr>
          <a:lstStyle/>
          <a:p>
            <a:pPr>
              <a:spcAft>
                <a:spcPts val="1200"/>
              </a:spcAft>
            </a:pPr>
            <a:r>
              <a:rPr lang="en-US" dirty="0">
                <a:solidFill>
                  <a:schemeClr val="tx1"/>
                </a:solidFill>
                <a:latin typeface="Arial"/>
                <a:ea typeface="Lato"/>
                <a:cs typeface="Arial"/>
              </a:rPr>
              <a:t>Admiral</a:t>
            </a:r>
            <a:br>
              <a:rPr lang="en-US" dirty="0">
                <a:solidFill>
                  <a:schemeClr val="tx1"/>
                </a:solidFill>
                <a:latin typeface="Arial"/>
                <a:ea typeface="Lato"/>
                <a:cs typeface="Arial"/>
              </a:rPr>
            </a:br>
            <a:r>
              <a:rPr lang="en-US" dirty="0">
                <a:solidFill>
                  <a:schemeClr val="tx1"/>
                </a:solidFill>
                <a:latin typeface="Arial"/>
                <a:ea typeface="Lato"/>
                <a:cs typeface="Arial"/>
              </a:rPr>
              <a:t>amiable</a:t>
            </a:r>
            <a:br>
              <a:rPr lang="en-US" dirty="0">
                <a:solidFill>
                  <a:schemeClr val="tx1"/>
                </a:solidFill>
                <a:latin typeface="Arial"/>
                <a:ea typeface="Lato"/>
                <a:cs typeface="Arial"/>
              </a:rPr>
            </a:br>
            <a:r>
              <a:rPr lang="en-US" dirty="0">
                <a:solidFill>
                  <a:schemeClr val="tx1"/>
                </a:solidFill>
                <a:latin typeface="Arial"/>
                <a:ea typeface="Lato"/>
                <a:cs typeface="Arial"/>
              </a:rPr>
              <a:t>boisterous</a:t>
            </a:r>
            <a:br>
              <a:rPr lang="en-US" dirty="0">
                <a:solidFill>
                  <a:schemeClr val="tx1"/>
                </a:solidFill>
                <a:latin typeface="Arial"/>
                <a:ea typeface="Lato"/>
                <a:cs typeface="Arial"/>
              </a:rPr>
            </a:br>
            <a:r>
              <a:rPr lang="en-US" dirty="0">
                <a:solidFill>
                  <a:schemeClr val="tx1"/>
                </a:solidFill>
                <a:latin typeface="Arial"/>
                <a:ea typeface="Lato"/>
                <a:cs typeface="Arial"/>
              </a:rPr>
              <a:t>ensign</a:t>
            </a:r>
            <a:br>
              <a:rPr lang="en-US" dirty="0">
                <a:solidFill>
                  <a:schemeClr val="tx1"/>
                </a:solidFill>
                <a:latin typeface="Arial"/>
                <a:ea typeface="Lato"/>
                <a:cs typeface="Arial"/>
              </a:rPr>
            </a:br>
            <a:r>
              <a:rPr lang="en-US" dirty="0">
                <a:solidFill>
                  <a:schemeClr val="tx1"/>
                </a:solidFill>
                <a:latin typeface="Arial"/>
                <a:ea typeface="Lato"/>
                <a:cs typeface="Arial"/>
              </a:rPr>
              <a:t>fleet</a:t>
            </a:r>
            <a:br>
              <a:rPr lang="en-US" dirty="0">
                <a:solidFill>
                  <a:schemeClr val="tx1"/>
                </a:solidFill>
                <a:latin typeface="Arial"/>
                <a:ea typeface="Lato"/>
                <a:cs typeface="Arial"/>
              </a:rPr>
            </a:br>
            <a:r>
              <a:rPr lang="en-US" dirty="0">
                <a:solidFill>
                  <a:schemeClr val="tx1"/>
                </a:solidFill>
                <a:latin typeface="Arial"/>
                <a:ea typeface="Lato"/>
                <a:cs typeface="Arial"/>
              </a:rPr>
              <a:t>indoctrination</a:t>
            </a:r>
            <a:br>
              <a:rPr lang="en-US" dirty="0">
                <a:solidFill>
                  <a:schemeClr val="tx1"/>
                </a:solidFill>
                <a:latin typeface="Arial"/>
                <a:ea typeface="Lato"/>
                <a:cs typeface="Arial"/>
              </a:rPr>
            </a:br>
            <a:r>
              <a:rPr lang="en-US" dirty="0">
                <a:solidFill>
                  <a:schemeClr val="tx1"/>
                </a:solidFill>
                <a:latin typeface="Arial"/>
                <a:ea typeface="Lato"/>
                <a:cs typeface="Arial"/>
              </a:rPr>
              <a:t>machinist</a:t>
            </a:r>
            <a:br>
              <a:rPr lang="en-US" dirty="0">
                <a:solidFill>
                  <a:schemeClr val="tx1"/>
                </a:solidFill>
                <a:latin typeface="Arial"/>
                <a:ea typeface="Lato"/>
                <a:cs typeface="Arial"/>
              </a:rPr>
            </a:br>
            <a:r>
              <a:rPr lang="en-US" dirty="0">
                <a:solidFill>
                  <a:schemeClr val="tx1"/>
                </a:solidFill>
                <a:latin typeface="Arial"/>
                <a:ea typeface="Lato"/>
                <a:cs typeface="Arial"/>
              </a:rPr>
              <a:t>Morse code</a:t>
            </a:r>
            <a:br>
              <a:rPr lang="en-US" dirty="0">
                <a:solidFill>
                  <a:schemeClr val="tx1"/>
                </a:solidFill>
                <a:latin typeface="Arial"/>
                <a:ea typeface="Lato"/>
                <a:cs typeface="Arial"/>
              </a:rPr>
            </a:br>
            <a:r>
              <a:rPr lang="en-US" dirty="0">
                <a:solidFill>
                  <a:schemeClr val="tx1"/>
                </a:solidFill>
                <a:latin typeface="Arial"/>
                <a:ea typeface="Lato"/>
                <a:cs typeface="Arial"/>
              </a:rPr>
              <a:t>Pearl Harbor</a:t>
            </a:r>
            <a:br>
              <a:rPr lang="en-US" dirty="0">
                <a:solidFill>
                  <a:schemeClr val="tx1"/>
                </a:solidFill>
                <a:latin typeface="Arial"/>
                <a:ea typeface="Lato"/>
                <a:cs typeface="Arial"/>
              </a:rPr>
            </a:br>
            <a:r>
              <a:rPr lang="en-US" dirty="0">
                <a:solidFill>
                  <a:schemeClr val="tx1"/>
                </a:solidFill>
                <a:latin typeface="Arial"/>
                <a:ea typeface="Lato"/>
                <a:cs typeface="Arial"/>
              </a:rPr>
              <a:t>quartermaster</a:t>
            </a:r>
            <a:endParaRPr lang="en-US" b="1" dirty="0">
              <a:solidFill>
                <a:schemeClr val="tx1"/>
              </a:solidFill>
            </a:endParaRPr>
          </a:p>
          <a:p>
            <a:pPr>
              <a:spcBef>
                <a:spcPts val="0"/>
              </a:spcBef>
            </a:pPr>
            <a:endParaRPr lang="en-US" dirty="0">
              <a:solidFill>
                <a:schemeClr val="tx1"/>
              </a:solidFill>
              <a:latin typeface="Arial"/>
              <a:ea typeface="Lato"/>
              <a:cs typeface="Arial"/>
            </a:endParaRPr>
          </a:p>
          <a:p>
            <a:pPr>
              <a:spcBef>
                <a:spcPts val="0"/>
              </a:spcBef>
            </a:pPr>
            <a:r>
              <a:rPr lang="en-US" dirty="0">
                <a:solidFill>
                  <a:schemeClr val="tx1"/>
                </a:solidFill>
                <a:latin typeface="Arial"/>
                <a:ea typeface="Lato"/>
                <a:cs typeface="Arial"/>
              </a:rPr>
              <a:t>rapport</a:t>
            </a:r>
            <a:endParaRPr lang="en-US" dirty="0">
              <a:solidFill>
                <a:schemeClr val="tx1"/>
              </a:solidFill>
            </a:endParaRPr>
          </a:p>
          <a:p>
            <a:pPr>
              <a:spcBef>
                <a:spcPts val="0"/>
              </a:spcBef>
            </a:pPr>
            <a:r>
              <a:rPr lang="en-US" dirty="0">
                <a:solidFill>
                  <a:schemeClr val="tx1"/>
                </a:solidFill>
                <a:latin typeface="Arial"/>
                <a:ea typeface="Lato"/>
                <a:cs typeface="Arial"/>
              </a:rPr>
              <a:t>rigorous</a:t>
            </a:r>
          </a:p>
          <a:p>
            <a:pPr>
              <a:spcBef>
                <a:spcPts val="0"/>
              </a:spcBef>
            </a:pPr>
            <a:r>
              <a:rPr lang="en-US" dirty="0">
                <a:solidFill>
                  <a:schemeClr val="tx1"/>
                </a:solidFill>
                <a:latin typeface="Arial"/>
                <a:ea typeface="Lato"/>
                <a:cs typeface="Arial"/>
              </a:rPr>
              <a:t>semaphore</a:t>
            </a:r>
          </a:p>
          <a:p>
            <a:pPr>
              <a:spcBef>
                <a:spcPts val="0"/>
              </a:spcBef>
            </a:pPr>
            <a:r>
              <a:rPr lang="en-US" dirty="0">
                <a:solidFill>
                  <a:schemeClr val="tx1"/>
                </a:solidFill>
                <a:latin typeface="Arial"/>
                <a:ea typeface="Lato"/>
                <a:cs typeface="Arial"/>
              </a:rPr>
              <a:t>trailblazer</a:t>
            </a:r>
          </a:p>
          <a:p>
            <a:pPr>
              <a:spcBef>
                <a:spcPts val="0"/>
              </a:spcBef>
            </a:pPr>
            <a:endParaRPr lang="en-US" dirty="0">
              <a:solidFill>
                <a:schemeClr val="tx1"/>
              </a:solidFill>
            </a:endParaRPr>
          </a:p>
          <a:p>
            <a:pPr>
              <a:spcBef>
                <a:spcPts val="0"/>
              </a:spcBef>
            </a:pPr>
            <a:endParaRPr lang="en-US" dirty="0">
              <a:solidFill>
                <a:schemeClr val="tx1"/>
              </a:solidFill>
            </a:endParaRPr>
          </a:p>
          <a:p>
            <a:pPr>
              <a:spcBef>
                <a:spcPts val="0"/>
              </a:spcBef>
            </a:pPr>
            <a:endParaRPr lang="en-US" dirty="0">
              <a:solidFill>
                <a:schemeClr val="tx1"/>
              </a:solidFill>
            </a:endParaRPr>
          </a:p>
          <a:p>
            <a:endParaRPr lang="en-US" dirty="0">
              <a:solidFill>
                <a:schemeClr val="tx1"/>
              </a:solidFill>
            </a:endParaRPr>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83" y="1359971"/>
            <a:ext cx="4859153" cy="4859153"/>
          </a:xfrm>
          <a:prstGeom prst="rect">
            <a:avLst/>
          </a:prstGeom>
          <a:effectLst>
            <a:softEdge rad="381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5825646" y="5571375"/>
            <a:ext cx="4441230" cy="56308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ea typeface="Calibri" panose="020F0502020204030204" pitchFamily="34" charset="0"/>
                <a:cs typeface="Arial"/>
              </a:rPr>
              <a:t>Naval History and Heritage Command social media graphic, c. 2020</a:t>
            </a:r>
          </a:p>
        </p:txBody>
      </p:sp>
      <p:sp>
        <p:nvSpPr>
          <p:cNvPr id="2" name="TextBox 1">
            <a:extLst>
              <a:ext uri="{FF2B5EF4-FFF2-40B4-BE49-F238E27FC236}">
                <a16:creationId xmlns:a16="http://schemas.microsoft.com/office/drawing/2014/main" id="{D2FB411F-CA89-BA6F-C729-ECE0B6553FD8}"/>
              </a:ext>
            </a:extLst>
          </p:cNvPr>
          <p:cNvSpPr txBox="1"/>
          <p:nvPr/>
        </p:nvSpPr>
        <p:spPr>
          <a:xfrm>
            <a:off x="5825066" y="245534"/>
            <a:ext cx="339513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cs typeface="Arial"/>
              </a:rPr>
              <a:t>Vocabulary</a:t>
            </a:r>
            <a:endParaRPr lang="en-US" sz="4000" dirty="0"/>
          </a:p>
        </p:txBody>
      </p:sp>
    </p:spTree>
    <p:extLst>
      <p:ext uri="{BB962C8B-B14F-4D97-AF65-F5344CB8AC3E}">
        <p14:creationId xmlns:p14="http://schemas.microsoft.com/office/powerpoint/2010/main" val="4178031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61481" cy="717550"/>
          </a:xfrm>
        </p:spPr>
        <p:txBody>
          <a:bodyPr>
            <a:normAutofit/>
          </a:bodyPr>
          <a:lstStyle/>
          <a:p>
            <a:r>
              <a:rPr lang="en-US" sz="4000" dirty="0"/>
              <a:t>A Golden Reunion</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840594" y="1397361"/>
            <a:ext cx="4271354" cy="717550"/>
          </a:xfrm>
        </p:spPr>
        <p:txBody>
          <a:bodyPr vert="horz" lIns="91440" tIns="45720" rIns="91440" bIns="45720" rtlCol="0" anchor="t">
            <a:noAutofit/>
          </a:bodyPr>
          <a:lstStyle/>
          <a:p>
            <a:r>
              <a:rPr lang="en-US" dirty="0">
                <a:solidFill>
                  <a:schemeClr val="tx1"/>
                </a:solidFill>
                <a:ea typeface="Lato"/>
              </a:rPr>
              <a:t>It was here, a quarter-century after the men received their commissions, that public-relations </a:t>
            </a:r>
            <a:r>
              <a:rPr lang="en-US" b="1" dirty="0">
                <a:solidFill>
                  <a:schemeClr val="tx1"/>
                </a:solidFill>
                <a:ea typeface="Lato"/>
              </a:rPr>
              <a:t>savvy</a:t>
            </a:r>
            <a:r>
              <a:rPr lang="en-US" dirty="0">
                <a:solidFill>
                  <a:schemeClr val="tx1"/>
                </a:solidFill>
                <a:ea typeface="Lato"/>
              </a:rPr>
              <a:t> recruiting officer Captain Edward </a:t>
            </a:r>
            <a:r>
              <a:rPr lang="en-US" dirty="0" err="1">
                <a:solidFill>
                  <a:schemeClr val="tx1"/>
                </a:solidFill>
                <a:ea typeface="Lato"/>
              </a:rPr>
              <a:t>Sechrest</a:t>
            </a:r>
            <a:r>
              <a:rPr lang="en-US" dirty="0">
                <a:solidFill>
                  <a:schemeClr val="tx1"/>
                </a:solidFill>
                <a:ea typeface="Lato"/>
              </a:rPr>
              <a:t> dubbed these veterans “The Golden 13.”</a:t>
            </a:r>
            <a:r>
              <a:rPr lang="en-US" dirty="0">
                <a:solidFill>
                  <a:schemeClr val="tx1"/>
                </a:solidFill>
                <a:latin typeface="Arial"/>
                <a:ea typeface="Lato"/>
                <a:cs typeface="Arial"/>
              </a:rPr>
              <a:t> </a:t>
            </a:r>
          </a:p>
        </p:txBody>
      </p:sp>
      <p:pic>
        <p:nvPicPr>
          <p:cNvPr id="6" name="Picture 5">
            <a:extLst>
              <a:ext uri="{FF2B5EF4-FFF2-40B4-BE49-F238E27FC236}">
                <a16:creationId xmlns:a16="http://schemas.microsoft.com/office/drawing/2014/main" id="{32A4EF30-D866-44F6-85EE-81DFC851F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713" y="1397361"/>
            <a:ext cx="5983680" cy="3129924"/>
          </a:xfrm>
          <a:prstGeom prst="rect">
            <a:avLst/>
          </a:prstGeom>
          <a:effectLst>
            <a:softEdge rad="38100"/>
          </a:effectLst>
        </p:spPr>
      </p:pic>
      <p:sp>
        <p:nvSpPr>
          <p:cNvPr id="7" name="Text Box 16">
            <a:extLst>
              <a:ext uri="{FF2B5EF4-FFF2-40B4-BE49-F238E27FC236}">
                <a16:creationId xmlns:a16="http://schemas.microsoft.com/office/drawing/2014/main" id="{D8427478-0376-4B21-B5AE-37BAB18D049C}"/>
              </a:ext>
            </a:extLst>
          </p:cNvPr>
          <p:cNvSpPr txBox="1"/>
          <p:nvPr/>
        </p:nvSpPr>
        <p:spPr>
          <a:xfrm>
            <a:off x="2468880" y="4556094"/>
            <a:ext cx="2918129" cy="44233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12 members of the Golden 13, c. 1944.</a:t>
            </a:r>
          </a:p>
        </p:txBody>
      </p:sp>
    </p:spTree>
    <p:extLst>
      <p:ext uri="{BB962C8B-B14F-4D97-AF65-F5344CB8AC3E}">
        <p14:creationId xmlns:p14="http://schemas.microsoft.com/office/powerpoint/2010/main" val="3901059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2468880" y="457200"/>
            <a:ext cx="9082441" cy="717550"/>
          </a:xfrm>
        </p:spPr>
        <p:txBody>
          <a:bodyPr>
            <a:normAutofit/>
          </a:bodyPr>
          <a:lstStyle/>
          <a:p>
            <a:r>
              <a:rPr lang="en-US" sz="4000" dirty="0"/>
              <a:t>The Thirteen</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5327949" y="1293057"/>
            <a:ext cx="5972351" cy="717550"/>
          </a:xfrm>
        </p:spPr>
        <p:txBody>
          <a:bodyPr vert="horz" lIns="91440" tIns="45720" rIns="91440" bIns="45720" rtlCol="0" anchor="t">
            <a:noAutofit/>
          </a:bodyPr>
          <a:lstStyle/>
          <a:p>
            <a:r>
              <a:rPr lang="en-US" dirty="0">
                <a:solidFill>
                  <a:schemeClr val="tx1"/>
                </a:solidFill>
                <a:ea typeface="Lato"/>
              </a:rPr>
              <a:t>Twelve sailors had been commissioned as </a:t>
            </a:r>
            <a:r>
              <a:rPr lang="en-US" b="1" dirty="0">
                <a:solidFill>
                  <a:schemeClr val="tx1"/>
                </a:solidFill>
                <a:ea typeface="Lato"/>
              </a:rPr>
              <a:t>ensigns</a:t>
            </a:r>
            <a:r>
              <a:rPr lang="en-US" dirty="0">
                <a:solidFill>
                  <a:schemeClr val="tx1"/>
                </a:solidFill>
                <a:ea typeface="Lato"/>
              </a:rPr>
              <a:t> in March 1944: </a:t>
            </a:r>
          </a:p>
          <a:p>
            <a:r>
              <a:rPr lang="en-US" dirty="0">
                <a:solidFill>
                  <a:schemeClr val="tx1"/>
                </a:solidFill>
                <a:ea typeface="Lato"/>
              </a:rPr>
              <a:t>Nelson, Jesse Walter Arbor, Phillip G. Barnes, Samuel Edward Barnes, Dalton L. Baugh Sr., George Clinton Cooper, Reginald E. Goodwin, James E. Hair, Graham E. Martin, John W. Reagan, Frank E. </a:t>
            </a:r>
            <a:r>
              <a:rPr lang="en-US" dirty="0" err="1">
                <a:solidFill>
                  <a:schemeClr val="tx1"/>
                </a:solidFill>
                <a:ea typeface="Lato"/>
              </a:rPr>
              <a:t>Sublett</a:t>
            </a:r>
            <a:r>
              <a:rPr lang="en-US" dirty="0">
                <a:solidFill>
                  <a:schemeClr val="tx1"/>
                </a:solidFill>
                <a:ea typeface="Lato"/>
              </a:rPr>
              <a:t> Jr., and William Sylvester White. </a:t>
            </a:r>
          </a:p>
          <a:p>
            <a:r>
              <a:rPr lang="en-US" dirty="0">
                <a:solidFill>
                  <a:schemeClr val="tx1"/>
                </a:solidFill>
                <a:ea typeface="Lato"/>
              </a:rPr>
              <a:t>Charles Byrd Lear was made </a:t>
            </a:r>
            <a:r>
              <a:rPr lang="en-US" b="1" dirty="0">
                <a:solidFill>
                  <a:schemeClr val="tx1"/>
                </a:solidFill>
                <a:ea typeface="Lato"/>
              </a:rPr>
              <a:t>warrant officer</a:t>
            </a:r>
            <a:r>
              <a:rPr lang="en-US" dirty="0">
                <a:solidFill>
                  <a:schemeClr val="tx1"/>
                </a:solidFill>
                <a:ea typeface="Lato"/>
              </a:rPr>
              <a:t> – hence the count of “13.”</a:t>
            </a:r>
          </a:p>
        </p:txBody>
      </p:sp>
      <p:pic>
        <p:nvPicPr>
          <p:cNvPr id="6" name="Picture 5">
            <a:extLst>
              <a:ext uri="{FF2B5EF4-FFF2-40B4-BE49-F238E27FC236}">
                <a16:creationId xmlns:a16="http://schemas.microsoft.com/office/drawing/2014/main" id="{DD03BA90-5AC7-4A11-870D-50CA82A8F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700" y="1293057"/>
            <a:ext cx="4160998" cy="5249793"/>
          </a:xfrm>
          <a:prstGeom prst="rect">
            <a:avLst/>
          </a:prstGeom>
          <a:effectLst>
            <a:softEdge rad="38100"/>
          </a:effectLst>
        </p:spPr>
      </p:pic>
    </p:spTree>
    <p:extLst>
      <p:ext uri="{BB962C8B-B14F-4D97-AF65-F5344CB8AC3E}">
        <p14:creationId xmlns:p14="http://schemas.microsoft.com/office/powerpoint/2010/main" val="41128472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War Breaks Out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693462" y="1385929"/>
            <a:ext cx="6803446" cy="1305701"/>
          </a:xfrm>
        </p:spPr>
        <p:txBody>
          <a:bodyPr vert="horz" lIns="91440" tIns="45720" rIns="91440" bIns="45720" rtlCol="0" anchor="t">
            <a:noAutofit/>
          </a:bodyPr>
          <a:lstStyle/>
          <a:p>
            <a:r>
              <a:rPr lang="en-US" dirty="0">
                <a:solidFill>
                  <a:schemeClr val="tx1"/>
                </a:solidFill>
                <a:ea typeface="Lato"/>
              </a:rPr>
              <a:t>Their story began on December 7, 1941: the “day that would live in </a:t>
            </a:r>
            <a:r>
              <a:rPr lang="en-US" b="1" dirty="0">
                <a:solidFill>
                  <a:schemeClr val="tx1"/>
                </a:solidFill>
                <a:ea typeface="Lato"/>
              </a:rPr>
              <a:t>infamy</a:t>
            </a:r>
            <a:r>
              <a:rPr lang="en-US" dirty="0">
                <a:solidFill>
                  <a:schemeClr val="tx1"/>
                </a:solidFill>
                <a:ea typeface="Lato"/>
              </a:rPr>
              <a:t>,” as President Roosevelt famously declared. Early that morning, Japanese dive bombers devastated the U.S. naval base at </a:t>
            </a:r>
            <a:r>
              <a:rPr lang="en-US" b="1" dirty="0">
                <a:solidFill>
                  <a:schemeClr val="tx1"/>
                </a:solidFill>
                <a:ea typeface="Lato"/>
              </a:rPr>
              <a:t>Pearl</a:t>
            </a:r>
            <a:r>
              <a:rPr lang="en-US" dirty="0">
                <a:solidFill>
                  <a:schemeClr val="tx1"/>
                </a:solidFill>
                <a:ea typeface="Lato"/>
              </a:rPr>
              <a:t> </a:t>
            </a:r>
            <a:r>
              <a:rPr lang="en-US" b="1" dirty="0">
                <a:solidFill>
                  <a:schemeClr val="tx1"/>
                </a:solidFill>
                <a:ea typeface="Lato"/>
              </a:rPr>
              <a:t>Harbor</a:t>
            </a:r>
            <a:r>
              <a:rPr lang="en-US" dirty="0">
                <a:solidFill>
                  <a:schemeClr val="tx1"/>
                </a:solidFill>
                <a:ea typeface="Lato"/>
              </a:rPr>
              <a:t> on Oahu Island, Hawaii. The Empire of Japan had declared war on the United States. </a:t>
            </a:r>
          </a:p>
          <a:p>
            <a:r>
              <a:rPr lang="en-US" dirty="0">
                <a:solidFill>
                  <a:schemeClr val="tx1"/>
                </a:solidFill>
                <a:ea typeface="Lato"/>
              </a:rPr>
              <a:t>America was now swept into the Second World War. Tens of thousands of Black Americans rushed to join the fight.</a:t>
            </a:r>
          </a:p>
        </p:txBody>
      </p:sp>
      <p:sp>
        <p:nvSpPr>
          <p:cNvPr id="12" name="Rectangle 11">
            <a:extLst>
              <a:ext uri="{FF2B5EF4-FFF2-40B4-BE49-F238E27FC236}">
                <a16:creationId xmlns:a16="http://schemas.microsoft.com/office/drawing/2014/main" id="{D318D2B5-5E71-43DE-A64A-7147D13964DE}"/>
              </a:ext>
            </a:extLst>
          </p:cNvPr>
          <p:cNvSpPr/>
          <p:nvPr/>
        </p:nvSpPr>
        <p:spPr>
          <a:xfrm>
            <a:off x="2468880" y="5909508"/>
            <a:ext cx="8615432" cy="707886"/>
          </a:xfrm>
          <a:prstGeom prst="rect">
            <a:avLst/>
          </a:prstGeom>
        </p:spPr>
        <p:txBody>
          <a:bodyPr wrap="square">
            <a:spAutoFit/>
          </a:bodyPr>
          <a:lstStyle/>
          <a:p>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Remains of the destroyers Cassin and Downes, with the battleship Philadelphia, in the aftermath of the Pearl Harbor attack.</a:t>
            </a:r>
          </a:p>
        </p:txBody>
      </p:sp>
      <p:pic>
        <p:nvPicPr>
          <p:cNvPr id="13" name="Picture 12">
            <a:extLst>
              <a:ext uri="{FF2B5EF4-FFF2-40B4-BE49-F238E27FC236}">
                <a16:creationId xmlns:a16="http://schemas.microsoft.com/office/drawing/2014/main" id="{F507314A-1975-4488-902F-60F59151A3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542" y="1391391"/>
            <a:ext cx="3166444" cy="4075218"/>
          </a:xfrm>
          <a:prstGeom prst="rect">
            <a:avLst/>
          </a:prstGeom>
          <a:effectLst>
            <a:softEdge rad="38100"/>
          </a:effectLst>
        </p:spPr>
      </p:pic>
      <p:grpSp>
        <p:nvGrpSpPr>
          <p:cNvPr id="9" name="Group 8">
            <a:extLst>
              <a:ext uri="{FF2B5EF4-FFF2-40B4-BE49-F238E27FC236}">
                <a16:creationId xmlns:a16="http://schemas.microsoft.com/office/drawing/2014/main" id="{C22CD2E2-7175-4637-81D4-3BCA01E8C603}"/>
              </a:ext>
            </a:extLst>
          </p:cNvPr>
          <p:cNvGrpSpPr/>
          <p:nvPr/>
        </p:nvGrpSpPr>
        <p:grpSpPr>
          <a:xfrm>
            <a:off x="1447815" y="4187249"/>
            <a:ext cx="2759898" cy="1500809"/>
            <a:chOff x="711518" y="4345742"/>
            <a:chExt cx="2759898" cy="1500809"/>
          </a:xfrm>
        </p:grpSpPr>
        <p:sp>
          <p:nvSpPr>
            <p:cNvPr id="10" name="Rectangle 9">
              <a:extLst>
                <a:ext uri="{FF2B5EF4-FFF2-40B4-BE49-F238E27FC236}">
                  <a16:creationId xmlns:a16="http://schemas.microsoft.com/office/drawing/2014/main" id="{02603B32-3D01-4165-B08B-ED1AE55F6535}"/>
                </a:ext>
              </a:extLst>
            </p:cNvPr>
            <p:cNvSpPr/>
            <p:nvPr/>
          </p:nvSpPr>
          <p:spPr>
            <a:xfrm>
              <a:off x="711518" y="4345742"/>
              <a:ext cx="2759898" cy="1500809"/>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B3530F6C-454A-40B3-A390-CCBC728D8857}"/>
                </a:ext>
              </a:extLst>
            </p:cNvPr>
            <p:cNvSpPr txBox="1"/>
            <p:nvPr/>
          </p:nvSpPr>
          <p:spPr>
            <a:xfrm>
              <a:off x="871330" y="4434426"/>
              <a:ext cx="243508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Arial" panose="020B0604020202020204" pitchFamily="34" charset="0"/>
                  <a:cs typeface="Arial" panose="020B0604020202020204" pitchFamily="34" charset="0"/>
                </a:rPr>
                <a:t>What do you know about WWII?  Which countries were on each side?</a:t>
              </a:r>
            </a:p>
          </p:txBody>
        </p:sp>
      </p:grpSp>
    </p:spTree>
    <p:extLst>
      <p:ext uri="{BB962C8B-B14F-4D97-AF65-F5344CB8AC3E}">
        <p14:creationId xmlns:p14="http://schemas.microsoft.com/office/powerpoint/2010/main" val="1584067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normAutofit/>
          </a:bodyPr>
          <a:lstStyle/>
          <a:p>
            <a:r>
              <a:rPr lang="en-US" sz="4000" dirty="0"/>
              <a:t>A Divided Fighting Force</a:t>
            </a:r>
          </a:p>
        </p:txBody>
      </p:sp>
      <p:sp>
        <p:nvSpPr>
          <p:cNvPr id="4" name="TextBox 3">
            <a:extLst>
              <a:ext uri="{FF2B5EF4-FFF2-40B4-BE49-F238E27FC236}">
                <a16:creationId xmlns:a16="http://schemas.microsoft.com/office/drawing/2014/main" id="{91B4AEEB-C1CB-1B8D-F7DC-20EDF75D7CDD}"/>
              </a:ext>
            </a:extLst>
          </p:cNvPr>
          <p:cNvSpPr txBox="1"/>
          <p:nvPr/>
        </p:nvSpPr>
        <p:spPr>
          <a:xfrm>
            <a:off x="3947963" y="1257573"/>
            <a:ext cx="7263376" cy="4647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en-US" sz="2600" dirty="0">
                <a:cs typeface="Arial"/>
              </a:rPr>
              <a:t>At the time, all branches of the US military were segregated. The Navy only allowed Blacks to serve as cooks and cleaners. Much of the Navy and Marine Corps leaders resisted even the appearance of racial integration.</a:t>
            </a:r>
          </a:p>
          <a:p>
            <a:pPr>
              <a:spcAft>
                <a:spcPts val="1200"/>
              </a:spcAft>
            </a:pPr>
            <a:r>
              <a:rPr lang="en-US" sz="2600" dirty="0">
                <a:cs typeface="Arial"/>
              </a:rPr>
              <a:t>A month after Pearl Harbor, a group of </a:t>
            </a:r>
            <a:r>
              <a:rPr lang="en-US" sz="2600" b="1" dirty="0">
                <a:cs typeface="Arial"/>
              </a:rPr>
              <a:t>admirals</a:t>
            </a:r>
            <a:r>
              <a:rPr lang="en-US" sz="2600" dirty="0">
                <a:cs typeface="Arial"/>
              </a:rPr>
              <a:t> who advised Secretary of Navy Frank Knox considered and then rejected the idea of allowing Black sailors to serve in positions that required specialized training – like </a:t>
            </a:r>
            <a:r>
              <a:rPr lang="en-US" sz="2600" b="1" dirty="0">
                <a:cs typeface="Arial"/>
              </a:rPr>
              <a:t>quartermaster</a:t>
            </a:r>
            <a:r>
              <a:rPr lang="en-US" sz="2600" dirty="0">
                <a:cs typeface="Arial"/>
              </a:rPr>
              <a:t>, </a:t>
            </a:r>
            <a:r>
              <a:rPr lang="en-US" sz="2600" b="1" dirty="0">
                <a:cs typeface="Arial"/>
              </a:rPr>
              <a:t>machinist</a:t>
            </a:r>
            <a:r>
              <a:rPr lang="en-US" sz="2600" dirty="0">
                <a:cs typeface="Arial"/>
              </a:rPr>
              <a:t>, and electrician.</a:t>
            </a:r>
            <a:endParaRPr lang="en-US" sz="2600" dirty="0">
              <a:latin typeface="Arial"/>
              <a:ea typeface="Lato"/>
              <a:cs typeface="Arial"/>
            </a:endParaRPr>
          </a:p>
        </p:txBody>
      </p:sp>
      <p:pic>
        <p:nvPicPr>
          <p:cNvPr id="11" name="Picture 10">
            <a:extLst>
              <a:ext uri="{FF2B5EF4-FFF2-40B4-BE49-F238E27FC236}">
                <a16:creationId xmlns:a16="http://schemas.microsoft.com/office/drawing/2014/main" id="{1E0F28E0-1AF0-414D-A502-B3F4817536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330" y="1458866"/>
            <a:ext cx="3306109" cy="4236055"/>
          </a:xfrm>
          <a:prstGeom prst="rect">
            <a:avLst/>
          </a:prstGeom>
          <a:effectLst>
            <a:softEdge rad="63500"/>
          </a:effectLst>
        </p:spPr>
      </p:pic>
      <p:sp>
        <p:nvSpPr>
          <p:cNvPr id="12" name="Rectangle 11">
            <a:extLst>
              <a:ext uri="{FF2B5EF4-FFF2-40B4-BE49-F238E27FC236}">
                <a16:creationId xmlns:a16="http://schemas.microsoft.com/office/drawing/2014/main" id="{5291AEC7-A054-42B8-BEB4-F39F70DE4CC6}"/>
              </a:ext>
            </a:extLst>
          </p:cNvPr>
          <p:cNvSpPr/>
          <p:nvPr/>
        </p:nvSpPr>
        <p:spPr>
          <a:xfrm>
            <a:off x="2468880" y="6000690"/>
            <a:ext cx="4150581" cy="400110"/>
          </a:xfrm>
          <a:prstGeom prst="rect">
            <a:avLst/>
          </a:prstGeom>
        </p:spPr>
        <p:txBody>
          <a:bodyPr wrap="square">
            <a:spAutoFit/>
          </a:bodyPr>
          <a:lstStyle/>
          <a:p>
            <a:pPr algn="just"/>
            <a:r>
              <a:rPr lang="en-US" sz="20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Secretary of Navy Frank Knox</a:t>
            </a:r>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A Divided Fighting Force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468880" y="1234251"/>
            <a:ext cx="5601694" cy="1469044"/>
          </a:xfrm>
        </p:spPr>
        <p:txBody>
          <a:bodyPr vert="horz" lIns="91440" tIns="45720" rIns="91440" bIns="45720" rtlCol="0" anchor="t">
            <a:noAutofit/>
          </a:bodyPr>
          <a:lstStyle/>
          <a:p>
            <a:r>
              <a:rPr lang="en-US" dirty="0">
                <a:solidFill>
                  <a:schemeClr val="tx1"/>
                </a:solidFill>
                <a:ea typeface="Lato"/>
              </a:rPr>
              <a:t>Roosevelt overruled them. Though he cautioned that complete desegregation would damage cohesion and morale onboard Navy ships, the President argued that Black sailors were capable of doing more to help the war effort at sea.</a:t>
            </a:r>
          </a:p>
        </p:txBody>
      </p:sp>
      <p:grpSp>
        <p:nvGrpSpPr>
          <p:cNvPr id="13" name="Group 12">
            <a:extLst>
              <a:ext uri="{FF2B5EF4-FFF2-40B4-BE49-F238E27FC236}">
                <a16:creationId xmlns:a16="http://schemas.microsoft.com/office/drawing/2014/main" id="{66A92527-61EC-46BB-8360-3B7D76C8C809}"/>
              </a:ext>
            </a:extLst>
          </p:cNvPr>
          <p:cNvGrpSpPr/>
          <p:nvPr/>
        </p:nvGrpSpPr>
        <p:grpSpPr>
          <a:xfrm>
            <a:off x="449490" y="4235791"/>
            <a:ext cx="2945193" cy="2045739"/>
            <a:chOff x="711518" y="4345741"/>
            <a:chExt cx="2111019" cy="2465858"/>
          </a:xfrm>
        </p:grpSpPr>
        <p:sp>
          <p:nvSpPr>
            <p:cNvPr id="14" name="Rectangle 13">
              <a:extLst>
                <a:ext uri="{FF2B5EF4-FFF2-40B4-BE49-F238E27FC236}">
                  <a16:creationId xmlns:a16="http://schemas.microsoft.com/office/drawing/2014/main" id="{3BE386B9-636F-4AB5-B506-AB74076B6BFD}"/>
                </a:ext>
              </a:extLst>
            </p:cNvPr>
            <p:cNvSpPr/>
            <p:nvPr/>
          </p:nvSpPr>
          <p:spPr>
            <a:xfrm>
              <a:off x="711518" y="4345741"/>
              <a:ext cx="2111019" cy="2465858"/>
            </a:xfrm>
            <a:prstGeom prst="rect">
              <a:avLst/>
            </a:prstGeom>
            <a:solidFill>
              <a:schemeClr val="accent6">
                <a:lumMod val="20000"/>
                <a:lumOff val="80000"/>
              </a:schemeClr>
            </a:solidFill>
            <a:ln>
              <a:solidFill>
                <a:schemeClr val="accent1">
                  <a:lumMod val="20000"/>
                  <a:lumOff val="80000"/>
                </a:schemeClr>
              </a:solid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B360CE1F-8FCC-4F75-8C2D-E7A425F1A1E4}"/>
                </a:ext>
              </a:extLst>
            </p:cNvPr>
            <p:cNvSpPr txBox="1"/>
            <p:nvPr/>
          </p:nvSpPr>
          <p:spPr>
            <a:xfrm>
              <a:off x="763560" y="4595566"/>
              <a:ext cx="2006935" cy="1966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Arial" panose="020B0604020202020204" pitchFamily="34" charset="0"/>
                  <a:cs typeface="Arial" panose="020B0604020202020204" pitchFamily="34" charset="0"/>
                </a:rPr>
                <a:t>Why was it important for Black soldiers to be able to learn skills that they could use once they left the Navy?</a:t>
              </a:r>
            </a:p>
          </p:txBody>
        </p:sp>
      </p:grpSp>
      <p:pic>
        <p:nvPicPr>
          <p:cNvPr id="16" name="Picture 15">
            <a:extLst>
              <a:ext uri="{FF2B5EF4-FFF2-40B4-BE49-F238E27FC236}">
                <a16:creationId xmlns:a16="http://schemas.microsoft.com/office/drawing/2014/main" id="{C694C0B4-5B64-44A3-88FE-C4AF22ECB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0289" y="1210021"/>
            <a:ext cx="2945193" cy="4244543"/>
          </a:xfrm>
          <a:prstGeom prst="rect">
            <a:avLst/>
          </a:prstGeom>
          <a:effectLst>
            <a:softEdge rad="63500"/>
          </a:effectLst>
        </p:spPr>
      </p:pic>
      <p:sp>
        <p:nvSpPr>
          <p:cNvPr id="17" name="Rectangle 16">
            <a:extLst>
              <a:ext uri="{FF2B5EF4-FFF2-40B4-BE49-F238E27FC236}">
                <a16:creationId xmlns:a16="http://schemas.microsoft.com/office/drawing/2014/main" id="{EF2BB325-BC3B-4F67-8F5C-3D002A196919}"/>
              </a:ext>
            </a:extLst>
          </p:cNvPr>
          <p:cNvSpPr/>
          <p:nvPr/>
        </p:nvSpPr>
        <p:spPr>
          <a:xfrm>
            <a:off x="8797317" y="5434522"/>
            <a:ext cx="2958165" cy="830997"/>
          </a:xfrm>
          <a:prstGeom prst="rect">
            <a:avLst/>
          </a:prstGeom>
        </p:spPr>
        <p:txBody>
          <a:bodyPr wrap="square">
            <a:spAutoFit/>
          </a:bodyPr>
          <a:lstStyle/>
          <a:p>
            <a:pPr algn="ctr"/>
            <a:r>
              <a:rPr lang="en-US" sz="24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President </a:t>
            </a:r>
          </a:p>
          <a:p>
            <a:pPr algn="ctr"/>
            <a:r>
              <a:rPr lang="en-US" sz="2400" i="1"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Roosevelt</a:t>
            </a:r>
          </a:p>
        </p:txBody>
      </p:sp>
      <p:sp>
        <p:nvSpPr>
          <p:cNvPr id="18" name="Text Placeholder 2">
            <a:extLst>
              <a:ext uri="{FF2B5EF4-FFF2-40B4-BE49-F238E27FC236}">
                <a16:creationId xmlns:a16="http://schemas.microsoft.com/office/drawing/2014/main" id="{C4584957-9F66-404D-BCDC-DD8AC16397F3}"/>
              </a:ext>
            </a:extLst>
          </p:cNvPr>
          <p:cNvSpPr txBox="1">
            <a:spLocks/>
          </p:cNvSpPr>
          <p:nvPr/>
        </p:nvSpPr>
        <p:spPr>
          <a:xfrm>
            <a:off x="3519484" y="4235791"/>
            <a:ext cx="5153032" cy="1469044"/>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Arial" panose="020B0604020202020204" pitchFamily="34" charset="0"/>
                <a:ea typeface="Lato" panose="020F0502020204030203" pitchFamily="34" charset="0"/>
                <a:cs typeface="Arial" panose="020B0604020202020204"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ea typeface="Lato"/>
              </a:rPr>
              <a:t>Black sailors would now receive training and skills that would make them crucial members of any ship’s crew – and later prove useful for peacetime employment.</a:t>
            </a:r>
          </a:p>
        </p:txBody>
      </p:sp>
    </p:spTree>
    <p:extLst>
      <p:ext uri="{BB962C8B-B14F-4D97-AF65-F5344CB8AC3E}">
        <p14:creationId xmlns:p14="http://schemas.microsoft.com/office/powerpoint/2010/main" val="63567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2468880" y="457200"/>
            <a:ext cx="9936302" cy="752821"/>
          </a:xfrm>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250723" y="1307274"/>
            <a:ext cx="6822712" cy="1469044"/>
          </a:xfrm>
        </p:spPr>
        <p:txBody>
          <a:bodyPr vert="horz" lIns="91440" tIns="45720" rIns="91440" bIns="45720" rtlCol="0" anchor="t">
            <a:noAutofit/>
          </a:bodyPr>
          <a:lstStyle/>
          <a:p>
            <a:r>
              <a:rPr lang="en-US" dirty="0">
                <a:solidFill>
                  <a:schemeClr val="tx1"/>
                </a:solidFill>
                <a:ea typeface="Lato"/>
              </a:rPr>
              <a:t>As the war raged on with almost 100,000 Black sailors in service, Secretary Knox felt rising political pressure to integrate the officer corps. In January of 1944, sixteen men were hand-picked for their experience, temperament, and conduct record to attend officer </a:t>
            </a:r>
            <a:r>
              <a:rPr lang="en-US" b="1" dirty="0">
                <a:solidFill>
                  <a:schemeClr val="tx1"/>
                </a:solidFill>
                <a:ea typeface="Lato"/>
              </a:rPr>
              <a:t>indoctrination</a:t>
            </a:r>
            <a:r>
              <a:rPr lang="en-US" dirty="0">
                <a:solidFill>
                  <a:schemeClr val="tx1"/>
                </a:solidFill>
                <a:ea typeface="Lato"/>
              </a:rPr>
              <a:t>. </a:t>
            </a:r>
          </a:p>
          <a:p>
            <a:r>
              <a:rPr lang="en-US" dirty="0">
                <a:solidFill>
                  <a:schemeClr val="tx1"/>
                </a:solidFill>
                <a:ea typeface="Lato"/>
              </a:rPr>
              <a:t>These were men who could be trusted to rise to the occasion – and endure racist taunts and attempts at humiliation with grace. </a:t>
            </a:r>
          </a:p>
        </p:txBody>
      </p:sp>
      <p:pic>
        <p:nvPicPr>
          <p:cNvPr id="7" name="Picture 6">
            <a:extLst>
              <a:ext uri="{FF2B5EF4-FFF2-40B4-BE49-F238E27FC236}">
                <a16:creationId xmlns:a16="http://schemas.microsoft.com/office/drawing/2014/main" id="{32E26529-0AB2-4654-8725-8D467D271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16" y="1307274"/>
            <a:ext cx="3280538" cy="5168109"/>
          </a:xfrm>
          <a:prstGeom prst="rect">
            <a:avLst/>
          </a:prstGeom>
          <a:effectLst>
            <a:softEdge rad="76200"/>
          </a:effectLst>
        </p:spPr>
      </p:pic>
      <p:sp>
        <p:nvSpPr>
          <p:cNvPr id="8" name="Rectangle 7">
            <a:extLst>
              <a:ext uri="{FF2B5EF4-FFF2-40B4-BE49-F238E27FC236}">
                <a16:creationId xmlns:a16="http://schemas.microsoft.com/office/drawing/2014/main" id="{D35F4614-F916-446F-A89D-7768E5A435EA}"/>
              </a:ext>
            </a:extLst>
          </p:cNvPr>
          <p:cNvSpPr/>
          <p:nvPr/>
        </p:nvSpPr>
        <p:spPr>
          <a:xfrm>
            <a:off x="4250723" y="5754469"/>
            <a:ext cx="6822712" cy="646331"/>
          </a:xfrm>
          <a:prstGeom prst="rect">
            <a:avLst/>
          </a:prstGeom>
        </p:spPr>
        <p:txBody>
          <a:bodyPr wrap="square">
            <a:spAutoFit/>
          </a:bodyPr>
          <a:lstStyle/>
          <a:p>
            <a:r>
              <a:rPr lang="en-US" i="1" dirty="0">
                <a:solidFill>
                  <a:schemeClr val="tx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NAACP conference poster comparing Jim Crow law to the Axis powers. Civil rights leaders used the war to push for equality.</a:t>
            </a:r>
          </a:p>
        </p:txBody>
      </p:sp>
    </p:spTree>
    <p:extLst>
      <p:ext uri="{BB962C8B-B14F-4D97-AF65-F5344CB8AC3E}">
        <p14:creationId xmlns:p14="http://schemas.microsoft.com/office/powerpoint/2010/main" val="39235826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2752</Words>
  <Application>Microsoft Office PowerPoint</Application>
  <PresentationFormat>Widescreen</PresentationFormat>
  <Paragraphs>173</Paragraphs>
  <Slides>32</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Bodoni SvtyTwo ITC TT-Bold</vt:lpstr>
      <vt:lpstr>Calibri</vt:lpstr>
      <vt:lpstr>Lato</vt:lpstr>
      <vt:lpstr>Lato-Light</vt:lpstr>
      <vt:lpstr>Times New Roman</vt:lpstr>
      <vt:lpstr>Office Theme</vt:lpstr>
      <vt:lpstr>PowerPoint Presentation</vt:lpstr>
      <vt:lpstr>A Golden Reunion</vt:lpstr>
      <vt:lpstr>A Golden Reunion</vt:lpstr>
      <vt:lpstr>A Golden Reunion</vt:lpstr>
      <vt:lpstr>The Thirteen</vt:lpstr>
      <vt:lpstr>War Breaks Out</vt:lpstr>
      <vt:lpstr>A Divided Fighting Force</vt:lpstr>
      <vt:lpstr>A Divided Fighting Force</vt:lpstr>
      <vt:lpstr>The First Class</vt:lpstr>
      <vt:lpstr>The First Class</vt:lpstr>
      <vt:lpstr>The First Class</vt:lpstr>
      <vt:lpstr>The First Class</vt:lpstr>
      <vt:lpstr>Great Lakes Naval Training Station</vt:lpstr>
      <vt:lpstr>Great Lakes Naval Training Station</vt:lpstr>
      <vt:lpstr>Camp Robert Smalls</vt:lpstr>
      <vt:lpstr>Camp Robert Smalls</vt:lpstr>
      <vt:lpstr>Camp Robert Smalls</vt:lpstr>
      <vt:lpstr>Passing the Test</vt:lpstr>
      <vt:lpstr>Passing the Test</vt:lpstr>
      <vt:lpstr>Passing the Test</vt:lpstr>
      <vt:lpstr>Passing the Test</vt:lpstr>
      <vt:lpstr>Victories and Disappointments</vt:lpstr>
      <vt:lpstr>Victories and Disappointments</vt:lpstr>
      <vt:lpstr>Victories and Disappointments</vt:lpstr>
      <vt:lpstr>Ahead of the Curve</vt:lpstr>
      <vt:lpstr>Ahead of the Curve</vt:lpstr>
      <vt:lpstr>Ahead of the Curve</vt:lpstr>
      <vt:lpstr>Telling Their Stories</vt:lpstr>
      <vt:lpstr>Telling Their Stories</vt:lpstr>
      <vt:lpstr>Telling Their Stories</vt:lpstr>
      <vt:lpstr>A Golden Legacy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2023-07-04T04:44:03Z</dcterms:created>
  <dcterms:modified xsi:type="dcterms:W3CDTF">2024-06-27T18:39:14Z</dcterms:modified>
  <cp:contentStatus/>
</cp:coreProperties>
</file>