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2"/>
  </p:notesMasterIdLst>
  <p:sldIdLst>
    <p:sldId id="265" r:id="rId2"/>
    <p:sldId id="365" r:id="rId3"/>
    <p:sldId id="358" r:id="rId4"/>
    <p:sldId id="399" r:id="rId5"/>
    <p:sldId id="364" r:id="rId6"/>
    <p:sldId id="366" r:id="rId7"/>
    <p:sldId id="398" r:id="rId8"/>
    <p:sldId id="391" r:id="rId9"/>
    <p:sldId id="367" r:id="rId10"/>
    <p:sldId id="394" r:id="rId11"/>
    <p:sldId id="396" r:id="rId12"/>
    <p:sldId id="373" r:id="rId13"/>
    <p:sldId id="369" r:id="rId14"/>
    <p:sldId id="360" r:id="rId15"/>
    <p:sldId id="392" r:id="rId16"/>
    <p:sldId id="370" r:id="rId17"/>
    <p:sldId id="371" r:id="rId18"/>
    <p:sldId id="401" r:id="rId19"/>
    <p:sldId id="390" r:id="rId20"/>
    <p:sldId id="378" r:id="rId21"/>
    <p:sldId id="379" r:id="rId22"/>
    <p:sldId id="388" r:id="rId23"/>
    <p:sldId id="386" r:id="rId24"/>
    <p:sldId id="359" r:id="rId25"/>
    <p:sldId id="389" r:id="rId26"/>
    <p:sldId id="393" r:id="rId27"/>
    <p:sldId id="385" r:id="rId28"/>
    <p:sldId id="397" r:id="rId29"/>
    <p:sldId id="361" r:id="rId30"/>
    <p:sldId id="356" r:id="rId31"/>
  </p:sldIdLst>
  <p:sldSz cx="24384000" cy="13716000"/>
  <p:notesSz cx="6858000" cy="9144000"/>
  <p:embeddedFontLst>
    <p:embeddedFont>
      <p:font typeface="Bodoni SvtyTwo ITC TT-Bold" panose="020B0604020202020204" charset="0"/>
      <p:bold r:id="rId33"/>
    </p:embeddedFont>
    <p:embeddedFont>
      <p:font typeface="Bodoni SvtyTwo ITC TT-Book" panose="020B0604020202020204" charset="0"/>
      <p:regular r:id="rId34"/>
      <p:italic r:id="rId35"/>
    </p:embeddedFont>
    <p:embeddedFont>
      <p:font typeface="Lato" panose="020F0502020204030203" pitchFamily="34" charset="0"/>
      <p:regular r:id="rId36"/>
      <p:bold r:id="rId37"/>
      <p:italic r:id="rId38"/>
      <p:boldItalic r:id="rId39"/>
    </p:embeddedFont>
    <p:embeddedFont>
      <p:font typeface="Lato Regular" panose="020F0502020204030203" pitchFamily="34" charset="0"/>
      <p:regular r:id="rId40"/>
      <p:bold r:id="rId41"/>
      <p:italic r:id="rId42"/>
      <p:boldItalic r:id="rId43"/>
    </p:embeddedFont>
    <p:embeddedFont>
      <p:font typeface="Wingdings 2" panose="05020102010507070707" pitchFamily="18" charset="2"/>
      <p:regular r:id="rId44"/>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141"/>
    <p:restoredTop sz="91831"/>
  </p:normalViewPr>
  <p:slideViewPr>
    <p:cSldViewPr snapToGrid="0" snapToObjects="1">
      <p:cViewPr varScale="1">
        <p:scale>
          <a:sx n="37" d="100"/>
          <a:sy n="37" d="100"/>
        </p:scale>
        <p:origin x="115" y="163"/>
      </p:cViewPr>
      <p:guideLst/>
    </p:cSldViewPr>
  </p:slideViewPr>
  <p:outlineViewPr>
    <p:cViewPr>
      <p:scale>
        <a:sx n="33" d="100"/>
        <a:sy n="33" d="100"/>
      </p:scale>
      <p:origin x="0" y="-7042"/>
    </p:cViewPr>
  </p:outlineViewPr>
  <p:notesTextViewPr>
    <p:cViewPr>
      <p:scale>
        <a:sx n="1" d="1"/>
        <a:sy n="1" d="1"/>
      </p:scale>
      <p:origin x="0" y="0"/>
    </p:cViewPr>
  </p:notesTextViewPr>
  <p:sorterViewPr>
    <p:cViewPr>
      <p:scale>
        <a:sx n="80" d="100"/>
        <a:sy n="80" d="100"/>
      </p:scale>
      <p:origin x="0" y="-2827"/>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rial" panose="020B0604020202020204" pitchFamily="34" charset="0"/>
        <a:ea typeface="Lato" panose="020F0502020204030203" pitchFamily="34" charset="0"/>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3: A Four-Leaf Clover.”</a:t>
            </a:r>
          </a:p>
          <a:p>
            <a:endParaRPr lang="en-US" dirty="0"/>
          </a:p>
        </p:txBody>
      </p:sp>
    </p:spTree>
    <p:extLst>
      <p:ext uri="{BB962C8B-B14F-4D97-AF65-F5344CB8AC3E}">
        <p14:creationId xmlns:p14="http://schemas.microsoft.com/office/powerpoint/2010/main" val="4114930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Thomas Sowell. </a:t>
            </a:r>
            <a:r>
              <a:rPr lang="en-US" i="1" dirty="0"/>
              <a:t>A Personal Odyssey</a:t>
            </a:r>
            <a:r>
              <a:rPr lang="en-US" i="0" dirty="0"/>
              <a:t>. The Free Press: New York, 2000. “Chapter 4: Halls of Montezuma.”</a:t>
            </a:r>
            <a:endParaRPr lang="en-US" dirty="0"/>
          </a:p>
          <a:p>
            <a:r>
              <a:rPr lang="en-US" dirty="0"/>
              <a:t>https://archive.org/details/personalodyssey00sowe/page/68/</a:t>
            </a:r>
          </a:p>
        </p:txBody>
      </p:sp>
    </p:spTree>
    <p:extLst>
      <p:ext uri="{BB962C8B-B14F-4D97-AF65-F5344CB8AC3E}">
        <p14:creationId xmlns:p14="http://schemas.microsoft.com/office/powerpoint/2010/main" val="217098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Thomas Sowell. </a:t>
            </a:r>
            <a:r>
              <a:rPr lang="en-US" i="1" dirty="0"/>
              <a:t>A Personal Odyssey</a:t>
            </a:r>
            <a:r>
              <a:rPr lang="en-US" i="0" dirty="0"/>
              <a:t>. The Free Press: New York, 2000. “Chapter 4: Halls of Montezuma.”</a:t>
            </a:r>
            <a:endParaRPr lang="en-US" dirty="0"/>
          </a:p>
          <a:p>
            <a:r>
              <a:rPr lang="en-US" dirty="0"/>
              <a:t>https://archive.org/details/personalodyssey00sowe/page/68/</a:t>
            </a:r>
          </a:p>
          <a:p>
            <a:endParaRPr lang="en-US" dirty="0"/>
          </a:p>
        </p:txBody>
      </p:sp>
    </p:spTree>
    <p:extLst>
      <p:ext uri="{BB962C8B-B14F-4D97-AF65-F5344CB8AC3E}">
        <p14:creationId xmlns:p14="http://schemas.microsoft.com/office/powerpoint/2010/main" val="2342940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https://www.hoover.org/news/black-history-month-profile-thomas-sowell</a:t>
            </a:r>
          </a:p>
          <a:p>
            <a:endParaRPr lang="en-US" dirty="0"/>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5: Halls of Ivy.”</a:t>
            </a:r>
          </a:p>
          <a:p>
            <a:endParaRPr lang="en-US" dirty="0"/>
          </a:p>
        </p:txBody>
      </p:sp>
    </p:spTree>
    <p:extLst>
      <p:ext uri="{BB962C8B-B14F-4D97-AF65-F5344CB8AC3E}">
        <p14:creationId xmlns:p14="http://schemas.microsoft.com/office/powerpoint/2010/main" val="835212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https://reason.com/2021/06/12/the-conversion-of-thomas-sowell/</a:t>
            </a:r>
          </a:p>
        </p:txBody>
      </p:sp>
    </p:spTree>
    <p:extLst>
      <p:ext uri="{BB962C8B-B14F-4D97-AF65-F5344CB8AC3E}">
        <p14:creationId xmlns:p14="http://schemas.microsoft.com/office/powerpoint/2010/main" val="512207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https://www.freetochoosenetwork.org/programs/suffer_no_fools/</a:t>
            </a:r>
          </a:p>
          <a:p>
            <a:endParaRPr lang="en-US" dirty="0"/>
          </a:p>
          <a:p>
            <a:r>
              <a:rPr lang="en-US" dirty="0"/>
              <a:t>https://www.battlecreekenquirer.com/story/opinion/columnists/2016/09/01/sowell-university-chicago-defends-free-speech/89721074/</a:t>
            </a:r>
          </a:p>
        </p:txBody>
      </p:sp>
    </p:spTree>
    <p:extLst>
      <p:ext uri="{BB962C8B-B14F-4D97-AF65-F5344CB8AC3E}">
        <p14:creationId xmlns:p14="http://schemas.microsoft.com/office/powerpoint/2010/main" val="386202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https://www.freetochoosenetwork.org/programs/thomas_sowell/index.php</a:t>
            </a:r>
          </a:p>
        </p:txBody>
      </p:sp>
    </p:spTree>
    <p:extLst>
      <p:ext uri="{BB962C8B-B14F-4D97-AF65-F5344CB8AC3E}">
        <p14:creationId xmlns:p14="http://schemas.microsoft.com/office/powerpoint/2010/main" val="2744117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5: Halls of Ivy.”</a:t>
            </a:r>
          </a:p>
          <a:p>
            <a:endParaRPr lang="en-US" dirty="0"/>
          </a:p>
        </p:txBody>
      </p:sp>
    </p:spTree>
    <p:extLst>
      <p:ext uri="{BB962C8B-B14F-4D97-AF65-F5344CB8AC3E}">
        <p14:creationId xmlns:p14="http://schemas.microsoft.com/office/powerpoint/2010/main" val="1996884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https://reason.com/video/2021/03/01/thomas-sowells-maverick-insights-on-race-economics-and-society/</a:t>
            </a:r>
          </a:p>
        </p:txBody>
      </p:sp>
    </p:spTree>
    <p:extLst>
      <p:ext uri="{BB962C8B-B14F-4D97-AF65-F5344CB8AC3E}">
        <p14:creationId xmlns:p14="http://schemas.microsoft.com/office/powerpoint/2010/main" val="2745759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https://youtu.be/7z6YTyvCxRY</a:t>
            </a:r>
          </a:p>
        </p:txBody>
      </p:sp>
    </p:spTree>
    <p:extLst>
      <p:ext uri="{BB962C8B-B14F-4D97-AF65-F5344CB8AC3E}">
        <p14:creationId xmlns:p14="http://schemas.microsoft.com/office/powerpoint/2010/main" val="413564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9370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https://fee.org/articles/book-review-the-fairmont-papers-black-alternatives-conference-by-thomas-sowell-and-others/</a:t>
            </a:r>
          </a:p>
        </p:txBody>
      </p:sp>
    </p:spTree>
    <p:extLst>
      <p:ext uri="{BB962C8B-B14F-4D97-AF65-F5344CB8AC3E}">
        <p14:creationId xmlns:p14="http://schemas.microsoft.com/office/powerpoint/2010/main" val="3491697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0" dirty="0"/>
              <a:t>https://fee.org/articles/book-review-the-fairmont-papers-black-alternatives-conference-by-thomas-sowell-and-others/</a:t>
            </a:r>
          </a:p>
        </p:txBody>
      </p:sp>
    </p:spTree>
    <p:extLst>
      <p:ext uri="{BB962C8B-B14F-4D97-AF65-F5344CB8AC3E}">
        <p14:creationId xmlns:p14="http://schemas.microsoft.com/office/powerpoint/2010/main" val="4039158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https://www.city-journal.org/thomas-sowell-race-poverty-culture</a:t>
            </a:r>
          </a:p>
        </p:txBody>
      </p:sp>
    </p:spTree>
    <p:extLst>
      <p:ext uri="{BB962C8B-B14F-4D97-AF65-F5344CB8AC3E}">
        <p14:creationId xmlns:p14="http://schemas.microsoft.com/office/powerpoint/2010/main" val="1003325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https://www.city-journal.org/thomas-sowell-race-poverty-culture</a:t>
            </a:r>
          </a:p>
          <a:p>
            <a:r>
              <a:rPr lang="en-US" dirty="0"/>
              <a:t>https://nationalaffairs.com/public_interest/detail/black-excellence-the-case-of-dunbar-high-school</a:t>
            </a:r>
          </a:p>
        </p:txBody>
      </p:sp>
    </p:spTree>
    <p:extLst>
      <p:ext uri="{BB962C8B-B14F-4D97-AF65-F5344CB8AC3E}">
        <p14:creationId xmlns:p14="http://schemas.microsoft.com/office/powerpoint/2010/main" val="3693980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t>https://www.city-journal.org/thomas-sowell-race-poverty-culture</a:t>
            </a:r>
            <a:endParaRPr lang="en-US" dirty="0"/>
          </a:p>
          <a:p>
            <a:endParaRPr lang="en-US" dirty="0"/>
          </a:p>
        </p:txBody>
      </p:sp>
    </p:spTree>
    <p:extLst>
      <p:ext uri="{BB962C8B-B14F-4D97-AF65-F5344CB8AC3E}">
        <p14:creationId xmlns:p14="http://schemas.microsoft.com/office/powerpoint/2010/main" val="1112743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t>https://www.city-journal.org/thomas-sowell-race-poverty-culture</a:t>
            </a:r>
            <a:endParaRPr lang="en-US" dirty="0"/>
          </a:p>
          <a:p>
            <a:endParaRPr lang="en-US" dirty="0"/>
          </a:p>
        </p:txBody>
      </p:sp>
    </p:spTree>
    <p:extLst>
      <p:ext uri="{BB962C8B-B14F-4D97-AF65-F5344CB8AC3E}">
        <p14:creationId xmlns:p14="http://schemas.microsoft.com/office/powerpoint/2010/main" val="2546176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t>https://www.city-journal.org/thomas-sowell-race-poverty-culture</a:t>
            </a:r>
            <a:endParaRPr lang="en-US" dirty="0"/>
          </a:p>
          <a:p>
            <a:endParaRPr lang="en-US" dirty="0"/>
          </a:p>
        </p:txBody>
      </p:sp>
    </p:spTree>
    <p:extLst>
      <p:ext uri="{BB962C8B-B14F-4D97-AF65-F5344CB8AC3E}">
        <p14:creationId xmlns:p14="http://schemas.microsoft.com/office/powerpoint/2010/main" val="32875915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28646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t>https://www.city-journal.org/thomas-sowell-race-poverty-culture</a:t>
            </a:r>
            <a:endParaRPr lang="en-US" dirty="0"/>
          </a:p>
          <a:p>
            <a:endParaRPr lang="en-US" dirty="0"/>
          </a:p>
        </p:txBody>
      </p:sp>
    </p:spTree>
    <p:extLst>
      <p:ext uri="{BB962C8B-B14F-4D97-AF65-F5344CB8AC3E}">
        <p14:creationId xmlns:p14="http://schemas.microsoft.com/office/powerpoint/2010/main" val="1027366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1: Carolina in the Morning.”</a:t>
            </a:r>
            <a:endParaRPr lang="en-US" dirty="0"/>
          </a:p>
          <a:p>
            <a:endParaRPr lang="en-US" dirty="0"/>
          </a:p>
        </p:txBody>
      </p:sp>
    </p:spTree>
    <p:extLst>
      <p:ext uri="{BB962C8B-B14F-4D97-AF65-F5344CB8AC3E}">
        <p14:creationId xmlns:p14="http://schemas.microsoft.com/office/powerpoint/2010/main" val="555625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1: Carolina in the Morning.”</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https://www.wunc.org/arts-culture/2014-11-25/snapshots-capture-life-in-depression-era-north-carolina</a:t>
            </a:r>
          </a:p>
          <a:p>
            <a:endParaRPr lang="en-US" dirty="0"/>
          </a:p>
        </p:txBody>
      </p:sp>
    </p:spTree>
    <p:extLst>
      <p:ext uri="{BB962C8B-B14F-4D97-AF65-F5344CB8AC3E}">
        <p14:creationId xmlns:p14="http://schemas.microsoft.com/office/powerpoint/2010/main" val="326451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endParaRPr lang="en-US" dirty="0"/>
          </a:p>
        </p:txBody>
      </p:sp>
    </p:spTree>
    <p:extLst>
      <p:ext uri="{BB962C8B-B14F-4D97-AF65-F5344CB8AC3E}">
        <p14:creationId xmlns:p14="http://schemas.microsoft.com/office/powerpoint/2010/main" val="461131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https://www.artsy.net/artwork/gordon-parks-harlem-gang-wars</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pPr marL="0" marR="0" lvl="0" indent="0" defTabSz="457200" eaLnBrk="1" fontAlgn="auto" latinLnBrk="0" hangingPunct="1">
              <a:lnSpc>
                <a:spcPct val="117999"/>
              </a:lnSpc>
              <a:spcBef>
                <a:spcPts val="0"/>
              </a:spcBef>
              <a:spcAft>
                <a:spcPts val="0"/>
              </a:spcAft>
              <a:buClrTx/>
              <a:buSzTx/>
              <a:buFontTx/>
              <a:buNone/>
              <a:tabLst/>
              <a:defRPr/>
            </a:pPr>
            <a:r>
              <a:rPr lang="en-US" i="0" dirty="0"/>
              <a:t>https://www.city-journal.org/thomas-sowell-race-poverty-culture</a:t>
            </a:r>
          </a:p>
          <a:p>
            <a:endParaRPr lang="en-US" dirty="0"/>
          </a:p>
        </p:txBody>
      </p:sp>
    </p:spTree>
    <p:extLst>
      <p:ext uri="{BB962C8B-B14F-4D97-AF65-F5344CB8AC3E}">
        <p14:creationId xmlns:p14="http://schemas.microsoft.com/office/powerpoint/2010/main" val="258572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New York Public Library Archives, The New York Public Library. "Harlem branch,"When the tree was young"" New York Public Library Digital Collections. Accessed October 28, 2021. https://digitalcollections.nypl.org/items/510d47d9-8206-a3d9-e040-e00a18064a99</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endParaRPr lang="en-US" dirty="0"/>
          </a:p>
        </p:txBody>
      </p:sp>
    </p:spTree>
    <p:extLst>
      <p:ext uri="{BB962C8B-B14F-4D97-AF65-F5344CB8AC3E}">
        <p14:creationId xmlns:p14="http://schemas.microsoft.com/office/powerpoint/2010/main" val="339098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endParaRPr lang="en-US" dirty="0"/>
          </a:p>
        </p:txBody>
      </p:sp>
    </p:spTree>
    <p:extLst>
      <p:ext uri="{BB962C8B-B14F-4D97-AF65-F5344CB8AC3E}">
        <p14:creationId xmlns:p14="http://schemas.microsoft.com/office/powerpoint/2010/main" val="100245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https://www.thecut.com/2016/06/invisible-man-gordon-parks-ralph-ellison.html</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3: A Four-Leaf Clover.”</a:t>
            </a:r>
          </a:p>
          <a:p>
            <a:endParaRPr lang="en-US" dirty="0"/>
          </a:p>
        </p:txBody>
      </p:sp>
    </p:spTree>
    <p:extLst>
      <p:ext uri="{BB962C8B-B14F-4D97-AF65-F5344CB8AC3E}">
        <p14:creationId xmlns:p14="http://schemas.microsoft.com/office/powerpoint/2010/main" val="321657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20358152" cy="1264450"/>
          </a:xfrm>
          <a:prstGeom prst="rect">
            <a:avLst/>
          </a:prstGeom>
        </p:spPr>
        <p:txBody>
          <a:bodyPr anchor="b"/>
          <a:lstStyle>
            <a:lvl1pPr>
              <a:defRPr sz="700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286002"/>
            <a:ext cx="20358152" cy="1905001"/>
          </a:xfrm>
          <a:prstGeom prst="rect">
            <a:avLst/>
          </a:prstGeom>
        </p:spPr>
        <p:txBody>
          <a:bodyPr/>
          <a:lstStyle>
            <a:lvl1pPr marL="0" indent="0" defTabSz="825479">
              <a:lnSpc>
                <a:spcPct val="100000"/>
              </a:lnSpc>
              <a:buSzTx/>
              <a:buNone/>
              <a:defRPr sz="3000">
                <a:solidFill>
                  <a:schemeClr val="tx2">
                    <a:lumMod val="1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189" defTabSz="825479">
              <a:lnSpc>
                <a:spcPct val="100000"/>
              </a:lnSpc>
              <a:buSzTx/>
              <a:buNone/>
              <a:defRPr sz="3000">
                <a:solidFill>
                  <a:schemeClr val="tx2">
                    <a:lumMod val="1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377" defTabSz="825479">
              <a:lnSpc>
                <a:spcPct val="100000"/>
              </a:lnSpc>
              <a:buSzTx/>
              <a:buNone/>
              <a:defRPr sz="3000">
                <a:solidFill>
                  <a:schemeClr val="tx2">
                    <a:lumMod val="1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566" defTabSz="825479">
              <a:lnSpc>
                <a:spcPct val="100000"/>
              </a:lnSpc>
              <a:buSzTx/>
              <a:buNone/>
              <a:defRPr sz="3000">
                <a:solidFill>
                  <a:schemeClr val="tx2">
                    <a:lumMod val="1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754" defTabSz="825479">
              <a:lnSpc>
                <a:spcPct val="100000"/>
              </a:lnSpc>
              <a:buSzTx/>
              <a:buNone/>
              <a:defRPr sz="3000">
                <a:solidFill>
                  <a:schemeClr val="tx2">
                    <a:lumMod val="1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pic>
        <p:nvPicPr>
          <p:cNvPr id="6" name="Picture 5">
            <a:extLst>
              <a:ext uri="{FF2B5EF4-FFF2-40B4-BE49-F238E27FC236}">
                <a16:creationId xmlns:a16="http://schemas.microsoft.com/office/drawing/2014/main" id="{9EB685BF-634E-4BC1-B248-572CCB35A99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2"/>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Tree>
  </p:cSld>
  <p:clrMap bg1="dk1" tx1="lt1" bg2="dk2" tx2="lt2" accent1="accent1" accent2="accent2" accent3="accent3" accent4="accent4" accent5="accent5" accent6="accent6" hlink="hlink" folHlink="folHlink"/>
  <p:sldLayoutIdLst>
    <p:sldLayoutId id="2147483649" r:id="rId1"/>
  </p:sldLayoutIdLst>
  <p:transition spd="med"/>
  <p:txStyles>
    <p:titleStyle>
      <a:lvl1pPr marL="0" marR="0" indent="0" algn="l" defTabSz="2438278" rtl="0" eaLnBrk="1" latinLnBrk="0" hangingPunct="1">
        <a:lnSpc>
          <a:spcPct val="80000"/>
        </a:lnSpc>
        <a:spcBef>
          <a:spcPts val="0"/>
        </a:spcBef>
        <a:spcAft>
          <a:spcPts val="0"/>
        </a:spcAft>
        <a:buClrTx/>
        <a:buSzTx/>
        <a:buFontTx/>
        <a:buNone/>
        <a:tabLst/>
        <a:defRPr sz="2600" b="0" i="0" u="none" strike="noStrike" cap="none" spc="-52" baseline="0">
          <a:solidFill>
            <a:schemeClr val="tx2">
              <a:lumMod val="10000"/>
            </a:schemeClr>
          </a:solidFill>
          <a:uFillTx/>
          <a:latin typeface="Arial" panose="020B0604020202020204" pitchFamily="34" charset="0"/>
          <a:ea typeface="Lato" panose="020F0502020204030203" pitchFamily="34" charset="0"/>
          <a:cs typeface="Arial" panose="020B0604020202020204" pitchFamily="34" charset="0"/>
          <a:sym typeface="Lato-Light"/>
        </a:defRPr>
      </a:lvl1pPr>
      <a:lvl2pPr marL="0" marR="0" indent="457189"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377"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566"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754"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5943"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131"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320"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509" algn="l" defTabSz="243827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3994"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578"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163"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748"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333"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1917"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502"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087"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672" marR="0" indent="-253994" algn="l" defTabSz="243827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189"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377"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566"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754"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5943"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131"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320"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509" algn="ctr" defTabSz="584185"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s://youtu.be/5XY0Lumu1Q8"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g"/><Relationship Id="rId4" Type="http://schemas.openxmlformats.org/officeDocument/2006/relationships/image" Target="../media/image36.jp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8000" b="1" kern="2000" spc="20" dirty="0"/>
              <a:t>Thomas Sowell</a:t>
            </a:r>
            <a:br>
              <a:rPr lang="en-US" sz="7200" kern="2000" spc="20" dirty="0"/>
            </a:br>
            <a:r>
              <a:rPr lang="en-US" sz="7200" kern="2000" spc="20" dirty="0"/>
              <a:t>    </a:t>
            </a:r>
            <a:r>
              <a:rPr lang="en-US" sz="6000" b="1" kern="2000" spc="20" dirty="0"/>
              <a:t>Maverick Intellect</a:t>
            </a:r>
            <a:endParaRPr sz="6000" dirty="0"/>
          </a:p>
        </p:txBody>
      </p:sp>
      <p:sp>
        <p:nvSpPr>
          <p:cNvPr id="5" name="TextBox 4">
            <a:extLst>
              <a:ext uri="{FF2B5EF4-FFF2-40B4-BE49-F238E27FC236}">
                <a16:creationId xmlns:a16="http://schemas.microsoft.com/office/drawing/2014/main" id="{08642666-BAEA-114B-9020-3C679F1C53EB}"/>
              </a:ext>
            </a:extLst>
          </p:cNvPr>
          <p:cNvSpPr txBox="1"/>
          <p:nvPr/>
        </p:nvSpPr>
        <p:spPr>
          <a:xfrm>
            <a:off x="6155817" y="3404169"/>
            <a:ext cx="4130939"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spc="100" dirty="0">
                <a:solidFill>
                  <a:schemeClr val="bg2">
                    <a:lumMod val="50000"/>
                  </a:schemeClr>
                </a:solidFill>
                <a:latin typeface="Arial" panose="020B0604020202020204" pitchFamily="34" charset="0"/>
                <a:cs typeface="Arial" panose="020B0604020202020204" pitchFamily="34" charset="0"/>
              </a:rPr>
              <a:t>b. June 30, 1930</a:t>
            </a:r>
          </a:p>
          <a:p>
            <a:pPr defTabSz="2438278"/>
            <a:endParaRPr lang="en-US" dirty="0">
              <a:solidFill>
                <a:schemeClr val="bg2">
                  <a:lumMod val="50000"/>
                </a:schemeClr>
              </a:solidFill>
              <a:latin typeface="Arial" panose="020B0604020202020204" pitchFamily="34" charset="0"/>
              <a:cs typeface="Arial" panose="020B0604020202020204" pitchFamily="34" charset="0"/>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6155817" y="4631953"/>
            <a:ext cx="12348753" cy="63736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nchor="t"/>
          <a:lstStyle/>
          <a:p>
            <a:r>
              <a:rPr lang="en-US" sz="4000" b="1" dirty="0">
                <a:solidFill>
                  <a:schemeClr val="bg2">
                    <a:lumMod val="50000"/>
                  </a:schemeClr>
                </a:solidFill>
                <a:latin typeface="Arial" panose="020B0604020202020204" pitchFamily="34" charset="0"/>
                <a:cs typeface="Arial" panose="020B0604020202020204" pitchFamily="34" charset="0"/>
              </a:rPr>
              <a:t>Prolific</a:t>
            </a:r>
            <a:r>
              <a:rPr lang="en-US" sz="4000" dirty="0">
                <a:solidFill>
                  <a:schemeClr val="bg2">
                    <a:lumMod val="50000"/>
                  </a:schemeClr>
                </a:solidFill>
                <a:latin typeface="Arial" panose="020B0604020202020204" pitchFamily="34" charset="0"/>
                <a:cs typeface="Arial" panose="020B0604020202020204" pitchFamily="34" charset="0"/>
              </a:rPr>
              <a:t> Author</a:t>
            </a:r>
          </a:p>
          <a:p>
            <a:pPr>
              <a:lnSpc>
                <a:spcPct val="200000"/>
              </a:lnSpc>
            </a:pPr>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School Choice Advocate</a:t>
            </a: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Free Market Economist</a:t>
            </a: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r>
              <a:rPr lang="en-US" sz="4000" dirty="0">
                <a:solidFill>
                  <a:schemeClr val="bg2">
                    <a:lumMod val="50000"/>
                  </a:schemeClr>
                </a:solidFill>
                <a:latin typeface="Arial" panose="020B0604020202020204" pitchFamily="34" charset="0"/>
                <a:cs typeface="Arial" panose="020B0604020202020204" pitchFamily="34" charset="0"/>
              </a:rPr>
              <a:t>Social Theorist</a:t>
            </a:r>
          </a:p>
          <a:p>
            <a:endParaRPr sz="4000" dirty="0">
              <a:solidFill>
                <a:schemeClr val="bg2">
                  <a:lumMod val="50000"/>
                </a:schemeClr>
              </a:solidFill>
              <a:latin typeface="Arial" panose="020B0604020202020204" pitchFamily="34" charset="0"/>
              <a:cs typeface="Arial" panose="020B0604020202020204" pitchFamily="34" charset="0"/>
            </a:endParaRPr>
          </a:p>
          <a:p>
            <a:endParaRPr sz="4000" strike="sngStrike"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a:p>
            <a:endParaRPr lang="en-US" sz="4000" dirty="0">
              <a:solidFill>
                <a:schemeClr val="bg2">
                  <a:lumMod val="5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3C774CB-3313-1D4C-AEF2-DDC08C771A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
          <a:stretch/>
        </p:blipFill>
        <p:spPr>
          <a:xfrm>
            <a:off x="14644934" y="978306"/>
            <a:ext cx="7396920" cy="10027322"/>
          </a:xfrm>
          <a:prstGeom prst="rect">
            <a:avLst/>
          </a:prstGeom>
          <a:ln w="22225">
            <a:solidFill>
              <a:schemeClr val="tx2">
                <a:lumMod val="10000"/>
              </a:schemeClr>
            </a:solidFill>
          </a:ln>
        </p:spPr>
      </p:pic>
      <p:sp>
        <p:nvSpPr>
          <p:cNvPr id="8" name="Woodson Principles…">
            <a:extLst>
              <a:ext uri="{FF2B5EF4-FFF2-40B4-BE49-F238E27FC236}">
                <a16:creationId xmlns:a16="http://schemas.microsoft.com/office/drawing/2014/main" id="{5D33A091-41A1-411F-A0CD-622FC8FA0ED7}"/>
              </a:ext>
            </a:extLst>
          </p:cNvPr>
          <p:cNvSpPr txBox="1">
            <a:spLocks/>
          </p:cNvSpPr>
          <p:nvPr/>
        </p:nvSpPr>
        <p:spPr>
          <a:xfrm>
            <a:off x="8467175" y="11400802"/>
            <a:ext cx="13574679"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gn="r">
              <a:lnSpc>
                <a:spcPts val="7640"/>
              </a:lnSpc>
              <a:spcAft>
                <a:spcPts val="600"/>
              </a:spcAft>
            </a:pPr>
            <a:r>
              <a:rPr lang="en-US" sz="4800" spc="0" dirty="0">
                <a:solidFill>
                  <a:schemeClr val="tx2">
                    <a:lumMod val="10000"/>
                  </a:schemeClr>
                </a:solidFill>
                <a:latin typeface="Arial" panose="020B0604020202020204" pitchFamily="34" charset="0"/>
                <a:cs typeface="Arial" panose="020B0604020202020204" pitchFamily="34" charset="0"/>
                <a:sym typeface="Bodoni SvtyTwo ITC TT-Book"/>
              </a:rPr>
              <a:t>Contemporary Scholars: </a:t>
            </a:r>
            <a:r>
              <a:rPr lang="en-US" sz="4800" b="1" kern="2000" spc="20" dirty="0">
                <a:solidFill>
                  <a:schemeClr val="tx2">
                    <a:lumMod val="10000"/>
                  </a:schemeClr>
                </a:solidFill>
                <a:latin typeface="Arial" panose="020B0604020202020204" pitchFamily="34" charset="0"/>
                <a:cs typeface="Arial" panose="020B0604020202020204" pitchFamily="34" charset="0"/>
              </a:rPr>
              <a:t>Lesson 2</a:t>
            </a:r>
            <a:br>
              <a:rPr lang="en-US" dirty="0">
                <a:solidFill>
                  <a:schemeClr val="tx2">
                    <a:lumMod val="10000"/>
                  </a:schemeClr>
                </a:solidFill>
                <a:latin typeface="Arial" panose="020B0604020202020204" pitchFamily="34" charset="0"/>
                <a:cs typeface="Arial" panose="020B0604020202020204" pitchFamily="34" charset="0"/>
              </a:rPr>
            </a:b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A Nomadic Youth: New York</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11815011" y="4435238"/>
            <a:ext cx="10467473" cy="19797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called 1949 “one of the worst years of my life.” Chronically unemployed and broke, he found part-time work at a machine shop and a Western Union office. “If nothing else, I learned how to look for a job – relentlessly.” </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But as the new decade dawned, Sowell’s life began to turn around. He read </a:t>
            </a:r>
            <a:r>
              <a:rPr lang="en-US" sz="3600" b="1" dirty="0">
                <a:solidFill>
                  <a:schemeClr val="bg2">
                    <a:lumMod val="50000"/>
                  </a:schemeClr>
                </a:solidFill>
                <a:latin typeface="Arial" panose="020B0604020202020204" pitchFamily="34" charset="0"/>
                <a:ea typeface="Lato"/>
                <a:cs typeface="Arial" panose="020B0604020202020204" pitchFamily="34" charset="0"/>
              </a:rPr>
              <a:t>voraciously</a:t>
            </a:r>
            <a:r>
              <a:rPr lang="en-US" sz="3600" dirty="0">
                <a:solidFill>
                  <a:schemeClr val="bg2">
                    <a:lumMod val="50000"/>
                  </a:schemeClr>
                </a:solidFill>
                <a:latin typeface="Arial" panose="020B0604020202020204" pitchFamily="34" charset="0"/>
                <a:ea typeface="Lato"/>
                <a:cs typeface="Arial" panose="020B0604020202020204" pitchFamily="34" charset="0"/>
              </a:rPr>
              <a:t>, continuing his education, and, at the machine shop, was gifted his first camera – opening the door to a life-changing hobby.</a:t>
            </a:r>
          </a:p>
          <a:p>
            <a:pPr hangingPunct="1"/>
            <a:endParaRPr lang="en-US"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5029201" y="2197049"/>
            <a:ext cx="17253284" cy="19797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After this painful falling out with his adoptive mother, Sowell wound up in the Home for Homeless Boys in the Bronx. These next years were formative for Sowell, though he was still far from the path that would lead him to Harvard and Stanford.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219905" y="4483282"/>
            <a:ext cx="9916007" cy="7801967"/>
          </a:xfrm>
          <a:prstGeom prst="rect">
            <a:avLst/>
          </a:prstGeom>
          <a:noFill/>
          <a:ln>
            <a:solidFill>
              <a:schemeClr val="tx2">
                <a:lumMod val="10000"/>
              </a:schemeClr>
            </a:solidFill>
          </a:ln>
          <a:effectLst>
            <a:softEdge rad="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11815011" y="11741510"/>
            <a:ext cx="10467473"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Harlem on a rainy day in 1952, by </a:t>
            </a:r>
            <a:r>
              <a:rPr lang="en-US" sz="3200" b="1" i="1" dirty="0">
                <a:solidFill>
                  <a:schemeClr val="bg2"/>
                </a:solidFill>
                <a:latin typeface="Arial" panose="020B0604020202020204" pitchFamily="34" charset="0"/>
                <a:cs typeface="Arial" panose="020B0604020202020204" pitchFamily="34" charset="0"/>
              </a:rPr>
              <a:t>Gordon Parks</a:t>
            </a:r>
            <a:r>
              <a:rPr lang="en-US" sz="3200" i="1" dirty="0">
                <a:solidFill>
                  <a:schemeClr val="bg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39498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A Nomadic Youth: Washington, D.C.</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5029201" y="2271843"/>
            <a:ext cx="17253284" cy="19797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1950, Sowell got a job as a clerk in Washington, D.C., where his sister, Mary Frances, and his brothers lived. That same year, the </a:t>
            </a:r>
            <a:r>
              <a:rPr lang="en-US" sz="3600" i="1" dirty="0">
                <a:solidFill>
                  <a:schemeClr val="bg2">
                    <a:lumMod val="50000"/>
                  </a:schemeClr>
                </a:solidFill>
                <a:latin typeface="Arial" panose="020B0604020202020204" pitchFamily="34" charset="0"/>
                <a:ea typeface="Lato"/>
                <a:cs typeface="Arial" panose="020B0604020202020204" pitchFamily="34" charset="0"/>
              </a:rPr>
              <a:t>Washington Star </a:t>
            </a:r>
            <a:r>
              <a:rPr lang="en-US" sz="3600" dirty="0">
                <a:solidFill>
                  <a:schemeClr val="bg2">
                    <a:lumMod val="50000"/>
                  </a:schemeClr>
                </a:solidFill>
                <a:latin typeface="Arial" panose="020B0604020202020204" pitchFamily="34" charset="0"/>
                <a:ea typeface="Lato"/>
                <a:cs typeface="Arial" panose="020B0604020202020204" pitchFamily="34" charset="0"/>
              </a:rPr>
              <a:t>published a letter to the editor by Sowell arguing that the District’s public schools should be integrated – his first-ever publication.</a:t>
            </a:r>
          </a:p>
          <a:p>
            <a:pPr hangingPunct="1"/>
            <a:endParaRPr lang="en-US"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12264190" y="5259854"/>
            <a:ext cx="10018295" cy="19797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solidFill>
                  <a:schemeClr val="bg2">
                    <a:lumMod val="50000"/>
                  </a:schemeClr>
                </a:solidFill>
                <a:latin typeface="Arial" panose="020B0604020202020204" pitchFamily="34" charset="0"/>
                <a:ea typeface="Lato"/>
                <a:cs typeface="Arial" panose="020B0604020202020204" pitchFamily="34" charset="0"/>
              </a:rPr>
              <a:t>In those days, the city was still very southern, even if segregation was not as ruthlessly enforced as it was under “Jim Crow” in the Deep South. Sowell recalled: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spcBef>
                <a:spcPts val="1200"/>
              </a:spcBef>
              <a:spcAft>
                <a:spcPts val="1200"/>
              </a:spcAft>
            </a:pP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“Washington increasingly got on my nerves. When I went downtown taking pictures, I found it a pain that I could not simply walk into a restaurant and get something to eat when I was hungry ... [W]hites could sit down and eat, but blacks could only eat standing up at the counter. I went hungry rather than subject myself to that.”</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461380" y="4861936"/>
            <a:ext cx="9473947" cy="7454152"/>
          </a:xfrm>
          <a:prstGeom prst="rect">
            <a:avLst/>
          </a:prstGeom>
          <a:noFill/>
          <a:ln>
            <a:solidFill>
              <a:schemeClr val="tx2">
                <a:lumMod val="10000"/>
              </a:schemeClr>
            </a:solidFill>
          </a:ln>
          <a:effectLst>
            <a:softEdge rad="38712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5029201" y="12464610"/>
            <a:ext cx="18672987"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Pennsylvania Ave. NW, looking east towards the Capitol, downtown Washington, D.C., circa 1950s.</a:t>
            </a:r>
          </a:p>
        </p:txBody>
      </p:sp>
    </p:spTree>
    <p:extLst>
      <p:ext uri="{BB962C8B-B14F-4D97-AF65-F5344CB8AC3E}">
        <p14:creationId xmlns:p14="http://schemas.microsoft.com/office/powerpoint/2010/main" val="196738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1" y="914402"/>
            <a:ext cx="18299080" cy="1100215"/>
          </a:xfrm>
          <a:prstGeom prst="rect">
            <a:avLst/>
          </a:prstGeom>
        </p:spPr>
        <p:txBody>
          <a:bodyPr anchor="t">
            <a:noAutofit/>
          </a:bodyPr>
          <a:lstStyle/>
          <a:p>
            <a:pPr>
              <a:lnSpc>
                <a:spcPts val="7640"/>
              </a:lnSpc>
              <a:spcAft>
                <a:spcPts val="600"/>
              </a:spcAft>
            </a:pPr>
            <a:r>
              <a:rPr lang="en-US" sz="7200" b="1" dirty="0">
                <a:solidFill>
                  <a:schemeClr val="bg2">
                    <a:lumMod val="50000"/>
                  </a:schemeClr>
                </a:solidFill>
              </a:rPr>
              <a:t>Marine Corps: Parris Island</a:t>
            </a:r>
            <a:br>
              <a:rPr lang="en-US" b="1" dirty="0">
                <a:solidFill>
                  <a:schemeClr val="bg2">
                    <a:lumMod val="50000"/>
                  </a:schemeClr>
                </a:solidFill>
              </a:rPr>
            </a:br>
            <a:endParaRPr b="1" dirty="0">
              <a:solidFill>
                <a:schemeClr val="bg2">
                  <a:lumMod val="50000"/>
                </a:schemeClr>
              </a:solidFill>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192000" y="4823636"/>
            <a:ext cx="998621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“Some people say the Marine Corps builds men,” Sowell wrote. “In reality, you had better be a man before you go in.” Basic training was grueling. Meanwhile, the Korean War was raging. Sowell would never see combat, but he had no way of knowing that at the time. Despite feeling the draft had derailed his life just as it was getting back on track, Sowell did develop his lifelong hobby in the Marines: photography.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In February 1952, the Corps sent Sowell and a handful of other marines to the Naval Air Base in Pensacola, Florida, for photography class.</a:t>
            </a:r>
          </a:p>
        </p:txBody>
      </p:sp>
      <p:sp>
        <p:nvSpPr>
          <p:cNvPr id="7" name="Woodson Principles Critical Thinking and Discussion Questions">
            <a:extLst>
              <a:ext uri="{FF2B5EF4-FFF2-40B4-BE49-F238E27FC236}">
                <a16:creationId xmlns:a16="http://schemas.microsoft.com/office/drawing/2014/main" id="{7B9EC73E-7DC1-8A4E-BCA4-06F9B334B6ED}"/>
              </a:ext>
            </a:extLst>
          </p:cNvPr>
          <p:cNvSpPr txBox="1">
            <a:spLocks/>
          </p:cNvSpPr>
          <p:nvPr/>
        </p:nvSpPr>
        <p:spPr>
          <a:xfrm>
            <a:off x="5029201" y="2240491"/>
            <a:ext cx="1714901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In 1951, Sowell was drafted into the United States Marine Corps, and sent to Parris Island, South Carolina for boot camp. “Never in my life did race mean less than during those two months,” Sowell recalled, as the Drill Instructors worked to make </a:t>
            </a:r>
            <a:r>
              <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all</a:t>
            </a: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recruits miserable.</a:t>
            </a:r>
          </a:p>
        </p:txBody>
      </p:sp>
      <p:pic>
        <p:nvPicPr>
          <p:cNvPr id="3" name="Picture 2">
            <a:extLst>
              <a:ext uri="{FF2B5EF4-FFF2-40B4-BE49-F238E27FC236}">
                <a16:creationId xmlns:a16="http://schemas.microsoft.com/office/drawing/2014/main" id="{20E494E7-3E28-234B-B7A8-B2196B60942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529368" y="4890323"/>
            <a:ext cx="8942832" cy="7088327"/>
          </a:xfrm>
          <a:prstGeom prst="rect">
            <a:avLst/>
          </a:prstGeom>
          <a:solidFill>
            <a:srgbClr val="FFFFFF"/>
          </a:solidFill>
          <a:ln>
            <a:solidFill>
              <a:schemeClr val="tx2">
                <a:lumMod val="10000"/>
              </a:schemeClr>
            </a:solidFill>
          </a:ln>
        </p:spPr>
      </p:pic>
      <p:sp>
        <p:nvSpPr>
          <p:cNvPr id="8" name="TextBox 7">
            <a:extLst>
              <a:ext uri="{FF2B5EF4-FFF2-40B4-BE49-F238E27FC236}">
                <a16:creationId xmlns:a16="http://schemas.microsoft.com/office/drawing/2014/main" id="{D8E0E579-0626-9447-A244-35F57F40E30C}"/>
              </a:ext>
            </a:extLst>
          </p:cNvPr>
          <p:cNvSpPr txBox="1"/>
          <p:nvPr/>
        </p:nvSpPr>
        <p:spPr>
          <a:xfrm>
            <a:off x="5029200" y="12369660"/>
            <a:ext cx="17149010"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i="1" dirty="0">
                <a:solidFill>
                  <a:schemeClr val="bg2"/>
                </a:solidFill>
                <a:latin typeface="Arial" panose="020B0604020202020204" pitchFamily="34" charset="0"/>
                <a:cs typeface="Arial" panose="020B0604020202020204" pitchFamily="34" charset="0"/>
              </a:rPr>
              <a:t>Marine recruits fall in line off the train in Yemassee, SC – last stop on the way to Parris Island, c. 1950s.</a:t>
            </a:r>
          </a:p>
        </p:txBody>
      </p:sp>
    </p:spTree>
    <p:extLst>
      <p:ext uri="{BB962C8B-B14F-4D97-AF65-F5344CB8AC3E}">
        <p14:creationId xmlns:p14="http://schemas.microsoft.com/office/powerpoint/2010/main" val="4227596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DEB7FD-CC48-8A4A-80B2-DF6A134DD326}"/>
              </a:ext>
            </a:extLst>
          </p:cNvPr>
          <p:cNvPicPr>
            <a:picLocks noChangeAspect="1"/>
          </p:cNvPicPr>
          <p:nvPr/>
        </p:nvPicPr>
        <p:blipFill rotWithShape="1">
          <a:blip r:embed="rId3" cstate="print">
            <a:alphaModFix amt="63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5167178" y="1207029"/>
            <a:ext cx="9216823" cy="12370344"/>
          </a:xfrm>
          <a:prstGeom prst="rect">
            <a:avLst/>
          </a:prstGeom>
          <a:effectLst>
            <a:softEdge rad="254980"/>
          </a:effectLst>
        </p:spPr>
      </p:pic>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A Passion for Pictures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4419281"/>
            <a:ext cx="974557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These opportunities – which may well have kept Sowell out of Korea, and out of danger – all came about because Sowell had listed photography as one of his hobbies on a Marine Corps questionnaire.</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But as he had in school, Sowell ran into trouble with the authorities, often skirting the rules and regulations of military life. Of the 200 Marines in the photography school, only Sowell had any </a:t>
            </a:r>
            <a:r>
              <a:rPr lang="en-US" sz="3600" b="1" dirty="0">
                <a:solidFill>
                  <a:schemeClr val="bg2">
                    <a:lumMod val="50000"/>
                  </a:schemeClr>
                </a:solidFill>
                <a:latin typeface="Arial" panose="020B0604020202020204" pitchFamily="34" charset="0"/>
                <a:ea typeface="Lato"/>
                <a:cs typeface="Arial" panose="020B0604020202020204" pitchFamily="34" charset="0"/>
              </a:rPr>
              <a:t>demerits</a:t>
            </a:r>
            <a:r>
              <a:rPr lang="en-US" sz="3600" dirty="0">
                <a:solidFill>
                  <a:schemeClr val="bg2">
                    <a:lumMod val="50000"/>
                  </a:schemeClr>
                </a:solidFill>
                <a:latin typeface="Arial" panose="020B0604020202020204" pitchFamily="34" charset="0"/>
                <a:ea typeface="Lato"/>
                <a:cs typeface="Arial" panose="020B0604020202020204" pitchFamily="34" charset="0"/>
              </a:rPr>
              <a:t> – and he had 10 of them.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8DF089CB-D9A6-9048-A981-FF9AD4551BA6}"/>
              </a:ext>
            </a:extLst>
          </p:cNvPr>
          <p:cNvSpPr txBox="1">
            <a:spLocks/>
          </p:cNvSpPr>
          <p:nvPr/>
        </p:nvSpPr>
        <p:spPr>
          <a:xfrm>
            <a:off x="5029200" y="2276700"/>
            <a:ext cx="904774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learned the art and science of photography while juggling other responsibilities of Marine Corps life. </a:t>
            </a:r>
          </a:p>
        </p:txBody>
      </p:sp>
      <p:pic>
        <p:nvPicPr>
          <p:cNvPr id="3" name="Picture 2">
            <a:extLst>
              <a:ext uri="{FF2B5EF4-FFF2-40B4-BE49-F238E27FC236}">
                <a16:creationId xmlns:a16="http://schemas.microsoft.com/office/drawing/2014/main" id="{5150D40F-13B3-7C4F-A494-510959B8B66C}"/>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colorTemperature colorTemp="6225"/>
                    </a14:imgEffect>
                    <a14:imgEffect>
                      <a14:saturation sat="185000"/>
                    </a14:imgEffect>
                  </a14:imgLayer>
                </a14:imgProps>
              </a:ext>
              <a:ext uri="{28A0092B-C50C-407E-A947-70E740481C1C}">
                <a14:useLocalDpi xmlns:a14="http://schemas.microsoft.com/office/drawing/2010/main" val="0"/>
              </a:ext>
            </a:extLst>
          </a:blip>
          <a:srcRect/>
          <a:stretch/>
        </p:blipFill>
        <p:spPr>
          <a:xfrm rot="1620000">
            <a:off x="17323017" y="4841607"/>
            <a:ext cx="4308563" cy="5886700"/>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E85EF188-BC82-A041-BF8E-7FBADF1B5B26}"/>
              </a:ext>
            </a:extLst>
          </p:cNvPr>
          <p:cNvSpPr txBox="1"/>
          <p:nvPr/>
        </p:nvSpPr>
        <p:spPr>
          <a:xfrm>
            <a:off x="5609468" y="11385525"/>
            <a:ext cx="9171215"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39"/>
            <a:r>
              <a:rPr lang="en-US" sz="3600" i="1" dirty="0">
                <a:solidFill>
                  <a:schemeClr val="tx2">
                    <a:lumMod val="10000"/>
                  </a:schemeClr>
                </a:solidFill>
                <a:latin typeface="Arial" panose="020B0604020202020204" pitchFamily="34" charset="0"/>
                <a:cs typeface="Arial" panose="020B0604020202020204" pitchFamily="34" charset="0"/>
              </a:rPr>
              <a:t>Sowell in the Marine Corps, 1951</a:t>
            </a:r>
            <a:r>
              <a:rPr lang="en-US" sz="3600" i="1" dirty="0">
                <a:solidFill>
                  <a:schemeClr val="bg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6531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Harvard and Columbia</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354179"/>
            <a:ext cx="1768642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When Sowell's time with the military ended, he went back to D.C. and attended night school at Howard University. But his high test scores allowed him to transfer to Harvard. He would eventually graduate </a:t>
            </a:r>
            <a:r>
              <a:rPr lang="en-US" sz="3600" i="1" dirty="0">
                <a:solidFill>
                  <a:schemeClr val="bg2">
                    <a:lumMod val="50000"/>
                  </a:schemeClr>
                </a:solidFill>
                <a:latin typeface="Arial" panose="020B0604020202020204" pitchFamily="34" charset="0"/>
                <a:ea typeface="Lato"/>
                <a:cs typeface="Arial" panose="020B0604020202020204" pitchFamily="34" charset="0"/>
              </a:rPr>
              <a:t>magna cum laude</a:t>
            </a:r>
            <a:r>
              <a:rPr lang="en-US" sz="3600" dirty="0">
                <a:solidFill>
                  <a:schemeClr val="bg2">
                    <a:lumMod val="50000"/>
                  </a:schemeClr>
                </a:solidFill>
                <a:latin typeface="Arial" panose="020B0604020202020204" pitchFamily="34" charset="0"/>
                <a:ea typeface="Lato"/>
                <a:cs typeface="Arial" panose="020B0604020202020204" pitchFamily="34" charset="0"/>
              </a:rPr>
              <a:t> with a degree in economics.</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Next, Sowell attended Columbia University to receive a master’s in economics.  Sowell studied and wrote on Karl Marx’s theory of the business cycle. Determined not to be influenced by other's opinions of Marx, his approach to the work was simply to “read right through the three volumes of </a:t>
            </a:r>
            <a:r>
              <a:rPr lang="en-US" sz="3600" i="1" dirty="0">
                <a:solidFill>
                  <a:schemeClr val="bg2">
                    <a:lumMod val="50000"/>
                  </a:schemeClr>
                </a:solidFill>
                <a:latin typeface="Arial" panose="020B0604020202020204" pitchFamily="34" charset="0"/>
                <a:ea typeface="Lato"/>
                <a:cs typeface="Arial" panose="020B0604020202020204" pitchFamily="34" charset="0"/>
              </a:rPr>
              <a:t>Capital</a:t>
            </a:r>
            <a:r>
              <a:rPr lang="en-US" sz="3600" dirty="0">
                <a:solidFill>
                  <a:schemeClr val="bg2">
                    <a:lumMod val="50000"/>
                  </a:schemeClr>
                </a:solidFill>
                <a:latin typeface="Arial" panose="020B0604020202020204" pitchFamily="34" charset="0"/>
                <a:ea typeface="Lato"/>
                <a:cs typeface="Arial" panose="020B0604020202020204" pitchFamily="34" charset="0"/>
              </a:rPr>
              <a:t> and make up my own mind.”</a:t>
            </a:r>
            <a:b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b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10828421" y="7762262"/>
            <a:ext cx="11887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Much later in life, when asked why he chose economics, Sowell answered: “It was my best subject, and it just made sense to me.”</a:t>
            </a:r>
          </a:p>
          <a:p>
            <a:pPr hangingPunct="1"/>
            <a:endPar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How do we choose our careers? What are the signs that you should devote parts of your life to a certain subject or type of work?</a:t>
            </a:r>
          </a:p>
          <a:p>
            <a:pPr hangingPunct="1"/>
            <a:endParaRPr lang="en-US"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8" name="Picture 7">
            <a:extLst>
              <a:ext uri="{FF2B5EF4-FFF2-40B4-BE49-F238E27FC236}">
                <a16:creationId xmlns:a16="http://schemas.microsoft.com/office/drawing/2014/main" id="{B41D66E6-E535-174B-B12A-DC8130DE37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51811" y="7440152"/>
            <a:ext cx="8701357" cy="4987939"/>
          </a:xfrm>
          <a:prstGeom prst="rect">
            <a:avLst/>
          </a:prstGeom>
          <a:effectLst>
            <a:softEdge rad="72218"/>
          </a:effectLst>
        </p:spPr>
      </p:pic>
    </p:spTree>
    <p:extLst>
      <p:ext uri="{BB962C8B-B14F-4D97-AF65-F5344CB8AC3E}">
        <p14:creationId xmlns:p14="http://schemas.microsoft.com/office/powerpoint/2010/main" val="3035053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Sowell the Marxist</a:t>
            </a: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21600000">
            <a:off x="2355273" y="2318360"/>
            <a:ext cx="6307464" cy="9539667"/>
          </a:xfrm>
          <a:prstGeom prst="rect">
            <a:avLst/>
          </a:prstGeom>
          <a:ln w="25400">
            <a:solidFill>
              <a:schemeClr val="tx2">
                <a:lumMod val="10000"/>
              </a:schemeClr>
            </a:solidFill>
          </a:ln>
          <a:effectLst>
            <a:softEdge rad="173675"/>
          </a:effectLst>
        </p:spPr>
      </p:pic>
      <p:sp>
        <p:nvSpPr>
          <p:cNvPr id="6" name="TextBox 5">
            <a:extLst>
              <a:ext uri="{FF2B5EF4-FFF2-40B4-BE49-F238E27FC236}">
                <a16:creationId xmlns:a16="http://schemas.microsoft.com/office/drawing/2014/main" id="{BEAC1ED5-C01C-714B-9A40-40AE0E6110F8}"/>
              </a:ext>
            </a:extLst>
          </p:cNvPr>
          <p:cNvSpPr txBox="1"/>
          <p:nvPr/>
        </p:nvSpPr>
        <p:spPr>
          <a:xfrm>
            <a:off x="5029200" y="12005506"/>
            <a:ext cx="2949262"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Thomas Sowell in the 1960s</a:t>
            </a:r>
            <a:r>
              <a:rPr lang="en-US" sz="3200" dirty="0">
                <a:solidFill>
                  <a:schemeClr val="bg2"/>
                </a:solidFill>
                <a:latin typeface="Arial" panose="020B0604020202020204" pitchFamily="34" charset="0"/>
                <a:cs typeface="Arial" panose="020B0604020202020204" pitchFamily="34" charset="0"/>
              </a:rPr>
              <a:t>.</a:t>
            </a:r>
            <a:endParaRPr lang="en-US" sz="3200" i="1" dirty="0">
              <a:solidFill>
                <a:schemeClr val="bg2"/>
              </a:solidFill>
              <a:latin typeface="Arial" panose="020B0604020202020204"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4" y="8462275"/>
            <a:ext cx="91180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ea typeface="Lato" panose="020F0502020204030203"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9665860" y="2318359"/>
            <a:ext cx="1293008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ea typeface="Lato"/>
                <a:cs typeface="Arial" panose="020B0604020202020204" pitchFamily="34" charset="0"/>
              </a:rPr>
              <a:t>Like many young people before him, Sowell was drawn to </a:t>
            </a:r>
            <a:r>
              <a:rPr lang="en-US" sz="3600" b="1" dirty="0">
                <a:solidFill>
                  <a:schemeClr val="tx2">
                    <a:lumMod val="10000"/>
                  </a:schemeClr>
                </a:solidFill>
                <a:latin typeface="Arial" panose="020B0604020202020204" pitchFamily="34" charset="0"/>
                <a:ea typeface="Lato"/>
                <a:cs typeface="Arial" panose="020B0604020202020204" pitchFamily="34" charset="0"/>
              </a:rPr>
              <a:t>socialism</a:t>
            </a:r>
            <a:r>
              <a:rPr lang="en-US" sz="3600" dirty="0">
                <a:solidFill>
                  <a:schemeClr val="tx2">
                    <a:lumMod val="10000"/>
                  </a:schemeClr>
                </a:solidFill>
                <a:latin typeface="Arial" panose="020B0604020202020204" pitchFamily="34" charset="0"/>
                <a:ea typeface="Lato"/>
                <a:cs typeface="Arial" panose="020B0604020202020204" pitchFamily="34" charset="0"/>
              </a:rPr>
              <a:t>, beginning in his early 20s. The writings of Karl Marx were, in fact, Sowell’s introduction to economics.</a:t>
            </a:r>
          </a:p>
          <a:p>
            <a:pPr hangingPunct="1"/>
            <a:endPar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ea typeface="Lato"/>
                <a:cs typeface="Arial" panose="020B0604020202020204" pitchFamily="34" charset="0"/>
              </a:rPr>
              <a:t>Sowell’s </a:t>
            </a:r>
            <a:r>
              <a:rPr lang="en-US" sz="3600" b="1" dirty="0">
                <a:solidFill>
                  <a:schemeClr val="tx2">
                    <a:lumMod val="10000"/>
                  </a:schemeClr>
                </a:solidFill>
                <a:latin typeface="Arial" panose="020B0604020202020204" pitchFamily="34" charset="0"/>
                <a:ea typeface="Lato"/>
                <a:cs typeface="Arial" panose="020B0604020202020204" pitchFamily="34" charset="0"/>
              </a:rPr>
              <a:t>hardscrabble</a:t>
            </a:r>
            <a:r>
              <a:rPr lang="en-US" sz="3600" dirty="0">
                <a:solidFill>
                  <a:schemeClr val="tx2">
                    <a:lumMod val="10000"/>
                  </a:schemeClr>
                </a:solidFill>
                <a:latin typeface="Arial" panose="020B0604020202020204" pitchFamily="34" charset="0"/>
                <a:ea typeface="Lato"/>
                <a:cs typeface="Arial" panose="020B0604020202020204" pitchFamily="34" charset="0"/>
              </a:rPr>
              <a:t> life drew him to Marx’s worldview, with its emphasis on inequality and class conflict.</a:t>
            </a:r>
          </a:p>
        </p:txBody>
      </p:sp>
      <p:sp>
        <p:nvSpPr>
          <p:cNvPr id="12" name="Woodson Principles Critical Thinking and Discussion Questions">
            <a:extLst>
              <a:ext uri="{FF2B5EF4-FFF2-40B4-BE49-F238E27FC236}">
                <a16:creationId xmlns:a16="http://schemas.microsoft.com/office/drawing/2014/main" id="{17EB652C-3CB2-B94D-9039-0428351AE125}"/>
              </a:ext>
            </a:extLst>
          </p:cNvPr>
          <p:cNvSpPr txBox="1">
            <a:spLocks/>
          </p:cNvSpPr>
          <p:nvPr/>
        </p:nvSpPr>
        <p:spPr>
          <a:xfrm>
            <a:off x="9665860" y="6094701"/>
            <a:ext cx="1293008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In </a:t>
            </a:r>
            <a:r>
              <a:rPr lang="en-US" sz="3600" i="1"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Marxism </a:t>
            </a:r>
            <a:r>
              <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(1985), Sowell wrote that Marx “took the overwhelming complexity of the real world and made the parts fall into place, in a way that was intellectually exhilarating.”</a:t>
            </a:r>
          </a:p>
          <a:p>
            <a:pPr hangingPunct="1"/>
            <a:endPar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2" name="TextBox 1">
            <a:extLst>
              <a:ext uri="{FF2B5EF4-FFF2-40B4-BE49-F238E27FC236}">
                <a16:creationId xmlns:a16="http://schemas.microsoft.com/office/drawing/2014/main" id="{836C30EE-EBA2-DF0B-904A-B92DDC948F70}"/>
              </a:ext>
            </a:extLst>
          </p:cNvPr>
          <p:cNvSpPr txBox="1"/>
          <p:nvPr/>
        </p:nvSpPr>
        <p:spPr>
          <a:xfrm>
            <a:off x="9665860" y="8548765"/>
            <a:ext cx="12930089"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ea typeface="Lato"/>
                <a:cs typeface="Arial" panose="020B0604020202020204" pitchFamily="34" charset="0"/>
              </a:rPr>
              <a:t>Sowell always believed in reading widely and deeply, so he read Marx’s many critics, too. But they didn’t change his mind. Even later in his career, when he became totally </a:t>
            </a:r>
            <a:r>
              <a:rPr lang="en-US" sz="3600" b="1" dirty="0">
                <a:solidFill>
                  <a:schemeClr val="tx2">
                    <a:lumMod val="10000"/>
                  </a:schemeClr>
                </a:solidFill>
                <a:latin typeface="Arial" panose="020B0604020202020204" pitchFamily="34" charset="0"/>
                <a:ea typeface="Lato"/>
                <a:cs typeface="Arial" panose="020B0604020202020204" pitchFamily="34" charset="0"/>
              </a:rPr>
              <a:t>disillusioned</a:t>
            </a:r>
            <a:r>
              <a:rPr lang="en-US" sz="3600" dirty="0">
                <a:solidFill>
                  <a:schemeClr val="tx2">
                    <a:lumMod val="10000"/>
                  </a:schemeClr>
                </a:solidFill>
                <a:latin typeface="Arial" panose="020B0604020202020204" pitchFamily="34" charset="0"/>
                <a:ea typeface="Lato"/>
                <a:cs typeface="Arial" panose="020B0604020202020204" pitchFamily="34" charset="0"/>
              </a:rPr>
              <a:t> with Marxism and socialism, he continued to understand its emotional and intellectual appeal in ways that few conservatives or libertarians managed to grasp.</a:t>
            </a: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3178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University of Chicago</a:t>
            </a:r>
            <a:br>
              <a:rPr lang="en-US" b="1" dirty="0"/>
            </a:br>
            <a:endParaRPr b="1" dirty="0"/>
          </a:p>
        </p:txBody>
      </p:sp>
      <p:pic>
        <p:nvPicPr>
          <p:cNvPr id="3" name="Picture 2">
            <a:extLst>
              <a:ext uri="{FF2B5EF4-FFF2-40B4-BE49-F238E27FC236}">
                <a16:creationId xmlns:a16="http://schemas.microsoft.com/office/drawing/2014/main" id="{CB560E5B-C1EA-B749-9B6D-F32309A2DC0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28673" y="6858000"/>
            <a:ext cx="20500847" cy="6031135"/>
          </a:xfrm>
          <a:prstGeom prst="rect">
            <a:avLst/>
          </a:prstGeom>
          <a:effectLst>
            <a:softEdge rad="153969"/>
          </a:effectLst>
        </p:spPr>
      </p:pic>
      <p:sp>
        <p:nvSpPr>
          <p:cNvPr id="8" name="Woodson Principles Critical Thinking and Discussion Questions">
            <a:extLst>
              <a:ext uri="{FF2B5EF4-FFF2-40B4-BE49-F238E27FC236}">
                <a16:creationId xmlns:a16="http://schemas.microsoft.com/office/drawing/2014/main" id="{5DE3597A-D50B-D24A-A015-63EE3F782412}"/>
              </a:ext>
            </a:extLst>
          </p:cNvPr>
          <p:cNvSpPr txBox="1">
            <a:spLocks/>
          </p:cNvSpPr>
          <p:nvPr/>
        </p:nvSpPr>
        <p:spPr>
          <a:xfrm>
            <a:off x="5029200" y="2717453"/>
            <a:ext cx="1780032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2">
                    <a:lumMod val="50000"/>
                  </a:schemeClr>
                </a:solidFill>
                <a:latin typeface="Arial" panose="020B0604020202020204" pitchFamily="34" charset="0"/>
                <a:ea typeface="Lato"/>
                <a:cs typeface="Arial" panose="020B0604020202020204" pitchFamily="34" charset="0"/>
              </a:rPr>
              <a:t>Sowell was awarded a doctoral fellowship at the University of Chicago, where he began his PhD studies under future Nobel Prize winner George Stigler in 1960. Sowell’s </a:t>
            </a:r>
            <a:r>
              <a:rPr lang="en-US" sz="3600" b="1" dirty="0">
                <a:solidFill>
                  <a:schemeClr val="bg2">
                    <a:lumMod val="50000"/>
                  </a:schemeClr>
                </a:solidFill>
                <a:latin typeface="Arial" panose="020B0604020202020204" pitchFamily="34" charset="0"/>
                <a:ea typeface="Lato"/>
                <a:cs typeface="Arial" panose="020B0604020202020204" pitchFamily="34" charset="0"/>
              </a:rPr>
              <a:t>dissertation</a:t>
            </a:r>
            <a:r>
              <a:rPr lang="en-US" sz="3600" dirty="0">
                <a:solidFill>
                  <a:schemeClr val="bg2">
                    <a:lumMod val="50000"/>
                  </a:schemeClr>
                </a:solidFill>
                <a:latin typeface="Arial" panose="020B0604020202020204" pitchFamily="34" charset="0"/>
                <a:ea typeface="Lato"/>
                <a:cs typeface="Arial" panose="020B0604020202020204" pitchFamily="34" charset="0"/>
              </a:rPr>
              <a:t> analyzing “a classical economics principle holding that supplies of goods and services create their own demands” was recognized for its thoroughness and scholarship. Even though they did not agree with his viewpoint, Chicago faculty supported Sowell’s work and helped him secure funding and fellowships.</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36830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a:blip r:embed="rId3">
            <a:alphaModFix amt="10000"/>
            <a:extLst>
              <a:ext uri="{28A0092B-C50C-407E-A947-70E740481C1C}">
                <a14:useLocalDpi xmlns:a14="http://schemas.microsoft.com/office/drawing/2010/main" val="0"/>
              </a:ext>
            </a:extLst>
          </a:blip>
          <a:srcRect/>
          <a:stretch/>
        </p:blipFill>
        <p:spPr>
          <a:xfrm rot="17505936">
            <a:off x="17671393" y="2013025"/>
            <a:ext cx="11972335" cy="11972335"/>
          </a:xfrm>
          <a:prstGeom prst="rect">
            <a:avLst/>
          </a:prstGeom>
          <a:effectLst>
            <a:softEdge rad="127000"/>
          </a:effectLst>
        </p:spPr>
      </p:pic>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Department of Labor</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349155"/>
            <a:ext cx="1507097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had been exposed to many intellectual defenses of capitalism, but none of them changed his mind.  Practical experience, however, did.</a:t>
            </a: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5029200" y="4148935"/>
            <a:ext cx="132334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1960, Sowell worked as an economist with the Department of Labor, studying the sugar industry in Puerto Rico,  The Department had regularly increased the minimum wage. Sowell noticed that unemployment rose with each new minimum wage hike – as most economic theories would predict.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But his colleagues refused to question the policies.  Sowell </a:t>
            </a:r>
            <a:r>
              <a:rPr lang="en-US" sz="3600" b="1" dirty="0">
                <a:solidFill>
                  <a:schemeClr val="bg2">
                    <a:lumMod val="50000"/>
                  </a:schemeClr>
                </a:solidFill>
                <a:latin typeface="Arial" panose="020B0604020202020204" pitchFamily="34" charset="0"/>
                <a:ea typeface="Lato"/>
                <a:cs typeface="Arial" panose="020B0604020202020204" pitchFamily="34" charset="0"/>
              </a:rPr>
              <a:t>wryly</a:t>
            </a:r>
            <a:r>
              <a:rPr lang="en-US" sz="3600" dirty="0">
                <a:solidFill>
                  <a:schemeClr val="bg2">
                    <a:lumMod val="50000"/>
                  </a:schemeClr>
                </a:solidFill>
                <a:latin typeface="Arial" panose="020B0604020202020204" pitchFamily="34" charset="0"/>
                <a:ea typeface="Lato"/>
                <a:cs typeface="Arial" panose="020B0604020202020204" pitchFamily="34" charset="0"/>
              </a:rPr>
              <a:t> observed later, that creating and implementing these minimum wage laws “employed a significant fraction of all the people who worked there.” Seeing that the proposed solution could actually create more problems, Sowell quickly lost his enthusiasm for the kind of central planning required by socialism.</a:t>
            </a:r>
          </a:p>
        </p:txBody>
      </p:sp>
    </p:spTree>
    <p:extLst>
      <p:ext uri="{BB962C8B-B14F-4D97-AF65-F5344CB8AC3E}">
        <p14:creationId xmlns:p14="http://schemas.microsoft.com/office/powerpoint/2010/main" val="30687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801552" y="4820226"/>
            <a:ext cx="7526728" cy="7047414"/>
          </a:xfrm>
          <a:prstGeom prst="rect">
            <a:avLst/>
          </a:prstGeom>
          <a:effectLst>
            <a:softEdge rad="127000"/>
          </a:effectLst>
        </p:spPr>
      </p:pic>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Finding a Home: The Hoover Institution</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54713"/>
            <a:ext cx="16927480" cy="15286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held several teaching positions, including at Cornell and UCLA, where he met his lifelong friend and intellectual compatriot, libertarian economist Walter E. Williams. But he was frustrated with campus bureaucracy and what he saw as declining academic standards.</a:t>
            </a: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5029200" y="5058220"/>
            <a:ext cx="100838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Then, in 1980, with positive reactions to early drafts of his book </a:t>
            </a:r>
            <a:r>
              <a:rPr lang="en-US" sz="3600" i="1" dirty="0">
                <a:solidFill>
                  <a:schemeClr val="bg2">
                    <a:lumMod val="50000"/>
                  </a:schemeClr>
                </a:solidFill>
                <a:latin typeface="Arial" panose="020B0604020202020204" pitchFamily="34" charset="0"/>
                <a:ea typeface="Lato"/>
                <a:cs typeface="Arial" panose="020B0604020202020204" pitchFamily="34" charset="0"/>
              </a:rPr>
              <a:t>Knowledge and Decisions</a:t>
            </a:r>
            <a:r>
              <a:rPr lang="en-US" sz="3600" dirty="0">
                <a:solidFill>
                  <a:schemeClr val="bg2">
                    <a:lumMod val="50000"/>
                  </a:schemeClr>
                </a:solidFill>
                <a:latin typeface="Arial" panose="020B0604020202020204" pitchFamily="34" charset="0"/>
                <a:ea typeface="Lato"/>
                <a:cs typeface="Arial" panose="020B0604020202020204" pitchFamily="34" charset="0"/>
              </a:rPr>
              <a:t> circulating among likeminded economists, Sowell was offered a Senior Fellowship at the Hoover Institution, a conservative think-tank on Stanford University’s campus. At Hoover, Sowell was not required to teach and could dedicate all his time to research. He remains a Fellow there today.</a:t>
            </a:r>
          </a:p>
          <a:p>
            <a:pPr hangingPunct="1"/>
            <a:endPar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”It would turn out to be the longest job I ever held and the most satisfying,” Sowell wrote later. At age 50, he now began a new phase in his career.</a:t>
            </a:r>
          </a:p>
        </p:txBody>
      </p:sp>
      <p:sp>
        <p:nvSpPr>
          <p:cNvPr id="6" name="TextBox 5">
            <a:extLst>
              <a:ext uri="{FF2B5EF4-FFF2-40B4-BE49-F238E27FC236}">
                <a16:creationId xmlns:a16="http://schemas.microsoft.com/office/drawing/2014/main" id="{5781D6D0-F317-C345-9F3A-F59649EF10CB}"/>
              </a:ext>
            </a:extLst>
          </p:cNvPr>
          <p:cNvSpPr txBox="1"/>
          <p:nvPr/>
        </p:nvSpPr>
        <p:spPr>
          <a:xfrm>
            <a:off x="5029200" y="12248140"/>
            <a:ext cx="18299080"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39"/>
            <a:r>
              <a:rPr lang="en-US" sz="3200" i="1" dirty="0">
                <a:solidFill>
                  <a:schemeClr val="bg2"/>
                </a:solidFill>
                <a:latin typeface="Arial" panose="020B0604020202020204" pitchFamily="34" charset="0"/>
                <a:cs typeface="Arial" panose="020B0604020202020204" pitchFamily="34" charset="0"/>
              </a:rPr>
              <a:t>Hoover Institution Library and Archives, with its iconic tower, on the campus of Stanford University.</a:t>
            </a:r>
          </a:p>
        </p:txBody>
      </p:sp>
    </p:spTree>
    <p:extLst>
      <p:ext uri="{BB962C8B-B14F-4D97-AF65-F5344CB8AC3E}">
        <p14:creationId xmlns:p14="http://schemas.microsoft.com/office/powerpoint/2010/main" val="205031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i="1" dirty="0"/>
              <a:t>Knowledge and Decisions  </a:t>
            </a:r>
            <a:r>
              <a:rPr lang="en-US" sz="7200" b="1" dirty="0"/>
              <a:t>(1980)</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509760" y="2318871"/>
            <a:ext cx="1210564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What is “common sense”? How do you get it?</a:t>
            </a:r>
          </a:p>
          <a:p>
            <a:pPr hangingPunct="1"/>
            <a:endPar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What kinds of knowledge do you use in everyday life that you </a:t>
            </a:r>
            <a:r>
              <a:rPr lang="en-US" sz="3600" b="1"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didn’t</a:t>
            </a:r>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learn in school or training?</a:t>
            </a:r>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61441" y="2318871"/>
            <a:ext cx="7610363" cy="10705055"/>
          </a:xfrm>
          <a:prstGeom prst="rect">
            <a:avLst/>
          </a:prstGeom>
          <a:ln>
            <a:solidFill>
              <a:schemeClr val="tx2">
                <a:lumMod val="10000"/>
              </a:schemeClr>
            </a:solidFill>
          </a:ln>
          <a:effectLst>
            <a:softEdge rad="0"/>
          </a:effectLst>
        </p:spPr>
      </p:pic>
      <p:sp>
        <p:nvSpPr>
          <p:cNvPr id="6" name="TextBox 5">
            <a:extLst>
              <a:ext uri="{FF2B5EF4-FFF2-40B4-BE49-F238E27FC236}">
                <a16:creationId xmlns:a16="http://schemas.microsoft.com/office/drawing/2014/main" id="{A1598FB8-CE69-4041-B8DB-E77E6CC5E623}"/>
              </a:ext>
            </a:extLst>
          </p:cNvPr>
          <p:cNvSpPr txBox="1"/>
          <p:nvPr/>
        </p:nvSpPr>
        <p:spPr>
          <a:xfrm>
            <a:off x="9509760" y="11987744"/>
            <a:ext cx="8915400"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Friedrich Hayek, Austrian economist and author of </a:t>
            </a:r>
            <a:r>
              <a:rPr lang="en-US" sz="3200" dirty="0">
                <a:solidFill>
                  <a:schemeClr val="bg2"/>
                </a:solidFill>
                <a:latin typeface="Arial" panose="020B0604020202020204" pitchFamily="34" charset="0"/>
                <a:cs typeface="Arial" panose="020B0604020202020204" pitchFamily="34" charset="0"/>
              </a:rPr>
              <a:t>The Road to Serfdom (1944.</a:t>
            </a:r>
            <a:endParaRPr lang="en-US" sz="3200" i="1" dirty="0">
              <a:solidFill>
                <a:schemeClr val="bg2"/>
              </a:solidFill>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50B08C23-0A91-C942-A90D-87D76379FE4A}"/>
              </a:ext>
            </a:extLst>
          </p:cNvPr>
          <p:cNvSpPr txBox="1">
            <a:spLocks/>
          </p:cNvSpPr>
          <p:nvPr/>
        </p:nvSpPr>
        <p:spPr>
          <a:xfrm>
            <a:off x="9509760" y="5353527"/>
            <a:ext cx="1210564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solidFill>
                  <a:schemeClr val="bg2">
                    <a:lumMod val="50000"/>
                  </a:schemeClr>
                </a:solidFill>
                <a:latin typeface="Arial" panose="020B0604020202020204" pitchFamily="34" charset="0"/>
                <a:ea typeface="Lato"/>
                <a:cs typeface="Arial" panose="020B0604020202020204" pitchFamily="34" charset="0"/>
              </a:rPr>
              <a:t>In this influential book, Sowell argued that ordinary people have first-hand, practical knowledge they use to make effective decisions about their lives and money. The free market, he asserted, is the best way for this knowledge to work to benefit the whole society, without interventions from government management or regulation.</a:t>
            </a:r>
          </a:p>
          <a:p>
            <a:pPr hangingPunct="1">
              <a:spcBef>
                <a:spcPts val="1200"/>
              </a:spcBef>
              <a:spcAft>
                <a:spcPts val="1200"/>
              </a:spcAft>
            </a:pPr>
            <a:r>
              <a:rPr lang="en-US" sz="3600" dirty="0">
                <a:solidFill>
                  <a:schemeClr val="bg2">
                    <a:lumMod val="50000"/>
                  </a:schemeClr>
                </a:solidFill>
                <a:latin typeface="Arial" panose="020B0604020202020204" pitchFamily="34" charset="0"/>
                <a:ea typeface="Lato"/>
                <a:cs typeface="Arial" panose="020B0604020202020204" pitchFamily="34" charset="0"/>
              </a:rPr>
              <a:t>Sowell built on the work of influential Austrian economist Friedrich Hayek – who praised Sowell’s book for expanding his ideas into new areas with a realistic approach to modern problems.</a:t>
            </a:r>
          </a:p>
        </p:txBody>
      </p:sp>
    </p:spTree>
    <p:extLst>
      <p:ext uri="{BB962C8B-B14F-4D97-AF65-F5344CB8AC3E}">
        <p14:creationId xmlns:p14="http://schemas.microsoft.com/office/powerpoint/2010/main" val="284920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Economist and Social Theorist</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848951" y="2501182"/>
            <a:ext cx="1084260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What does it mean to “solve” a social problem? Are such solutions even possible?</a:t>
            </a:r>
          </a:p>
          <a:p>
            <a:pPr hangingPunct="1"/>
            <a:endPar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People have different ideas about the best ways to solve social problems.  These differences can cause division over which policies and laws are morally just and promote prosperity.  </a:t>
            </a:r>
          </a:p>
          <a:p>
            <a:pPr hangingPunct="1"/>
            <a:endPar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87A04F94-F006-7D47-AA04-73DCF256B5EA}"/>
              </a:ext>
            </a:extLst>
          </p:cNvPr>
          <p:cNvSpPr txBox="1">
            <a:spLocks/>
          </p:cNvSpPr>
          <p:nvPr/>
        </p:nvSpPr>
        <p:spPr>
          <a:xfrm>
            <a:off x="11848951" y="7549667"/>
            <a:ext cx="1037057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Thomas Sowell </a:t>
            </a:r>
            <a:r>
              <a:rPr lang="en-US" sz="3600" dirty="0">
                <a:solidFill>
                  <a:schemeClr val="bg2">
                    <a:lumMod val="50000"/>
                  </a:schemeClr>
                </a:solidFill>
                <a:latin typeface="Arial" panose="020B0604020202020204" pitchFamily="34" charset="0"/>
                <a:ea typeface="Lato"/>
                <a:cs typeface="Arial" panose="020B0604020202020204" pitchFamily="34" charset="0"/>
              </a:rPr>
              <a:t>encouraged people to not just accept the answers that are popular, but to think  deeply and critically about the effect of policies on everyday people.</a:t>
            </a:r>
            <a:r>
              <a:rPr lang="en-US" sz="3600" b="1" dirty="0">
                <a:solidFill>
                  <a:schemeClr val="bg2">
                    <a:lumMod val="50000"/>
                  </a:schemeClr>
                </a:solidFill>
                <a:latin typeface="Arial" panose="020B0604020202020204" pitchFamily="34" charset="0"/>
                <a:ea typeface="Lato"/>
                <a:cs typeface="Arial" panose="020B0604020202020204" pitchFamily="34" charset="0"/>
              </a:rPr>
              <a:t> </a:t>
            </a:r>
            <a:endParaRPr lang="en-US" sz="3600" dirty="0">
              <a:solidFill>
                <a:schemeClr val="bg2">
                  <a:lumMod val="50000"/>
                </a:schemeClr>
              </a:solidFill>
              <a:latin typeface="Arial" panose="020B0604020202020204" pitchFamily="34" charset="0"/>
              <a:ea typeface="Lato"/>
              <a:cs typeface="Arial" panose="020B0604020202020204" pitchFamily="34" charset="0"/>
            </a:endParaRPr>
          </a:p>
        </p:txBody>
      </p:sp>
      <p:pic>
        <p:nvPicPr>
          <p:cNvPr id="6" name="Picture 2">
            <a:extLst>
              <a:ext uri="{FF2B5EF4-FFF2-40B4-BE49-F238E27FC236}">
                <a16:creationId xmlns:a16="http://schemas.microsoft.com/office/drawing/2014/main" id="{37D1D054-E84D-534E-B9F2-C721B2135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252776" y="2260319"/>
            <a:ext cx="4133637" cy="6237363"/>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7" name="Picture 8">
            <a:extLst>
              <a:ext uri="{FF2B5EF4-FFF2-40B4-BE49-F238E27FC236}">
                <a16:creationId xmlns:a16="http://schemas.microsoft.com/office/drawing/2014/main" id="{1612E887-5833-D444-907F-686A12F43DA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416723" y="3198748"/>
            <a:ext cx="4339652" cy="7008135"/>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FF43B5D2-5DB0-D541-8B03-95EB0B416B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4408176" y="4349088"/>
            <a:ext cx="4661909" cy="6809605"/>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9" name="Picture 10">
            <a:extLst>
              <a:ext uri="{FF2B5EF4-FFF2-40B4-BE49-F238E27FC236}">
                <a16:creationId xmlns:a16="http://schemas.microsoft.com/office/drawing/2014/main" id="{D2E717F6-881D-5648-9DE8-6EC3B35CFD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5434587" y="5308051"/>
            <a:ext cx="4417013" cy="6831648"/>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8F7A070-EC21-6F49-ADF6-B65B0D2D0A9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544457" y="6399468"/>
            <a:ext cx="4314187" cy="6676717"/>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039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000" fill="hold"/>
                                        <p:tgtEl>
                                          <p:spTgt spid="7"/>
                                        </p:tgtEl>
                                        <p:attrNameLst>
                                          <p:attrName>ppt_x</p:attrName>
                                        </p:attrNameLst>
                                      </p:cBhvr>
                                      <p:tavLst>
                                        <p:tav tm="0">
                                          <p:val>
                                            <p:strVal val="#ppt_x"/>
                                          </p:val>
                                        </p:tav>
                                        <p:tav tm="100000">
                                          <p:val>
                                            <p:strVal val="#ppt_x"/>
                                          </p:val>
                                        </p:tav>
                                      </p:tavLst>
                                    </p:anim>
                                    <p:anim calcmode="lin" valueType="num">
                                      <p:cBhvr additive="base">
                                        <p:cTn id="16" dur="20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40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ppt_x"/>
                                          </p:val>
                                        </p:tav>
                                        <p:tav tm="100000">
                                          <p:val>
                                            <p:strVal val="#ppt_x"/>
                                          </p:val>
                                        </p:tav>
                                      </p:tavLst>
                                    </p:anim>
                                    <p:anim calcmode="lin" valueType="num">
                                      <p:cBhvr additive="base">
                                        <p:cTn id="21" dur="20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6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000" fill="hold"/>
                                        <p:tgtEl>
                                          <p:spTgt spid="9"/>
                                        </p:tgtEl>
                                        <p:attrNameLst>
                                          <p:attrName>ppt_x</p:attrName>
                                        </p:attrNameLst>
                                      </p:cBhvr>
                                      <p:tavLst>
                                        <p:tav tm="0">
                                          <p:val>
                                            <p:strVal val="#ppt_x"/>
                                          </p:val>
                                        </p:tav>
                                        <p:tav tm="100000">
                                          <p:val>
                                            <p:strVal val="#ppt_x"/>
                                          </p:val>
                                        </p:tav>
                                      </p:tavLst>
                                    </p:anim>
                                    <p:anim calcmode="lin" valueType="num">
                                      <p:cBhvr additive="base">
                                        <p:cTn id="26" dur="2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8000"/>
                            </p:stCondLst>
                            <p:childTnLst>
                              <p:par>
                                <p:cTn id="28" presetID="2" presetClass="entr" presetSubtype="4"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2000" fill="hold"/>
                                        <p:tgtEl>
                                          <p:spTgt spid="1026"/>
                                        </p:tgtEl>
                                        <p:attrNameLst>
                                          <p:attrName>ppt_x</p:attrName>
                                        </p:attrNameLst>
                                      </p:cBhvr>
                                      <p:tavLst>
                                        <p:tav tm="0">
                                          <p:val>
                                            <p:strVal val="#ppt_x"/>
                                          </p:val>
                                        </p:tav>
                                        <p:tav tm="100000">
                                          <p:val>
                                            <p:strVal val="#ppt_x"/>
                                          </p:val>
                                        </p:tav>
                                      </p:tavLst>
                                    </p:anim>
                                    <p:anim calcmode="lin" valueType="num">
                                      <p:cBhvr additive="base">
                                        <p:cTn id="31"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i="1" dirty="0"/>
              <a:t>Free to Choose  </a:t>
            </a:r>
            <a:r>
              <a:rPr lang="en-US" sz="7200" b="1" dirty="0"/>
              <a:t>(1980)</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195750"/>
            <a:ext cx="1734312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1980, Milton Friedman, a Nobel prize winner and former professor of Sowell’s, created a program for PBS called, </a:t>
            </a:r>
            <a:r>
              <a:rPr lang="en-US" sz="3600" i="1" dirty="0">
                <a:solidFill>
                  <a:schemeClr val="bg2">
                    <a:lumMod val="50000"/>
                  </a:schemeClr>
                </a:solidFill>
                <a:latin typeface="Arial" panose="020B0604020202020204" pitchFamily="34" charset="0"/>
                <a:ea typeface="Lato"/>
                <a:cs typeface="Arial" panose="020B0604020202020204" pitchFamily="34" charset="0"/>
              </a:rPr>
              <a:t>Free to Choose, </a:t>
            </a:r>
            <a:r>
              <a:rPr lang="en-US" sz="3600" dirty="0">
                <a:solidFill>
                  <a:schemeClr val="bg2">
                    <a:lumMod val="50000"/>
                  </a:schemeClr>
                </a:solidFill>
                <a:latin typeface="Arial" panose="020B0604020202020204" pitchFamily="34" charset="0"/>
                <a:ea typeface="Lato"/>
                <a:cs typeface="Arial" panose="020B0604020202020204" pitchFamily="34" charset="0"/>
              </a:rPr>
              <a:t>which critiqued the popular economic ideas that supported welfare and “anti-poverty” programs. </a:t>
            </a:r>
            <a:br>
              <a:rPr lang="en-US" sz="3600" dirty="0">
                <a:solidFill>
                  <a:schemeClr val="bg2">
                    <a:lumMod val="50000"/>
                  </a:schemeClr>
                </a:solidFill>
                <a:latin typeface="Arial" panose="020B0604020202020204" pitchFamily="34" charset="0"/>
                <a:ea typeface="Lato"/>
                <a:cs typeface="Arial" panose="020B0604020202020204" pitchFamily="34" charset="0"/>
              </a:rPr>
            </a:br>
            <a:endParaRPr lang="en-US" dirty="0">
              <a:solidFill>
                <a:schemeClr val="bg2">
                  <a:lumMod val="50000"/>
                </a:schemeClr>
              </a:solidFill>
              <a:latin typeface="Arial" panose="020B0604020202020204" pitchFamily="34" charset="0"/>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In roundtable discussions moderated by Friedman, Sowell and other conservatives like </a:t>
            </a:r>
            <a:r>
              <a:rPr lang="en-US" sz="3600" dirty="0">
                <a:solidFill>
                  <a:schemeClr val="bg2">
                    <a:lumMod val="50000"/>
                  </a:schemeClr>
                </a:solidFill>
                <a:latin typeface="Arial" panose="020B0604020202020204" pitchFamily="34" charset="0"/>
                <a:ea typeface="+mn-lt"/>
                <a:cs typeface="Arial" panose="020B0604020202020204" pitchFamily="34" charset="0"/>
              </a:rPr>
              <a:t>Water E. Williams debated </a:t>
            </a:r>
            <a:r>
              <a:rPr lang="en-US" sz="3600" dirty="0">
                <a:solidFill>
                  <a:schemeClr val="bg2">
                    <a:lumMod val="50000"/>
                  </a:schemeClr>
                </a:solidFill>
                <a:latin typeface="Arial" panose="020B0604020202020204" pitchFamily="34" charset="0"/>
                <a:ea typeface="Lato"/>
                <a:cs typeface="Arial" panose="020B0604020202020204" pitchFamily="34" charset="0"/>
              </a:rPr>
              <a:t>intellectual adversaries like Pennsylvania Secretary of Welfare Helen Bohen O’Bannon and socialist political scientist Frances Fox Piven. </a:t>
            </a:r>
            <a:endParaRPr lang="en-US" dirty="0">
              <a:solidFill>
                <a:schemeClr val="bg2">
                  <a:lumMod val="50000"/>
                </a:schemeClr>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51B09E9F-46D3-114F-AD1A-A05CD32D56D1}"/>
              </a:ext>
            </a:extLst>
          </p:cNvPr>
          <p:cNvGrpSpPr>
            <a:grpSpLocks noChangeAspect="1"/>
          </p:cNvGrpSpPr>
          <p:nvPr/>
        </p:nvGrpSpPr>
        <p:grpSpPr>
          <a:xfrm>
            <a:off x="1764827" y="6527837"/>
            <a:ext cx="9837838" cy="6777179"/>
            <a:chOff x="13977257" y="5911974"/>
            <a:chExt cx="10406743" cy="7169090"/>
          </a:xfrm>
        </p:grpSpPr>
        <p:pic>
          <p:nvPicPr>
            <p:cNvPr id="4102" name="Picture 6">
              <a:hlinkClick r:id="rId3"/>
              <a:extLst>
                <a:ext uri="{FF2B5EF4-FFF2-40B4-BE49-F238E27FC236}">
                  <a16:creationId xmlns:a16="http://schemas.microsoft.com/office/drawing/2014/main" id="{21838615-CCF5-F24C-A2B4-8AFE7E99676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4417618" y="6495134"/>
              <a:ext cx="8834268" cy="538356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hlinkClick r:id="rId3"/>
              <a:extLst>
                <a:ext uri="{FF2B5EF4-FFF2-40B4-BE49-F238E27FC236}">
                  <a16:creationId xmlns:a16="http://schemas.microsoft.com/office/drawing/2014/main" id="{017760A4-7653-D549-9810-659ABB3EBD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77257" y="5911974"/>
              <a:ext cx="10406743" cy="716909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Woodson Principles Critical Thinking and Discussion Questions">
            <a:extLst>
              <a:ext uri="{FF2B5EF4-FFF2-40B4-BE49-F238E27FC236}">
                <a16:creationId xmlns:a16="http://schemas.microsoft.com/office/drawing/2014/main" id="{DC0AB27A-5FF8-B344-A150-EBD59A7128D5}"/>
              </a:ext>
            </a:extLst>
          </p:cNvPr>
          <p:cNvSpPr txBox="1">
            <a:spLocks/>
          </p:cNvSpPr>
          <p:nvPr/>
        </p:nvSpPr>
        <p:spPr>
          <a:xfrm>
            <a:off x="12192000" y="6957198"/>
            <a:ext cx="983783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How do people decide what to spend money on? What causes them to make good (or bad) financial choices? When does government "help" become "interference"?</a:t>
            </a:r>
          </a:p>
        </p:txBody>
      </p:sp>
      <p:sp>
        <p:nvSpPr>
          <p:cNvPr id="8" name="Woodson Principles Critical Thinking and Discussion Questions">
            <a:extLst>
              <a:ext uri="{FF2B5EF4-FFF2-40B4-BE49-F238E27FC236}">
                <a16:creationId xmlns:a16="http://schemas.microsoft.com/office/drawing/2014/main" id="{23889C50-DD26-D240-9249-E4FDB152076F}"/>
              </a:ext>
            </a:extLst>
          </p:cNvPr>
          <p:cNvSpPr txBox="1">
            <a:spLocks/>
          </p:cNvSpPr>
          <p:nvPr/>
        </p:nvSpPr>
        <p:spPr>
          <a:xfrm>
            <a:off x="12192000" y="9916426"/>
            <a:ext cx="983783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argues that “comparing anything to perfection ... settles nothing.” What do you think he means by this?</a:t>
            </a:r>
            <a:endParaRPr lang="en-US" sz="4800" dirty="0">
              <a:solidFill>
                <a:schemeClr val="bg2">
                  <a:lumMod val="50000"/>
                </a:schemeClr>
              </a:solidFill>
              <a:latin typeface="Wingdings 2" pitchFamily="2" charset="2"/>
              <a:ea typeface="Lato" panose="020F0502020204030203" pitchFamily="34" charset="0"/>
              <a:cs typeface="Arial" panose="020B0604020202020204" pitchFamily="34" charset="0"/>
            </a:endParaRPr>
          </a:p>
        </p:txBody>
      </p:sp>
      <p:sp>
        <p:nvSpPr>
          <p:cNvPr id="9" name="TextBox 8">
            <a:extLst>
              <a:ext uri="{FF2B5EF4-FFF2-40B4-BE49-F238E27FC236}">
                <a16:creationId xmlns:a16="http://schemas.microsoft.com/office/drawing/2014/main" id="{B17C59E5-E565-437E-A0A6-F58E934DC3C9}"/>
              </a:ext>
            </a:extLst>
          </p:cNvPr>
          <p:cNvSpPr txBox="1"/>
          <p:nvPr/>
        </p:nvSpPr>
        <p:spPr>
          <a:xfrm>
            <a:off x="12192001" y="12222232"/>
            <a:ext cx="8915400"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600" i="1" dirty="0">
                <a:solidFill>
                  <a:schemeClr val="bg2"/>
                </a:solidFill>
                <a:latin typeface="Arial" panose="020B0604020202020204" pitchFamily="34" charset="0"/>
                <a:cs typeface="Arial" panose="020B0604020202020204" pitchFamily="34" charset="0"/>
              </a:rPr>
              <a:t>Click the TV and follow the link to the clip!</a:t>
            </a:r>
          </a:p>
        </p:txBody>
      </p:sp>
    </p:spTree>
    <p:extLst>
      <p:ext uri="{BB962C8B-B14F-4D97-AF65-F5344CB8AC3E}">
        <p14:creationId xmlns:p14="http://schemas.microsoft.com/office/powerpoint/2010/main" val="12947285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sz="7200" b="1" dirty="0"/>
            </a:br>
            <a:br>
              <a:rPr lang="en-US" b="1" dirty="0"/>
            </a:br>
            <a:endParaRPr b="1"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734704" y="2076138"/>
            <a:ext cx="6052989" cy="9563723"/>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5029200" y="2249897"/>
            <a:ext cx="1069340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By 1980, disillusionment with the welfare programs of the 1960s – and their unintended consequences – was widespread in America. Policies promoted by Friedman were becoming more popular among politicians like President-elect Ronald Reagan and his opposition to “big government.”</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5029201" y="6084738"/>
            <a:ext cx="106934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Thomas Sowell organized “Black Alternatives,” a conference at the Fairmont Hotel in San Francisco, to bring together those who believed that the policies intended to help Black progress after the passages of the major Civil Rights laws had failed and often made problems worse.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Future Supreme Court justice Clarence Thomas, journalist Tony Brown, and Sowell’s best friend and fellow economist Walter Williams attended.</a:t>
            </a:r>
          </a:p>
        </p:txBody>
      </p:sp>
    </p:spTree>
    <p:extLst>
      <p:ext uri="{BB962C8B-B14F-4D97-AF65-F5344CB8AC3E}">
        <p14:creationId xmlns:p14="http://schemas.microsoft.com/office/powerpoint/2010/main" val="370388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Black Alternatives... and a backlash</a:t>
            </a:r>
            <a:br>
              <a:rPr lang="en-US" sz="7200" b="1" dirty="0"/>
            </a:br>
            <a:br>
              <a:rPr lang="en-US" b="1" dirty="0"/>
            </a:br>
            <a:endParaRPr b="1"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657599" y="2279007"/>
            <a:ext cx="6805220" cy="8002391"/>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11448974" y="2236224"/>
            <a:ext cx="1156342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The arguments of Sowell, Williams, and other Fairmont panelists were dismissed or attacked by most mainstream Black leaders. </a:t>
            </a:r>
          </a:p>
          <a:p>
            <a:pPr hangingPunct="1"/>
            <a:endParaRPr lang="en-US" sz="3600" dirty="0">
              <a:solidFill>
                <a:schemeClr val="bg2">
                  <a:lumMod val="50000"/>
                </a:schemeClr>
              </a:solidFill>
              <a:latin typeface="Arial" panose="020B0604020202020204" pitchFamily="34" charset="0"/>
              <a:ea typeface="Lato"/>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Sowell argued that established Black leaders came from affluent, well-educated families and were out of touch with the common people. He believed that the policies they advocated made life worse for Black working-class families like those in which he was raised.  </a:t>
            </a:r>
            <a:endParaRPr lang="en-US" sz="1800" dirty="0">
              <a:solidFill>
                <a:schemeClr val="bg2">
                  <a:lumMod val="50000"/>
                </a:schemeClr>
              </a:solidFill>
              <a:latin typeface="Arial" panose="020B0604020202020204" pitchFamily="34" charset="0"/>
              <a:ea typeface="+mn-lt"/>
              <a:cs typeface="Arial" panose="020B0604020202020204" pitchFamily="34" charset="0"/>
            </a:endParaRP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1448973" y="7700319"/>
            <a:ext cx="1156342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2020, in honor of Sowell’s 90</a:t>
            </a:r>
            <a:r>
              <a:rPr lang="en-US" sz="3600" baseline="30000" dirty="0">
                <a:solidFill>
                  <a:schemeClr val="bg2">
                    <a:lumMod val="50000"/>
                  </a:schemeClr>
                </a:solidFill>
                <a:latin typeface="Arial" panose="020B0604020202020204" pitchFamily="34" charset="0"/>
                <a:ea typeface="Lato"/>
                <a:cs typeface="Arial" panose="020B0604020202020204" pitchFamily="34" charset="0"/>
              </a:rPr>
              <a:t>th</a:t>
            </a:r>
            <a:r>
              <a:rPr lang="en-US" sz="3600" dirty="0">
                <a:solidFill>
                  <a:schemeClr val="bg2">
                    <a:lumMod val="50000"/>
                  </a:schemeClr>
                </a:solidFill>
                <a:latin typeface="Arial" panose="020B0604020202020204" pitchFamily="34" charset="0"/>
                <a:ea typeface="Lato"/>
                <a:cs typeface="Arial" panose="020B0604020202020204" pitchFamily="34" charset="0"/>
              </a:rPr>
              <a:t> birthday, Williams wrote that his friend “believes that compassionate policy requires dispassionate analysis. He takes seriously the admonition given to physicians, ‘primum non nocere’ (first, do no harm).”</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What does “first, do no harm” mean in the context of social policy? </a:t>
            </a:r>
          </a:p>
        </p:txBody>
      </p:sp>
      <p:sp>
        <p:nvSpPr>
          <p:cNvPr id="8" name="TextBox 7">
            <a:extLst>
              <a:ext uri="{FF2B5EF4-FFF2-40B4-BE49-F238E27FC236}">
                <a16:creationId xmlns:a16="http://schemas.microsoft.com/office/drawing/2014/main" id="{D809062C-3D2E-B448-939E-D3E2AFF138DD}"/>
              </a:ext>
            </a:extLst>
          </p:cNvPr>
          <p:cNvSpPr txBox="1"/>
          <p:nvPr/>
        </p:nvSpPr>
        <p:spPr>
          <a:xfrm>
            <a:off x="5029200" y="10545788"/>
            <a:ext cx="5867400" cy="2513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Walter Williams and Thomas Sowell, like-minded economists who became life-long friends and intellectual allies after meeting at UCLA in 1969.</a:t>
            </a:r>
          </a:p>
        </p:txBody>
      </p:sp>
    </p:spTree>
    <p:extLst>
      <p:ext uri="{BB962C8B-B14F-4D97-AF65-F5344CB8AC3E}">
        <p14:creationId xmlns:p14="http://schemas.microsoft.com/office/powerpoint/2010/main" val="207600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Speaking Plainly</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364895"/>
            <a:ext cx="75895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the 1990s, Sowell began writing his weekly column, which he would continue for a quarter century. He earned devoted readers throughout the country with his </a:t>
            </a:r>
            <a:r>
              <a:rPr lang="en-US" sz="3600" b="1" dirty="0">
                <a:solidFill>
                  <a:schemeClr val="bg2">
                    <a:lumMod val="50000"/>
                  </a:schemeClr>
                </a:solidFill>
                <a:latin typeface="Arial" panose="020B0604020202020204" pitchFamily="34" charset="0"/>
                <a:ea typeface="Lato"/>
                <a:cs typeface="Arial" panose="020B0604020202020204" pitchFamily="34" charset="0"/>
              </a:rPr>
              <a:t>unpretentious</a:t>
            </a:r>
            <a:r>
              <a:rPr lang="en-US" sz="3600" dirty="0">
                <a:solidFill>
                  <a:schemeClr val="bg2">
                    <a:lumMod val="50000"/>
                  </a:schemeClr>
                </a:solidFill>
                <a:latin typeface="Arial" panose="020B0604020202020204" pitchFamily="34" charset="0"/>
                <a:ea typeface="Lato"/>
                <a:cs typeface="Arial" panose="020B0604020202020204" pitchFamily="34" charset="0"/>
              </a:rPr>
              <a:t> writing and evidence-based approach to controversial issues.</a:t>
            </a:r>
          </a:p>
        </p:txBody>
      </p:sp>
      <p:pic>
        <p:nvPicPr>
          <p:cNvPr id="3" name="Picture 2">
            <a:extLst>
              <a:ext uri="{FF2B5EF4-FFF2-40B4-BE49-F238E27FC236}">
                <a16:creationId xmlns:a16="http://schemas.microsoft.com/office/drawing/2014/main" id="{3B2EF988-6786-EA4B-8FC9-A678A1183D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 t="-1265"/>
          <a:stretch/>
        </p:blipFill>
        <p:spPr>
          <a:xfrm>
            <a:off x="13195734" y="1045427"/>
            <a:ext cx="10154759" cy="6108147"/>
          </a:xfrm>
          <a:prstGeom prst="rect">
            <a:avLst/>
          </a:prstGeom>
          <a:effectLst>
            <a:softEdge rad="508000"/>
          </a:effectLst>
        </p:spPr>
      </p:pic>
      <p:sp>
        <p:nvSpPr>
          <p:cNvPr id="6" name="Woodson Principles Critical Thinking and Discussion Questions">
            <a:extLst>
              <a:ext uri="{FF2B5EF4-FFF2-40B4-BE49-F238E27FC236}">
                <a16:creationId xmlns:a16="http://schemas.microsoft.com/office/drawing/2014/main" id="{905121E4-DFD7-D141-BEA5-5FDD94FACDC5}"/>
              </a:ext>
            </a:extLst>
          </p:cNvPr>
          <p:cNvSpPr txBox="1">
            <a:spLocks/>
          </p:cNvSpPr>
          <p:nvPr/>
        </p:nvSpPr>
        <p:spPr>
          <a:xfrm>
            <a:off x="5029200" y="9676796"/>
            <a:ext cx="1755647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Think about a time when an expert explained a new idea to you. Did you understand them? Could they have used simpler language?</a:t>
            </a:r>
          </a:p>
          <a:p>
            <a:pPr hangingPunct="1"/>
            <a:endPar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Why do many intellectuals seem to write in a wordy, elaborate style?</a:t>
            </a:r>
          </a:p>
          <a:p>
            <a:pPr hangingPunct="1"/>
            <a:endParaRPr lang="en-US"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5D25C674-8ADA-4744-88EB-246233AEB63B}"/>
              </a:ext>
            </a:extLst>
          </p:cNvPr>
          <p:cNvSpPr txBox="1">
            <a:spLocks/>
          </p:cNvSpPr>
          <p:nvPr/>
        </p:nvSpPr>
        <p:spPr>
          <a:xfrm>
            <a:off x="5029201" y="7515295"/>
            <a:ext cx="1755647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Throughout his career, a consistent target of Sowell’s scorn were academics, policy “experts,” and politicians who advanced policies that made them look enlightened and kind-hearted – regardless of whether their policies succeeded or (more often) failed.</a:t>
            </a:r>
          </a:p>
        </p:txBody>
      </p:sp>
    </p:spTree>
    <p:extLst>
      <p:ext uri="{BB962C8B-B14F-4D97-AF65-F5344CB8AC3E}">
        <p14:creationId xmlns:p14="http://schemas.microsoft.com/office/powerpoint/2010/main" val="1545682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900" decel="100000" fill="hold"/>
                                        <p:tgtEl>
                                          <p:spTgt spid="6"/>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606177"/>
            <a:ext cx="18299080" cy="1100215"/>
          </a:xfrm>
          <a:prstGeom prst="rect">
            <a:avLst/>
          </a:prstGeom>
        </p:spPr>
        <p:txBody>
          <a:bodyPr anchor="t">
            <a:noAutofit/>
          </a:bodyPr>
          <a:lstStyle/>
          <a:p>
            <a:pPr>
              <a:lnSpc>
                <a:spcPts val="7640"/>
              </a:lnSpc>
              <a:spcAft>
                <a:spcPts val="600"/>
              </a:spcAft>
            </a:pPr>
            <a:r>
              <a:rPr lang="en-US" sz="7200" b="1" dirty="0"/>
              <a:t>Case Study: Dunbar High School</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599271" y="2306749"/>
            <a:ext cx="1085582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often wrote about education policy and declining public school standards, </a:t>
            </a:r>
            <a:r>
              <a:rPr lang="en-US" sz="3600" dirty="0">
                <a:solidFill>
                  <a:schemeClr val="bg2">
                    <a:lumMod val="50000"/>
                  </a:schemeClr>
                </a:solidFill>
                <a:latin typeface="Arial" panose="020B0604020202020204" pitchFamily="34" charset="0"/>
                <a:ea typeface="+mn-lt"/>
                <a:cs typeface="Arial" panose="020B0604020202020204" pitchFamily="34" charset="0"/>
              </a:rPr>
              <a:t>advocating for voucher programs and </a:t>
            </a:r>
            <a:r>
              <a:rPr lang="en-US" sz="3600" b="1" dirty="0">
                <a:solidFill>
                  <a:schemeClr val="bg2">
                    <a:lumMod val="50000"/>
                  </a:schemeClr>
                </a:solidFill>
                <a:latin typeface="Arial" panose="020B0604020202020204" pitchFamily="34" charset="0"/>
                <a:ea typeface="+mn-lt"/>
                <a:cs typeface="Arial" panose="020B0604020202020204" pitchFamily="34" charset="0"/>
              </a:rPr>
              <a:t>charter schools</a:t>
            </a:r>
            <a:r>
              <a:rPr lang="en-US" sz="3600" dirty="0">
                <a:solidFill>
                  <a:schemeClr val="bg2">
                    <a:lumMod val="50000"/>
                  </a:schemeClr>
                </a:solidFill>
                <a:latin typeface="Arial" panose="020B0604020202020204" pitchFamily="34" charset="0"/>
                <a:ea typeface="+mn-lt"/>
                <a:cs typeface="Arial" panose="020B0604020202020204" pitchFamily="34" charset="0"/>
              </a:rPr>
              <a:t> – including his book </a:t>
            </a:r>
            <a:r>
              <a:rPr lang="en-US" sz="3600" i="1" dirty="0">
                <a:solidFill>
                  <a:schemeClr val="bg2">
                    <a:lumMod val="50000"/>
                  </a:schemeClr>
                </a:solidFill>
                <a:latin typeface="Arial" panose="020B0604020202020204" pitchFamily="34" charset="0"/>
                <a:ea typeface="+mn-lt"/>
                <a:cs typeface="Arial" panose="020B0604020202020204" pitchFamily="34" charset="0"/>
              </a:rPr>
              <a:t>Charter Schools and Their Enemies</a:t>
            </a:r>
            <a:r>
              <a:rPr lang="en-US" sz="3600" dirty="0">
                <a:solidFill>
                  <a:schemeClr val="bg2">
                    <a:lumMod val="50000"/>
                  </a:schemeClr>
                </a:solidFill>
                <a:latin typeface="Arial" panose="020B0604020202020204" pitchFamily="34" charset="0"/>
                <a:ea typeface="+mn-lt"/>
                <a:cs typeface="Arial" panose="020B0604020202020204" pitchFamily="34" charset="0"/>
              </a:rPr>
              <a:t> (2020).</a:t>
            </a: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A favorite case study of his on this subject was Dunbar High School in Washington, D.C.  Before 1950, Dunbar was home the city’s most promising Black students, who consistently outperformed many of their white peers. Graduates went on to Harvard and Amherst. </a:t>
            </a:r>
            <a:r>
              <a:rPr lang="en-US" sz="3600" dirty="0">
                <a:solidFill>
                  <a:schemeClr val="bg2">
                    <a:lumMod val="50000"/>
                  </a:schemeClr>
                </a:solidFill>
                <a:latin typeface="Arial" panose="020B0604020202020204" pitchFamily="34" charset="0"/>
                <a:ea typeface="+mn-lt"/>
                <a:cs typeface="Arial" panose="020B0604020202020204" pitchFamily="34" charset="0"/>
              </a:rPr>
              <a:t>After 1950, Dunbar stopped recruiting gifted students and switched to general admissions. In 1974, Sowell wrote about its plight:</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p:txBody>
      </p:sp>
      <p:pic>
        <p:nvPicPr>
          <p:cNvPr id="4" name="Picture 3">
            <a:extLst>
              <a:ext uri="{FF2B5EF4-FFF2-40B4-BE49-F238E27FC236}">
                <a16:creationId xmlns:a16="http://schemas.microsoft.com/office/drawing/2014/main" id="{6256C987-F29A-B742-9489-78971B5677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57601" y="2589746"/>
            <a:ext cx="6982919" cy="5638703"/>
          </a:xfrm>
          <a:prstGeom prst="rect">
            <a:avLst/>
          </a:prstGeom>
          <a:ln>
            <a:solidFill>
              <a:schemeClr val="tx2">
                <a:lumMod val="10000"/>
              </a:schemeClr>
            </a:solidFill>
          </a:ln>
        </p:spPr>
      </p:pic>
      <p:sp>
        <p:nvSpPr>
          <p:cNvPr id="14" name="TextBox 13">
            <a:extLst>
              <a:ext uri="{FF2B5EF4-FFF2-40B4-BE49-F238E27FC236}">
                <a16:creationId xmlns:a16="http://schemas.microsoft.com/office/drawing/2014/main" id="{29E4F8F4-BB3B-9D4E-9C72-039623EC82C0}"/>
              </a:ext>
            </a:extLst>
          </p:cNvPr>
          <p:cNvSpPr txBox="1"/>
          <p:nvPr/>
        </p:nvSpPr>
        <p:spPr>
          <a:xfrm>
            <a:off x="5140587" y="8506684"/>
            <a:ext cx="5499933" cy="39292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600" i="1" dirty="0">
                <a:solidFill>
                  <a:schemeClr val="bg2"/>
                </a:solidFill>
                <a:latin typeface="Arial" panose="020B0604020202020204" pitchFamily="34" charset="0"/>
                <a:cs typeface="Arial" panose="020B0604020202020204" pitchFamily="34" charset="0"/>
              </a:rPr>
              <a:t>Historic Dunbar High School in Washington, D.C., built in 1916, took outstanding Black students from anywhere in the city. It was demolished in 1977.</a:t>
            </a:r>
          </a:p>
        </p:txBody>
      </p:sp>
      <p:sp>
        <p:nvSpPr>
          <p:cNvPr id="6" name="TextBox 5">
            <a:extLst>
              <a:ext uri="{FF2B5EF4-FFF2-40B4-BE49-F238E27FC236}">
                <a16:creationId xmlns:a16="http://schemas.microsoft.com/office/drawing/2014/main" id="{C7937552-112B-4A42-9B71-89E51CE79F43}"/>
              </a:ext>
            </a:extLst>
          </p:cNvPr>
          <p:cNvSpPr txBox="1"/>
          <p:nvPr/>
        </p:nvSpPr>
        <p:spPr>
          <a:xfrm>
            <a:off x="11599271" y="8792105"/>
            <a:ext cx="1049492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endParaRPr lang="en-US" sz="3600" dirty="0">
              <a:uFill>
                <a:solidFill>
                  <a:srgbClr val="000000"/>
                </a:solidFill>
              </a:uFill>
              <a:latin typeface="Arial" panose="020B0604020202020204" pitchFamily="34" charset="0"/>
              <a:ea typeface="Lato" panose="020F0502020204030203" pitchFamily="34" charset="0"/>
              <a:cs typeface="Arial" panose="020B0604020202020204" pitchFamily="34" charset="0"/>
            </a:endParaRPr>
          </a:p>
        </p:txBody>
      </p:sp>
      <p:sp>
        <p:nvSpPr>
          <p:cNvPr id="2" name="TextBox 1">
            <a:extLst>
              <a:ext uri="{FF2B5EF4-FFF2-40B4-BE49-F238E27FC236}">
                <a16:creationId xmlns:a16="http://schemas.microsoft.com/office/drawing/2014/main" id="{0638AC2F-8094-2ABF-3A18-924ED1781B34}"/>
              </a:ext>
            </a:extLst>
          </p:cNvPr>
          <p:cNvSpPr txBox="1"/>
          <p:nvPr/>
        </p:nvSpPr>
        <p:spPr>
          <a:xfrm>
            <a:off x="11599271" y="9972960"/>
            <a:ext cx="11590831"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r>
              <a:rPr lang="en-US" sz="3600" dirty="0">
                <a:solidFill>
                  <a:schemeClr val="bg2">
                    <a:lumMod val="50000"/>
                  </a:schemeClr>
                </a:solidFill>
                <a:uFill>
                  <a:solidFill>
                    <a:srgbClr val="000000"/>
                  </a:solidFill>
                </a:uFill>
                <a:latin typeface="Arial" panose="020B0604020202020204" pitchFamily="34" charset="0"/>
                <a:ea typeface="Lato"/>
                <a:cs typeface="Arial" panose="020B0604020202020204" pitchFamily="34" charset="0"/>
              </a:rPr>
              <a:t>“Dunbar High School...suggests that instant formulas by “practical” planners may not be the way to quality education.   What is needed, above all, is a sense of purpose, a faith in what can be achieved, and an appreciation of the hard work required to achieve it.”</a:t>
            </a:r>
            <a:endParaRPr lang="en-US" sz="3600" dirty="0">
              <a:solidFill>
                <a:schemeClr val="bg2">
                  <a:lumMod val="50000"/>
                </a:schemeClr>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endParaRPr>
          </a:p>
        </p:txBody>
      </p:sp>
    </p:spTree>
    <p:extLst>
      <p:ext uri="{BB962C8B-B14F-4D97-AF65-F5344CB8AC3E}">
        <p14:creationId xmlns:p14="http://schemas.microsoft.com/office/powerpoint/2010/main" val="308053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Work on Late-Talking Children</a:t>
            </a:r>
            <a:br>
              <a:rPr lang="en-US" b="1" dirty="0"/>
            </a:br>
            <a:endParaRPr b="1" dirty="0"/>
          </a:p>
        </p:txBody>
      </p:sp>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9365674" y="2406734"/>
            <a:ext cx="126630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1968, Sowell’s son, John, almost 4 years old, still could not talk.  As other children his age began speaking in complete sentences, Sowell became alarmed. Doctors told Sowell that they could find nothing wrong with his son.</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Some doctors and even family members speculated that John was developmentally disabled, but Sowell doubted this. In many ways, his son was </a:t>
            </a:r>
            <a:r>
              <a:rPr lang="en-US" sz="3600" b="1" dirty="0">
                <a:solidFill>
                  <a:schemeClr val="bg2">
                    <a:lumMod val="50000"/>
                  </a:schemeClr>
                </a:solidFill>
                <a:latin typeface="Arial" panose="020B0604020202020204" pitchFamily="34" charset="0"/>
                <a:ea typeface="Lato"/>
                <a:cs typeface="Arial" panose="020B0604020202020204" pitchFamily="34" charset="0"/>
              </a:rPr>
              <a:t>precocious</a:t>
            </a:r>
            <a:r>
              <a:rPr lang="en-US" sz="3600" dirty="0">
                <a:solidFill>
                  <a:schemeClr val="bg2">
                    <a:lumMod val="50000"/>
                  </a:schemeClr>
                </a:solidFill>
                <a:latin typeface="Arial" panose="020B0604020202020204" pitchFamily="34" charset="0"/>
                <a:ea typeface="Lato"/>
                <a:cs typeface="Arial" panose="020B0604020202020204" pitchFamily="34" charset="0"/>
              </a:rPr>
              <a:t>, able to disable child safety locks and remember the exact placement of pieces on a chess board at only a year old.</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9365674" y="8531223"/>
            <a:ext cx="126630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When John slowly began talking, around age 5, it became “clear that he had learned many things, without being about to tell anybody that he knew them.” This personal experience would lead Sowell to make contributions to a field far outside his formal training: child development.</a:t>
            </a:r>
          </a:p>
        </p:txBody>
      </p:sp>
      <p:sp>
        <p:nvSpPr>
          <p:cNvPr id="8" name="TextBox 7">
            <a:extLst>
              <a:ext uri="{FF2B5EF4-FFF2-40B4-BE49-F238E27FC236}">
                <a16:creationId xmlns:a16="http://schemas.microsoft.com/office/drawing/2014/main" id="{E558EDD8-A8AC-774B-8826-A539F7C4F6A2}"/>
              </a:ext>
            </a:extLst>
          </p:cNvPr>
          <p:cNvSpPr txBox="1"/>
          <p:nvPr/>
        </p:nvSpPr>
        <p:spPr>
          <a:xfrm>
            <a:off x="5029200" y="11768955"/>
            <a:ext cx="14965298"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600" i="1" dirty="0">
                <a:solidFill>
                  <a:schemeClr val="bg2"/>
                </a:solidFill>
                <a:latin typeface="Arial" panose="020B0604020202020204" pitchFamily="34" charset="0"/>
                <a:cs typeface="Arial" panose="020B0604020202020204" pitchFamily="34" charset="0"/>
              </a:rPr>
              <a:t>Sowell’s own photograph of his son, John, as a child in the late 1960s.</a:t>
            </a:r>
          </a:p>
        </p:txBody>
      </p:sp>
      <p:pic>
        <p:nvPicPr>
          <p:cNvPr id="3" name="Picture 2">
            <a:extLst>
              <a:ext uri="{FF2B5EF4-FFF2-40B4-BE49-F238E27FC236}">
                <a16:creationId xmlns:a16="http://schemas.microsoft.com/office/drawing/2014/main" id="{243ABDE3-7203-D44B-A07E-183770DB1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5273" y="2501529"/>
            <a:ext cx="6094264" cy="8811291"/>
          </a:xfrm>
          <a:prstGeom prst="rect">
            <a:avLst/>
          </a:prstGeom>
          <a:noFill/>
          <a:ln>
            <a:solidFill>
              <a:schemeClr val="tx2">
                <a:lumMod val="10000"/>
              </a:schemeClr>
            </a:solidFill>
          </a:ln>
          <a:effectLst>
            <a:softEdge rad="38100"/>
          </a:effectLst>
        </p:spPr>
      </p:pic>
    </p:spTree>
    <p:extLst>
      <p:ext uri="{BB962C8B-B14F-4D97-AF65-F5344CB8AC3E}">
        <p14:creationId xmlns:p14="http://schemas.microsoft.com/office/powerpoint/2010/main" val="984931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Work on Late-Talking Children</a:t>
            </a:r>
            <a:endParaRPr b="1" dirty="0"/>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5166470" y="2381623"/>
            <a:ext cx="99632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Once he began talking, John Sowell showed remarkably advanced math skills, grew up into a normal young man, and eventually graduated from Stanford. </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Thomas Sowell wrote about this experience in a column in 1993 and was met with a flood of letters from parents who had similar experiences with their children. Frustrated at his inability to find scholarship to help answer these parents’ questions, he helped build a network in which these parents could share their observations.</a:t>
            </a:r>
          </a:p>
        </p:txBody>
      </p:sp>
      <p:sp>
        <p:nvSpPr>
          <p:cNvPr id="8" name="TextBox 7">
            <a:extLst>
              <a:ext uri="{FF2B5EF4-FFF2-40B4-BE49-F238E27FC236}">
                <a16:creationId xmlns:a16="http://schemas.microsoft.com/office/drawing/2014/main" id="{E558EDD8-A8AC-774B-8826-A539F7C4F6A2}"/>
              </a:ext>
            </a:extLst>
          </p:cNvPr>
          <p:cNvSpPr txBox="1"/>
          <p:nvPr/>
        </p:nvSpPr>
        <p:spPr>
          <a:xfrm>
            <a:off x="16301991" y="7626782"/>
            <a:ext cx="6296732"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39"/>
            <a:r>
              <a:rPr lang="en-US" sz="3200" i="1" dirty="0">
                <a:solidFill>
                  <a:schemeClr val="bg2"/>
                </a:solidFill>
                <a:latin typeface="Arial" panose="020B0604020202020204" pitchFamily="34" charset="0"/>
                <a:cs typeface="Arial" panose="020B0604020202020204" pitchFamily="34" charset="0"/>
              </a:rPr>
              <a:t>Thomas Sowell’s books </a:t>
            </a:r>
            <a:r>
              <a:rPr lang="en-US" sz="3200" dirty="0">
                <a:solidFill>
                  <a:schemeClr val="bg2"/>
                </a:solidFill>
                <a:latin typeface="Arial" panose="020B0604020202020204" pitchFamily="34" charset="0"/>
                <a:cs typeface="Arial" panose="020B0604020202020204" pitchFamily="34" charset="0"/>
              </a:rPr>
              <a:t>Late-Talking Children (1998)</a:t>
            </a:r>
            <a:r>
              <a:rPr lang="en-US" sz="3200" i="1" dirty="0">
                <a:solidFill>
                  <a:schemeClr val="bg2"/>
                </a:solidFill>
                <a:latin typeface="Arial" panose="020B0604020202020204" pitchFamily="34" charset="0"/>
                <a:cs typeface="Arial" panose="020B0604020202020204" pitchFamily="34" charset="0"/>
              </a:rPr>
              <a:t> and</a:t>
            </a:r>
            <a:r>
              <a:rPr lang="en-US" sz="3200" dirty="0">
                <a:solidFill>
                  <a:schemeClr val="bg2"/>
                </a:solidFill>
                <a:latin typeface="Arial" panose="020B0604020202020204" pitchFamily="34" charset="0"/>
                <a:cs typeface="Arial" panose="020B0604020202020204" pitchFamily="34" charset="0"/>
              </a:rPr>
              <a:t> The Einstein Syndrome (2002).</a:t>
            </a:r>
            <a:endParaRPr lang="en-US" sz="3200" i="1" dirty="0">
              <a:solidFill>
                <a:schemeClr val="bg2"/>
              </a:solidFill>
              <a:latin typeface="Arial" panose="020B0604020202020204" pitchFamily="34" charset="0"/>
              <a:cs typeface="Arial" panose="020B0604020202020204" pitchFamily="34" charset="0"/>
            </a:endParaRPr>
          </a:p>
        </p:txBody>
      </p:sp>
      <p:pic>
        <p:nvPicPr>
          <p:cNvPr id="3074" name="Picture 2">
            <a:extLst>
              <a:ext uri="{FF2B5EF4-FFF2-40B4-BE49-F238E27FC236}">
                <a16:creationId xmlns:a16="http://schemas.microsoft.com/office/drawing/2014/main" id="{1B49AC0E-D7D5-0C4E-83AB-5C779A53DD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6301991" y="2381623"/>
            <a:ext cx="6296732" cy="4949524"/>
          </a:xfrm>
          <a:prstGeom prst="rect">
            <a:avLst/>
          </a:prstGeom>
          <a:noFill/>
          <a:extLst>
            <a:ext uri="{909E8E84-426E-40DD-AFC4-6F175D3DCCD1}">
              <a14:hiddenFill xmlns:a14="http://schemas.microsoft.com/office/drawing/2010/main">
                <a:solidFill>
                  <a:srgbClr val="FFFFFF"/>
                </a:solidFill>
              </a14:hiddenFill>
            </a:ext>
          </a:extLst>
        </p:spPr>
      </p:pic>
      <p:sp>
        <p:nvSpPr>
          <p:cNvPr id="9" name="Woodson Principles Critical Thinking and Discussion Questions">
            <a:extLst>
              <a:ext uri="{FF2B5EF4-FFF2-40B4-BE49-F238E27FC236}">
                <a16:creationId xmlns:a16="http://schemas.microsoft.com/office/drawing/2014/main" id="{D64C5B49-6835-4749-890C-64988538FC7B}"/>
              </a:ext>
            </a:extLst>
          </p:cNvPr>
          <p:cNvSpPr txBox="1">
            <a:spLocks/>
          </p:cNvSpPr>
          <p:nvPr/>
        </p:nvSpPr>
        <p:spPr>
          <a:xfrm>
            <a:off x="5166470" y="9823975"/>
            <a:ext cx="1755071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also connected with child development experts working on the topic. Drawing on his own research, anecdotes from other parents, and existing scholarship, he produced the first major study of late-talking children. On the foundation of that research, he wrote two books that finally gave parents the answers they needed.</a:t>
            </a:r>
          </a:p>
        </p:txBody>
      </p:sp>
    </p:spTree>
    <p:extLst>
      <p:ext uri="{BB962C8B-B14F-4D97-AF65-F5344CB8AC3E}">
        <p14:creationId xmlns:p14="http://schemas.microsoft.com/office/powerpoint/2010/main" val="172455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Picture This: Sowell the Photographer</a:t>
            </a:r>
            <a:br>
              <a:rPr lang="en-US" sz="7200" b="1" dirty="0"/>
            </a:br>
            <a:br>
              <a:rPr lang="en-US" b="1" dirty="0"/>
            </a:br>
            <a:endParaRPr b="1" dirty="0"/>
          </a:p>
        </p:txBody>
      </p:sp>
      <p:sp>
        <p:nvSpPr>
          <p:cNvPr id="4" name="Woodson Principles Critical Thinking and Discussion Questions">
            <a:extLst>
              <a:ext uri="{FF2B5EF4-FFF2-40B4-BE49-F238E27FC236}">
                <a16:creationId xmlns:a16="http://schemas.microsoft.com/office/drawing/2014/main" id="{9DA52AB5-4C4D-CE4B-993C-9B1D1B1B66BC}"/>
              </a:ext>
            </a:extLst>
          </p:cNvPr>
          <p:cNvSpPr txBox="1">
            <a:spLocks/>
          </p:cNvSpPr>
          <p:nvPr/>
        </p:nvSpPr>
        <p:spPr>
          <a:xfrm>
            <a:off x="5029202" y="2274386"/>
            <a:ext cx="1730140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continues to be a serious photographer, continuing the passion he first discovered as a young man in Harlem. </a:t>
            </a:r>
          </a:p>
          <a:p>
            <a:pPr hangingPunct="1">
              <a:spcBef>
                <a:spcPts val="1200"/>
              </a:spcBef>
              <a:spcAft>
                <a:spcPts val="1200"/>
              </a:spcAft>
            </a:pP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In his 2016 “Farewell” column, Sowell explained his decision to stop writing regular op-eds at age 86:</a:t>
            </a:r>
            <a:endPar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6" name="Picture 5">
            <a:extLst>
              <a:ext uri="{FF2B5EF4-FFF2-40B4-BE49-F238E27FC236}">
                <a16:creationId xmlns:a16="http://schemas.microsoft.com/office/drawing/2014/main" id="{15372DB7-2EC6-5744-84F7-C185C96D0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4511" y="5329743"/>
            <a:ext cx="9426122" cy="6364135"/>
          </a:xfrm>
          <a:prstGeom prst="rect">
            <a:avLst/>
          </a:prstGeom>
          <a:effectLst>
            <a:softEdge rad="142574"/>
          </a:effectLst>
        </p:spPr>
      </p:pic>
      <p:sp>
        <p:nvSpPr>
          <p:cNvPr id="9" name="TextBox 8">
            <a:extLst>
              <a:ext uri="{FF2B5EF4-FFF2-40B4-BE49-F238E27FC236}">
                <a16:creationId xmlns:a16="http://schemas.microsoft.com/office/drawing/2014/main" id="{9152A368-6B7D-AA4B-817D-86C1B2418DB6}"/>
              </a:ext>
            </a:extLst>
          </p:cNvPr>
          <p:cNvSpPr txBox="1"/>
          <p:nvPr/>
        </p:nvSpPr>
        <p:spPr>
          <a:xfrm>
            <a:off x="5029200" y="11887200"/>
            <a:ext cx="11702717"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Thomas Sowell taking photographs on the north rim of the Grand Canyon in Arizona, 2009. Photo by Stephen Camarata.</a:t>
            </a:r>
          </a:p>
        </p:txBody>
      </p:sp>
      <p:sp>
        <p:nvSpPr>
          <p:cNvPr id="10" name="Woodson Principles Critical Thinking and Discussion Questions">
            <a:extLst>
              <a:ext uri="{FF2B5EF4-FFF2-40B4-BE49-F238E27FC236}">
                <a16:creationId xmlns:a16="http://schemas.microsoft.com/office/drawing/2014/main" id="{E42FD5F6-B139-EB44-A684-2D46A716E51A}"/>
              </a:ext>
            </a:extLst>
          </p:cNvPr>
          <p:cNvSpPr txBox="1">
            <a:spLocks/>
          </p:cNvSpPr>
          <p:nvPr/>
        </p:nvSpPr>
        <p:spPr>
          <a:xfrm>
            <a:off x="12191999" y="5958110"/>
            <a:ext cx="1013861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“During a stay in Yosemite National Park last May, taking photos with a couple of my buddies, there were four consecutive days without seeing a newspaper or a television news program – and it felt wonderful. With the political news being so awful this year, it felt especially wonderful. This made me decide to spend less time following politics and more time on my photography...”</a:t>
            </a:r>
          </a:p>
        </p:txBody>
      </p:sp>
    </p:spTree>
    <p:extLst>
      <p:ext uri="{BB962C8B-B14F-4D97-AF65-F5344CB8AC3E}">
        <p14:creationId xmlns:p14="http://schemas.microsoft.com/office/powerpoint/2010/main" val="34368856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Picture This: Sowell the Photographer</a:t>
            </a:r>
            <a:br>
              <a:rPr lang="en-US" sz="7200" b="1" dirty="0"/>
            </a:br>
            <a:br>
              <a:rPr lang="en-US" b="1" dirty="0"/>
            </a:br>
            <a:endParaRPr b="1" dirty="0"/>
          </a:p>
        </p:txBody>
      </p:sp>
      <p:pic>
        <p:nvPicPr>
          <p:cNvPr id="3" name="Picture 2">
            <a:extLst>
              <a:ext uri="{FF2B5EF4-FFF2-40B4-BE49-F238E27FC236}">
                <a16:creationId xmlns:a16="http://schemas.microsoft.com/office/drawing/2014/main" id="{0E0D99A1-B85E-5B45-84DF-C58EA4E9E4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48987" y="2333336"/>
            <a:ext cx="7744385" cy="7275639"/>
          </a:xfrm>
          <a:prstGeom prst="rect">
            <a:avLst/>
          </a:prstGeom>
          <a:ln>
            <a:solidFill>
              <a:schemeClr val="tx2">
                <a:lumMod val="10000"/>
              </a:schemeClr>
            </a:solidFill>
          </a:ln>
          <a:effectLst>
            <a:softEdge rad="0"/>
          </a:effectLst>
        </p:spPr>
      </p:pic>
      <p:sp>
        <p:nvSpPr>
          <p:cNvPr id="8" name="Woodson Principles Critical Thinking and Discussion Questions">
            <a:extLst>
              <a:ext uri="{FF2B5EF4-FFF2-40B4-BE49-F238E27FC236}">
                <a16:creationId xmlns:a16="http://schemas.microsoft.com/office/drawing/2014/main" id="{3F76C86E-BE83-864C-BB94-B3FA2A8E1E43}"/>
              </a:ext>
            </a:extLst>
          </p:cNvPr>
          <p:cNvSpPr txBox="1">
            <a:spLocks/>
          </p:cNvSpPr>
          <p:nvPr/>
        </p:nvSpPr>
        <p:spPr>
          <a:xfrm>
            <a:off x="5029201" y="9875520"/>
            <a:ext cx="847023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Look back through the images in this presentation, from both famous photographers and unknowns.</a:t>
            </a:r>
          </a:p>
          <a:p>
            <a:pPr hangingPunct="1"/>
            <a:endPar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Which did you find most memorable?</a:t>
            </a:r>
          </a:p>
        </p:txBody>
      </p:sp>
      <p:sp>
        <p:nvSpPr>
          <p:cNvPr id="7" name="Woodson Principles Critical Thinking and Discussion Questions">
            <a:extLst>
              <a:ext uri="{FF2B5EF4-FFF2-40B4-BE49-F238E27FC236}">
                <a16:creationId xmlns:a16="http://schemas.microsoft.com/office/drawing/2014/main" id="{1691B951-9C65-A14D-AD10-9A85298CC542}"/>
              </a:ext>
            </a:extLst>
          </p:cNvPr>
          <p:cNvSpPr txBox="1">
            <a:spLocks/>
          </p:cNvSpPr>
          <p:nvPr/>
        </p:nvSpPr>
        <p:spPr>
          <a:xfrm>
            <a:off x="14320946" y="9875520"/>
            <a:ext cx="919267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What’s compelling about them? What elements make for a good photograph? </a:t>
            </a:r>
          </a:p>
          <a:p>
            <a:pPr hangingPunct="1"/>
            <a:endPar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4000" dirty="0">
                <a:solidFill>
                  <a:schemeClr val="tx2">
                    <a:lumMod val="10000"/>
                  </a:schemeClr>
                </a:solidFill>
                <a:latin typeface="Arial" panose="020B0604020202020204" pitchFamily="34" charset="0"/>
                <a:ea typeface="Lato" panose="020F0502020204030203" pitchFamily="34" charset="0"/>
                <a:cs typeface="Arial" panose="020B0604020202020204" pitchFamily="34" charset="0"/>
              </a:rPr>
              <a:t>What might be attractive about photography to someone like Sowell?</a:t>
            </a:r>
          </a:p>
        </p:txBody>
      </p:sp>
      <p:pic>
        <p:nvPicPr>
          <p:cNvPr id="10" name="Picture 9">
            <a:extLst>
              <a:ext uri="{FF2B5EF4-FFF2-40B4-BE49-F238E27FC236}">
                <a16:creationId xmlns:a16="http://schemas.microsoft.com/office/drawing/2014/main" id="{9CD06757-72D0-3941-AD5B-36D7338992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9223" y="2333437"/>
            <a:ext cx="9678193" cy="7258645"/>
          </a:xfrm>
          <a:prstGeom prst="rect">
            <a:avLst/>
          </a:prstGeom>
          <a:ln>
            <a:solidFill>
              <a:schemeClr val="tx2">
                <a:lumMod val="10000"/>
              </a:schemeClr>
            </a:solidFill>
          </a:ln>
        </p:spPr>
      </p:pic>
      <p:pic>
        <p:nvPicPr>
          <p:cNvPr id="5" name="Picture 4">
            <a:extLst>
              <a:ext uri="{FF2B5EF4-FFF2-40B4-BE49-F238E27FC236}">
                <a16:creationId xmlns:a16="http://schemas.microsoft.com/office/drawing/2014/main" id="{24772782-029F-4743-B530-0205C3E04B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6847" y="2343803"/>
            <a:ext cx="6533307" cy="7259231"/>
          </a:xfrm>
          <a:prstGeom prst="rect">
            <a:avLst/>
          </a:prstGeom>
          <a:ln>
            <a:solidFill>
              <a:schemeClr val="tx2">
                <a:lumMod val="10000"/>
              </a:schemeClr>
            </a:solidFill>
          </a:ln>
        </p:spPr>
      </p:pic>
      <p:pic>
        <p:nvPicPr>
          <p:cNvPr id="14" name="Picture 13">
            <a:extLst>
              <a:ext uri="{FF2B5EF4-FFF2-40B4-BE49-F238E27FC236}">
                <a16:creationId xmlns:a16="http://schemas.microsoft.com/office/drawing/2014/main" id="{7A08502F-3FF6-184C-9C3C-D437ECCFE4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2383975" y="2357334"/>
            <a:ext cx="6533307" cy="7234747"/>
          </a:xfrm>
          <a:prstGeom prst="rect">
            <a:avLst/>
          </a:prstGeom>
          <a:ln>
            <a:solidFill>
              <a:schemeClr val="tx2">
                <a:lumMod val="10000"/>
              </a:schemeClr>
            </a:solidFill>
          </a:ln>
        </p:spPr>
      </p:pic>
      <p:pic>
        <p:nvPicPr>
          <p:cNvPr id="16" name="Picture 15">
            <a:extLst>
              <a:ext uri="{FF2B5EF4-FFF2-40B4-BE49-F238E27FC236}">
                <a16:creationId xmlns:a16="http://schemas.microsoft.com/office/drawing/2014/main" id="{9D61D5DF-A979-B840-958B-64DB0A69D0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73745" y="2333436"/>
            <a:ext cx="7362108" cy="7269696"/>
          </a:xfrm>
          <a:prstGeom prst="rect">
            <a:avLst/>
          </a:prstGeom>
          <a:ln>
            <a:solidFill>
              <a:schemeClr val="tx2">
                <a:lumMod val="10000"/>
              </a:schemeClr>
            </a:solidFill>
          </a:ln>
        </p:spPr>
      </p:pic>
    </p:spTree>
    <p:extLst>
      <p:ext uri="{BB962C8B-B14F-4D97-AF65-F5344CB8AC3E}">
        <p14:creationId xmlns:p14="http://schemas.microsoft.com/office/powerpoint/2010/main" val="31521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par>
                                <p:cTn id="18" presetID="9"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4510084" cy="1100215"/>
          </a:xfrm>
          <a:prstGeom prst="rect">
            <a:avLst/>
          </a:prstGeom>
        </p:spPr>
        <p:txBody>
          <a:bodyPr anchor="t">
            <a:noAutofit/>
          </a:bodyPr>
          <a:lstStyle/>
          <a:p>
            <a:pPr>
              <a:lnSpc>
                <a:spcPts val="7640"/>
              </a:lnSpc>
              <a:spcAft>
                <a:spcPts val="600"/>
              </a:spcAft>
            </a:pPr>
            <a:r>
              <a:rPr lang="en-US" sz="7200" b="1" dirty="0"/>
              <a:t>New Generation Discovers Sowell</a:t>
            </a:r>
            <a:br>
              <a:rPr lang="en-US" sz="7200" b="1" dirty="0"/>
            </a:b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391"/>
            <a:ext cx="123901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Aft>
                <a:spcPts val="1200"/>
              </a:spcAft>
            </a:pP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born when silent films could still make box office, perhaps seems an unlikely candidate for internet celebrity. </a:t>
            </a:r>
          </a:p>
          <a:p>
            <a:pPr hangingPunct="1">
              <a:spcBef>
                <a:spcPts val="1200"/>
              </a:spcBef>
            </a:pPr>
            <a:r>
              <a:rPr lang="en-US" sz="3600" dirty="0">
                <a:solidFill>
                  <a:schemeClr val="bg2">
                    <a:lumMod val="50000"/>
                  </a:schemeClr>
                </a:solidFill>
                <a:latin typeface="Arial" panose="020B0604020202020204" pitchFamily="34" charset="0"/>
                <a:ea typeface="Lato"/>
                <a:cs typeface="Arial" panose="020B0604020202020204" pitchFamily="34" charset="0"/>
              </a:rPr>
              <a:t>But through YouTube and other platforms, his thought has been rediscovered by Millennial and Gen Z audiences who find Sowell’s </a:t>
            </a:r>
            <a:r>
              <a:rPr lang="en-US" sz="3600" b="1" dirty="0">
                <a:solidFill>
                  <a:schemeClr val="bg2">
                    <a:lumMod val="50000"/>
                  </a:schemeClr>
                </a:solidFill>
                <a:latin typeface="Arial" panose="020B0604020202020204" pitchFamily="34" charset="0"/>
                <a:ea typeface="Lato"/>
                <a:cs typeface="Arial" panose="020B0604020202020204" pitchFamily="34" charset="0"/>
              </a:rPr>
              <a:t>incisive </a:t>
            </a:r>
            <a:r>
              <a:rPr lang="en-US" sz="3600" dirty="0">
                <a:solidFill>
                  <a:schemeClr val="bg2">
                    <a:lumMod val="50000"/>
                  </a:schemeClr>
                </a:solidFill>
                <a:latin typeface="Arial" panose="020B0604020202020204" pitchFamily="34" charset="0"/>
                <a:ea typeface="Lato"/>
                <a:cs typeface="Arial" panose="020B0604020202020204" pitchFamily="34" charset="0"/>
              </a:rPr>
              <a:t>takes on the “anointed” and the failures of the welfare state a refreshing alternative to the ideas they’re exposed to at school and in the media.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97A2D9F9-AEE6-444B-97DF-A5B4A41286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1260"/>
          <a:stretch/>
        </p:blipFill>
        <p:spPr>
          <a:xfrm>
            <a:off x="18468456" y="2286390"/>
            <a:ext cx="5801651" cy="11429609"/>
          </a:xfrm>
          <a:prstGeom prst="rect">
            <a:avLst/>
          </a:prstGeom>
          <a:ln w="38100">
            <a:solidFill>
              <a:schemeClr val="tx2">
                <a:lumMod val="10000"/>
              </a:schemeClr>
            </a:solidFill>
          </a:ln>
          <a:effectLst>
            <a:softEdge rad="141110"/>
          </a:effectLst>
        </p:spPr>
      </p:pic>
      <p:sp>
        <p:nvSpPr>
          <p:cNvPr id="7" name="TextBox 6">
            <a:extLst>
              <a:ext uri="{FF2B5EF4-FFF2-40B4-BE49-F238E27FC236}">
                <a16:creationId xmlns:a16="http://schemas.microsoft.com/office/drawing/2014/main" id="{9D5E41B2-3C82-F14C-9707-86AEEACE95C8}"/>
              </a:ext>
            </a:extLst>
          </p:cNvPr>
          <p:cNvSpPr txBox="1"/>
          <p:nvPr/>
        </p:nvSpPr>
        <p:spPr>
          <a:xfrm>
            <a:off x="6135710" y="11765417"/>
            <a:ext cx="11283606"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39"/>
            <a:r>
              <a:rPr lang="en-US" sz="3200" i="1" dirty="0">
                <a:solidFill>
                  <a:schemeClr val="bg2"/>
                </a:solidFill>
                <a:latin typeface="Arial" panose="020B0604020202020204" pitchFamily="34" charset="0"/>
                <a:cs typeface="Arial" panose="020B0604020202020204" pitchFamily="34" charset="0"/>
              </a:rPr>
              <a:t>YouTube search results from many official and fan-made outlets for Sowell’s 50 years of interviews and talks.</a:t>
            </a:r>
          </a:p>
        </p:txBody>
      </p:sp>
      <p:sp>
        <p:nvSpPr>
          <p:cNvPr id="6" name="Woodson Principles Critical Thinking and Discussion Questions">
            <a:extLst>
              <a:ext uri="{FF2B5EF4-FFF2-40B4-BE49-F238E27FC236}">
                <a16:creationId xmlns:a16="http://schemas.microsoft.com/office/drawing/2014/main" id="{2FC4A1D3-CF2E-0246-AA76-E1186432C76A}"/>
              </a:ext>
            </a:extLst>
          </p:cNvPr>
          <p:cNvSpPr txBox="1">
            <a:spLocks/>
          </p:cNvSpPr>
          <p:nvPr/>
        </p:nvSpPr>
        <p:spPr>
          <a:xfrm>
            <a:off x="5029200" y="6857999"/>
            <a:ext cx="123901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His regular conversations with the Hoover Institution's Peter Robinson on </a:t>
            </a:r>
            <a:r>
              <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Uncommon Knowledge</a:t>
            </a: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archival interviews from shows like </a:t>
            </a:r>
            <a:r>
              <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Firing Line</a:t>
            </a: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and </a:t>
            </a:r>
            <a:r>
              <a:rPr lang="en-US" sz="3600" i="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Tony Brown’s Journal</a:t>
            </a: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and fan-made supercuts of Sowell’s clearest explanations and greatest quips have made his work enormously popular with a new generation of conservatives, libertarians, dissident liberals, and free-thinkers of all stripes.</a:t>
            </a:r>
          </a:p>
        </p:txBody>
      </p:sp>
    </p:spTree>
    <p:extLst>
      <p:ext uri="{BB962C8B-B14F-4D97-AF65-F5344CB8AC3E}">
        <p14:creationId xmlns:p14="http://schemas.microsoft.com/office/powerpoint/2010/main" val="15762751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Thomas Sowell: Renaissance Man</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8951493" y="2429136"/>
            <a:ext cx="1282566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Thomas Sowell is celebrated as one of America’s greatest intellectuals.  He is known for being honest, even when his opinions were unpopular and his motives were attacked.  He has spoken out on issues about the economy, government assistance for the needy and social values and morals. </a:t>
            </a:r>
            <a:endParaRPr lang="en-US" dirty="0">
              <a:solidFill>
                <a:schemeClr val="bg2">
                  <a:lumMod val="50000"/>
                </a:schemeClr>
              </a:solidFill>
              <a:latin typeface="Arial" panose="020B0604020202020204" pitchFamily="34" charset="0"/>
              <a:ea typeface="Lato"/>
              <a:cs typeface="Arial" panose="020B0604020202020204" pitchFamily="34" charset="0"/>
            </a:endParaRP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Still productive at over 90 years of age, Sowell has written more than 50 books, countless essays and articles, and 19 scholarly papers in economics. The </a:t>
            </a:r>
            <a:r>
              <a:rPr lang="en-US" sz="3600" b="1" dirty="0">
                <a:solidFill>
                  <a:schemeClr val="bg2">
                    <a:lumMod val="50000"/>
                  </a:schemeClr>
                </a:solidFill>
                <a:latin typeface="Arial" panose="020B0604020202020204" pitchFamily="34" charset="0"/>
                <a:ea typeface="Lato"/>
                <a:cs typeface="Arial" panose="020B0604020202020204" pitchFamily="34" charset="0"/>
              </a:rPr>
              <a:t>linguist</a:t>
            </a:r>
            <a:r>
              <a:rPr lang="en-US" sz="3600" dirty="0">
                <a:solidFill>
                  <a:schemeClr val="bg2">
                    <a:lumMod val="50000"/>
                  </a:schemeClr>
                </a:solidFill>
                <a:latin typeface="Arial" panose="020B0604020202020204" pitchFamily="34" charset="0"/>
                <a:ea typeface="Lato"/>
                <a:cs typeface="Arial" panose="020B0604020202020204" pitchFamily="34" charset="0"/>
              </a:rPr>
              <a:t> Steven Pinker called Sowell the most underrated writer, living or dead. </a:t>
            </a:r>
            <a:endParaRPr lang="en-US" dirty="0">
              <a:solidFill>
                <a:schemeClr val="bg2">
                  <a:lumMod val="50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DE046BD-3C2C-8744-8497-69E5C0EC89B8}"/>
              </a:ext>
            </a:extLst>
          </p:cNvPr>
          <p:cNvSpPr txBox="1"/>
          <p:nvPr/>
        </p:nvSpPr>
        <p:spPr>
          <a:xfrm>
            <a:off x="5029200" y="11916708"/>
            <a:ext cx="16634529"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Thomas Sowell in Washington, D.C. on NBC Television’s </a:t>
            </a:r>
            <a:r>
              <a:rPr lang="en-US" sz="3200" dirty="0">
                <a:solidFill>
                  <a:schemeClr val="bg2"/>
                </a:solidFill>
                <a:latin typeface="Arial" panose="020B0604020202020204" pitchFamily="34" charset="0"/>
                <a:cs typeface="Arial" panose="020B0604020202020204" pitchFamily="34" charset="0"/>
              </a:rPr>
              <a:t>Meet the Press</a:t>
            </a:r>
            <a:r>
              <a:rPr lang="en-US" sz="3200" i="1" dirty="0">
                <a:solidFill>
                  <a:schemeClr val="bg2"/>
                </a:solidFill>
                <a:latin typeface="Arial" panose="020B0604020202020204" pitchFamily="34" charset="0"/>
                <a:cs typeface="Arial" panose="020B0604020202020204" pitchFamily="34" charset="0"/>
              </a:rPr>
              <a:t>, September 1981.</a:t>
            </a:r>
          </a:p>
        </p:txBody>
      </p:sp>
      <p:pic>
        <p:nvPicPr>
          <p:cNvPr id="3" name="Picture 2">
            <a:extLst>
              <a:ext uri="{FF2B5EF4-FFF2-40B4-BE49-F238E27FC236}">
                <a16:creationId xmlns:a16="http://schemas.microsoft.com/office/drawing/2014/main" id="{36620BC0-BB9B-844B-A39D-E3CB05CAAE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799" y="2429136"/>
            <a:ext cx="6002019" cy="9073053"/>
          </a:xfrm>
          <a:prstGeom prst="rect">
            <a:avLst/>
          </a:prstGeom>
          <a:ln>
            <a:solidFill>
              <a:schemeClr val="tx2">
                <a:lumMod val="10000"/>
              </a:schemeClr>
            </a:solidFill>
          </a:ln>
        </p:spPr>
      </p:pic>
      <p:sp>
        <p:nvSpPr>
          <p:cNvPr id="6" name="Woodson Principles Critical Thinking and Discussion Questions">
            <a:extLst>
              <a:ext uri="{FF2B5EF4-FFF2-40B4-BE49-F238E27FC236}">
                <a16:creationId xmlns:a16="http://schemas.microsoft.com/office/drawing/2014/main" id="{093F7BF0-2DA6-F245-8B13-1048A897B6AF}"/>
              </a:ext>
            </a:extLst>
          </p:cNvPr>
          <p:cNvSpPr txBox="1">
            <a:spLocks/>
          </p:cNvSpPr>
          <p:nvPr/>
        </p:nvSpPr>
        <p:spPr>
          <a:xfrm>
            <a:off x="8951493" y="8597351"/>
            <a:ext cx="1282566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believes in judging policies based on evidence of </a:t>
            </a:r>
            <a:r>
              <a:rPr lang="en-US" sz="3600" i="1" dirty="0">
                <a:solidFill>
                  <a:schemeClr val="bg2">
                    <a:lumMod val="50000"/>
                  </a:schemeClr>
                </a:solidFill>
                <a:latin typeface="Arial" panose="020B0604020202020204" pitchFamily="34" charset="0"/>
                <a:ea typeface="Lato"/>
                <a:cs typeface="Arial" panose="020B0604020202020204" pitchFamily="34" charset="0"/>
              </a:rPr>
              <a:t>results</a:t>
            </a:r>
            <a:r>
              <a:rPr lang="en-US" sz="3600" dirty="0">
                <a:solidFill>
                  <a:schemeClr val="bg2">
                    <a:lumMod val="50000"/>
                  </a:schemeClr>
                </a:solidFill>
                <a:latin typeface="Arial" panose="020B0604020202020204" pitchFamily="34" charset="0"/>
                <a:ea typeface="Lato"/>
                <a:cs typeface="Arial" panose="020B0604020202020204" pitchFamily="34" charset="0"/>
              </a:rPr>
              <a:t> rather than the moral vision of their </a:t>
            </a:r>
            <a:r>
              <a:rPr lang="en-US" sz="3600" i="1" dirty="0">
                <a:solidFill>
                  <a:schemeClr val="bg2">
                    <a:lumMod val="50000"/>
                  </a:schemeClr>
                </a:solidFill>
                <a:latin typeface="Arial" panose="020B0604020202020204" pitchFamily="34" charset="0"/>
                <a:ea typeface="Lato"/>
                <a:cs typeface="Arial" panose="020B0604020202020204" pitchFamily="34" charset="0"/>
              </a:rPr>
              <a:t>intentions</a:t>
            </a:r>
            <a:r>
              <a:rPr lang="en-US" sz="3600" dirty="0">
                <a:solidFill>
                  <a:schemeClr val="bg2">
                    <a:lumMod val="50000"/>
                  </a:schemeClr>
                </a:solidFill>
                <a:latin typeface="Arial" panose="020B0604020202020204" pitchFamily="34" charset="0"/>
                <a:ea typeface="Lato"/>
                <a:cs typeface="Arial" panose="020B0604020202020204" pitchFamily="34" charset="0"/>
              </a:rPr>
              <a:t>. But his ideas have also been shaped by his life story, one that might surprise critics who say he lacks sympathy for the poor.</a:t>
            </a: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303520" y="779726"/>
            <a:ext cx="19177347" cy="1799780"/>
          </a:xfrm>
          <a:prstGeom prst="rect">
            <a:avLst/>
          </a:prstGeom>
        </p:spPr>
        <p:txBody>
          <a:bodyPr lIns="50800" tIns="50800" rIns="50800" bIns="50800" anchor="t">
            <a:noAutofit/>
          </a:bodyPr>
          <a:lstStyle/>
          <a:p>
            <a:r>
              <a:rPr lang="en-US" sz="4800" b="1" dirty="0"/>
              <a:t>Vocabulary</a:t>
            </a:r>
          </a:p>
          <a:p>
            <a:endParaRPr lang="en-US" dirty="0"/>
          </a:p>
          <a:p>
            <a:r>
              <a:rPr lang="en-US" sz="4000" dirty="0">
                <a:ea typeface="Lato"/>
              </a:rPr>
              <a:t>amenities</a:t>
            </a:r>
            <a:endParaRPr lang="en-US" sz="4000" dirty="0"/>
          </a:p>
          <a:p>
            <a:r>
              <a:rPr lang="en-US" sz="4000" dirty="0">
                <a:ea typeface="Lato"/>
              </a:rPr>
              <a:t>charter schools</a:t>
            </a:r>
          </a:p>
          <a:p>
            <a:r>
              <a:rPr lang="en-US" sz="4000" dirty="0">
                <a:ea typeface="Lato"/>
              </a:rPr>
              <a:t>demerits</a:t>
            </a:r>
          </a:p>
          <a:p>
            <a:r>
              <a:rPr lang="en-US" sz="4000" dirty="0">
                <a:ea typeface="Lato"/>
              </a:rPr>
              <a:t>deteriorate</a:t>
            </a:r>
            <a:endParaRPr lang="en-US" dirty="0"/>
          </a:p>
          <a:p>
            <a:r>
              <a:rPr lang="en-US" sz="4000" dirty="0">
                <a:ea typeface="Lato"/>
              </a:rPr>
              <a:t>disillusioned</a:t>
            </a:r>
            <a:endParaRPr lang="en-US" sz="4000" dirty="0"/>
          </a:p>
          <a:p>
            <a:r>
              <a:rPr lang="en-US" sz="4000" dirty="0">
                <a:ea typeface="Lato"/>
              </a:rPr>
              <a:t>dissertation</a:t>
            </a:r>
            <a:endParaRPr lang="en-US" sz="4000" dirty="0"/>
          </a:p>
          <a:p>
            <a:r>
              <a:rPr lang="en-US" sz="4000" dirty="0">
                <a:ea typeface="Lato"/>
              </a:rPr>
              <a:t>emancipated</a:t>
            </a:r>
            <a:endParaRPr lang="en-US" sz="4000" dirty="0"/>
          </a:p>
          <a:p>
            <a:r>
              <a:rPr lang="en-US" sz="4000" dirty="0">
                <a:ea typeface="Lato"/>
              </a:rPr>
              <a:t>hardscrabble</a:t>
            </a:r>
          </a:p>
          <a:p>
            <a:r>
              <a:rPr lang="en-US" sz="4000" dirty="0">
                <a:ea typeface="Lato"/>
              </a:rPr>
              <a:t>hypothetical</a:t>
            </a:r>
          </a:p>
          <a:p>
            <a:r>
              <a:rPr lang="en-US" sz="4000" dirty="0">
                <a:ea typeface="Lato"/>
              </a:rPr>
              <a:t>incisive</a:t>
            </a:r>
            <a:endParaRPr lang="en-US" dirty="0">
              <a:ea typeface="Lato"/>
            </a:endParaRPr>
          </a:p>
          <a:p>
            <a:r>
              <a:rPr lang="en-US" sz="4000" dirty="0">
                <a:ea typeface="Lato"/>
              </a:rPr>
              <a:t>linguist</a:t>
            </a:r>
            <a:endParaRPr lang="en-US" dirty="0">
              <a:ea typeface="Lato"/>
            </a:endParaRPr>
          </a:p>
          <a:p>
            <a:r>
              <a:rPr lang="en-US" sz="4000" dirty="0">
                <a:ea typeface="Lato"/>
              </a:rPr>
              <a:t>migration</a:t>
            </a:r>
          </a:p>
          <a:p>
            <a:r>
              <a:rPr lang="en-US" sz="4000" dirty="0">
                <a:ea typeface="Lato"/>
              </a:rPr>
              <a:t>precocious</a:t>
            </a:r>
          </a:p>
          <a:p>
            <a:r>
              <a:rPr lang="en-US" sz="4000" dirty="0">
                <a:ea typeface="Lato"/>
              </a:rPr>
              <a:t>socialism</a:t>
            </a:r>
            <a:endParaRPr lang="en-US" sz="4000" dirty="0"/>
          </a:p>
          <a:p>
            <a:r>
              <a:rPr lang="en-US" sz="4000" dirty="0">
                <a:ea typeface="Lato"/>
              </a:rPr>
              <a:t>unpretentious</a:t>
            </a:r>
            <a:endParaRPr lang="en-US" sz="4000" dirty="0"/>
          </a:p>
          <a:p>
            <a:r>
              <a:rPr lang="en-US" sz="4000" dirty="0">
                <a:ea typeface="Lato"/>
              </a:rPr>
              <a:t>voraciously</a:t>
            </a:r>
            <a:endParaRPr lang="en-US" sz="4000" dirty="0"/>
          </a:p>
          <a:p>
            <a:r>
              <a:rPr lang="en-US" sz="4000" dirty="0">
                <a:ea typeface="Lato"/>
              </a:rPr>
              <a:t>wry</a:t>
            </a:r>
          </a:p>
        </p:txBody>
      </p:sp>
      <p:pic>
        <p:nvPicPr>
          <p:cNvPr id="1026" name="Picture 2">
            <a:extLst>
              <a:ext uri="{FF2B5EF4-FFF2-40B4-BE49-F238E27FC236}">
                <a16:creationId xmlns:a16="http://schemas.microsoft.com/office/drawing/2014/main" id="{11CCD9B7-9211-8042-A663-4B60DA97D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0299032" y="3459941"/>
            <a:ext cx="12944990" cy="6796118"/>
          </a:xfrm>
          <a:prstGeom prst="rect">
            <a:avLst/>
          </a:prstGeom>
          <a:noFill/>
          <a:ln w="38100">
            <a:solidFill>
              <a:schemeClr val="tx2">
                <a:lumMod val="10000"/>
              </a:schemeClr>
            </a:solidFill>
          </a:ln>
        </p:spPr>
      </p:pic>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Early Life in North Carolina</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0948736" y="2245938"/>
            <a:ext cx="11097491" cy="35464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Thomas Sowell was born outside Charlotte, North Carolina, on June 30, 1930. His father died before he was born, and his mother – a housemaid who already had four children – gave Thomas up for adoption to his great-aunt, who he grew up calling “Mama” or “Mom.” His biological mother died not longer after.</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337773" y="2245938"/>
            <a:ext cx="8068813" cy="8221536"/>
          </a:xfrm>
          <a:prstGeom prst="rect">
            <a:avLst/>
          </a:prstGeom>
          <a:noFill/>
          <a:effectLst>
            <a:softEdge rad="203200"/>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4875400" y="10558832"/>
            <a:ext cx="5531186" cy="2513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Sharecropping family on their front porch in Wake County, North Carolina (19390, by influential photojournalist </a:t>
            </a:r>
            <a:r>
              <a:rPr lang="en-US" sz="3200" b="1" i="1" dirty="0">
                <a:solidFill>
                  <a:schemeClr val="bg2"/>
                </a:solidFill>
                <a:latin typeface="Arial" panose="020B0604020202020204" pitchFamily="34" charset="0"/>
                <a:cs typeface="Arial" panose="020B0604020202020204" pitchFamily="34" charset="0"/>
              </a:rPr>
              <a:t>Dorothea Lange.</a:t>
            </a: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10948736" y="5926639"/>
            <a:ext cx="11097491" cy="35464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spent his early years in a small, poor, rural town. None of his relatives had attended school beyond the sixth grade, and the house he grew up in did not have electricity nor hot running water, which was true for most Black Americans in his town.</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was raised by “Mom” and her two grown daughters. He later wrote that his humble origins gave him deep respect for the common sense and practical wisdom of ordinary people.</a:t>
            </a:r>
          </a:p>
        </p:txBody>
      </p:sp>
    </p:spTree>
    <p:extLst>
      <p:ext uri="{BB962C8B-B14F-4D97-AF65-F5344CB8AC3E}">
        <p14:creationId xmlns:p14="http://schemas.microsoft.com/office/powerpoint/2010/main" val="2949368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Early Life in North Carolina</a:t>
            </a:r>
            <a:br>
              <a:rPr lang="en-US" sz="7200" b="1" dirty="0"/>
            </a:b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99764"/>
            <a:ext cx="18299080" cy="21992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Despite the lack of modern </a:t>
            </a:r>
            <a:r>
              <a:rPr lang="en-US" sz="3600" b="1" dirty="0">
                <a:solidFill>
                  <a:schemeClr val="bg2">
                    <a:lumMod val="50000"/>
                  </a:schemeClr>
                </a:solidFill>
                <a:latin typeface="Arial" panose="020B0604020202020204" pitchFamily="34" charset="0"/>
                <a:ea typeface="Lato"/>
                <a:cs typeface="Arial" panose="020B0604020202020204" pitchFamily="34" charset="0"/>
              </a:rPr>
              <a:t>amenities</a:t>
            </a:r>
            <a:r>
              <a:rPr lang="en-US" sz="3600" dirty="0">
                <a:solidFill>
                  <a:schemeClr val="bg2">
                    <a:lumMod val="50000"/>
                  </a:schemeClr>
                </a:solidFill>
                <a:latin typeface="Arial" panose="020B0604020202020204" pitchFamily="34" charset="0"/>
                <a:ea typeface="Lato"/>
                <a:cs typeface="Arial" panose="020B0604020202020204" pitchFamily="34" charset="0"/>
              </a:rPr>
              <a:t>, Sowell has fond memories of his youth. The only child in an extended family of adults, he was doted on by many aunts, uncles, cousins, and family friends. He was also unaware of the realities of segregation.</a:t>
            </a: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822715" y="4499005"/>
            <a:ext cx="8965712" cy="6683534"/>
          </a:xfrm>
          <a:prstGeom prst="rect">
            <a:avLst/>
          </a:prstGeom>
          <a:noFill/>
          <a:effectLst>
            <a:softEdge rad="47007"/>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13822715" y="11182539"/>
            <a:ext cx="8965712"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Migrant family in East North Carolina, on their way to New Jersey, 1930s. Library of Congress.</a:t>
            </a:r>
            <a:endParaRPr lang="en-US" sz="3200" b="1" i="1" dirty="0">
              <a:solidFill>
                <a:schemeClr val="bg2"/>
              </a:solidFill>
              <a:latin typeface="Arial" panose="020B0604020202020204"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5029201" y="4499005"/>
            <a:ext cx="8253662"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Sowell’s all-Black community, white people “were almost </a:t>
            </a:r>
            <a:r>
              <a:rPr lang="en-US" sz="3600" b="1" dirty="0">
                <a:solidFill>
                  <a:schemeClr val="bg2">
                    <a:lumMod val="50000"/>
                  </a:schemeClr>
                </a:solidFill>
                <a:latin typeface="Arial" panose="020B0604020202020204" pitchFamily="34" charset="0"/>
                <a:ea typeface="Lato"/>
                <a:cs typeface="Arial" panose="020B0604020202020204" pitchFamily="34" charset="0"/>
              </a:rPr>
              <a:t>hypothetical</a:t>
            </a:r>
            <a:r>
              <a:rPr lang="en-US" sz="3600" dirty="0">
                <a:solidFill>
                  <a:schemeClr val="bg2">
                    <a:lumMod val="50000"/>
                  </a:schemeClr>
                </a:solidFill>
                <a:latin typeface="Arial" panose="020B0604020202020204" pitchFamily="34" charset="0"/>
                <a:ea typeface="Lato"/>
                <a:cs typeface="Arial" panose="020B0604020202020204" pitchFamily="34" charset="0"/>
              </a:rPr>
              <a:t> to me,” he wrote later. As a child, he was never bothered by the white characters when reading the Sunday comics, “but I could not understand why some ... had yellow hair. I had never seen anybody with yellow hair, and I doubted that there were any such people.”</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When he finally left Charlotte, Sowell was shocked to discover most Americans were not Black.</a:t>
            </a:r>
          </a:p>
        </p:txBody>
      </p:sp>
    </p:spTree>
    <p:extLst>
      <p:ext uri="{BB962C8B-B14F-4D97-AF65-F5344CB8AC3E}">
        <p14:creationId xmlns:p14="http://schemas.microsoft.com/office/powerpoint/2010/main" val="94504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Growing Up in Harlem</a:t>
            </a: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892726" y="2245619"/>
            <a:ext cx="11183842" cy="1371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1940, when Sowell was nine years old, he and his adoptive mother moved to New York City and settled in Harlem.  So many Black Americans were moving away from the rural, segregated South at that time, that it came to be known as "the </a:t>
            </a:r>
            <a:r>
              <a:rPr lang="en-US" sz="3600" b="1" dirty="0">
                <a:solidFill>
                  <a:schemeClr val="bg2">
                    <a:lumMod val="50000"/>
                  </a:schemeClr>
                </a:solidFill>
                <a:latin typeface="Arial" panose="020B0604020202020204" pitchFamily="34" charset="0"/>
                <a:ea typeface="Lato"/>
                <a:cs typeface="Arial" panose="020B0604020202020204" pitchFamily="34" charset="0"/>
              </a:rPr>
              <a:t>Great Migration</a:t>
            </a:r>
            <a:r>
              <a:rPr lang="en-US" sz="3600" dirty="0">
                <a:solidFill>
                  <a:schemeClr val="bg2">
                    <a:lumMod val="50000"/>
                  </a:schemeClr>
                </a:solidFill>
                <a:latin typeface="Arial" panose="020B0604020202020204" pitchFamily="34" charset="0"/>
                <a:ea typeface="Lato"/>
                <a:cs typeface="Arial" panose="020B0604020202020204" pitchFamily="34" charset="0"/>
              </a:rPr>
              <a:t>." </a:t>
            </a:r>
          </a:p>
          <a:p>
            <a:endParaRPr lang="en-US" sz="3600" dirty="0">
              <a:solidFill>
                <a:schemeClr val="bg2">
                  <a:lumMod val="50000"/>
                </a:schemeClr>
              </a:solidFill>
              <a:latin typeface="Arial" panose="020B0604020202020204" pitchFamily="34" charset="0"/>
              <a:ea typeface="Lato"/>
              <a:cs typeface="Arial" panose="020B0604020202020204" pitchFamily="34" charset="0"/>
            </a:endParaRPr>
          </a:p>
          <a:p>
            <a:r>
              <a:rPr lang="en-US" sz="3600" dirty="0">
                <a:solidFill>
                  <a:schemeClr val="bg2">
                    <a:lumMod val="50000"/>
                  </a:schemeClr>
                </a:solidFill>
                <a:latin typeface="Arial" panose="020B0604020202020204" pitchFamily="34" charset="0"/>
                <a:ea typeface="Lato"/>
                <a:cs typeface="Arial" panose="020B0604020202020204" pitchFamily="34" charset="0"/>
              </a:rPr>
              <a:t>In the city, Sowell’s world expanded rapidly, as did his appetite for knowledge.</a:t>
            </a:r>
          </a:p>
        </p:txBody>
      </p:sp>
      <p:sp>
        <p:nvSpPr>
          <p:cNvPr id="4" name="Woodson Principles Critical Thinking and Discussion Questions">
            <a:extLst>
              <a:ext uri="{FF2B5EF4-FFF2-40B4-BE49-F238E27FC236}">
                <a16:creationId xmlns:a16="http://schemas.microsoft.com/office/drawing/2014/main" id="{D7327F29-FA12-4B48-AD0E-42B3FDD9519F}"/>
              </a:ext>
            </a:extLst>
          </p:cNvPr>
          <p:cNvSpPr txBox="1">
            <a:spLocks/>
          </p:cNvSpPr>
          <p:nvPr/>
        </p:nvSpPr>
        <p:spPr>
          <a:xfrm>
            <a:off x="11892726" y="7540468"/>
            <a:ext cx="1118384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What’s the biggest change in life situation </a:t>
            </a:r>
          </a:p>
          <a:p>
            <a:pPr hangingPunct="1"/>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you’ve ever experienced? How did you adjust?</a:t>
            </a:r>
          </a:p>
          <a:p>
            <a:pPr hangingPunct="1"/>
            <a:endPar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b="1" dirty="0">
                <a:solidFill>
                  <a:schemeClr val="bg2">
                    <a:lumMod val="50000"/>
                  </a:schemeClr>
                </a:solidFill>
                <a:latin typeface="Arial" panose="020B0604020202020204" pitchFamily="34" charset="0"/>
                <a:ea typeface="Lato"/>
                <a:cs typeface="Arial" panose="020B0604020202020204" pitchFamily="34" charset="0"/>
              </a:rPr>
              <a:t>Historically, the Harlem neighborhood in Manhattan has long been a center of Black American life. What other people or events do you associate with Harlem?</a:t>
            </a:r>
            <a:endParaRPr lang="en-US" sz="3600" dirty="0">
              <a:solidFill>
                <a:schemeClr val="bg2">
                  <a:lumMod val="50000"/>
                </a:schemeClr>
              </a:solidFill>
              <a:latin typeface="Arial" panose="020B0604020202020204" pitchFamily="34" charset="0"/>
              <a:ea typeface="Lato"/>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27267" y="2551909"/>
            <a:ext cx="9993513" cy="7523796"/>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5029200" y="10286945"/>
            <a:ext cx="6091580" cy="17748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i="1" dirty="0">
                <a:solidFill>
                  <a:schemeClr val="bg2"/>
                </a:solidFill>
                <a:latin typeface="Arial" panose="020B0604020202020204" pitchFamily="34" charset="0"/>
                <a:cs typeface="Arial" panose="020B0604020202020204" pitchFamily="34" charset="0"/>
              </a:rPr>
              <a:t>Crowd gathered in Harlem on Easter Sunday, 1940, by the famous New York City street photographer </a:t>
            </a:r>
            <a:r>
              <a:rPr lang="en-US" b="1" i="1" dirty="0">
                <a:solidFill>
                  <a:schemeClr val="bg2"/>
                </a:solidFill>
                <a:latin typeface="Arial" panose="020B0604020202020204" pitchFamily="34" charset="0"/>
                <a:cs typeface="Arial" panose="020B0604020202020204" pitchFamily="34" charset="0"/>
              </a:rPr>
              <a:t>Arthur ”</a:t>
            </a:r>
            <a:r>
              <a:rPr lang="en-US" b="1" i="1" dirty="0" err="1">
                <a:solidFill>
                  <a:schemeClr val="bg2"/>
                </a:solidFill>
                <a:latin typeface="Arial" panose="020B0604020202020204" pitchFamily="34" charset="0"/>
                <a:cs typeface="Arial" panose="020B0604020202020204" pitchFamily="34" charset="0"/>
              </a:rPr>
              <a:t>Weegee</a:t>
            </a:r>
            <a:r>
              <a:rPr lang="en-US" b="1" i="1" dirty="0">
                <a:solidFill>
                  <a:schemeClr val="bg2"/>
                </a:solidFill>
                <a:latin typeface="Arial" panose="020B0604020202020204" pitchFamily="34" charset="0"/>
                <a:cs typeface="Arial" panose="020B0604020202020204" pitchFamily="34" charset="0"/>
              </a:rPr>
              <a:t>” </a:t>
            </a:r>
            <a:r>
              <a:rPr lang="en-US" b="1" i="1" dirty="0" err="1">
                <a:solidFill>
                  <a:schemeClr val="bg2"/>
                </a:solidFill>
                <a:latin typeface="Arial" panose="020B0604020202020204" pitchFamily="34" charset="0"/>
                <a:cs typeface="Arial" panose="020B0604020202020204" pitchFamily="34" charset="0"/>
              </a:rPr>
              <a:t>Fellig</a:t>
            </a:r>
            <a:r>
              <a:rPr lang="en-US" i="1" dirty="0">
                <a:solidFill>
                  <a:schemeClr val="bg2"/>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345579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Growing Up in Harlem</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22504"/>
            <a:ext cx="17084844"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was a bright student, but he often had conflicts with students and teachers. In grade school, fighting was a way of life, and it usually involved gangs. </a:t>
            </a:r>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Sowell recalled that “[at] one point, getting home for lunch safely became such an ordeal that a friend would lend me his jacket as a disguise, so that I could get away before anyone could spot me.”</a:t>
            </a: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3404953" y="5873033"/>
            <a:ext cx="8781280" cy="6611144"/>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5792972" y="10559363"/>
            <a:ext cx="6399028"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39"/>
            <a:r>
              <a:rPr lang="en-US" sz="3200" i="1" dirty="0">
                <a:solidFill>
                  <a:schemeClr val="bg2"/>
                </a:solidFill>
                <a:latin typeface="Arial" panose="020B0604020202020204" pitchFamily="34" charset="0"/>
                <a:cs typeface="Arial" panose="020B0604020202020204" pitchFamily="34" charset="0"/>
              </a:rPr>
              <a:t>Harlem youth gangs in a fist fight, 1948, by groundbreaking African American photographer and filmmaker </a:t>
            </a:r>
            <a:r>
              <a:rPr lang="en-US" sz="3200" b="1" i="1" dirty="0">
                <a:solidFill>
                  <a:schemeClr val="bg2"/>
                </a:solidFill>
                <a:latin typeface="Arial" panose="020B0604020202020204" pitchFamily="34" charset="0"/>
                <a:cs typeface="Arial" panose="020B0604020202020204" pitchFamily="34" charset="0"/>
              </a:rPr>
              <a:t>Gordon Parks</a:t>
            </a:r>
            <a:r>
              <a:rPr lang="en-US" sz="3200" i="1" dirty="0">
                <a:solidFill>
                  <a:schemeClr val="bg2"/>
                </a:solidFill>
                <a:latin typeface="Arial" panose="020B0604020202020204" pitchFamily="34" charset="0"/>
                <a:cs typeface="Arial" panose="020B0604020202020204" pitchFamily="34" charset="0"/>
              </a:rPr>
              <a:t>.</a:t>
            </a:r>
          </a:p>
        </p:txBody>
      </p:sp>
      <p:sp>
        <p:nvSpPr>
          <p:cNvPr id="7" name="Woodson Principles Critical Thinking and Discussion Questions">
            <a:extLst>
              <a:ext uri="{FF2B5EF4-FFF2-40B4-BE49-F238E27FC236}">
                <a16:creationId xmlns:a16="http://schemas.microsoft.com/office/drawing/2014/main" id="{2C59FB65-E9D8-4941-835A-872EB198B774}"/>
              </a:ext>
            </a:extLst>
          </p:cNvPr>
          <p:cNvSpPr txBox="1">
            <a:spLocks/>
          </p:cNvSpPr>
          <p:nvPr/>
        </p:nvSpPr>
        <p:spPr>
          <a:xfrm>
            <a:off x="5029200" y="5909128"/>
            <a:ext cx="6882064"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While he had warm relationships with some teachers, Sowell was not afraid to question his teacher's decisions, especially when it came to classroom discipline. Sometimes, this caused conflict with his teachers.</a:t>
            </a:r>
          </a:p>
        </p:txBody>
      </p:sp>
    </p:spTree>
    <p:extLst>
      <p:ext uri="{BB962C8B-B14F-4D97-AF65-F5344CB8AC3E}">
        <p14:creationId xmlns:p14="http://schemas.microsoft.com/office/powerpoint/2010/main" val="15982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The Value of  Knowledge</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312441" y="2384695"/>
            <a:ext cx="1301817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A friend of Sowell's family named Eddie Map, was a few years older and came from a more affluent family. Map became a kind of mentor for Sowell.  He was the first to introduce Sowell to the public library, which would become one of Sowell's favorite places throughout his youth in Harlem. The library was central to Sowell's intellectual development – especially in periods where he was no longer able to attend school.</a:t>
            </a:r>
          </a:p>
          <a:p>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endParaRPr lang="en-US"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6289E2D7-F44D-734B-A96C-DEBFA7FB9C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2103" y="2819530"/>
            <a:ext cx="7576484" cy="9876720"/>
          </a:xfrm>
          <a:prstGeom prst="rect">
            <a:avLst/>
          </a:prstGeom>
          <a:ln>
            <a:solidFill>
              <a:schemeClr val="tx2">
                <a:lumMod val="10000"/>
              </a:schemeClr>
            </a:solidFill>
          </a:ln>
          <a:effectLst>
            <a:softEdge rad="0"/>
          </a:effectLst>
        </p:spPr>
      </p:pic>
      <p:sp>
        <p:nvSpPr>
          <p:cNvPr id="7" name="TextBox 6">
            <a:extLst>
              <a:ext uri="{FF2B5EF4-FFF2-40B4-BE49-F238E27FC236}">
                <a16:creationId xmlns:a16="http://schemas.microsoft.com/office/drawing/2014/main" id="{C2433330-1EB5-944F-B75D-612BCC6D6590}"/>
              </a:ext>
            </a:extLst>
          </p:cNvPr>
          <p:cNvSpPr txBox="1"/>
          <p:nvPr/>
        </p:nvSpPr>
        <p:spPr>
          <a:xfrm>
            <a:off x="9312442" y="11676280"/>
            <a:ext cx="12453257"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200" i="1" dirty="0">
                <a:solidFill>
                  <a:schemeClr val="bg2"/>
                </a:solidFill>
                <a:latin typeface="Arial" panose="020B0604020202020204" pitchFamily="34" charset="0"/>
                <a:cs typeface="Arial" panose="020B0604020202020204" pitchFamily="34" charset="0"/>
              </a:rPr>
              <a:t>New York Public Library Harlem Branch on </a:t>
            </a:r>
          </a:p>
          <a:p>
            <a:pPr defTabSz="1219139"/>
            <a:r>
              <a:rPr lang="en-US" sz="3200" i="1" dirty="0">
                <a:solidFill>
                  <a:schemeClr val="bg2"/>
                </a:solidFill>
                <a:latin typeface="Arial" panose="020B0604020202020204" pitchFamily="34" charset="0"/>
                <a:cs typeface="Arial" panose="020B0604020202020204" pitchFamily="34" charset="0"/>
              </a:rPr>
              <a:t>West 124</a:t>
            </a:r>
            <a:r>
              <a:rPr lang="en-US" sz="3200" i="1" baseline="30000" dirty="0">
                <a:solidFill>
                  <a:schemeClr val="bg2"/>
                </a:solidFill>
                <a:latin typeface="Arial" panose="020B0604020202020204" pitchFamily="34" charset="0"/>
                <a:cs typeface="Arial" panose="020B0604020202020204" pitchFamily="34" charset="0"/>
              </a:rPr>
              <a:t>th</a:t>
            </a:r>
            <a:r>
              <a:rPr lang="en-US" sz="3200" i="1" dirty="0">
                <a:solidFill>
                  <a:schemeClr val="bg2"/>
                </a:solidFill>
                <a:latin typeface="Arial" panose="020B0604020202020204" pitchFamily="34" charset="0"/>
                <a:cs typeface="Arial" panose="020B0604020202020204" pitchFamily="34" charset="0"/>
              </a:rPr>
              <a:t> St., early 20</a:t>
            </a:r>
            <a:r>
              <a:rPr lang="en-US" sz="3200" i="1" baseline="30000" dirty="0">
                <a:solidFill>
                  <a:schemeClr val="bg2"/>
                </a:solidFill>
                <a:latin typeface="Arial" panose="020B0604020202020204" pitchFamily="34" charset="0"/>
                <a:cs typeface="Arial" panose="020B0604020202020204" pitchFamily="34" charset="0"/>
              </a:rPr>
              <a:t>th</a:t>
            </a:r>
            <a:r>
              <a:rPr lang="en-US" sz="3200" i="1" dirty="0">
                <a:solidFill>
                  <a:schemeClr val="bg2"/>
                </a:solidFill>
                <a:latin typeface="Arial" panose="020B0604020202020204" pitchFamily="34" charset="0"/>
                <a:cs typeface="Arial" panose="020B0604020202020204" pitchFamily="34" charset="0"/>
              </a:rPr>
              <a:t> century. </a:t>
            </a:r>
            <a:r>
              <a:rPr lang="en-US" sz="3200" b="1" i="1" dirty="0">
                <a:solidFill>
                  <a:schemeClr val="bg2"/>
                </a:solidFill>
                <a:latin typeface="Arial" panose="020B0604020202020204" pitchFamily="34" charset="0"/>
                <a:cs typeface="Arial" panose="020B0604020202020204" pitchFamily="34" charset="0"/>
              </a:rPr>
              <a:t>Photographer unknown. </a:t>
            </a:r>
          </a:p>
        </p:txBody>
      </p:sp>
      <p:sp>
        <p:nvSpPr>
          <p:cNvPr id="6" name="Woodson Principles Critical Thinking and Discussion Questions">
            <a:extLst>
              <a:ext uri="{FF2B5EF4-FFF2-40B4-BE49-F238E27FC236}">
                <a16:creationId xmlns:a16="http://schemas.microsoft.com/office/drawing/2014/main" id="{2824D43F-FE79-5A4C-AA21-2B12842E393B}"/>
              </a:ext>
            </a:extLst>
          </p:cNvPr>
          <p:cNvSpPr txBox="1">
            <a:spLocks/>
          </p:cNvSpPr>
          <p:nvPr/>
        </p:nvSpPr>
        <p:spPr>
          <a:xfrm>
            <a:off x="9312442" y="6858000"/>
            <a:ext cx="1301816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Following in Map’s footsteps, in 1945 Sowell took the qualifying exam and earned admittance to the elite Stuyvesant High School for gifted students. </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But not long after Sowell began his studies at Stuyvesant, poor health and financial problems forced him to drop out. Worse still, life at home had </a:t>
            </a:r>
            <a:r>
              <a:rPr lang="en-US" sz="3600" b="1"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deteriorated</a:t>
            </a:r>
            <a:r>
              <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rPr>
              <a:t> into war.</a:t>
            </a:r>
          </a:p>
          <a:p>
            <a:pPr hangingPunct="1"/>
            <a:endParaRPr lang="en-US"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88921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2"/>
            <a:ext cx="18299080" cy="1100215"/>
          </a:xfrm>
          <a:prstGeom prst="rect">
            <a:avLst/>
          </a:prstGeom>
        </p:spPr>
        <p:txBody>
          <a:bodyPr anchor="t">
            <a:noAutofit/>
          </a:bodyPr>
          <a:lstStyle/>
          <a:p>
            <a:pPr>
              <a:lnSpc>
                <a:spcPts val="7640"/>
              </a:lnSpc>
              <a:spcAft>
                <a:spcPts val="600"/>
              </a:spcAft>
            </a:pPr>
            <a:r>
              <a:rPr lang="en-US" sz="7200" b="1" dirty="0"/>
              <a:t>“Enemies Living Under the Same Roof”</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383200"/>
            <a:ext cx="175420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Sowell's relationship with “Mom” gradually spiraled into bitter conflict. At one point, Sowell’s “Mom” introduced him to his “cousin” Mary Frances. Sowell found her warm and charming but figured he would likely never see her again. But a half-century later he would dedicate his memoir, </a:t>
            </a:r>
            <a:r>
              <a:rPr lang="en-US" sz="3600" i="1" dirty="0">
                <a:solidFill>
                  <a:schemeClr val="bg2">
                    <a:lumMod val="50000"/>
                  </a:schemeClr>
                </a:solidFill>
                <a:latin typeface="Arial" panose="020B0604020202020204" pitchFamily="34" charset="0"/>
                <a:ea typeface="Lato"/>
                <a:cs typeface="Arial" panose="020B0604020202020204" pitchFamily="34" charset="0"/>
              </a:rPr>
              <a:t>A Personal Odyssey</a:t>
            </a:r>
            <a:r>
              <a:rPr lang="en-US" sz="3600" dirty="0">
                <a:solidFill>
                  <a:schemeClr val="bg2">
                    <a:lumMod val="50000"/>
                  </a:schemeClr>
                </a:solidFill>
                <a:latin typeface="Arial" panose="020B0604020202020204" pitchFamily="34" charset="0"/>
                <a:ea typeface="Lato"/>
                <a:cs typeface="Arial" panose="020B0604020202020204" pitchFamily="34" charset="0"/>
              </a:rPr>
              <a:t> (2000), to her.</a:t>
            </a:r>
          </a:p>
          <a:p>
            <a:pPr hangingPunct="1"/>
            <a:endParaRPr lang="en-US" sz="3600" dirty="0">
              <a:solidFill>
                <a:schemeClr val="bg2">
                  <a:lumMod val="50000"/>
                </a:schemeClr>
              </a:solidFill>
              <a:latin typeface="Arial" panose="020B0604020202020204" pitchFamily="34" charset="0"/>
              <a:ea typeface="Lato" panose="020F0502020204030203" pitchFamily="34" charset="0"/>
              <a:cs typeface="Arial" panose="020B0604020202020204" pitchFamily="34" charset="0"/>
            </a:endParaRPr>
          </a:p>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Sowell discovered in time that Mary Frances was his </a:t>
            </a:r>
            <a:r>
              <a:rPr lang="en-US" sz="3600" i="1" dirty="0">
                <a:solidFill>
                  <a:schemeClr val="bg2">
                    <a:lumMod val="50000"/>
                  </a:schemeClr>
                </a:solidFill>
                <a:latin typeface="Arial" panose="020B0604020202020204" pitchFamily="34" charset="0"/>
                <a:ea typeface="Lato"/>
                <a:cs typeface="Arial" panose="020B0604020202020204" pitchFamily="34" charset="0"/>
              </a:rPr>
              <a:t>sister</a:t>
            </a:r>
            <a:r>
              <a:rPr lang="en-US" sz="3600" dirty="0">
                <a:solidFill>
                  <a:schemeClr val="bg2">
                    <a:lumMod val="50000"/>
                  </a:schemeClr>
                </a:solidFill>
                <a:latin typeface="Arial" panose="020B0604020202020204" pitchFamily="34" charset="0"/>
                <a:ea typeface="Lato"/>
                <a:cs typeface="Arial" panose="020B0604020202020204" pitchFamily="34" charset="0"/>
              </a:rPr>
              <a:t>. “Mom” agreed to introduce them only if Mary Frances kept up the fiction. Eventually, lies like this and increasingly hostile behavior by Sowell's great-aunt caused Sowell to leave his home.</a:t>
            </a:r>
          </a:p>
        </p:txBody>
      </p:sp>
      <p:pic>
        <p:nvPicPr>
          <p:cNvPr id="3074" name="Picture 2">
            <a:extLst>
              <a:ext uri="{FF2B5EF4-FFF2-40B4-BE49-F238E27FC236}">
                <a16:creationId xmlns:a16="http://schemas.microsoft.com/office/drawing/2014/main" id="{741B8F57-1D3B-4A42-9764-D6433AEB42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155418" y="7291027"/>
            <a:ext cx="9160631" cy="5895584"/>
          </a:xfrm>
          <a:prstGeom prst="rect">
            <a:avLst/>
          </a:prstGeom>
          <a:noFill/>
          <a:ln>
            <a:solidFill>
              <a:schemeClr val="tx2">
                <a:lumMod val="10000"/>
              </a:schemeClr>
            </a:solidFill>
          </a:ln>
          <a:effectLst>
            <a:softEdge rad="26286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E9026A9-2965-834C-89E8-4D9870270EB4}"/>
              </a:ext>
            </a:extLst>
          </p:cNvPr>
          <p:cNvSpPr txBox="1"/>
          <p:nvPr/>
        </p:nvSpPr>
        <p:spPr>
          <a:xfrm>
            <a:off x="11229474" y="12227082"/>
            <a:ext cx="9592792"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39"/>
            <a:r>
              <a:rPr lang="en-US" sz="3600" i="1" dirty="0">
                <a:solidFill>
                  <a:schemeClr val="bg2"/>
                </a:solidFill>
                <a:latin typeface="Arial" panose="020B0604020202020204" pitchFamily="34" charset="0"/>
                <a:cs typeface="Arial" panose="020B0604020202020204" pitchFamily="34" charset="0"/>
              </a:rPr>
              <a:t>Harlem rooftops in 1948, by </a:t>
            </a:r>
            <a:r>
              <a:rPr lang="en-US" sz="3600" b="1" i="1" dirty="0">
                <a:solidFill>
                  <a:schemeClr val="bg2"/>
                </a:solidFill>
                <a:latin typeface="Arial" panose="020B0604020202020204" pitchFamily="34" charset="0"/>
                <a:cs typeface="Arial" panose="020B0604020202020204" pitchFamily="34" charset="0"/>
              </a:rPr>
              <a:t>Gordon Parks</a:t>
            </a:r>
            <a:r>
              <a:rPr lang="en-US" sz="3600" i="1" dirty="0">
                <a:solidFill>
                  <a:schemeClr val="bg2"/>
                </a:solidFill>
                <a:latin typeface="Arial" panose="020B0604020202020204" pitchFamily="34" charset="0"/>
                <a:cs typeface="Arial" panose="020B0604020202020204" pitchFamily="34" charset="0"/>
              </a:rPr>
              <a:t>.</a:t>
            </a:r>
          </a:p>
        </p:txBody>
      </p:sp>
      <p:sp>
        <p:nvSpPr>
          <p:cNvPr id="6" name="Woodson Principles Critical Thinking and Discussion Questions">
            <a:extLst>
              <a:ext uri="{FF2B5EF4-FFF2-40B4-BE49-F238E27FC236}">
                <a16:creationId xmlns:a16="http://schemas.microsoft.com/office/drawing/2014/main" id="{FF5A6658-2C5A-3744-8E7B-4044353F06D0}"/>
              </a:ext>
            </a:extLst>
          </p:cNvPr>
          <p:cNvSpPr txBox="1">
            <a:spLocks/>
          </p:cNvSpPr>
          <p:nvPr/>
        </p:nvSpPr>
        <p:spPr>
          <a:xfrm>
            <a:off x="11229474" y="8062809"/>
            <a:ext cx="10422873" cy="2147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bg2">
                    <a:lumMod val="50000"/>
                  </a:schemeClr>
                </a:solidFill>
                <a:latin typeface="Arial" panose="020B0604020202020204" pitchFamily="34" charset="0"/>
                <a:ea typeface="Lato"/>
                <a:cs typeface="Arial" panose="020B0604020202020204" pitchFamily="34" charset="0"/>
              </a:rPr>
              <a:t>In his </a:t>
            </a:r>
            <a:r>
              <a:rPr lang="en-US" sz="3600" i="1" dirty="0">
                <a:solidFill>
                  <a:schemeClr val="bg2">
                    <a:lumMod val="50000"/>
                  </a:schemeClr>
                </a:solidFill>
                <a:latin typeface="Arial" panose="020B0604020202020204" pitchFamily="34" charset="0"/>
                <a:ea typeface="Lato"/>
                <a:cs typeface="Arial" panose="020B0604020202020204" pitchFamily="34" charset="0"/>
              </a:rPr>
              <a:t>Odyssey, </a:t>
            </a:r>
            <a:r>
              <a:rPr lang="en-US" sz="3600" dirty="0">
                <a:solidFill>
                  <a:schemeClr val="bg2">
                    <a:lumMod val="50000"/>
                  </a:schemeClr>
                </a:solidFill>
                <a:latin typeface="Arial" panose="020B0604020202020204" pitchFamily="34" charset="0"/>
                <a:ea typeface="Lato"/>
                <a:cs typeface="Arial" panose="020B0604020202020204" pitchFamily="34" charset="0"/>
              </a:rPr>
              <a:t>Sowell said that after many fights, including one in which "Mom" threatened his with a hammer, they became "simply enemies living under the same roof."  Sowell became an </a:t>
            </a:r>
            <a:r>
              <a:rPr lang="en-US" sz="3600" b="1" dirty="0">
                <a:solidFill>
                  <a:schemeClr val="bg2">
                    <a:lumMod val="50000"/>
                  </a:schemeClr>
                </a:solidFill>
                <a:latin typeface="Arial" panose="020B0604020202020204" pitchFamily="34" charset="0"/>
                <a:ea typeface="Lato"/>
                <a:cs typeface="Arial" panose="020B0604020202020204" pitchFamily="34" charset="0"/>
              </a:rPr>
              <a:t>emancipated</a:t>
            </a:r>
            <a:r>
              <a:rPr lang="en-US" sz="3600" dirty="0">
                <a:solidFill>
                  <a:schemeClr val="bg2">
                    <a:lumMod val="50000"/>
                  </a:schemeClr>
                </a:solidFill>
                <a:latin typeface="Arial" panose="020B0604020202020204" pitchFamily="34" charset="0"/>
                <a:ea typeface="Lato"/>
                <a:cs typeface="Arial" panose="020B0604020202020204" pitchFamily="34" charset="0"/>
              </a:rPr>
              <a:t> minor and set out on his own.</a:t>
            </a:r>
          </a:p>
        </p:txBody>
      </p:sp>
    </p:spTree>
    <p:extLst>
      <p:ext uri="{BB962C8B-B14F-4D97-AF65-F5344CB8AC3E}">
        <p14:creationId xmlns:p14="http://schemas.microsoft.com/office/powerpoint/2010/main" val="149554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21_BasicWhite</Template>
  <TotalTime>0</TotalTime>
  <Words>4911</Words>
  <Application>Microsoft Office PowerPoint</Application>
  <PresentationFormat>Custom</PresentationFormat>
  <Paragraphs>248</Paragraphs>
  <Slides>30</Slides>
  <Notes>29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Lato-Light</vt:lpstr>
      <vt:lpstr>Helvetica Neue</vt:lpstr>
      <vt:lpstr>Bodoni SvtyTwo ITC TT-Book</vt:lpstr>
      <vt:lpstr>Wingdings 2</vt:lpstr>
      <vt:lpstr>Lato</vt:lpstr>
      <vt:lpstr>Arial</vt:lpstr>
      <vt:lpstr>Lato Regular</vt:lpstr>
      <vt:lpstr>Bodoni SvtyTwo ITC TT-Bold</vt:lpstr>
      <vt:lpstr>21_BasicWhite</vt:lpstr>
      <vt:lpstr>Thomas Sowell     Maverick Intellect</vt:lpstr>
      <vt:lpstr>Economist and Social Theorist</vt:lpstr>
      <vt:lpstr>Thomas Sowell: Renaissance Man </vt:lpstr>
      <vt:lpstr>Early Life in North Carolina </vt:lpstr>
      <vt:lpstr>Early Life in North Carolina  </vt:lpstr>
      <vt:lpstr>Growing Up in Harlem </vt:lpstr>
      <vt:lpstr>Growing Up in Harlem  </vt:lpstr>
      <vt:lpstr>The Value of  Knowledge  </vt:lpstr>
      <vt:lpstr>“Enemies Living Under the Same Roof”</vt:lpstr>
      <vt:lpstr>A Nomadic Youth: New York</vt:lpstr>
      <vt:lpstr>A Nomadic Youth: Washington, D.C.</vt:lpstr>
      <vt:lpstr>Marine Corps: Parris Island </vt:lpstr>
      <vt:lpstr>A Passion for Pictures  </vt:lpstr>
      <vt:lpstr>Harvard and Columbia  </vt:lpstr>
      <vt:lpstr>Sowell the Marxist </vt:lpstr>
      <vt:lpstr>University of Chicago </vt:lpstr>
      <vt:lpstr>Department of Labor  </vt:lpstr>
      <vt:lpstr>Finding a Home: The Hoover Institution  </vt:lpstr>
      <vt:lpstr>Knowledge and Decisions  (1980)  </vt:lpstr>
      <vt:lpstr>Free to Choose  (1980)  </vt:lpstr>
      <vt:lpstr>Black Alternatives  </vt:lpstr>
      <vt:lpstr>Black Alternatives... and a backlash  </vt:lpstr>
      <vt:lpstr>Speaking Plainly  </vt:lpstr>
      <vt:lpstr>Case Study: Dunbar High School  </vt:lpstr>
      <vt:lpstr>Work on Late-Talking Children </vt:lpstr>
      <vt:lpstr>Work on Late-Talking Children</vt:lpstr>
      <vt:lpstr>Picture This: Sowell the Photographer  </vt:lpstr>
      <vt:lpstr>Picture This: Sowell the Photographer  </vt:lpstr>
      <vt:lpstr>New Generation Discovers Sowell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2023-06-12T01:56:26Z</dcterms:created>
  <dcterms:modified xsi:type="dcterms:W3CDTF">2023-06-12T02:09:34Z</dcterms:modified>
</cp:coreProperties>
</file>