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6"/>
  </p:notesMasterIdLst>
  <p:handoutMasterIdLst>
    <p:handoutMasterId r:id="rId47"/>
  </p:handoutMasterIdLst>
  <p:sldIdLst>
    <p:sldId id="404" r:id="rId2"/>
    <p:sldId id="449" r:id="rId3"/>
    <p:sldId id="475" r:id="rId4"/>
    <p:sldId id="256" r:id="rId5"/>
    <p:sldId id="405" r:id="rId6"/>
    <p:sldId id="444" r:id="rId7"/>
    <p:sldId id="454" r:id="rId8"/>
    <p:sldId id="437" r:id="rId9"/>
    <p:sldId id="261" r:id="rId10"/>
    <p:sldId id="438" r:id="rId11"/>
    <p:sldId id="474" r:id="rId12"/>
    <p:sldId id="439" r:id="rId13"/>
    <p:sldId id="421" r:id="rId14"/>
    <p:sldId id="446" r:id="rId15"/>
    <p:sldId id="462" r:id="rId16"/>
    <p:sldId id="460" r:id="rId17"/>
    <p:sldId id="463" r:id="rId18"/>
    <p:sldId id="445" r:id="rId19"/>
    <p:sldId id="472" r:id="rId20"/>
    <p:sldId id="450" r:id="rId21"/>
    <p:sldId id="430" r:id="rId22"/>
    <p:sldId id="458" r:id="rId23"/>
    <p:sldId id="455" r:id="rId24"/>
    <p:sldId id="456" r:id="rId25"/>
    <p:sldId id="452" r:id="rId26"/>
    <p:sldId id="464" r:id="rId27"/>
    <p:sldId id="457" r:id="rId28"/>
    <p:sldId id="473" r:id="rId29"/>
    <p:sldId id="442" r:id="rId30"/>
    <p:sldId id="465" r:id="rId31"/>
    <p:sldId id="466" r:id="rId32"/>
    <p:sldId id="423" r:id="rId33"/>
    <p:sldId id="451" r:id="rId34"/>
    <p:sldId id="440" r:id="rId35"/>
    <p:sldId id="436" r:id="rId36"/>
    <p:sldId id="467" r:id="rId37"/>
    <p:sldId id="422" r:id="rId38"/>
    <p:sldId id="435" r:id="rId39"/>
    <p:sldId id="443" r:id="rId40"/>
    <p:sldId id="427" r:id="rId41"/>
    <p:sldId id="420" r:id="rId42"/>
    <p:sldId id="426" r:id="rId43"/>
    <p:sldId id="468" r:id="rId44"/>
    <p:sldId id="416"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550" autoAdjust="0"/>
    <p:restoredTop sz="90542" autoAdjust="0"/>
  </p:normalViewPr>
  <p:slideViewPr>
    <p:cSldViewPr snapToGrid="0">
      <p:cViewPr varScale="1">
        <p:scale>
          <a:sx n="67" d="100"/>
          <a:sy n="67" d="100"/>
        </p:scale>
        <p:origin x="58" y="283"/>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BAFB3-D872-4916-BDA4-8A9FDCEAFBC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2CD8FE-FC99-4752-AF7F-4F48BBC9B1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252E9-027B-4C08-A167-1A17B8F793EC}" type="datetimeFigureOut">
              <a:rPr lang="en-US" smtClean="0"/>
              <a:t>1/31/2024</a:t>
            </a:fld>
            <a:endParaRPr lang="en-US"/>
          </a:p>
        </p:txBody>
      </p:sp>
      <p:sp>
        <p:nvSpPr>
          <p:cNvPr id="4" name="Footer Placeholder 3">
            <a:extLst>
              <a:ext uri="{FF2B5EF4-FFF2-40B4-BE49-F238E27FC236}">
                <a16:creationId xmlns:a16="http://schemas.microsoft.com/office/drawing/2014/main" id="{000DBAAA-C89B-403F-AD8C-F5A0FDAE05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717CF52-CB6D-414E-82A5-2ED7FF34F5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5CDC5D-6B73-44F6-97B5-67011AEEAB14}" type="slidenum">
              <a:rPr lang="en-US" smtClean="0"/>
              <a:t>‹#›</a:t>
            </a:fld>
            <a:endParaRPr lang="en-US"/>
          </a:p>
        </p:txBody>
      </p:sp>
    </p:spTree>
    <p:extLst>
      <p:ext uri="{BB962C8B-B14F-4D97-AF65-F5344CB8AC3E}">
        <p14:creationId xmlns:p14="http://schemas.microsoft.com/office/powerpoint/2010/main" val="1236157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1/31/2024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a:p>
            <a:r>
              <a:rPr lang="en-US" dirty="0"/>
              <a:t>https://archive.org/details/pineywoodsitssto00joneiala/</a:t>
            </a:r>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1687024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3191933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a:p>
        </p:txBody>
      </p:sp>
    </p:spTree>
    <p:extLst>
      <p:ext uri="{BB962C8B-B14F-4D97-AF65-F5344CB8AC3E}">
        <p14:creationId xmlns:p14="http://schemas.microsoft.com/office/powerpoint/2010/main" val="3297157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84658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1686779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4221709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https://www.flickr.com/photos/101715463@N08/9907544573/</a:t>
            </a:r>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931165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https://mississippiencyclopedia.org/entries/piney-woods-school/</a:t>
            </a:r>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3431615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https://centraliowamuseum.com/towarduniversalsuffrage/slaverytosuffrage</a:t>
            </a:r>
          </a:p>
          <a:p>
            <a:r>
              <a:rPr lang="en-US" dirty="0"/>
              <a:t>https://www.newspapers.com/clip/34161100/grace-jones-in-iowa-to-fundraise/</a:t>
            </a:r>
          </a:p>
          <a:p>
            <a:r>
              <a:rPr lang="en-US" dirty="0"/>
              <a:t>https://iawf.org/iwf-celebrates-black-history-in-iowa-grace-allen-jones/</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2879794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https://centraliowamuseum.com/towarduniversalsuffrage/slaverytosuffrage</a:t>
            </a:r>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2352701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1290142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https://commons.wikimedia.org/wiki/File:Grace_Morris_Allen_Jones.png</a:t>
            </a:r>
          </a:p>
          <a:p>
            <a:r>
              <a:rPr lang="en-US" dirty="0"/>
              <a:t>https://archive.org/details/forbiddenfruitlo00bett/page/118</a:t>
            </a:r>
          </a:p>
          <a:p>
            <a:r>
              <a:rPr lang="en-US" dirty="0"/>
              <a:t>https://iawf.org/iwf-celebrates-black-history-in-iowa-grace-allen-jones/</a:t>
            </a:r>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1638864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1783584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3968324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https://iowa.minisisinc.com//SCRIPTS/MWIMAIN.DLL/144/SPECIAL/WEB_SPECIAL_DETAIL_REPORT?SESSIONSEARCH&amp;exp=sisn%2093</a:t>
            </a:r>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1698256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368331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https://lithub.com/in-the-mississippi-woods-where-the-southern-myth-ends/</a:t>
            </a:r>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3158884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https://catalog.archives.gov/id/149268727</a:t>
            </a:r>
          </a:p>
          <a:p>
            <a:r>
              <a:rPr lang="en-US" dirty="0"/>
              <a:t>https://prologue.blogs.archives.gov/2020/07/09/the-tulsa-massacre/</a:t>
            </a:r>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3122642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https://catalog.archives.gov/id/149268727</a:t>
            </a:r>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3171472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https://catalog.archives.gov/id/149268727</a:t>
            </a:r>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24260323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a:p>
            <a:r>
              <a:rPr lang="en-US" dirty="0"/>
              <a:t>https://sites.aph.org/hall/inductees/jones/</a:t>
            </a:r>
          </a:p>
          <a:p>
            <a:r>
              <a:rPr lang="en-US" dirty="0"/>
              <a:t>https://sites.aph.org/hall/inductees/foxx/</a:t>
            </a:r>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1479973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2404959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https://medium.com/iowa-history/marshalltowns-laurence-jones-lifted-african-americans-out-of-illiteracy-309726ce0c39</a:t>
            </a:r>
          </a:p>
          <a:p>
            <a:r>
              <a:rPr lang="en-US" dirty="0"/>
              <a:t>https://sites.aph.org/hall/inductees/jones/</a:t>
            </a:r>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36868882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https://www.rareamericana.com/pictures/3727789_1.jpg?v=1542123389</a:t>
            </a:r>
          </a:p>
          <a:p>
            <a:r>
              <a:rPr lang="en-US" dirty="0"/>
              <a:t>https://archive.org/details/internationalswe00hand</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220623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https://www.rareamericana.com/pictures/3727789_1.jpg?v=1542123389</a:t>
            </a:r>
          </a:p>
          <a:p>
            <a:r>
              <a:rPr lang="en-US" dirty="0"/>
              <a:t>https://archive.org/details/internationalswe00hand</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1702025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https://commons.wikimedia.org/wiki/File:Grace_Morris_Allen_Jones.png</a:t>
            </a:r>
          </a:p>
          <a:p>
            <a:r>
              <a:rPr lang="en-US" dirty="0"/>
              <a:t>https://archive.org/details/forbiddenfruitlo00bett/page/118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444412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a:p>
        </p:txBody>
      </p:sp>
    </p:spTree>
    <p:extLst>
      <p:ext uri="{BB962C8B-B14F-4D97-AF65-F5344CB8AC3E}">
        <p14:creationId xmlns:p14="http://schemas.microsoft.com/office/powerpoint/2010/main" val="1282691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35</a:t>
            </a:fld>
            <a:endParaRPr lang="en-US"/>
          </a:p>
        </p:txBody>
      </p:sp>
    </p:spTree>
    <p:extLst>
      <p:ext uri="{BB962C8B-B14F-4D97-AF65-F5344CB8AC3E}">
        <p14:creationId xmlns:p14="http://schemas.microsoft.com/office/powerpoint/2010/main" val="3808785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https://www.blackpast.org/african-american-history/international-sweethearts-rhythm-jazz-band-1937-1949/</a:t>
            </a:r>
          </a:p>
        </p:txBody>
      </p:sp>
      <p:sp>
        <p:nvSpPr>
          <p:cNvPr id="4" name="Slide Number Placeholder 3"/>
          <p:cNvSpPr>
            <a:spLocks noGrp="1"/>
          </p:cNvSpPr>
          <p:nvPr>
            <p:ph type="sldNum" sz="quarter" idx="5"/>
          </p:nvPr>
        </p:nvSpPr>
        <p:spPr/>
        <p:txBody>
          <a:bodyPr/>
          <a:lstStyle/>
          <a:p>
            <a:fld id="{E3EB26F7-A228-42CF-ACCD-60F210703DBF}" type="slidenum">
              <a:rPr lang="en-US" smtClean="0"/>
              <a:t>36</a:t>
            </a:fld>
            <a:endParaRPr lang="en-US"/>
          </a:p>
        </p:txBody>
      </p:sp>
    </p:spTree>
    <p:extLst>
      <p:ext uri="{BB962C8B-B14F-4D97-AF65-F5344CB8AC3E}">
        <p14:creationId xmlns:p14="http://schemas.microsoft.com/office/powerpoint/2010/main" val="7139295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37</a:t>
            </a:fld>
            <a:endParaRPr lang="en-US"/>
          </a:p>
        </p:txBody>
      </p:sp>
    </p:spTree>
    <p:extLst>
      <p:ext uri="{BB962C8B-B14F-4D97-AF65-F5344CB8AC3E}">
        <p14:creationId xmlns:p14="http://schemas.microsoft.com/office/powerpoint/2010/main" val="13433363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38</a:t>
            </a:fld>
            <a:endParaRPr lang="en-US"/>
          </a:p>
        </p:txBody>
      </p:sp>
    </p:spTree>
    <p:extLst>
      <p:ext uri="{BB962C8B-B14F-4D97-AF65-F5344CB8AC3E}">
        <p14:creationId xmlns:p14="http://schemas.microsoft.com/office/powerpoint/2010/main" val="4996592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https://www.foriowa.org/daa/daa-profile.php?namer=true&amp;profileid=354</a:t>
            </a:r>
          </a:p>
          <a:p>
            <a:r>
              <a:rPr lang="en-US" dirty="0"/>
              <a:t>https://archive.org/details/pineywoodsschool00harr/</a:t>
            </a:r>
          </a:p>
        </p:txBody>
      </p:sp>
      <p:sp>
        <p:nvSpPr>
          <p:cNvPr id="4" name="Slide Number Placeholder 3"/>
          <p:cNvSpPr>
            <a:spLocks noGrp="1"/>
          </p:cNvSpPr>
          <p:nvPr>
            <p:ph type="sldNum" sz="quarter" idx="5"/>
          </p:nvPr>
        </p:nvSpPr>
        <p:spPr/>
        <p:txBody>
          <a:bodyPr/>
          <a:lstStyle/>
          <a:p>
            <a:fld id="{E3EB26F7-A228-42CF-ACCD-60F210703DBF}" type="slidenum">
              <a:rPr lang="en-US" smtClean="0"/>
              <a:t>39</a:t>
            </a:fld>
            <a:endParaRPr lang="en-US"/>
          </a:p>
        </p:txBody>
      </p:sp>
    </p:spTree>
    <p:extLst>
      <p:ext uri="{BB962C8B-B14F-4D97-AF65-F5344CB8AC3E}">
        <p14:creationId xmlns:p14="http://schemas.microsoft.com/office/powerpoint/2010/main" val="3637487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296259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https://archive.org/details/pineywoodsschool00harr/</a:t>
            </a:r>
          </a:p>
          <a:p>
            <a:r>
              <a:rPr lang="en-US" dirty="0"/>
              <a:t>https://www.theatlantic.com/education/archive/2015/02/americas-largest-black-boarding-school-is-thriving/385503/</a:t>
            </a:r>
          </a:p>
        </p:txBody>
      </p:sp>
      <p:sp>
        <p:nvSpPr>
          <p:cNvPr id="4" name="Slide Number Placeholder 3"/>
          <p:cNvSpPr>
            <a:spLocks noGrp="1"/>
          </p:cNvSpPr>
          <p:nvPr>
            <p:ph type="sldNum" sz="quarter" idx="5"/>
          </p:nvPr>
        </p:nvSpPr>
        <p:spPr/>
        <p:txBody>
          <a:bodyPr/>
          <a:lstStyle/>
          <a:p>
            <a:fld id="{E3EB26F7-A228-42CF-ACCD-60F210703DBF}" type="slidenum">
              <a:rPr lang="en-US" smtClean="0"/>
              <a:t>40</a:t>
            </a:fld>
            <a:endParaRPr lang="en-US"/>
          </a:p>
        </p:txBody>
      </p:sp>
    </p:spTree>
    <p:extLst>
      <p:ext uri="{BB962C8B-B14F-4D97-AF65-F5344CB8AC3E}">
        <p14:creationId xmlns:p14="http://schemas.microsoft.com/office/powerpoint/2010/main" val="8064858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https://archive.org/details/pineywoodsschool00harr/</a:t>
            </a:r>
          </a:p>
          <a:p>
            <a:r>
              <a:rPr lang="en-US" dirty="0"/>
              <a:t>https://philamuseum.org/collection/object/241511</a:t>
            </a:r>
          </a:p>
        </p:txBody>
      </p:sp>
      <p:sp>
        <p:nvSpPr>
          <p:cNvPr id="4" name="Slide Number Placeholder 3"/>
          <p:cNvSpPr>
            <a:spLocks noGrp="1"/>
          </p:cNvSpPr>
          <p:nvPr>
            <p:ph type="sldNum" sz="quarter" idx="5"/>
          </p:nvPr>
        </p:nvSpPr>
        <p:spPr/>
        <p:txBody>
          <a:bodyPr/>
          <a:lstStyle/>
          <a:p>
            <a:fld id="{E3EB26F7-A228-42CF-ACCD-60F210703DBF}" type="slidenum">
              <a:rPr lang="en-US" smtClean="0"/>
              <a:t>41</a:t>
            </a:fld>
            <a:endParaRPr lang="en-US"/>
          </a:p>
        </p:txBody>
      </p:sp>
    </p:spTree>
    <p:extLst>
      <p:ext uri="{BB962C8B-B14F-4D97-AF65-F5344CB8AC3E}">
        <p14:creationId xmlns:p14="http://schemas.microsoft.com/office/powerpoint/2010/main" val="41212743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42</a:t>
            </a:fld>
            <a:endParaRPr lang="en-US"/>
          </a:p>
        </p:txBody>
      </p:sp>
    </p:spTree>
    <p:extLst>
      <p:ext uri="{BB962C8B-B14F-4D97-AF65-F5344CB8AC3E}">
        <p14:creationId xmlns:p14="http://schemas.microsoft.com/office/powerpoint/2010/main" val="33776463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43</a:t>
            </a:fld>
            <a:endParaRPr lang="en-US"/>
          </a:p>
        </p:txBody>
      </p:sp>
    </p:spTree>
    <p:extLst>
      <p:ext uri="{BB962C8B-B14F-4D97-AF65-F5344CB8AC3E}">
        <p14:creationId xmlns:p14="http://schemas.microsoft.com/office/powerpoint/2010/main" val="5101296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https://www.jsums.edu/margaretwalkercenter/projects-and-programs/intersections-in-the-archive-a-mellon-graduate-assistant-performance/</a:t>
            </a:r>
          </a:p>
        </p:txBody>
      </p:sp>
      <p:sp>
        <p:nvSpPr>
          <p:cNvPr id="4" name="Slide Number Placeholder 3"/>
          <p:cNvSpPr>
            <a:spLocks noGrp="1"/>
          </p:cNvSpPr>
          <p:nvPr>
            <p:ph type="sldNum" sz="quarter" idx="5"/>
          </p:nvPr>
        </p:nvSpPr>
        <p:spPr/>
        <p:txBody>
          <a:bodyPr/>
          <a:lstStyle/>
          <a:p>
            <a:fld id="{E3EB26F7-A228-42CF-ACCD-60F210703DBF}" type="slidenum">
              <a:rPr lang="en-US" smtClean="0"/>
              <a:t>44</a:t>
            </a:fld>
            <a:endParaRPr lang="en-US"/>
          </a:p>
        </p:txBody>
      </p:sp>
    </p:spTree>
    <p:extLst>
      <p:ext uri="{BB962C8B-B14F-4D97-AF65-F5344CB8AC3E}">
        <p14:creationId xmlns:p14="http://schemas.microsoft.com/office/powerpoint/2010/main" val="4283081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3037533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https://archive.org/details/littleprofessoro0000romu/page/20/mode/2up?q=little+professor</a:t>
            </a:r>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a:p>
        </p:txBody>
      </p:sp>
    </p:spTree>
    <p:extLst>
      <p:ext uri="{BB962C8B-B14F-4D97-AF65-F5344CB8AC3E}">
        <p14:creationId xmlns:p14="http://schemas.microsoft.com/office/powerpoint/2010/main" val="1449893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3206371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https://archive.ph/20131204053930/http://www.desmoinesregister.com/article/99999999/FAMOUSIOWANS/808240360</a:t>
            </a:r>
          </a:p>
          <a:p>
            <a:r>
              <a:rPr lang="en-US" dirty="0"/>
              <a:t>https://archive.org/details/pineywoodsitssto00jone/</a:t>
            </a:r>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30511289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097280" y="3045934"/>
            <a:ext cx="3418305" cy="640080"/>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1828800" y="457200"/>
            <a:ext cx="9936302" cy="752821"/>
          </a:xfrm>
          <a:prstGeom prst="rect">
            <a:avLst/>
          </a:prstGeom>
        </p:spPr>
        <p:txBody>
          <a:bodyPr anchor="b">
            <a:normAutofit/>
          </a:bodyPr>
          <a:lstStyle>
            <a:lvl1pPr>
              <a:defRPr sz="4000" b="1" i="0" spc="-140" baseline="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1828800" y="1325879"/>
            <a:ext cx="9936302" cy="1905001"/>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106323" y="3044952"/>
            <a:ext cx="3418304" cy="640080"/>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3F9DF-6A95-4BE1-B63A-0CFC487119B3}" type="slidenum">
              <a:rPr lang="en-US" smtClean="0"/>
              <a:t>‹#›</a:t>
            </a:fld>
            <a:endParaRPr lang="en-US"/>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HS/PineyWoods_HS_Presentation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HS/PineyWoods_HS_GraceCaseStudy.pd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HS/PineyWoods_HS_PurposeCaseStudy.pdf"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Laurence+Jones+and+Piney+Woods/Laurence+Jones+Piney+Woods+HS/PineyWoods_HS_PlayingCaseStudy.pd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s://youtu.be/x47dY2Q47YU"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869680" y="0"/>
            <a:ext cx="359664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18288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4000" dirty="0"/>
              <a:t>Miracle in Mississippi:</a:t>
            </a:r>
          </a:p>
          <a:p>
            <a:r>
              <a:rPr lang="en-US" sz="3200" dirty="0"/>
              <a:t>The Piney Woods School and its Founder</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1828800" y="1895821"/>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AE4844"/>
                </a:solidFill>
                <a:uFill>
                  <a:solidFill>
                    <a:srgbClr val="000000"/>
                  </a:solidFill>
                </a:uFill>
                <a:sym typeface="Lato-Light"/>
              </a:rPr>
              <a:t>Dr. Laurence C. Jones </a:t>
            </a:r>
            <a:r>
              <a:rPr lang="en-US" b="1">
                <a:solidFill>
                  <a:srgbClr val="AE4844"/>
                </a:solidFill>
                <a:uFill>
                  <a:solidFill>
                    <a:srgbClr val="000000"/>
                  </a:solidFill>
                </a:uFill>
                <a:sym typeface="Lato-Light"/>
              </a:rPr>
              <a:t>(1882 </a:t>
            </a:r>
            <a:r>
              <a:rPr lang="en-US" b="1" dirty="0">
                <a:solidFill>
                  <a:srgbClr val="AE4844"/>
                </a:solidFill>
                <a:uFill>
                  <a:solidFill>
                    <a:srgbClr val="000000"/>
                  </a:solidFill>
                </a:uFill>
                <a:sym typeface="Lato-Light"/>
              </a:rPr>
              <a:t>- 1975)</a:t>
            </a:r>
            <a:endParaRPr lang="en-US" dirty="0">
              <a:solidFill>
                <a:srgbClr val="AE4844"/>
              </a:solidFill>
              <a:uFill>
                <a:solidFill>
                  <a:srgbClr val="000000"/>
                </a:solidFill>
              </a:uFill>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1828800" y="2670696"/>
            <a:ext cx="6766560"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solidFill>
                  <a:srgbClr val="AE4844"/>
                </a:solidFill>
                <a:uFill>
                  <a:solidFill>
                    <a:srgbClr val="000000"/>
                  </a:solidFill>
                </a:uFill>
                <a:latin typeface="Lato"/>
                <a:ea typeface="Lato"/>
                <a:cs typeface="Lato"/>
                <a:sym typeface="Lato-Light"/>
              </a:rPr>
              <a:t>Groundbreaking social reformer</a:t>
            </a:r>
            <a:endParaRPr lang="en-US" sz="2400" dirty="0">
              <a:solidFill>
                <a:srgbClr val="AE4844"/>
              </a:solidFill>
              <a:uFill>
                <a:solidFill>
                  <a:srgbClr val="000000"/>
                </a:solidFill>
              </a:uFill>
              <a:latin typeface="Lato"/>
              <a:ea typeface="Lato"/>
              <a:cs typeface="Lato"/>
            </a:endParaRPr>
          </a:p>
          <a:p>
            <a:pPr>
              <a:spcAft>
                <a:spcPts val="1000"/>
              </a:spcAft>
            </a:pPr>
            <a:r>
              <a:rPr lang="en-US" sz="2400" dirty="0">
                <a:solidFill>
                  <a:srgbClr val="AE4844"/>
                </a:solidFill>
                <a:uFill>
                  <a:solidFill>
                    <a:srgbClr val="000000"/>
                  </a:solidFill>
                </a:uFill>
                <a:latin typeface="Lato"/>
                <a:ea typeface="Lato"/>
                <a:cs typeface="Lato"/>
                <a:sym typeface="Lato-Light"/>
              </a:rPr>
              <a:t>Founder of historic boarding school</a:t>
            </a:r>
            <a:endParaRPr lang="en-US" sz="2400" dirty="0">
              <a:solidFill>
                <a:srgbClr val="AE4844"/>
              </a:solidFill>
              <a:uFill>
                <a:solidFill>
                  <a:srgbClr val="000000"/>
                </a:solidFill>
              </a:uFill>
              <a:latin typeface="Lato"/>
              <a:ea typeface="Lato"/>
              <a:cs typeface="Lato"/>
            </a:endParaRPr>
          </a:p>
          <a:p>
            <a:pPr>
              <a:spcAft>
                <a:spcPts val="1000"/>
              </a:spcAft>
            </a:pPr>
            <a:r>
              <a:rPr lang="en-US" sz="2400" dirty="0">
                <a:solidFill>
                  <a:srgbClr val="AE4844"/>
                </a:solidFill>
                <a:uFill>
                  <a:solidFill>
                    <a:srgbClr val="000000"/>
                  </a:solidFill>
                </a:uFill>
                <a:latin typeface="Lato"/>
                <a:ea typeface="Lato"/>
                <a:cs typeface="Lato"/>
                <a:sym typeface="Lato-Light"/>
              </a:rPr>
              <a:t>Pioneering educator of underserved students</a:t>
            </a:r>
            <a:endParaRPr lang="en-US" sz="2400" dirty="0">
              <a:solidFill>
                <a:srgbClr val="AE4844"/>
              </a:solidFill>
              <a:uFill>
                <a:solidFill>
                  <a:srgbClr val="000000"/>
                </a:solidFill>
              </a:uFill>
              <a:latin typeface="Lato"/>
              <a:ea typeface="Lato"/>
              <a:cs typeface="Lato"/>
            </a:endParaRPr>
          </a:p>
          <a:p>
            <a:pPr>
              <a:spcAft>
                <a:spcPts val="1000"/>
              </a:spcAft>
            </a:pPr>
            <a:r>
              <a:rPr lang="en-US" sz="2400" dirty="0">
                <a:solidFill>
                  <a:srgbClr val="AE4844"/>
                </a:solidFill>
                <a:uFill>
                  <a:solidFill>
                    <a:srgbClr val="000000"/>
                  </a:solidFill>
                </a:uFill>
                <a:latin typeface="Lato"/>
                <a:ea typeface="Lato"/>
                <a:cs typeface="Lato"/>
              </a:rPr>
              <a:t>Visionary leader in an age of segregation</a:t>
            </a:r>
            <a:endParaRPr lang="en-US" sz="1800" dirty="0">
              <a:solidFill>
                <a:srgbClr val="AE4844"/>
              </a:solidFill>
              <a:uFill>
                <a:solidFill>
                  <a:srgbClr val="000000"/>
                </a:solidFill>
              </a:uFill>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2745377" y="5331263"/>
            <a:ext cx="3775739" cy="830997"/>
          </a:xfrm>
          <a:prstGeom prst="rect">
            <a:avLst/>
          </a:prstGeom>
        </p:spPr>
        <p:txBody>
          <a:bodyPr wrap="square">
            <a:spAutoFit/>
          </a:bodyPr>
          <a:lstStyle/>
          <a:p>
            <a:r>
              <a:rPr lang="en-US" sz="2400" dirty="0">
                <a:latin typeface="Garamond" panose="02020404030301010803" pitchFamily="18" charset="0"/>
              </a:rPr>
              <a:t>Download printable version of this presentation</a:t>
            </a:r>
            <a:endParaRPr lang="en-US" sz="2400" i="1" dirty="0">
              <a:latin typeface="Garamond" panose="02020404030301010803" pitchFamily="18" charset="0"/>
            </a:endParaRP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28800" y="5342902"/>
            <a:ext cx="807720" cy="807720"/>
          </a:xfrm>
          <a:prstGeom prst="rect">
            <a:avLst/>
          </a:prstGeom>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a:t>Work and Education</a:t>
            </a:r>
            <a:endParaRPr lang="en-US" sz="4000"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6083"/>
            <a:ext cx="8391832" cy="2045278"/>
          </a:xfrm>
        </p:spPr>
        <p:txBody>
          <a:bodyPr vert="horz" lIns="91440" tIns="45720" rIns="91440" bIns="45720" rtlCol="0" anchor="t">
            <a:noAutofit/>
          </a:bodyPr>
          <a:lstStyle/>
          <a:p>
            <a:r>
              <a:rPr lang="en-US" dirty="0"/>
              <a:t>Decades later, Jones wrote:  “I realized that because of my race, to succeed I should be compelled to exhibit greater industry, efficiency, and intelligence than the white boys who had worked before me.”</a:t>
            </a:r>
          </a:p>
        </p:txBody>
      </p:sp>
      <p:pic>
        <p:nvPicPr>
          <p:cNvPr id="7" name="Picture 6">
            <a:extLst>
              <a:ext uri="{FF2B5EF4-FFF2-40B4-BE49-F238E27FC236}">
                <a16:creationId xmlns:a16="http://schemas.microsoft.com/office/drawing/2014/main" id="{4DB212AB-B81E-457A-B470-45325ADC5154}"/>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8497704" y="929147"/>
            <a:ext cx="3730991" cy="6145161"/>
          </a:xfrm>
          <a:prstGeom prst="rect">
            <a:avLst/>
          </a:prstGeom>
        </p:spPr>
      </p:pic>
      <p:sp>
        <p:nvSpPr>
          <p:cNvPr id="8" name="Text Placeholder 2">
            <a:extLst>
              <a:ext uri="{FF2B5EF4-FFF2-40B4-BE49-F238E27FC236}">
                <a16:creationId xmlns:a16="http://schemas.microsoft.com/office/drawing/2014/main" id="{70740BA1-75F7-4CA7-A323-1FFF798FC45D}"/>
              </a:ext>
            </a:extLst>
          </p:cNvPr>
          <p:cNvSpPr txBox="1">
            <a:spLocks/>
          </p:cNvSpPr>
          <p:nvPr/>
        </p:nvSpPr>
        <p:spPr>
          <a:xfrm>
            <a:off x="1828800" y="3075215"/>
            <a:ext cx="6853374" cy="222239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Even in St. Joseph, 50 miles north of Kansas City, Missouri’s legacy as a slave state endured. Most public spaces were nominally</a:t>
            </a:r>
            <a:r>
              <a:rPr lang="en-US" b="1" dirty="0">
                <a:latin typeface="Lato"/>
                <a:ea typeface="Lato"/>
                <a:cs typeface="Lato"/>
              </a:rPr>
              <a:t> </a:t>
            </a:r>
            <a:r>
              <a:rPr lang="en-US" dirty="0">
                <a:latin typeface="Lato"/>
                <a:ea typeface="Lato"/>
                <a:cs typeface="Lato"/>
              </a:rPr>
              <a:t>integrated, but opportunities for civic engagement, like the Young Men’s Christian Association (YMCA), were closed to the </a:t>
            </a:r>
            <a:r>
              <a:rPr lang="en-US" b="1" dirty="0">
                <a:latin typeface="Lato"/>
                <a:ea typeface="Lato"/>
                <a:cs typeface="Lato"/>
              </a:rPr>
              <a:t>industrious</a:t>
            </a:r>
            <a:r>
              <a:rPr lang="en-US" dirty="0">
                <a:latin typeface="Lato"/>
                <a:ea typeface="Lato"/>
                <a:cs typeface="Lato"/>
              </a:rPr>
              <a:t> young Jones. </a:t>
            </a:r>
          </a:p>
        </p:txBody>
      </p:sp>
      <p:sp>
        <p:nvSpPr>
          <p:cNvPr id="9" name="Text Box 16">
            <a:extLst>
              <a:ext uri="{FF2B5EF4-FFF2-40B4-BE49-F238E27FC236}">
                <a16:creationId xmlns:a16="http://schemas.microsoft.com/office/drawing/2014/main" id="{EC96CDD0-627B-4188-8E49-B0820FD579AB}"/>
              </a:ext>
            </a:extLst>
          </p:cNvPr>
          <p:cNvSpPr txBox="1"/>
          <p:nvPr/>
        </p:nvSpPr>
        <p:spPr>
          <a:xfrm>
            <a:off x="3120887" y="6143625"/>
            <a:ext cx="4502913" cy="5143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St. Joseph, Missouri YMCA building, c. 1900</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2392344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Work and Education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40501"/>
            <a:ext cx="5558869" cy="2222391"/>
          </a:xfrm>
        </p:spPr>
        <p:txBody>
          <a:bodyPr vert="horz" lIns="91440" tIns="45720" rIns="91440" bIns="45720" rtlCol="0" anchor="t">
            <a:noAutofit/>
          </a:bodyPr>
          <a:lstStyle/>
          <a:p>
            <a:r>
              <a:rPr lang="en-US" dirty="0">
                <a:latin typeface="Lato"/>
                <a:ea typeface="Lato"/>
                <a:cs typeface="Lato"/>
              </a:rPr>
              <a:t>As the twentieth century dawned, Jones moved to Iowa and lived with his aunt and uncle in Marshalltown, where groups like the YMCA were open to all and his ambitions were more welcome.</a:t>
            </a:r>
          </a:p>
          <a:p>
            <a:r>
              <a:rPr lang="en-US" dirty="0">
                <a:latin typeface="Lato"/>
                <a:ea typeface="Lato"/>
                <a:cs typeface="Lato"/>
              </a:rPr>
              <a:t>In 1903, he became his high school’s first Black graduate, and enrolled at the University of Iowa.</a:t>
            </a:r>
          </a:p>
        </p:txBody>
      </p:sp>
      <p:pic>
        <p:nvPicPr>
          <p:cNvPr id="7" name="Picture 6">
            <a:extLst>
              <a:ext uri="{FF2B5EF4-FFF2-40B4-BE49-F238E27FC236}">
                <a16:creationId xmlns:a16="http://schemas.microsoft.com/office/drawing/2014/main" id="{8A8DB15D-BDFF-44AB-9C72-C24C85C7E7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3851" y="-84241"/>
            <a:ext cx="4431030" cy="6964383"/>
          </a:xfrm>
          <a:prstGeom prst="rect">
            <a:avLst/>
          </a:prstGeom>
          <a:effectLst>
            <a:softEdge rad="50800"/>
          </a:effectLst>
        </p:spPr>
      </p:pic>
      <p:sp>
        <p:nvSpPr>
          <p:cNvPr id="8" name="Text Box 16">
            <a:extLst>
              <a:ext uri="{FF2B5EF4-FFF2-40B4-BE49-F238E27FC236}">
                <a16:creationId xmlns:a16="http://schemas.microsoft.com/office/drawing/2014/main" id="{A9072A28-E258-4EA3-9699-15501C83E04E}"/>
              </a:ext>
            </a:extLst>
          </p:cNvPr>
          <p:cNvSpPr txBox="1"/>
          <p:nvPr/>
        </p:nvSpPr>
        <p:spPr>
          <a:xfrm>
            <a:off x="4634761" y="5617499"/>
            <a:ext cx="275290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a:cs typeface="Times New Roman"/>
              </a:rPr>
              <a:t>Marshalltown, Iowa YMCA building, c. 1900</a:t>
            </a:r>
            <a:endParaRPr lang="en-US" sz="2400" dirty="0">
              <a:solidFill>
                <a:schemeClr val="tx1">
                  <a:lumMod val="65000"/>
                  <a:lumOff val="35000"/>
                </a:schemeClr>
              </a:solidFill>
            </a:endParaRPr>
          </a:p>
        </p:txBody>
      </p:sp>
    </p:spTree>
    <p:extLst>
      <p:ext uri="{BB962C8B-B14F-4D97-AF65-F5344CB8AC3E}">
        <p14:creationId xmlns:p14="http://schemas.microsoft.com/office/powerpoint/2010/main" val="577650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372600" cy="752821"/>
          </a:xfrm>
        </p:spPr>
        <p:txBody>
          <a:bodyPr>
            <a:normAutofit/>
          </a:bodyPr>
          <a:lstStyle/>
          <a:p>
            <a:r>
              <a:rPr lang="en-US" sz="4000" dirty="0"/>
              <a:t>Going South</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7685315" cy="2222391"/>
          </a:xfrm>
        </p:spPr>
        <p:txBody>
          <a:bodyPr vert="horz" lIns="91440" tIns="45720" rIns="91440" bIns="45720" rtlCol="0" anchor="t">
            <a:noAutofit/>
          </a:bodyPr>
          <a:lstStyle/>
          <a:p>
            <a:r>
              <a:rPr lang="en-US" dirty="0"/>
              <a:t>As the nineteenth century drew to a close, the gains won after the Civil War had all but vanished. While Blacks were a solid majority in many parts of the South, including Mississippi, they lived under strict racial segregation and the specter of lynching.</a:t>
            </a:r>
          </a:p>
          <a:p>
            <a:r>
              <a:rPr lang="en-US" dirty="0"/>
              <a:t>Yet until the “Great Migration” of the twentieth century, only about 10 percent of Black Americans lived in the North. And most of them, like the Jones family, knew about life under “Jim Crow” law only second hand. But Jones was determined to see –</a:t>
            </a:r>
            <a:r>
              <a:rPr lang="en-US" dirty="0">
                <a:latin typeface="Lato"/>
                <a:ea typeface="Lato"/>
                <a:cs typeface="Lato"/>
              </a:rPr>
              <a:t> and to improve – those conditions for himself.</a:t>
            </a:r>
          </a:p>
        </p:txBody>
      </p:sp>
      <p:pic>
        <p:nvPicPr>
          <p:cNvPr id="8" name="Picture 7">
            <a:extLst>
              <a:ext uri="{FF2B5EF4-FFF2-40B4-BE49-F238E27FC236}">
                <a16:creationId xmlns:a16="http://schemas.microsoft.com/office/drawing/2014/main" id="{98786907-CA1F-45DD-8661-BB2F86AEDBD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997440" y="-101742"/>
            <a:ext cx="2468880" cy="7061484"/>
          </a:xfrm>
          <a:prstGeom prst="rect">
            <a:avLst/>
          </a:prstGeom>
          <a:effectLst>
            <a:softEdge rad="63500"/>
          </a:effectLst>
        </p:spPr>
      </p:pic>
    </p:spTree>
    <p:extLst>
      <p:ext uri="{BB962C8B-B14F-4D97-AF65-F5344CB8AC3E}">
        <p14:creationId xmlns:p14="http://schemas.microsoft.com/office/powerpoint/2010/main" val="379572042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Utica Institute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7345680" cy="1849993"/>
          </a:xfrm>
        </p:spPr>
        <p:txBody>
          <a:bodyPr vert="horz" lIns="91440" tIns="45720" rIns="91440" bIns="45720" rtlCol="0" anchor="t">
            <a:noAutofit/>
          </a:bodyPr>
          <a:lstStyle/>
          <a:p>
            <a:r>
              <a:rPr lang="en-US" dirty="0">
                <a:latin typeface="Lato"/>
                <a:ea typeface="Lato"/>
                <a:cs typeface="Lato"/>
              </a:rPr>
              <a:t>After graduating from Iowa with a Bachelor of Arts in Philosophy, Jones turned down an opportunity to teach at Booker T. Washington’s famous Tuskegee Institute.</a:t>
            </a:r>
          </a:p>
          <a:p>
            <a:r>
              <a:rPr lang="en-US" dirty="0">
                <a:latin typeface="Lato"/>
                <a:ea typeface="Lato"/>
                <a:cs typeface="Lato"/>
              </a:rPr>
              <a:t>Instead, Jones took a position at the Utica Institute, a small school for Black children in rural Mississippi, outside Jackson. Living in the “piney woods” region of the state, teaching the children and grandchildren of ex-slaves, showed him the depth of poverty and illiteracy its people faced.</a:t>
            </a:r>
          </a:p>
          <a:p>
            <a:r>
              <a:rPr lang="en-US" dirty="0">
                <a:latin typeface="Lato"/>
                <a:ea typeface="Lato"/>
                <a:cs typeface="Lato"/>
              </a:rPr>
              <a:t>Jones had discovered how to fulfill his calling.</a:t>
            </a:r>
          </a:p>
        </p:txBody>
      </p:sp>
      <p:pic>
        <p:nvPicPr>
          <p:cNvPr id="6" name="Picture 5">
            <a:extLst>
              <a:ext uri="{FF2B5EF4-FFF2-40B4-BE49-F238E27FC236}">
                <a16:creationId xmlns:a16="http://schemas.microsoft.com/office/drawing/2014/main" id="{5DF1ADB7-5D4E-4DEF-A289-4021FE8E9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9647" y="1210021"/>
            <a:ext cx="2162175" cy="2762250"/>
          </a:xfrm>
          <a:prstGeom prst="rect">
            <a:avLst/>
          </a:prstGeom>
          <a:effectLst>
            <a:softEdge rad="25400"/>
          </a:effectLst>
        </p:spPr>
      </p:pic>
      <p:sp>
        <p:nvSpPr>
          <p:cNvPr id="7" name="Text Box 16">
            <a:extLst>
              <a:ext uri="{FF2B5EF4-FFF2-40B4-BE49-F238E27FC236}">
                <a16:creationId xmlns:a16="http://schemas.microsoft.com/office/drawing/2014/main" id="{4913DC7C-880D-40D0-9EA5-AB06B29AEEFD}"/>
              </a:ext>
            </a:extLst>
          </p:cNvPr>
          <p:cNvSpPr txBox="1"/>
          <p:nvPr/>
        </p:nvSpPr>
        <p:spPr>
          <a:xfrm>
            <a:off x="9797141" y="4167133"/>
            <a:ext cx="1787185"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Young Laurence Jones, c. 1900</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02026"/>
            <a:ext cx="7136296" cy="1849993"/>
          </a:xfrm>
        </p:spPr>
        <p:txBody>
          <a:bodyPr vert="horz" lIns="91440" tIns="45720" rIns="91440" bIns="45720" rtlCol="0" anchor="t">
            <a:noAutofit/>
          </a:bodyPr>
          <a:lstStyle/>
          <a:p>
            <a:r>
              <a:rPr lang="en-US" dirty="0">
                <a:latin typeface="Lato"/>
                <a:ea typeface="Lato"/>
                <a:cs typeface="Lato"/>
              </a:rPr>
              <a:t>Jones resolved to found a school in Rankin County, with a central focus on topics that would raise the people’s standard of living: basic literacy, Christian moral principles, farming, trade skills, cooking and sanitation – the “head, heart, and hands” that eventually became the school’s motto.</a:t>
            </a:r>
          </a:p>
          <a:p>
            <a:r>
              <a:rPr lang="en-US" dirty="0">
                <a:latin typeface="Lato"/>
                <a:ea typeface="Lato"/>
                <a:cs typeface="Lato"/>
              </a:rPr>
              <a:t>Jones worked tirelessly to earn the trust of locals, Black and White. Some White farmers offered tentative support of the school, on condition that its curriculum limit “book learning” and focus on developing labor. </a:t>
            </a:r>
          </a:p>
        </p:txBody>
      </p:sp>
      <p:pic>
        <p:nvPicPr>
          <p:cNvPr id="6" name="Picture 5">
            <a:extLst>
              <a:ext uri="{FF2B5EF4-FFF2-40B4-BE49-F238E27FC236}">
                <a16:creationId xmlns:a16="http://schemas.microsoft.com/office/drawing/2014/main" id="{34C3F615-F44B-4141-9805-E05849FD7C33}"/>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9785683" y="-118159"/>
            <a:ext cx="2518611" cy="7793080"/>
          </a:xfrm>
          <a:prstGeom prst="rect">
            <a:avLst/>
          </a:prstGeom>
          <a:effectLst>
            <a:softEdge rad="38100"/>
          </a:effectLst>
        </p:spPr>
      </p:pic>
    </p:spTree>
    <p:extLst>
      <p:ext uri="{BB962C8B-B14F-4D97-AF65-F5344CB8AC3E}">
        <p14:creationId xmlns:p14="http://schemas.microsoft.com/office/powerpoint/2010/main" val="38323296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9631680" cy="1380215"/>
          </a:xfrm>
        </p:spPr>
        <p:txBody>
          <a:bodyPr vert="horz" lIns="91440" tIns="45720" rIns="91440" bIns="45720" rtlCol="0" anchor="t">
            <a:noAutofit/>
          </a:bodyPr>
          <a:lstStyle/>
          <a:p>
            <a:pPr algn="just"/>
            <a:r>
              <a:rPr lang="en-US" dirty="0">
                <a:latin typeface="Lato"/>
                <a:ea typeface="Lato"/>
                <a:cs typeface="Lato"/>
              </a:rPr>
              <a:t>Meanwhile, Jones had begun teaching some local young people to read, sitting on stumps and logs in the shade of a cedar tree – the school’s first students.</a:t>
            </a:r>
          </a:p>
        </p:txBody>
      </p:sp>
      <p:pic>
        <p:nvPicPr>
          <p:cNvPr id="7" name="Picture 6">
            <a:extLst>
              <a:ext uri="{FF2B5EF4-FFF2-40B4-BE49-F238E27FC236}">
                <a16:creationId xmlns:a16="http://schemas.microsoft.com/office/drawing/2014/main" id="{2C6A5B3F-6E13-41E7-A94B-9A6B9AC9FD95}"/>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828800" y="2590236"/>
            <a:ext cx="4486656" cy="3169920"/>
          </a:xfrm>
          <a:prstGeom prst="rect">
            <a:avLst/>
          </a:prstGeom>
          <a:effectLst>
            <a:softEdge rad="63500"/>
          </a:effectLst>
        </p:spPr>
      </p:pic>
      <p:sp>
        <p:nvSpPr>
          <p:cNvPr id="8" name="Text Box 16">
            <a:extLst>
              <a:ext uri="{FF2B5EF4-FFF2-40B4-BE49-F238E27FC236}">
                <a16:creationId xmlns:a16="http://schemas.microsoft.com/office/drawing/2014/main" id="{6243488F-630B-4428-A01E-4EDBCCA5E687}"/>
              </a:ext>
            </a:extLst>
          </p:cNvPr>
          <p:cNvSpPr txBox="1"/>
          <p:nvPr/>
        </p:nvSpPr>
        <p:spPr>
          <a:xfrm>
            <a:off x="1955228" y="5780034"/>
            <a:ext cx="436022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Jones (seated), Captain Asa Turner (center), and Taylor (far left) at Piney Woods, c. 1912</a:t>
            </a:r>
            <a:endParaRPr lang="en-US" sz="2000" dirty="0">
              <a:solidFill>
                <a:schemeClr val="tx1">
                  <a:lumMod val="65000"/>
                  <a:lumOff val="35000"/>
                </a:schemeClr>
              </a:solidFill>
            </a:endParaRPr>
          </a:p>
        </p:txBody>
      </p:sp>
      <p:sp>
        <p:nvSpPr>
          <p:cNvPr id="6" name="Text Placeholder 2">
            <a:extLst>
              <a:ext uri="{FF2B5EF4-FFF2-40B4-BE49-F238E27FC236}">
                <a16:creationId xmlns:a16="http://schemas.microsoft.com/office/drawing/2014/main" id="{9E716AE6-8CCC-49CD-B7CA-EB8DAC33B944}"/>
              </a:ext>
            </a:extLst>
          </p:cNvPr>
          <p:cNvSpPr txBox="1">
            <a:spLocks/>
          </p:cNvSpPr>
          <p:nvPr/>
        </p:nvSpPr>
        <p:spPr>
          <a:xfrm>
            <a:off x="6693230" y="2417772"/>
            <a:ext cx="4767250" cy="184999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His reputation spread, and the area’s most successful Black farmers grew more enthusiastic about the school. E.N. “Ed” Taylor, a former slave, gifted the school’s first 40 acres of land, with an old sheep shed on the property to house Jones, along with 50 dollars.</a:t>
            </a:r>
          </a:p>
        </p:txBody>
      </p:sp>
    </p:spTree>
    <p:extLst>
      <p:ext uri="{BB962C8B-B14F-4D97-AF65-F5344CB8AC3E}">
        <p14:creationId xmlns:p14="http://schemas.microsoft.com/office/powerpoint/2010/main" val="2457504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936302" cy="752821"/>
          </a:xfrm>
        </p:spPr>
        <p:txBody>
          <a:bodyPr/>
          <a:lstStyle/>
          <a:p>
            <a:r>
              <a:rPr lang="en-US" dirty="0"/>
              <a:t>Founding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9812867" cy="1849993"/>
          </a:xfrm>
        </p:spPr>
        <p:txBody>
          <a:bodyPr vert="horz" lIns="91440" tIns="45720" rIns="91440" bIns="45720" rtlCol="0" anchor="t">
            <a:noAutofit/>
          </a:bodyPr>
          <a:lstStyle/>
          <a:p>
            <a:r>
              <a:rPr lang="en-US" dirty="0">
                <a:latin typeface="Lato"/>
                <a:ea typeface="Lato"/>
                <a:cs typeface="Lato"/>
              </a:rPr>
              <a:t>Local support in place, work on the school began in earnest. The most important White booster of Jones and his school-building project was John Webster, owner of the area’s sawmill.</a:t>
            </a:r>
          </a:p>
          <a:p>
            <a:r>
              <a:rPr lang="en-US" dirty="0">
                <a:latin typeface="Lato"/>
                <a:ea typeface="Lato"/>
                <a:cs typeface="Lato"/>
              </a:rPr>
              <a:t>Though he shared many of the prejudices of his fellow Whites, Webster pledged to the school its first 10,000 feet of lumber. </a:t>
            </a:r>
          </a:p>
        </p:txBody>
      </p:sp>
      <p:pic>
        <p:nvPicPr>
          <p:cNvPr id="5" name="Picture 4">
            <a:extLst>
              <a:ext uri="{FF2B5EF4-FFF2-40B4-BE49-F238E27FC236}">
                <a16:creationId xmlns:a16="http://schemas.microsoft.com/office/drawing/2014/main" id="{FC8644E3-F0E8-46E9-B960-C8F1F036301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798" y="3562956"/>
            <a:ext cx="9689432" cy="2447580"/>
          </a:xfrm>
          <a:prstGeom prst="rect">
            <a:avLst/>
          </a:prstGeom>
          <a:effectLst>
            <a:softEdge rad="38100"/>
          </a:effectLst>
        </p:spPr>
      </p:pic>
      <p:sp>
        <p:nvSpPr>
          <p:cNvPr id="6" name="Text Box 16">
            <a:extLst>
              <a:ext uri="{FF2B5EF4-FFF2-40B4-BE49-F238E27FC236}">
                <a16:creationId xmlns:a16="http://schemas.microsoft.com/office/drawing/2014/main" id="{679CE261-5AB5-4E40-8D3D-17B1B810073D}"/>
              </a:ext>
            </a:extLst>
          </p:cNvPr>
          <p:cNvSpPr txBox="1"/>
          <p:nvPr/>
        </p:nvSpPr>
        <p:spPr>
          <a:xfrm>
            <a:off x="2065754" y="6011828"/>
            <a:ext cx="933895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Group assembled at Piney Woods in front of Braxton Hall, c. 1912. Webster stands center, second from left.</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169853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0-#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Founding Piney Woods</a:t>
            </a:r>
          </a:p>
        </p:txBody>
      </p:sp>
      <p:pic>
        <p:nvPicPr>
          <p:cNvPr id="5" name="Picture 4">
            <a:extLst>
              <a:ext uri="{FF2B5EF4-FFF2-40B4-BE49-F238E27FC236}">
                <a16:creationId xmlns:a16="http://schemas.microsoft.com/office/drawing/2014/main" id="{9BF37BA1-A4EC-49CC-B775-D67A2154B5E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4283242"/>
            <a:ext cx="9721516" cy="3246419"/>
          </a:xfrm>
          <a:prstGeom prst="rect">
            <a:avLst/>
          </a:prstGeom>
          <a:effectLst>
            <a:softEdge rad="25400"/>
          </a:effectLst>
        </p:spPr>
      </p:pic>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9721516" cy="1849993"/>
          </a:xfrm>
        </p:spPr>
        <p:txBody>
          <a:bodyPr vert="horz" lIns="91440" tIns="45720" rIns="91440" bIns="45720" rtlCol="0" anchor="t">
            <a:noAutofit/>
          </a:bodyPr>
          <a:lstStyle/>
          <a:p>
            <a:r>
              <a:rPr lang="en-US" dirty="0">
                <a:latin typeface="Lato"/>
                <a:ea typeface="Lato"/>
                <a:cs typeface="Lato"/>
              </a:rPr>
              <a:t>People came from all around the “piney woods” region of Mississippi and beyond – White and Black, male and female, old and young – to join in the work.</a:t>
            </a:r>
          </a:p>
          <a:p>
            <a:r>
              <a:rPr lang="en-US" dirty="0">
                <a:latin typeface="Lato"/>
                <a:ea typeface="Lato"/>
                <a:cs typeface="Lato"/>
              </a:rPr>
              <a:t>Jones recalled the scenes: “On the appointed day, after Scripture reading and prayer, some started to haul lumber while others got the ground ready for the foundation. In my overalls I helped swing the axes and pull the crosscut saw that felled the first tree.”</a:t>
            </a:r>
          </a:p>
        </p:txBody>
      </p:sp>
    </p:spTree>
    <p:extLst>
      <p:ext uri="{BB962C8B-B14F-4D97-AF65-F5344CB8AC3E}">
        <p14:creationId xmlns:p14="http://schemas.microsoft.com/office/powerpoint/2010/main" val="250132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Grace Allen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71695" y="1296375"/>
            <a:ext cx="6209218" cy="1849993"/>
          </a:xfrm>
        </p:spPr>
        <p:txBody>
          <a:bodyPr vert="horz" lIns="91440" tIns="45720" rIns="91440" bIns="45720" rtlCol="0" anchor="t">
            <a:noAutofit/>
          </a:bodyPr>
          <a:lstStyle/>
          <a:p>
            <a:r>
              <a:rPr lang="en-US" dirty="0">
                <a:latin typeface="Lato"/>
                <a:ea typeface="Lato"/>
                <a:cs typeface="Lato"/>
              </a:rPr>
              <a:t>Donations of labor and goods poured in from surrounding counties. Jones also secured school </a:t>
            </a:r>
            <a:r>
              <a:rPr lang="en-US" b="1" dirty="0">
                <a:latin typeface="Lato"/>
                <a:ea typeface="Lato"/>
                <a:cs typeface="Lato"/>
              </a:rPr>
              <a:t>appropriations</a:t>
            </a:r>
            <a:r>
              <a:rPr lang="en-US" dirty="0">
                <a:latin typeface="Lato"/>
                <a:ea typeface="Lato"/>
                <a:cs typeface="Lato"/>
              </a:rPr>
              <a:t> from the county to recruit and hire qualified teachers. One of the most important of these educators was his own wife, Grace.</a:t>
            </a:r>
          </a:p>
          <a:p>
            <a:r>
              <a:rPr lang="en-US" dirty="0">
                <a:latin typeface="Lato"/>
                <a:ea typeface="Lato"/>
                <a:cs typeface="Lato"/>
              </a:rPr>
              <a:t>While studying in Iowa, Jones had met Grace Morris Allen, founder of an</a:t>
            </a:r>
            <a:r>
              <a:rPr lang="en-US" dirty="0"/>
              <a:t> Industrial School for “colored youth.” </a:t>
            </a:r>
          </a:p>
          <a:p>
            <a:r>
              <a:rPr lang="en-US" dirty="0"/>
              <a:t>They had kept in touch after Laurence went south, and eventually reconnected.</a:t>
            </a:r>
            <a:endParaRPr lang="en-US" dirty="0">
              <a:latin typeface="Lato"/>
              <a:ea typeface="Lato"/>
              <a:cs typeface="Lato"/>
            </a:endParaRPr>
          </a:p>
        </p:txBody>
      </p:sp>
      <p:grpSp>
        <p:nvGrpSpPr>
          <p:cNvPr id="7" name="Group 6">
            <a:extLst>
              <a:ext uri="{FF2B5EF4-FFF2-40B4-BE49-F238E27FC236}">
                <a16:creationId xmlns:a16="http://schemas.microsoft.com/office/drawing/2014/main" id="{5CD1DF10-F604-4719-9538-9ECD89319E68}"/>
              </a:ext>
            </a:extLst>
          </p:cNvPr>
          <p:cNvGrpSpPr/>
          <p:nvPr/>
        </p:nvGrpSpPr>
        <p:grpSpPr>
          <a:xfrm>
            <a:off x="1828800" y="1320759"/>
            <a:ext cx="2882919" cy="4546382"/>
            <a:chOff x="8278368" y="943339"/>
            <a:chExt cx="2882919" cy="4546382"/>
          </a:xfrm>
        </p:grpSpPr>
        <p:pic>
          <p:nvPicPr>
            <p:cNvPr id="8" name="Picture 7">
              <a:extLst>
                <a:ext uri="{FF2B5EF4-FFF2-40B4-BE49-F238E27FC236}">
                  <a16:creationId xmlns:a16="http://schemas.microsoft.com/office/drawing/2014/main" id="{47558671-35F4-4631-8306-763E5AE26965}"/>
                </a:ext>
              </a:extLst>
            </p:cNvPr>
            <p:cNvPicPr>
              <a:picLocks noChangeAspect="1"/>
            </p:cNvPicPr>
            <p:nvPr/>
          </p:nvPicPr>
          <p:blipFill rotWithShape="1">
            <a:blip r:embed="rId3">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8278368" y="943339"/>
              <a:ext cx="2882919" cy="3933994"/>
            </a:xfrm>
            <a:prstGeom prst="rect">
              <a:avLst/>
            </a:prstGeom>
            <a:effectLst>
              <a:softEdge rad="127000"/>
            </a:effectLst>
          </p:spPr>
        </p:pic>
        <p:sp>
          <p:nvSpPr>
            <p:cNvPr id="9" name="Text Box 16">
              <a:extLst>
                <a:ext uri="{FF2B5EF4-FFF2-40B4-BE49-F238E27FC236}">
                  <a16:creationId xmlns:a16="http://schemas.microsoft.com/office/drawing/2014/main" id="{A9C57BA5-F987-449F-BE1F-0EA819180F65}"/>
                </a:ext>
              </a:extLst>
            </p:cNvPr>
            <p:cNvSpPr txBox="1"/>
            <p:nvPr/>
          </p:nvSpPr>
          <p:spPr>
            <a:xfrm>
              <a:off x="8314944" y="4988071"/>
              <a:ext cx="251155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Studio portrait of Grace M. Allen c. 1902</a:t>
              </a:r>
              <a:endParaRPr lang="en-US" sz="2000" dirty="0">
                <a:solidFill>
                  <a:schemeClr val="tx1">
                    <a:lumMod val="65000"/>
                    <a:lumOff val="35000"/>
                  </a:schemeClr>
                </a:solidFill>
              </a:endParaRPr>
            </a:p>
          </p:txBody>
        </p:sp>
      </p:grpSp>
    </p:spTree>
    <p:extLst>
      <p:ext uri="{BB962C8B-B14F-4D97-AF65-F5344CB8AC3E}">
        <p14:creationId xmlns:p14="http://schemas.microsoft.com/office/powerpoint/2010/main" val="635679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Grace Allen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94417"/>
            <a:ext cx="6663691" cy="1849993"/>
          </a:xfrm>
        </p:spPr>
        <p:txBody>
          <a:bodyPr vert="horz" lIns="91440" tIns="45720" rIns="91440" bIns="45720" rtlCol="0" anchor="t">
            <a:noAutofit/>
          </a:bodyPr>
          <a:lstStyle/>
          <a:p>
            <a:r>
              <a:rPr lang="en-US" dirty="0">
                <a:latin typeface="Lato"/>
                <a:ea typeface="Lato"/>
                <a:cs typeface="Lato"/>
              </a:rPr>
              <a:t>Grace was a force of nature in her own right, a perfect match for the tireless Laurence. </a:t>
            </a:r>
          </a:p>
          <a:p>
            <a:r>
              <a:rPr lang="en-US" dirty="0">
                <a:latin typeface="Lato"/>
                <a:ea typeface="Lato"/>
                <a:cs typeface="Lato"/>
              </a:rPr>
              <a:t>She came from a long line of men and women who fought for racial equality, especially in education, in the Midwest and beyond. Her grandmother was </a:t>
            </a:r>
            <a:r>
              <a:rPr lang="en-US" dirty="0" err="1">
                <a:latin typeface="Lato"/>
                <a:ea typeface="Lato"/>
                <a:cs typeface="Lato"/>
              </a:rPr>
              <a:t>Charlotta</a:t>
            </a:r>
            <a:r>
              <a:rPr lang="en-US" dirty="0">
                <a:latin typeface="Lato"/>
                <a:ea typeface="Lato"/>
                <a:cs typeface="Lato"/>
              </a:rPr>
              <a:t> Gordon </a:t>
            </a:r>
            <a:r>
              <a:rPr lang="en-US" dirty="0" err="1">
                <a:latin typeface="Lato"/>
                <a:ea typeface="Lato"/>
                <a:cs typeface="Lato"/>
              </a:rPr>
              <a:t>Pyles</a:t>
            </a:r>
            <a:r>
              <a:rPr lang="en-US" dirty="0">
                <a:latin typeface="Lato"/>
                <a:ea typeface="Lato"/>
                <a:cs typeface="Lato"/>
              </a:rPr>
              <a:t>, an escaped slave turned abolitionist who worked closely with anti-slavery campaigner Frederick Douglass and </a:t>
            </a:r>
            <a:r>
              <a:rPr lang="en-US" b="1" dirty="0">
                <a:latin typeface="Lato"/>
                <a:ea typeface="Lato"/>
                <a:cs typeface="Lato"/>
              </a:rPr>
              <a:t>suffragist</a:t>
            </a:r>
            <a:r>
              <a:rPr lang="en-US" dirty="0">
                <a:latin typeface="Lato"/>
                <a:ea typeface="Lato"/>
                <a:cs typeface="Lato"/>
              </a:rPr>
              <a:t> Susan B. Anthony.</a:t>
            </a:r>
          </a:p>
        </p:txBody>
      </p:sp>
      <p:grpSp>
        <p:nvGrpSpPr>
          <p:cNvPr id="6" name="Group 5">
            <a:extLst>
              <a:ext uri="{FF2B5EF4-FFF2-40B4-BE49-F238E27FC236}">
                <a16:creationId xmlns:a16="http://schemas.microsoft.com/office/drawing/2014/main" id="{792BDF26-E39C-471B-BC52-43467445A6C6}"/>
              </a:ext>
            </a:extLst>
          </p:cNvPr>
          <p:cNvGrpSpPr/>
          <p:nvPr/>
        </p:nvGrpSpPr>
        <p:grpSpPr>
          <a:xfrm>
            <a:off x="9076944" y="828591"/>
            <a:ext cx="2572512" cy="5572209"/>
            <a:chOff x="9302673" y="1450847"/>
            <a:chExt cx="2572512" cy="5572209"/>
          </a:xfrm>
        </p:grpSpPr>
        <p:pic>
          <p:nvPicPr>
            <p:cNvPr id="5" name="Picture 4">
              <a:extLst>
                <a:ext uri="{FF2B5EF4-FFF2-40B4-BE49-F238E27FC236}">
                  <a16:creationId xmlns:a16="http://schemas.microsoft.com/office/drawing/2014/main" id="{90594D55-F103-4A58-9D97-BD26A5D1ADEF}"/>
                </a:ext>
              </a:extLst>
            </p:cNvPr>
            <p:cNvPicPr>
              <a:picLocks noChangeAspect="1"/>
            </p:cNvPicPr>
            <p:nvPr/>
          </p:nvPicPr>
          <p:blipFill rotWithShape="1">
            <a:blip r:embed="rId3">
              <a:extLst>
                <a:ext uri="{28A0092B-C50C-407E-A947-70E740481C1C}">
                  <a14:useLocalDpi xmlns:a14="http://schemas.microsoft.com/office/drawing/2010/main" val="0"/>
                </a:ext>
              </a:extLst>
            </a:blip>
            <a:srcRect l="3378" t="3734" r="3523" b="9547"/>
            <a:stretch/>
          </p:blipFill>
          <p:spPr>
            <a:xfrm>
              <a:off x="9302673" y="1450847"/>
              <a:ext cx="2572512" cy="3633217"/>
            </a:xfrm>
            <a:prstGeom prst="rect">
              <a:avLst/>
            </a:prstGeom>
          </p:spPr>
        </p:pic>
        <p:sp>
          <p:nvSpPr>
            <p:cNvPr id="4" name="Rectangle 3">
              <a:extLst>
                <a:ext uri="{FF2B5EF4-FFF2-40B4-BE49-F238E27FC236}">
                  <a16:creationId xmlns:a16="http://schemas.microsoft.com/office/drawing/2014/main" id="{046F2AEE-7DE9-4EC4-B846-2D935539C670}"/>
                </a:ext>
              </a:extLst>
            </p:cNvPr>
            <p:cNvSpPr/>
            <p:nvPr/>
          </p:nvSpPr>
          <p:spPr>
            <a:xfrm>
              <a:off x="9302673" y="5084064"/>
              <a:ext cx="2572512" cy="1938992"/>
            </a:xfrm>
            <a:prstGeom prst="rect">
              <a:avLst/>
            </a:prstGeom>
          </p:spPr>
          <p:txBody>
            <a:bodyPr wrap="square">
              <a:spAutoFit/>
            </a:bodyPr>
            <a:lstStyle/>
            <a:p>
              <a:r>
                <a:rPr lang="en-US" sz="2000" i="1" dirty="0" err="1">
                  <a:solidFill>
                    <a:schemeClr val="tx1">
                      <a:lumMod val="65000"/>
                      <a:lumOff val="35000"/>
                    </a:schemeClr>
                  </a:solidFill>
                  <a:latin typeface="Garamond"/>
                  <a:cs typeface="Times New Roman"/>
                </a:rPr>
                <a:t>Charlotta</a:t>
              </a:r>
              <a:r>
                <a:rPr lang="en-US" sz="2000" i="1" dirty="0">
                  <a:solidFill>
                    <a:schemeClr val="tx1">
                      <a:lumMod val="65000"/>
                      <a:lumOff val="35000"/>
                    </a:schemeClr>
                  </a:solidFill>
                  <a:latin typeface="Garamond"/>
                  <a:cs typeface="Times New Roman"/>
                </a:rPr>
                <a:t> </a:t>
              </a:r>
              <a:r>
                <a:rPr lang="en-US" sz="2000" i="1" dirty="0" err="1">
                  <a:solidFill>
                    <a:schemeClr val="tx1">
                      <a:lumMod val="65000"/>
                      <a:lumOff val="35000"/>
                    </a:schemeClr>
                  </a:solidFill>
                  <a:latin typeface="Garamond"/>
                  <a:cs typeface="Times New Roman"/>
                </a:rPr>
                <a:t>Plyes</a:t>
              </a:r>
              <a:r>
                <a:rPr lang="en-US" sz="2000" i="1" dirty="0">
                  <a:solidFill>
                    <a:schemeClr val="tx1">
                      <a:lumMod val="65000"/>
                      <a:lumOff val="35000"/>
                    </a:schemeClr>
                  </a:solidFill>
                  <a:latin typeface="Garamond"/>
                  <a:cs typeface="Times New Roman"/>
                </a:rPr>
                <a:t>, from </a:t>
              </a:r>
              <a:r>
                <a:rPr lang="en-US" sz="2000" dirty="0">
                  <a:solidFill>
                    <a:schemeClr val="tx1">
                      <a:lumMod val="65000"/>
                      <a:lumOff val="35000"/>
                    </a:schemeClr>
                  </a:solidFill>
                  <a:latin typeface="Garamond"/>
                  <a:cs typeface="Times New Roman"/>
                </a:rPr>
                <a:t>Homespun Heroines and Other Women of Distinction</a:t>
              </a:r>
              <a:r>
                <a:rPr lang="en-US" sz="2000" i="1" dirty="0">
                  <a:solidFill>
                    <a:schemeClr val="tx1">
                      <a:lumMod val="65000"/>
                      <a:lumOff val="35000"/>
                    </a:schemeClr>
                  </a:solidFill>
                  <a:latin typeface="Garamond"/>
                  <a:cs typeface="Times New Roman"/>
                </a:rPr>
                <a:t>, ed. Hallie Q. Brown The </a:t>
              </a:r>
              <a:r>
                <a:rPr lang="en-US" sz="2000" i="1" dirty="0" err="1">
                  <a:solidFill>
                    <a:schemeClr val="tx1">
                      <a:lumMod val="65000"/>
                      <a:lumOff val="35000"/>
                    </a:schemeClr>
                  </a:solidFill>
                  <a:latin typeface="Garamond"/>
                  <a:cs typeface="Times New Roman"/>
                </a:rPr>
                <a:t>Aldene</a:t>
              </a:r>
              <a:r>
                <a:rPr lang="en-US" sz="2000" i="1" dirty="0">
                  <a:solidFill>
                    <a:schemeClr val="tx1">
                      <a:lumMod val="65000"/>
                      <a:lumOff val="35000"/>
                    </a:schemeClr>
                  </a:solidFill>
                  <a:latin typeface="Garamond"/>
                  <a:cs typeface="Times New Roman"/>
                </a:rPr>
                <a:t> Publishing Co., 1926</a:t>
              </a:r>
            </a:p>
          </p:txBody>
        </p:sp>
      </p:grpSp>
    </p:spTree>
    <p:extLst>
      <p:ext uri="{BB962C8B-B14F-4D97-AF65-F5344CB8AC3E}">
        <p14:creationId xmlns:p14="http://schemas.microsoft.com/office/powerpoint/2010/main" val="59657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1" y="457200"/>
            <a:ext cx="9595068" cy="717550"/>
          </a:xfrm>
        </p:spPr>
        <p:txBody>
          <a:bodyPr>
            <a:normAutofit/>
          </a:bodyPr>
          <a:lstStyle/>
          <a:p>
            <a:r>
              <a:rPr lang="en-US" dirty="0"/>
              <a:t>Head, Heart, Hands: The Piney Woods School</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0" y="1201289"/>
            <a:ext cx="9481457" cy="717550"/>
          </a:xfrm>
        </p:spPr>
        <p:txBody>
          <a:bodyPr vert="horz" lIns="91440" tIns="45720" rIns="91440" bIns="45720" rtlCol="0" anchor="t">
            <a:noAutofit/>
          </a:bodyPr>
          <a:lstStyle/>
          <a:p>
            <a:pPr algn="just"/>
            <a:r>
              <a:rPr lang="en-US" b="1" dirty="0"/>
              <a:t>“A log, a cedar tree for shade, a sheep shed for a home, a dream, a vision, a resistless urge…” </a:t>
            </a:r>
            <a:r>
              <a:rPr lang="en-US" dirty="0"/>
              <a:t>– Laurence C. Jones on the founding of The Piney Woods School</a:t>
            </a:r>
            <a:endParaRPr lang="en-US" dirty="0">
              <a:effectLst/>
            </a:endParaRPr>
          </a:p>
        </p:txBody>
      </p:sp>
      <p:sp>
        <p:nvSpPr>
          <p:cNvPr id="5" name="Text Placeholder 2">
            <a:extLst>
              <a:ext uri="{FF2B5EF4-FFF2-40B4-BE49-F238E27FC236}">
                <a16:creationId xmlns:a16="http://schemas.microsoft.com/office/drawing/2014/main" id="{A0A4B527-0D33-4411-8FC0-B8972AD13C78}"/>
              </a:ext>
            </a:extLst>
          </p:cNvPr>
          <p:cNvSpPr txBox="1">
            <a:spLocks/>
          </p:cNvSpPr>
          <p:nvPr/>
        </p:nvSpPr>
        <p:spPr>
          <a:xfrm>
            <a:off x="1828801" y="2602137"/>
            <a:ext cx="4728116"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dirty="0">
                <a:latin typeface="Lato"/>
                <a:ea typeface="Lato"/>
                <a:cs typeface="Lato"/>
              </a:rPr>
              <a:t>In the spring of 1909, a school was founded in the forests of Rankin County, Mississippi, dedicated to educating the “head, heart, and hands” of young Black men and women in the rural, impoverished, segregated Deep South.</a:t>
            </a:r>
          </a:p>
        </p:txBody>
      </p:sp>
      <p:grpSp>
        <p:nvGrpSpPr>
          <p:cNvPr id="6" name="Group 5">
            <a:extLst>
              <a:ext uri="{FF2B5EF4-FFF2-40B4-BE49-F238E27FC236}">
                <a16:creationId xmlns:a16="http://schemas.microsoft.com/office/drawing/2014/main" id="{2172937C-A7EA-4F39-AC51-FD9AEE1374C5}"/>
              </a:ext>
            </a:extLst>
          </p:cNvPr>
          <p:cNvGrpSpPr/>
          <p:nvPr/>
        </p:nvGrpSpPr>
        <p:grpSpPr>
          <a:xfrm>
            <a:off x="7081026" y="2602138"/>
            <a:ext cx="4342847" cy="3899024"/>
            <a:chOff x="10271450" y="2778148"/>
            <a:chExt cx="3790598" cy="3596171"/>
          </a:xfrm>
        </p:grpSpPr>
        <p:grpSp>
          <p:nvGrpSpPr>
            <p:cNvPr id="7" name="Group 6">
              <a:extLst>
                <a:ext uri="{FF2B5EF4-FFF2-40B4-BE49-F238E27FC236}">
                  <a16:creationId xmlns:a16="http://schemas.microsoft.com/office/drawing/2014/main" id="{75BB798A-CCD1-48B0-9641-1C1A50512723}"/>
                </a:ext>
              </a:extLst>
            </p:cNvPr>
            <p:cNvGrpSpPr/>
            <p:nvPr/>
          </p:nvGrpSpPr>
          <p:grpSpPr>
            <a:xfrm>
              <a:off x="10271450" y="2778148"/>
              <a:ext cx="3790598" cy="3596171"/>
              <a:chOff x="8399787" y="2476500"/>
              <a:chExt cx="3790598" cy="3596171"/>
            </a:xfrm>
          </p:grpSpPr>
          <p:sp>
            <p:nvSpPr>
              <p:cNvPr id="9" name="Rectangle 8">
                <a:extLst>
                  <a:ext uri="{FF2B5EF4-FFF2-40B4-BE49-F238E27FC236}">
                    <a16:creationId xmlns:a16="http://schemas.microsoft.com/office/drawing/2014/main" id="{5C70C688-FF33-4FF3-A6F3-82AABB2CA8B2}"/>
                  </a:ext>
                </a:extLst>
              </p:cNvPr>
              <p:cNvSpPr/>
              <p:nvPr/>
            </p:nvSpPr>
            <p:spPr>
              <a:xfrm>
                <a:off x="8399787" y="2476500"/>
                <a:ext cx="3790598" cy="3596171"/>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11" name="Picture 6" descr="A picture containing text, plant&#10;&#10;Description automatically generated">
                <a:extLst>
                  <a:ext uri="{FF2B5EF4-FFF2-40B4-BE49-F238E27FC236}">
                    <a16:creationId xmlns:a16="http://schemas.microsoft.com/office/drawing/2014/main" id="{3323465B-11F0-4CF1-9E90-7CAE2757DC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718" y="2588345"/>
                <a:ext cx="3241152" cy="2212710"/>
              </a:xfrm>
              <a:prstGeom prst="rect">
                <a:avLst/>
              </a:prstGeom>
            </p:spPr>
          </p:pic>
        </p:grpSp>
        <p:sp>
          <p:nvSpPr>
            <p:cNvPr id="8" name="TextBox 7">
              <a:extLst>
                <a:ext uri="{FF2B5EF4-FFF2-40B4-BE49-F238E27FC236}">
                  <a16:creationId xmlns:a16="http://schemas.microsoft.com/office/drawing/2014/main" id="{C53D304E-BC6F-447C-BE74-FD61AEB6777E}"/>
                </a:ext>
              </a:extLst>
            </p:cNvPr>
            <p:cNvSpPr txBox="1"/>
            <p:nvPr/>
          </p:nvSpPr>
          <p:spPr>
            <a:xfrm>
              <a:off x="10456381" y="5041912"/>
              <a:ext cx="3506499" cy="12206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cs typeface="Arial" panose="020B0604020202020204" pitchFamily="34" charset="0"/>
                </a:rPr>
                <a:t>3 H model of education – academic learning (</a:t>
              </a:r>
              <a:r>
                <a:rPr lang="en-US" sz="2000" b="1" dirty="0">
                  <a:cs typeface="Arial" panose="020B0604020202020204" pitchFamily="34" charset="0"/>
                </a:rPr>
                <a:t>head</a:t>
              </a:r>
              <a:r>
                <a:rPr lang="en-US" sz="2000" dirty="0">
                  <a:cs typeface="Arial" panose="020B0604020202020204" pitchFamily="34" charset="0"/>
                </a:rPr>
                <a:t>), moral and social learning (</a:t>
              </a:r>
              <a:r>
                <a:rPr lang="en-US" sz="2000" b="1" dirty="0">
                  <a:cs typeface="Arial" panose="020B0604020202020204" pitchFamily="34" charset="0"/>
                </a:rPr>
                <a:t>heart</a:t>
              </a:r>
              <a:r>
                <a:rPr lang="en-US" sz="2000" dirty="0">
                  <a:cs typeface="Arial" panose="020B0604020202020204" pitchFamily="34" charset="0"/>
                </a:rPr>
                <a:t>) and practical skills (</a:t>
              </a:r>
              <a:r>
                <a:rPr lang="en-US" sz="2000" b="1" dirty="0">
                  <a:cs typeface="Arial" panose="020B0604020202020204" pitchFamily="34" charset="0"/>
                </a:rPr>
                <a:t>hands</a:t>
              </a:r>
              <a:r>
                <a:rPr lang="en-US" sz="2000" dirty="0">
                  <a:cs typeface="Arial" panose="020B0604020202020204" pitchFamily="34" charset="0"/>
                </a:rPr>
                <a:t>)</a:t>
              </a:r>
            </a:p>
          </p:txBody>
        </p:sp>
      </p:grpSp>
    </p:spTree>
    <p:extLst>
      <p:ext uri="{BB962C8B-B14F-4D97-AF65-F5344CB8AC3E}">
        <p14:creationId xmlns:p14="http://schemas.microsoft.com/office/powerpoint/2010/main" val="25244719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0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000" fill="hold"/>
                                        <p:tgtEl>
                                          <p:spTgt spid="6"/>
                                        </p:tgtEl>
                                        <p:attrNameLst>
                                          <p:attrName>ppt_x</p:attrName>
                                        </p:attrNameLst>
                                      </p:cBhvr>
                                      <p:tavLst>
                                        <p:tav tm="0">
                                          <p:val>
                                            <p:strVal val="#ppt_x"/>
                                          </p:val>
                                        </p:tav>
                                        <p:tav tm="100000">
                                          <p:val>
                                            <p:strVal val="#ppt_x"/>
                                          </p:val>
                                        </p:tav>
                                      </p:tavLst>
                                    </p:anim>
                                    <p:anim calcmode="lin" valueType="num">
                                      <p:cBhvr additive="base">
                                        <p:cTn id="13"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Grace Allen Jones</a:t>
            </a:r>
          </a:p>
        </p:txBody>
      </p:sp>
      <p:sp>
        <p:nvSpPr>
          <p:cNvPr id="5" name="Text Box 16">
            <a:extLst>
              <a:ext uri="{FF2B5EF4-FFF2-40B4-BE49-F238E27FC236}">
                <a16:creationId xmlns:a16="http://schemas.microsoft.com/office/drawing/2014/main" id="{EBDDED28-DD54-7902-ECFD-0277C734FCCF}"/>
              </a:ext>
            </a:extLst>
          </p:cNvPr>
          <p:cNvSpPr txBox="1"/>
          <p:nvPr/>
        </p:nvSpPr>
        <p:spPr>
          <a:xfrm>
            <a:off x="7787735" y="5978921"/>
            <a:ext cx="397736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Grace Jones in </a:t>
            </a:r>
            <a:r>
              <a:rPr lang="en-US" sz="2000" dirty="0">
                <a:solidFill>
                  <a:schemeClr val="tx1">
                    <a:lumMod val="65000"/>
                    <a:lumOff val="35000"/>
                  </a:schemeClr>
                </a:solidFill>
                <a:latin typeface="Garamond"/>
                <a:cs typeface="Times New Roman"/>
              </a:rPr>
              <a:t>The Crisis, </a:t>
            </a:r>
            <a:r>
              <a:rPr lang="en-US" sz="2000" i="1" dirty="0">
                <a:solidFill>
                  <a:schemeClr val="tx1">
                    <a:lumMod val="65000"/>
                    <a:lumOff val="35000"/>
                  </a:schemeClr>
                </a:solidFill>
                <a:latin typeface="Garamond"/>
                <a:cs typeface="Times New Roman"/>
              </a:rPr>
              <a:t>July 1913.</a:t>
            </a:r>
            <a:endParaRPr lang="en-US" sz="2000" dirty="0">
              <a:solidFill>
                <a:schemeClr val="tx1">
                  <a:lumMod val="65000"/>
                  <a:lumOff val="35000"/>
                </a:schemeClr>
              </a:solidFill>
            </a:endParaRPr>
          </a:p>
        </p:txBody>
      </p:sp>
      <p:pic>
        <p:nvPicPr>
          <p:cNvPr id="6" name="Picture 5">
            <a:extLst>
              <a:ext uri="{FF2B5EF4-FFF2-40B4-BE49-F238E27FC236}">
                <a16:creationId xmlns:a16="http://schemas.microsoft.com/office/drawing/2014/main" id="{79D80566-68E2-4812-8817-2EA99B929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7736" y="520780"/>
            <a:ext cx="3977366" cy="5448447"/>
          </a:xfrm>
          <a:prstGeom prst="rect">
            <a:avLst/>
          </a:prstGeom>
        </p:spPr>
      </p:pic>
      <p:sp>
        <p:nvSpPr>
          <p:cNvPr id="9" name="Rectangle 8">
            <a:hlinkClick r:id="rId4"/>
            <a:extLst>
              <a:ext uri="{FF2B5EF4-FFF2-40B4-BE49-F238E27FC236}">
                <a16:creationId xmlns:a16="http://schemas.microsoft.com/office/drawing/2014/main" id="{1A9A70BD-120C-4A83-B80C-CA6302B34A51}"/>
              </a:ext>
            </a:extLst>
          </p:cNvPr>
          <p:cNvSpPr/>
          <p:nvPr/>
        </p:nvSpPr>
        <p:spPr>
          <a:xfrm>
            <a:off x="2798825" y="5029417"/>
            <a:ext cx="4527262" cy="1200329"/>
          </a:xfrm>
          <a:prstGeom prst="rect">
            <a:avLst/>
          </a:prstGeom>
        </p:spPr>
        <p:txBody>
          <a:bodyPr wrap="square">
            <a:spAutoFit/>
          </a:bodyPr>
          <a:lstStyle/>
          <a:p>
            <a:r>
              <a:rPr lang="en-US" sz="2400" dirty="0">
                <a:latin typeface="Garamond" panose="02020404030301010803" pitchFamily="18" charset="0"/>
              </a:rPr>
              <a:t>Read the case study “Amazing Grace” to learn more about Grace’s life, work, and marriage.</a:t>
            </a:r>
            <a:endParaRPr lang="en-US" sz="2400" i="1" dirty="0">
              <a:latin typeface="Garamond" panose="02020404030301010803" pitchFamily="18" charset="0"/>
            </a:endParaRPr>
          </a:p>
        </p:txBody>
      </p:sp>
      <p:pic>
        <p:nvPicPr>
          <p:cNvPr id="10" name="Graphic 9" descr="Download from cloud">
            <a:hlinkClick r:id="rId4"/>
            <a:extLst>
              <a:ext uri="{FF2B5EF4-FFF2-40B4-BE49-F238E27FC236}">
                <a16:creationId xmlns:a16="http://schemas.microsoft.com/office/drawing/2014/main" id="{010C4E83-4FDA-47E1-960E-0F5703A93E4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28800" y="5225722"/>
            <a:ext cx="807720" cy="807720"/>
          </a:xfrm>
          <a:prstGeom prst="rect">
            <a:avLst/>
          </a:prstGeom>
        </p:spPr>
      </p:pic>
      <p:sp>
        <p:nvSpPr>
          <p:cNvPr id="8" name="Text Placeholder 2">
            <a:extLst>
              <a:ext uri="{FF2B5EF4-FFF2-40B4-BE49-F238E27FC236}">
                <a16:creationId xmlns:a16="http://schemas.microsoft.com/office/drawing/2014/main" id="{0981E235-0703-433D-B187-1476FD887F22}"/>
              </a:ext>
            </a:extLst>
          </p:cNvPr>
          <p:cNvSpPr>
            <a:spLocks noGrp="1"/>
          </p:cNvSpPr>
          <p:nvPr>
            <p:ph type="body" sz="quarter" idx="1"/>
          </p:nvPr>
        </p:nvSpPr>
        <p:spPr>
          <a:xfrm>
            <a:off x="1828801" y="1209675"/>
            <a:ext cx="5257800" cy="1851025"/>
          </a:xfrm>
        </p:spPr>
        <p:txBody>
          <a:bodyPr vert="horz" lIns="91440" tIns="45720" rIns="91440" bIns="45720" rtlCol="0" anchor="t">
            <a:noAutofit/>
          </a:bodyPr>
          <a:lstStyle/>
          <a:p>
            <a:r>
              <a:rPr lang="en-US" dirty="0">
                <a:latin typeface="Lato"/>
                <a:ea typeface="Lato"/>
                <a:cs typeface="Lato"/>
              </a:rPr>
              <a:t>After Grace and Laurence married in 1912, she became the Executive Secretary at Piney Woods, where she also taught English. Her contribution proved invaluable, and she was beloved by students, staff, and the surrounding community, known as “The Sunshine Lady of Piney Woods.” </a:t>
            </a:r>
          </a:p>
        </p:txBody>
      </p:sp>
    </p:spTree>
    <p:extLst>
      <p:ext uri="{BB962C8B-B14F-4D97-AF65-F5344CB8AC3E}">
        <p14:creationId xmlns:p14="http://schemas.microsoft.com/office/powerpoint/2010/main" val="958136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Captain Asa Turner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94417"/>
            <a:ext cx="6092687" cy="1849993"/>
          </a:xfrm>
        </p:spPr>
        <p:txBody>
          <a:bodyPr vert="horz" lIns="91440" tIns="45720" rIns="91440" bIns="45720" rtlCol="0" anchor="t">
            <a:noAutofit/>
          </a:bodyPr>
          <a:lstStyle/>
          <a:p>
            <a:r>
              <a:rPr lang="en-US" dirty="0">
                <a:latin typeface="Lato"/>
                <a:ea typeface="Lato"/>
                <a:cs typeface="Lato"/>
              </a:rPr>
              <a:t>A crucial earl supporter of Piney Woods was Captain Asa Turner.</a:t>
            </a:r>
          </a:p>
          <a:p>
            <a:r>
              <a:rPr lang="en-US" dirty="0">
                <a:latin typeface="Lato"/>
                <a:ea typeface="Lato"/>
                <a:cs typeface="Lato"/>
              </a:rPr>
              <a:t>A Civil War veteran who had been a prisoner of war, then Lieutenant of the 52</a:t>
            </a:r>
            <a:r>
              <a:rPr lang="en-US" baseline="30000" dirty="0">
                <a:latin typeface="Lato"/>
                <a:ea typeface="Lato"/>
                <a:cs typeface="Lato"/>
              </a:rPr>
              <a:t>nd</a:t>
            </a:r>
            <a:r>
              <a:rPr lang="en-US" dirty="0">
                <a:latin typeface="Lato"/>
                <a:ea typeface="Lato"/>
                <a:cs typeface="Lato"/>
              </a:rPr>
              <a:t> Colored Infantry, Turner sought to keep the promises of the Union victory he had sacrificed much to win.</a:t>
            </a:r>
          </a:p>
          <a:p>
            <a:r>
              <a:rPr lang="en-US" dirty="0">
                <a:latin typeface="Lato"/>
                <a:ea typeface="Lato"/>
                <a:cs typeface="Lato"/>
              </a:rPr>
              <a:t>Now a prosperous farmer in Iowa, Turner offered financial support and chaired the school’s Board of Trustees.</a:t>
            </a:r>
          </a:p>
        </p:txBody>
      </p:sp>
      <p:sp>
        <p:nvSpPr>
          <p:cNvPr id="5" name="Text Box 16">
            <a:extLst>
              <a:ext uri="{FF2B5EF4-FFF2-40B4-BE49-F238E27FC236}">
                <a16:creationId xmlns:a16="http://schemas.microsoft.com/office/drawing/2014/main" id="{EBDDED28-DD54-7902-ECFD-0277C734FCCF}"/>
              </a:ext>
            </a:extLst>
          </p:cNvPr>
          <p:cNvSpPr txBox="1"/>
          <p:nvPr/>
        </p:nvSpPr>
        <p:spPr>
          <a:xfrm>
            <a:off x="7682948" y="5761824"/>
            <a:ext cx="379449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Portrait of Jones with Captain Turner, from </a:t>
            </a:r>
            <a:r>
              <a:rPr lang="en-US" sz="2000" dirty="0">
                <a:solidFill>
                  <a:schemeClr val="tx1">
                    <a:lumMod val="65000"/>
                    <a:lumOff val="35000"/>
                  </a:schemeClr>
                </a:solidFill>
                <a:latin typeface="Garamond"/>
                <a:cs typeface="Times New Roman"/>
              </a:rPr>
              <a:t>Piney Woods and Its Story</a:t>
            </a:r>
            <a:r>
              <a:rPr lang="en-US" sz="2000" i="1" dirty="0">
                <a:solidFill>
                  <a:schemeClr val="tx1">
                    <a:lumMod val="65000"/>
                    <a:lumOff val="35000"/>
                  </a:schemeClr>
                </a:solidFill>
                <a:latin typeface="Garamond"/>
                <a:cs typeface="Times New Roman"/>
              </a:rPr>
              <a:t>, c. 1910. </a:t>
            </a:r>
            <a:endParaRPr lang="en-US" sz="2000" dirty="0">
              <a:solidFill>
                <a:schemeClr val="tx1">
                  <a:lumMod val="65000"/>
                  <a:lumOff val="35000"/>
                </a:schemeClr>
              </a:solidFill>
            </a:endParaRPr>
          </a:p>
        </p:txBody>
      </p:sp>
      <p:pic>
        <p:nvPicPr>
          <p:cNvPr id="6" name="Picture 5">
            <a:extLst>
              <a:ext uri="{FF2B5EF4-FFF2-40B4-BE49-F238E27FC236}">
                <a16:creationId xmlns:a16="http://schemas.microsoft.com/office/drawing/2014/main" id="{2475B11A-4CCB-4FEB-B981-E678DAED96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788" y="746449"/>
            <a:ext cx="2980653" cy="4947643"/>
          </a:xfrm>
          <a:prstGeom prst="rect">
            <a:avLst/>
          </a:prstGeom>
          <a:effectLst>
            <a:softEdge rad="76200"/>
          </a:effectLst>
        </p:spPr>
      </p:pic>
    </p:spTree>
    <p:extLst>
      <p:ext uri="{BB962C8B-B14F-4D97-AF65-F5344CB8AC3E}">
        <p14:creationId xmlns:p14="http://schemas.microsoft.com/office/powerpoint/2010/main" val="23816179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Captain Asa Turner</a:t>
            </a:r>
          </a:p>
        </p:txBody>
      </p:sp>
      <p:sp>
        <p:nvSpPr>
          <p:cNvPr id="5" name="Text Box 16">
            <a:extLst>
              <a:ext uri="{FF2B5EF4-FFF2-40B4-BE49-F238E27FC236}">
                <a16:creationId xmlns:a16="http://schemas.microsoft.com/office/drawing/2014/main" id="{EBDDED28-DD54-7902-ECFD-0277C734FCCF}"/>
              </a:ext>
            </a:extLst>
          </p:cNvPr>
          <p:cNvSpPr txBox="1"/>
          <p:nvPr/>
        </p:nvSpPr>
        <p:spPr>
          <a:xfrm>
            <a:off x="6400800" y="4696612"/>
            <a:ext cx="534563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a:cs typeface="Times New Roman"/>
              </a:rPr>
              <a:t>Left to Right: Jones, Webster, Rev. Lindsey Jones, Turner (seated), Iowa State Prof. Foster Campbell, and Taylor in front of the log cabin that served as the school’s first campus building, c. 1912.</a:t>
            </a:r>
          </a:p>
        </p:txBody>
      </p:sp>
      <p:pic>
        <p:nvPicPr>
          <p:cNvPr id="6" name="Picture 5">
            <a:extLst>
              <a:ext uri="{FF2B5EF4-FFF2-40B4-BE49-F238E27FC236}">
                <a16:creationId xmlns:a16="http://schemas.microsoft.com/office/drawing/2014/main" id="{A5FCB97D-453C-4471-B8A8-528282B7B60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307492" y="939434"/>
            <a:ext cx="5566883" cy="3757178"/>
          </a:xfrm>
          <a:prstGeom prst="rect">
            <a:avLst/>
          </a:prstGeom>
          <a:effectLst>
            <a:softEdge rad="127000"/>
          </a:effectLst>
        </p:spPr>
      </p:pic>
      <p:sp>
        <p:nvSpPr>
          <p:cNvPr id="8" name="Text Placeholder 7">
            <a:extLst>
              <a:ext uri="{FF2B5EF4-FFF2-40B4-BE49-F238E27FC236}">
                <a16:creationId xmlns:a16="http://schemas.microsoft.com/office/drawing/2014/main" id="{34774F6F-51BB-4A12-B0AC-ECE667F5F870}"/>
              </a:ext>
            </a:extLst>
          </p:cNvPr>
          <p:cNvSpPr>
            <a:spLocks noGrp="1"/>
          </p:cNvSpPr>
          <p:nvPr>
            <p:ph type="body" sz="quarter" idx="1"/>
          </p:nvPr>
        </p:nvSpPr>
        <p:spPr>
          <a:xfrm>
            <a:off x="1828799" y="1210021"/>
            <a:ext cx="4267201" cy="1905001"/>
          </a:xfrm>
        </p:spPr>
        <p:txBody>
          <a:bodyPr>
            <a:noAutofit/>
          </a:bodyPr>
          <a:lstStyle/>
          <a:p>
            <a:r>
              <a:rPr lang="en-US" dirty="0">
                <a:latin typeface="Lato"/>
                <a:ea typeface="Lato"/>
                <a:cs typeface="Lato"/>
              </a:rPr>
              <a:t>Turner also praised Jones and Piney Woods on his national lecture tours.</a:t>
            </a:r>
          </a:p>
          <a:p>
            <a:r>
              <a:rPr lang="en-US" dirty="0"/>
              <a:t>The school attracted other prominent backers and glowing coverage in the Northern press. Famous men and women came to speak to its students, showing them a world beyond the rural South.</a:t>
            </a:r>
          </a:p>
        </p:txBody>
      </p:sp>
    </p:spTree>
    <p:extLst>
      <p:ext uri="{BB962C8B-B14F-4D97-AF65-F5344CB8AC3E}">
        <p14:creationId xmlns:p14="http://schemas.microsoft.com/office/powerpoint/2010/main" val="2790322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0C0FE6-3850-4E9D-B14F-A25F9C10F3C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95614" y="0"/>
            <a:ext cx="10896386" cy="6257925"/>
          </a:xfrm>
          <a:prstGeom prst="rect">
            <a:avLst/>
          </a:prstGeom>
        </p:spPr>
      </p:pic>
      <p:sp>
        <p:nvSpPr>
          <p:cNvPr id="11" name="Text Box 16">
            <a:extLst>
              <a:ext uri="{FF2B5EF4-FFF2-40B4-BE49-F238E27FC236}">
                <a16:creationId xmlns:a16="http://schemas.microsoft.com/office/drawing/2014/main" id="{654D4075-413C-472E-926D-7BB500651600}"/>
              </a:ext>
            </a:extLst>
          </p:cNvPr>
          <p:cNvSpPr txBox="1"/>
          <p:nvPr/>
        </p:nvSpPr>
        <p:spPr>
          <a:xfrm>
            <a:off x="1614595" y="6356350"/>
            <a:ext cx="10258424" cy="37782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Group assembled for Farmers Institute at Taylor Hall on Piney Woods campus, 1912. State Historical Society of Iowa.</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103996668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Growing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00082"/>
            <a:ext cx="9720471" cy="1849993"/>
          </a:xfrm>
        </p:spPr>
        <p:txBody>
          <a:bodyPr vert="horz" lIns="91440" tIns="45720" rIns="91440" bIns="45720" rtlCol="0" anchor="t">
            <a:noAutofit/>
          </a:bodyPr>
          <a:lstStyle/>
          <a:p>
            <a:r>
              <a:rPr lang="en-US" dirty="0">
                <a:latin typeface="Lato"/>
                <a:ea typeface="Lato"/>
                <a:cs typeface="Lato"/>
              </a:rPr>
              <a:t>The work of Piney Woods benefitted not only its hundreds of students, but the wider community, as Jones intended. </a:t>
            </a:r>
          </a:p>
          <a:p>
            <a:r>
              <a:rPr lang="en-US" dirty="0">
                <a:latin typeface="Lato"/>
                <a:ea typeface="Lato"/>
                <a:cs typeface="Lato"/>
              </a:rPr>
              <a:t>By 1919, over 600 farmers had attended professional conferences hosted by Piney Woods, and over 6,000 acres of land near the school had been purchased by Black farmers. </a:t>
            </a:r>
          </a:p>
        </p:txBody>
      </p:sp>
      <p:pic>
        <p:nvPicPr>
          <p:cNvPr id="6" name="Picture 5">
            <a:extLst>
              <a:ext uri="{FF2B5EF4-FFF2-40B4-BE49-F238E27FC236}">
                <a16:creationId xmlns:a16="http://schemas.microsoft.com/office/drawing/2014/main" id="{9C34A531-C650-4D07-B483-B7704A619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799" y="3429000"/>
            <a:ext cx="6052931" cy="3098869"/>
          </a:xfrm>
          <a:prstGeom prst="rect">
            <a:avLst/>
          </a:prstGeom>
          <a:effectLst>
            <a:softEdge rad="76200"/>
          </a:effectLst>
        </p:spPr>
      </p:pic>
      <p:sp>
        <p:nvSpPr>
          <p:cNvPr id="7" name="Text Box 16">
            <a:extLst>
              <a:ext uri="{FF2B5EF4-FFF2-40B4-BE49-F238E27FC236}">
                <a16:creationId xmlns:a16="http://schemas.microsoft.com/office/drawing/2014/main" id="{6292FE06-6E2A-493F-9059-716574705B4F}"/>
              </a:ext>
            </a:extLst>
          </p:cNvPr>
          <p:cNvSpPr txBox="1"/>
          <p:nvPr/>
        </p:nvSpPr>
        <p:spPr>
          <a:xfrm>
            <a:off x="8063069" y="4587704"/>
            <a:ext cx="303102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Laurence Jones is 3rd from left in the front row; Asa Turner in the center, and to his right is E.N. “Ed” Taylor, farmer and ex-slave who gifted the school’s land and for whom Taylor Hall is named.</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1730368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Growing Piney Woods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7084696" cy="1849993"/>
          </a:xfrm>
        </p:spPr>
        <p:txBody>
          <a:bodyPr vert="horz" lIns="91440" tIns="45720" rIns="91440" bIns="45720" rtlCol="0" anchor="t">
            <a:noAutofit/>
          </a:bodyPr>
          <a:lstStyle/>
          <a:p>
            <a:r>
              <a:rPr lang="en-US" dirty="0">
                <a:latin typeface="Lato"/>
                <a:ea typeface="Lato"/>
                <a:cs typeface="Lato"/>
              </a:rPr>
              <a:t>The relationships Laurence and Grace Jones built with backers in the North – White industrialists, Black civic organizations, ordinary people of all backgrounds willing to chip in whatever they could to benefit the school – helped Piney Woods expand rapidly, and its national reputation grew.</a:t>
            </a:r>
          </a:p>
          <a:p>
            <a:r>
              <a:rPr lang="en-US" dirty="0">
                <a:latin typeface="Lato"/>
                <a:ea typeface="Lato"/>
                <a:cs typeface="Lato"/>
              </a:rPr>
              <a:t>Good will with White Southerners came more slowly. The Joneses carefully observed the color line, even though it angered them, for the good of the school and their own safety. Still, Jones found himself in danger more than once.</a:t>
            </a:r>
          </a:p>
        </p:txBody>
      </p:sp>
      <p:pic>
        <p:nvPicPr>
          <p:cNvPr id="6" name="Picture 2">
            <a:extLst>
              <a:ext uri="{FF2B5EF4-FFF2-40B4-BE49-F238E27FC236}">
                <a16:creationId xmlns:a16="http://schemas.microsoft.com/office/drawing/2014/main" id="{C58E2718-AAA4-45A7-A62D-54FBCE0256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9155674" y="1254137"/>
            <a:ext cx="2609428" cy="3659021"/>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sp>
        <p:nvSpPr>
          <p:cNvPr id="7" name="Text Box 16">
            <a:extLst>
              <a:ext uri="{FF2B5EF4-FFF2-40B4-BE49-F238E27FC236}">
                <a16:creationId xmlns:a16="http://schemas.microsoft.com/office/drawing/2014/main" id="{789FC7AD-BCC6-4263-949B-B9A08AC4F771}"/>
              </a:ext>
            </a:extLst>
          </p:cNvPr>
          <p:cNvSpPr txBox="1"/>
          <p:nvPr/>
        </p:nvSpPr>
        <p:spPr>
          <a:xfrm>
            <a:off x="9361256" y="4957274"/>
            <a:ext cx="2198264" cy="43960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Laurence Jones, c.1930.</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28970574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Narrow Escape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93744"/>
            <a:ext cx="9561443" cy="1849993"/>
          </a:xfrm>
        </p:spPr>
        <p:txBody>
          <a:bodyPr vert="horz" lIns="91440" tIns="45720" rIns="91440" bIns="45720" rtlCol="0" anchor="t">
            <a:noAutofit/>
          </a:bodyPr>
          <a:lstStyle/>
          <a:p>
            <a:r>
              <a:rPr lang="en-US" dirty="0">
                <a:latin typeface="Lato"/>
                <a:ea typeface="Lato"/>
                <a:cs typeface="Lato"/>
              </a:rPr>
              <a:t>In one famous episode during the volatile days of the First World War, Jones was giving a </a:t>
            </a:r>
            <a:r>
              <a:rPr lang="en-US" b="1" dirty="0">
                <a:latin typeface="Lato"/>
                <a:ea typeface="Lato"/>
                <a:cs typeface="Lato"/>
              </a:rPr>
              <a:t>zealous</a:t>
            </a:r>
            <a:r>
              <a:rPr lang="en-US" dirty="0">
                <a:latin typeface="Lato"/>
                <a:ea typeface="Lato"/>
                <a:cs typeface="Lato"/>
              </a:rPr>
              <a:t> speech about the need for Black Americans to fight ignorance and superstition in the “battle of life.” Some White children overhead this and took it as a violent provocation. </a:t>
            </a:r>
          </a:p>
        </p:txBody>
      </p:sp>
      <p:pic>
        <p:nvPicPr>
          <p:cNvPr id="5" name="Picture 4">
            <a:extLst>
              <a:ext uri="{FF2B5EF4-FFF2-40B4-BE49-F238E27FC236}">
                <a16:creationId xmlns:a16="http://schemas.microsoft.com/office/drawing/2014/main" id="{CD690CD9-DCCB-4A79-A6CD-F8C8631EA66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96000" y="3143737"/>
            <a:ext cx="5020100" cy="3454793"/>
          </a:xfrm>
          <a:prstGeom prst="rect">
            <a:avLst/>
          </a:prstGeom>
          <a:ln>
            <a:noFill/>
          </a:ln>
          <a:effectLst>
            <a:outerShdw blurRad="292100" dist="139700" dir="2700000" algn="tl" rotWithShape="0">
              <a:srgbClr val="333333">
                <a:alpha val="65000"/>
              </a:srgbClr>
            </a:outerShdw>
          </a:effectLst>
        </p:spPr>
      </p:pic>
      <p:sp>
        <p:nvSpPr>
          <p:cNvPr id="6" name="Text Box 16">
            <a:extLst>
              <a:ext uri="{FF2B5EF4-FFF2-40B4-BE49-F238E27FC236}">
                <a16:creationId xmlns:a16="http://schemas.microsoft.com/office/drawing/2014/main" id="{1680214A-924E-4EFC-AD32-908B16882B8A}"/>
              </a:ext>
            </a:extLst>
          </p:cNvPr>
          <p:cNvSpPr txBox="1"/>
          <p:nvPr/>
        </p:nvSpPr>
        <p:spPr>
          <a:xfrm>
            <a:off x="1828800" y="4643914"/>
            <a:ext cx="363772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Map showing the “Red Record of Lynching” across America as of 1921, along with legislative opposition to the anti-lynching Dyer Bill. Created by reformer Ida B. Wells and distributed by the Colored Women’s Clubs of Michigan. </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118290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Narrow Escape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796951" y="1120569"/>
            <a:ext cx="4662866" cy="1849993"/>
          </a:xfrm>
        </p:spPr>
        <p:txBody>
          <a:bodyPr vert="horz" lIns="91440" tIns="45720" rIns="91440" bIns="45720" rtlCol="0" anchor="t">
            <a:noAutofit/>
          </a:bodyPr>
          <a:lstStyle/>
          <a:p>
            <a:r>
              <a:rPr lang="en-US" dirty="0">
                <a:latin typeface="Lato"/>
                <a:ea typeface="Lato"/>
                <a:cs typeface="Lato"/>
              </a:rPr>
              <a:t>In the </a:t>
            </a:r>
            <a:r>
              <a:rPr lang="en-US" b="1" dirty="0">
                <a:latin typeface="Lato"/>
                <a:ea typeface="Lato"/>
                <a:cs typeface="Lato"/>
              </a:rPr>
              <a:t>paranoid</a:t>
            </a:r>
            <a:r>
              <a:rPr lang="en-US" dirty="0">
                <a:latin typeface="Lato"/>
                <a:ea typeface="Lato"/>
                <a:cs typeface="Lato"/>
              </a:rPr>
              <a:t> atmosphere of that era, rumors had spread that Germany was trying to provoke a Black insurrection in America. A White mob surrounded the church where Jones was speaking, seized him, and threw him on a bonfire, his neck in a noose. </a:t>
            </a:r>
          </a:p>
        </p:txBody>
      </p:sp>
      <p:pic>
        <p:nvPicPr>
          <p:cNvPr id="5" name="Picture 4">
            <a:extLst>
              <a:ext uri="{FF2B5EF4-FFF2-40B4-BE49-F238E27FC236}">
                <a16:creationId xmlns:a16="http://schemas.microsoft.com/office/drawing/2014/main" id="{E8C7424C-3C32-4BCC-9A4E-DB97643AD7A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60868" y="1210022"/>
            <a:ext cx="4662866" cy="3263532"/>
          </a:xfrm>
          <a:prstGeom prst="rect">
            <a:avLst/>
          </a:prstGeom>
          <a:effectLst>
            <a:softEdge rad="38100"/>
          </a:effectLst>
        </p:spPr>
      </p:pic>
      <p:sp>
        <p:nvSpPr>
          <p:cNvPr id="6" name="Text Placeholder 2">
            <a:extLst>
              <a:ext uri="{FF2B5EF4-FFF2-40B4-BE49-F238E27FC236}">
                <a16:creationId xmlns:a16="http://schemas.microsoft.com/office/drawing/2014/main" id="{866F74F1-0111-4523-B4F8-B1DED1AC3DB8}"/>
              </a:ext>
            </a:extLst>
          </p:cNvPr>
          <p:cNvSpPr txBox="1">
            <a:spLocks/>
          </p:cNvSpPr>
          <p:nvPr/>
        </p:nvSpPr>
        <p:spPr>
          <a:xfrm>
            <a:off x="1725385" y="5142264"/>
            <a:ext cx="9734432" cy="139279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Jones was given one last chance to explain himself. He spoke passionately of Piney Woods, its benevolent mission, and the many people in the community who had helped him. </a:t>
            </a:r>
          </a:p>
        </p:txBody>
      </p:sp>
      <p:sp>
        <p:nvSpPr>
          <p:cNvPr id="7" name="Text Box 16">
            <a:extLst>
              <a:ext uri="{FF2B5EF4-FFF2-40B4-BE49-F238E27FC236}">
                <a16:creationId xmlns:a16="http://schemas.microsoft.com/office/drawing/2014/main" id="{BD2A0D7C-D70B-4B30-85DA-B4F98D5DB7E6}"/>
              </a:ext>
            </a:extLst>
          </p:cNvPr>
          <p:cNvSpPr txBox="1"/>
          <p:nvPr/>
        </p:nvSpPr>
        <p:spPr>
          <a:xfrm>
            <a:off x="1869335" y="4473553"/>
            <a:ext cx="465439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Lynch mob scene from Black independent filmmaker Oscar </a:t>
            </a:r>
            <a:r>
              <a:rPr lang="en-US" sz="2000" i="1" dirty="0" err="1">
                <a:solidFill>
                  <a:schemeClr val="tx1">
                    <a:lumMod val="65000"/>
                    <a:lumOff val="35000"/>
                  </a:schemeClr>
                </a:solidFill>
                <a:latin typeface="Garamond"/>
                <a:cs typeface="Times New Roman"/>
              </a:rPr>
              <a:t>Micheaux’s</a:t>
            </a:r>
            <a:r>
              <a:rPr lang="en-US" sz="2000" i="1" dirty="0">
                <a:solidFill>
                  <a:schemeClr val="tx1">
                    <a:lumMod val="65000"/>
                    <a:lumOff val="35000"/>
                  </a:schemeClr>
                </a:solidFill>
                <a:latin typeface="Garamond"/>
                <a:cs typeface="Times New Roman"/>
              </a:rPr>
              <a:t> </a:t>
            </a:r>
            <a:r>
              <a:rPr lang="en-US" sz="2000" dirty="0">
                <a:solidFill>
                  <a:schemeClr val="tx1">
                    <a:lumMod val="65000"/>
                    <a:lumOff val="35000"/>
                  </a:schemeClr>
                </a:solidFill>
                <a:latin typeface="Garamond"/>
                <a:cs typeface="Times New Roman"/>
              </a:rPr>
              <a:t>Within Our Gates (1920).</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161301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Narrow Escape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50748"/>
            <a:ext cx="5134707" cy="5150052"/>
          </a:xfrm>
        </p:spPr>
        <p:txBody>
          <a:bodyPr vert="horz" lIns="91440" tIns="45720" rIns="91440" bIns="45720" rtlCol="0" anchor="t">
            <a:noAutofit/>
          </a:bodyPr>
          <a:lstStyle/>
          <a:p>
            <a:r>
              <a:rPr lang="en-US" dirty="0">
                <a:latin typeface="Lato"/>
                <a:ea typeface="Lato"/>
                <a:cs typeface="Lato"/>
              </a:rPr>
              <a:t>The White men in the crowd recognized the names in Jones’ speech and realized who he was.</a:t>
            </a:r>
          </a:p>
          <a:p>
            <a:r>
              <a:rPr lang="en-US" dirty="0">
                <a:latin typeface="Lato"/>
                <a:ea typeface="Lato"/>
                <a:cs typeface="Lato"/>
              </a:rPr>
              <a:t>One of the ringleaders ordered Jones be released. Instead, the mob passed a hat around and raised 52 dollars for the school.</a:t>
            </a:r>
          </a:p>
          <a:p>
            <a:r>
              <a:rPr lang="en-US" dirty="0">
                <a:latin typeface="Lato"/>
                <a:ea typeface="Lato"/>
                <a:cs typeface="Lato"/>
              </a:rPr>
              <a:t>Jones, incredibly, held no grudge. “I have no time to quarrel, and no time for regrets,” he explained later, “and </a:t>
            </a:r>
            <a:r>
              <a:rPr lang="en-US" dirty="0"/>
              <a:t>no man can force me to stoop low enough to hate him.”</a:t>
            </a:r>
            <a:endParaRPr lang="en-US" dirty="0">
              <a:latin typeface="Lato"/>
              <a:ea typeface="Lato"/>
              <a:cs typeface="Lato"/>
            </a:endParaRPr>
          </a:p>
        </p:txBody>
      </p:sp>
      <p:pic>
        <p:nvPicPr>
          <p:cNvPr id="5" name="Picture 4">
            <a:extLst>
              <a:ext uri="{FF2B5EF4-FFF2-40B4-BE49-F238E27FC236}">
                <a16:creationId xmlns:a16="http://schemas.microsoft.com/office/drawing/2014/main" id="{EAB9202B-56B3-4BC4-967B-81A2794E5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5633" y="655982"/>
            <a:ext cx="3039358" cy="4446756"/>
          </a:xfrm>
          <a:prstGeom prst="rect">
            <a:avLst/>
          </a:prstGeom>
          <a:ln>
            <a:noFill/>
          </a:ln>
          <a:effectLst>
            <a:outerShdw blurRad="292100" dist="139700" dir="2700000" algn="tl" rotWithShape="0">
              <a:srgbClr val="333333">
                <a:alpha val="65000"/>
              </a:srgbClr>
            </a:outerShdw>
            <a:softEdge rad="38100"/>
          </a:effectLst>
        </p:spPr>
      </p:pic>
      <p:sp>
        <p:nvSpPr>
          <p:cNvPr id="6" name="Text Box 16">
            <a:extLst>
              <a:ext uri="{FF2B5EF4-FFF2-40B4-BE49-F238E27FC236}">
                <a16:creationId xmlns:a16="http://schemas.microsoft.com/office/drawing/2014/main" id="{F249EF9B-9DC5-43C9-8C30-C7BCCDA57C5D}"/>
              </a:ext>
            </a:extLst>
          </p:cNvPr>
          <p:cNvSpPr txBox="1"/>
          <p:nvPr/>
        </p:nvSpPr>
        <p:spPr>
          <a:xfrm>
            <a:off x="7575633" y="5459619"/>
            <a:ext cx="3607816" cy="94118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Beth Day’s </a:t>
            </a:r>
            <a:r>
              <a:rPr lang="en-US" sz="2000" dirty="0">
                <a:solidFill>
                  <a:schemeClr val="tx1">
                    <a:lumMod val="65000"/>
                    <a:lumOff val="35000"/>
                  </a:schemeClr>
                </a:solidFill>
                <a:latin typeface="Garamond"/>
                <a:cs typeface="Times New Roman"/>
              </a:rPr>
              <a:t>The Little Professor of Piney Woods </a:t>
            </a:r>
            <a:r>
              <a:rPr lang="en-US" sz="2000" i="1" dirty="0">
                <a:solidFill>
                  <a:schemeClr val="tx1">
                    <a:lumMod val="65000"/>
                    <a:lumOff val="35000"/>
                  </a:schemeClr>
                </a:solidFill>
                <a:latin typeface="Garamond"/>
                <a:cs typeface="Times New Roman"/>
              </a:rPr>
              <a:t>(1955), one of the many books where this story has been told.</a:t>
            </a:r>
            <a:endParaRPr lang="en-US" sz="2000" i="1" dirty="0">
              <a:solidFill>
                <a:schemeClr val="tx1">
                  <a:lumMod val="65000"/>
                  <a:lumOff val="35000"/>
                </a:schemeClr>
              </a:solidFill>
            </a:endParaRPr>
          </a:p>
        </p:txBody>
      </p:sp>
    </p:spTree>
    <p:extLst>
      <p:ext uri="{BB962C8B-B14F-4D97-AF65-F5344CB8AC3E}">
        <p14:creationId xmlns:p14="http://schemas.microsoft.com/office/powerpoint/2010/main" val="3006227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705974" cy="752821"/>
          </a:xfrm>
        </p:spPr>
        <p:txBody>
          <a:bodyPr/>
          <a:lstStyle/>
          <a:p>
            <a:r>
              <a:rPr lang="en-US" dirty="0"/>
              <a:t>A New Vision for Blind Students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943599" y="1291434"/>
            <a:ext cx="5591175" cy="1849993"/>
          </a:xfrm>
        </p:spPr>
        <p:txBody>
          <a:bodyPr vert="horz" lIns="91440" tIns="45720" rIns="91440" bIns="45720" rtlCol="0" anchor="t">
            <a:noAutofit/>
          </a:bodyPr>
          <a:lstStyle/>
          <a:p>
            <a:r>
              <a:rPr lang="en-US" dirty="0">
                <a:latin typeface="Lato"/>
                <a:ea typeface="Lato"/>
                <a:cs typeface="Lato"/>
              </a:rPr>
              <a:t>In 1929, Jones realized that Mississippi badly need a school for blind students. He hired Martha Louise Foxx, a partially blind educator who had attended a number of prominent schools for the blind. Foxx built a curriculum for blind students that emphasized self-reliance and treated them as valued members of the student community.</a:t>
            </a: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41129"/>
            <a:ext cx="3831198" cy="4833693"/>
          </a:xfrm>
          <a:prstGeom prst="rect">
            <a:avLst/>
          </a:prstGeom>
          <a:effectLst>
            <a:softEdge rad="63500"/>
          </a:effectLst>
        </p:spPr>
      </p:pic>
      <p:sp>
        <p:nvSpPr>
          <p:cNvPr id="5" name="Text Box 16">
            <a:extLst>
              <a:ext uri="{FF2B5EF4-FFF2-40B4-BE49-F238E27FC236}">
                <a16:creationId xmlns:a16="http://schemas.microsoft.com/office/drawing/2014/main" id="{EBDDED28-DD54-7902-ECFD-0277C734FCCF}"/>
              </a:ext>
            </a:extLst>
          </p:cNvPr>
          <p:cNvSpPr txBox="1"/>
          <p:nvPr/>
        </p:nvSpPr>
        <p:spPr>
          <a:xfrm>
            <a:off x="5943599" y="5587097"/>
            <a:ext cx="5591175"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Martha Louise Foxx, innovative teacher of, and advocate for, the blind. Her work at Piney Woods earned her many accolades. </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174540251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599BA3D-96F8-4053-B99F-0A4DBD6D6BA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3125977"/>
            <a:ext cx="9936302" cy="4061714"/>
          </a:xfrm>
          <a:prstGeom prst="rect">
            <a:avLst/>
          </a:prstGeom>
          <a:effectLst>
            <a:softEdge rad="63500"/>
          </a:effectLst>
        </p:spPr>
      </p:pic>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1" y="457200"/>
            <a:ext cx="9595068" cy="717550"/>
          </a:xfrm>
        </p:spPr>
        <p:txBody>
          <a:bodyPr>
            <a:normAutofit/>
          </a:bodyPr>
          <a:lstStyle/>
          <a:p>
            <a:r>
              <a:rPr lang="en-US" dirty="0"/>
              <a:t>Head, Heart, Hands: The Piney Woods School</a:t>
            </a:r>
          </a:p>
        </p:txBody>
      </p:sp>
      <p:sp>
        <p:nvSpPr>
          <p:cNvPr id="7" name="Text Placeholder 2">
            <a:extLst>
              <a:ext uri="{FF2B5EF4-FFF2-40B4-BE49-F238E27FC236}">
                <a16:creationId xmlns:a16="http://schemas.microsoft.com/office/drawing/2014/main" id="{416165E5-3F07-4917-A00E-83C8987B4385}"/>
              </a:ext>
            </a:extLst>
          </p:cNvPr>
          <p:cNvSpPr txBox="1">
            <a:spLocks/>
          </p:cNvSpPr>
          <p:nvPr/>
        </p:nvSpPr>
        <p:spPr>
          <a:xfrm>
            <a:off x="1828803" y="1263504"/>
            <a:ext cx="9595066"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Aft>
                <a:spcPts val="1000"/>
              </a:spcAft>
            </a:pPr>
            <a:r>
              <a:rPr lang="en-US" dirty="0">
                <a:latin typeface="Lato"/>
                <a:ea typeface="Lato"/>
                <a:cs typeface="Lato"/>
              </a:rPr>
              <a:t>Its endowment was just two dollars, and its first class of three students sat on logs – but word spread, and community support swelled. The school grew swiftly, and in May 1913 Piney Woods received its </a:t>
            </a:r>
            <a:r>
              <a:rPr lang="en-US" b="1" dirty="0">
                <a:latin typeface="Lato"/>
                <a:ea typeface="Lato"/>
                <a:cs typeface="Lato"/>
              </a:rPr>
              <a:t>charter</a:t>
            </a:r>
            <a:r>
              <a:rPr lang="en-US" dirty="0">
                <a:latin typeface="Lato"/>
                <a:ea typeface="Lato"/>
                <a:cs typeface="Lato"/>
              </a:rPr>
              <a:t> from the Governor of Mississippi.</a:t>
            </a:r>
          </a:p>
        </p:txBody>
      </p:sp>
    </p:spTree>
    <p:extLst>
      <p:ext uri="{BB962C8B-B14F-4D97-AF65-F5344CB8AC3E}">
        <p14:creationId xmlns:p14="http://schemas.microsoft.com/office/powerpoint/2010/main" val="27123419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705974" cy="752821"/>
          </a:xfrm>
        </p:spPr>
        <p:txBody>
          <a:bodyPr/>
          <a:lstStyle/>
          <a:p>
            <a:r>
              <a:rPr lang="en-US" dirty="0"/>
              <a:t>A New Vision for Blind Students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943599" y="1210021"/>
            <a:ext cx="5743575" cy="1849993"/>
          </a:xfrm>
        </p:spPr>
        <p:txBody>
          <a:bodyPr vert="horz" lIns="91440" tIns="45720" rIns="91440" bIns="45720" rtlCol="0" anchor="t">
            <a:noAutofit/>
          </a:bodyPr>
          <a:lstStyle/>
          <a:p>
            <a:r>
              <a:rPr lang="en-US" dirty="0"/>
              <a:t>By the 1940s, blind students and sighted students participated in a shared student life; in high school, they took the same classes. </a:t>
            </a:r>
          </a:p>
          <a:p>
            <a:r>
              <a:rPr lang="en-US" dirty="0"/>
              <a:t>Jones and Foxx had “pioneered the first program in the nation to mainstream blind students,” according to the American Printing House for the Blind, relieving the </a:t>
            </a:r>
            <a:r>
              <a:rPr lang="en-US" b="1" dirty="0"/>
              <a:t>stigma </a:t>
            </a:r>
            <a:r>
              <a:rPr lang="en-US" dirty="0"/>
              <a:t>of blindness for many.</a:t>
            </a:r>
            <a:endParaRPr lang="en-US" dirty="0">
              <a:latin typeface="Lato"/>
              <a:ea typeface="Lato"/>
              <a:cs typeface="Lato"/>
            </a:endParaRP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402160"/>
            <a:ext cx="3857549" cy="2285597"/>
          </a:xfrm>
          <a:prstGeom prst="rect">
            <a:avLst/>
          </a:prstGeom>
          <a:effectLst>
            <a:softEdge rad="63500"/>
          </a:effectLst>
        </p:spPr>
      </p:pic>
      <p:pic>
        <p:nvPicPr>
          <p:cNvPr id="6" name="Graphic 5" descr="Download from cloud">
            <a:hlinkClick r:id="rId4"/>
            <a:extLst>
              <a:ext uri="{FF2B5EF4-FFF2-40B4-BE49-F238E27FC236}">
                <a16:creationId xmlns:a16="http://schemas.microsoft.com/office/drawing/2014/main" id="{0B3398CB-A741-4B08-8ED5-EE7491A693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91614" y="5593080"/>
            <a:ext cx="807720" cy="807720"/>
          </a:xfrm>
          <a:prstGeom prst="rect">
            <a:avLst/>
          </a:prstGeom>
        </p:spPr>
      </p:pic>
      <p:sp>
        <p:nvSpPr>
          <p:cNvPr id="7" name="Text Box 16">
            <a:hlinkClick r:id="rId4"/>
            <a:extLst>
              <a:ext uri="{FF2B5EF4-FFF2-40B4-BE49-F238E27FC236}">
                <a16:creationId xmlns:a16="http://schemas.microsoft.com/office/drawing/2014/main" id="{1B081B12-19B5-4DBF-AD9D-DE13B5E4E5DE}"/>
              </a:ext>
            </a:extLst>
          </p:cNvPr>
          <p:cNvSpPr txBox="1"/>
          <p:nvPr/>
        </p:nvSpPr>
        <p:spPr>
          <a:xfrm>
            <a:off x="2887023" y="5593080"/>
            <a:ext cx="812657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a:t>
            </a:r>
            <a:r>
              <a:rPr lang="en-US" sz="2400" dirty="0">
                <a:latin typeface="Garamond" panose="02020404030301010803" pitchFamily="18" charset="0"/>
                <a:ea typeface="Calibri" panose="020F0502020204030204" pitchFamily="34" charset="0"/>
                <a:cs typeface="Times New Roman" panose="02020603050405020304" pitchFamily="18" charset="0"/>
              </a:rPr>
              <a:t>s</a:t>
            </a:r>
            <a:r>
              <a:rPr lang="en-US" sz="2400" dirty="0">
                <a:effectLst/>
                <a:latin typeface="Garamond" panose="02020404030301010803" pitchFamily="18" charset="0"/>
                <a:ea typeface="Calibri" panose="020F0502020204030204" pitchFamily="34" charset="0"/>
                <a:cs typeface="Times New Roman" panose="02020603050405020304" pitchFamily="18" charset="0"/>
              </a:rPr>
              <a:t>tudy “A Sense of Purpose” to read about the decades of success in educating blind students at Piney Woods.</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9" name="Text Box 16">
            <a:extLst>
              <a:ext uri="{FF2B5EF4-FFF2-40B4-BE49-F238E27FC236}">
                <a16:creationId xmlns:a16="http://schemas.microsoft.com/office/drawing/2014/main" id="{FF5AA032-A2DC-4B2D-88A1-DA0C01B708B1}"/>
              </a:ext>
            </a:extLst>
          </p:cNvPr>
          <p:cNvSpPr txBox="1"/>
          <p:nvPr/>
        </p:nvSpPr>
        <p:spPr>
          <a:xfrm>
            <a:off x="1828800" y="3716574"/>
            <a:ext cx="385754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Helen Keller (seated center) visited Piney Woods in 1945 and met with its students. Jones is seated second from the right.</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0481149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Cotton Blossom Singers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66653"/>
            <a:ext cx="4651512" cy="1364743"/>
          </a:xfrm>
        </p:spPr>
        <p:txBody>
          <a:bodyPr vert="horz" lIns="91440" tIns="45720" rIns="91440" bIns="45720" rtlCol="0" anchor="t">
            <a:noAutofit/>
          </a:bodyPr>
          <a:lstStyle/>
          <a:p>
            <a:r>
              <a:rPr lang="en-US" dirty="0"/>
              <a:t>Laurence Jones had a deep love and appreciation for music, which he inherited from his mother. In high school, his peers selected him to write the class song. In the 1920s, he formed some of the Piney Woods students into a musical act that could travel and raise money for the school: the Cotton Blossom Singers.</a:t>
            </a:r>
          </a:p>
          <a:p>
            <a:endParaRPr lang="en-US" dirty="0"/>
          </a:p>
        </p:txBody>
      </p:sp>
      <p:pic>
        <p:nvPicPr>
          <p:cNvPr id="5" name="Picture 4">
            <a:extLst>
              <a:ext uri="{FF2B5EF4-FFF2-40B4-BE49-F238E27FC236}">
                <a16:creationId xmlns:a16="http://schemas.microsoft.com/office/drawing/2014/main" id="{7C585AE5-4D0F-4DF9-A72C-F91795A719B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873201" y="1351744"/>
            <a:ext cx="4812388" cy="3121548"/>
          </a:xfrm>
          <a:prstGeom prst="rect">
            <a:avLst/>
          </a:prstGeom>
        </p:spPr>
      </p:pic>
      <p:sp>
        <p:nvSpPr>
          <p:cNvPr id="9" name="Text Box 16">
            <a:extLst>
              <a:ext uri="{FF2B5EF4-FFF2-40B4-BE49-F238E27FC236}">
                <a16:creationId xmlns:a16="http://schemas.microsoft.com/office/drawing/2014/main" id="{A937B42E-65CE-49FB-9EF5-C9B95EA7AC7A}"/>
              </a:ext>
            </a:extLst>
          </p:cNvPr>
          <p:cNvSpPr txBox="1"/>
          <p:nvPr/>
        </p:nvSpPr>
        <p:spPr>
          <a:xfrm>
            <a:off x="6931421" y="4483231"/>
            <a:ext cx="469594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Laurence Jones conducts an early lineup of The Cotton Blossom Singers in this promotional image from the mid-1920s. Jones himself wrote and published songs, including “Sweet Memories of Dixie” in 1924. </a:t>
            </a:r>
          </a:p>
        </p:txBody>
      </p:sp>
    </p:spTree>
    <p:extLst>
      <p:ext uri="{BB962C8B-B14F-4D97-AF65-F5344CB8AC3E}">
        <p14:creationId xmlns:p14="http://schemas.microsoft.com/office/powerpoint/2010/main" val="8946883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E36B0FB-4463-4EA3-9526-A868149F1C7A}"/>
              </a:ext>
            </a:extLst>
          </p:cNvPr>
          <p:cNvPicPr>
            <a:picLocks noChangeAspect="1"/>
          </p:cNvPicPr>
          <p:nvPr/>
        </p:nvPicPr>
        <p:blipFill rotWithShape="1">
          <a:blip r:embed="rId3">
            <a:extLst>
              <a:ext uri="{28A0092B-C50C-407E-A947-70E740481C1C}">
                <a14:useLocalDpi xmlns:a14="http://schemas.microsoft.com/office/drawing/2010/main" val="0"/>
              </a:ext>
            </a:extLst>
          </a:blip>
          <a:srcRect t="-1" b="-83"/>
          <a:stretch/>
        </p:blipFill>
        <p:spPr>
          <a:xfrm>
            <a:off x="1299633" y="1352548"/>
            <a:ext cx="5298352" cy="5495925"/>
          </a:xfrm>
          <a:prstGeom prst="rect">
            <a:avLst/>
          </a:prstGeom>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936302" cy="752821"/>
          </a:xfrm>
        </p:spPr>
        <p:txBody>
          <a:bodyPr/>
          <a:lstStyle/>
          <a:p>
            <a:r>
              <a:rPr lang="en-US" dirty="0"/>
              <a:t>The Cotton Blossom Singers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923950" y="1352548"/>
            <a:ext cx="4317405" cy="1364743"/>
          </a:xfrm>
        </p:spPr>
        <p:txBody>
          <a:bodyPr vert="horz" lIns="91440" tIns="45720" rIns="91440" bIns="45720" rtlCol="0" anchor="t">
            <a:noAutofit/>
          </a:bodyPr>
          <a:lstStyle/>
          <a:p>
            <a:r>
              <a:rPr lang="en-US" dirty="0"/>
              <a:t>They became the first of several musical acts to serve as ambassadors for Piney Woods and it mission.</a:t>
            </a:r>
          </a:p>
          <a:p>
            <a:r>
              <a:rPr lang="en-US" dirty="0"/>
              <a:t>In 1927, Grace Jones</a:t>
            </a:r>
            <a:r>
              <a:rPr lang="en-US" dirty="0">
                <a:latin typeface="Lato"/>
                <a:ea typeface="Lato"/>
                <a:cs typeface="Lato"/>
              </a:rPr>
              <a:t> led the Cotton Blossom Singers on a lucrative nationwide fundraising tour, playing shows in New England, California, and everywhere in between for over a year. </a:t>
            </a:r>
            <a:endParaRPr lang="en-US" dirty="0"/>
          </a:p>
          <a:p>
            <a:endParaRPr lang="en-US" dirty="0"/>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36129">
            <a:off x="2553874" y="4256349"/>
            <a:ext cx="3916028" cy="2758557"/>
          </a:xfrm>
          <a:prstGeom prst="rect">
            <a:avLst/>
          </a:prstGeom>
          <a:ln>
            <a:noFill/>
          </a:ln>
          <a:effectLst>
            <a:softEdge rad="112500"/>
          </a:effectLst>
        </p:spPr>
      </p:pic>
    </p:spTree>
    <p:extLst>
      <p:ext uri="{BB962C8B-B14F-4D97-AF65-F5344CB8AC3E}">
        <p14:creationId xmlns:p14="http://schemas.microsoft.com/office/powerpoint/2010/main" val="31243607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Death of Grace Jones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8" y="1210021"/>
            <a:ext cx="6117773" cy="1849993"/>
          </a:xfrm>
        </p:spPr>
        <p:txBody>
          <a:bodyPr vert="horz" lIns="91440" tIns="45720" rIns="91440" bIns="45720" rtlCol="0" anchor="t">
            <a:noAutofit/>
          </a:bodyPr>
          <a:lstStyle/>
          <a:p>
            <a:pPr>
              <a:spcBef>
                <a:spcPts val="0"/>
              </a:spcBef>
              <a:spcAft>
                <a:spcPts val="1000"/>
              </a:spcAft>
            </a:pPr>
            <a:r>
              <a:rPr lang="en-US" dirty="0">
                <a:latin typeface="Lato"/>
                <a:ea typeface="Lato"/>
                <a:cs typeface="Lato"/>
              </a:rPr>
              <a:t>But the stress and strain of travelling and fundraising, along with her many other civic pursuits, took their toll on Grace’s health. She died after a bout of </a:t>
            </a:r>
            <a:r>
              <a:rPr lang="en-US" b="1" dirty="0">
                <a:latin typeface="Lato"/>
                <a:ea typeface="Lato"/>
                <a:cs typeface="Lato"/>
              </a:rPr>
              <a:t>pneumonia</a:t>
            </a:r>
            <a:r>
              <a:rPr lang="en-US" dirty="0">
                <a:latin typeface="Lato"/>
                <a:ea typeface="Lato"/>
                <a:cs typeface="Lato"/>
              </a:rPr>
              <a:t> in 1928, age 52.</a:t>
            </a:r>
          </a:p>
          <a:p>
            <a:pPr>
              <a:spcBef>
                <a:spcPts val="0"/>
              </a:spcBef>
              <a:spcAft>
                <a:spcPts val="1000"/>
              </a:spcAft>
            </a:pPr>
            <a:r>
              <a:rPr lang="en-US" dirty="0">
                <a:latin typeface="Lato"/>
                <a:ea typeface="Lato"/>
                <a:cs typeface="Lato"/>
              </a:rPr>
              <a:t>Laurence was devastated, writing that the scope of her accomplishments </a:t>
            </a:r>
            <a:r>
              <a:rPr lang="en-US" dirty="0"/>
              <a:t>were “too great to be fashioned into words</a:t>
            </a:r>
            <a:r>
              <a:rPr lang="en-US" dirty="0">
                <a:latin typeface="Lato"/>
                <a:ea typeface="Lato"/>
                <a:cs typeface="Lato"/>
              </a:rPr>
              <a:t>” and could only be expressed by </a:t>
            </a:r>
            <a:r>
              <a:rPr lang="en-US" dirty="0"/>
              <a:t>“lives of those she has helped.”</a:t>
            </a:r>
            <a:endParaRPr lang="en-US" dirty="0">
              <a:latin typeface="Lato"/>
              <a:ea typeface="Lato"/>
              <a:cs typeface="Lato"/>
            </a:endParaRPr>
          </a:p>
        </p:txBody>
      </p:sp>
      <p:sp>
        <p:nvSpPr>
          <p:cNvPr id="5" name="Text Box 16">
            <a:extLst>
              <a:ext uri="{FF2B5EF4-FFF2-40B4-BE49-F238E27FC236}">
                <a16:creationId xmlns:a16="http://schemas.microsoft.com/office/drawing/2014/main" id="{EBDDED28-DD54-7902-ECFD-0277C734FCCF}"/>
              </a:ext>
            </a:extLst>
          </p:cNvPr>
          <p:cNvSpPr txBox="1"/>
          <p:nvPr/>
        </p:nvSpPr>
        <p:spPr>
          <a:xfrm>
            <a:off x="1828798" y="5899150"/>
            <a:ext cx="594360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Grace in </a:t>
            </a:r>
            <a:r>
              <a:rPr lang="en-US" sz="2000" dirty="0">
                <a:solidFill>
                  <a:schemeClr val="tx1">
                    <a:lumMod val="65000"/>
                    <a:lumOff val="35000"/>
                  </a:schemeClr>
                </a:solidFill>
                <a:latin typeface="Garamond"/>
                <a:cs typeface="Times New Roman"/>
              </a:rPr>
              <a:t>Piney Woods and Its Story by</a:t>
            </a:r>
            <a:r>
              <a:rPr lang="en-US" sz="2000" i="1" dirty="0">
                <a:solidFill>
                  <a:schemeClr val="tx1">
                    <a:lumMod val="65000"/>
                    <a:lumOff val="35000"/>
                  </a:schemeClr>
                </a:solidFill>
                <a:latin typeface="Garamond"/>
                <a:cs typeface="Times New Roman"/>
              </a:rPr>
              <a:t> Laurence C. Jones, 1922</a:t>
            </a:r>
          </a:p>
        </p:txBody>
      </p:sp>
      <p:pic>
        <p:nvPicPr>
          <p:cNvPr id="6" name="Picture 5">
            <a:extLst>
              <a:ext uri="{FF2B5EF4-FFF2-40B4-BE49-F238E27FC236}">
                <a16:creationId xmlns:a16="http://schemas.microsoft.com/office/drawing/2014/main" id="{79D80566-68E2-4812-8817-2EA99B929BF5}"/>
              </a:ext>
            </a:extLst>
          </p:cNvPr>
          <p:cNvPicPr>
            <a:picLocks noChangeAspect="1"/>
          </p:cNvPicPr>
          <p:nvPr/>
        </p:nvPicPr>
        <p:blipFill rotWithShape="1">
          <a:blip r:embed="rId3">
            <a:extLst>
              <a:ext uri="{28A0092B-C50C-407E-A947-70E740481C1C}">
                <a14:useLocalDpi xmlns:a14="http://schemas.microsoft.com/office/drawing/2010/main" val="0"/>
              </a:ext>
            </a:extLst>
          </a:blip>
          <a:srcRect l="-2784"/>
          <a:stretch/>
        </p:blipFill>
        <p:spPr>
          <a:xfrm>
            <a:off x="8047390" y="1010479"/>
            <a:ext cx="3616892" cy="5280991"/>
          </a:xfrm>
          <a:prstGeom prst="rect">
            <a:avLst/>
          </a:prstGeom>
          <a:effectLst>
            <a:softEdge rad="88900"/>
          </a:effectLst>
        </p:spPr>
      </p:pic>
    </p:spTree>
    <p:extLst>
      <p:ext uri="{BB962C8B-B14F-4D97-AF65-F5344CB8AC3E}">
        <p14:creationId xmlns:p14="http://schemas.microsoft.com/office/powerpoint/2010/main" val="19975597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Five Blind Boys of Mississippi</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4920343" cy="1364743"/>
          </a:xfrm>
        </p:spPr>
        <p:txBody>
          <a:bodyPr vert="horz" lIns="91440" tIns="45720" rIns="91440" bIns="45720" rtlCol="0" anchor="t">
            <a:noAutofit/>
          </a:bodyPr>
          <a:lstStyle/>
          <a:p>
            <a:r>
              <a:rPr lang="en-US" dirty="0"/>
              <a:t>Foxx formed many of the blind students into singing quartets, again to perform on tour and raise money for the school. Some of these students, including front man Archie Brownlee, later became The Five Blind Boys of Mississippi, an influential gospel act which had several hits in the 1950s.</a:t>
            </a:r>
          </a:p>
          <a:p>
            <a:endParaRPr lang="en-US" dirty="0"/>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6945" y="1416067"/>
            <a:ext cx="4760353" cy="3570264"/>
          </a:xfrm>
          <a:prstGeom prst="rect">
            <a:avLst/>
          </a:prstGeom>
          <a:effectLst>
            <a:softEdge rad="38100"/>
          </a:effectLst>
        </p:spPr>
      </p:pic>
      <p:sp>
        <p:nvSpPr>
          <p:cNvPr id="5" name="Rectangle 4">
            <a:hlinkClick r:id="rId4"/>
            <a:extLst>
              <a:ext uri="{FF2B5EF4-FFF2-40B4-BE49-F238E27FC236}">
                <a16:creationId xmlns:a16="http://schemas.microsoft.com/office/drawing/2014/main" id="{BF0175DB-7F0A-45A3-B42C-C282B31238BB}"/>
              </a:ext>
            </a:extLst>
          </p:cNvPr>
          <p:cNvSpPr/>
          <p:nvPr/>
        </p:nvSpPr>
        <p:spPr>
          <a:xfrm>
            <a:off x="2798824" y="5569803"/>
            <a:ext cx="7564375" cy="830997"/>
          </a:xfrm>
          <a:prstGeom prst="rect">
            <a:avLst/>
          </a:prstGeom>
        </p:spPr>
        <p:txBody>
          <a:bodyPr wrap="square">
            <a:spAutoFit/>
          </a:bodyPr>
          <a:lstStyle/>
          <a:p>
            <a:r>
              <a:rPr lang="en-US" sz="2400" dirty="0">
                <a:latin typeface="Garamond" panose="02020404030301010803" pitchFamily="18" charset="0"/>
              </a:rPr>
              <a:t>Read the case study “Playing from the Heart” for a detailed look at musical acts that started at The Piney Woods School.</a:t>
            </a:r>
            <a:endParaRPr lang="en-US" sz="2400" i="1" dirty="0">
              <a:latin typeface="Garamond" panose="02020404030301010803" pitchFamily="18" charset="0"/>
            </a:endParaRPr>
          </a:p>
        </p:txBody>
      </p:sp>
      <p:pic>
        <p:nvPicPr>
          <p:cNvPr id="7" name="Graphic 6" descr="Download from cloud">
            <a:hlinkClick r:id="rId4"/>
            <a:extLst>
              <a:ext uri="{FF2B5EF4-FFF2-40B4-BE49-F238E27FC236}">
                <a16:creationId xmlns:a16="http://schemas.microsoft.com/office/drawing/2014/main" id="{AECB213C-7559-4A35-B39A-6377DC88282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28799" y="5581442"/>
            <a:ext cx="807720" cy="807720"/>
          </a:xfrm>
          <a:prstGeom prst="rect">
            <a:avLst/>
          </a:prstGeom>
        </p:spPr>
      </p:pic>
    </p:spTree>
    <p:extLst>
      <p:ext uri="{BB962C8B-B14F-4D97-AF65-F5344CB8AC3E}">
        <p14:creationId xmlns:p14="http://schemas.microsoft.com/office/powerpoint/2010/main" val="13884725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2" presetClass="entr" presetSubtype="2"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622971" cy="752821"/>
          </a:xfrm>
        </p:spPr>
        <p:txBody>
          <a:bodyPr/>
          <a:lstStyle/>
          <a:p>
            <a:r>
              <a:rPr lang="en-US" dirty="0"/>
              <a:t>The International Sweethearts of Rhythm</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25690" y="1210021"/>
            <a:ext cx="6221429" cy="1364743"/>
          </a:xfrm>
        </p:spPr>
        <p:txBody>
          <a:bodyPr vert="horz" lIns="91440" tIns="45720" rIns="91440" bIns="45720" rtlCol="0" anchor="t">
            <a:noAutofit/>
          </a:bodyPr>
          <a:lstStyle/>
          <a:p>
            <a:r>
              <a:rPr lang="en-US" dirty="0"/>
              <a:t>Grace and Laurence’s adopted daughter, Helen, headed a big band group called the International Sweethearts of Rhythm, also founded as a promotional group for the school. The Sweethearts were a smash hit in wartime America, touring the nation throughout the 1940s, playing to audiences of all races, North and South.</a:t>
            </a:r>
          </a:p>
          <a:p>
            <a:r>
              <a:rPr lang="en-US" dirty="0"/>
              <a:t>As the band grew, it became racially integrated, an unusual (and, in the South, often illegal) reality for a group of its era.</a:t>
            </a:r>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70069"/>
            <a:ext cx="2892287" cy="3876260"/>
          </a:xfrm>
          <a:prstGeom prst="rect">
            <a:avLst/>
          </a:prstGeom>
          <a:effectLst>
            <a:softEdge rad="38100"/>
          </a:effectLst>
        </p:spPr>
      </p:pic>
      <p:sp>
        <p:nvSpPr>
          <p:cNvPr id="7" name="Text Box 16">
            <a:extLst>
              <a:ext uri="{FF2B5EF4-FFF2-40B4-BE49-F238E27FC236}">
                <a16:creationId xmlns:a16="http://schemas.microsoft.com/office/drawing/2014/main" id="{4F4F6B48-9A1A-4E49-9B94-7E7C673845AF}"/>
              </a:ext>
            </a:extLst>
          </p:cNvPr>
          <p:cNvSpPr txBox="1"/>
          <p:nvPr/>
        </p:nvSpPr>
        <p:spPr>
          <a:xfrm>
            <a:off x="1828800" y="5206377"/>
            <a:ext cx="289228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Helen Elizabeth Jones in a promotional image from the Sweethearts’ heyday, c. 1941.</a:t>
            </a:r>
          </a:p>
        </p:txBody>
      </p:sp>
    </p:spTree>
    <p:extLst>
      <p:ext uri="{BB962C8B-B14F-4D97-AF65-F5344CB8AC3E}">
        <p14:creationId xmlns:p14="http://schemas.microsoft.com/office/powerpoint/2010/main" val="2528365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622971" cy="752821"/>
          </a:xfrm>
        </p:spPr>
        <p:txBody>
          <a:bodyPr/>
          <a:lstStyle/>
          <a:p>
            <a:r>
              <a:rPr lang="en-US" dirty="0"/>
              <a:t>The International Sweethearts of Rhythm</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7485"/>
            <a:ext cx="4267200" cy="1364743"/>
          </a:xfrm>
        </p:spPr>
        <p:txBody>
          <a:bodyPr vert="horz" lIns="91440" tIns="45720" rIns="91440" bIns="45720" rtlCol="0" anchor="t">
            <a:noAutofit/>
          </a:bodyPr>
          <a:lstStyle/>
          <a:p>
            <a:r>
              <a:rPr lang="en-US" dirty="0"/>
              <a:t>In 1945, the Sweethearts played for</a:t>
            </a:r>
            <a:r>
              <a:rPr lang="en-US" b="1" dirty="0"/>
              <a:t> jubilant </a:t>
            </a:r>
            <a:r>
              <a:rPr lang="en-US" dirty="0"/>
              <a:t>troops and civilians in newly-liberated Paris and allied-occupied Germany.</a:t>
            </a:r>
          </a:p>
          <a:p>
            <a:r>
              <a:rPr lang="en-US" dirty="0">
                <a:latin typeface="Lato"/>
                <a:ea typeface="Lato"/>
                <a:cs typeface="Lato"/>
              </a:rPr>
              <a:t>Helen’s daughter is Cathy Hughes, founder of the Urban One media conglomerate, who sits on The Piney Woods School board of directors today.</a:t>
            </a:r>
          </a:p>
          <a:p>
            <a:endParaRPr lang="en-US" dirty="0"/>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8111" y="1245716"/>
            <a:ext cx="5273848" cy="3901823"/>
          </a:xfrm>
          <a:prstGeom prst="rect">
            <a:avLst/>
          </a:prstGeom>
          <a:effectLst>
            <a:softEdge rad="38100"/>
          </a:effectLst>
        </p:spPr>
      </p:pic>
      <p:sp>
        <p:nvSpPr>
          <p:cNvPr id="5" name="Text Box 16">
            <a:extLst>
              <a:ext uri="{FF2B5EF4-FFF2-40B4-BE49-F238E27FC236}">
                <a16:creationId xmlns:a16="http://schemas.microsoft.com/office/drawing/2014/main" id="{0C208326-8D29-4C8F-AB1A-22C60E22170E}"/>
              </a:ext>
            </a:extLst>
          </p:cNvPr>
          <p:cNvSpPr txBox="1"/>
          <p:nvPr/>
        </p:nvSpPr>
        <p:spPr>
          <a:xfrm>
            <a:off x="6682823" y="5187273"/>
            <a:ext cx="458442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The International Sweethearts of Rhythm performing in the 1940s. Anna Mae </a:t>
            </a:r>
            <a:r>
              <a:rPr lang="en-US" sz="2000" i="1" dirty="0" err="1">
                <a:solidFill>
                  <a:schemeClr val="tx1">
                    <a:lumMod val="65000"/>
                    <a:lumOff val="35000"/>
                  </a:schemeClr>
                </a:solidFill>
                <a:latin typeface="Garamond"/>
                <a:cs typeface="Times New Roman"/>
              </a:rPr>
              <a:t>Winburn</a:t>
            </a:r>
            <a:r>
              <a:rPr lang="en-US" sz="2000" i="1" dirty="0">
                <a:solidFill>
                  <a:schemeClr val="tx1">
                    <a:lumMod val="65000"/>
                    <a:lumOff val="35000"/>
                  </a:schemeClr>
                </a:solidFill>
                <a:latin typeface="Garamond"/>
                <a:cs typeface="Times New Roman"/>
              </a:rPr>
              <a:t>, center, was the band’s lead singer, conductor, and MC.</a:t>
            </a:r>
          </a:p>
        </p:txBody>
      </p:sp>
    </p:spTree>
    <p:extLst>
      <p:ext uri="{BB962C8B-B14F-4D97-AF65-F5344CB8AC3E}">
        <p14:creationId xmlns:p14="http://schemas.microsoft.com/office/powerpoint/2010/main" val="181709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42"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“This is Your Life”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196253"/>
            <a:ext cx="6858000" cy="2958315"/>
          </a:xfrm>
        </p:spPr>
        <p:txBody>
          <a:bodyPr vert="horz" lIns="91440" tIns="45720" rIns="91440" bIns="45720" rtlCol="0" anchor="t">
            <a:noAutofit/>
          </a:bodyPr>
          <a:lstStyle/>
          <a:p>
            <a:pPr algn="just"/>
            <a:r>
              <a:rPr lang="en-US" dirty="0"/>
              <a:t>A turning point in Jones’ postwar life was his appearance on the popular TV program </a:t>
            </a:r>
            <a:r>
              <a:rPr lang="en-US" i="1" dirty="0"/>
              <a:t>This Is Your Life </a:t>
            </a:r>
            <a:r>
              <a:rPr lang="en-US" dirty="0"/>
              <a:t>in 1954. During the show, Jones was surprised by former students and friends of Piney Woods, as well as long-time supporters like lumber baron George </a:t>
            </a:r>
            <a:r>
              <a:rPr lang="en-US" dirty="0" err="1"/>
              <a:t>Dulany</a:t>
            </a:r>
            <a:r>
              <a:rPr lang="en-US" dirty="0"/>
              <a:t> of Missouri, a big donor to the school in its first decades.</a:t>
            </a:r>
          </a:p>
        </p:txBody>
      </p:sp>
      <p:sp>
        <p:nvSpPr>
          <p:cNvPr id="8" name="Text Placeholder 2">
            <a:extLst>
              <a:ext uri="{FF2B5EF4-FFF2-40B4-BE49-F238E27FC236}">
                <a16:creationId xmlns:a16="http://schemas.microsoft.com/office/drawing/2014/main" id="{7C4483D7-0B5E-44C6-B552-775AF32AEDC7}"/>
              </a:ext>
            </a:extLst>
          </p:cNvPr>
          <p:cNvSpPr txBox="1">
            <a:spLocks/>
          </p:cNvSpPr>
          <p:nvPr/>
        </p:nvSpPr>
        <p:spPr>
          <a:xfrm>
            <a:off x="1828800" y="4195172"/>
            <a:ext cx="6026364" cy="141220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show highlighted Jones’ accomplishments and their impact on the lives of countless students. </a:t>
            </a:r>
          </a:p>
        </p:txBody>
      </p:sp>
      <p:sp>
        <p:nvSpPr>
          <p:cNvPr id="9" name="Text Box 16">
            <a:extLst>
              <a:ext uri="{FF2B5EF4-FFF2-40B4-BE49-F238E27FC236}">
                <a16:creationId xmlns:a16="http://schemas.microsoft.com/office/drawing/2014/main" id="{424867E9-4C93-4FF7-B9B1-D458CDDFEAE9}"/>
              </a:ext>
            </a:extLst>
          </p:cNvPr>
          <p:cNvSpPr txBox="1"/>
          <p:nvPr/>
        </p:nvSpPr>
        <p:spPr>
          <a:xfrm>
            <a:off x="1875665" y="5647979"/>
            <a:ext cx="611124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Ralph Edwards, host of </a:t>
            </a:r>
            <a:r>
              <a:rPr lang="en-US" sz="2000" dirty="0">
                <a:solidFill>
                  <a:schemeClr val="tx1">
                    <a:lumMod val="65000"/>
                    <a:lumOff val="35000"/>
                  </a:schemeClr>
                </a:solidFill>
                <a:latin typeface="Garamond"/>
                <a:cs typeface="Times New Roman"/>
              </a:rPr>
              <a:t>This Is Your Life</a:t>
            </a:r>
            <a:r>
              <a:rPr lang="en-US" sz="2000" i="1" dirty="0">
                <a:solidFill>
                  <a:schemeClr val="tx1">
                    <a:lumMod val="65000"/>
                    <a:lumOff val="35000"/>
                  </a:schemeClr>
                </a:solidFill>
                <a:latin typeface="Garamond"/>
                <a:cs typeface="Times New Roman"/>
              </a:rPr>
              <a:t>, one of the most popular shows in the early days of television. He later visited Piney Woods.</a:t>
            </a:r>
          </a:p>
        </p:txBody>
      </p:sp>
      <p:pic>
        <p:nvPicPr>
          <p:cNvPr id="10" name="Picture 6">
            <a:extLst>
              <a:ext uri="{FF2B5EF4-FFF2-40B4-BE49-F238E27FC236}">
                <a16:creationId xmlns:a16="http://schemas.microsoft.com/office/drawing/2014/main" id="{B93477A6-74EA-4374-B33C-BDDDE22F5B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6905" y="1283781"/>
            <a:ext cx="4205095" cy="5590640"/>
          </a:xfrm>
          <a:prstGeom prst="rect">
            <a:avLst/>
          </a:prstGeom>
        </p:spPr>
      </p:pic>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2" presetClass="entr" presetSubtype="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“This is Your Life” </a:t>
            </a:r>
          </a:p>
        </p:txBody>
      </p:sp>
      <p:pic>
        <p:nvPicPr>
          <p:cNvPr id="11" name="Picture 10">
            <a:hlinkClick r:id="rId3"/>
            <a:extLst>
              <a:ext uri="{FF2B5EF4-FFF2-40B4-BE49-F238E27FC236}">
                <a16:creationId xmlns:a16="http://schemas.microsoft.com/office/drawing/2014/main" id="{FB2F70ED-4088-4D8B-B406-A58A810F12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2718089"/>
            <a:ext cx="4937686" cy="3914078"/>
          </a:xfrm>
          <a:prstGeom prst="rect">
            <a:avLst/>
          </a:prstGeom>
        </p:spPr>
      </p:pic>
      <p:sp>
        <p:nvSpPr>
          <p:cNvPr id="6" name="Text Box 16">
            <a:extLst>
              <a:ext uri="{FF2B5EF4-FFF2-40B4-BE49-F238E27FC236}">
                <a16:creationId xmlns:a16="http://schemas.microsoft.com/office/drawing/2014/main" id="{0C30F39B-DA08-4704-9357-D840599BFB9B}"/>
              </a:ext>
            </a:extLst>
          </p:cNvPr>
          <p:cNvSpPr txBox="1"/>
          <p:nvPr/>
        </p:nvSpPr>
        <p:spPr>
          <a:xfrm>
            <a:off x="7404022" y="5159075"/>
            <a:ext cx="384755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b="1" i="1" dirty="0">
                <a:solidFill>
                  <a:schemeClr val="tx1">
                    <a:lumMod val="65000"/>
                    <a:lumOff val="35000"/>
                  </a:schemeClr>
                </a:solidFill>
                <a:latin typeface="Garamond"/>
                <a:cs typeface="Times New Roman"/>
              </a:rPr>
              <a:t>Click this TV</a:t>
            </a:r>
            <a:r>
              <a:rPr lang="en-US" sz="2400" i="1" dirty="0">
                <a:solidFill>
                  <a:schemeClr val="tx1">
                    <a:lumMod val="65000"/>
                    <a:lumOff val="35000"/>
                  </a:schemeClr>
                </a:solidFill>
                <a:latin typeface="Garamond"/>
                <a:cs typeface="Times New Roman"/>
              </a:rPr>
              <a:t> to watch the 1954 episode of </a:t>
            </a:r>
            <a:r>
              <a:rPr lang="en-US" sz="2400" dirty="0">
                <a:solidFill>
                  <a:schemeClr val="tx1">
                    <a:lumMod val="65000"/>
                    <a:lumOff val="35000"/>
                  </a:schemeClr>
                </a:solidFill>
                <a:latin typeface="Garamond"/>
                <a:cs typeface="Times New Roman"/>
              </a:rPr>
              <a:t>This is Your Life </a:t>
            </a:r>
            <a:r>
              <a:rPr lang="en-US" sz="2400" i="1" dirty="0">
                <a:solidFill>
                  <a:schemeClr val="tx1">
                    <a:lumMod val="65000"/>
                    <a:lumOff val="35000"/>
                  </a:schemeClr>
                </a:solidFill>
                <a:latin typeface="Garamond"/>
                <a:cs typeface="Times New Roman"/>
              </a:rPr>
              <a:t>featuring Dr. Jones. 18 minutes.</a:t>
            </a:r>
            <a:endParaRPr lang="en-US" sz="2400" b="1" dirty="0">
              <a:solidFill>
                <a:schemeClr val="tx1">
                  <a:lumMod val="65000"/>
                  <a:lumOff val="35000"/>
                </a:schemeClr>
              </a:solidFill>
            </a:endParaRPr>
          </a:p>
        </p:txBody>
      </p:sp>
      <p:sp>
        <p:nvSpPr>
          <p:cNvPr id="7" name="Text Placeholder 2">
            <a:extLst>
              <a:ext uri="{FF2B5EF4-FFF2-40B4-BE49-F238E27FC236}">
                <a16:creationId xmlns:a16="http://schemas.microsoft.com/office/drawing/2014/main" id="{42968E3B-1B9D-49DA-83BD-997B54929794}"/>
              </a:ext>
            </a:extLst>
          </p:cNvPr>
          <p:cNvSpPr>
            <a:spLocks noGrp="1"/>
          </p:cNvSpPr>
          <p:nvPr>
            <p:ph type="body" sz="quarter" idx="1"/>
          </p:nvPr>
        </p:nvSpPr>
        <p:spPr>
          <a:xfrm>
            <a:off x="1828800" y="1197275"/>
            <a:ext cx="9422780" cy="1070827"/>
          </a:xfrm>
        </p:spPr>
        <p:txBody>
          <a:bodyPr vert="horz" lIns="91440" tIns="45720" rIns="91440" bIns="45720" rtlCol="0" anchor="t">
            <a:noAutofit/>
          </a:bodyPr>
          <a:lstStyle/>
          <a:p>
            <a:r>
              <a:rPr lang="en-US" dirty="0"/>
              <a:t>At the end of the program, the host, Ralph Edwards, encouraged viewers at home to send a single dollar to the school to help sustain and reinvigorate its efforts. </a:t>
            </a:r>
          </a:p>
        </p:txBody>
      </p:sp>
      <p:sp>
        <p:nvSpPr>
          <p:cNvPr id="8" name="Text Placeholder 2">
            <a:extLst>
              <a:ext uri="{FF2B5EF4-FFF2-40B4-BE49-F238E27FC236}">
                <a16:creationId xmlns:a16="http://schemas.microsoft.com/office/drawing/2014/main" id="{C722A3C2-CEED-4101-807C-79DEA4880F40}"/>
              </a:ext>
            </a:extLst>
          </p:cNvPr>
          <p:cNvSpPr txBox="1">
            <a:spLocks/>
          </p:cNvSpPr>
          <p:nvPr/>
        </p:nvSpPr>
        <p:spPr>
          <a:xfrm>
            <a:off x="7198394" y="2729554"/>
            <a:ext cx="3847558" cy="1070827"/>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Gifts rolled in, resulting in a 700,000 dollar endowment fund for the school and the renewal of its national reputation.</a:t>
            </a:r>
          </a:p>
        </p:txBody>
      </p:sp>
    </p:spTree>
    <p:extLst>
      <p:ext uri="{BB962C8B-B14F-4D97-AF65-F5344CB8AC3E}">
        <p14:creationId xmlns:p14="http://schemas.microsoft.com/office/powerpoint/2010/main" val="10672781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C5FF75-0241-4ADF-A30E-34F514A4B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951" y="924339"/>
            <a:ext cx="5009322" cy="5009322"/>
          </a:xfrm>
          <a:prstGeom prst="rect">
            <a:avLst/>
          </a:prstGeom>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Accolades and Honors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79550"/>
            <a:ext cx="4861560" cy="2811450"/>
          </a:xfrm>
        </p:spPr>
        <p:txBody>
          <a:bodyPr vert="horz" lIns="91440" tIns="45720" rIns="91440" bIns="45720" rtlCol="0" anchor="t">
            <a:noAutofit/>
          </a:bodyPr>
          <a:lstStyle/>
          <a:p>
            <a:r>
              <a:rPr lang="en-US" dirty="0"/>
              <a:t>The same year as his TV appearance, Jones was honored by his </a:t>
            </a:r>
            <a:r>
              <a:rPr lang="en-US" b="1" dirty="0"/>
              <a:t>alma mater</a:t>
            </a:r>
            <a:r>
              <a:rPr lang="en-US" dirty="0"/>
              <a:t>, the University of Iowa, with its Distinguished Alumni Award. </a:t>
            </a:r>
          </a:p>
          <a:p>
            <a:r>
              <a:rPr lang="en-US" dirty="0"/>
              <a:t>He also received honorary degrees from several universities and, in 1970, the Silver Buffalo Award, the highest </a:t>
            </a:r>
            <a:r>
              <a:rPr lang="en-US" b="1" dirty="0"/>
              <a:t>commendation</a:t>
            </a:r>
            <a:r>
              <a:rPr lang="en-US" dirty="0"/>
              <a:t> from the Boy Scouts of America.</a:t>
            </a:r>
          </a:p>
        </p:txBody>
      </p:sp>
      <p:pic>
        <p:nvPicPr>
          <p:cNvPr id="6" name="Picture 5">
            <a:extLst>
              <a:ext uri="{FF2B5EF4-FFF2-40B4-BE49-F238E27FC236}">
                <a16:creationId xmlns:a16="http://schemas.microsoft.com/office/drawing/2014/main" id="{AC807411-584D-4204-8B6B-D180DB2A43A2}"/>
              </a:ext>
            </a:extLst>
          </p:cNvPr>
          <p:cNvPicPr>
            <a:picLocks noChangeAspect="1"/>
          </p:cNvPicPr>
          <p:nvPr/>
        </p:nvPicPr>
        <p:blipFill rotWithShape="1">
          <a:blip r:embed="rId4">
            <a:extLst>
              <a:ext uri="{28A0092B-C50C-407E-A947-70E740481C1C}">
                <a14:useLocalDpi xmlns:a14="http://schemas.microsoft.com/office/drawing/2010/main" val="0"/>
              </a:ext>
            </a:extLst>
          </a:blip>
          <a:srcRect l="33284" t="1551" r="19165" b="6481"/>
          <a:stretch/>
        </p:blipFill>
        <p:spPr>
          <a:xfrm rot="20631045">
            <a:off x="6545172" y="-235749"/>
            <a:ext cx="5078713" cy="5274269"/>
          </a:xfrm>
          <a:prstGeom prst="rect">
            <a:avLst/>
          </a:prstGeom>
        </p:spPr>
      </p:pic>
    </p:spTree>
    <p:extLst>
      <p:ext uri="{BB962C8B-B14F-4D97-AF65-F5344CB8AC3E}">
        <p14:creationId xmlns:p14="http://schemas.microsoft.com/office/powerpoint/2010/main" val="31460041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595069" cy="717550"/>
          </a:xfrm>
        </p:spPr>
        <p:txBody>
          <a:bodyPr>
            <a:normAutofit/>
          </a:bodyPr>
          <a:lstStyle/>
          <a:p>
            <a:r>
              <a:rPr lang="en-US" dirty="0"/>
              <a:t>Head, Heart, Hands: The Piney Woods School</a:t>
            </a:r>
          </a:p>
        </p:txBody>
      </p:sp>
      <p:pic>
        <p:nvPicPr>
          <p:cNvPr id="3" name="Picture 2">
            <a:extLst>
              <a:ext uri="{FF2B5EF4-FFF2-40B4-BE49-F238E27FC236}">
                <a16:creationId xmlns:a16="http://schemas.microsoft.com/office/drawing/2014/main" id="{91D5E655-DEFF-44D4-B653-05EF10AF47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7950" y="2833617"/>
            <a:ext cx="4965918" cy="31502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 Placeholder 2">
            <a:extLst>
              <a:ext uri="{FF2B5EF4-FFF2-40B4-BE49-F238E27FC236}">
                <a16:creationId xmlns:a16="http://schemas.microsoft.com/office/drawing/2014/main" id="{6742D1AB-EDB6-4CE4-8264-4525AE0D218D}"/>
              </a:ext>
            </a:extLst>
          </p:cNvPr>
          <p:cNvSpPr txBox="1">
            <a:spLocks/>
          </p:cNvSpPr>
          <p:nvPr/>
        </p:nvSpPr>
        <p:spPr>
          <a:xfrm>
            <a:off x="1828800" y="3183767"/>
            <a:ext cx="3998976"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Piney Woods School was sustained by generations of dedicated staff and faculty, support from its local community, and generous </a:t>
            </a:r>
            <a:r>
              <a:rPr lang="en-US" b="1" dirty="0"/>
              <a:t>benefactors </a:t>
            </a:r>
            <a:r>
              <a:rPr lang="en-US" dirty="0"/>
              <a:t>throughout the nation.</a:t>
            </a:r>
            <a:endParaRPr lang="en-US" b="1" dirty="0"/>
          </a:p>
        </p:txBody>
      </p:sp>
      <p:sp>
        <p:nvSpPr>
          <p:cNvPr id="7" name="Text Placeholder 2">
            <a:extLst>
              <a:ext uri="{FF2B5EF4-FFF2-40B4-BE49-F238E27FC236}">
                <a16:creationId xmlns:a16="http://schemas.microsoft.com/office/drawing/2014/main" id="{B0C26B24-56E8-412F-B630-26C1D42B87A4}"/>
              </a:ext>
            </a:extLst>
          </p:cNvPr>
          <p:cNvSpPr>
            <a:spLocks noGrp="1"/>
          </p:cNvSpPr>
          <p:nvPr>
            <p:ph type="body" sz="quarter" idx="1"/>
          </p:nvPr>
        </p:nvSpPr>
        <p:spPr>
          <a:xfrm>
            <a:off x="1828801" y="1288292"/>
            <a:ext cx="9595068" cy="1781933"/>
          </a:xfrm>
        </p:spPr>
        <p:txBody>
          <a:bodyPr vert="horz" lIns="91440" tIns="45720" rIns="91440" bIns="45720" rtlCol="0" anchor="t">
            <a:noAutofit/>
          </a:bodyPr>
          <a:lstStyle/>
          <a:p>
            <a:pPr>
              <a:spcAft>
                <a:spcPts val="1000"/>
              </a:spcAft>
            </a:pPr>
            <a:r>
              <a:rPr lang="en-US" dirty="0">
                <a:latin typeface="Lato"/>
                <a:ea typeface="Lato"/>
                <a:cs typeface="Lato"/>
              </a:rPr>
              <a:t>Its curriculum blended liberal arts (“head”), Christian principles (“heart”), and </a:t>
            </a:r>
            <a:r>
              <a:rPr lang="en-US" b="1" dirty="0">
                <a:latin typeface="Lato"/>
                <a:ea typeface="Lato"/>
                <a:cs typeface="Lato"/>
              </a:rPr>
              <a:t>vocational</a:t>
            </a:r>
            <a:r>
              <a:rPr lang="en-US" dirty="0">
                <a:latin typeface="Lato"/>
                <a:ea typeface="Lato"/>
                <a:cs typeface="Lato"/>
              </a:rPr>
              <a:t> training (“hands”), offering Black students a haven of enlightenment in a time and place marred by racism and ignorance.</a:t>
            </a:r>
          </a:p>
        </p:txBody>
      </p:sp>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mod="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Farewell to the Founder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197529"/>
            <a:ext cx="5068957" cy="3230881"/>
          </a:xfrm>
        </p:spPr>
        <p:txBody>
          <a:bodyPr vert="horz" lIns="91440" tIns="45720" rIns="91440" bIns="45720" rtlCol="0" anchor="t">
            <a:noAutofit/>
          </a:bodyPr>
          <a:lstStyle/>
          <a:p>
            <a:r>
              <a:rPr lang="en-US" dirty="0">
                <a:latin typeface="Lato"/>
                <a:ea typeface="Lato"/>
                <a:cs typeface="Lato"/>
              </a:rPr>
              <a:t>Jones remained school president until July 1975, when he died peacefully. Jones is buried beside his wife, Grace, near the cedar tree where he taught the first Piney Woods students.</a:t>
            </a:r>
          </a:p>
          <a:p>
            <a:r>
              <a:rPr lang="en-US" dirty="0">
                <a:latin typeface="Lato"/>
                <a:ea typeface="Lato"/>
                <a:cs typeface="Lato"/>
              </a:rPr>
              <a:t>In his final years, Jones expressed great satisfaction at his life’s work, hoping </a:t>
            </a:r>
            <a:r>
              <a:rPr lang="en-US" dirty="0"/>
              <a:t>future generations would “reap the harvest of the potent seeds we have sown in the building up of Piney Woods.”</a:t>
            </a:r>
          </a:p>
          <a:p>
            <a:endParaRPr lang="en-US" dirty="0">
              <a:latin typeface="Lato"/>
              <a:ea typeface="Lato"/>
              <a:cs typeface="Lato"/>
            </a:endParaRPr>
          </a:p>
        </p:txBody>
      </p:sp>
      <p:grpSp>
        <p:nvGrpSpPr>
          <p:cNvPr id="4" name="Group 3">
            <a:extLst>
              <a:ext uri="{FF2B5EF4-FFF2-40B4-BE49-F238E27FC236}">
                <a16:creationId xmlns:a16="http://schemas.microsoft.com/office/drawing/2014/main" id="{BC10C6DE-D706-49B5-A591-77C4221444C8}"/>
              </a:ext>
            </a:extLst>
          </p:cNvPr>
          <p:cNvGrpSpPr/>
          <p:nvPr/>
        </p:nvGrpSpPr>
        <p:grpSpPr>
          <a:xfrm>
            <a:off x="7215809" y="1210021"/>
            <a:ext cx="4549293" cy="4283143"/>
            <a:chOff x="6970062" y="1210021"/>
            <a:chExt cx="4549293" cy="4283143"/>
          </a:xfrm>
        </p:grpSpPr>
        <p:pic>
          <p:nvPicPr>
            <p:cNvPr id="5" name="Picture 4">
              <a:extLst>
                <a:ext uri="{FF2B5EF4-FFF2-40B4-BE49-F238E27FC236}">
                  <a16:creationId xmlns:a16="http://schemas.microsoft.com/office/drawing/2014/main" id="{8A18511C-E9F7-4ADD-BD33-8FC59CFE8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0062" y="1210021"/>
              <a:ext cx="4549293" cy="3710010"/>
            </a:xfrm>
            <a:prstGeom prst="rect">
              <a:avLst/>
            </a:prstGeom>
            <a:effectLst>
              <a:softEdge rad="76200"/>
            </a:effectLst>
          </p:spPr>
        </p:pic>
        <p:sp>
          <p:nvSpPr>
            <p:cNvPr id="6" name="Text Box 16">
              <a:extLst>
                <a:ext uri="{FF2B5EF4-FFF2-40B4-BE49-F238E27FC236}">
                  <a16:creationId xmlns:a16="http://schemas.microsoft.com/office/drawing/2014/main" id="{353BD35F-D80F-4B80-9E94-8B2717611735}"/>
                </a:ext>
              </a:extLst>
            </p:cNvPr>
            <p:cNvSpPr txBox="1"/>
            <p:nvPr/>
          </p:nvSpPr>
          <p:spPr>
            <a:xfrm>
              <a:off x="7272170" y="4991514"/>
              <a:ext cx="3945076"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Jones with the first graduating class of the school’s junior college program, 1933.</a:t>
              </a:r>
            </a:p>
          </p:txBody>
        </p:sp>
      </p:grpSp>
    </p:spTree>
    <p:extLst>
      <p:ext uri="{BB962C8B-B14F-4D97-AF65-F5344CB8AC3E}">
        <p14:creationId xmlns:p14="http://schemas.microsoft.com/office/powerpoint/2010/main" val="27529448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Farewell to the Founder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6542315" cy="3931921"/>
          </a:xfrm>
        </p:spPr>
        <p:txBody>
          <a:bodyPr vert="horz" lIns="91440" tIns="45720" rIns="91440" bIns="45720" rtlCol="0" anchor="t">
            <a:noAutofit/>
          </a:bodyPr>
          <a:lstStyle/>
          <a:p>
            <a:pPr>
              <a:spcBef>
                <a:spcPts val="1200"/>
              </a:spcBef>
              <a:spcAft>
                <a:spcPts val="1200"/>
              </a:spcAft>
            </a:pPr>
            <a:r>
              <a:rPr lang="en-US" dirty="0"/>
              <a:t>Piney Woods alumna </a:t>
            </a:r>
            <a:r>
              <a:rPr lang="en-US" dirty="0" err="1"/>
              <a:t>Alferdteen</a:t>
            </a:r>
            <a:r>
              <a:rPr lang="en-US" dirty="0"/>
              <a:t> Harrison described the response to Jones’ passing in her 1982 history of the school: </a:t>
            </a:r>
          </a:p>
          <a:p>
            <a:pPr>
              <a:spcBef>
                <a:spcPts val="1200"/>
              </a:spcBef>
              <a:spcAft>
                <a:spcPts val="1200"/>
              </a:spcAft>
            </a:pPr>
            <a:r>
              <a:rPr lang="en-US" dirty="0"/>
              <a:t>“Many of those who had first known Piney Woods as ragged orphans now returned as well-dressed citizens leading successful, professional careers. [Jones’] colleagues, family, and friends laid his remains to rest on the spot where his work had begun.”</a:t>
            </a:r>
            <a:endParaRPr lang="en-US" dirty="0">
              <a:latin typeface="Lato"/>
              <a:ea typeface="Lato"/>
              <a:cs typeface="Lato"/>
            </a:endParaRPr>
          </a:p>
        </p:txBody>
      </p:sp>
      <p:pic>
        <p:nvPicPr>
          <p:cNvPr id="7" name="Picture 6">
            <a:extLst>
              <a:ext uri="{FF2B5EF4-FFF2-40B4-BE49-F238E27FC236}">
                <a16:creationId xmlns:a16="http://schemas.microsoft.com/office/drawing/2014/main" id="{328C7E8E-2C57-4090-858A-3FC7863288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9564" y="833610"/>
            <a:ext cx="2945538" cy="4212120"/>
          </a:xfrm>
          <a:prstGeom prst="rect">
            <a:avLst/>
          </a:prstGeom>
          <a:effectLst>
            <a:softEdge rad="38100"/>
          </a:effectLst>
        </p:spPr>
      </p:pic>
      <p:sp>
        <p:nvSpPr>
          <p:cNvPr id="8" name="Rectangle 7">
            <a:extLst>
              <a:ext uri="{FF2B5EF4-FFF2-40B4-BE49-F238E27FC236}">
                <a16:creationId xmlns:a16="http://schemas.microsoft.com/office/drawing/2014/main" id="{CAE87684-9D74-42D3-9C49-463C0E317991}"/>
              </a:ext>
            </a:extLst>
          </p:cNvPr>
          <p:cNvSpPr/>
          <p:nvPr/>
        </p:nvSpPr>
        <p:spPr>
          <a:xfrm>
            <a:off x="8981693" y="5061663"/>
            <a:ext cx="2621280" cy="830997"/>
          </a:xfrm>
          <a:prstGeom prst="rect">
            <a:avLst/>
          </a:prstGeom>
        </p:spPr>
        <p:txBody>
          <a:bodyPr wrap="square">
            <a:spAutoFit/>
          </a:bodyPr>
          <a:lstStyle/>
          <a:p>
            <a:pPr algn="ctr"/>
            <a:r>
              <a:rPr lang="en-US" sz="2400" i="1" dirty="0">
                <a:solidFill>
                  <a:schemeClr val="tx1">
                    <a:lumMod val="65000"/>
                    <a:lumOff val="35000"/>
                  </a:schemeClr>
                </a:solidFill>
                <a:latin typeface="Garamond"/>
                <a:cs typeface="Times New Roman"/>
              </a:rPr>
              <a:t>Carl Van Vechten’s portrait of Jones, 1955.</a:t>
            </a:r>
          </a:p>
        </p:txBody>
      </p:sp>
    </p:spTree>
    <p:extLst>
      <p:ext uri="{BB962C8B-B14F-4D97-AF65-F5344CB8AC3E}">
        <p14:creationId xmlns:p14="http://schemas.microsoft.com/office/powerpoint/2010/main" val="1319469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838331" cy="752821"/>
          </a:xfrm>
        </p:spPr>
        <p:txBody>
          <a:bodyPr>
            <a:noAutofit/>
          </a:bodyPr>
          <a:lstStyle/>
          <a:p>
            <a:br>
              <a:rPr lang="en-US" dirty="0"/>
            </a:br>
            <a:r>
              <a:rPr lang="en-US" dirty="0"/>
              <a:t>The Legacy of the “Little Professor”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394819" y="1326278"/>
            <a:ext cx="6080901" cy="1905001"/>
          </a:xfrm>
        </p:spPr>
        <p:txBody>
          <a:bodyPr vert="horz" lIns="91440" tIns="45720" rIns="91440" bIns="45720" rtlCol="0" anchor="t">
            <a:noAutofit/>
          </a:bodyPr>
          <a:lstStyle/>
          <a:p>
            <a:r>
              <a:rPr lang="en-US" dirty="0">
                <a:latin typeface="Lato"/>
                <a:ea typeface="Lato"/>
                <a:cs typeface="Lato"/>
              </a:rPr>
              <a:t>Jones had fulfilled the mission he described way back in 1922:</a:t>
            </a:r>
          </a:p>
          <a:p>
            <a:r>
              <a:rPr lang="en-US" dirty="0">
                <a:latin typeface="Lato"/>
                <a:ea typeface="Lato"/>
                <a:cs typeface="Lato"/>
              </a:rPr>
              <a:t>“The ‘desire of our hearts,’ as Captain Turner puts it, is not to build up a great school as the world considers greatness, but a simple little country life school that will carry the gospel of better farming, better living, better schools and churches, to those who live back from the main-traveled roads…”</a:t>
            </a:r>
          </a:p>
        </p:txBody>
      </p:sp>
      <p:pic>
        <p:nvPicPr>
          <p:cNvPr id="8" name="Picture 7">
            <a:extLst>
              <a:ext uri="{FF2B5EF4-FFF2-40B4-BE49-F238E27FC236}">
                <a16:creationId xmlns:a16="http://schemas.microsoft.com/office/drawing/2014/main" id="{CB680B01-9EB2-4C4E-8F90-F699FEACB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03219"/>
            <a:ext cx="3383519" cy="5097581"/>
          </a:xfrm>
          <a:prstGeom prst="rect">
            <a:avLst/>
          </a:prstGeom>
          <a:effectLst>
            <a:softEdge rad="76200"/>
          </a:effectLst>
        </p:spPr>
      </p:pic>
      <p:sp>
        <p:nvSpPr>
          <p:cNvPr id="11" name="Rectangle 10">
            <a:extLst>
              <a:ext uri="{FF2B5EF4-FFF2-40B4-BE49-F238E27FC236}">
                <a16:creationId xmlns:a16="http://schemas.microsoft.com/office/drawing/2014/main" id="{2F4C3D21-5D93-799C-DA50-C24ACC58853A}"/>
              </a:ext>
            </a:extLst>
          </p:cNvPr>
          <p:cNvSpPr/>
          <p:nvPr/>
        </p:nvSpPr>
        <p:spPr>
          <a:xfrm>
            <a:off x="5394819" y="5692914"/>
            <a:ext cx="6272312"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a:ea typeface="Calibri" panose="020F0502020204030204" pitchFamily="34" charset="0"/>
                <a:cs typeface="Times New Roman"/>
              </a:rPr>
              <a:t>Plaque from the </a:t>
            </a:r>
            <a:r>
              <a:rPr lang="en-US" sz="2000" dirty="0">
                <a:solidFill>
                  <a:schemeClr val="tx1">
                    <a:lumMod val="65000"/>
                    <a:lumOff val="35000"/>
                  </a:schemeClr>
                </a:solidFill>
                <a:latin typeface="Garamond"/>
                <a:ea typeface="Calibri" panose="020F0502020204030204" pitchFamily="34" charset="0"/>
                <a:cs typeface="Times New Roman"/>
              </a:rPr>
              <a:t>Leaders and Legends of the Blindness Field Hall of Fame</a:t>
            </a:r>
            <a:r>
              <a:rPr lang="en-US" sz="2000" i="1" dirty="0">
                <a:solidFill>
                  <a:schemeClr val="tx1">
                    <a:lumMod val="65000"/>
                    <a:lumOff val="35000"/>
                  </a:schemeClr>
                </a:solidFill>
                <a:latin typeface="Garamond"/>
                <a:ea typeface="Calibri" panose="020F0502020204030204" pitchFamily="34" charset="0"/>
                <a:cs typeface="Times New Roman"/>
              </a:rPr>
              <a:t>, to which Jones was inducted in 2013.</a:t>
            </a:r>
          </a:p>
        </p:txBody>
      </p:sp>
    </p:spTree>
    <p:extLst>
      <p:ext uri="{BB962C8B-B14F-4D97-AF65-F5344CB8AC3E}">
        <p14:creationId xmlns:p14="http://schemas.microsoft.com/office/powerpoint/2010/main" val="42458422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838331" cy="752821"/>
          </a:xfrm>
        </p:spPr>
        <p:txBody>
          <a:bodyPr>
            <a:noAutofit/>
          </a:bodyPr>
          <a:lstStyle/>
          <a:p>
            <a:br>
              <a:rPr lang="en-US" dirty="0"/>
            </a:br>
            <a:r>
              <a:rPr lang="en-US" dirty="0"/>
              <a:t>The Legacy of the “Little Professor”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31322"/>
            <a:ext cx="9464040" cy="1905001"/>
          </a:xfrm>
        </p:spPr>
        <p:txBody>
          <a:bodyPr vert="horz" lIns="91440" tIns="45720" rIns="91440" bIns="45720" rtlCol="0" anchor="t">
            <a:noAutofit/>
          </a:bodyPr>
          <a:lstStyle/>
          <a:p>
            <a:r>
              <a:rPr lang="en-US" dirty="0">
                <a:latin typeface="Lato"/>
                <a:ea typeface="Lato"/>
                <a:cs typeface="Lato"/>
              </a:rPr>
              <a:t>“… Just to reach this corner of the vineyard, to teach that Christianity is to be used seven days in the week, to show those we serve how to make two blades of grass grow where only one grew before … so that those who receive the blessings will pass them on to the darker corners of the vineyard.”</a:t>
            </a:r>
          </a:p>
        </p:txBody>
      </p:sp>
      <p:pic>
        <p:nvPicPr>
          <p:cNvPr id="6" name="Picture 5">
            <a:extLst>
              <a:ext uri="{FF2B5EF4-FFF2-40B4-BE49-F238E27FC236}">
                <a16:creationId xmlns:a16="http://schemas.microsoft.com/office/drawing/2014/main" id="{12BBE927-0C8F-4E02-998E-036C2C5230B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3413760"/>
            <a:ext cx="8834935" cy="3254858"/>
          </a:xfrm>
          <a:prstGeom prst="rect">
            <a:avLst/>
          </a:prstGeom>
          <a:effectLst>
            <a:softEdge rad="63500"/>
          </a:effectLst>
        </p:spPr>
      </p:pic>
      <p:sp>
        <p:nvSpPr>
          <p:cNvPr id="9" name="Rectangle 8">
            <a:extLst>
              <a:ext uri="{FF2B5EF4-FFF2-40B4-BE49-F238E27FC236}">
                <a16:creationId xmlns:a16="http://schemas.microsoft.com/office/drawing/2014/main" id="{1DA996C0-E65A-4790-8129-9F37B4F9B8A4}"/>
              </a:ext>
            </a:extLst>
          </p:cNvPr>
          <p:cNvSpPr/>
          <p:nvPr/>
        </p:nvSpPr>
        <p:spPr>
          <a:xfrm>
            <a:off x="10709455" y="3933044"/>
            <a:ext cx="1003396" cy="2246769"/>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a:ea typeface="Calibri" panose="020F0502020204030204" pitchFamily="34" charset="0"/>
                <a:cs typeface="Times New Roman"/>
              </a:rPr>
              <a:t>Students on the Piney Woods campus in the 2010s.</a:t>
            </a:r>
          </a:p>
        </p:txBody>
      </p:sp>
    </p:spTree>
    <p:extLst>
      <p:ext uri="{BB962C8B-B14F-4D97-AF65-F5344CB8AC3E}">
        <p14:creationId xmlns:p14="http://schemas.microsoft.com/office/powerpoint/2010/main" val="288662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445624"/>
            <a:ext cx="2771140" cy="2949964"/>
          </a:xfrm>
        </p:spPr>
        <p:txBody>
          <a:bodyPr vert="horz" lIns="91440" tIns="45720" rIns="91440" bIns="45720" rtlCol="0" anchor="t">
            <a:noAutofit/>
          </a:bodyPr>
          <a:lstStyle/>
          <a:p>
            <a:pPr>
              <a:spcAft>
                <a:spcPts val="600"/>
              </a:spcAft>
            </a:pPr>
            <a:r>
              <a:rPr lang="en-US" sz="2400" b="1" dirty="0"/>
              <a:t>Vocabulary</a:t>
            </a:r>
          </a:p>
          <a:p>
            <a:r>
              <a:rPr lang="en-US" sz="2400" dirty="0"/>
              <a:t>Alma Mater</a:t>
            </a:r>
          </a:p>
          <a:p>
            <a:pPr>
              <a:spcBef>
                <a:spcPts val="0"/>
              </a:spcBef>
            </a:pPr>
            <a:r>
              <a:rPr lang="en-US" sz="2400" dirty="0"/>
              <a:t>appropriations</a:t>
            </a:r>
          </a:p>
          <a:p>
            <a:pPr>
              <a:spcBef>
                <a:spcPts val="0"/>
              </a:spcBef>
            </a:pPr>
            <a:r>
              <a:rPr lang="en-US" sz="2400" dirty="0"/>
              <a:t>charter</a:t>
            </a:r>
          </a:p>
          <a:p>
            <a:pPr>
              <a:spcBef>
                <a:spcPts val="0"/>
              </a:spcBef>
            </a:pPr>
            <a:r>
              <a:rPr lang="en-US" sz="2400" dirty="0"/>
              <a:t>commendation</a:t>
            </a:r>
          </a:p>
          <a:p>
            <a:pPr>
              <a:spcBef>
                <a:spcPts val="0"/>
              </a:spcBef>
            </a:pPr>
            <a:r>
              <a:rPr lang="en-US" sz="2400" dirty="0"/>
              <a:t>industrious</a:t>
            </a:r>
          </a:p>
          <a:p>
            <a:pPr>
              <a:spcBef>
                <a:spcPts val="0"/>
              </a:spcBef>
            </a:pPr>
            <a:r>
              <a:rPr lang="en-US" sz="2400" dirty="0"/>
              <a:t>jubilant</a:t>
            </a:r>
          </a:p>
          <a:p>
            <a:pPr>
              <a:spcBef>
                <a:spcPts val="0"/>
              </a:spcBef>
            </a:pPr>
            <a:r>
              <a:rPr lang="en-US" sz="2400" dirty="0"/>
              <a:t>paranoid</a:t>
            </a:r>
          </a:p>
          <a:p>
            <a:pPr>
              <a:spcBef>
                <a:spcPts val="0"/>
              </a:spcBef>
            </a:pPr>
            <a:r>
              <a:rPr lang="en-US" sz="2400" dirty="0"/>
              <a:t>pneumonia</a:t>
            </a:r>
          </a:p>
          <a:p>
            <a:pPr>
              <a:spcBef>
                <a:spcPts val="0"/>
              </a:spcBef>
            </a:pPr>
            <a:r>
              <a:rPr lang="en-US" sz="2400" dirty="0"/>
              <a:t>stigma</a:t>
            </a:r>
          </a:p>
          <a:p>
            <a:pPr>
              <a:spcBef>
                <a:spcPts val="0"/>
              </a:spcBef>
            </a:pPr>
            <a:r>
              <a:rPr lang="en-US" sz="2400" dirty="0"/>
              <a:t>suffragist</a:t>
            </a:r>
          </a:p>
          <a:p>
            <a:pPr>
              <a:spcBef>
                <a:spcPts val="0"/>
              </a:spcBef>
            </a:pPr>
            <a:r>
              <a:rPr lang="en-US" sz="2400" dirty="0"/>
              <a:t>zealous</a:t>
            </a:r>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9928" y="384794"/>
            <a:ext cx="4983384" cy="6021589"/>
          </a:xfrm>
          <a:prstGeom prst="rect">
            <a:avLst/>
          </a:prstGeom>
          <a:effectLst>
            <a:softEdge rad="381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1828800" y="5568904"/>
            <a:ext cx="4501610" cy="50780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Laurence Clifton Jones, Mississippi Old Capital Museum, Hall of Fame portrait. Copy of an original that hangs at The Piney Woods School.</a:t>
            </a:r>
          </a:p>
        </p:txBody>
      </p:sp>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normAutofit/>
          </a:bodyPr>
          <a:lstStyle/>
          <a:p>
            <a:r>
              <a:rPr lang="en-US" sz="4000" dirty="0"/>
              <a:t>Head, Heart, Hands: The Piney Woods School</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7274117" y="1340459"/>
            <a:ext cx="4106187" cy="717550"/>
          </a:xfrm>
        </p:spPr>
        <p:txBody>
          <a:bodyPr vert="horz" lIns="91440" tIns="45720" rIns="91440" bIns="45720" rtlCol="0" anchor="t">
            <a:noAutofit/>
          </a:bodyPr>
          <a:lstStyle/>
          <a:p>
            <a:r>
              <a:rPr lang="en-US" dirty="0">
                <a:latin typeface="Lato"/>
                <a:ea typeface="Lato"/>
                <a:cs typeface="Lato"/>
              </a:rPr>
              <a:t>Over a century after its founding, the school is still thriving, with over 250 students on a 65-acre campus surrounded by a nearly 2000-acre forest.</a:t>
            </a:r>
          </a:p>
          <a:p>
            <a:r>
              <a:rPr lang="en-US" dirty="0">
                <a:latin typeface="Lato"/>
                <a:ea typeface="Lato"/>
                <a:cs typeface="Lato"/>
              </a:rPr>
              <a:t>Today, The Piney Woods School is the oldest continually-operating, historically Black boarding school in the U.S.</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588770"/>
            <a:ext cx="5257800" cy="3680460"/>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2243925" y="5269230"/>
            <a:ext cx="442754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i="1" dirty="0">
                <a:solidFill>
                  <a:schemeClr val="tx1">
                    <a:lumMod val="65000"/>
                    <a:lumOff val="35000"/>
                  </a:schemeClr>
                </a:solidFill>
                <a:effectLst/>
                <a:latin typeface="Garamond"/>
                <a:ea typeface="Calibri" panose="020F0502020204030204" pitchFamily="34" charset="0"/>
                <a:cs typeface="Times New Roman"/>
              </a:rPr>
              <a:t>Students at Piney Woods in the 2010s.</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563100" cy="717550"/>
          </a:xfrm>
        </p:spPr>
        <p:txBody>
          <a:bodyPr>
            <a:normAutofit/>
          </a:bodyPr>
          <a:lstStyle/>
          <a:p>
            <a:r>
              <a:rPr lang="en-US" sz="4000" dirty="0"/>
              <a:t>The “Little Professor” of Piney Woods </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096000" y="1283176"/>
            <a:ext cx="5295900" cy="717550"/>
          </a:xfrm>
        </p:spPr>
        <p:txBody>
          <a:bodyPr vert="horz" lIns="91440" tIns="45720" rIns="91440" bIns="45720" rtlCol="0" anchor="t">
            <a:noAutofit/>
          </a:bodyPr>
          <a:lstStyle/>
          <a:p>
            <a:r>
              <a:rPr lang="en-US" dirty="0">
                <a:latin typeface="Lato"/>
                <a:ea typeface="Lato"/>
                <a:cs typeface="Lato"/>
              </a:rPr>
              <a:t>Though the success of Piney Woods depended on many, it was the vision of one man: its founder, </a:t>
            </a:r>
            <a:r>
              <a:rPr lang="en-US" b="1" dirty="0">
                <a:latin typeface="Lato"/>
                <a:ea typeface="Lato"/>
                <a:cs typeface="Lato"/>
              </a:rPr>
              <a:t>Laurence Clifton Jones</a:t>
            </a:r>
            <a:r>
              <a:rPr lang="en-US" dirty="0">
                <a:latin typeface="Lato"/>
                <a:ea typeface="Lato"/>
                <a:cs typeface="Lato"/>
              </a:rPr>
              <a:t>.</a:t>
            </a:r>
          </a:p>
          <a:p>
            <a:r>
              <a:rPr lang="en-US" dirty="0">
                <a:latin typeface="Lato"/>
                <a:ea typeface="Lato"/>
                <a:cs typeface="Lato"/>
              </a:rPr>
              <a:t>An enterprising social reformer from the Midwest, Jones relocated to Mississippi as a young man on a mission to educate its poor, often illiterate Black population. He led the school until his death over seven decades later. </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51756"/>
            <a:ext cx="4067175" cy="3942335"/>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1885949" y="5294091"/>
            <a:ext cx="3952875"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i="1" dirty="0">
                <a:solidFill>
                  <a:schemeClr val="tx1">
                    <a:lumMod val="65000"/>
                    <a:lumOff val="35000"/>
                  </a:schemeClr>
                </a:solidFill>
                <a:effectLst/>
                <a:latin typeface="Garamond"/>
                <a:ea typeface="Calibri" panose="020F0502020204030204" pitchFamily="34" charset="0"/>
                <a:cs typeface="Times New Roman"/>
              </a:rPr>
              <a:t>Laurence C. Jones in the 1950s.</a:t>
            </a:r>
          </a:p>
        </p:txBody>
      </p:sp>
    </p:spTree>
    <p:extLst>
      <p:ext uri="{BB962C8B-B14F-4D97-AF65-F5344CB8AC3E}">
        <p14:creationId xmlns:p14="http://schemas.microsoft.com/office/powerpoint/2010/main" val="3901059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452114" cy="717550"/>
          </a:xfrm>
        </p:spPr>
        <p:txBody>
          <a:bodyPr>
            <a:normAutofit/>
          </a:bodyPr>
          <a:lstStyle/>
          <a:p>
            <a:r>
              <a:rPr lang="en-US" sz="4000" dirty="0"/>
              <a:t>The “Little Professor” of Piney Woods </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4988378" y="1258229"/>
            <a:ext cx="6094485" cy="717550"/>
          </a:xfrm>
        </p:spPr>
        <p:txBody>
          <a:bodyPr vert="horz" lIns="91440" tIns="45720" rIns="91440" bIns="45720" rtlCol="0" anchor="t">
            <a:noAutofit/>
          </a:bodyPr>
          <a:lstStyle/>
          <a:p>
            <a:r>
              <a:rPr lang="en-US" dirty="0"/>
              <a:t>Jones was born in 1882 to a comfortable middle-class family in bustling St. Joseph, Missouri. </a:t>
            </a:r>
          </a:p>
          <a:p>
            <a:r>
              <a:rPr lang="en-US" dirty="0"/>
              <a:t>His father, John, a US Army veteran with a practical, business-focused outlook, was the head porter at the Pacific Hotel and owned its barber shop. </a:t>
            </a:r>
          </a:p>
          <a:p>
            <a:r>
              <a:rPr lang="en-US" dirty="0"/>
              <a:t>His mother, Mary, was sensitive and artistic, from a well-educated family that included, prophetically, the founder of an integrated school in Michigan.</a:t>
            </a:r>
          </a:p>
          <a:p>
            <a:endParaRPr lang="en-US" dirty="0">
              <a:latin typeface="Lato"/>
              <a:ea typeface="Lato"/>
              <a:cs typeface="Lato"/>
            </a:endParaRP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58229"/>
            <a:ext cx="2960915" cy="4119145"/>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1915272" y="5377374"/>
            <a:ext cx="2787969" cy="1800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000" i="1" dirty="0">
                <a:solidFill>
                  <a:schemeClr val="tx1">
                    <a:lumMod val="65000"/>
                    <a:lumOff val="35000"/>
                  </a:schemeClr>
                </a:solidFill>
                <a:effectLst/>
                <a:latin typeface="Garamond"/>
                <a:ea typeface="Calibri" panose="020F0502020204030204" pitchFamily="34" charset="0"/>
                <a:cs typeface="Times New Roman"/>
              </a:rPr>
              <a:t>Jones in the 1930s.</a:t>
            </a:r>
          </a:p>
        </p:txBody>
      </p:sp>
    </p:spTree>
    <p:extLst>
      <p:ext uri="{BB962C8B-B14F-4D97-AF65-F5344CB8AC3E}">
        <p14:creationId xmlns:p14="http://schemas.microsoft.com/office/powerpoint/2010/main" val="4112847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Early Life in Missouri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96092"/>
            <a:ext cx="4124325" cy="2222391"/>
          </a:xfrm>
        </p:spPr>
        <p:txBody>
          <a:bodyPr vert="horz" lIns="91440" tIns="45720" rIns="91440" bIns="45720" rtlCol="0" anchor="t">
            <a:noAutofit/>
          </a:bodyPr>
          <a:lstStyle/>
          <a:p>
            <a:r>
              <a:rPr lang="en-US" dirty="0">
                <a:latin typeface="Lato"/>
                <a:ea typeface="Lato"/>
                <a:cs typeface="Lato"/>
              </a:rPr>
              <a:t>Laurence’s parents instilled in him the value of hard work from his earliest days. </a:t>
            </a:r>
            <a:r>
              <a:rPr lang="en-US" dirty="0"/>
              <a:t>His favorite jobs as a teenager was as a “newsie” delivering the local paper. </a:t>
            </a:r>
            <a:r>
              <a:rPr lang="en-US" dirty="0">
                <a:latin typeface="Lato"/>
                <a:ea typeface="Lato"/>
                <a:cs typeface="Lato"/>
              </a:rPr>
              <a:t>But he believed God was calling him to a life of service, not business. </a:t>
            </a:r>
            <a:endParaRPr lang="en-US" dirty="0"/>
          </a:p>
          <a:p>
            <a:endParaRPr lang="en-US" dirty="0">
              <a:latin typeface="Lato"/>
              <a:ea typeface="Lato"/>
              <a:cs typeface="Lato"/>
            </a:endParaRPr>
          </a:p>
        </p:txBody>
      </p:sp>
      <p:sp>
        <p:nvSpPr>
          <p:cNvPr id="6" name="Text Box 16">
            <a:extLst>
              <a:ext uri="{FF2B5EF4-FFF2-40B4-BE49-F238E27FC236}">
                <a16:creationId xmlns:a16="http://schemas.microsoft.com/office/drawing/2014/main" id="{B57D8C9C-06AE-42D0-9449-50DD776181A5}"/>
              </a:ext>
            </a:extLst>
          </p:cNvPr>
          <p:cNvSpPr txBox="1"/>
          <p:nvPr/>
        </p:nvSpPr>
        <p:spPr>
          <a:xfrm>
            <a:off x="6653213" y="4448061"/>
            <a:ext cx="4938417" cy="34099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St. Joseph, Missouri Waterfront, c. 1890.</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BC443BA9-ADB4-4D0D-902E-1CC2389E98C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96000" y="1210022"/>
            <a:ext cx="5669102" cy="3238039"/>
          </a:xfrm>
          <a:prstGeom prst="rect">
            <a:avLst/>
          </a:prstGeom>
          <a:effectLst>
            <a:softEdge rad="127000"/>
          </a:effectLst>
        </p:spPr>
      </p:pic>
      <p:sp>
        <p:nvSpPr>
          <p:cNvPr id="8" name="Text Placeholder 2">
            <a:extLst>
              <a:ext uri="{FF2B5EF4-FFF2-40B4-BE49-F238E27FC236}">
                <a16:creationId xmlns:a16="http://schemas.microsoft.com/office/drawing/2014/main" id="{36CE259E-9A39-44A9-9DAD-F3F4B4F47278}"/>
              </a:ext>
            </a:extLst>
          </p:cNvPr>
          <p:cNvSpPr txBox="1">
            <a:spLocks/>
          </p:cNvSpPr>
          <p:nvPr/>
        </p:nvSpPr>
        <p:spPr>
          <a:xfrm>
            <a:off x="1828800" y="5077172"/>
            <a:ext cx="9648826" cy="16793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Inspired by his intellectual hero, Booker T. Washington, Laurence wanted to help uplift the majority of Black Americans who lacked the comforts and opportunities he had been blessed with.</a:t>
            </a:r>
          </a:p>
        </p:txBody>
      </p:sp>
    </p:spTree>
    <p:extLst>
      <p:ext uri="{BB962C8B-B14F-4D97-AF65-F5344CB8AC3E}">
        <p14:creationId xmlns:p14="http://schemas.microsoft.com/office/powerpoint/2010/main" val="15840674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Early Life in Missouri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8" y="1206608"/>
            <a:ext cx="4610099" cy="2222391"/>
          </a:xfrm>
        </p:spPr>
        <p:txBody>
          <a:bodyPr vert="horz" lIns="45720" tIns="45720" rIns="0" bIns="45720" rtlCol="0" anchor="t">
            <a:noAutofit/>
          </a:bodyPr>
          <a:lstStyle/>
          <a:p>
            <a:r>
              <a:rPr lang="en-US" dirty="0"/>
              <a:t>Though Jones certainly experienced racism growing up, it was far removed from the brutal conditions in the South’s “Black Belt” that he read about in newspapers or heard discussed over the breakfast table. Still, many doors were closed to him.</a:t>
            </a:r>
          </a:p>
        </p:txBody>
      </p:sp>
      <p:pic>
        <p:nvPicPr>
          <p:cNvPr id="1026" name="Picture 2" descr="https://upload.wikimedia.org/wikipedia/commons/b/b3/KC_Sun_1914-02-28.jpg">
            <a:extLst>
              <a:ext uri="{FF2B5EF4-FFF2-40B4-BE49-F238E27FC236}">
                <a16:creationId xmlns:a16="http://schemas.microsoft.com/office/drawing/2014/main" id="{1933BD1B-89D3-4E22-B019-B69EA4B201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901204" y="-63563"/>
            <a:ext cx="5427957" cy="7043483"/>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8" name="Text Box 16">
            <a:extLst>
              <a:ext uri="{FF2B5EF4-FFF2-40B4-BE49-F238E27FC236}">
                <a16:creationId xmlns:a16="http://schemas.microsoft.com/office/drawing/2014/main" id="{81CE4AC5-D4B1-4DA8-AE7A-C1A201CBAB9F}"/>
              </a:ext>
            </a:extLst>
          </p:cNvPr>
          <p:cNvSpPr txBox="1"/>
          <p:nvPr/>
        </p:nvSpPr>
        <p:spPr>
          <a:xfrm>
            <a:off x="1828798" y="5149742"/>
            <a:ext cx="426720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Cover of a 1914 issue of Missouri’s </a:t>
            </a:r>
            <a:r>
              <a:rPr lang="en-US" sz="2000" dirty="0">
                <a:solidFill>
                  <a:schemeClr val="tx1">
                    <a:lumMod val="65000"/>
                    <a:lumOff val="35000"/>
                  </a:schemeClr>
                </a:solidFill>
                <a:latin typeface="Garamond"/>
                <a:cs typeface="Times New Roman"/>
              </a:rPr>
              <a:t>Kansas City Star</a:t>
            </a:r>
            <a:r>
              <a:rPr lang="en-US" sz="2000" i="1" dirty="0">
                <a:solidFill>
                  <a:schemeClr val="tx1">
                    <a:lumMod val="65000"/>
                    <a:lumOff val="35000"/>
                  </a:schemeClr>
                </a:solidFill>
                <a:latin typeface="Garamond"/>
                <a:cs typeface="Times New Roman"/>
              </a:rPr>
              <a:t>, one of the many Black-run newspapers published in the Midwest, announcing a speech by Booker T. Washington.</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1+#ppt_w/2"/>
                                          </p:val>
                                        </p:tav>
                                        <p:tav tm="100000">
                                          <p:val>
                                            <p:strVal val="#ppt_x"/>
                                          </p:val>
                                        </p:tav>
                                      </p:tavLst>
                                    </p:anim>
                                    <p:anim calcmode="lin" valueType="num">
                                      <p:cBhvr additive="base">
                                        <p:cTn id="8" dur="1000" fill="hold"/>
                                        <p:tgtEl>
                                          <p:spTgt spid="102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4556</Words>
  <Application>Microsoft Office PowerPoint</Application>
  <PresentationFormat>Widescreen</PresentationFormat>
  <Paragraphs>271</Paragraphs>
  <Slides>44</Slides>
  <Notes>44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Bodoni SvtyTwo ITC TT-Bold</vt:lpstr>
      <vt:lpstr>Calibri</vt:lpstr>
      <vt:lpstr>Garamond</vt:lpstr>
      <vt:lpstr>Georgia</vt:lpstr>
      <vt:lpstr>Helvetica Neue Medium</vt:lpstr>
      <vt:lpstr>Lato</vt:lpstr>
      <vt:lpstr>Lato-Light</vt:lpstr>
      <vt:lpstr>Times New Roman</vt:lpstr>
      <vt:lpstr>Office Theme</vt:lpstr>
      <vt:lpstr>PowerPoint Presentation</vt:lpstr>
      <vt:lpstr>Head, Heart, Hands: The Piney Woods School</vt:lpstr>
      <vt:lpstr>Head, Heart, Hands: The Piney Woods School</vt:lpstr>
      <vt:lpstr>Head, Heart, Hands: The Piney Woods School</vt:lpstr>
      <vt:lpstr>Head, Heart, Hands: The Piney Woods School</vt:lpstr>
      <vt:lpstr>The “Little Professor” of Piney Woods </vt:lpstr>
      <vt:lpstr>The “Little Professor” of Piney Woods </vt:lpstr>
      <vt:lpstr>Early Life in Missouri </vt:lpstr>
      <vt:lpstr>Early Life in Missouri </vt:lpstr>
      <vt:lpstr>Work and Education</vt:lpstr>
      <vt:lpstr>Work and Education</vt:lpstr>
      <vt:lpstr>Going South</vt:lpstr>
      <vt:lpstr>Utica Institute</vt:lpstr>
      <vt:lpstr>Founding Piney Woods</vt:lpstr>
      <vt:lpstr>Founding Piney Woods</vt:lpstr>
      <vt:lpstr>Founding Piney Woods</vt:lpstr>
      <vt:lpstr>Founding Piney Woods</vt:lpstr>
      <vt:lpstr>Grace Allen Jones</vt:lpstr>
      <vt:lpstr>Grace Allen Jones</vt:lpstr>
      <vt:lpstr>Grace Allen Jones</vt:lpstr>
      <vt:lpstr>Captain Asa Turner</vt:lpstr>
      <vt:lpstr>Captain Asa Turner</vt:lpstr>
      <vt:lpstr>PowerPoint Presentation</vt:lpstr>
      <vt:lpstr>Growing Piney Woods</vt:lpstr>
      <vt:lpstr>Growing Piney Woods</vt:lpstr>
      <vt:lpstr>A Narrow Escape</vt:lpstr>
      <vt:lpstr>A Narrow Escape</vt:lpstr>
      <vt:lpstr>A Narrow Escape</vt:lpstr>
      <vt:lpstr>A New Vision for Blind Students</vt:lpstr>
      <vt:lpstr>A New Vision for Blind Students</vt:lpstr>
      <vt:lpstr>The Cotton Blossom Singers</vt:lpstr>
      <vt:lpstr>The Cotton Blossom Singers</vt:lpstr>
      <vt:lpstr>Death of Grace Jones</vt:lpstr>
      <vt:lpstr>The Five Blind Boys of Mississippi</vt:lpstr>
      <vt:lpstr>The International Sweethearts of Rhythm</vt:lpstr>
      <vt:lpstr>The International Sweethearts of Rhythm</vt:lpstr>
      <vt:lpstr>“This is Your Life”</vt:lpstr>
      <vt:lpstr>“This is Your Life” </vt:lpstr>
      <vt:lpstr>Accolades and Honors</vt:lpstr>
      <vt:lpstr>Farewell to the Founder</vt:lpstr>
      <vt:lpstr>Farewell to the Founder</vt:lpstr>
      <vt:lpstr> The Legacy of the “Little Professor”</vt:lpstr>
      <vt:lpstr> The Legacy of the “Little Professor”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2023-05-03T19:27:33Z</dcterms:created>
  <dcterms:modified xsi:type="dcterms:W3CDTF">2024-01-31T21:48:51Z</dcterms:modified>
  <cp:contentStatus/>
</cp:coreProperties>
</file>