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2"/>
  </p:notesMasterIdLst>
  <p:handoutMasterIdLst>
    <p:handoutMasterId r:id="rId43"/>
  </p:handoutMasterIdLst>
  <p:sldIdLst>
    <p:sldId id="404" r:id="rId5"/>
    <p:sldId id="449" r:id="rId6"/>
    <p:sldId id="405" r:id="rId7"/>
    <p:sldId id="444" r:id="rId8"/>
    <p:sldId id="454" r:id="rId9"/>
    <p:sldId id="437" r:id="rId10"/>
    <p:sldId id="261" r:id="rId11"/>
    <p:sldId id="468" r:id="rId12"/>
    <p:sldId id="438" r:id="rId13"/>
    <p:sldId id="421" r:id="rId14"/>
    <p:sldId id="446" r:id="rId15"/>
    <p:sldId id="469" r:id="rId16"/>
    <p:sldId id="462" r:id="rId17"/>
    <p:sldId id="463" r:id="rId18"/>
    <p:sldId id="445" r:id="rId19"/>
    <p:sldId id="459" r:id="rId20"/>
    <p:sldId id="430" r:id="rId21"/>
    <p:sldId id="456" r:id="rId22"/>
    <p:sldId id="452" r:id="rId23"/>
    <p:sldId id="470" r:id="rId24"/>
    <p:sldId id="464" r:id="rId25"/>
    <p:sldId id="466" r:id="rId26"/>
    <p:sldId id="423" r:id="rId27"/>
    <p:sldId id="451" r:id="rId28"/>
    <p:sldId id="442" r:id="rId29"/>
    <p:sldId id="465" r:id="rId30"/>
    <p:sldId id="440" r:id="rId31"/>
    <p:sldId id="436" r:id="rId32"/>
    <p:sldId id="467" r:id="rId33"/>
    <p:sldId id="422" r:id="rId34"/>
    <p:sldId id="433" r:id="rId35"/>
    <p:sldId id="443" r:id="rId36"/>
    <p:sldId id="427" r:id="rId37"/>
    <p:sldId id="420" r:id="rId38"/>
    <p:sldId id="426" r:id="rId39"/>
    <p:sldId id="471" r:id="rId40"/>
    <p:sldId id="41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94"/>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32" autoAdjust="0"/>
    <p:restoredTop sz="90542" autoAdjust="0"/>
  </p:normalViewPr>
  <p:slideViewPr>
    <p:cSldViewPr snapToGrid="0">
      <p:cViewPr>
        <p:scale>
          <a:sx n="10" d="100"/>
          <a:sy n="10" d="100"/>
        </p:scale>
        <p:origin x="2952" y="1507"/>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BAFB3-D872-4916-BDA4-8A9FDCEAFB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CB2CD8FE-FC99-4752-AF7F-4F48BBC9B1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252E9-027B-4C08-A167-1A17B8F793EC}" type="datetimeFigureOut">
              <a:rPr lang="en-US" smtClean="0">
                <a:latin typeface="Arial" panose="020B0604020202020204" pitchFamily="34" charset="0"/>
              </a:rPr>
              <a:t>1/30/2025</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000DBAAA-C89B-403F-AD8C-F5A0FDAE05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F717CF52-CB6D-414E-82A5-2ED7FF34F5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5CDC5D-6B73-44F6-97B5-67011AEEAB1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236157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BAF86B5-EB98-4CF4-8E51-C9BB4D8F9464}" type="datetimeFigureOut">
              <a:rPr lang="en-US" smtClean="0"/>
              <a:pPr/>
              <a:t>1/30/2025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E3EB26F7-A228-42CF-ACCD-60F210703DBF}" type="slidenum">
              <a:rPr lang="en-US" smtClean="0"/>
              <a:pPr/>
              <a:t>‹#›</a:t>
            </a:fld>
            <a:endParaRPr lang="en-US" dirty="0"/>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Iowa M</a:t>
            </a:r>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846583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1686779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1130478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4221709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3431615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2879794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https://www.newspapers.com/clip/34161100/grace-jones-in-iowa-to-fundraise/</a:t>
            </a:r>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525491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1783584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368331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315888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290142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3517087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3122642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220623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1702025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https://commons.wikimedia.org/wiki/File:Grace_Morris_Allen_Jones.png</a:t>
            </a:r>
          </a:p>
          <a:p>
            <a:r>
              <a:rPr lang="en-US" dirty="0"/>
              <a:t>https://archive.org/details/forbiddenfruitlo00bett/page/118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44441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a:p>
            <a:r>
              <a:rPr lang="en-US" dirty="0"/>
              <a:t>https://sites.aph.org/hall/inductees/foxx/</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1479973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3686888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1282691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38087856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https://www.blackpast.org/african-american-history/international-sweethearts-rhythm-jazz-band-1937-1949/</a:t>
            </a:r>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713929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1343336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2553009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https://www.foriowa.org/daa/daa-profile.php?namer=true&amp;profileid=354</a:t>
            </a:r>
          </a:p>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3637487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8064858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4121274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a:p>
        </p:txBody>
      </p:sp>
    </p:spTree>
    <p:extLst>
      <p:ext uri="{BB962C8B-B14F-4D97-AF65-F5344CB8AC3E}">
        <p14:creationId xmlns:p14="http://schemas.microsoft.com/office/powerpoint/2010/main" val="3377646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a:p>
        </p:txBody>
      </p:sp>
    </p:spTree>
    <p:extLst>
      <p:ext uri="{BB962C8B-B14F-4D97-AF65-F5344CB8AC3E}">
        <p14:creationId xmlns:p14="http://schemas.microsoft.com/office/powerpoint/2010/main" val="36530061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https://www.jsums.edu/margaretwalkercenter/projects-and-programs/intersections-in-the-archive-a-mellon-graduate-assistant-performance/</a:t>
            </a:r>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a:p>
        </p:txBody>
      </p:sp>
    </p:spTree>
    <p:extLst>
      <p:ext uri="{BB962C8B-B14F-4D97-AF65-F5344CB8AC3E}">
        <p14:creationId xmlns:p14="http://schemas.microsoft.com/office/powerpoint/2010/main" val="4283081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3037533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https://archive.org/details/littleprofessoro0000romu/page/20/mode/2up?q=little+professor</a:t>
            </a:r>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1449893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320637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3051128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3701377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1687024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286000" y="457200"/>
            <a:ext cx="9936302"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318947" y="1402081"/>
            <a:ext cx="9598733" cy="1859280"/>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6" name="White and Gold.png">
            <a:extLst>
              <a:ext uri="{FF2B5EF4-FFF2-40B4-BE49-F238E27FC236}">
                <a16:creationId xmlns:a16="http://schemas.microsoft.com/office/drawing/2014/main" id="{6799C3E4-6700-4331-9650-474E48296C7C}"/>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White and Gold.png">
            <a:extLst>
              <a:ext uri="{FF2B5EF4-FFF2-40B4-BE49-F238E27FC236}">
                <a16:creationId xmlns:a16="http://schemas.microsoft.com/office/drawing/2014/main" id="{8CAD7B8F-12B1-4DC1-A510-DE1ABB72B82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GraceCaseStudy.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urposeCaseStudy.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layingCaseStudy.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youtu.be/x47dY2Q47YU"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92838" y="0"/>
            <a:ext cx="359664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246888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3600" dirty="0">
                <a:solidFill>
                  <a:schemeClr val="tx1"/>
                </a:solidFill>
                <a:latin typeface="Arial" panose="020B0604020202020204" pitchFamily="34" charset="0"/>
                <a:cs typeface="Arial" panose="020B0604020202020204" pitchFamily="34" charset="0"/>
              </a:rPr>
              <a:t>Miracle in Mississippi:</a:t>
            </a:r>
          </a:p>
          <a:p>
            <a:r>
              <a:rPr lang="en-US" sz="2800" dirty="0">
                <a:solidFill>
                  <a:schemeClr val="tx1"/>
                </a:solidFill>
                <a:latin typeface="Arial" panose="020B0604020202020204" pitchFamily="34" charset="0"/>
                <a:cs typeface="Arial" panose="020B0604020202020204" pitchFamily="34" charset="0"/>
              </a:rPr>
              <a:t>The Piney Woods School &amp; its Founder</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468880" y="1645920"/>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uFill>
                  <a:solidFill>
                    <a:srgbClr val="000000"/>
                  </a:solidFill>
                </a:uFill>
                <a:latin typeface="Arial" panose="020B0604020202020204" pitchFamily="34" charset="0"/>
                <a:cs typeface="Arial" panose="020B0604020202020204" pitchFamily="34" charset="0"/>
                <a:sym typeface="Lato-Light"/>
              </a:rPr>
              <a:t>Dr. Laurence C. Jones </a:t>
            </a:r>
            <a:r>
              <a:rPr lang="en-US" b="1">
                <a:uFill>
                  <a:solidFill>
                    <a:srgbClr val="000000"/>
                  </a:solidFill>
                </a:uFill>
                <a:latin typeface="Arial" panose="020B0604020202020204" pitchFamily="34" charset="0"/>
                <a:cs typeface="Arial" panose="020B0604020202020204" pitchFamily="34" charset="0"/>
                <a:sym typeface="Lato-Light"/>
              </a:rPr>
              <a:t>(1882 </a:t>
            </a:r>
            <a:r>
              <a:rPr lang="en-US" b="1" dirty="0">
                <a:uFill>
                  <a:solidFill>
                    <a:srgbClr val="000000"/>
                  </a:solidFill>
                </a:uFill>
                <a:latin typeface="Arial" panose="020B0604020202020204" pitchFamily="34" charset="0"/>
                <a:cs typeface="Arial" panose="020B0604020202020204" pitchFamily="34" charset="0"/>
                <a:sym typeface="Lato-Light"/>
              </a:rPr>
              <a:t>- 1975)</a:t>
            </a:r>
            <a:endParaRPr lang="en-US" dirty="0">
              <a:uFill>
                <a:solidFill>
                  <a:srgbClr val="000000"/>
                </a:solidFill>
              </a:uFill>
              <a:latin typeface="Arial" panose="020B0604020202020204" pitchFamily="34" charset="0"/>
              <a:cs typeface="Arial" panose="020B0604020202020204" pitchFamily="34" charset="0"/>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468880" y="2447579"/>
            <a:ext cx="6766560"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Groundbreaking social reformer</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Founder of historic boarding school</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Pioneering teacher of </a:t>
            </a:r>
            <a:r>
              <a:rPr lang="en-US" sz="2400" b="1" dirty="0">
                <a:uFill>
                  <a:solidFill>
                    <a:srgbClr val="000000"/>
                  </a:solidFill>
                </a:uFill>
                <a:latin typeface="Arial" panose="020B0604020202020204" pitchFamily="34" charset="0"/>
                <a:ea typeface="Lato"/>
                <a:cs typeface="Arial" panose="020B0604020202020204" pitchFamily="34" charset="0"/>
                <a:sym typeface="Lato-Light"/>
              </a:rPr>
              <a:t>underserved</a:t>
            </a:r>
            <a:r>
              <a:rPr lang="en-US" sz="2400" dirty="0">
                <a:uFill>
                  <a:solidFill>
                    <a:srgbClr val="000000"/>
                  </a:solidFill>
                </a:uFill>
                <a:latin typeface="Arial" panose="020B0604020202020204" pitchFamily="34" charset="0"/>
                <a:ea typeface="Lato"/>
                <a:cs typeface="Arial" panose="020B0604020202020204" pitchFamily="34" charset="0"/>
                <a:sym typeface="Lato-Light"/>
              </a:rPr>
              <a:t> students</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rPr>
              <a:t>Visionary leader in an age of segregation</a:t>
            </a:r>
            <a:endParaRPr lang="en-US" sz="1800" dirty="0">
              <a:uFill>
                <a:solidFill>
                  <a:srgbClr val="000000"/>
                </a:solidFill>
              </a:uFill>
              <a:latin typeface="Arial" panose="020B0604020202020204" pitchFamily="34" charset="0"/>
              <a:cs typeface="Arial" panose="020B0604020202020204" pitchFamily="34" charset="0"/>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3423272" y="5212080"/>
            <a:ext cx="4004050" cy="830997"/>
          </a:xfrm>
          <a:prstGeom prst="rect">
            <a:avLst/>
          </a:prstGeom>
        </p:spPr>
        <p:txBody>
          <a:bodyPr wrap="square">
            <a:spAutoFit/>
          </a:bodyPr>
          <a:lstStyle/>
          <a:p>
            <a:r>
              <a:rPr lang="en-US" sz="2400" i="1" dirty="0">
                <a:latin typeface="Arial" panose="020B0604020202020204" pitchFamily="34" charset="0"/>
                <a:cs typeface="Arial" panose="020B0604020202020204" pitchFamily="34" charset="0"/>
              </a:rPr>
              <a:t>Download printable version of this presentation</a:t>
            </a: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223719"/>
            <a:ext cx="807720" cy="807720"/>
          </a:xfrm>
          <a:prstGeom prst="rect">
            <a:avLst/>
          </a:prstGeom>
        </p:spPr>
      </p:pic>
      <p:pic>
        <p:nvPicPr>
          <p:cNvPr id="8" name="Picture 2" descr="https://lh7-us.googleusercontent.com/docsz/AD_4nXe_spznZeiPZydaUTicrhYvZHwFIRq9xiOmBIB2G4dJsTeyZrhLGXTZqWsHgqXsHJI67aPmcpbUiCgCTCztXFHRuysQtCzf7ZmUSZBuPyMHvhOaZbxlN5E5_htU91MWKGL3ESTbGiONpH-xIxjwqta_QHw?key=WcsKHybEeoMKP9flT8tQDQ">
            <a:extLst>
              <a:ext uri="{FF2B5EF4-FFF2-40B4-BE49-F238E27FC236}">
                <a16:creationId xmlns:a16="http://schemas.microsoft.com/office/drawing/2014/main" id="{A90BD47D-2A92-4B71-BD15-D245DE38F1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16082" y="6567394"/>
            <a:ext cx="703570" cy="290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Utica Institute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1" y="1311497"/>
            <a:ext cx="6385559" cy="2117503"/>
          </a:xfrm>
        </p:spPr>
        <p:txBody>
          <a:bodyPr vert="horz" lIns="91440" tIns="45720" rIns="91440" bIns="45720" rtlCol="0" anchor="t">
            <a:noAutofit/>
          </a:bodyPr>
          <a:lstStyle/>
          <a:p>
            <a:r>
              <a:rPr lang="en-US" dirty="0">
                <a:solidFill>
                  <a:schemeClr val="tx1"/>
                </a:solidFill>
                <a:latin typeface="Arial"/>
                <a:ea typeface="Lato"/>
                <a:cs typeface="Arial"/>
              </a:rPr>
              <a:t>Living in the “piney woods” region showed him the depth of poverty and illiteracy faced by his students, the children and grandchildren of slaves.</a:t>
            </a:r>
            <a:endParaRPr lang="en-US" dirty="0">
              <a:solidFill>
                <a:schemeClr val="tx1"/>
              </a:solidFill>
              <a:latin typeface="Arial"/>
              <a:cs typeface="Arial"/>
            </a:endParaRPr>
          </a:p>
          <a:p>
            <a:r>
              <a:rPr lang="en-US" dirty="0">
                <a:solidFill>
                  <a:schemeClr val="tx1"/>
                </a:solidFill>
                <a:ea typeface="Lato"/>
              </a:rPr>
              <a:t>Jones had discovered how to fulfill his calling. He decided to start a school in Rankin County that would help raise the people’s standard of living by teaching farming, trade skills, cooking and sanitation, and basic literacy. </a:t>
            </a:r>
          </a:p>
        </p:txBody>
      </p:sp>
      <p:pic>
        <p:nvPicPr>
          <p:cNvPr id="4" name="Picture 5">
            <a:extLst>
              <a:ext uri="{FF2B5EF4-FFF2-40B4-BE49-F238E27FC236}">
                <a16:creationId xmlns:a16="http://schemas.microsoft.com/office/drawing/2014/main" id="{73BFCA82-6043-1459-FA6B-4C28A85F9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4807" y="-168612"/>
            <a:ext cx="3305084" cy="7377131"/>
          </a:xfrm>
          <a:prstGeom prst="rect">
            <a:avLst/>
          </a:prstGeom>
        </p:spPr>
      </p:pic>
    </p:spTree>
    <p:extLst>
      <p:ext uri="{BB962C8B-B14F-4D97-AF65-F5344CB8AC3E}">
        <p14:creationId xmlns:p14="http://schemas.microsoft.com/office/powerpoint/2010/main" val="3295149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882641" y="1313934"/>
            <a:ext cx="5505562"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Jones worked hard to earn the trust of locals, Black and White. Some White farmers offered </a:t>
            </a:r>
            <a:r>
              <a:rPr lang="en-US" b="1" dirty="0">
                <a:solidFill>
                  <a:schemeClr val="tx1"/>
                </a:solidFill>
                <a:ea typeface="Lato"/>
              </a:rPr>
              <a:t>tentative</a:t>
            </a:r>
            <a:r>
              <a:rPr lang="en-US" dirty="0">
                <a:solidFill>
                  <a:schemeClr val="tx1"/>
                </a:solidFill>
                <a:ea typeface="Lato"/>
              </a:rPr>
              <a:t> support of the school, but only if Jones would limit “book learning” and focus on developing labor. </a:t>
            </a:r>
          </a:p>
          <a:p>
            <a:pPr>
              <a:spcBef>
                <a:spcPts val="1200"/>
              </a:spcBef>
              <a:spcAft>
                <a:spcPts val="1200"/>
              </a:spcAft>
            </a:pPr>
            <a:r>
              <a:rPr lang="en-US" dirty="0">
                <a:solidFill>
                  <a:schemeClr val="tx1"/>
                </a:solidFill>
                <a:ea typeface="Lato"/>
              </a:rPr>
              <a:t>Meanwhile, Jones had begun teaching some local young people to read, sitting on stumps and logs in the shade of a cedar tree – the school’s first students.</a:t>
            </a:r>
          </a:p>
          <a:p>
            <a:endParaRPr lang="en-US" dirty="0">
              <a:solidFill>
                <a:schemeClr val="tx1"/>
              </a:solidFill>
            </a:endParaRPr>
          </a:p>
        </p:txBody>
      </p:sp>
      <p:pic>
        <p:nvPicPr>
          <p:cNvPr id="7" name="Picture 5">
            <a:extLst>
              <a:ext uri="{FF2B5EF4-FFF2-40B4-BE49-F238E27FC236}">
                <a16:creationId xmlns:a16="http://schemas.microsoft.com/office/drawing/2014/main" id="{82D794BB-1E19-46A8-8319-FE73EC6FD2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03797" y="1290488"/>
            <a:ext cx="4819763" cy="3746877"/>
          </a:xfrm>
          <a:prstGeom prst="rect">
            <a:avLst/>
          </a:prstGeom>
          <a:ln>
            <a:noFill/>
          </a:ln>
          <a:effectLst>
            <a:softEdge rad="112500"/>
          </a:effectLst>
        </p:spPr>
      </p:pic>
      <p:sp>
        <p:nvSpPr>
          <p:cNvPr id="8" name="TextBox 7">
            <a:extLst>
              <a:ext uri="{FF2B5EF4-FFF2-40B4-BE49-F238E27FC236}">
                <a16:creationId xmlns:a16="http://schemas.microsoft.com/office/drawing/2014/main" id="{7200B12E-5E96-4F9B-AF85-12E093EC0DC4}"/>
              </a:ext>
            </a:extLst>
          </p:cNvPr>
          <p:cNvSpPr txBox="1"/>
          <p:nvPr/>
        </p:nvSpPr>
        <p:spPr>
          <a:xfrm>
            <a:off x="2468880" y="5117834"/>
            <a:ext cx="315468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(L to R) E.N. “Ed” Taylor, Jones, Asa Turner, and other Piney Woods guests, c. 1912.</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2329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4" name="TextBox 3">
            <a:extLst>
              <a:ext uri="{FF2B5EF4-FFF2-40B4-BE49-F238E27FC236}">
                <a16:creationId xmlns:a16="http://schemas.microsoft.com/office/drawing/2014/main" id="{F5684944-14C4-6137-9A6C-F3B22BA657B4}"/>
              </a:ext>
            </a:extLst>
          </p:cNvPr>
          <p:cNvSpPr txBox="1"/>
          <p:nvPr/>
        </p:nvSpPr>
        <p:spPr>
          <a:xfrm>
            <a:off x="5225994" y="1363563"/>
            <a:ext cx="6119017"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pPr>
            <a:r>
              <a:rPr lang="en-US" sz="2600" dirty="0">
                <a:latin typeface="Arial" panose="020B0604020202020204" pitchFamily="34" charset="0"/>
                <a:ea typeface="+mn-lt"/>
                <a:cs typeface="Arial" panose="020B0604020202020204" pitchFamily="34" charset="0"/>
              </a:rPr>
              <a:t>As Jones’ reputation spread, the area’s most successful Black farmers grew more enthusiastic about the prospect of a local school. </a:t>
            </a:r>
          </a:p>
          <a:p>
            <a:pPr>
              <a:spcBef>
                <a:spcPts val="1200"/>
              </a:spcBef>
            </a:pPr>
            <a:r>
              <a:rPr lang="en-US" sz="2600" dirty="0">
                <a:latin typeface="Arial" panose="020B0604020202020204" pitchFamily="34" charset="0"/>
                <a:ea typeface="+mn-lt"/>
                <a:cs typeface="Arial" panose="020B0604020202020204" pitchFamily="34" charset="0"/>
              </a:rPr>
              <a:t>E.N. “Ed” Taylor, a former slave, gifted Piney Woods its first 40 acres of land, along with 50 dollars. On the property was an old sheep shed to house Jones – the school’s first campus building.</a:t>
            </a:r>
          </a:p>
        </p:txBody>
      </p:sp>
      <p:pic>
        <p:nvPicPr>
          <p:cNvPr id="9" name="Picture 5">
            <a:extLst>
              <a:ext uri="{FF2B5EF4-FFF2-40B4-BE49-F238E27FC236}">
                <a16:creationId xmlns:a16="http://schemas.microsoft.com/office/drawing/2014/main" id="{366066F5-D1DC-45D5-9C64-36771EC22A5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46989" y="1363563"/>
            <a:ext cx="4227831" cy="4208303"/>
          </a:xfrm>
          <a:prstGeom prst="rect">
            <a:avLst/>
          </a:prstGeom>
          <a:ln>
            <a:noFill/>
          </a:ln>
          <a:effectLst>
            <a:softEdge rad="112500"/>
          </a:effectLst>
        </p:spPr>
      </p:pic>
      <p:sp>
        <p:nvSpPr>
          <p:cNvPr id="10" name="TextBox 9">
            <a:extLst>
              <a:ext uri="{FF2B5EF4-FFF2-40B4-BE49-F238E27FC236}">
                <a16:creationId xmlns:a16="http://schemas.microsoft.com/office/drawing/2014/main" id="{D05CF284-6D54-40E4-94FA-9D2AB77CD676}"/>
              </a:ext>
            </a:extLst>
          </p:cNvPr>
          <p:cNvSpPr txBox="1"/>
          <p:nvPr/>
        </p:nvSpPr>
        <p:spPr>
          <a:xfrm>
            <a:off x="2468879" y="5571866"/>
            <a:ext cx="805197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Jones (far left), John Webster, Asa Turner (seated), two other visitors, and Ed Taylor (far right) outside the old sheep shed, c. 1912</a:t>
            </a:r>
            <a:r>
              <a:rPr lang="en-US" sz="20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476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0021"/>
            <a:ext cx="8516620" cy="1849993"/>
          </a:xfrm>
        </p:spPr>
        <p:txBody>
          <a:bodyPr vert="horz" lIns="91440" tIns="45720" rIns="91440" bIns="45720" rtlCol="0" anchor="t">
            <a:noAutofit/>
          </a:bodyPr>
          <a:lstStyle/>
          <a:p>
            <a:r>
              <a:rPr lang="en-US" dirty="0">
                <a:solidFill>
                  <a:schemeClr val="tx1"/>
                </a:solidFill>
                <a:ea typeface="Lato"/>
              </a:rPr>
              <a:t>Other leaders in the Black community followed. Another farmer, Amon Gibson, who had first called Jones “little professor,” secured the school’s first piano. </a:t>
            </a:r>
          </a:p>
          <a:p>
            <a:r>
              <a:rPr lang="en-US" dirty="0">
                <a:solidFill>
                  <a:schemeClr val="tx1"/>
                </a:solidFill>
                <a:ea typeface="Lato"/>
              </a:rPr>
              <a:t>The most important local White </a:t>
            </a:r>
            <a:r>
              <a:rPr lang="en-US" b="1" dirty="0">
                <a:solidFill>
                  <a:schemeClr val="tx1"/>
                </a:solidFill>
                <a:ea typeface="Lato"/>
              </a:rPr>
              <a:t>booster</a:t>
            </a:r>
            <a:r>
              <a:rPr lang="en-US" dirty="0">
                <a:solidFill>
                  <a:schemeClr val="tx1"/>
                </a:solidFill>
                <a:ea typeface="Lato"/>
              </a:rPr>
              <a:t> of Jones and his school-building project was John Webster, owner of the area’s sawmill. Though he shared many of the prejudices of his fellow Southerners, Webster pledged to the school its first 10,000 feet of lumber. </a:t>
            </a:r>
          </a:p>
          <a:p>
            <a:endParaRPr lang="en-US" sz="2500" dirty="0">
              <a:solidFill>
                <a:schemeClr val="tx1"/>
              </a:solidFill>
              <a:ea typeface="Lato"/>
            </a:endParaRPr>
          </a:p>
          <a:p>
            <a:endParaRPr lang="en-US" sz="2500" dirty="0">
              <a:solidFill>
                <a:schemeClr val="tx1"/>
              </a:solidFill>
            </a:endParaRPr>
          </a:p>
        </p:txBody>
      </p:sp>
      <p:pic>
        <p:nvPicPr>
          <p:cNvPr id="9" name="Picture 8">
            <a:extLst>
              <a:ext uri="{FF2B5EF4-FFF2-40B4-BE49-F238E27FC236}">
                <a16:creationId xmlns:a16="http://schemas.microsoft.com/office/drawing/2014/main" id="{F49BC02A-C8FF-4D19-9D0C-BB5CBEBD441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2117" y="4673600"/>
            <a:ext cx="12687299" cy="2447580"/>
          </a:xfrm>
          <a:prstGeom prst="rect">
            <a:avLst/>
          </a:prstGeom>
          <a:effectLst>
            <a:softEdge rad="38100"/>
          </a:effectLst>
        </p:spPr>
      </p:pic>
    </p:spTree>
    <p:extLst>
      <p:ext uri="{BB962C8B-B14F-4D97-AF65-F5344CB8AC3E}">
        <p14:creationId xmlns:p14="http://schemas.microsoft.com/office/powerpoint/2010/main" val="2457504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0-#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8050"/>
            <a:ext cx="9022080" cy="924997"/>
          </a:xfrm>
        </p:spPr>
        <p:txBody>
          <a:bodyPr vert="horz" lIns="91440" tIns="45720" rIns="91440" bIns="45720" rtlCol="0" anchor="t">
            <a:noAutofit/>
          </a:bodyPr>
          <a:lstStyle/>
          <a:p>
            <a:r>
              <a:rPr lang="en-US" dirty="0">
                <a:solidFill>
                  <a:schemeClr val="tx1"/>
                </a:solidFill>
                <a:ea typeface="Lato"/>
              </a:rPr>
              <a:t>People came from all around  – White and Black, male and female, old and young – to join in the work.  </a:t>
            </a:r>
          </a:p>
        </p:txBody>
      </p:sp>
      <p:sp>
        <p:nvSpPr>
          <p:cNvPr id="4" name="TextBox 3">
            <a:extLst>
              <a:ext uri="{FF2B5EF4-FFF2-40B4-BE49-F238E27FC236}">
                <a16:creationId xmlns:a16="http://schemas.microsoft.com/office/drawing/2014/main" id="{1BEE893D-2629-A0E3-B489-6C00E34C4984}"/>
              </a:ext>
            </a:extLst>
          </p:cNvPr>
          <p:cNvSpPr txBox="1"/>
          <p:nvPr/>
        </p:nvSpPr>
        <p:spPr>
          <a:xfrm>
            <a:off x="5126966" y="528511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Arial" panose="020B0604020202020204" pitchFamily="34" charset="0"/>
              <a:ea typeface="Lato"/>
              <a:cs typeface="Arial" panose="020B0604020202020204" pitchFamily="34" charset="0"/>
            </a:endParaRPr>
          </a:p>
        </p:txBody>
      </p:sp>
      <p:sp>
        <p:nvSpPr>
          <p:cNvPr id="7" name="TextBox 6">
            <a:extLst>
              <a:ext uri="{FF2B5EF4-FFF2-40B4-BE49-F238E27FC236}">
                <a16:creationId xmlns:a16="http://schemas.microsoft.com/office/drawing/2014/main" id="{BBADCBBD-4034-6375-1F50-CB336835E8FD}"/>
              </a:ext>
            </a:extLst>
          </p:cNvPr>
          <p:cNvSpPr txBox="1"/>
          <p:nvPr/>
        </p:nvSpPr>
        <p:spPr>
          <a:xfrm>
            <a:off x="3312112" y="2227592"/>
            <a:ext cx="8178848" cy="36009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ea typeface="Lato"/>
                <a:cs typeface="Arial" panose="020B0604020202020204" pitchFamily="34" charset="0"/>
              </a:rPr>
              <a:t>Jones later recalled the scenes: “On the appointed day, after Scripture reading and prayer, some started to haul lumber while others got the ground ready for the foundation.” </a:t>
            </a:r>
            <a:r>
              <a:rPr lang="en-US" sz="2600" dirty="0">
                <a:latin typeface="Arial" panose="020B0604020202020204" pitchFamily="34" charset="0"/>
                <a:ea typeface="+mn-lt"/>
                <a:cs typeface="Arial" panose="020B0604020202020204" pitchFamily="34" charset="0"/>
              </a:rPr>
              <a:t>Donations of labor and goods poured in from surrounding counties.</a:t>
            </a:r>
            <a:endParaRPr lang="en-US" sz="2600" dirty="0">
              <a:latin typeface="Arial" panose="020B0604020202020204" pitchFamily="34" charset="0"/>
              <a:cs typeface="Arial" panose="020B0604020202020204" pitchFamily="34" charset="0"/>
            </a:endParaRPr>
          </a:p>
          <a:p>
            <a:pPr>
              <a:spcBef>
                <a:spcPts val="1200"/>
              </a:spcBef>
              <a:spcAft>
                <a:spcPts val="1200"/>
              </a:spcAft>
            </a:pPr>
            <a:r>
              <a:rPr lang="en-US" sz="2600" dirty="0">
                <a:latin typeface="Arial" panose="020B0604020202020204" pitchFamily="34" charset="0"/>
                <a:ea typeface="+mn-lt"/>
                <a:cs typeface="Arial" panose="020B0604020202020204" pitchFamily="34" charset="0"/>
              </a:rPr>
              <a:t>Jones also secured funding from the county to recruit, hire, and pay qualified teachers. One of the most important of these educators was his own wife, Grace.</a:t>
            </a:r>
          </a:p>
        </p:txBody>
      </p:sp>
      <p:pic>
        <p:nvPicPr>
          <p:cNvPr id="8" name="Picture 7">
            <a:extLst>
              <a:ext uri="{FF2B5EF4-FFF2-40B4-BE49-F238E27FC236}">
                <a16:creationId xmlns:a16="http://schemas.microsoft.com/office/drawing/2014/main" id="{37054B2E-DF60-4E7E-A4EC-38481F06BFE8}"/>
              </a:ext>
            </a:extLst>
          </p:cNvPr>
          <p:cNvPicPr>
            <a:picLocks noChangeAspect="1"/>
          </p:cNvPicPr>
          <p:nvPr/>
        </p:nvPicPr>
        <p:blipFill rotWithShape="1">
          <a:blip r:embed="rId3">
            <a:extLst>
              <a:ext uri="{28A0092B-C50C-407E-A947-70E740481C1C}">
                <a14:useLocalDpi xmlns:a14="http://schemas.microsoft.com/office/drawing/2010/main" val="0"/>
              </a:ext>
            </a:extLst>
          </a:blip>
          <a:srcRect l="1798" t="3593" r="4323" b="2298"/>
          <a:stretch/>
        </p:blipFill>
        <p:spPr>
          <a:xfrm>
            <a:off x="264112" y="2218767"/>
            <a:ext cx="3032760" cy="4140743"/>
          </a:xfrm>
          <a:prstGeom prst="rect">
            <a:avLst/>
          </a:prstGeom>
          <a:effectLst>
            <a:softEdge rad="177800"/>
          </a:effectLst>
        </p:spPr>
      </p:pic>
      <p:sp>
        <p:nvSpPr>
          <p:cNvPr id="9" name="Text Box 16">
            <a:extLst>
              <a:ext uri="{FF2B5EF4-FFF2-40B4-BE49-F238E27FC236}">
                <a16:creationId xmlns:a16="http://schemas.microsoft.com/office/drawing/2014/main" id="{DAAE1A41-0C2E-4012-AA10-087EA9547E2E}"/>
              </a:ext>
            </a:extLst>
          </p:cNvPr>
          <p:cNvSpPr txBox="1"/>
          <p:nvPr/>
        </p:nvSpPr>
        <p:spPr>
          <a:xfrm>
            <a:off x="3357832" y="5935612"/>
            <a:ext cx="4709160" cy="37817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Grace Jones in </a:t>
            </a:r>
            <a:r>
              <a:rPr lang="en-US" sz="2000" dirty="0">
                <a:solidFill>
                  <a:schemeClr val="tx1">
                    <a:lumMod val="65000"/>
                    <a:lumOff val="35000"/>
                  </a:schemeClr>
                </a:solidFill>
                <a:latin typeface="Arial" panose="020B0604020202020204" pitchFamily="34" charset="0"/>
                <a:cs typeface="Arial" panose="020B0604020202020204" pitchFamily="34" charset="0"/>
              </a:rPr>
              <a:t>The Crisis, </a:t>
            </a:r>
            <a:r>
              <a:rPr lang="en-US" sz="2000" i="1" dirty="0">
                <a:solidFill>
                  <a:schemeClr val="tx1">
                    <a:lumMod val="65000"/>
                    <a:lumOff val="35000"/>
                  </a:schemeClr>
                </a:solidFill>
                <a:latin typeface="Arial" panose="020B0604020202020204" pitchFamily="34" charset="0"/>
                <a:cs typeface="Arial" panose="020B0604020202020204" pitchFamily="34" charset="0"/>
              </a:rPr>
              <a:t>July 1913.</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13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36172"/>
            <a:ext cx="8869680" cy="1469044"/>
          </a:xfrm>
        </p:spPr>
        <p:txBody>
          <a:bodyPr vert="horz" lIns="91440" tIns="45720" rIns="91440" bIns="45720" rtlCol="0" anchor="t">
            <a:noAutofit/>
          </a:bodyPr>
          <a:lstStyle/>
          <a:p>
            <a:r>
              <a:rPr lang="en-US" dirty="0">
                <a:solidFill>
                  <a:schemeClr val="tx1"/>
                </a:solidFill>
                <a:ea typeface="Lato"/>
              </a:rPr>
              <a:t>While studying in Iowa, Jones had met Grace Morris Allen, founder of the Grace M. Allen Industrial School for “colored youth” in Burlington, which had an integrated faculty. </a:t>
            </a:r>
            <a:endParaRPr lang="en-US" dirty="0">
              <a:solidFill>
                <a:schemeClr val="tx1"/>
              </a:solidFill>
            </a:endParaRPr>
          </a:p>
        </p:txBody>
      </p:sp>
      <p:pic>
        <p:nvPicPr>
          <p:cNvPr id="5" name="Picture 4">
            <a:extLst>
              <a:ext uri="{FF2B5EF4-FFF2-40B4-BE49-F238E27FC236}">
                <a16:creationId xmlns:a16="http://schemas.microsoft.com/office/drawing/2014/main" id="{90594D55-F103-4A58-9D97-BD26A5D1ADEF}"/>
              </a:ext>
            </a:extLst>
          </p:cNvPr>
          <p:cNvPicPr>
            <a:picLocks noChangeAspect="1"/>
          </p:cNvPicPr>
          <p:nvPr/>
        </p:nvPicPr>
        <p:blipFill rotWithShape="1">
          <a:blip r:embed="rId3">
            <a:extLst>
              <a:ext uri="{28A0092B-C50C-407E-A947-70E740481C1C}">
                <a14:useLocalDpi xmlns:a14="http://schemas.microsoft.com/office/drawing/2010/main" val="0"/>
              </a:ext>
            </a:extLst>
          </a:blip>
          <a:srcRect t="3848"/>
          <a:stretch/>
        </p:blipFill>
        <p:spPr>
          <a:xfrm>
            <a:off x="9168306" y="2634946"/>
            <a:ext cx="2046556" cy="2986882"/>
          </a:xfrm>
          <a:prstGeom prst="rect">
            <a:avLst/>
          </a:prstGeom>
        </p:spPr>
      </p:pic>
      <p:sp>
        <p:nvSpPr>
          <p:cNvPr id="4" name="TextBox 3">
            <a:extLst>
              <a:ext uri="{FF2B5EF4-FFF2-40B4-BE49-F238E27FC236}">
                <a16:creationId xmlns:a16="http://schemas.microsoft.com/office/drawing/2014/main" id="{D26123C2-A58A-53B4-9441-10629A1CE1E8}"/>
              </a:ext>
            </a:extLst>
          </p:cNvPr>
          <p:cNvSpPr txBox="1"/>
          <p:nvPr/>
        </p:nvSpPr>
        <p:spPr>
          <a:xfrm>
            <a:off x="2468879" y="2632679"/>
            <a:ext cx="6575729"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ea typeface="+mn-lt"/>
                <a:cs typeface="Arial" panose="020B0604020202020204" pitchFamily="34" charset="0"/>
              </a:rPr>
              <a:t>Grace came from a long line of men and women who fought for racial equality, especially in education. Her grandmother was Charlotta Gordon Pyles, an escaped slave who worked closely with anti-slavery campaigner Frederick Douglass and </a:t>
            </a:r>
            <a:r>
              <a:rPr lang="en-US" sz="2600" b="1" dirty="0">
                <a:latin typeface="Arial" panose="020B0604020202020204" pitchFamily="34" charset="0"/>
                <a:ea typeface="+mn-lt"/>
                <a:cs typeface="Arial" panose="020B0604020202020204" pitchFamily="34" charset="0"/>
              </a:rPr>
              <a:t>suffragist</a:t>
            </a:r>
            <a:r>
              <a:rPr lang="en-US" sz="2600" dirty="0">
                <a:latin typeface="Arial" panose="020B0604020202020204" pitchFamily="34" charset="0"/>
                <a:ea typeface="+mn-lt"/>
                <a:cs typeface="Arial" panose="020B0604020202020204" pitchFamily="34" charset="0"/>
              </a:rPr>
              <a:t> Susan B. Anthony. </a:t>
            </a:r>
          </a:p>
          <a:p>
            <a:pPr algn="l"/>
            <a:endParaRPr lang="en-US" dirty="0">
              <a:latin typeface="Arial" panose="020B0604020202020204" pitchFamily="34" charset="0"/>
              <a:cs typeface="Arial" panose="020B0604020202020204" pitchFamily="34" charset="0"/>
            </a:endParaRPr>
          </a:p>
        </p:txBody>
      </p:sp>
      <p:pic>
        <p:nvPicPr>
          <p:cNvPr id="6" name="Graphic 5" descr="Download from cloud">
            <a:hlinkClick r:id="rId4"/>
            <a:extLst>
              <a:ext uri="{FF2B5EF4-FFF2-40B4-BE49-F238E27FC236}">
                <a16:creationId xmlns:a16="http://schemas.microsoft.com/office/drawing/2014/main" id="{F5E8EA84-4849-46EA-93B6-67A36244FE4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FA68B9A8-C381-466F-882C-109B00236509}"/>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“Amazing Grace” to read more about the life and work of Grace Allen Jones.</a:t>
            </a:r>
          </a:p>
        </p:txBody>
      </p:sp>
    </p:spTree>
    <p:extLst>
      <p:ext uri="{BB962C8B-B14F-4D97-AF65-F5344CB8AC3E}">
        <p14:creationId xmlns:p14="http://schemas.microsoft.com/office/powerpoint/2010/main" val="6356792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35771" y="1226242"/>
            <a:ext cx="6513499"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After Grace and Laurence married in 1912, she became the Executive Secretary at Piney Woods, and also taught English. </a:t>
            </a:r>
          </a:p>
          <a:p>
            <a:pPr>
              <a:spcBef>
                <a:spcPts val="1200"/>
              </a:spcBef>
              <a:spcAft>
                <a:spcPts val="1200"/>
              </a:spcAft>
            </a:pPr>
            <a:r>
              <a:rPr lang="en-US" dirty="0">
                <a:solidFill>
                  <a:schemeClr val="tx1"/>
                </a:solidFill>
                <a:ea typeface="Lato"/>
              </a:rPr>
              <a:t>She was beloved by students, staff, and the wider community, who called her “The Sunshine Lady of Piney Woods.”  </a:t>
            </a:r>
            <a:endParaRPr lang="en-US" dirty="0">
              <a:solidFill>
                <a:schemeClr val="tx1"/>
              </a:solidFill>
            </a:endParaRPr>
          </a:p>
          <a:p>
            <a:pPr>
              <a:spcBef>
                <a:spcPts val="1200"/>
              </a:spcBef>
              <a:spcAft>
                <a:spcPts val="1200"/>
              </a:spcAft>
            </a:pPr>
            <a:r>
              <a:rPr lang="en-US" dirty="0">
                <a:solidFill>
                  <a:schemeClr val="tx1"/>
                </a:solidFill>
                <a:ea typeface="Lato"/>
              </a:rPr>
              <a:t>Along with Laurence, she used her connections with philanthropists, civic groups, and other reformers in the North to raise money and support for the school.</a:t>
            </a:r>
            <a:endParaRPr lang="en-US" dirty="0">
              <a:solidFill>
                <a:schemeClr val="tx1"/>
              </a:solidFill>
            </a:endParaRPr>
          </a:p>
        </p:txBody>
      </p:sp>
      <p:sp>
        <p:nvSpPr>
          <p:cNvPr id="7" name="TextBox 6">
            <a:extLst>
              <a:ext uri="{FF2B5EF4-FFF2-40B4-BE49-F238E27FC236}">
                <a16:creationId xmlns:a16="http://schemas.microsoft.com/office/drawing/2014/main" id="{C86ABB90-149C-2007-E9BD-4F7539EBF02A}"/>
              </a:ext>
            </a:extLst>
          </p:cNvPr>
          <p:cNvSpPr txBox="1"/>
          <p:nvPr/>
        </p:nvSpPr>
        <p:spPr>
          <a:xfrm>
            <a:off x="2468880" y="5140148"/>
            <a:ext cx="228230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Laurence Jones in the 1920s; Grace M. Allen c. 1902</a:t>
            </a:r>
            <a:endParaRPr lang="en-US" sz="2000" dirty="0">
              <a:latin typeface="Arial" panose="020B0604020202020204" pitchFamily="34" charset="0"/>
              <a:cs typeface="Arial" panose="020B0604020202020204" pitchFamily="34" charset="0"/>
            </a:endParaRPr>
          </a:p>
        </p:txBody>
      </p:sp>
      <p:pic>
        <p:nvPicPr>
          <p:cNvPr id="6" name="Picture 6" descr="A picture containing text, wall, monitor, person&#10;&#10;Description automatically generated">
            <a:extLst>
              <a:ext uri="{FF2B5EF4-FFF2-40B4-BE49-F238E27FC236}">
                <a16:creationId xmlns:a16="http://schemas.microsoft.com/office/drawing/2014/main" id="{4FBE9A49-890F-5DCE-4A3B-7F3C8A3348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0000">
            <a:off x="2095845" y="1655980"/>
            <a:ext cx="2590800" cy="3546041"/>
          </a:xfrm>
          <a:prstGeom prst="ellipse">
            <a:avLst/>
          </a:prstGeom>
          <a:ln>
            <a:noFill/>
          </a:ln>
          <a:effectLst>
            <a:softEdge rad="112500"/>
          </a:effectLst>
        </p:spPr>
      </p:pic>
      <p:pic>
        <p:nvPicPr>
          <p:cNvPr id="8" name="Picture 8">
            <a:extLst>
              <a:ext uri="{FF2B5EF4-FFF2-40B4-BE49-F238E27FC236}">
                <a16:creationId xmlns:a16="http://schemas.microsoft.com/office/drawing/2014/main" id="{94C1A7E9-E360-1484-CC2F-2B5F985C63F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20923243">
            <a:off x="386493" y="2039212"/>
            <a:ext cx="2211763" cy="3102471"/>
          </a:xfrm>
          <a:prstGeom prst="rect">
            <a:avLst/>
          </a:prstGeom>
          <a:effectLst>
            <a:softEdge rad="76200"/>
          </a:effectLst>
        </p:spPr>
      </p:pic>
    </p:spTree>
    <p:extLst>
      <p:ext uri="{BB962C8B-B14F-4D97-AF65-F5344CB8AC3E}">
        <p14:creationId xmlns:p14="http://schemas.microsoft.com/office/powerpoint/2010/main" val="140477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Captain Asa Turner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301638"/>
            <a:ext cx="5729189" cy="1849993"/>
          </a:xfrm>
        </p:spPr>
        <p:txBody>
          <a:bodyPr vert="horz" lIns="91440" tIns="45720" rIns="91440" bIns="45720" rtlCol="0" anchor="t">
            <a:noAutofit/>
          </a:bodyPr>
          <a:lstStyle/>
          <a:p>
            <a:r>
              <a:rPr lang="en-US" dirty="0">
                <a:solidFill>
                  <a:schemeClr val="tx1"/>
                </a:solidFill>
                <a:ea typeface="Lato"/>
              </a:rPr>
              <a:t>A crucial early supporter of Piney Woods was Captain Asa Turner.</a:t>
            </a:r>
          </a:p>
          <a:p>
            <a:r>
              <a:rPr lang="en-US" dirty="0">
                <a:solidFill>
                  <a:schemeClr val="tx1"/>
                </a:solidFill>
                <a:ea typeface="Lato"/>
              </a:rPr>
              <a:t>A Civil War veteran, Turner had been a prisoner of war, then Lieutenant of the 52</a:t>
            </a:r>
            <a:r>
              <a:rPr lang="en-US" baseline="30000" dirty="0">
                <a:solidFill>
                  <a:schemeClr val="tx1"/>
                </a:solidFill>
                <a:ea typeface="Lato"/>
              </a:rPr>
              <a:t>nd</a:t>
            </a:r>
            <a:r>
              <a:rPr lang="en-US" dirty="0">
                <a:solidFill>
                  <a:schemeClr val="tx1"/>
                </a:solidFill>
                <a:ea typeface="Lato"/>
              </a:rPr>
              <a:t> Colored Infantry. Now a prosperous farmer in Iowa, Turner offered financial support, praised Jones’ efforts on his lecture tours, chaired the school’s Board of Trustees, and spoke at the school itself about how to implement new and better agricultural methods.</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788" y="457200"/>
            <a:ext cx="2980653" cy="4947643"/>
          </a:xfrm>
          <a:prstGeom prst="rect">
            <a:avLst/>
          </a:prstGeom>
          <a:effectLst>
            <a:softEdge rad="762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8647357" y="5404843"/>
            <a:ext cx="298065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Portrait of Jones and Turner, 1910s, from </a:t>
            </a:r>
            <a:r>
              <a:rPr lang="en-US" sz="2000" dirty="0">
                <a:solidFill>
                  <a:schemeClr val="tx1">
                    <a:lumMod val="65000"/>
                    <a:lumOff val="35000"/>
                  </a:schemeClr>
                </a:solidFill>
                <a:latin typeface="Arial" panose="020B0604020202020204" pitchFamily="34" charset="0"/>
                <a:cs typeface="Arial" panose="020B0604020202020204" pitchFamily="34" charset="0"/>
              </a:rPr>
              <a:t>Piney Woods and its Story</a:t>
            </a:r>
          </a:p>
        </p:txBody>
      </p:sp>
    </p:spTree>
    <p:extLst>
      <p:ext uri="{BB962C8B-B14F-4D97-AF65-F5344CB8AC3E}">
        <p14:creationId xmlns:p14="http://schemas.microsoft.com/office/powerpoint/2010/main" val="23816179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692900" y="1372762"/>
            <a:ext cx="4902200" cy="1849993"/>
          </a:xfrm>
        </p:spPr>
        <p:txBody>
          <a:bodyPr vert="horz" lIns="91440" tIns="45720" rIns="91440" bIns="45720" rtlCol="0" anchor="t">
            <a:noAutofit/>
          </a:bodyPr>
          <a:lstStyle/>
          <a:p>
            <a:r>
              <a:rPr lang="en-US" dirty="0">
                <a:solidFill>
                  <a:schemeClr val="tx1"/>
                </a:solidFill>
                <a:ea typeface="Lato"/>
              </a:rPr>
              <a:t>The work of Piney Woods benefitted not only its hundreds of students, but the wider community, as Jones intended. </a:t>
            </a:r>
          </a:p>
          <a:p>
            <a:r>
              <a:rPr lang="en-US" dirty="0">
                <a:solidFill>
                  <a:schemeClr val="tx1"/>
                </a:solidFill>
                <a:ea typeface="Lato"/>
              </a:rPr>
              <a:t>By 1919, over 600 farmers had attended professional conferences hosted by Piney Woods, and over 6,000 acres of land near the school had been purchased by Black farmers. </a:t>
            </a:r>
          </a:p>
        </p:txBody>
      </p:sp>
      <p:pic>
        <p:nvPicPr>
          <p:cNvPr id="6" name="Picture 5">
            <a:extLst>
              <a:ext uri="{FF2B5EF4-FFF2-40B4-BE49-F238E27FC236}">
                <a16:creationId xmlns:a16="http://schemas.microsoft.com/office/drawing/2014/main" id="{9C34A531-C650-4D07-B483-B7704A619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89" y="1372762"/>
            <a:ext cx="5669102" cy="2902363"/>
          </a:xfrm>
          <a:prstGeom prst="rect">
            <a:avLst/>
          </a:prstGeom>
          <a:effectLst>
            <a:softEdge rad="76200"/>
          </a:effectLst>
        </p:spPr>
      </p:pic>
      <p:sp>
        <p:nvSpPr>
          <p:cNvPr id="7" name="Text Box 16">
            <a:extLst>
              <a:ext uri="{FF2B5EF4-FFF2-40B4-BE49-F238E27FC236}">
                <a16:creationId xmlns:a16="http://schemas.microsoft.com/office/drawing/2014/main" id="{6292FE06-6E2A-493F-9059-716574705B4F}"/>
              </a:ext>
            </a:extLst>
          </p:cNvPr>
          <p:cNvSpPr txBox="1"/>
          <p:nvPr/>
        </p:nvSpPr>
        <p:spPr>
          <a:xfrm>
            <a:off x="2468879" y="4437866"/>
            <a:ext cx="3627121"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1912 farmer’s conference. Jones is 3rd from left, Asa Turner center, and to his right is Ed Taylor, for whom the school’s Taylor Hall is named.</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3683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516520" y="1208679"/>
            <a:ext cx="9249382" cy="1849993"/>
          </a:xfrm>
        </p:spPr>
        <p:txBody>
          <a:bodyPr vert="horz" lIns="91440" tIns="45720" rIns="91440" bIns="45720" rtlCol="0" anchor="t">
            <a:noAutofit/>
          </a:bodyPr>
          <a:lstStyle/>
          <a:p>
            <a:r>
              <a:rPr lang="en-US" dirty="0">
                <a:solidFill>
                  <a:schemeClr val="tx1"/>
                </a:solidFill>
                <a:latin typeface="Arial"/>
                <a:ea typeface="Lato"/>
                <a:cs typeface="Arial"/>
              </a:rPr>
              <a:t>Laurence and Grace Jones built relationships with both White and Black supporters in the North, of all economic backgrounds, who were willing to chip in whatever they could to benefit the school –  and its national reputation grew.</a:t>
            </a:r>
          </a:p>
          <a:p>
            <a:r>
              <a:rPr lang="en-US" dirty="0">
                <a:solidFill>
                  <a:schemeClr val="tx1"/>
                </a:solidFill>
                <a:latin typeface="Arial"/>
                <a:ea typeface="Lato"/>
                <a:cs typeface="Arial"/>
              </a:rPr>
              <a:t>Goodwill with White Southerners came more slowly. The Joneses carefully observed the color line, even though it angered them, for the good of the school and their own safety. Still, Jones found himself in danger more than once.</a:t>
            </a:r>
          </a:p>
        </p:txBody>
      </p:sp>
      <p:pic>
        <p:nvPicPr>
          <p:cNvPr id="7" name="Picture 6">
            <a:extLst>
              <a:ext uri="{FF2B5EF4-FFF2-40B4-BE49-F238E27FC236}">
                <a16:creationId xmlns:a16="http://schemas.microsoft.com/office/drawing/2014/main" id="{5F7B9D82-1E8E-4821-BAB9-BD9DA92FD5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1351" y="4754879"/>
            <a:ext cx="12514702" cy="2330053"/>
          </a:xfrm>
          <a:prstGeom prst="rect">
            <a:avLst/>
          </a:prstGeom>
          <a:effectLst>
            <a:softEdge rad="50800"/>
          </a:effectLst>
        </p:spPr>
      </p:pic>
    </p:spTree>
    <p:extLst>
      <p:ext uri="{BB962C8B-B14F-4D97-AF65-F5344CB8AC3E}">
        <p14:creationId xmlns:p14="http://schemas.microsoft.com/office/powerpoint/2010/main" val="28970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365760"/>
            <a:ext cx="9595068" cy="717550"/>
          </a:xfrm>
        </p:spPr>
        <p:txBody>
          <a:bodyPr>
            <a:normAutofit/>
          </a:bodyPr>
          <a:lstStyle/>
          <a:p>
            <a:r>
              <a:rPr lang="en-US" dirty="0"/>
              <a:t>Head, Heart, Hands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468880" y="1118479"/>
            <a:ext cx="9017109" cy="717550"/>
          </a:xfrm>
        </p:spPr>
        <p:txBody>
          <a:bodyPr vert="horz" lIns="91440" tIns="45720" rIns="91440" bIns="45720" rtlCol="0" anchor="t">
            <a:noAutofit/>
          </a:bodyPr>
          <a:lstStyle/>
          <a:p>
            <a:pPr>
              <a:spcBef>
                <a:spcPts val="800"/>
              </a:spcBef>
            </a:pPr>
            <a:r>
              <a:rPr lang="en-US" b="1" dirty="0">
                <a:solidFill>
                  <a:schemeClr val="tx1"/>
                </a:solidFill>
                <a:ea typeface="Lato"/>
              </a:rPr>
              <a:t>“A log, a cedar tree for shade, a sheep shed for a home, a dream, a vision, a resistless urge”</a:t>
            </a:r>
            <a:r>
              <a:rPr lang="en-US" dirty="0">
                <a:solidFill>
                  <a:schemeClr val="tx1"/>
                </a:solidFill>
                <a:ea typeface="Lato"/>
              </a:rPr>
              <a:t> – Laurence C. Jones on the founding of The Piney Woods Country Life School.</a:t>
            </a:r>
            <a:endParaRPr lang="en-US" dirty="0">
              <a:solidFill>
                <a:schemeClr val="tx1"/>
              </a:solidFill>
            </a:endParaRPr>
          </a:p>
        </p:txBody>
      </p:sp>
      <p:sp>
        <p:nvSpPr>
          <p:cNvPr id="5" name="Text Placeholder 2">
            <a:extLst>
              <a:ext uri="{FF2B5EF4-FFF2-40B4-BE49-F238E27FC236}">
                <a16:creationId xmlns:a16="http://schemas.microsoft.com/office/drawing/2014/main" id="{A0A4B527-0D33-4411-8FC0-B8972AD13C78}"/>
              </a:ext>
            </a:extLst>
          </p:cNvPr>
          <p:cNvSpPr txBox="1">
            <a:spLocks/>
          </p:cNvSpPr>
          <p:nvPr/>
        </p:nvSpPr>
        <p:spPr>
          <a:xfrm>
            <a:off x="3892867" y="2553412"/>
            <a:ext cx="7587615"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800"/>
              </a:spcBef>
              <a:spcAft>
                <a:spcPts val="800"/>
              </a:spcAft>
            </a:pPr>
            <a:r>
              <a:rPr lang="en-US" dirty="0">
                <a:solidFill>
                  <a:schemeClr val="tx1"/>
                </a:solidFill>
                <a:latin typeface="Arial" panose="020B0604020202020204" pitchFamily="34" charset="0"/>
                <a:ea typeface="Lato"/>
                <a:cs typeface="Arial" panose="020B0604020202020204" pitchFamily="34" charset="0"/>
              </a:rPr>
              <a:t>In the spring of 1909, a school was founded in the forests of Rankin County, Mississippi with just two dollars and three students sitting on logs. The school was dedicated to providing a quality education for poor Black youth of the rural, segregated Deep South. Word spread, and with community support, the school grew swiftly. By May 1913, the school had received its </a:t>
            </a:r>
            <a:r>
              <a:rPr lang="en-US" b="1" dirty="0">
                <a:solidFill>
                  <a:schemeClr val="tx1"/>
                </a:solidFill>
                <a:latin typeface="Arial" panose="020B0604020202020204" pitchFamily="34" charset="0"/>
                <a:ea typeface="Lato"/>
                <a:cs typeface="Arial" panose="020B0604020202020204" pitchFamily="34" charset="0"/>
              </a:rPr>
              <a:t>charter</a:t>
            </a:r>
            <a:r>
              <a:rPr lang="en-US" dirty="0">
                <a:solidFill>
                  <a:schemeClr val="tx1"/>
                </a:solidFill>
                <a:latin typeface="Arial" panose="020B0604020202020204" pitchFamily="34" charset="0"/>
                <a:ea typeface="Lato"/>
                <a:cs typeface="Arial" panose="020B0604020202020204" pitchFamily="34" charset="0"/>
              </a:rPr>
              <a:t> from the Governor of Mississippi.</a:t>
            </a:r>
            <a:endParaRPr lang="en-US" dirty="0">
              <a:solidFill>
                <a:schemeClr val="tx1"/>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E0BB0D83-4A3A-4A0D-B653-6E89320D4105}"/>
              </a:ext>
            </a:extLst>
          </p:cNvPr>
          <p:cNvGrpSpPr/>
          <p:nvPr/>
        </p:nvGrpSpPr>
        <p:grpSpPr>
          <a:xfrm>
            <a:off x="587692" y="2559096"/>
            <a:ext cx="3000375" cy="3581400"/>
            <a:chOff x="10691812" y="2778148"/>
            <a:chExt cx="3000375" cy="3581400"/>
          </a:xfrm>
        </p:grpSpPr>
        <p:grpSp>
          <p:nvGrpSpPr>
            <p:cNvPr id="7" name="Group 6">
              <a:extLst>
                <a:ext uri="{FF2B5EF4-FFF2-40B4-BE49-F238E27FC236}">
                  <a16:creationId xmlns:a16="http://schemas.microsoft.com/office/drawing/2014/main" id="{F79F5B5D-6F12-48CC-8B4A-994B17488D8C}"/>
                </a:ext>
              </a:extLst>
            </p:cNvPr>
            <p:cNvGrpSpPr/>
            <p:nvPr/>
          </p:nvGrpSpPr>
          <p:grpSpPr>
            <a:xfrm>
              <a:off x="10691812" y="2778148"/>
              <a:ext cx="3000375" cy="3581400"/>
              <a:chOff x="8820149" y="2476500"/>
              <a:chExt cx="3000375" cy="3581400"/>
            </a:xfrm>
          </p:grpSpPr>
          <p:sp>
            <p:nvSpPr>
              <p:cNvPr id="3" name="Rectangle 2">
                <a:extLst>
                  <a:ext uri="{FF2B5EF4-FFF2-40B4-BE49-F238E27FC236}">
                    <a16:creationId xmlns:a16="http://schemas.microsoft.com/office/drawing/2014/main" id="{09F7DA8E-886F-9C3A-D74B-ABD04ED3E959}"/>
                  </a:ext>
                </a:extLst>
              </p:cNvPr>
              <p:cNvSpPr/>
              <p:nvPr/>
            </p:nvSpPr>
            <p:spPr>
              <a:xfrm>
                <a:off x="8820149" y="2476500"/>
                <a:ext cx="3000375" cy="3581400"/>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6" descr="A picture containing text, plant&#10;&#10;Description automatically generated">
                <a:extLst>
                  <a:ext uri="{FF2B5EF4-FFF2-40B4-BE49-F238E27FC236}">
                    <a16:creationId xmlns:a16="http://schemas.microsoft.com/office/drawing/2014/main" id="{6228D437-8EA4-8D2A-C284-000336E4F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975" y="2511669"/>
                <a:ext cx="2743200" cy="1872762"/>
              </a:xfrm>
              <a:prstGeom prst="rect">
                <a:avLst/>
              </a:prstGeom>
            </p:spPr>
          </p:pic>
        </p:grpSp>
        <p:sp>
          <p:nvSpPr>
            <p:cNvPr id="2" name="TextBox 1">
              <a:extLst>
                <a:ext uri="{FF2B5EF4-FFF2-40B4-BE49-F238E27FC236}">
                  <a16:creationId xmlns:a16="http://schemas.microsoft.com/office/drawing/2014/main" id="{8C9E89D2-7565-BA0F-4194-FA9545DAB872}"/>
                </a:ext>
              </a:extLst>
            </p:cNvPr>
            <p:cNvSpPr txBox="1"/>
            <p:nvPr/>
          </p:nvSpPr>
          <p:spPr>
            <a:xfrm>
              <a:off x="10815638" y="4564794"/>
              <a:ext cx="275989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panose="020B0604020202020204" pitchFamily="34" charset="0"/>
                  <a:cs typeface="Arial" panose="020B0604020202020204" pitchFamily="34" charset="0"/>
                </a:rPr>
                <a:t>3 H model of education – academic learning (</a:t>
              </a:r>
              <a:r>
                <a:rPr lang="en-US" b="1" dirty="0">
                  <a:latin typeface="Arial" panose="020B0604020202020204" pitchFamily="34" charset="0"/>
                  <a:cs typeface="Arial" panose="020B0604020202020204" pitchFamily="34" charset="0"/>
                </a:rPr>
                <a:t>the head</a:t>
              </a:r>
              <a:r>
                <a:rPr lang="en-US" dirty="0">
                  <a:latin typeface="Arial" panose="020B0604020202020204" pitchFamily="34" charset="0"/>
                  <a:cs typeface="Arial" panose="020B0604020202020204" pitchFamily="34" charset="0"/>
                </a:rPr>
                <a:t>), moral and social learning (</a:t>
              </a:r>
              <a:r>
                <a:rPr lang="en-US" b="1" dirty="0">
                  <a:latin typeface="Arial" panose="020B0604020202020204" pitchFamily="34" charset="0"/>
                  <a:cs typeface="Arial" panose="020B0604020202020204" pitchFamily="34" charset="0"/>
                </a:rPr>
                <a:t>the heart</a:t>
              </a:r>
              <a:r>
                <a:rPr lang="en-US" dirty="0">
                  <a:latin typeface="Arial" panose="020B0604020202020204" pitchFamily="34" charset="0"/>
                  <a:cs typeface="Arial" panose="020B0604020202020204" pitchFamily="34" charset="0"/>
                </a:rPr>
                <a:t>) and practical skills (t</a:t>
              </a:r>
              <a:r>
                <a:rPr lang="en-US" b="1" dirty="0">
                  <a:latin typeface="Arial" panose="020B0604020202020204" pitchFamily="34" charset="0"/>
                  <a:cs typeface="Arial" panose="020B0604020202020204" pitchFamily="34" charset="0"/>
                </a:rPr>
                <a:t>he hands</a:t>
              </a:r>
              <a:r>
                <a:rPr lang="en-US" dirty="0">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2524471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 Narrow Escape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7104"/>
            <a:ext cx="9067798" cy="1955375"/>
          </a:xfrm>
        </p:spPr>
        <p:txBody>
          <a:bodyPr vert="horz" lIns="91440" tIns="45720" rIns="91440" bIns="45720" rtlCol="0" anchor="t">
            <a:noAutofit/>
          </a:bodyPr>
          <a:lstStyle/>
          <a:p>
            <a:pPr>
              <a:spcBef>
                <a:spcPts val="400"/>
              </a:spcBef>
            </a:pPr>
            <a:r>
              <a:rPr lang="en-US" dirty="0">
                <a:solidFill>
                  <a:schemeClr val="tx1"/>
                </a:solidFill>
                <a:ea typeface="Lato"/>
              </a:rPr>
              <a:t>In one famous episode, White children overheard part of a speech Jones was giving, urging Black Americans to fight ignorance and superstition in the “battle of life” and mistook it for provocation to a Black </a:t>
            </a:r>
            <a:r>
              <a:rPr lang="en-US" b="1" dirty="0">
                <a:solidFill>
                  <a:schemeClr val="tx1"/>
                </a:solidFill>
                <a:ea typeface="Lato"/>
              </a:rPr>
              <a:t>insurrection</a:t>
            </a:r>
            <a:r>
              <a:rPr lang="en-US" dirty="0">
                <a:solidFill>
                  <a:schemeClr val="tx1"/>
                </a:solidFill>
                <a:ea typeface="Lato"/>
              </a:rPr>
              <a:t>. </a:t>
            </a:r>
            <a:endParaRPr lang="en-US" dirty="0">
              <a:solidFill>
                <a:schemeClr val="tx1"/>
              </a:solidFill>
            </a:endParaRPr>
          </a:p>
          <a:p>
            <a:endParaRPr lang="en-US" dirty="0">
              <a:solidFill>
                <a:schemeClr val="tx1"/>
              </a:solidFill>
            </a:endParaRPr>
          </a:p>
        </p:txBody>
      </p:sp>
      <p:sp>
        <p:nvSpPr>
          <p:cNvPr id="4" name="TextBox 3">
            <a:extLst>
              <a:ext uri="{FF2B5EF4-FFF2-40B4-BE49-F238E27FC236}">
                <a16:creationId xmlns:a16="http://schemas.microsoft.com/office/drawing/2014/main" id="{AC41F0B7-22EC-1409-F9EA-66081F6A8D9D}"/>
              </a:ext>
            </a:extLst>
          </p:cNvPr>
          <p:cNvSpPr txBox="1"/>
          <p:nvPr/>
        </p:nvSpPr>
        <p:spPr>
          <a:xfrm>
            <a:off x="4489277" y="2990178"/>
            <a:ext cx="7047400" cy="20155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A White mob surrounded the church where Jones was speaking, seized him and prepared to lynch him. Given one chance to explain himself, Jones spoke passionately about building Piney Woods, and the many people in the community who had helped him.</a:t>
            </a:r>
          </a:p>
        </p:txBody>
      </p:sp>
      <p:pic>
        <p:nvPicPr>
          <p:cNvPr id="7" name="Picture 7" descr="A picture containing person, outdoor, group, white&#10;&#10;Description automatically generated">
            <a:extLst>
              <a:ext uri="{FF2B5EF4-FFF2-40B4-BE49-F238E27FC236}">
                <a16:creationId xmlns:a16="http://schemas.microsoft.com/office/drawing/2014/main" id="{2CC2662B-08CD-023A-5B0A-BA78E0BB5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598" y="2990178"/>
            <a:ext cx="4115551" cy="2865996"/>
          </a:xfrm>
          <a:prstGeom prst="rect">
            <a:avLst/>
          </a:prstGeom>
          <a:ln>
            <a:noFill/>
          </a:ln>
          <a:effectLst>
            <a:softEdge rad="112500"/>
          </a:effectLst>
        </p:spPr>
      </p:pic>
      <p:sp>
        <p:nvSpPr>
          <p:cNvPr id="8" name="TextBox 7">
            <a:extLst>
              <a:ext uri="{FF2B5EF4-FFF2-40B4-BE49-F238E27FC236}">
                <a16:creationId xmlns:a16="http://schemas.microsoft.com/office/drawing/2014/main" id="{0F73E759-BF92-5673-7065-D85687D60AE9}"/>
              </a:ext>
            </a:extLst>
          </p:cNvPr>
          <p:cNvSpPr txBox="1"/>
          <p:nvPr/>
        </p:nvSpPr>
        <p:spPr>
          <a:xfrm>
            <a:off x="2468879" y="5856174"/>
            <a:ext cx="7315201" cy="6513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2000" i="1" dirty="0">
                <a:solidFill>
                  <a:srgbClr val="595959"/>
                </a:solidFill>
                <a:latin typeface="Arial" panose="020B0604020202020204" pitchFamily="34" charset="0"/>
                <a:cs typeface="Arial" panose="020B0604020202020204" pitchFamily="34" charset="0"/>
              </a:rPr>
              <a:t>Lynch mob scene from </a:t>
            </a:r>
            <a:r>
              <a:rPr lang="en-US" sz="2000" dirty="0">
                <a:solidFill>
                  <a:srgbClr val="595959"/>
                </a:solidFill>
                <a:latin typeface="Arial" panose="020B0604020202020204" pitchFamily="34" charset="0"/>
                <a:cs typeface="Arial" panose="020B0604020202020204" pitchFamily="34" charset="0"/>
              </a:rPr>
              <a:t>Within Our Gates, </a:t>
            </a:r>
            <a:r>
              <a:rPr lang="en-US" sz="2000" i="1" dirty="0">
                <a:solidFill>
                  <a:srgbClr val="595959"/>
                </a:solidFill>
                <a:latin typeface="Arial" panose="020B0604020202020204" pitchFamily="34" charset="0"/>
                <a:cs typeface="Arial" panose="020B0604020202020204" pitchFamily="34" charset="0"/>
              </a:rPr>
              <a:t>by early Black filmmaker Oscar </a:t>
            </a:r>
            <a:r>
              <a:rPr lang="en-US" sz="2000" i="1" dirty="0" err="1">
                <a:solidFill>
                  <a:srgbClr val="595959"/>
                </a:solidFill>
                <a:latin typeface="Arial" panose="020B0604020202020204" pitchFamily="34" charset="0"/>
                <a:cs typeface="Arial" panose="020B0604020202020204" pitchFamily="34" charset="0"/>
              </a:rPr>
              <a:t>Micheaux</a:t>
            </a:r>
            <a:r>
              <a:rPr lang="en-US" sz="2000" i="1" dirty="0">
                <a:solidFill>
                  <a:srgbClr val="595959"/>
                </a:solidFill>
                <a:latin typeface="Arial" panose="020B0604020202020204" pitchFamily="34" charset="0"/>
                <a:cs typeface="Arial" panose="020B0604020202020204" pitchFamily="34" charset="0"/>
              </a:rPr>
              <a:t> (1920).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4796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 Narrow Escape</a:t>
            </a:r>
          </a:p>
        </p:txBody>
      </p:sp>
      <p:sp>
        <p:nvSpPr>
          <p:cNvPr id="6" name="TextBox 5">
            <a:extLst>
              <a:ext uri="{FF2B5EF4-FFF2-40B4-BE49-F238E27FC236}">
                <a16:creationId xmlns:a16="http://schemas.microsoft.com/office/drawing/2014/main" id="{A2C208FC-25F0-E605-BD47-79BB525BFF44}"/>
              </a:ext>
            </a:extLst>
          </p:cNvPr>
          <p:cNvSpPr txBox="1"/>
          <p:nvPr/>
        </p:nvSpPr>
        <p:spPr>
          <a:xfrm>
            <a:off x="6004560" y="1360217"/>
            <a:ext cx="5629701"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The men in the crowd recognized the names in Jones’ speech and realized who he was. Jones was released, and the mob passed a hat around, raising 52 dollars for the school. </a:t>
            </a:r>
          </a:p>
          <a:p>
            <a:pPr>
              <a:spcBef>
                <a:spcPts val="1200"/>
              </a:spcBef>
              <a:spcAft>
                <a:spcPts val="1200"/>
              </a:spcAft>
            </a:pPr>
            <a:r>
              <a:rPr lang="en-US" sz="2600" dirty="0">
                <a:latin typeface="Arial" panose="020B0604020202020204" pitchFamily="34" charset="0"/>
                <a:cs typeface="Arial" panose="020B0604020202020204" pitchFamily="34" charset="0"/>
              </a:rPr>
              <a:t>Jones, incredibly, held no grudge: “I have no time to quarrel, and no time for regrets,” he later explained, “and no man can force me to stoop low enough to hate him.” </a:t>
            </a:r>
          </a:p>
        </p:txBody>
      </p:sp>
      <p:pic>
        <p:nvPicPr>
          <p:cNvPr id="10" name="Picture 9">
            <a:extLst>
              <a:ext uri="{FF2B5EF4-FFF2-40B4-BE49-F238E27FC236}">
                <a16:creationId xmlns:a16="http://schemas.microsoft.com/office/drawing/2014/main" id="{11D2FBC3-A0A2-4BF5-85F6-D67C97F349E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57739" y="1360217"/>
            <a:ext cx="5220611" cy="3592783"/>
          </a:xfrm>
          <a:prstGeom prst="rect">
            <a:avLst/>
          </a:prstGeom>
          <a:ln>
            <a:noFill/>
          </a:ln>
          <a:effectLst>
            <a:softEdge rad="38100"/>
          </a:effectLst>
        </p:spPr>
      </p:pic>
      <p:sp>
        <p:nvSpPr>
          <p:cNvPr id="11" name="Text Box 16">
            <a:extLst>
              <a:ext uri="{FF2B5EF4-FFF2-40B4-BE49-F238E27FC236}">
                <a16:creationId xmlns:a16="http://schemas.microsoft.com/office/drawing/2014/main" id="{DC753012-C89C-4820-A0E7-593E9CD23087}"/>
              </a:ext>
            </a:extLst>
          </p:cNvPr>
          <p:cNvSpPr txBox="1"/>
          <p:nvPr/>
        </p:nvSpPr>
        <p:spPr>
          <a:xfrm>
            <a:off x="2468880" y="5044440"/>
            <a:ext cx="3291840" cy="4711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Map showing the “Red Record of Lynching” across America as of 1921, along with legislative opposition to the anti-lynching Dyer Bill.</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82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47616"/>
            <a:ext cx="4016458" cy="3862738"/>
          </a:xfrm>
        </p:spPr>
        <p:txBody>
          <a:bodyPr vert="horz" lIns="91440" tIns="45720" rIns="91440" bIns="45720" rtlCol="0" anchor="t">
            <a:noAutofit/>
          </a:bodyPr>
          <a:lstStyle/>
          <a:p>
            <a:r>
              <a:rPr lang="en-US" dirty="0">
                <a:solidFill>
                  <a:schemeClr val="tx1"/>
                </a:solidFill>
                <a:ea typeface="Lato"/>
              </a:rPr>
              <a:t>Laurence Jones had a deep love for music, which he inherited from his mother. </a:t>
            </a:r>
            <a:endParaRPr lang="en-US"/>
          </a:p>
          <a:p>
            <a:r>
              <a:rPr lang="en-US" dirty="0">
                <a:solidFill>
                  <a:schemeClr val="tx1"/>
                </a:solidFill>
                <a:latin typeface="Arial"/>
                <a:ea typeface="Lato"/>
                <a:cs typeface="Arial"/>
              </a:rPr>
              <a:t>In the 1920s, he developed some Piney Woods students into a musical act that could travel and raise money for the school: The Cotton Blossom Singers. </a:t>
            </a:r>
            <a:endParaRPr lang="en-US" dirty="0">
              <a:solidFill>
                <a:schemeClr val="tx1"/>
              </a:solidFill>
              <a:latin typeface="Arial"/>
              <a:cs typeface="Arial"/>
            </a:endParaRPr>
          </a:p>
        </p:txBody>
      </p:sp>
      <p:pic>
        <p:nvPicPr>
          <p:cNvPr id="5" name="Picture 4">
            <a:extLst>
              <a:ext uri="{FF2B5EF4-FFF2-40B4-BE49-F238E27FC236}">
                <a16:creationId xmlns:a16="http://schemas.microsoft.com/office/drawing/2014/main" id="{7C585AE5-4D0F-4DF9-A72C-F91795A719B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622606" y="1347616"/>
            <a:ext cx="5113662" cy="3314488"/>
          </a:xfrm>
          <a:prstGeom prst="rect">
            <a:avLst/>
          </a:prstGeom>
          <a:effectLst>
            <a:softEdge rad="76200"/>
          </a:effectLst>
        </p:spPr>
      </p:pic>
      <p:sp>
        <p:nvSpPr>
          <p:cNvPr id="6" name="Text Box 16">
            <a:extLst>
              <a:ext uri="{FF2B5EF4-FFF2-40B4-BE49-F238E27FC236}">
                <a16:creationId xmlns:a16="http://schemas.microsoft.com/office/drawing/2014/main" id="{11C743AA-65BA-4897-9239-9FCC030C6200}"/>
              </a:ext>
            </a:extLst>
          </p:cNvPr>
          <p:cNvSpPr txBox="1"/>
          <p:nvPr/>
        </p:nvSpPr>
        <p:spPr>
          <a:xfrm>
            <a:off x="6831463" y="4706923"/>
            <a:ext cx="469594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Arial" panose="020B0604020202020204" pitchFamily="34" charset="0"/>
                <a:cs typeface="Arial" panose="020B0604020202020204" pitchFamily="34" charset="0"/>
              </a:rPr>
              <a:t>Laurence Jones conducts an early lineup of The Cotton Blossom Singers in this promotional image from the mid-1920s.</a:t>
            </a:r>
          </a:p>
        </p:txBody>
      </p:sp>
    </p:spTree>
    <p:extLst>
      <p:ext uri="{BB962C8B-B14F-4D97-AF65-F5344CB8AC3E}">
        <p14:creationId xmlns:p14="http://schemas.microsoft.com/office/powerpoint/2010/main" val="894688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E36B0FB-4463-4EA3-9526-A868149F1C7A}"/>
              </a:ext>
            </a:extLst>
          </p:cNvPr>
          <p:cNvPicPr>
            <a:picLocks noChangeAspect="1"/>
          </p:cNvPicPr>
          <p:nvPr/>
        </p:nvPicPr>
        <p:blipFill rotWithShape="1">
          <a:blip r:embed="rId3">
            <a:extLst>
              <a:ext uri="{28A0092B-C50C-407E-A947-70E740481C1C}">
                <a14:useLocalDpi xmlns:a14="http://schemas.microsoft.com/office/drawing/2010/main" val="0"/>
              </a:ext>
            </a:extLst>
          </a:blip>
          <a:srcRect t="-1" b="-83"/>
          <a:stretch/>
        </p:blipFill>
        <p:spPr>
          <a:xfrm>
            <a:off x="7086600" y="1307018"/>
            <a:ext cx="5608320" cy="5576798"/>
          </a:xfrm>
          <a:prstGeom prst="rect">
            <a:avLst/>
          </a:prstGeom>
          <a:effectLst>
            <a:softEdge rad="381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33876"/>
            <a:ext cx="4297680" cy="1364743"/>
          </a:xfrm>
        </p:spPr>
        <p:txBody>
          <a:bodyPr vert="horz" lIns="91440" tIns="45720" rIns="91440" bIns="45720" rtlCol="0" anchor="t">
            <a:noAutofit/>
          </a:bodyPr>
          <a:lstStyle/>
          <a:p>
            <a:r>
              <a:rPr lang="en-US" dirty="0">
                <a:solidFill>
                  <a:schemeClr val="tx1"/>
                </a:solidFill>
                <a:ea typeface="Lato"/>
              </a:rPr>
              <a:t>They became the first of several musical acts to serve as ambassadors for Piney Woods.</a:t>
            </a:r>
            <a:endParaRPr lang="en-US"/>
          </a:p>
          <a:p>
            <a:r>
              <a:rPr lang="en-US" dirty="0">
                <a:solidFill>
                  <a:schemeClr val="tx1"/>
                </a:solidFill>
                <a:latin typeface="Arial"/>
                <a:ea typeface="Lato"/>
                <a:cs typeface="Arial"/>
              </a:rPr>
              <a:t>In 1927, Grace Jones led </a:t>
            </a:r>
            <a:r>
              <a:rPr lang="en-US">
                <a:solidFill>
                  <a:schemeClr val="tx1"/>
                </a:solidFill>
                <a:latin typeface="Arial"/>
                <a:ea typeface="Lato"/>
                <a:cs typeface="Arial"/>
              </a:rPr>
              <a:t>The</a:t>
            </a:r>
            <a:r>
              <a:rPr lang="en-US" dirty="0">
                <a:solidFill>
                  <a:schemeClr val="tx1"/>
                </a:solidFill>
                <a:latin typeface="Arial"/>
                <a:ea typeface="Lato"/>
                <a:cs typeface="Arial"/>
              </a:rPr>
              <a:t> Cotton Blossom Singers, on a successful fundraising tour, playing shows in New England, California, and everywhere in between for over a year. </a:t>
            </a:r>
            <a:endParaRPr lang="en-US" dirty="0">
              <a:solidFill>
                <a:schemeClr val="tx1"/>
              </a:solidFill>
              <a:latin typeface="Arial"/>
              <a:cs typeface="Arial"/>
            </a:endParaRPr>
          </a:p>
          <a:p>
            <a:pPr algn="just"/>
            <a:endParaRPr lang="en-US" dirty="0">
              <a:solidFill>
                <a:schemeClr val="tx1"/>
              </a:solidFill>
            </a:endParaRP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36129">
            <a:off x="8643866" y="3790418"/>
            <a:ext cx="3916028" cy="2758557"/>
          </a:xfrm>
          <a:prstGeom prst="rect">
            <a:avLst/>
          </a:prstGeom>
          <a:ln>
            <a:noFill/>
          </a:ln>
          <a:effectLst>
            <a:softEdge rad="38100"/>
          </a:effectLst>
        </p:spPr>
      </p:pic>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Death of Grace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0021"/>
            <a:ext cx="6065520" cy="1849993"/>
          </a:xfrm>
        </p:spPr>
        <p:txBody>
          <a:bodyPr vert="horz" lIns="91440" tIns="45720" rIns="91440" bIns="45720" rtlCol="0" anchor="t">
            <a:noAutofit/>
          </a:bodyPr>
          <a:lstStyle/>
          <a:p>
            <a:pPr>
              <a:spcBef>
                <a:spcPts val="0"/>
              </a:spcBef>
              <a:spcAft>
                <a:spcPts val="1000"/>
              </a:spcAft>
            </a:pPr>
            <a:r>
              <a:rPr lang="en-US" dirty="0">
                <a:solidFill>
                  <a:schemeClr val="tx1"/>
                </a:solidFill>
                <a:ea typeface="Lato"/>
              </a:rPr>
              <a:t>But the stress and strain of travelling and fundraising, along with her many other civic pursuits, took their toll on Grace’s health. She died of </a:t>
            </a:r>
            <a:r>
              <a:rPr lang="en-US" b="1" dirty="0">
                <a:solidFill>
                  <a:schemeClr val="tx1"/>
                </a:solidFill>
                <a:ea typeface="Lato"/>
              </a:rPr>
              <a:t>pneumonia</a:t>
            </a:r>
            <a:r>
              <a:rPr lang="en-US" dirty="0">
                <a:solidFill>
                  <a:schemeClr val="tx1"/>
                </a:solidFill>
                <a:ea typeface="Lato"/>
              </a:rPr>
              <a:t> in 1928, at age 52.</a:t>
            </a:r>
          </a:p>
          <a:p>
            <a:pPr>
              <a:spcBef>
                <a:spcPts val="0"/>
              </a:spcBef>
              <a:spcAft>
                <a:spcPts val="1000"/>
              </a:spcAft>
            </a:pPr>
            <a:r>
              <a:rPr lang="en-US" dirty="0">
                <a:solidFill>
                  <a:schemeClr val="tx1"/>
                </a:solidFill>
                <a:ea typeface="Lato"/>
              </a:rPr>
              <a:t>Laurence was devastated, writing that the scope of her accomplishments were “too great to be fashioned into words” and could only be expressed by the “lives of those she has helped.”</a:t>
            </a:r>
          </a:p>
        </p:txBody>
      </p:sp>
      <p:sp>
        <p:nvSpPr>
          <p:cNvPr id="5" name="Text Box 16">
            <a:extLst>
              <a:ext uri="{FF2B5EF4-FFF2-40B4-BE49-F238E27FC236}">
                <a16:creationId xmlns:a16="http://schemas.microsoft.com/office/drawing/2014/main" id="{EBDDED28-DD54-7902-ECFD-0277C734FCCF}"/>
              </a:ext>
            </a:extLst>
          </p:cNvPr>
          <p:cNvSpPr txBox="1"/>
          <p:nvPr/>
        </p:nvSpPr>
        <p:spPr>
          <a:xfrm>
            <a:off x="3840480" y="5548630"/>
            <a:ext cx="469392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200" i="1" dirty="0">
                <a:solidFill>
                  <a:schemeClr val="tx1">
                    <a:lumMod val="65000"/>
                    <a:lumOff val="35000"/>
                  </a:schemeClr>
                </a:solidFill>
                <a:latin typeface="Arial" panose="020B0604020202020204" pitchFamily="34" charset="0"/>
                <a:cs typeface="Arial" panose="020B0604020202020204" pitchFamily="34" charset="0"/>
              </a:rPr>
              <a:t>Grace in </a:t>
            </a:r>
            <a:r>
              <a:rPr lang="en-US" sz="2200" dirty="0">
                <a:solidFill>
                  <a:schemeClr val="tx1">
                    <a:lumMod val="65000"/>
                    <a:lumOff val="35000"/>
                  </a:schemeClr>
                </a:solidFill>
                <a:latin typeface="Arial" panose="020B0604020202020204" pitchFamily="34" charset="0"/>
                <a:cs typeface="Arial" panose="020B0604020202020204" pitchFamily="34" charset="0"/>
              </a:rPr>
              <a:t>Piney Woods and Its Story by</a:t>
            </a:r>
            <a:r>
              <a:rPr lang="en-US" sz="2200" i="1" dirty="0">
                <a:solidFill>
                  <a:schemeClr val="tx1">
                    <a:lumMod val="65000"/>
                    <a:lumOff val="35000"/>
                  </a:schemeClr>
                </a:solidFill>
                <a:latin typeface="Arial" panose="020B0604020202020204" pitchFamily="34" charset="0"/>
                <a:cs typeface="Arial" panose="020B0604020202020204" pitchFamily="34" charset="0"/>
              </a:rPr>
              <a:t> Laurence C. Jones, 1922</a:t>
            </a:r>
          </a:p>
        </p:txBody>
      </p:sp>
      <p:pic>
        <p:nvPicPr>
          <p:cNvPr id="6" name="Picture 5">
            <a:extLst>
              <a:ext uri="{FF2B5EF4-FFF2-40B4-BE49-F238E27FC236}">
                <a16:creationId xmlns:a16="http://schemas.microsoft.com/office/drawing/2014/main" id="{79D80566-68E2-4812-8817-2EA99B929BF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808720" y="1210021"/>
            <a:ext cx="3014122" cy="5038379"/>
          </a:xfrm>
          <a:prstGeom prst="rect">
            <a:avLst/>
          </a:prstGeom>
          <a:effectLst>
            <a:softEdge rad="38100"/>
          </a:effectLst>
        </p:spPr>
      </p:pic>
    </p:spTree>
    <p:extLst>
      <p:ext uri="{BB962C8B-B14F-4D97-AF65-F5344CB8AC3E}">
        <p14:creationId xmlns:p14="http://schemas.microsoft.com/office/powerpoint/2010/main" val="1997559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31079" y="1304404"/>
            <a:ext cx="6481054"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In 1929, Jones realized that Mississippi badly need a school for blind students. He hired Martha Louise Foxx, a partially blind educator who had attended a number of </a:t>
            </a:r>
            <a:r>
              <a:rPr lang="en-US" b="1" dirty="0">
                <a:solidFill>
                  <a:schemeClr val="tx1"/>
                </a:solidFill>
                <a:ea typeface="Lato"/>
              </a:rPr>
              <a:t>prominent</a:t>
            </a:r>
            <a:r>
              <a:rPr lang="en-US" dirty="0">
                <a:solidFill>
                  <a:schemeClr val="tx1"/>
                </a:solidFill>
                <a:ea typeface="Lato"/>
              </a:rPr>
              <a:t> schools for the blind. </a:t>
            </a:r>
          </a:p>
          <a:p>
            <a:pPr>
              <a:spcBef>
                <a:spcPts val="1200"/>
              </a:spcBef>
              <a:spcAft>
                <a:spcPts val="1200"/>
              </a:spcAft>
            </a:pPr>
            <a:r>
              <a:rPr lang="en-US" dirty="0">
                <a:solidFill>
                  <a:schemeClr val="tx1"/>
                </a:solidFill>
                <a:ea typeface="Lato"/>
              </a:rPr>
              <a:t>Foxx built a curriculum for blind students that emphasized self-reliance and treated them as valued members of the student community.</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801" y="1277042"/>
            <a:ext cx="4169230" cy="5260177"/>
          </a:xfrm>
          <a:prstGeom prst="rect">
            <a:avLst/>
          </a:prstGeom>
          <a:effectLst>
            <a:softEdge rad="635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4930139" y="5438585"/>
            <a:ext cx="628293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Arial" panose="020B0604020202020204" pitchFamily="34" charset="0"/>
                <a:cs typeface="Arial" panose="020B0604020202020204" pitchFamily="34" charset="0"/>
              </a:rPr>
              <a:t>Martha Louise Foxx, innovative teacher of, and advocate for, the blind. Her work at Piney Woods earned her a lifetime of accolades.</a:t>
            </a:r>
            <a:endParaRPr lang="en-US" sz="22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4025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958772" y="1295911"/>
            <a:ext cx="5787877" cy="1849993"/>
          </a:xfrm>
        </p:spPr>
        <p:txBody>
          <a:bodyPr vert="horz" lIns="91440" tIns="45720" rIns="91440" bIns="45720" rtlCol="0" anchor="t">
            <a:noAutofit/>
          </a:bodyPr>
          <a:lstStyle/>
          <a:p>
            <a:r>
              <a:rPr lang="en-US" dirty="0">
                <a:solidFill>
                  <a:schemeClr val="tx1"/>
                </a:solidFill>
              </a:rPr>
              <a:t>By the 1940s, blind students and sighted students participated in a shared student life; in high school, they took the same classes. </a:t>
            </a:r>
          </a:p>
          <a:p>
            <a:r>
              <a:rPr lang="en-US" dirty="0">
                <a:solidFill>
                  <a:schemeClr val="tx1"/>
                </a:solidFill>
              </a:rPr>
              <a:t>Jones and Foxx had “pioneered the first program in the nation to mainstream blind students,” according to the American Printing House for the Blind, relieving the </a:t>
            </a:r>
            <a:r>
              <a:rPr lang="en-US" b="1" dirty="0">
                <a:solidFill>
                  <a:schemeClr val="tx1"/>
                </a:solidFill>
              </a:rPr>
              <a:t>stigma </a:t>
            </a:r>
            <a:r>
              <a:rPr lang="en-US" dirty="0">
                <a:solidFill>
                  <a:schemeClr val="tx1"/>
                </a:solidFill>
              </a:rPr>
              <a:t>of blindness for many.</a:t>
            </a:r>
            <a:endParaRPr lang="en-US" dirty="0">
              <a:solidFill>
                <a:schemeClr val="tx1"/>
              </a:solidFill>
              <a:ea typeface="Lato"/>
            </a:endParaRP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421262"/>
            <a:ext cx="3857549" cy="2285597"/>
          </a:xfrm>
          <a:prstGeom prst="rect">
            <a:avLst/>
          </a:prstGeom>
          <a:effectLst>
            <a:softEdge rad="63500"/>
          </a:effectLst>
        </p:spPr>
      </p:pic>
      <p:pic>
        <p:nvPicPr>
          <p:cNvPr id="6" name="Graphic 5" descr="Download from cloud">
            <a:hlinkClick r:id="rId4"/>
            <a:extLst>
              <a:ext uri="{FF2B5EF4-FFF2-40B4-BE49-F238E27FC236}">
                <a16:creationId xmlns:a16="http://schemas.microsoft.com/office/drawing/2014/main" id="{0B3398CB-A741-4B08-8ED5-EE7491A693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1B081B12-19B5-4DBF-AD9D-DE13B5E4E5DE}"/>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“A Sense of Purpose” to read about the education of blind students at Piney Woods.</a:t>
            </a:r>
          </a:p>
        </p:txBody>
      </p:sp>
      <p:sp>
        <p:nvSpPr>
          <p:cNvPr id="9" name="Text Box 16">
            <a:extLst>
              <a:ext uri="{FF2B5EF4-FFF2-40B4-BE49-F238E27FC236}">
                <a16:creationId xmlns:a16="http://schemas.microsoft.com/office/drawing/2014/main" id="{FF5AA032-A2DC-4B2D-88A1-DA0C01B708B1}"/>
              </a:ext>
            </a:extLst>
          </p:cNvPr>
          <p:cNvSpPr txBox="1"/>
          <p:nvPr/>
        </p:nvSpPr>
        <p:spPr>
          <a:xfrm>
            <a:off x="2468880" y="3807038"/>
            <a:ext cx="321746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Helen Keller (seated second from left) visited Piney Woods in 1945 and met with its students. Jones and Foxx are seated on the right.</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811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Five Blind Boys of Mississippi</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519530" y="1353179"/>
            <a:ext cx="4565621" cy="1364743"/>
          </a:xfrm>
        </p:spPr>
        <p:txBody>
          <a:bodyPr vert="horz" lIns="91440" tIns="45720" rIns="91440" bIns="45720" rtlCol="0" anchor="t">
            <a:noAutofit/>
          </a:bodyPr>
          <a:lstStyle/>
          <a:p>
            <a:r>
              <a:rPr lang="en-US" dirty="0">
                <a:solidFill>
                  <a:schemeClr val="tx1"/>
                </a:solidFill>
              </a:rPr>
              <a:t>Foxx formed many of the blind students into quartets to perform with the Cotton Blossom Singers, touring and raising money for the school.</a:t>
            </a:r>
          </a:p>
          <a:p>
            <a:r>
              <a:rPr lang="en-US" dirty="0">
                <a:solidFill>
                  <a:schemeClr val="tx1"/>
                </a:solidFill>
              </a:rPr>
              <a:t>Some of these students, including front man Archie Brownlee, formed The Five Blind Boys of Mississippi, an influential gospel act which had several hits in the 1950s.</a:t>
            </a:r>
          </a:p>
          <a:p>
            <a:endParaRPr lang="en-US" dirty="0">
              <a:solidFill>
                <a:schemeClr val="tx1"/>
              </a:solidFill>
            </a:endParaRP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89" y="1318619"/>
            <a:ext cx="5580444" cy="4185333"/>
          </a:xfrm>
          <a:prstGeom prst="rect">
            <a:avLst/>
          </a:prstGeom>
          <a:effectLst>
            <a:softEdge rad="63500"/>
          </a:effectLst>
        </p:spPr>
      </p:pic>
      <p:sp>
        <p:nvSpPr>
          <p:cNvPr id="8" name="Text Box 16">
            <a:extLst>
              <a:ext uri="{FF2B5EF4-FFF2-40B4-BE49-F238E27FC236}">
                <a16:creationId xmlns:a16="http://schemas.microsoft.com/office/drawing/2014/main" id="{75B88525-7177-4990-B174-2ED8169A033A}"/>
              </a:ext>
            </a:extLst>
          </p:cNvPr>
          <p:cNvSpPr txBox="1"/>
          <p:nvPr/>
        </p:nvSpPr>
        <p:spPr>
          <a:xfrm>
            <a:off x="2468880" y="5539381"/>
            <a:ext cx="335280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The Five Blind Boys of Mississippi perform on stage in the 1950s.</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84725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622971" cy="752821"/>
          </a:xfrm>
        </p:spPr>
        <p:txBody>
          <a:bodyPr/>
          <a:lstStyle/>
          <a:p>
            <a:r>
              <a:rPr lang="en-US" dirty="0"/>
              <a:t>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321290"/>
            <a:ext cx="5979381" cy="1364743"/>
          </a:xfrm>
        </p:spPr>
        <p:txBody>
          <a:bodyPr vert="horz" lIns="91440" tIns="45720" rIns="91440" bIns="45720" rtlCol="0" anchor="t">
            <a:noAutofit/>
          </a:bodyPr>
          <a:lstStyle/>
          <a:p>
            <a:pPr>
              <a:spcBef>
                <a:spcPts val="1200"/>
              </a:spcBef>
              <a:spcAft>
                <a:spcPts val="1200"/>
              </a:spcAft>
            </a:pPr>
            <a:r>
              <a:rPr lang="en-US" dirty="0">
                <a:solidFill>
                  <a:schemeClr val="tx1"/>
                </a:solidFill>
              </a:rPr>
              <a:t>Grace and Laurence’s adopted daughter, Helen, led a big band group called the International Sweethearts of Rhythm, also founded as a promotional group for the school.</a:t>
            </a:r>
          </a:p>
          <a:p>
            <a:pPr>
              <a:spcBef>
                <a:spcPts val="1200"/>
              </a:spcBef>
              <a:spcAft>
                <a:spcPts val="1200"/>
              </a:spcAft>
            </a:pPr>
            <a:r>
              <a:rPr lang="en-US" dirty="0">
                <a:solidFill>
                  <a:schemeClr val="tx1"/>
                </a:solidFill>
              </a:rPr>
              <a:t>The Sweethearts were a smash hit in wartime America, touring throughout the 1940s, playing to audiences of all races, North and South.</a:t>
            </a:r>
          </a:p>
          <a:p>
            <a:pPr>
              <a:spcBef>
                <a:spcPts val="1200"/>
              </a:spcBef>
              <a:spcAft>
                <a:spcPts val="1200"/>
              </a:spcAft>
            </a:pPr>
            <a:r>
              <a:rPr lang="en-US" dirty="0">
                <a:solidFill>
                  <a:schemeClr val="tx1"/>
                </a:solidFill>
                <a:latin typeface="Arial"/>
                <a:ea typeface="Lato"/>
                <a:cs typeface="Arial"/>
              </a:rPr>
              <a:t>The band was racially integrated, which was unusual for a group of its era.</a:t>
            </a: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721597" y="1321290"/>
            <a:ext cx="2946022" cy="3964594"/>
          </a:xfrm>
          <a:prstGeom prst="rect">
            <a:avLst/>
          </a:prstGeom>
          <a:effectLst>
            <a:softEdge rad="38100"/>
          </a:effectLst>
        </p:spPr>
      </p:pic>
      <p:sp>
        <p:nvSpPr>
          <p:cNvPr id="7" name="Text Box 16">
            <a:extLst>
              <a:ext uri="{FF2B5EF4-FFF2-40B4-BE49-F238E27FC236}">
                <a16:creationId xmlns:a16="http://schemas.microsoft.com/office/drawing/2014/main" id="{4F4F6B48-9A1A-4E49-9B94-7E7C673845AF}"/>
              </a:ext>
            </a:extLst>
          </p:cNvPr>
          <p:cNvSpPr txBox="1"/>
          <p:nvPr/>
        </p:nvSpPr>
        <p:spPr>
          <a:xfrm>
            <a:off x="8721597" y="5397153"/>
            <a:ext cx="294602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Helen Elizabeth Jones in a promotional image for the Sweethearts, c. 1941.</a:t>
            </a:r>
          </a:p>
        </p:txBody>
      </p:sp>
    </p:spTree>
    <p:extLst>
      <p:ext uri="{BB962C8B-B14F-4D97-AF65-F5344CB8AC3E}">
        <p14:creationId xmlns:p14="http://schemas.microsoft.com/office/powerpoint/2010/main" val="2528365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 y="1364216"/>
            <a:ext cx="5577840" cy="4129567"/>
          </a:xfrm>
          <a:prstGeom prst="rect">
            <a:avLst/>
          </a:prstGeom>
          <a:effectLst>
            <a:softEdge rad="381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10506686" cy="781575"/>
          </a:xfrm>
        </p:spPr>
        <p:txBody>
          <a:bodyPr>
            <a:noAutofit/>
          </a:bodyPr>
          <a:lstStyle/>
          <a:p>
            <a:r>
              <a:rPr lang="en-US" dirty="0"/>
              <a:t>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370320" y="1505425"/>
            <a:ext cx="5074920" cy="1611391"/>
          </a:xfrm>
        </p:spPr>
        <p:txBody>
          <a:bodyPr vert="horz" lIns="91440" tIns="45720" rIns="91440" bIns="45720" rtlCol="0" anchor="t">
            <a:noAutofit/>
          </a:bodyPr>
          <a:lstStyle/>
          <a:p>
            <a:r>
              <a:rPr lang="en-US" dirty="0">
                <a:solidFill>
                  <a:schemeClr val="tx1"/>
                </a:solidFill>
                <a:latin typeface="Arial"/>
                <a:ea typeface="Lato"/>
                <a:cs typeface="Arial"/>
              </a:rPr>
              <a:t>In 1945, The Sweethearts played for</a:t>
            </a:r>
            <a:r>
              <a:rPr lang="en-US" b="1" dirty="0">
                <a:solidFill>
                  <a:schemeClr val="tx1"/>
                </a:solidFill>
                <a:latin typeface="Arial"/>
                <a:ea typeface="Lato"/>
                <a:cs typeface="Arial"/>
              </a:rPr>
              <a:t> jubilant </a:t>
            </a:r>
            <a:r>
              <a:rPr lang="en-US" dirty="0">
                <a:solidFill>
                  <a:schemeClr val="tx1"/>
                </a:solidFill>
                <a:latin typeface="Arial"/>
                <a:ea typeface="Lato"/>
                <a:cs typeface="Arial"/>
              </a:rPr>
              <a:t>troops and civilians in newly-liberated Paris and occupied Germany.</a:t>
            </a:r>
          </a:p>
          <a:p>
            <a:r>
              <a:rPr lang="en-US" dirty="0">
                <a:solidFill>
                  <a:schemeClr val="tx1"/>
                </a:solidFill>
                <a:latin typeface="Arial"/>
                <a:ea typeface="Lato"/>
                <a:cs typeface="Arial"/>
              </a:rPr>
              <a:t>Helen’s daughter is Cathy Hughes, founder of the Urban One media </a:t>
            </a:r>
            <a:r>
              <a:rPr lang="en-US" b="1" dirty="0">
                <a:solidFill>
                  <a:schemeClr val="tx1"/>
                </a:solidFill>
                <a:latin typeface="Arial"/>
                <a:ea typeface="Lato"/>
                <a:cs typeface="Arial"/>
              </a:rPr>
              <a:t>conglomerate</a:t>
            </a:r>
            <a:r>
              <a:rPr lang="en-US" dirty="0">
                <a:solidFill>
                  <a:schemeClr val="tx1"/>
                </a:solidFill>
                <a:latin typeface="Arial"/>
                <a:ea typeface="Lato"/>
                <a:cs typeface="Arial"/>
              </a:rPr>
              <a:t>, who sits on The Piney Woods School board of directors today.</a:t>
            </a:r>
          </a:p>
          <a:p>
            <a:endParaRPr lang="en-US" dirty="0">
              <a:solidFill>
                <a:schemeClr val="tx1"/>
              </a:solidFill>
            </a:endParaRPr>
          </a:p>
        </p:txBody>
      </p:sp>
      <p:pic>
        <p:nvPicPr>
          <p:cNvPr id="5" name="Graphic 4" descr="Download from cloud">
            <a:hlinkClick r:id="rId4"/>
            <a:extLst>
              <a:ext uri="{FF2B5EF4-FFF2-40B4-BE49-F238E27FC236}">
                <a16:creationId xmlns:a16="http://schemas.microsoft.com/office/drawing/2014/main" id="{7E422744-E552-4762-AFCB-F046A4D93A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37665B77-7239-4144-8C07-B9352167C665}"/>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“Playing by Heart” for more details on the music acts of Piney Woods.</a:t>
            </a:r>
          </a:p>
        </p:txBody>
      </p:sp>
    </p:spTree>
    <p:extLst>
      <p:ext uri="{BB962C8B-B14F-4D97-AF65-F5344CB8AC3E}">
        <p14:creationId xmlns:p14="http://schemas.microsoft.com/office/powerpoint/2010/main" val="181709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365760"/>
            <a:ext cx="9936302" cy="717550"/>
          </a:xfrm>
        </p:spPr>
        <p:txBody>
          <a:bodyPr>
            <a:normAutofit/>
          </a:bodyPr>
          <a:lstStyle/>
          <a:p>
            <a:r>
              <a:rPr lang="en-US" sz="4000" dirty="0"/>
              <a:t>Head, Heart, Hands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326263" y="1229995"/>
            <a:ext cx="4985463" cy="717550"/>
          </a:xfrm>
        </p:spPr>
        <p:txBody>
          <a:bodyPr vert="horz" lIns="91440" tIns="45720" rIns="91440" bIns="45720" rtlCol="0" anchor="t">
            <a:noAutofit/>
          </a:bodyPr>
          <a:lstStyle/>
          <a:p>
            <a:r>
              <a:rPr lang="en-US" dirty="0">
                <a:solidFill>
                  <a:schemeClr val="tx1"/>
                </a:solidFill>
                <a:ea typeface="Lato"/>
              </a:rPr>
              <a:t>Over a century after its founding, the school is thriving, with over 250 students on a 60-acre campus surrounded by a nearly 2000-acre forest.</a:t>
            </a:r>
          </a:p>
          <a:p>
            <a:r>
              <a:rPr lang="en-US" dirty="0">
                <a:solidFill>
                  <a:schemeClr val="tx1"/>
                </a:solidFill>
                <a:ea typeface="Lato"/>
              </a:rPr>
              <a:t>Today, The Piney Woods School is the oldest continually-operating, historically Black </a:t>
            </a:r>
            <a:r>
              <a:rPr lang="en-US" b="1" dirty="0">
                <a:solidFill>
                  <a:schemeClr val="tx1"/>
                </a:solidFill>
                <a:ea typeface="Lato"/>
              </a:rPr>
              <a:t>boarding school</a:t>
            </a:r>
            <a:r>
              <a:rPr lang="en-US" dirty="0">
                <a:solidFill>
                  <a:schemeClr val="tx1"/>
                </a:solidFill>
                <a:ea typeface="Lato"/>
              </a:rPr>
              <a:t> in the USA.</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38" y="1229994"/>
            <a:ext cx="5488062" cy="3841643"/>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472526" y="5217187"/>
            <a:ext cx="362347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Students at Piney Woods in the 2010s.</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“This is Your Life”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8777"/>
            <a:ext cx="9006841" cy="1337433"/>
          </a:xfrm>
        </p:spPr>
        <p:txBody>
          <a:bodyPr vert="horz" lIns="91440" tIns="45720" rIns="91440" bIns="45720" rtlCol="0" anchor="t">
            <a:noAutofit/>
          </a:bodyPr>
          <a:lstStyle/>
          <a:p>
            <a:pPr>
              <a:spcBef>
                <a:spcPts val="1200"/>
              </a:spcBef>
              <a:spcAft>
                <a:spcPts val="1200"/>
              </a:spcAft>
            </a:pPr>
            <a:r>
              <a:rPr lang="en-US" dirty="0">
                <a:solidFill>
                  <a:schemeClr val="tx1"/>
                </a:solidFill>
              </a:rPr>
              <a:t>The Piney Woods School received renewed national attention when Jones appeared on the popular TV program “This Is Your Life” in 1954. </a:t>
            </a:r>
            <a:endParaRPr lang="en-US" dirty="0">
              <a:solidFill>
                <a:schemeClr val="tx1"/>
              </a:solidFill>
              <a:ea typeface="Lato"/>
            </a:endParaRPr>
          </a:p>
        </p:txBody>
      </p:sp>
      <p:sp>
        <p:nvSpPr>
          <p:cNvPr id="6" name="Text Placeholder 2">
            <a:extLst>
              <a:ext uri="{FF2B5EF4-FFF2-40B4-BE49-F238E27FC236}">
                <a16:creationId xmlns:a16="http://schemas.microsoft.com/office/drawing/2014/main" id="{81B26AB5-4C72-4B1C-9CFE-556DEB77C45E}"/>
              </a:ext>
            </a:extLst>
          </p:cNvPr>
          <p:cNvSpPr txBox="1">
            <a:spLocks/>
          </p:cNvSpPr>
          <p:nvPr/>
        </p:nvSpPr>
        <p:spPr>
          <a:xfrm>
            <a:off x="5486398" y="2698426"/>
            <a:ext cx="5989323" cy="314673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spcAft>
                <a:spcPts val="1200"/>
              </a:spcAft>
            </a:pPr>
            <a:r>
              <a:rPr lang="en-US" dirty="0">
                <a:solidFill>
                  <a:schemeClr val="tx1"/>
                </a:solidFill>
              </a:rPr>
              <a:t>During the show, Jones was surprised by a group of former students </a:t>
            </a:r>
            <a:r>
              <a:rPr lang="en-US" dirty="0">
                <a:solidFill>
                  <a:schemeClr val="tx1"/>
                </a:solidFill>
                <a:ea typeface="+mn-lt"/>
              </a:rPr>
              <a:t>and long-time supporters like lumber baron George </a:t>
            </a:r>
            <a:r>
              <a:rPr lang="en-US" dirty="0" err="1">
                <a:solidFill>
                  <a:schemeClr val="tx1"/>
                </a:solidFill>
                <a:ea typeface="+mn-lt"/>
              </a:rPr>
              <a:t>Dulany</a:t>
            </a:r>
            <a:r>
              <a:rPr lang="en-US" dirty="0">
                <a:solidFill>
                  <a:schemeClr val="tx1"/>
                </a:solidFill>
                <a:ea typeface="+mn-lt"/>
              </a:rPr>
              <a:t> of Missouri, a big donor to the school in its first decades.</a:t>
            </a:r>
            <a:r>
              <a:rPr lang="en-US" dirty="0">
                <a:solidFill>
                  <a:schemeClr val="tx1"/>
                </a:solidFill>
              </a:rPr>
              <a:t> </a:t>
            </a:r>
          </a:p>
          <a:p>
            <a:pPr>
              <a:spcBef>
                <a:spcPts val="1200"/>
              </a:spcBef>
              <a:spcAft>
                <a:spcPts val="1200"/>
              </a:spcAft>
            </a:pPr>
            <a:r>
              <a:rPr lang="en-US" dirty="0">
                <a:solidFill>
                  <a:schemeClr val="tx1"/>
                </a:solidFill>
                <a:ea typeface="Lato"/>
              </a:rPr>
              <a:t>The program highlighted Jones’ achievement and his impact on the lives of countless students. </a:t>
            </a:r>
          </a:p>
        </p:txBody>
      </p:sp>
      <p:pic>
        <p:nvPicPr>
          <p:cNvPr id="7" name="Picture 6">
            <a:hlinkClick r:id="rId3"/>
            <a:extLst>
              <a:ext uri="{FF2B5EF4-FFF2-40B4-BE49-F238E27FC236}">
                <a16:creationId xmlns:a16="http://schemas.microsoft.com/office/drawing/2014/main" id="{CF0F7E73-199B-4826-87E2-559179A00C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104" y="2698426"/>
            <a:ext cx="4937686" cy="3914078"/>
          </a:xfrm>
          <a:prstGeom prst="rect">
            <a:avLst/>
          </a:prstGeom>
        </p:spPr>
      </p:pic>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slow" p14:dur="12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“This is Your Life”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50879"/>
            <a:ext cx="6583680" cy="3068721"/>
          </a:xfrm>
        </p:spPr>
        <p:txBody>
          <a:bodyPr vert="horz" lIns="91440" tIns="45720" rIns="91440" bIns="45720" rtlCol="0" anchor="t">
            <a:noAutofit/>
          </a:bodyPr>
          <a:lstStyle/>
          <a:p>
            <a:r>
              <a:rPr lang="en-US" dirty="0">
                <a:solidFill>
                  <a:schemeClr val="tx1"/>
                </a:solidFill>
              </a:rPr>
              <a:t>At the end of the program, the host, Ralph Edwards, encouraged viewers at home to send a single dollar to the school to help sustain and reinvigorate its efforts. </a:t>
            </a:r>
          </a:p>
          <a:p>
            <a:r>
              <a:rPr lang="en-US" dirty="0">
                <a:solidFill>
                  <a:schemeClr val="tx1"/>
                </a:solidFill>
              </a:rPr>
              <a:t>Gifts rolled in, resulting in a 700,000 dollar endowment fund for the school and the renewal of its national reputation.</a:t>
            </a:r>
          </a:p>
        </p:txBody>
      </p:sp>
      <p:pic>
        <p:nvPicPr>
          <p:cNvPr id="6" name="Picture 6">
            <a:extLst>
              <a:ext uri="{FF2B5EF4-FFF2-40B4-BE49-F238E27FC236}">
                <a16:creationId xmlns:a16="http://schemas.microsoft.com/office/drawing/2014/main" id="{FF80B3AD-70E7-DE3B-292D-36463AA86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6905" y="1283781"/>
            <a:ext cx="4205095" cy="5590640"/>
          </a:xfrm>
          <a:prstGeom prst="rect">
            <a:avLst/>
          </a:prstGeom>
        </p:spPr>
      </p:pic>
      <p:sp>
        <p:nvSpPr>
          <p:cNvPr id="7" name="TextBox 6">
            <a:extLst>
              <a:ext uri="{FF2B5EF4-FFF2-40B4-BE49-F238E27FC236}">
                <a16:creationId xmlns:a16="http://schemas.microsoft.com/office/drawing/2014/main" id="{094A21CC-7536-D1A0-A373-0B248B63B483}"/>
              </a:ext>
            </a:extLst>
          </p:cNvPr>
          <p:cNvSpPr txBox="1"/>
          <p:nvPr/>
        </p:nvSpPr>
        <p:spPr>
          <a:xfrm>
            <a:off x="2468880" y="4631347"/>
            <a:ext cx="532176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i="1" dirty="0">
                <a:solidFill>
                  <a:srgbClr val="595959"/>
                </a:solidFill>
                <a:latin typeface="Arial" panose="020B0604020202020204" pitchFamily="34" charset="0"/>
                <a:cs typeface="Arial" panose="020B0604020202020204" pitchFamily="34" charset="0"/>
              </a:rPr>
              <a:t>Ralph Edwards, host of </a:t>
            </a:r>
            <a:r>
              <a:rPr lang="en-US" sz="2000" dirty="0">
                <a:solidFill>
                  <a:srgbClr val="595959"/>
                </a:solidFill>
                <a:latin typeface="Arial" panose="020B0604020202020204" pitchFamily="34" charset="0"/>
                <a:cs typeface="Arial" panose="020B0604020202020204" pitchFamily="34" charset="0"/>
              </a:rPr>
              <a:t>This Is Your Life</a:t>
            </a:r>
            <a:r>
              <a:rPr lang="en-US" sz="2000" i="1" dirty="0">
                <a:solidFill>
                  <a:srgbClr val="595959"/>
                </a:solidFill>
                <a:latin typeface="Arial" panose="020B0604020202020204" pitchFamily="34" charset="0"/>
                <a:cs typeface="Arial" panose="020B0604020202020204" pitchFamily="34" charset="0"/>
              </a:rPr>
              <a:t>, one of the most popular shows in the early days of television. He later visited Piney Woods.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94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C5FF75-0241-4ADF-A30E-34F514A4B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60" y="1349070"/>
            <a:ext cx="4660029" cy="4660029"/>
          </a:xfrm>
          <a:prstGeom prst="rect">
            <a:avLst/>
          </a:prstGeom>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Accolades and Honors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760025" y="1349070"/>
            <a:ext cx="5401617" cy="2811450"/>
          </a:xfrm>
        </p:spPr>
        <p:txBody>
          <a:bodyPr vert="horz" lIns="91440" tIns="45720" rIns="91440" bIns="45720" rtlCol="0" anchor="t">
            <a:noAutofit/>
          </a:bodyPr>
          <a:lstStyle/>
          <a:p>
            <a:r>
              <a:rPr lang="en-US" dirty="0">
                <a:solidFill>
                  <a:schemeClr val="tx1"/>
                </a:solidFill>
              </a:rPr>
              <a:t>The same year as his TV appearance, Jones was honored by his </a:t>
            </a:r>
            <a:r>
              <a:rPr lang="en-US" b="1" dirty="0">
                <a:solidFill>
                  <a:schemeClr val="tx1"/>
                </a:solidFill>
              </a:rPr>
              <a:t>alma mater</a:t>
            </a:r>
            <a:r>
              <a:rPr lang="en-US" dirty="0">
                <a:solidFill>
                  <a:schemeClr val="tx1"/>
                </a:solidFill>
              </a:rPr>
              <a:t>, the University of Iowa, with its Distinguished Alumni Award. </a:t>
            </a:r>
          </a:p>
          <a:p>
            <a:r>
              <a:rPr lang="en-US" dirty="0">
                <a:solidFill>
                  <a:schemeClr val="tx1"/>
                </a:solidFill>
              </a:rPr>
              <a:t>He also received honorary degrees from several universities and, in 1970, the Silver Buffalo Award, the highest </a:t>
            </a:r>
            <a:r>
              <a:rPr lang="en-US" b="1" dirty="0">
                <a:solidFill>
                  <a:schemeClr val="tx1"/>
                </a:solidFill>
              </a:rPr>
              <a:t>commendation</a:t>
            </a:r>
            <a:r>
              <a:rPr lang="en-US" dirty="0">
                <a:solidFill>
                  <a:schemeClr val="tx1"/>
                </a:solidFill>
              </a:rPr>
              <a:t> from the Boy Scouts of America.</a:t>
            </a:r>
          </a:p>
        </p:txBody>
      </p:sp>
      <p:pic>
        <p:nvPicPr>
          <p:cNvPr id="7" name="Picture 6">
            <a:extLst>
              <a:ext uri="{FF2B5EF4-FFF2-40B4-BE49-F238E27FC236}">
                <a16:creationId xmlns:a16="http://schemas.microsoft.com/office/drawing/2014/main" id="{44BF0857-9391-4671-953F-9DC6E731A4E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93150" y="1210021"/>
            <a:ext cx="4487248" cy="4660030"/>
          </a:xfrm>
          <a:prstGeom prst="rect">
            <a:avLst/>
          </a:prstGeom>
        </p:spPr>
      </p:pic>
    </p:spTree>
    <p:extLst>
      <p:ext uri="{BB962C8B-B14F-4D97-AF65-F5344CB8AC3E}">
        <p14:creationId xmlns:p14="http://schemas.microsoft.com/office/powerpoint/2010/main" val="3146004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7"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07347"/>
            <a:ext cx="9119825" cy="1048174"/>
          </a:xfrm>
        </p:spPr>
        <p:txBody>
          <a:bodyPr vert="horz" lIns="91440" tIns="45720" rIns="91440" bIns="45720" rtlCol="0" anchor="t">
            <a:noAutofit/>
          </a:bodyPr>
          <a:lstStyle/>
          <a:p>
            <a:r>
              <a:rPr lang="en-US" dirty="0">
                <a:solidFill>
                  <a:schemeClr val="tx1"/>
                </a:solidFill>
                <a:ea typeface="Lato"/>
              </a:rPr>
              <a:t>Jones remained President of The Piney Woods School until 1975, when he died peacefully in his sleep.</a:t>
            </a:r>
          </a:p>
        </p:txBody>
      </p:sp>
      <p:pic>
        <p:nvPicPr>
          <p:cNvPr id="6" name="Picture 6" descr="A group of people posing for a photo&#10;&#10;Description automatically generated">
            <a:extLst>
              <a:ext uri="{FF2B5EF4-FFF2-40B4-BE49-F238E27FC236}">
                <a16:creationId xmlns:a16="http://schemas.microsoft.com/office/drawing/2014/main" id="{7B75CC62-7F00-B575-974C-D93D7C137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 y="2255521"/>
            <a:ext cx="4831080" cy="3891697"/>
          </a:xfrm>
          <a:prstGeom prst="rect">
            <a:avLst/>
          </a:prstGeom>
          <a:ln>
            <a:noFill/>
          </a:ln>
          <a:effectLst>
            <a:softEdge rad="63500"/>
          </a:effectLst>
        </p:spPr>
      </p:pic>
      <p:sp>
        <p:nvSpPr>
          <p:cNvPr id="7" name="TextBox 6">
            <a:extLst>
              <a:ext uri="{FF2B5EF4-FFF2-40B4-BE49-F238E27FC236}">
                <a16:creationId xmlns:a16="http://schemas.microsoft.com/office/drawing/2014/main" id="{B9298FB4-314B-E707-5D97-CE7EBC9D4D5B}"/>
              </a:ext>
            </a:extLst>
          </p:cNvPr>
          <p:cNvSpPr txBox="1"/>
          <p:nvPr/>
        </p:nvSpPr>
        <p:spPr>
          <a:xfrm>
            <a:off x="5530716" y="5377777"/>
            <a:ext cx="568959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i="1" dirty="0">
                <a:solidFill>
                  <a:srgbClr val="595959"/>
                </a:solidFill>
                <a:latin typeface="Arial" panose="020B0604020202020204" pitchFamily="34" charset="0"/>
                <a:cs typeface="Arial" panose="020B0604020202020204" pitchFamily="34" charset="0"/>
              </a:rPr>
              <a:t>Jones with the first graduating class of the school’s junior college program, 1933.</a:t>
            </a:r>
            <a:r>
              <a:rPr lang="en-US" sz="2200" dirty="0">
                <a:solidFill>
                  <a:srgbClr val="595959"/>
                </a:solidFill>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A69011D-5F44-DEB1-6A68-327049B1C674}"/>
              </a:ext>
            </a:extLst>
          </p:cNvPr>
          <p:cNvSpPr txBox="1"/>
          <p:nvPr/>
        </p:nvSpPr>
        <p:spPr>
          <a:xfrm>
            <a:off x="5530716" y="2251936"/>
            <a:ext cx="6057989"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ea typeface="+mn-lt"/>
                <a:cs typeface="Arial" panose="020B0604020202020204" pitchFamily="34" charset="0"/>
              </a:rPr>
              <a:t>In the years before his death, he expressed great satisfaction at his life’s work. He hoped that future generations would be able to appreciate this accomplishment and “reap the harvest of the potent seeds we have sown in the building up of Piney Woods.”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29448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77042"/>
            <a:ext cx="5943600" cy="3931921"/>
          </a:xfrm>
        </p:spPr>
        <p:txBody>
          <a:bodyPr vert="horz" lIns="91440" tIns="45720" rIns="91440" bIns="45720" rtlCol="0" anchor="t">
            <a:noAutofit/>
          </a:bodyPr>
          <a:lstStyle/>
          <a:p>
            <a:pPr>
              <a:spcBef>
                <a:spcPts val="1200"/>
              </a:spcBef>
              <a:spcAft>
                <a:spcPts val="1200"/>
              </a:spcAft>
            </a:pPr>
            <a:r>
              <a:rPr lang="en-US" dirty="0">
                <a:solidFill>
                  <a:schemeClr val="tx1"/>
                </a:solidFill>
              </a:rPr>
              <a:t>Historian and Piney Woods alumna </a:t>
            </a:r>
            <a:r>
              <a:rPr lang="en-US" dirty="0" err="1">
                <a:solidFill>
                  <a:schemeClr val="tx1"/>
                </a:solidFill>
              </a:rPr>
              <a:t>Alferdteen</a:t>
            </a:r>
            <a:r>
              <a:rPr lang="en-US" dirty="0">
                <a:solidFill>
                  <a:schemeClr val="tx1"/>
                </a:solidFill>
              </a:rPr>
              <a:t> Harrison described the response to Jones’ passing in her 1982 oral history of the school: </a:t>
            </a:r>
          </a:p>
          <a:p>
            <a:pPr>
              <a:spcBef>
                <a:spcPts val="1200"/>
              </a:spcBef>
              <a:spcAft>
                <a:spcPts val="1200"/>
              </a:spcAft>
            </a:pPr>
            <a:r>
              <a:rPr lang="en-US" dirty="0">
                <a:solidFill>
                  <a:schemeClr val="tx1"/>
                </a:solidFill>
                <a:ea typeface="Lato"/>
              </a:rPr>
              <a:t>“Many of those who had first known Piney Woods as ragged orphans now returned as well-dressed citizens leading successful, professional careers. [Jones’] colleagues, family, and friends laid his remains to rest on the spot where his work had begun.”</a:t>
            </a:r>
          </a:p>
        </p:txBody>
      </p:sp>
      <p:pic>
        <p:nvPicPr>
          <p:cNvPr id="5" name="Picture 4">
            <a:extLst>
              <a:ext uri="{FF2B5EF4-FFF2-40B4-BE49-F238E27FC236}">
                <a16:creationId xmlns:a16="http://schemas.microsoft.com/office/drawing/2014/main" id="{2F7355E6-695C-40E8-9C91-5B13E0AE4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2805" y="1210021"/>
            <a:ext cx="2952663" cy="4205404"/>
          </a:xfrm>
          <a:prstGeom prst="rect">
            <a:avLst/>
          </a:prstGeom>
          <a:ln>
            <a:noFill/>
          </a:ln>
          <a:effectLst>
            <a:softEdge rad="112500"/>
          </a:effectLst>
        </p:spPr>
      </p:pic>
      <p:sp>
        <p:nvSpPr>
          <p:cNvPr id="6" name="TextBox 5">
            <a:extLst>
              <a:ext uri="{FF2B5EF4-FFF2-40B4-BE49-F238E27FC236}">
                <a16:creationId xmlns:a16="http://schemas.microsoft.com/office/drawing/2014/main" id="{14A65F6A-835F-4D84-B8C8-5167F830C9A8}"/>
              </a:ext>
            </a:extLst>
          </p:cNvPr>
          <p:cNvSpPr txBox="1"/>
          <p:nvPr/>
        </p:nvSpPr>
        <p:spPr>
          <a:xfrm>
            <a:off x="8691271" y="5415425"/>
            <a:ext cx="2952663" cy="7528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r>
              <a:rPr lang="en-US" sz="2000" i="1" dirty="0">
                <a:solidFill>
                  <a:schemeClr val="bg2">
                    <a:lumMod val="50000"/>
                  </a:schemeClr>
                </a:solidFill>
                <a:latin typeface="Arial" panose="020B0604020202020204" pitchFamily="34" charset="0"/>
                <a:cs typeface="Arial" panose="020B0604020202020204" pitchFamily="34" charset="0"/>
              </a:rPr>
              <a:t>Carl Van Vechten’s portrait of Jones, 1955.</a:t>
            </a:r>
          </a:p>
        </p:txBody>
      </p:sp>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256285" y="1523999"/>
            <a:ext cx="6868915" cy="1905001"/>
          </a:xfrm>
        </p:spPr>
        <p:txBody>
          <a:bodyPr vert="horz" lIns="91440" tIns="45720" rIns="91440" bIns="45720" rtlCol="0" anchor="t">
            <a:noAutofit/>
          </a:bodyPr>
          <a:lstStyle/>
          <a:p>
            <a:r>
              <a:rPr lang="en-US" dirty="0">
                <a:solidFill>
                  <a:schemeClr val="tx1"/>
                </a:solidFill>
                <a:ea typeface="Lato"/>
              </a:rPr>
              <a:t>Jones had fulfilled the mission he described way back in 1922:</a:t>
            </a:r>
          </a:p>
          <a:p>
            <a:r>
              <a:rPr lang="en-US" dirty="0">
                <a:solidFill>
                  <a:schemeClr val="tx1"/>
                </a:solidFill>
                <a:ea typeface="Lato"/>
              </a:rPr>
              <a:t>“The ‘desire of our hearts,’ as Captain Turner puts it, is not to build up a great school as the world considers greatness, but a simple little country life school that will carry the gospel of better farming, better living, better schools and churches, to those who live back from the main-traveled roads …</a:t>
            </a:r>
          </a:p>
        </p:txBody>
      </p:sp>
      <p:pic>
        <p:nvPicPr>
          <p:cNvPr id="8" name="Picture 7">
            <a:extLst>
              <a:ext uri="{FF2B5EF4-FFF2-40B4-BE49-F238E27FC236}">
                <a16:creationId xmlns:a16="http://schemas.microsoft.com/office/drawing/2014/main" id="{CB680B01-9EB2-4C4E-8F90-F699FEACB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440" y="1303219"/>
            <a:ext cx="3383519" cy="5097581"/>
          </a:xfrm>
          <a:prstGeom prst="rect">
            <a:avLst/>
          </a:prstGeom>
          <a:effectLst>
            <a:softEdge rad="76200"/>
          </a:effectLst>
        </p:spPr>
      </p:pic>
      <p:sp>
        <p:nvSpPr>
          <p:cNvPr id="11" name="Rectangle 10">
            <a:extLst>
              <a:ext uri="{FF2B5EF4-FFF2-40B4-BE49-F238E27FC236}">
                <a16:creationId xmlns:a16="http://schemas.microsoft.com/office/drawing/2014/main" id="{2F4C3D21-5D93-799C-DA50-C24ACC58853A}"/>
              </a:ext>
            </a:extLst>
          </p:cNvPr>
          <p:cNvSpPr/>
          <p:nvPr/>
        </p:nvSpPr>
        <p:spPr>
          <a:xfrm>
            <a:off x="4256285" y="5509061"/>
            <a:ext cx="6653312"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Plaque from the </a:t>
            </a:r>
            <a:r>
              <a:rPr lang="en-US" sz="20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Leaders and Legends of the Blindness Field Hall of Fame</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to which Jones was inducted in 2013.</a:t>
            </a:r>
          </a:p>
        </p:txBody>
      </p:sp>
    </p:spTree>
    <p:extLst>
      <p:ext uri="{BB962C8B-B14F-4D97-AF65-F5344CB8AC3E}">
        <p14:creationId xmlns:p14="http://schemas.microsoft.com/office/powerpoint/2010/main" val="4245842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402079"/>
            <a:ext cx="5364480" cy="1905001"/>
          </a:xfrm>
        </p:spPr>
        <p:txBody>
          <a:bodyPr vert="horz" lIns="91440" tIns="45720" rIns="91440" bIns="45720" rtlCol="0" anchor="t">
            <a:noAutofit/>
          </a:bodyPr>
          <a:lstStyle/>
          <a:p>
            <a:r>
              <a:rPr lang="en-US" dirty="0">
                <a:solidFill>
                  <a:schemeClr val="tx1"/>
                </a:solidFill>
                <a:ea typeface="Lato"/>
              </a:rPr>
              <a:t>… Just to reach this corner of the vineyard, to teach that Christianity is to be used seven days in the week, to show those whom we serve how to make two blades of grass grow where only one grew before … so that those who receive the blessings will pass them on to the darker corners of the vineyard.”</a:t>
            </a:r>
          </a:p>
        </p:txBody>
      </p:sp>
      <p:pic>
        <p:nvPicPr>
          <p:cNvPr id="5" name="Picture 4">
            <a:extLst>
              <a:ext uri="{FF2B5EF4-FFF2-40B4-BE49-F238E27FC236}">
                <a16:creationId xmlns:a16="http://schemas.microsoft.com/office/drawing/2014/main" id="{80C5E081-072A-4117-AD3A-951746E10C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4807" y="1402079"/>
            <a:ext cx="3416626" cy="4998721"/>
          </a:xfrm>
          <a:prstGeom prst="rect">
            <a:avLst/>
          </a:prstGeom>
          <a:effectLst>
            <a:softEdge rad="50800"/>
          </a:effectLst>
        </p:spPr>
      </p:pic>
      <p:sp>
        <p:nvSpPr>
          <p:cNvPr id="9" name="Rectangle 8">
            <a:extLst>
              <a:ext uri="{FF2B5EF4-FFF2-40B4-BE49-F238E27FC236}">
                <a16:creationId xmlns:a16="http://schemas.microsoft.com/office/drawing/2014/main" id="{97BAB1E0-0B46-46F3-9241-A942C9A8AE1B}"/>
              </a:ext>
            </a:extLst>
          </p:cNvPr>
          <p:cNvSpPr/>
          <p:nvPr/>
        </p:nvSpPr>
        <p:spPr>
          <a:xfrm>
            <a:off x="3124200" y="5692914"/>
            <a:ext cx="4404360"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Cover of Beth Day’s </a:t>
            </a:r>
            <a:r>
              <a:rPr lang="en-US" sz="20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The Little Professor of Piney Woods, </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1955.</a:t>
            </a:r>
          </a:p>
        </p:txBody>
      </p:sp>
    </p:spTree>
    <p:extLst>
      <p:ext uri="{BB962C8B-B14F-4D97-AF65-F5344CB8AC3E}">
        <p14:creationId xmlns:p14="http://schemas.microsoft.com/office/powerpoint/2010/main" val="366055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630176" y="638876"/>
            <a:ext cx="6127815" cy="4549349"/>
          </a:xfrm>
        </p:spPr>
        <p:txBody>
          <a:bodyPr vert="horz" lIns="91440" tIns="45720" rIns="91440" bIns="45720" numCol="2" rtlCol="0" anchor="t">
            <a:noAutofit/>
          </a:bodyPr>
          <a:lstStyle/>
          <a:p>
            <a:r>
              <a:rPr lang="en-US" b="1" dirty="0">
                <a:solidFill>
                  <a:schemeClr val="tx1"/>
                </a:solidFill>
              </a:rPr>
              <a:t>Vocabulary</a:t>
            </a:r>
          </a:p>
          <a:p>
            <a:r>
              <a:rPr lang="en-US" dirty="0">
                <a:solidFill>
                  <a:schemeClr val="tx1"/>
                </a:solidFill>
                <a:latin typeface="Arial"/>
                <a:ea typeface="Lato"/>
                <a:cs typeface="Arial"/>
              </a:rPr>
              <a:t>alma mater</a:t>
            </a:r>
            <a:endParaRPr lang="en-US" dirty="0">
              <a:solidFill>
                <a:schemeClr val="tx1"/>
              </a:solidFill>
              <a:latin typeface="Arial"/>
              <a:cs typeface="Arial"/>
            </a:endParaRPr>
          </a:p>
          <a:p>
            <a:pPr>
              <a:spcBef>
                <a:spcPts val="0"/>
              </a:spcBef>
            </a:pPr>
            <a:r>
              <a:rPr lang="en-US" dirty="0">
                <a:solidFill>
                  <a:schemeClr val="tx1"/>
                </a:solidFill>
                <a:latin typeface="Arial"/>
                <a:ea typeface="Lato"/>
                <a:cs typeface="Arial"/>
              </a:rPr>
              <a:t>boarding school</a:t>
            </a:r>
          </a:p>
          <a:p>
            <a:pPr>
              <a:spcBef>
                <a:spcPts val="0"/>
              </a:spcBef>
            </a:pPr>
            <a:r>
              <a:rPr lang="en-US" dirty="0">
                <a:solidFill>
                  <a:schemeClr val="tx1"/>
                </a:solidFill>
                <a:ea typeface="Lato"/>
              </a:rPr>
              <a:t>booster</a:t>
            </a:r>
          </a:p>
          <a:p>
            <a:pPr>
              <a:spcBef>
                <a:spcPts val="0"/>
              </a:spcBef>
            </a:pPr>
            <a:r>
              <a:rPr lang="en-US" dirty="0">
                <a:solidFill>
                  <a:schemeClr val="tx1"/>
                </a:solidFill>
              </a:rPr>
              <a:t>charter</a:t>
            </a:r>
          </a:p>
          <a:p>
            <a:pPr>
              <a:spcBef>
                <a:spcPts val="0"/>
              </a:spcBef>
            </a:pPr>
            <a:r>
              <a:rPr lang="en-US" dirty="0">
                <a:solidFill>
                  <a:schemeClr val="tx1"/>
                </a:solidFill>
              </a:rPr>
              <a:t>commendation</a:t>
            </a:r>
          </a:p>
          <a:p>
            <a:pPr>
              <a:spcBef>
                <a:spcPts val="0"/>
              </a:spcBef>
            </a:pPr>
            <a:r>
              <a:rPr lang="en-US" dirty="0">
                <a:solidFill>
                  <a:schemeClr val="tx1"/>
                </a:solidFill>
                <a:latin typeface="Arial"/>
                <a:ea typeface="Lato"/>
                <a:cs typeface="Arial"/>
              </a:rPr>
              <a:t>industrious</a:t>
            </a:r>
          </a:p>
          <a:p>
            <a:pPr>
              <a:spcBef>
                <a:spcPts val="0"/>
              </a:spcBef>
            </a:pPr>
            <a:r>
              <a:rPr lang="en-US" dirty="0">
                <a:solidFill>
                  <a:schemeClr val="tx1"/>
                </a:solidFill>
                <a:latin typeface="Arial"/>
                <a:ea typeface="Lato"/>
                <a:cs typeface="Arial"/>
              </a:rPr>
              <a:t>insurrection</a:t>
            </a:r>
            <a:endParaRPr lang="en-US" dirty="0">
              <a:solidFill>
                <a:schemeClr val="tx1"/>
              </a:solidFill>
            </a:endParaRPr>
          </a:p>
          <a:p>
            <a:pPr>
              <a:spcBef>
                <a:spcPts val="0"/>
              </a:spcBef>
            </a:pPr>
            <a:r>
              <a:rPr lang="en-US" dirty="0">
                <a:solidFill>
                  <a:schemeClr val="tx1"/>
                </a:solidFill>
                <a:latin typeface="Arial"/>
                <a:ea typeface="Lato"/>
                <a:cs typeface="Arial"/>
              </a:rPr>
              <a:t>jubilant</a:t>
            </a:r>
          </a:p>
          <a:p>
            <a:pPr>
              <a:spcBef>
                <a:spcPts val="0"/>
              </a:spcBef>
            </a:pPr>
            <a:r>
              <a:rPr lang="en-US" dirty="0">
                <a:solidFill>
                  <a:schemeClr val="tx1"/>
                </a:solidFill>
                <a:latin typeface="Arial"/>
                <a:ea typeface="Lato"/>
                <a:cs typeface="Arial"/>
              </a:rPr>
              <a:t>nominally</a:t>
            </a: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r>
              <a:rPr lang="en-US" dirty="0">
                <a:solidFill>
                  <a:schemeClr val="tx1"/>
                </a:solidFill>
                <a:latin typeface="Arial"/>
                <a:ea typeface="Lato"/>
                <a:cs typeface="Arial"/>
              </a:rPr>
              <a:t>pneumonia</a:t>
            </a:r>
          </a:p>
          <a:p>
            <a:pPr>
              <a:spcBef>
                <a:spcPts val="0"/>
              </a:spcBef>
            </a:pPr>
            <a:r>
              <a:rPr lang="en-US" dirty="0">
                <a:solidFill>
                  <a:schemeClr val="tx1"/>
                </a:solidFill>
                <a:latin typeface="Arial"/>
                <a:ea typeface="Lato"/>
                <a:cs typeface="Arial"/>
              </a:rPr>
              <a:t>prominent</a:t>
            </a:r>
          </a:p>
          <a:p>
            <a:pPr>
              <a:spcBef>
                <a:spcPts val="0"/>
              </a:spcBef>
            </a:pPr>
            <a:r>
              <a:rPr lang="en-US" dirty="0">
                <a:solidFill>
                  <a:schemeClr val="tx1"/>
                </a:solidFill>
                <a:latin typeface="Arial"/>
                <a:ea typeface="Lato"/>
                <a:cs typeface="Arial"/>
              </a:rPr>
              <a:t>porter</a:t>
            </a:r>
            <a:endParaRPr lang="en-US" dirty="0">
              <a:solidFill>
                <a:schemeClr val="tx1"/>
              </a:solidFill>
            </a:endParaRPr>
          </a:p>
          <a:p>
            <a:pPr>
              <a:spcBef>
                <a:spcPts val="0"/>
              </a:spcBef>
            </a:pPr>
            <a:r>
              <a:rPr lang="en-US" dirty="0">
                <a:solidFill>
                  <a:schemeClr val="tx1"/>
                </a:solidFill>
              </a:rPr>
              <a:t>stigma</a:t>
            </a:r>
          </a:p>
          <a:p>
            <a:pPr>
              <a:spcBef>
                <a:spcPts val="0"/>
              </a:spcBef>
            </a:pPr>
            <a:r>
              <a:rPr lang="en-US" dirty="0">
                <a:solidFill>
                  <a:schemeClr val="tx1"/>
                </a:solidFill>
                <a:latin typeface="Arial"/>
                <a:ea typeface="Lato"/>
                <a:cs typeface="Arial"/>
              </a:rPr>
              <a:t>suffragist</a:t>
            </a:r>
          </a:p>
          <a:p>
            <a:pPr>
              <a:spcBef>
                <a:spcPts val="0"/>
              </a:spcBef>
            </a:pPr>
            <a:r>
              <a:rPr lang="en-US" dirty="0">
                <a:solidFill>
                  <a:schemeClr val="tx1"/>
                </a:solidFill>
                <a:latin typeface="Arial"/>
                <a:ea typeface="Lato"/>
                <a:cs typeface="Arial"/>
              </a:rPr>
              <a:t>tentative</a:t>
            </a:r>
          </a:p>
          <a:p>
            <a:pPr>
              <a:spcBef>
                <a:spcPts val="0"/>
              </a:spcBef>
            </a:pPr>
            <a:r>
              <a:rPr lang="en-US" dirty="0">
                <a:solidFill>
                  <a:schemeClr val="tx1"/>
                </a:solidFill>
                <a:latin typeface="Arial"/>
                <a:ea typeface="Lato"/>
                <a:cs typeface="Arial"/>
              </a:rPr>
              <a:t>underserved</a:t>
            </a:r>
            <a:endParaRPr lang="en-US" dirty="0">
              <a:solidFill>
                <a:schemeClr val="tx1"/>
              </a:solidFill>
            </a:endParaRPr>
          </a:p>
          <a:p>
            <a:pPr>
              <a:spcBef>
                <a:spcPts val="0"/>
              </a:spcBef>
            </a:pP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313" y="1217497"/>
            <a:ext cx="4468296" cy="5399191"/>
          </a:xfrm>
          <a:prstGeom prst="rect">
            <a:avLst/>
          </a:prstGeom>
          <a:effectLst>
            <a:softEdge rad="381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5709689" y="5738326"/>
            <a:ext cx="4441230" cy="78891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a:ea typeface="Calibri" panose="020F0502020204030204" pitchFamily="34" charset="0"/>
                <a:cs typeface="Arial"/>
              </a:rPr>
              <a:t>Jones’ Mississippi Hall of Fame portrait. Copy of an original that hangs at The Piney Woods School.</a:t>
            </a:r>
            <a:endParaRPr lang="en-US" i="1" dirty="0">
              <a:solidFill>
                <a:schemeClr val="tx1">
                  <a:lumMod val="65000"/>
                  <a:lumOff val="35000"/>
                </a:schemeClr>
              </a:solidFill>
              <a:latin typeface="Arial"/>
              <a:cs typeface="Arial"/>
            </a:endParaRPr>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61481"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5404623" y="1228963"/>
            <a:ext cx="6125738" cy="717550"/>
          </a:xfrm>
        </p:spPr>
        <p:txBody>
          <a:bodyPr vert="horz" lIns="91440" tIns="45720" rIns="91440" bIns="45720" rtlCol="0" anchor="t">
            <a:noAutofit/>
          </a:bodyPr>
          <a:lstStyle/>
          <a:p>
            <a:r>
              <a:rPr lang="en-US" dirty="0">
                <a:solidFill>
                  <a:schemeClr val="tx1"/>
                </a:solidFill>
                <a:ea typeface="Lato"/>
              </a:rPr>
              <a:t>Though the success of Piney Woods depended on many, it was the vision of one man: its founder, </a:t>
            </a:r>
            <a:r>
              <a:rPr lang="en-US" b="1" dirty="0">
                <a:solidFill>
                  <a:schemeClr val="tx1"/>
                </a:solidFill>
                <a:ea typeface="Lato"/>
              </a:rPr>
              <a:t>Laurence Clifton Jones</a:t>
            </a:r>
            <a:r>
              <a:rPr lang="en-US" dirty="0">
                <a:solidFill>
                  <a:schemeClr val="tx1"/>
                </a:solidFill>
                <a:ea typeface="Lato"/>
              </a:rPr>
              <a:t>.</a:t>
            </a:r>
          </a:p>
          <a:p>
            <a:r>
              <a:rPr lang="en-US" dirty="0">
                <a:solidFill>
                  <a:schemeClr val="tx1"/>
                </a:solidFill>
                <a:latin typeface="Arial"/>
                <a:ea typeface="Lato"/>
                <a:cs typeface="Arial"/>
              </a:rPr>
              <a:t>As a young man from the Midwest, Jones wanted to change society for the better. He moved to Mississippi on a mission to educate its poor Black population, many of whom could not read. He led the school until his death over seventy years later. </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681" y="1228963"/>
            <a:ext cx="4519032" cy="4380322"/>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468880" y="5613475"/>
            <a:ext cx="285025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Laurence C. Jones in the 1950s.</a:t>
            </a:r>
          </a:p>
        </p:txBody>
      </p:sp>
    </p:spTree>
    <p:extLst>
      <p:ext uri="{BB962C8B-B14F-4D97-AF65-F5344CB8AC3E}">
        <p14:creationId xmlns:p14="http://schemas.microsoft.com/office/powerpoint/2010/main" val="390105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82441"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468881" y="1328434"/>
            <a:ext cx="6128710" cy="717550"/>
          </a:xfrm>
        </p:spPr>
        <p:txBody>
          <a:bodyPr vert="horz" lIns="91440" tIns="45720" rIns="91440" bIns="45720" rtlCol="0" anchor="t">
            <a:noAutofit/>
          </a:bodyPr>
          <a:lstStyle/>
          <a:p>
            <a:r>
              <a:rPr lang="en-US" dirty="0">
                <a:solidFill>
                  <a:schemeClr val="tx1"/>
                </a:solidFill>
                <a:ea typeface="Lato"/>
              </a:rPr>
              <a:t>Jones was born in 1881 to a comfortable middle-class family in the busy city of  St. Joseph, Missouri. </a:t>
            </a:r>
            <a:endParaRPr lang="en-US" dirty="0">
              <a:solidFill>
                <a:schemeClr val="tx1"/>
              </a:solidFill>
            </a:endParaRPr>
          </a:p>
          <a:p>
            <a:r>
              <a:rPr lang="en-US" dirty="0">
                <a:solidFill>
                  <a:schemeClr val="tx1"/>
                </a:solidFill>
                <a:ea typeface="Lato"/>
              </a:rPr>
              <a:t>His father, John, a US Army veteran with a practical, business-focused outlook, was the head </a:t>
            </a:r>
            <a:r>
              <a:rPr lang="en-US" b="1" dirty="0">
                <a:solidFill>
                  <a:schemeClr val="tx1"/>
                </a:solidFill>
                <a:ea typeface="Lato"/>
              </a:rPr>
              <a:t>porter</a:t>
            </a:r>
            <a:r>
              <a:rPr lang="en-US" dirty="0">
                <a:solidFill>
                  <a:schemeClr val="tx1"/>
                </a:solidFill>
                <a:ea typeface="Lato"/>
              </a:rPr>
              <a:t> at the Pacific Hotel and owned its barber shop. </a:t>
            </a:r>
            <a:endParaRPr lang="en-US" dirty="0">
              <a:solidFill>
                <a:schemeClr val="tx1"/>
              </a:solidFill>
            </a:endParaRPr>
          </a:p>
          <a:p>
            <a:r>
              <a:rPr lang="en-US" dirty="0">
                <a:solidFill>
                  <a:schemeClr val="tx1"/>
                </a:solidFill>
                <a:latin typeface="Arial"/>
                <a:ea typeface="Lato"/>
                <a:cs typeface="Arial"/>
              </a:rPr>
              <a:t>His mother, Mary, was a sensitive, artistic woman from a well-educated family that included the founder of an integrated school in Michigan.</a:t>
            </a:r>
          </a:p>
          <a:p>
            <a:endParaRPr lang="en-US" dirty="0">
              <a:solidFill>
                <a:schemeClr val="tx1"/>
              </a:solidFill>
              <a:ea typeface="Lato"/>
            </a:endParaRP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763351" y="1174750"/>
            <a:ext cx="2787969" cy="4535670"/>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8763351" y="5710420"/>
            <a:ext cx="2787969" cy="1800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Jones in the 1930s.</a:t>
            </a:r>
          </a:p>
        </p:txBody>
      </p:sp>
    </p:spTree>
    <p:extLst>
      <p:ext uri="{BB962C8B-B14F-4D97-AF65-F5344CB8AC3E}">
        <p14:creationId xmlns:p14="http://schemas.microsoft.com/office/powerpoint/2010/main" val="411284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Early Life in Missouri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287016"/>
            <a:ext cx="9148721" cy="1305701"/>
          </a:xfrm>
        </p:spPr>
        <p:txBody>
          <a:bodyPr vert="horz" lIns="91440" tIns="45720" rIns="91440" bIns="45720" rtlCol="0" anchor="t">
            <a:noAutofit/>
          </a:bodyPr>
          <a:lstStyle/>
          <a:p>
            <a:r>
              <a:rPr lang="en-US" dirty="0">
                <a:solidFill>
                  <a:schemeClr val="tx1"/>
                </a:solidFill>
                <a:ea typeface="Lato"/>
              </a:rPr>
              <a:t>Laurence’s parents instilled in him the value of hard work from his earliest days. But he believed God was calling him to a life of service, not business. </a:t>
            </a:r>
            <a:endParaRPr lang="en-US" dirty="0">
              <a:solidFill>
                <a:schemeClr val="tx1"/>
              </a:solidFill>
            </a:endParaRPr>
          </a:p>
          <a:p>
            <a:endParaRPr lang="en-US" dirty="0">
              <a:solidFill>
                <a:schemeClr val="tx1"/>
              </a:solidFill>
              <a:ea typeface="Lato"/>
            </a:endParaRPr>
          </a:p>
        </p:txBody>
      </p:sp>
      <p:sp>
        <p:nvSpPr>
          <p:cNvPr id="6" name="Text Box 16">
            <a:extLst>
              <a:ext uri="{FF2B5EF4-FFF2-40B4-BE49-F238E27FC236}">
                <a16:creationId xmlns:a16="http://schemas.microsoft.com/office/drawing/2014/main" id="{B57D8C9C-06AE-42D0-9449-50DD776181A5}"/>
              </a:ext>
            </a:extLst>
          </p:cNvPr>
          <p:cNvSpPr txBox="1"/>
          <p:nvPr/>
        </p:nvSpPr>
        <p:spPr>
          <a:xfrm>
            <a:off x="2468880" y="6282075"/>
            <a:ext cx="5125100" cy="17944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St. Joseph, Missouri Waterfront, c. 1890.</a:t>
            </a:r>
          </a:p>
        </p:txBody>
      </p:sp>
      <p:pic>
        <p:nvPicPr>
          <p:cNvPr id="7" name="Picture 6">
            <a:extLst>
              <a:ext uri="{FF2B5EF4-FFF2-40B4-BE49-F238E27FC236}">
                <a16:creationId xmlns:a16="http://schemas.microsoft.com/office/drawing/2014/main" id="{BC443BA9-ADB4-4D0D-902E-1CC2389E98C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4399" y="2592717"/>
            <a:ext cx="6299811" cy="3598283"/>
          </a:xfrm>
          <a:prstGeom prst="rect">
            <a:avLst/>
          </a:prstGeom>
          <a:effectLst>
            <a:softEdge rad="127000"/>
          </a:effectLst>
        </p:spPr>
      </p:pic>
      <p:sp>
        <p:nvSpPr>
          <p:cNvPr id="8" name="Text Placeholder 2">
            <a:extLst>
              <a:ext uri="{FF2B5EF4-FFF2-40B4-BE49-F238E27FC236}">
                <a16:creationId xmlns:a16="http://schemas.microsoft.com/office/drawing/2014/main" id="{36CE259E-9A39-44A9-9DAD-F3F4B4F47278}"/>
              </a:ext>
            </a:extLst>
          </p:cNvPr>
          <p:cNvSpPr txBox="1">
            <a:spLocks/>
          </p:cNvSpPr>
          <p:nvPr/>
        </p:nvSpPr>
        <p:spPr>
          <a:xfrm>
            <a:off x="7043239" y="2724752"/>
            <a:ext cx="4405330" cy="1667106"/>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latin typeface="Arial" panose="020B0604020202020204" pitchFamily="34" charset="0"/>
                <a:ea typeface="Lato"/>
                <a:cs typeface="Arial" panose="020B0604020202020204" pitchFamily="34" charset="0"/>
              </a:rPr>
              <a:t>Inspired by his intellectual hero, Booker T. Washington, Laurence wanted to help uplift the majority of Black Americans who lacked the comforts and opportunities he had been blessed with.</a:t>
            </a:r>
          </a:p>
        </p:txBody>
      </p:sp>
    </p:spTree>
    <p:extLst>
      <p:ext uri="{BB962C8B-B14F-4D97-AF65-F5344CB8AC3E}">
        <p14:creationId xmlns:p14="http://schemas.microsoft.com/office/powerpoint/2010/main" val="1584067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Early Life: Missouri </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1" y="1266055"/>
            <a:ext cx="8412480"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a:cs typeface="Arial"/>
              </a:rPr>
              <a:t>Growing up, Jones experienced racism. Even in St. Joseph, 50 miles north of Kansas City, the impact of Missouri’s history as a slave state could be felt.  </a:t>
            </a:r>
            <a:endParaRPr lang="en-US" sz="2600" dirty="0">
              <a:latin typeface="Arial"/>
              <a:ea typeface="Lato"/>
              <a:cs typeface="Arial"/>
            </a:endParaRPr>
          </a:p>
        </p:txBody>
      </p:sp>
      <p:pic>
        <p:nvPicPr>
          <p:cNvPr id="3" name="Picture 4">
            <a:extLst>
              <a:ext uri="{FF2B5EF4-FFF2-40B4-BE49-F238E27FC236}">
                <a16:creationId xmlns:a16="http://schemas.microsoft.com/office/drawing/2014/main" id="{487D8A5F-4D76-2E0B-726E-7A14BD6CA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4562" y="1488254"/>
            <a:ext cx="3427438" cy="5646905"/>
          </a:xfrm>
          <a:prstGeom prst="rect">
            <a:avLst/>
          </a:prstGeom>
        </p:spPr>
      </p:pic>
      <p:sp>
        <p:nvSpPr>
          <p:cNvPr id="6" name="TextBox 5">
            <a:extLst>
              <a:ext uri="{FF2B5EF4-FFF2-40B4-BE49-F238E27FC236}">
                <a16:creationId xmlns:a16="http://schemas.microsoft.com/office/drawing/2014/main" id="{DC439182-0854-1D74-8B69-C4AFD87404F3}"/>
              </a:ext>
            </a:extLst>
          </p:cNvPr>
          <p:cNvSpPr txBox="1"/>
          <p:nvPr/>
        </p:nvSpPr>
        <p:spPr>
          <a:xfrm>
            <a:off x="2468881" y="2698845"/>
            <a:ext cx="6376946"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a:cs typeface="Arial"/>
              </a:rPr>
              <a:t>While most public spaces were </a:t>
            </a:r>
            <a:r>
              <a:rPr lang="en-US" sz="2600" b="1" dirty="0">
                <a:latin typeface="Arial"/>
                <a:cs typeface="Arial"/>
              </a:rPr>
              <a:t>nominally </a:t>
            </a:r>
            <a:r>
              <a:rPr lang="en-US" sz="2600" dirty="0">
                <a:latin typeface="Arial"/>
                <a:cs typeface="Arial"/>
              </a:rPr>
              <a:t>integrated, many doors were closed to him. Opportunities in education and civic </a:t>
            </a:r>
            <a:r>
              <a:rPr lang="en-US" sz="2600" b="1" dirty="0">
                <a:latin typeface="Arial"/>
                <a:cs typeface="Arial"/>
              </a:rPr>
              <a:t>engagement</a:t>
            </a:r>
            <a:r>
              <a:rPr lang="en-US" sz="2600" dirty="0">
                <a:latin typeface="Arial"/>
                <a:cs typeface="Arial"/>
              </a:rPr>
              <a:t>, like the Young Men’s Christian Association (YMCA), were not available to the</a:t>
            </a:r>
            <a:r>
              <a:rPr lang="en-US" sz="2600" b="1" dirty="0">
                <a:latin typeface="Arial"/>
                <a:cs typeface="Arial"/>
              </a:rPr>
              <a:t> industrious </a:t>
            </a:r>
            <a:r>
              <a:rPr lang="en-US" sz="2600" dirty="0">
                <a:latin typeface="Arial"/>
                <a:cs typeface="Arial"/>
              </a:rPr>
              <a:t>young Jones.</a:t>
            </a:r>
            <a:endParaRPr lang="en-US" dirty="0">
              <a:latin typeface="Arial"/>
              <a:cs typeface="Arial"/>
            </a:endParaRPr>
          </a:p>
        </p:txBody>
      </p:sp>
      <p:sp>
        <p:nvSpPr>
          <p:cNvPr id="8" name="TextBox 7">
            <a:extLst>
              <a:ext uri="{FF2B5EF4-FFF2-40B4-BE49-F238E27FC236}">
                <a16:creationId xmlns:a16="http://schemas.microsoft.com/office/drawing/2014/main" id="{B530E792-01EF-6B26-4CA4-E051572647DF}"/>
              </a:ext>
            </a:extLst>
          </p:cNvPr>
          <p:cNvSpPr txBox="1"/>
          <p:nvPr/>
        </p:nvSpPr>
        <p:spPr>
          <a:xfrm>
            <a:off x="2835860" y="5862586"/>
            <a:ext cx="56429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i="1" dirty="0">
                <a:solidFill>
                  <a:srgbClr val="595959"/>
                </a:solidFill>
                <a:latin typeface="Arial" panose="020B0604020202020204" pitchFamily="34" charset="0"/>
                <a:cs typeface="Arial" panose="020B0604020202020204" pitchFamily="34" charset="0"/>
              </a:rPr>
              <a:t>St. Joseph, Missouri YMCA building, c. 1900</a:t>
            </a:r>
            <a:r>
              <a:rPr lang="en-US" sz="20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Education in Iowa</a:t>
            </a:r>
          </a:p>
        </p:txBody>
      </p:sp>
      <p:sp>
        <p:nvSpPr>
          <p:cNvPr id="7" name="TextBox 6">
            <a:extLst>
              <a:ext uri="{FF2B5EF4-FFF2-40B4-BE49-F238E27FC236}">
                <a16:creationId xmlns:a16="http://schemas.microsoft.com/office/drawing/2014/main" id="{F57E3D7C-4ED4-4D3C-B5B7-9D388E1A1062}"/>
              </a:ext>
            </a:extLst>
          </p:cNvPr>
          <p:cNvSpPr txBox="1"/>
          <p:nvPr/>
        </p:nvSpPr>
        <p:spPr>
          <a:xfrm>
            <a:off x="2468880" y="1210021"/>
            <a:ext cx="588264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However, what he experienced was nothing like the brutal conditions in the South’s “Black Belt” that he read about in newspapers or heard discussed over the breakfast table.</a:t>
            </a:r>
          </a:p>
          <a:p>
            <a:pPr>
              <a:spcBef>
                <a:spcPts val="1200"/>
              </a:spcBef>
              <a:spcAft>
                <a:spcPts val="1200"/>
              </a:spcAft>
            </a:pPr>
            <a:r>
              <a:rPr lang="en-US" sz="2600" dirty="0">
                <a:latin typeface="Arial" panose="020B0604020202020204" pitchFamily="34" charset="0"/>
                <a:ea typeface="Lato"/>
                <a:cs typeface="Arial" panose="020B0604020202020204" pitchFamily="34" charset="0"/>
              </a:rPr>
              <a:t>As the 20</a:t>
            </a:r>
            <a:r>
              <a:rPr lang="en-US" sz="2600" baseline="30000" dirty="0">
                <a:latin typeface="Arial" panose="020B0604020202020204" pitchFamily="34" charset="0"/>
                <a:ea typeface="Lato"/>
                <a:cs typeface="Arial" panose="020B0604020202020204" pitchFamily="34" charset="0"/>
              </a:rPr>
              <a:t>th</a:t>
            </a:r>
            <a:r>
              <a:rPr lang="en-US" sz="2600" dirty="0">
                <a:latin typeface="Arial" panose="020B0604020202020204" pitchFamily="34" charset="0"/>
                <a:ea typeface="Lato"/>
                <a:cs typeface="Arial" panose="020B0604020202020204" pitchFamily="34" charset="0"/>
              </a:rPr>
              <a:t> century dawned, Jones moved to Iowa to live with his aunt and uncle in Marshalltown, where groups like the YMCA were open to all and his ambitions were more welcome. </a:t>
            </a:r>
            <a:r>
              <a:rPr lang="en-US" sz="2600"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pic>
        <p:nvPicPr>
          <p:cNvPr id="9" name="Picture 2" descr="https://upload.wikimedia.org/wikipedia/commons/b/b3/KC_Sun_1914-02-28.jpg">
            <a:extLst>
              <a:ext uri="{FF2B5EF4-FFF2-40B4-BE49-F238E27FC236}">
                <a16:creationId xmlns:a16="http://schemas.microsoft.com/office/drawing/2014/main" id="{8954AD99-366D-4613-B0A3-86EFD2B9C1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638564" y="-124523"/>
            <a:ext cx="3964915" cy="7043483"/>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10" name="Text Box 16">
            <a:extLst>
              <a:ext uri="{FF2B5EF4-FFF2-40B4-BE49-F238E27FC236}">
                <a16:creationId xmlns:a16="http://schemas.microsoft.com/office/drawing/2014/main" id="{CD1B2F7E-B9A2-4A50-AC05-51A56AB5CA21}"/>
              </a:ext>
            </a:extLst>
          </p:cNvPr>
          <p:cNvSpPr txBox="1"/>
          <p:nvPr/>
        </p:nvSpPr>
        <p:spPr>
          <a:xfrm>
            <a:off x="2468880" y="5899150"/>
            <a:ext cx="588264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1914 issue of the </a:t>
            </a:r>
            <a:r>
              <a:rPr lang="en-US" sz="2000" dirty="0">
                <a:solidFill>
                  <a:schemeClr val="tx1">
                    <a:lumMod val="65000"/>
                    <a:lumOff val="35000"/>
                  </a:schemeClr>
                </a:solidFill>
                <a:latin typeface="Arial" panose="020B0604020202020204" pitchFamily="34" charset="0"/>
                <a:cs typeface="Arial" panose="020B0604020202020204" pitchFamily="34" charset="0"/>
              </a:rPr>
              <a:t>Kansas City Star</a:t>
            </a:r>
            <a:r>
              <a:rPr lang="en-US" sz="2000" i="1" dirty="0">
                <a:solidFill>
                  <a:schemeClr val="tx1">
                    <a:lumMod val="65000"/>
                    <a:lumOff val="35000"/>
                  </a:schemeClr>
                </a:solidFill>
                <a:latin typeface="Arial" panose="020B0604020202020204" pitchFamily="34" charset="0"/>
                <a:cs typeface="Arial" panose="020B0604020202020204" pitchFamily="34" charset="0"/>
              </a:rPr>
              <a:t>, one of the many Black-run newspapers published in the Midwest.</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9044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Education in Iowa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3942"/>
            <a:ext cx="5563411" cy="954059"/>
          </a:xfrm>
        </p:spPr>
        <p:txBody>
          <a:bodyPr vert="horz" lIns="91440" tIns="45720" rIns="91440" bIns="45720" rtlCol="0" anchor="t">
            <a:noAutofit/>
          </a:bodyPr>
          <a:lstStyle/>
          <a:p>
            <a:pPr>
              <a:spcBef>
                <a:spcPts val="600"/>
              </a:spcBef>
            </a:pPr>
            <a:r>
              <a:rPr lang="en-US" dirty="0">
                <a:solidFill>
                  <a:schemeClr val="tx1"/>
                </a:solidFill>
                <a:ea typeface="Lato"/>
              </a:rPr>
              <a:t>In 1903, he became his high school’s first Black graduate and enrolled at the University of Iowa.</a:t>
            </a:r>
            <a:endParaRPr lang="en-US" dirty="0">
              <a:solidFill>
                <a:schemeClr val="tx1"/>
              </a:solidFill>
            </a:endParaRPr>
          </a:p>
        </p:txBody>
      </p:sp>
      <p:sp>
        <p:nvSpPr>
          <p:cNvPr id="4" name="TextBox 3">
            <a:extLst>
              <a:ext uri="{FF2B5EF4-FFF2-40B4-BE49-F238E27FC236}">
                <a16:creationId xmlns:a16="http://schemas.microsoft.com/office/drawing/2014/main" id="{4241C877-E8BC-8DD2-4DB0-EB58263DCB06}"/>
              </a:ext>
            </a:extLst>
          </p:cNvPr>
          <p:cNvSpPr txBox="1"/>
          <p:nvPr/>
        </p:nvSpPr>
        <p:spPr>
          <a:xfrm>
            <a:off x="2468880" y="2707481"/>
            <a:ext cx="579120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2600" dirty="0">
                <a:latin typeface="Arial" panose="020B0604020202020204" pitchFamily="34" charset="0"/>
                <a:cs typeface="Arial" panose="020B0604020202020204" pitchFamily="34" charset="0"/>
              </a:rPr>
              <a:t>After graduating from Iowa with a Bachelor of Arts in Philosophy, Jones turned down an opportunity to teach at the Tuskegee Institute, the school led by Booker T. Washington.</a:t>
            </a:r>
            <a:r>
              <a:rPr lang="en-US" sz="2600" dirty="0">
                <a:latin typeface="Arial" panose="020B0604020202020204" pitchFamily="34" charset="0"/>
                <a:ea typeface="Lato"/>
                <a:cs typeface="Arial" panose="020B0604020202020204" pitchFamily="34" charset="0"/>
              </a:rPr>
              <a:t> Instead, he took a position at the Utica Institute, a small school for Black children in rural Mississippi, just outside Jackson. ​</a:t>
            </a:r>
            <a:endParaRPr lang="en-US" sz="2600" dirty="0">
              <a:latin typeface="Arial" panose="020B0604020202020204" pitchFamily="34" charset="0"/>
              <a:cs typeface="Arial" panose="020B0604020202020204" pitchFamily="34" charset="0"/>
            </a:endParaRPr>
          </a:p>
        </p:txBody>
      </p:sp>
      <p:pic>
        <p:nvPicPr>
          <p:cNvPr id="5" name="Picture 5" descr="A picture containing text, person, old, suit&#10;&#10;Description automatically generated">
            <a:extLst>
              <a:ext uri="{FF2B5EF4-FFF2-40B4-BE49-F238E27FC236}">
                <a16:creationId xmlns:a16="http://schemas.microsoft.com/office/drawing/2014/main" id="{5E179297-BAA5-F671-E14E-9163CB7D0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8665" y="1243942"/>
            <a:ext cx="2762481" cy="3540484"/>
          </a:xfrm>
          <a:prstGeom prst="rect">
            <a:avLst/>
          </a:prstGeom>
        </p:spPr>
      </p:pic>
      <p:sp>
        <p:nvSpPr>
          <p:cNvPr id="6" name="TextBox 5">
            <a:extLst>
              <a:ext uri="{FF2B5EF4-FFF2-40B4-BE49-F238E27FC236}">
                <a16:creationId xmlns:a16="http://schemas.microsoft.com/office/drawing/2014/main" id="{DF4B10F2-AB91-E9DE-8DF9-6387F2F7C387}"/>
              </a:ext>
            </a:extLst>
          </p:cNvPr>
          <p:cNvSpPr txBox="1"/>
          <p:nvPr/>
        </p:nvSpPr>
        <p:spPr>
          <a:xfrm>
            <a:off x="8768664" y="4850903"/>
            <a:ext cx="276248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i="1" dirty="0">
                <a:solidFill>
                  <a:srgbClr val="595959"/>
                </a:solidFill>
                <a:latin typeface="Arial" panose="020B0604020202020204" pitchFamily="34" charset="0"/>
                <a:cs typeface="Arial" panose="020B0604020202020204" pitchFamily="34" charset="0"/>
              </a:rPr>
              <a:t>Laurence Jones, </a:t>
            </a:r>
          </a:p>
          <a:p>
            <a:pPr algn="ctr"/>
            <a:r>
              <a:rPr lang="en-US" sz="2400" i="1" dirty="0">
                <a:solidFill>
                  <a:srgbClr val="595959"/>
                </a:solidFill>
                <a:latin typeface="Arial" panose="020B0604020202020204" pitchFamily="34" charset="0"/>
                <a:cs typeface="Arial" panose="020B0604020202020204" pitchFamily="34" charset="0"/>
              </a:rPr>
              <a:t>c. 1910</a:t>
            </a:r>
            <a:r>
              <a:rPr lang="en-US" sz="24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9234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5" ma:contentTypeDescription="Create a new document." ma:contentTypeScope="" ma:versionID="9d11c2f732fbf2cf9d81c94148f06882">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8be5cae9d7526d9620ab0c91a22c63fd"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Props1.xml><?xml version="1.0" encoding="utf-8"?>
<ds:datastoreItem xmlns:ds="http://schemas.openxmlformats.org/officeDocument/2006/customXml" ds:itemID="{14244DB8-61FF-4E44-8A0A-34A4A42140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299B36-6D20-46BD-9660-5DFB431430D2}">
  <ds:schemaRefs>
    <ds:schemaRef ds:uri="http://schemas.microsoft.com/sharepoint/v3/contenttype/forms"/>
  </ds:schemaRefs>
</ds:datastoreItem>
</file>

<file path=customXml/itemProps3.xml><?xml version="1.0" encoding="utf-8"?>
<ds:datastoreItem xmlns:ds="http://schemas.openxmlformats.org/officeDocument/2006/customXml" ds:itemID="{3335C16A-EE35-43F9-80E1-3C40F049057D}">
  <ds:schemaRefs>
    <ds:schemaRef ds:uri="http://purl.org/dc/terms/"/>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3b8b09ac-fb65-4a66-9fe9-4d5097a6c844"/>
    <ds:schemaRef ds:uri="9662cc7d-bdce-45f3-bf04-456ec8f5276f"/>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3760</Words>
  <Application>Microsoft Office PowerPoint</Application>
  <PresentationFormat>Widescreen</PresentationFormat>
  <Paragraphs>239</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Bodoni SvtyTwo ITC TT-Bold</vt:lpstr>
      <vt:lpstr>Calibri</vt:lpstr>
      <vt:lpstr>Lato</vt:lpstr>
      <vt:lpstr>Lato-Light</vt:lpstr>
      <vt:lpstr>Office Theme</vt:lpstr>
      <vt:lpstr>PowerPoint Presentation</vt:lpstr>
      <vt:lpstr>Head, Heart, Hands</vt:lpstr>
      <vt:lpstr>Head, Heart, Hands</vt:lpstr>
      <vt:lpstr>The “Little Professor” of Piney Woods </vt:lpstr>
      <vt:lpstr>The “Little Professor” of Piney Woods </vt:lpstr>
      <vt:lpstr>Early Life in Missouri </vt:lpstr>
      <vt:lpstr>Early Life: Missouri </vt:lpstr>
      <vt:lpstr>Education in Iowa</vt:lpstr>
      <vt:lpstr>Education in Iowa</vt:lpstr>
      <vt:lpstr>Utica Institute</vt:lpstr>
      <vt:lpstr>Founding Piney Woods</vt:lpstr>
      <vt:lpstr>Founding Piney Woods</vt:lpstr>
      <vt:lpstr>Founding Piney Woods</vt:lpstr>
      <vt:lpstr>Founding Piney Woods</vt:lpstr>
      <vt:lpstr>Grace Allen Jones</vt:lpstr>
      <vt:lpstr>Grace Allen Jones</vt:lpstr>
      <vt:lpstr>Captain Asa Turner</vt:lpstr>
      <vt:lpstr>Growing Piney Woods</vt:lpstr>
      <vt:lpstr>Growing Piney Woods</vt:lpstr>
      <vt:lpstr>A Narrow Escape</vt:lpstr>
      <vt:lpstr>A Narrow Escape</vt:lpstr>
      <vt:lpstr>The Cotton Blossom Singers</vt:lpstr>
      <vt:lpstr>The Cotton Blossom Singers</vt:lpstr>
      <vt:lpstr>Death of Grace Jones</vt:lpstr>
      <vt:lpstr>A New Vision for Blind Students</vt:lpstr>
      <vt:lpstr>A New Vision for Blind Students</vt:lpstr>
      <vt:lpstr>The Five Blind Boys of Mississippi</vt:lpstr>
      <vt:lpstr>International Sweethearts of Rhythm</vt:lpstr>
      <vt:lpstr>International Sweethearts of Rhythm</vt:lpstr>
      <vt:lpstr>“This is Your Life”</vt:lpstr>
      <vt:lpstr>“This is Your Life” </vt:lpstr>
      <vt:lpstr>Accolades and Honors</vt:lpstr>
      <vt:lpstr>Farewell to the Founder</vt:lpstr>
      <vt:lpstr>Farewell to the Founder</vt:lpstr>
      <vt:lpstr> The Legacy of the “Little Professor”</vt:lpstr>
      <vt:lpstr> The Legacy of the “Little Professor”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2023-04-27T17:27:20Z</dcterms:created>
  <dcterms:modified xsi:type="dcterms:W3CDTF">2025-01-30T16:33:31Z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