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2"/>
  </p:notesMasterIdLst>
  <p:sldIdLst>
    <p:sldId id="265" r:id="rId2"/>
    <p:sldId id="365" r:id="rId3"/>
    <p:sldId id="358" r:id="rId4"/>
    <p:sldId id="364" r:id="rId5"/>
    <p:sldId id="366" r:id="rId6"/>
    <p:sldId id="391" r:id="rId7"/>
    <p:sldId id="367" r:id="rId8"/>
    <p:sldId id="396" r:id="rId9"/>
    <p:sldId id="368" r:id="rId10"/>
    <p:sldId id="360" r:id="rId11"/>
    <p:sldId id="363" r:id="rId12"/>
    <p:sldId id="392" r:id="rId13"/>
    <p:sldId id="371" r:id="rId14"/>
    <p:sldId id="370" r:id="rId15"/>
    <p:sldId id="372" r:id="rId16"/>
    <p:sldId id="390" r:id="rId17"/>
    <p:sldId id="397" r:id="rId18"/>
    <p:sldId id="374" r:id="rId19"/>
    <p:sldId id="362" r:id="rId20"/>
    <p:sldId id="377" r:id="rId21"/>
    <p:sldId id="380" r:id="rId22"/>
    <p:sldId id="379" r:id="rId23"/>
    <p:sldId id="388" r:id="rId24"/>
    <p:sldId id="387" r:id="rId25"/>
    <p:sldId id="378" r:id="rId26"/>
    <p:sldId id="386" r:id="rId27"/>
    <p:sldId id="361" r:id="rId28"/>
    <p:sldId id="385" r:id="rId29"/>
    <p:sldId id="384" r:id="rId30"/>
    <p:sldId id="356" r:id="rId31"/>
  </p:sldIdLst>
  <p:sldSz cx="24384000" cy="13716000"/>
  <p:notesSz cx="6858000" cy="9144000"/>
  <p:embeddedFontLst>
    <p:embeddedFont>
      <p:font typeface="Bodoni SvtyTwo ITC TT-Bold" panose="020B0604020202020204" charset="0"/>
      <p:bold r:id="rId33"/>
    </p:embeddedFont>
    <p:embeddedFont>
      <p:font typeface="Bodoni SvtyTwo ITC TT-Book" panose="020B0604020202020204" charset="0"/>
      <p:regular r:id="rId34"/>
      <p:italic r:id="rId35"/>
    </p:embeddedFont>
    <p:embeddedFont>
      <p:font typeface="Lato" panose="020F0502020204030203" pitchFamily="34" charset="0"/>
      <p:regular r:id="rId36"/>
      <p:bold r:id="rId37"/>
      <p:italic r:id="rId38"/>
      <p:boldItalic r:id="rId39"/>
    </p:embeddedFont>
    <p:embeddedFont>
      <p:font typeface="Lato Regular" panose="020F0502020204030203" pitchFamily="34" charset="0"/>
      <p:regular r:id="rId40"/>
    </p:embeddedFont>
    <p:embeddedFont>
      <p:font typeface="Wingdings 2" panose="05020102010507070707" pitchFamily="18" charset="2"/>
      <p:regular r:id="rId41"/>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39"/>
    <p:restoredTop sz="80352"/>
  </p:normalViewPr>
  <p:slideViewPr>
    <p:cSldViewPr snapToGrid="0" snapToObjects="1">
      <p:cViewPr varScale="1">
        <p:scale>
          <a:sx n="34" d="100"/>
          <a:sy n="34" d="100"/>
        </p:scale>
        <p:origin x="955"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rial" panose="020B0604020202020204" pitchFamily="34" charset="0"/>
        <a:ea typeface="Arial" panose="020B0604020202020204" pitchFamily="34" charset="0"/>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274411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386202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1165606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2745759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1629304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sz="2400" dirty="0"/>
              <a:t>Walter E. Williams. </a:t>
            </a:r>
            <a:r>
              <a:rPr lang="en-US" sz="2400" i="1" dirty="0"/>
              <a:t>Up from the Projects: An Autobiography </a:t>
            </a:r>
            <a:r>
              <a:rPr lang="en-US" sz="2400" dirty="0"/>
              <a:t>(Hoover Institution Press Publication) (Kindle Locations 831-833). Kindle Edition. </a:t>
            </a:r>
          </a:p>
          <a:p>
            <a:endParaRPr lang="en-US" dirty="0"/>
          </a:p>
        </p:txBody>
      </p:sp>
    </p:spTree>
    <p:extLst>
      <p:ext uri="{BB962C8B-B14F-4D97-AF65-F5344CB8AC3E}">
        <p14:creationId xmlns:p14="http://schemas.microsoft.com/office/powerpoint/2010/main" val="2327480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t>Walter E. Williams. Up from the Projects: An Autobiography (Hoover Institution Press Publication) (Kindle Locations 890-891). Kindle Edition. </a:t>
            </a:r>
          </a:p>
          <a:p>
            <a:endParaRPr lang="en-US" dirty="0"/>
          </a:p>
        </p:txBody>
      </p:sp>
    </p:spTree>
    <p:extLst>
      <p:ext uri="{BB962C8B-B14F-4D97-AF65-F5344CB8AC3E}">
        <p14:creationId xmlns:p14="http://schemas.microsoft.com/office/powerpoint/2010/main" val="1338360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43100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3207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91697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www.city-journal.org</a:t>
            </a:r>
            <a:r>
              <a:rPr lang="en-US" dirty="0"/>
              <a:t>/</a:t>
            </a:r>
            <a:r>
              <a:rPr lang="en-US" dirty="0" err="1"/>
              <a:t>walter</a:t>
            </a:r>
            <a:r>
              <a:rPr lang="en-US" dirty="0"/>
              <a:t>-e-</a:t>
            </a:r>
            <a:r>
              <a:rPr lang="en-US" dirty="0" err="1"/>
              <a:t>williams</a:t>
            </a:r>
            <a:endParaRPr lang="en-US" dirty="0"/>
          </a:p>
        </p:txBody>
      </p:sp>
    </p:spTree>
    <p:extLst>
      <p:ext uri="{BB962C8B-B14F-4D97-AF65-F5344CB8AC3E}">
        <p14:creationId xmlns:p14="http://schemas.microsoft.com/office/powerpoint/2010/main" val="2029370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a:t>Walter E. Williams. </a:t>
            </a:r>
            <a:r>
              <a:rPr lang="en-US" sz="2400" i="1" dirty="0"/>
              <a:t>Up from the Projects: An Autobiography</a:t>
            </a:r>
            <a:r>
              <a:rPr lang="en-US" sz="2400" dirty="0"/>
              <a:t> (Hoover Institution Press Publication) (Kindle Location 1318). Kindle Edition. </a:t>
            </a:r>
            <a:endParaRPr lang="en-US" i="1" dirty="0"/>
          </a:p>
        </p:txBody>
      </p:sp>
    </p:spTree>
    <p:extLst>
      <p:ext uri="{BB962C8B-B14F-4D97-AF65-F5344CB8AC3E}">
        <p14:creationId xmlns:p14="http://schemas.microsoft.com/office/powerpoint/2010/main" val="4039158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5649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triblive.com</a:t>
            </a:r>
            <a:r>
              <a:rPr lang="en-US" dirty="0"/>
              <a:t>/opinion/</a:t>
            </a:r>
            <a:r>
              <a:rPr lang="en-US" dirty="0" err="1"/>
              <a:t>walter</a:t>
            </a:r>
            <a:r>
              <a:rPr lang="en-US" dirty="0"/>
              <a:t>-</a:t>
            </a:r>
            <a:r>
              <a:rPr lang="en-US" dirty="0" err="1"/>
              <a:t>williams</a:t>
            </a:r>
            <a:r>
              <a:rPr lang="en-US" dirty="0"/>
              <a:t>-costs-must-be-weighed-against-benefits/</a:t>
            </a:r>
          </a:p>
        </p:txBody>
      </p:sp>
    </p:spTree>
    <p:extLst>
      <p:ext uri="{BB962C8B-B14F-4D97-AF65-F5344CB8AC3E}">
        <p14:creationId xmlns:p14="http://schemas.microsoft.com/office/powerpoint/2010/main" val="1003325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27366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t>Walter E. Williams. </a:t>
            </a:r>
            <a:r>
              <a:rPr lang="en-US" sz="2400" i="1" dirty="0"/>
              <a:t>Up from the Projects: An Autobiography </a:t>
            </a:r>
            <a:r>
              <a:rPr lang="en-US" sz="2400" dirty="0"/>
              <a:t>(Hoover Institution Press Publication) (Kindle Locations 939-941). Kindle Edition</a:t>
            </a:r>
            <a:r>
              <a:rPr lang="en-US" sz="2400"/>
              <a:t>. </a:t>
            </a:r>
            <a:endParaRPr lang="en-US" sz="2400" dirty="0"/>
          </a:p>
        </p:txBody>
      </p:sp>
    </p:spTree>
    <p:extLst>
      <p:ext uri="{BB962C8B-B14F-4D97-AF65-F5344CB8AC3E}">
        <p14:creationId xmlns:p14="http://schemas.microsoft.com/office/powerpoint/2010/main" val="3287591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www.wsj.com</a:t>
            </a:r>
            <a:r>
              <a:rPr lang="en-US" dirty="0"/>
              <a:t>/articles/walter-williams-r-i-p-11606934313</a:t>
            </a:r>
          </a:p>
          <a:p>
            <a:endParaRPr lang="en-US" dirty="0"/>
          </a:p>
          <a:p>
            <a:pPr hangingPunct="1"/>
            <a:endParaRPr lang="en-US" sz="2400" dirty="0"/>
          </a:p>
          <a:p>
            <a:pPr hangingPunct="1"/>
            <a:r>
              <a:rPr lang="en-US" sz="2400" dirty="0"/>
              <a:t>Walter E. Williams. </a:t>
            </a:r>
            <a:r>
              <a:rPr lang="en-US" sz="2400" i="1" dirty="0"/>
              <a:t>Up from the Projects: An Autobiogra</a:t>
            </a:r>
            <a:r>
              <a:rPr lang="en-US" sz="2400" dirty="0"/>
              <a:t>phy (Hoover Institution Press Publication) (Kindle Locations 1554-1556). Kindle Edition.</a:t>
            </a:r>
            <a:endParaRPr lang="en-US" dirty="0"/>
          </a:p>
          <a:p>
            <a:endParaRPr lang="en-US" dirty="0"/>
          </a:p>
        </p:txBody>
      </p:sp>
    </p:spTree>
    <p:extLst>
      <p:ext uri="{BB962C8B-B14F-4D97-AF65-F5344CB8AC3E}">
        <p14:creationId xmlns:p14="http://schemas.microsoft.com/office/powerpoint/2010/main" val="1569575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www.loc.gov</a:t>
            </a:r>
            <a:r>
              <a:rPr lang="en-US" dirty="0"/>
              <a:t>/resource/hhh.pa2961.photos?st=gallery</a:t>
            </a:r>
          </a:p>
          <a:p>
            <a:endParaRPr lang="en-US" dirty="0"/>
          </a:p>
          <a:p>
            <a:r>
              <a:rPr lang="en-US" dirty="0"/>
              <a:t>https://</a:t>
            </a:r>
            <a:r>
              <a:rPr lang="en-US" dirty="0" err="1"/>
              <a:t>youtu.be</a:t>
            </a:r>
            <a:r>
              <a:rPr lang="en-US" dirty="0"/>
              <a:t>/</a:t>
            </a:r>
            <a:r>
              <a:rPr lang="en-US" dirty="0" err="1"/>
              <a:t>YZGvQcxoAPg</a:t>
            </a:r>
            <a:endParaRPr lang="en-US" dirty="0"/>
          </a:p>
        </p:txBody>
      </p:sp>
    </p:spTree>
    <p:extLst>
      <p:ext uri="{BB962C8B-B14F-4D97-AF65-F5344CB8AC3E}">
        <p14:creationId xmlns:p14="http://schemas.microsoft.com/office/powerpoint/2010/main" val="3264519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1131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2455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7265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835212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r>
              <a:rPr lang="en-US" dirty="0"/>
              <a:t>https://s-</a:t>
            </a:r>
            <a:r>
              <a:rPr lang="en-US" dirty="0" err="1"/>
              <a:t>i.huffpost.com</a:t>
            </a:r>
            <a:r>
              <a:rPr lang="en-US" dirty="0"/>
              <a:t>/gadgets/slideshows/364586/slide_364586_4134078_free.jpg</a:t>
            </a:r>
          </a:p>
        </p:txBody>
      </p:sp>
    </p:spTree>
    <p:extLst>
      <p:ext uri="{BB962C8B-B14F-4D97-AF65-F5344CB8AC3E}">
        <p14:creationId xmlns:p14="http://schemas.microsoft.com/office/powerpoint/2010/main" val="1197364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r>
              <a:rPr lang="en-US" dirty="0"/>
              <a:t>http://</a:t>
            </a:r>
            <a:r>
              <a:rPr lang="en-US" dirty="0" err="1"/>
              <a:t>amsterdamnews.com</a:t>
            </a:r>
            <a:r>
              <a:rPr lang="en-US" dirty="0"/>
              <a:t>/news/2014/</a:t>
            </a:r>
            <a:r>
              <a:rPr lang="en-US" dirty="0" err="1"/>
              <a:t>apr</a:t>
            </a:r>
            <a:r>
              <a:rPr lang="en-US" dirty="0"/>
              <a:t>/03/malcolm-x-and-martin-luther-king-jr-met-50-years-a/</a:t>
            </a:r>
          </a:p>
        </p:txBody>
      </p:sp>
    </p:spTree>
    <p:extLst>
      <p:ext uri="{BB962C8B-B14F-4D97-AF65-F5344CB8AC3E}">
        <p14:creationId xmlns:p14="http://schemas.microsoft.com/office/powerpoint/2010/main" val="5122076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pic>
        <p:nvPicPr>
          <p:cNvPr id="3" name="Picture 2">
            <a:extLst>
              <a:ext uri="{FF2B5EF4-FFF2-40B4-BE49-F238E27FC236}">
                <a16:creationId xmlns:a16="http://schemas.microsoft.com/office/drawing/2014/main" id="{25F538A4-1837-7A41-846D-7B641D868A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3243424" y="6013532"/>
            <a:ext cx="9019626" cy="1688934"/>
          </a:xfrm>
          <a:prstGeom prst="rect">
            <a:avLst/>
          </a:prstGeom>
        </p:spPr>
      </p:pic>
      <p:pic>
        <p:nvPicPr>
          <p:cNvPr id="8" name="White and Gold.png">
            <a:extLst>
              <a:ext uri="{FF2B5EF4-FFF2-40B4-BE49-F238E27FC236}">
                <a16:creationId xmlns:a16="http://schemas.microsoft.com/office/drawing/2014/main" id="{9D6DC86D-6EB3-4C3A-A15B-64AEB6EADB1E}"/>
              </a:ext>
            </a:extLst>
          </p:cNvPr>
          <p:cNvPicPr>
            <a:picLocks noChangeAspect="1"/>
          </p:cNvPicPr>
          <p:nvPr userDrawn="1"/>
        </p:nvPicPr>
        <p:blipFill rotWithShape="1">
          <a:blip r:embed="rId3" cstate="email">
            <a:extLst>
              <a:ext uri="{28A0092B-C50C-407E-A947-70E740481C1C}">
                <a14:useLocalDpi xmlns:a14="http://schemas.microsoft.com/office/drawing/2010/main" val="0"/>
              </a:ext>
            </a:extLst>
          </a:blip>
          <a:srcRect/>
          <a:stretch/>
        </p:blipFill>
        <p:spPr>
          <a:xfrm>
            <a:off x="0" y="-2"/>
            <a:ext cx="4637893" cy="13716000"/>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https://youtu.be/vBxFZIPKy4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Walter E. Williams</a:t>
            </a:r>
            <a:br>
              <a:rPr lang="en-US" sz="7200" b="1" kern="2000" spc="20" dirty="0"/>
            </a:br>
            <a:r>
              <a:rPr lang="en-US" sz="5400" b="1" kern="2000" spc="20" dirty="0"/>
              <a:t>Economist of Liberty</a:t>
            </a:r>
            <a:endParaRPr dirty="0"/>
          </a:p>
        </p:txBody>
      </p:sp>
      <p:sp>
        <p:nvSpPr>
          <p:cNvPr id="5" name="TextBox 4">
            <a:extLst>
              <a:ext uri="{FF2B5EF4-FFF2-40B4-BE49-F238E27FC236}">
                <a16:creationId xmlns:a16="http://schemas.microsoft.com/office/drawing/2014/main" id="{08642666-BAEA-114B-9020-3C679F1C53EB}"/>
              </a:ext>
            </a:extLst>
          </p:cNvPr>
          <p:cNvSpPr txBox="1"/>
          <p:nvPr/>
        </p:nvSpPr>
        <p:spPr>
          <a:xfrm>
            <a:off x="5486400" y="3941665"/>
            <a:ext cx="3315010"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b="1" spc="100" dirty="0">
                <a:solidFill>
                  <a:schemeClr val="tx2">
                    <a:lumMod val="10000"/>
                  </a:schemeClr>
                </a:solidFill>
                <a:latin typeface="Arial" panose="020B0604020202020204" pitchFamily="34" charset="0"/>
                <a:cs typeface="Arial" panose="020B0604020202020204" pitchFamily="34" charset="0"/>
              </a:rPr>
              <a:t>1936 – 2020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6176596" y="5090698"/>
            <a:ext cx="6503199" cy="51334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r>
              <a:rPr lang="en-US" sz="3600" dirty="0">
                <a:solidFill>
                  <a:schemeClr val="tx2">
                    <a:lumMod val="10000"/>
                  </a:schemeClr>
                </a:solidFill>
                <a:latin typeface="Arial" panose="020B0604020202020204" pitchFamily="34" charset="0"/>
                <a:cs typeface="Arial" panose="020B0604020202020204" pitchFamily="34" charset="0"/>
              </a:rPr>
              <a:t>Beloved Teacher</a:t>
            </a:r>
          </a:p>
          <a:p>
            <a:pPr>
              <a:lnSpc>
                <a:spcPct val="200000"/>
              </a:lnSpc>
            </a:pP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Syndicated Columnist</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Free Market Advocate</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Defender of the Constitution</a:t>
            </a:r>
            <a:endParaRPr sz="3600" dirty="0">
              <a:solidFill>
                <a:schemeClr val="tx2">
                  <a:lumMod val="10000"/>
                </a:schemeClr>
              </a:solidFill>
              <a:latin typeface="Arial" panose="020B0604020202020204" pitchFamily="34" charset="0"/>
              <a:cs typeface="Arial" panose="020B0604020202020204" pitchFamily="34" charset="0"/>
            </a:endParaRPr>
          </a:p>
          <a:p>
            <a:endParaRPr sz="3600" strike="sngStrike"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7" name="Woodson Principles…">
            <a:extLst>
              <a:ext uri="{FF2B5EF4-FFF2-40B4-BE49-F238E27FC236}">
                <a16:creationId xmlns:a16="http://schemas.microsoft.com/office/drawing/2014/main" id="{2A56B66C-6E6B-CB43-8241-C202BDECBE0A}"/>
              </a:ext>
            </a:extLst>
          </p:cNvPr>
          <p:cNvSpPr txBox="1">
            <a:spLocks/>
          </p:cNvSpPr>
          <p:nvPr/>
        </p:nvSpPr>
        <p:spPr>
          <a:xfrm>
            <a:off x="9428196" y="10719779"/>
            <a:ext cx="13574679"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gn="r">
              <a:lnSpc>
                <a:spcPts val="7640"/>
              </a:lnSpc>
              <a:spcAft>
                <a:spcPts val="600"/>
              </a:spcAft>
            </a:pPr>
            <a:r>
              <a:rPr lang="en-US" sz="4800" spc="0" dirty="0">
                <a:solidFill>
                  <a:schemeClr val="tx2">
                    <a:lumMod val="10000"/>
                  </a:schemeClr>
                </a:solidFill>
                <a:latin typeface="Arial" panose="020B0604020202020204" pitchFamily="34" charset="0"/>
                <a:cs typeface="Arial" panose="020B0604020202020204" pitchFamily="34" charset="0"/>
                <a:sym typeface="Bodoni SvtyTwo ITC TT-Book"/>
              </a:rPr>
              <a:t>Contemporary Scholars: </a:t>
            </a:r>
            <a:r>
              <a:rPr lang="en-US" sz="4800" b="1" kern="2000" spc="20" dirty="0">
                <a:solidFill>
                  <a:schemeClr val="tx2">
                    <a:lumMod val="10000"/>
                  </a:schemeClr>
                </a:solidFill>
                <a:latin typeface="Arial" panose="020B0604020202020204" pitchFamily="34" charset="0"/>
                <a:cs typeface="Arial" panose="020B0604020202020204" pitchFamily="34" charset="0"/>
              </a:rPr>
              <a:t>Lesson 1</a:t>
            </a:r>
            <a:br>
              <a:rPr lang="en-US" dirty="0">
                <a:solidFill>
                  <a:schemeClr val="tx2">
                    <a:lumMod val="10000"/>
                  </a:schemeClr>
                </a:solidFill>
                <a:latin typeface="Arial" panose="020B0604020202020204" pitchFamily="34" charset="0"/>
                <a:cs typeface="Arial" panose="020B0604020202020204" pitchFamily="34" charset="0"/>
              </a:rPr>
            </a:b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3C774CB-3313-1D4C-AEF2-DDC08C771A8A}"/>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8000"/>
                    </a14:imgEffect>
                    <a14:imgEffect>
                      <a14:brightnessContrast bright="11000" contrast="-12000"/>
                    </a14:imgEffect>
                  </a14:imgLayer>
                </a14:imgProps>
              </a:ext>
              <a:ext uri="{28A0092B-C50C-407E-A947-70E740481C1C}">
                <a14:useLocalDpi xmlns:a14="http://schemas.microsoft.com/office/drawing/2010/main" val="0"/>
              </a:ext>
            </a:extLst>
          </a:blip>
          <a:srcRect/>
          <a:stretch/>
        </p:blipFill>
        <p:spPr>
          <a:xfrm>
            <a:off x="13147589" y="3203684"/>
            <a:ext cx="9855286" cy="7261141"/>
          </a:xfrm>
          <a:prstGeom prst="rect">
            <a:avLst/>
          </a:prstGeom>
          <a:ln>
            <a:solidFill>
              <a:schemeClr val="tx2">
                <a:lumMod val="10000"/>
              </a:schemeClr>
            </a:solidFill>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 Million-Dollar Experience”</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782337" y="2380435"/>
            <a:ext cx="123845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From the 1940s through the early 1970s, the U.S. government was </a:t>
            </a:r>
            <a:r>
              <a:rPr lang="en-US" sz="3600" b="1" dirty="0">
                <a:solidFill>
                  <a:schemeClr val="tx2">
                    <a:lumMod val="10000"/>
                  </a:schemeClr>
                </a:solidFill>
                <a:latin typeface="Arial" panose="020B0604020202020204" pitchFamily="34" charset="0"/>
                <a:cs typeface="Arial" panose="020B0604020202020204" pitchFamily="34" charset="0"/>
              </a:rPr>
              <a:t>drafting</a:t>
            </a:r>
            <a:r>
              <a:rPr lang="en-US" sz="3600" dirty="0">
                <a:solidFill>
                  <a:schemeClr val="tx2">
                    <a:lumMod val="10000"/>
                  </a:schemeClr>
                </a:solidFill>
                <a:latin typeface="Arial" panose="020B0604020202020204" pitchFamily="34" charset="0"/>
                <a:cs typeface="Arial" panose="020B0604020202020204" pitchFamily="34" charset="0"/>
              </a:rPr>
              <a:t> able-bodied men into the Army. In August 1959, Williams was drafted, with orders to report for duty in Georgia.</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Pops, who had served in WWII, told Walter that being in the Army was “a million-dollar experience that you wouldn’t repeat for a million dollars.” In the coming years, Williams would find out what Pops meant. The Army taught Williams many difficult, but valuable life lessons.</a:t>
            </a: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9789643" y="8671489"/>
            <a:ext cx="123845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later said: “Sometimes I don’t call it drafting. My labor services were </a:t>
            </a:r>
            <a:r>
              <a:rPr lang="en-US" sz="3600" b="1" dirty="0">
                <a:solidFill>
                  <a:schemeClr val="tx2">
                    <a:lumMod val="10000"/>
                  </a:schemeClr>
                </a:solidFill>
                <a:latin typeface="Arial" panose="020B0604020202020204" pitchFamily="34" charset="0"/>
                <a:cs typeface="Arial" panose="020B0604020202020204" pitchFamily="34" charset="0"/>
              </a:rPr>
              <a:t>confiscated</a:t>
            </a:r>
            <a:r>
              <a:rPr lang="en-US" sz="3600" dirty="0">
                <a:solidFill>
                  <a:schemeClr val="tx2">
                    <a:lumMod val="10000"/>
                  </a:schemeClr>
                </a:solidFill>
                <a:latin typeface="Arial" panose="020B0604020202020204" pitchFamily="34" charset="0"/>
                <a:cs typeface="Arial" panose="020B0604020202020204" pitchFamily="34" charset="0"/>
              </a:rPr>
              <a:t> by the United States government. I just had to put off everything I planned on doing to spend two years in the army.”</a:t>
            </a:r>
          </a:p>
          <a:p>
            <a:pPr hangingPunct="1"/>
            <a:endParaRPr lang="en-US"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63885CC-9273-5E46-BF6D-1D5EBF85F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784" y="2561715"/>
            <a:ext cx="6553231" cy="9329252"/>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6ED35DD2-ED46-9447-AB81-E60ADFE48E4B}"/>
              </a:ext>
            </a:extLst>
          </p:cNvPr>
          <p:cNvSpPr txBox="1"/>
          <p:nvPr/>
        </p:nvSpPr>
        <p:spPr>
          <a:xfrm>
            <a:off x="5486399" y="12161218"/>
            <a:ext cx="16680511"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600" i="1" dirty="0">
                <a:solidFill>
                  <a:schemeClr val="bg2"/>
                </a:solidFill>
                <a:latin typeface="Arial" panose="020B0604020202020204" pitchFamily="34" charset="0"/>
                <a:cs typeface="Arial" panose="020B0604020202020204" pitchFamily="34" charset="0"/>
                <a:sym typeface="Bodoni SvtyTwo ITC TT-Book"/>
              </a:rPr>
              <a:t>Williams working on a truck on an Army base in Seoul, South Korea.</a:t>
            </a:r>
          </a:p>
        </p:txBody>
      </p:sp>
    </p:spTree>
    <p:extLst>
      <p:ext uri="{BB962C8B-B14F-4D97-AF65-F5344CB8AC3E}">
        <p14:creationId xmlns:p14="http://schemas.microsoft.com/office/powerpoint/2010/main" val="3035053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Facing “Jim Crow”</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192000" y="2538775"/>
            <a:ext cx="1032201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On the bus trip to Georgia, Williams had his first encounters with official segregation.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“There was discrimination in Philadelphia,” Williams later recalled. “But there weren’t the open signs saying colored waiting room, colored bathroom, colored water fountain. I was just in shock.” </a:t>
            </a:r>
          </a:p>
          <a:p>
            <a:pPr hangingPunct="1"/>
            <a:endParaRPr lang="en-US"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63594" y="2545905"/>
            <a:ext cx="9221098" cy="9159787"/>
          </a:xfrm>
          <a:prstGeom prst="rect">
            <a:avLst/>
          </a:prstGeom>
        </p:spPr>
      </p:pic>
      <p:sp>
        <p:nvSpPr>
          <p:cNvPr id="6" name="TextBox 5">
            <a:extLst>
              <a:ext uri="{FF2B5EF4-FFF2-40B4-BE49-F238E27FC236}">
                <a16:creationId xmlns:a16="http://schemas.microsoft.com/office/drawing/2014/main" id="{BEAC1ED5-C01C-714B-9A40-40AE0E6110F8}"/>
              </a:ext>
            </a:extLst>
          </p:cNvPr>
          <p:cNvSpPr txBox="1"/>
          <p:nvPr/>
        </p:nvSpPr>
        <p:spPr>
          <a:xfrm>
            <a:off x="5486400" y="12097484"/>
            <a:ext cx="13744010"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600" i="1" dirty="0">
                <a:solidFill>
                  <a:schemeClr val="bg2"/>
                </a:solidFill>
                <a:latin typeface="Arial" panose="020B0604020202020204" pitchFamily="34" charset="0"/>
                <a:cs typeface="Arial" panose="020B0604020202020204" pitchFamily="34" charset="0"/>
                <a:sym typeface="Bodoni SvtyTwo ITC TT-Book"/>
              </a:rPr>
              <a:t>“Department Store, Mobile, Alabama” Gordon Parks, 1956.</a:t>
            </a: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12192556" y="7969181"/>
            <a:ext cx="103214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Throughout Williams’ time in the Army, the Civil Rights movement was sweeping the South. Watching Whites attack sit-in protestors and police turn fire hoses on demonstrators, young Williams felt he must act in </a:t>
            </a:r>
            <a:r>
              <a:rPr lang="en-US" sz="3600" b="1" dirty="0">
                <a:solidFill>
                  <a:schemeClr val="tx2">
                    <a:lumMod val="10000"/>
                  </a:schemeClr>
                </a:solidFill>
                <a:latin typeface="Arial" panose="020B0604020202020204" pitchFamily="34" charset="0"/>
                <a:cs typeface="Arial" panose="020B0604020202020204" pitchFamily="34" charset="0"/>
              </a:rPr>
              <a:t>solidarity</a:t>
            </a:r>
            <a:r>
              <a:rPr lang="en-US" sz="3600" dirty="0">
                <a:solidFill>
                  <a:schemeClr val="tx2">
                    <a:lumMod val="1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49777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Facing “Jim Crow”</a:t>
            </a:r>
            <a:br>
              <a:rPr lang="en-US" sz="7200" b="1" dirty="0"/>
            </a:b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284871" y="2508482"/>
            <a:ext cx="9225457" cy="7779739"/>
          </a:xfrm>
          <a:prstGeom prst="rect">
            <a:avLst/>
          </a:prstGeom>
          <a:ln w="25400">
            <a:solidFill>
              <a:schemeClr val="tx2">
                <a:lumMod val="10000"/>
              </a:schemeClr>
            </a:solidFill>
          </a:ln>
        </p:spPr>
      </p:pic>
      <p:sp>
        <p:nvSpPr>
          <p:cNvPr id="6" name="TextBox 5">
            <a:extLst>
              <a:ext uri="{FF2B5EF4-FFF2-40B4-BE49-F238E27FC236}">
                <a16:creationId xmlns:a16="http://schemas.microsoft.com/office/drawing/2014/main" id="{BEAC1ED5-C01C-714B-9A40-40AE0E6110F8}"/>
              </a:ext>
            </a:extLst>
          </p:cNvPr>
          <p:cNvSpPr txBox="1"/>
          <p:nvPr/>
        </p:nvSpPr>
        <p:spPr>
          <a:xfrm>
            <a:off x="14611145" y="10443206"/>
            <a:ext cx="8572908"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Arial" panose="020B0604020202020204" pitchFamily="34" charset="0"/>
                <a:cs typeface="Arial" panose="020B0604020202020204" pitchFamily="34" charset="0"/>
              </a:rPr>
              <a:t>Dr. Martin Luther King, Jr. and Malcolm X</a:t>
            </a:r>
            <a:r>
              <a:rPr lang="en-US" sz="3200" i="1" dirty="0">
                <a:solidFill>
                  <a:schemeClr val="bg2"/>
                </a:solidFill>
                <a:latin typeface="Arial" panose="020B0604020202020204" pitchFamily="34" charset="0"/>
                <a:cs typeface="Arial" panose="020B0604020202020204" pitchFamily="34" charset="0"/>
                <a:sym typeface="Bodoni SvtyTwo ITC TT-Book"/>
              </a:rPr>
              <a:t> during their only face-to-face meeting, at the Capitol in Washington, D.C. in 1964.</a:t>
            </a: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5486400" y="2473378"/>
            <a:ext cx="773533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But Williams preferred the militant approach of leaders like Malcolm X over the nonviolence of Dr. Martin Luther King, Jr.</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His </a:t>
            </a:r>
            <a:r>
              <a:rPr lang="en-US" sz="3600" b="1" dirty="0">
                <a:solidFill>
                  <a:schemeClr val="tx2">
                    <a:lumMod val="10000"/>
                  </a:schemeClr>
                </a:solidFill>
                <a:latin typeface="Arial" panose="020B0604020202020204" pitchFamily="34" charset="0"/>
                <a:cs typeface="Arial" panose="020B0604020202020204" pitchFamily="34" charset="0"/>
              </a:rPr>
              <a:t>confrontational </a:t>
            </a:r>
            <a:r>
              <a:rPr lang="en-US" sz="3600" dirty="0">
                <a:solidFill>
                  <a:schemeClr val="tx2">
                    <a:lumMod val="10000"/>
                  </a:schemeClr>
                </a:solidFill>
                <a:latin typeface="Arial" panose="020B0604020202020204" pitchFamily="34" charset="0"/>
                <a:cs typeface="Arial" panose="020B0604020202020204" pitchFamily="34" charset="0"/>
              </a:rPr>
              <a:t>attitude continued during his time in the Army. He wrote letters of protest to politicians and newspapers asking why he, a Black man, should be forced to serve in uniform for a country that did not respect his most basic rights.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And Williams wasn’t shy about letting his commanding officers and fellow soldiers know what he believed, too.</a:t>
            </a:r>
          </a:p>
          <a:p>
            <a:pPr hangingPunct="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317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fade">
                                      <p:cBhvr>
                                        <p:cTn id="7" dur="500"/>
                                        <p:tgtEl>
                                          <p:spTgt spid="1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xEl>
                                              <p:pRg st="4" end="4"/>
                                            </p:txEl>
                                          </p:spTgt>
                                        </p:tgtEl>
                                        <p:attrNameLst>
                                          <p:attrName>style.visibility</p:attrName>
                                        </p:attrNameLst>
                                      </p:cBhvr>
                                      <p:to>
                                        <p:strVal val="visible"/>
                                      </p:to>
                                    </p:set>
                                    <p:animEffect transition="in" filter="fade">
                                      <p:cBhvr>
                                        <p:cTn id="1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Resisting Racism &amp; Discrimination</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174991"/>
            <a:ext cx="1638505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entered the Army less than a decade after the Armed Forces were desegregated by President Harry S. Truman. Racism was still common on the base. Segregated social events and beliefs that Blacks were only suited for menial labor persisted.</a:t>
            </a: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5486401" y="4865191"/>
            <a:ext cx="824442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a:t>
            </a:r>
            <a:r>
              <a:rPr lang="en-US" sz="3600" b="1" dirty="0">
                <a:solidFill>
                  <a:schemeClr val="tx2">
                    <a:lumMod val="10000"/>
                  </a:schemeClr>
                </a:solidFill>
                <a:latin typeface="Arial" panose="020B0604020202020204" pitchFamily="34" charset="0"/>
                <a:cs typeface="Arial" panose="020B0604020202020204" pitchFamily="34" charset="0"/>
              </a:rPr>
              <a:t>bucked</a:t>
            </a:r>
            <a:r>
              <a:rPr lang="en-US" sz="3600" dirty="0">
                <a:solidFill>
                  <a:schemeClr val="tx2">
                    <a:lumMod val="10000"/>
                  </a:schemeClr>
                </a:solidFill>
                <a:latin typeface="Arial" panose="020B0604020202020204" pitchFamily="34" charset="0"/>
                <a:cs typeface="Arial" panose="020B0604020202020204" pitchFamily="34" charset="0"/>
              </a:rPr>
              <a:t> these conventions throughout his Army career, earning threats not only from Whites, but from Black soldiers who saw him as a Northern interloper making trouble in a culture he didn’t understand.</a:t>
            </a:r>
            <a:endParaRPr lang="en-US" sz="36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35940" y="4400809"/>
            <a:ext cx="7979175" cy="5997419"/>
          </a:xfrm>
          <a:prstGeom prst="rect">
            <a:avLst/>
          </a:prstGeom>
          <a:effectLst>
            <a:softEdge rad="127000"/>
          </a:effectLst>
        </p:spPr>
      </p:pic>
      <p:sp>
        <p:nvSpPr>
          <p:cNvPr id="7" name="TextBox 6">
            <a:extLst>
              <a:ext uri="{FF2B5EF4-FFF2-40B4-BE49-F238E27FC236}">
                <a16:creationId xmlns:a16="http://schemas.microsoft.com/office/drawing/2014/main" id="{3DE5FF33-CD57-874A-AE4D-A5C32D91CA69}"/>
              </a:ext>
            </a:extLst>
          </p:cNvPr>
          <p:cNvSpPr txBox="1"/>
          <p:nvPr/>
        </p:nvSpPr>
        <p:spPr>
          <a:xfrm>
            <a:off x="15000636" y="10472370"/>
            <a:ext cx="7249781" cy="13439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Arial" panose="020B0604020202020204" pitchFamily="34" charset="0"/>
                <a:cs typeface="Arial" panose="020B0604020202020204" pitchFamily="34" charset="0"/>
              </a:rPr>
              <a:t>The Chicago Defender announces President Truman’s decision to integrate the Armed Forces by Executive Order.</a:t>
            </a:r>
            <a:endParaRPr lang="en-US" i="1" dirty="0">
              <a:solidFill>
                <a:schemeClr val="bg2"/>
              </a:solidFill>
              <a:latin typeface="Arial" panose="020B0604020202020204" pitchFamily="34" charset="0"/>
              <a:cs typeface="Arial" panose="020B0604020202020204" pitchFamily="34" charset="0"/>
              <a:sym typeface="Bodoni SvtyTwo ITC TT-Book"/>
            </a:endParaRPr>
          </a:p>
        </p:txBody>
      </p:sp>
      <p:sp>
        <p:nvSpPr>
          <p:cNvPr id="8" name="TextBox 7">
            <a:extLst>
              <a:ext uri="{FF2B5EF4-FFF2-40B4-BE49-F238E27FC236}">
                <a16:creationId xmlns:a16="http://schemas.microsoft.com/office/drawing/2014/main" id="{D35D909B-085A-37B1-3736-0FAAD615912A}"/>
              </a:ext>
            </a:extLst>
          </p:cNvPr>
          <p:cNvSpPr txBox="1"/>
          <p:nvPr/>
        </p:nvSpPr>
        <p:spPr>
          <a:xfrm>
            <a:off x="5434500" y="9079818"/>
            <a:ext cx="8510099"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b="1" dirty="0">
                <a:solidFill>
                  <a:schemeClr val="tx2">
                    <a:lumMod val="10000"/>
                  </a:schemeClr>
                </a:solidFill>
                <a:latin typeface="Arial" panose="020B0604020202020204" pitchFamily="34" charset="0"/>
                <a:cs typeface="Arial" panose="020B0604020202020204" pitchFamily="34" charset="0"/>
              </a:rPr>
              <a:t>What kinds of issues or problems make you want to speak up?</a:t>
            </a:r>
          </a:p>
          <a:p>
            <a:endParaRPr lang="en-US" sz="3600" b="1" dirty="0">
              <a:solidFill>
                <a:schemeClr val="tx2">
                  <a:lumMod val="10000"/>
                </a:schemeClr>
              </a:solidFill>
              <a:latin typeface="Arial" panose="020B0604020202020204" pitchFamily="34" charset="0"/>
              <a:cs typeface="Arial" panose="020B0604020202020204" pitchFamily="34" charset="0"/>
            </a:endParaRPr>
          </a:p>
          <a:p>
            <a:r>
              <a:rPr lang="en-US" sz="3600" b="1" dirty="0">
                <a:solidFill>
                  <a:schemeClr val="tx2">
                    <a:lumMod val="10000"/>
                  </a:schemeClr>
                </a:solidFill>
                <a:latin typeface="Arial" panose="020B0604020202020204" pitchFamily="34" charset="0"/>
                <a:cs typeface="Arial" panose="020B0604020202020204" pitchFamily="34" charset="0"/>
              </a:rPr>
              <a:t>Do you know anyone who has written a letter or gone to a public rally to protest?</a:t>
            </a:r>
          </a:p>
        </p:txBody>
      </p:sp>
    </p:spTree>
    <p:extLst>
      <p:ext uri="{BB962C8B-B14F-4D97-AF65-F5344CB8AC3E}">
        <p14:creationId xmlns:p14="http://schemas.microsoft.com/office/powerpoint/2010/main" val="3068749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All Enemies Foreign &amp; Domestic</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252440"/>
            <a:ext cx="1654492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solidFill>
                  <a:schemeClr val="tx2">
                    <a:lumMod val="10000"/>
                  </a:schemeClr>
                </a:solidFill>
                <a:latin typeface="Arial" panose="020B0604020202020204" pitchFamily="34" charset="0"/>
                <a:cs typeface="Arial" panose="020B0604020202020204" pitchFamily="34" charset="0"/>
              </a:rPr>
              <a:t>Williams framed his actions as a defense of the United States Constitution and his oath to defend it from “all enemies foreign and domestic.” Williams told one racist officer to his face that he considered him a domestic enemy of the values of the American founding.</a:t>
            </a:r>
          </a:p>
          <a:p>
            <a:pPr hangingPunct="1">
              <a:spcBef>
                <a:spcPts val="1200"/>
              </a:spcBef>
              <a:spcAft>
                <a:spcPts val="1200"/>
              </a:spcAft>
            </a:pPr>
            <a:r>
              <a:rPr lang="en-US" sz="3600" dirty="0">
                <a:solidFill>
                  <a:schemeClr val="tx2">
                    <a:lumMod val="10000"/>
                  </a:schemeClr>
                </a:solidFill>
                <a:latin typeface="Arial" panose="020B0604020202020204" pitchFamily="34" charset="0"/>
                <a:cs typeface="Arial" panose="020B0604020202020204" pitchFamily="34" charset="0"/>
              </a:rPr>
              <a:t>Williams’ reverence for the Constitution and the guarantees of liberty enshrined in the Bill of Rights was a common theme in his later writings and presentations as an economist.</a:t>
            </a:r>
          </a:p>
          <a:p>
            <a:pPr hangingPunct="1"/>
            <a:endParaRPr lang="en-US" sz="36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B560E5B-C1EA-B749-9B6D-F32309A2DC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7826" y="9026575"/>
            <a:ext cx="14840821" cy="5553714"/>
          </a:xfrm>
          <a:prstGeom prst="rect">
            <a:avLst/>
          </a:prstGeom>
          <a:effectLst>
            <a:softEdge rad="480274"/>
          </a:effectLst>
        </p:spPr>
      </p:pic>
      <p:sp>
        <p:nvSpPr>
          <p:cNvPr id="6" name="Woodson Principles Critical Thinking and Discussion Questions">
            <a:extLst>
              <a:ext uri="{FF2B5EF4-FFF2-40B4-BE49-F238E27FC236}">
                <a16:creationId xmlns:a16="http://schemas.microsoft.com/office/drawing/2014/main" id="{FCA1B293-83CE-404F-B5B2-B7F23B21583B}"/>
              </a:ext>
            </a:extLst>
          </p:cNvPr>
          <p:cNvSpPr txBox="1">
            <a:spLocks/>
          </p:cNvSpPr>
          <p:nvPr/>
        </p:nvSpPr>
        <p:spPr>
          <a:xfrm>
            <a:off x="5486400" y="7226795"/>
            <a:ext cx="1654492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Eventually, Williams got a job as court recorder, a role better suited to his talents. There, he learned much about military law – which would come in handy later.</a:t>
            </a:r>
          </a:p>
        </p:txBody>
      </p:sp>
    </p:spTree>
    <p:extLst>
      <p:ext uri="{BB962C8B-B14F-4D97-AF65-F5344CB8AC3E}">
        <p14:creationId xmlns:p14="http://schemas.microsoft.com/office/powerpoint/2010/main" val="36830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South Korea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145439" y="2254502"/>
            <a:ext cx="1144356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1960, two officers planned to trap Williams by issuing him </a:t>
            </a:r>
            <a:r>
              <a:rPr lang="en-US" sz="3600" b="1" dirty="0">
                <a:solidFill>
                  <a:schemeClr val="tx2">
                    <a:lumMod val="10000"/>
                  </a:schemeClr>
                </a:solidFill>
                <a:latin typeface="Arial" panose="020B0604020202020204" pitchFamily="34" charset="0"/>
                <a:cs typeface="Arial" panose="020B0604020202020204" pitchFamily="34" charset="0"/>
              </a:rPr>
              <a:t>contradictory </a:t>
            </a:r>
            <a:r>
              <a:rPr lang="en-US" sz="3600" dirty="0">
                <a:solidFill>
                  <a:schemeClr val="tx2">
                    <a:lumMod val="10000"/>
                  </a:schemeClr>
                </a:solidFill>
                <a:latin typeface="Arial" panose="020B0604020202020204" pitchFamily="34" charset="0"/>
                <a:cs typeface="Arial" panose="020B0604020202020204" pitchFamily="34" charset="0"/>
              </a:rPr>
              <a:t>orders, and he was </a:t>
            </a:r>
            <a:r>
              <a:rPr lang="en-US" sz="3600" b="1" dirty="0">
                <a:solidFill>
                  <a:schemeClr val="tx2">
                    <a:lumMod val="10000"/>
                  </a:schemeClr>
                </a:solidFill>
                <a:latin typeface="Arial" panose="020B0604020202020204" pitchFamily="34" charset="0"/>
                <a:cs typeface="Arial" panose="020B0604020202020204" pitchFamily="34" charset="0"/>
              </a:rPr>
              <a:t>court martialed </a:t>
            </a:r>
            <a:r>
              <a:rPr lang="en-US" sz="3600" dirty="0">
                <a:solidFill>
                  <a:schemeClr val="tx2">
                    <a:lumMod val="10000"/>
                  </a:schemeClr>
                </a:solidFill>
                <a:latin typeface="Arial" panose="020B0604020202020204" pitchFamily="34" charset="0"/>
                <a:cs typeface="Arial" panose="020B0604020202020204" pitchFamily="34" charset="0"/>
              </a:rPr>
              <a:t>for failing to obey a direct command. Williams, serving as his own defense and drawing on his experience in court, was found “not guilty.”</a:t>
            </a:r>
          </a:p>
        </p:txBody>
      </p:sp>
      <p:pic>
        <p:nvPicPr>
          <p:cNvPr id="3" name="Picture 2">
            <a:extLst>
              <a:ext uri="{FF2B5EF4-FFF2-40B4-BE49-F238E27FC236}">
                <a16:creationId xmlns:a16="http://schemas.microsoft.com/office/drawing/2014/main" id="{6895EE66-D66F-7843-BBE7-6B0A71E84F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5283" y="2494389"/>
            <a:ext cx="6508976" cy="7799550"/>
          </a:xfrm>
          <a:prstGeom prst="rect">
            <a:avLst/>
          </a:prstGeom>
          <a:ln>
            <a:solidFill>
              <a:schemeClr val="tx2">
                <a:lumMod val="10000"/>
              </a:schemeClr>
            </a:solidFill>
          </a:ln>
        </p:spPr>
      </p:pic>
      <p:sp>
        <p:nvSpPr>
          <p:cNvPr id="6" name="TextBox 5">
            <a:extLst>
              <a:ext uri="{FF2B5EF4-FFF2-40B4-BE49-F238E27FC236}">
                <a16:creationId xmlns:a16="http://schemas.microsoft.com/office/drawing/2014/main" id="{AD79B3D5-4C2F-C84F-A60B-D197C8E29069}"/>
              </a:ext>
            </a:extLst>
          </p:cNvPr>
          <p:cNvSpPr txBox="1"/>
          <p:nvPr/>
        </p:nvSpPr>
        <p:spPr>
          <a:xfrm>
            <a:off x="5486400" y="10457299"/>
            <a:ext cx="4720281"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rPr>
              <a:t>Williams with his karate instructors while stationed in Taegu, South Korea.</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C9DD757E-794E-2446-8380-0CCE00A07F48}"/>
              </a:ext>
            </a:extLst>
          </p:cNvPr>
          <p:cNvSpPr txBox="1">
            <a:spLocks/>
          </p:cNvSpPr>
          <p:nvPr/>
        </p:nvSpPr>
        <p:spPr>
          <a:xfrm>
            <a:off x="11145440" y="5559739"/>
            <a:ext cx="1144355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was ordered to serve the rest of his deployment in South Korea, which he saw as a punishment. This further upended his and Connie’s future plans. But despite the pain of separation, Williams learned much in Korea, studying karate and continuing his campaign of protesting, by word and deed, racism within the Armed Forces.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His light duties also gave him plenty of time to read and reflect on his future. He and Connie had married hastily right before he shipped off to Seoul. Now 24 years old, Williams was eager to get his life back on track.</a:t>
            </a:r>
          </a:p>
        </p:txBody>
      </p:sp>
    </p:spTree>
    <p:extLst>
      <p:ext uri="{BB962C8B-B14F-4D97-AF65-F5344CB8AC3E}">
        <p14:creationId xmlns:p14="http://schemas.microsoft.com/office/powerpoint/2010/main" val="160970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Going West: Los Angeles</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610326"/>
            <a:ext cx="850144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June 1961, Williams went into active reserves and returned home. At year’s end, he and Connie moved to Los Angeles and began their new life. They saved money carefully, sometimes traveling to multiple grocery stores in one trip to take advantage of different sales</a:t>
            </a:r>
            <a:r>
              <a:rPr lang="en-US" sz="3600" dirty="0">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8797" y="2610326"/>
            <a:ext cx="7921912" cy="8495348"/>
          </a:xfrm>
          <a:prstGeom prst="rect">
            <a:avLst/>
          </a:prstGeom>
          <a:ln>
            <a:solidFill>
              <a:schemeClr val="tx2">
                <a:lumMod val="10000"/>
              </a:schemeClr>
            </a:solidFill>
          </a:ln>
          <a:effectLst>
            <a:softEdge rad="0"/>
          </a:effectLst>
        </p:spPr>
      </p:pic>
      <p:sp>
        <p:nvSpPr>
          <p:cNvPr id="7" name="Woodson Principles Critical Thinking and Discussion Questions">
            <a:extLst>
              <a:ext uri="{FF2B5EF4-FFF2-40B4-BE49-F238E27FC236}">
                <a16:creationId xmlns:a16="http://schemas.microsoft.com/office/drawing/2014/main" id="{50B08C23-0A91-C942-A90D-87D76379FE4A}"/>
              </a:ext>
            </a:extLst>
          </p:cNvPr>
          <p:cNvSpPr txBox="1">
            <a:spLocks/>
          </p:cNvSpPr>
          <p:nvPr/>
        </p:nvSpPr>
        <p:spPr>
          <a:xfrm>
            <a:off x="5486400" y="7451282"/>
            <a:ext cx="850144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enrolled as a full-time student at California State College in 1962, originally studying </a:t>
            </a:r>
            <a:r>
              <a:rPr lang="en-US" sz="3600" b="1" dirty="0">
                <a:solidFill>
                  <a:schemeClr val="tx2">
                    <a:lumMod val="10000"/>
                  </a:schemeClr>
                </a:solidFill>
                <a:latin typeface="Arial" panose="020B0604020202020204" pitchFamily="34" charset="0"/>
                <a:cs typeface="Arial" panose="020B0604020202020204" pitchFamily="34" charset="0"/>
              </a:rPr>
              <a:t>sociology</a:t>
            </a:r>
            <a:r>
              <a:rPr lang="en-US" sz="3600" dirty="0">
                <a:solidFill>
                  <a:schemeClr val="tx2">
                    <a:lumMod val="10000"/>
                  </a:schemeClr>
                </a:solidFill>
                <a:latin typeface="Arial" panose="020B0604020202020204" pitchFamily="34" charset="0"/>
                <a:cs typeface="Arial" panose="020B0604020202020204" pitchFamily="34" charset="0"/>
              </a:rPr>
              <a:t>. But he switched majors to economics after reading the work of W.E.B. DuBois, who declared that understanding the economy was the path to Black liberation. </a:t>
            </a:r>
          </a:p>
        </p:txBody>
      </p:sp>
    </p:spTree>
    <p:extLst>
      <p:ext uri="{BB962C8B-B14F-4D97-AF65-F5344CB8AC3E}">
        <p14:creationId xmlns:p14="http://schemas.microsoft.com/office/powerpoint/2010/main" val="28492027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Going West: Los Angeles</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620327"/>
            <a:ext cx="792191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This opened Williams’ eyes to the long history of Black entrepreneurship and prosperity–even in the face of slavery and segregation.</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Have you ever thought about what your future would look like?</a:t>
            </a:r>
          </a:p>
          <a:p>
            <a:endParaRPr lang="en-US" sz="3600" b="1" dirty="0">
              <a:solidFill>
                <a:schemeClr val="tx2">
                  <a:lumMod val="10000"/>
                </a:schemeClr>
              </a:solidFill>
              <a:latin typeface="Arial" panose="020B0604020202020204" pitchFamily="34" charset="0"/>
              <a:cs typeface="Arial" panose="020B0604020202020204" pitchFamily="34" charset="0"/>
            </a:endParaRPr>
          </a:p>
          <a:p>
            <a:r>
              <a:rPr lang="en-US" sz="3600" b="1" dirty="0">
                <a:solidFill>
                  <a:schemeClr val="tx2">
                    <a:lumMod val="10000"/>
                  </a:schemeClr>
                </a:solidFill>
                <a:latin typeface="Arial" panose="020B0604020202020204" pitchFamily="34" charset="0"/>
                <a:cs typeface="Arial" panose="020B0604020202020204" pitchFamily="34" charset="0"/>
              </a:rPr>
              <a:t>What kinds of things do you want to learn about?</a:t>
            </a:r>
          </a:p>
          <a:p>
            <a:endParaRPr lang="en-US" sz="3600" b="1" dirty="0">
              <a:solidFill>
                <a:schemeClr val="tx2">
                  <a:lumMod val="10000"/>
                </a:schemeClr>
              </a:solidFill>
              <a:latin typeface="Arial" panose="020B0604020202020204" pitchFamily="34" charset="0"/>
              <a:cs typeface="Arial" panose="020B0604020202020204" pitchFamily="34" charset="0"/>
            </a:endParaRPr>
          </a:p>
          <a:p>
            <a:r>
              <a:rPr lang="en-US" sz="3600" b="1" dirty="0">
                <a:solidFill>
                  <a:schemeClr val="tx2">
                    <a:lumMod val="10000"/>
                  </a:schemeClr>
                </a:solidFill>
                <a:latin typeface="Arial" panose="020B0604020202020204" pitchFamily="34" charset="0"/>
                <a:cs typeface="Arial" panose="020B0604020202020204" pitchFamily="34" charset="0"/>
              </a:rPr>
              <a:t>What kind of work do you think you might be good at and enjoy?</a:t>
            </a:r>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8797" y="2610326"/>
            <a:ext cx="7921912" cy="8495348"/>
          </a:xfrm>
          <a:prstGeom prst="rect">
            <a:avLst/>
          </a:prstGeom>
          <a:ln>
            <a:solidFill>
              <a:schemeClr val="tx2">
                <a:lumMod val="10000"/>
              </a:schemeClr>
            </a:solidFill>
          </a:ln>
          <a:effectLst>
            <a:softEdge rad="0"/>
          </a:effectLst>
        </p:spPr>
      </p:pic>
      <p:sp>
        <p:nvSpPr>
          <p:cNvPr id="6" name="TextBox 5">
            <a:extLst>
              <a:ext uri="{FF2B5EF4-FFF2-40B4-BE49-F238E27FC236}">
                <a16:creationId xmlns:a16="http://schemas.microsoft.com/office/drawing/2014/main" id="{A1598FB8-CE69-4041-B8DB-E77E6CC5E623}"/>
              </a:ext>
            </a:extLst>
          </p:cNvPr>
          <p:cNvSpPr txBox="1"/>
          <p:nvPr/>
        </p:nvSpPr>
        <p:spPr>
          <a:xfrm>
            <a:off x="13408312" y="11302924"/>
            <a:ext cx="9382397"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Arial" panose="020B0604020202020204" pitchFamily="34" charset="0"/>
                <a:cs typeface="Arial" panose="020B0604020202020204" pitchFamily="34" charset="0"/>
              </a:rPr>
              <a:t>The Angel’s Flight cable car in Los Angeles, 1962, which Walter and Connie frequently used on trips back and forth from Grand Central Market.</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642813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 calcmode="lin" valueType="num">
                                      <p:cBhvr additive="base">
                                        <p:cTn id="1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 calcmode="lin" valueType="num">
                                      <p:cBhvr additive="base">
                                        <p:cTn id="1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Discovering Economics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278877" y="2293639"/>
            <a:ext cx="1269131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Though he sometimes struggled academically –sometimes earning the top grade, sometime scraping by with a “C” – Williams had found his calling in economics.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Arthur Kirsch, his microeconomics professor, became Williams’ friend, advisor, and mentor, and was later a key influence in encouraging him pursue an economics </a:t>
            </a:r>
            <a:r>
              <a:rPr lang="en-US" sz="3600" b="1" dirty="0">
                <a:solidFill>
                  <a:schemeClr val="tx2">
                    <a:lumMod val="10000"/>
                  </a:schemeClr>
                </a:solidFill>
                <a:latin typeface="Arial" panose="020B0604020202020204" pitchFamily="34" charset="0"/>
                <a:cs typeface="Arial" panose="020B0604020202020204" pitchFamily="34" charset="0"/>
              </a:rPr>
              <a:t>PhD</a:t>
            </a:r>
            <a:r>
              <a:rPr lang="en-US" sz="3600" dirty="0">
                <a:solidFill>
                  <a:schemeClr val="tx2">
                    <a:lumMod val="10000"/>
                  </a:schemeClr>
                </a:solidFill>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F0A40FBE-BB28-0240-A303-657B4FEB5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812" y="2586923"/>
            <a:ext cx="5758638" cy="7052245"/>
          </a:xfrm>
          <a:prstGeom prst="rect">
            <a:avLst/>
          </a:prstGeom>
          <a:ln>
            <a:solidFill>
              <a:schemeClr val="tx2">
                <a:lumMod val="10000"/>
              </a:schemeClr>
            </a:solidFill>
          </a:ln>
        </p:spPr>
      </p:pic>
      <p:sp>
        <p:nvSpPr>
          <p:cNvPr id="6" name="TextBox 5">
            <a:extLst>
              <a:ext uri="{FF2B5EF4-FFF2-40B4-BE49-F238E27FC236}">
                <a16:creationId xmlns:a16="http://schemas.microsoft.com/office/drawing/2014/main" id="{CF5252E6-8D42-A84B-9170-2DC04464F8F0}"/>
              </a:ext>
            </a:extLst>
          </p:cNvPr>
          <p:cNvSpPr txBox="1"/>
          <p:nvPr/>
        </p:nvSpPr>
        <p:spPr>
          <a:xfrm>
            <a:off x="5486401" y="10610986"/>
            <a:ext cx="8143874"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rPr>
              <a:t>California State Economics professor </a:t>
            </a:r>
          </a:p>
          <a:p>
            <a:pPr defTabSz="1219169" hangingPunct="0"/>
            <a:r>
              <a:rPr lang="en-US" sz="3200" i="1" dirty="0">
                <a:solidFill>
                  <a:schemeClr val="bg2"/>
                </a:solidFill>
                <a:latin typeface="Arial" panose="020B0604020202020204" pitchFamily="34" charset="0"/>
                <a:cs typeface="Arial" panose="020B0604020202020204" pitchFamily="34" charset="0"/>
              </a:rPr>
              <a:t>Arthur J. Kirsch (1961-1979)</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FA4563D7-C749-40C1-8832-54E1EB7B454E}"/>
              </a:ext>
            </a:extLst>
          </p:cNvPr>
          <p:cNvSpPr txBox="1">
            <a:spLocks/>
          </p:cNvSpPr>
          <p:nvPr/>
        </p:nvSpPr>
        <p:spPr>
          <a:xfrm>
            <a:off x="9278876" y="6639329"/>
            <a:ext cx="1269131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All the while, Walter and Connie both worked full-time.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Eventually, Walter secured a night job with the Los Angeles County Probation Office. This allowed him work through the evening, attend class early in the mornings, and then go home to sleep in the afternoons. ﻿</a:t>
            </a:r>
          </a:p>
        </p:txBody>
      </p:sp>
    </p:spTree>
    <p:extLst>
      <p:ext uri="{BB962C8B-B14F-4D97-AF65-F5344CB8AC3E}">
        <p14:creationId xmlns:p14="http://schemas.microsoft.com/office/powerpoint/2010/main" val="3605839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extLst mod="1"/>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Discovering Economics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399" y="2236901"/>
            <a:ext cx="1060132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After earning his B.A. in 1965, Williams enrolled in the graduate program in the economics department at University of California, Los Angeles (UCLA ). It was there that a professor challenged Williams’ liberal beliefs, especially on labor policy, by asking Williams if he cared more about the </a:t>
            </a:r>
            <a:r>
              <a:rPr lang="en-US" sz="3600" i="1" dirty="0">
                <a:solidFill>
                  <a:schemeClr val="tx2">
                    <a:lumMod val="10000"/>
                  </a:schemeClr>
                </a:solidFill>
                <a:latin typeface="Arial" panose="020B0604020202020204" pitchFamily="34" charset="0"/>
                <a:cs typeface="Arial" panose="020B0604020202020204" pitchFamily="34" charset="0"/>
              </a:rPr>
              <a:t>intentions</a:t>
            </a:r>
            <a:r>
              <a:rPr lang="en-US" sz="3600" dirty="0">
                <a:solidFill>
                  <a:schemeClr val="tx2">
                    <a:lumMod val="10000"/>
                  </a:schemeClr>
                </a:solidFill>
                <a:latin typeface="Arial" panose="020B0604020202020204" pitchFamily="34" charset="0"/>
                <a:cs typeface="Arial" panose="020B0604020202020204" pitchFamily="34" charset="0"/>
              </a:rPr>
              <a:t> of a policy, or that policy’s actual </a:t>
            </a:r>
            <a:r>
              <a:rPr lang="en-US" sz="3600" i="1" dirty="0">
                <a:solidFill>
                  <a:schemeClr val="tx2">
                    <a:lumMod val="10000"/>
                  </a:schemeClr>
                </a:solidFill>
                <a:latin typeface="Arial" panose="020B0604020202020204" pitchFamily="34" charset="0"/>
                <a:cs typeface="Arial" panose="020B0604020202020204" pitchFamily="34" charset="0"/>
              </a:rPr>
              <a:t>outcomes</a:t>
            </a:r>
            <a:r>
              <a:rPr lang="en-US" sz="3600" dirty="0">
                <a:solidFill>
                  <a:schemeClr val="tx2">
                    <a:lumMod val="10000"/>
                  </a:schemeClr>
                </a:solidFill>
                <a:latin typeface="Arial" panose="020B0604020202020204" pitchFamily="34" charset="0"/>
                <a:cs typeface="Arial" panose="020B0604020202020204" pitchFamily="34" charset="0"/>
              </a:rPr>
              <a:t>.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Williams’ refused to see anyone as his better and was willing to debate his ideas with his professors. His professors appreciated his enthusiasm, but also criticized his arguments. They saw his potential and encouraged him to do better, taking time to coach him through difficult material.</a:t>
            </a:r>
          </a:p>
          <a:p>
            <a:endParaRPr lang="en-US" sz="3600" dirty="0">
              <a:latin typeface="Arial" panose="020B0604020202020204" pitchFamily="34" charset="0"/>
              <a:ea typeface="+mn-lt"/>
              <a:cs typeface="Arial" panose="020B0604020202020204" pitchFamily="34" charset="0"/>
            </a:endParaRPr>
          </a:p>
          <a:p>
            <a:endParaRPr lang="en-US" sz="3600" dirty="0">
              <a:latin typeface="Arial" panose="020B0604020202020204" pitchFamily="34" charset="0"/>
              <a:ea typeface="+mn-lt"/>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pPr hangingPunct="1"/>
            <a:endParaRPr lang="en-US" sz="36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D28C79F-77BE-8049-9285-2362E894A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0485" y="1367409"/>
            <a:ext cx="5118624" cy="6223251"/>
          </a:xfrm>
          <a:prstGeom prst="rect">
            <a:avLst/>
          </a:prstGeom>
          <a:effectLst>
            <a:softEdge rad="200449"/>
          </a:effectLst>
        </p:spPr>
      </p:pic>
      <p:sp>
        <p:nvSpPr>
          <p:cNvPr id="9" name="TextBox 8">
            <a:extLst>
              <a:ext uri="{FF2B5EF4-FFF2-40B4-BE49-F238E27FC236}">
                <a16:creationId xmlns:a16="http://schemas.microsoft.com/office/drawing/2014/main" id="{343CF8C7-FB50-A741-A075-7F765B20E3E9}"/>
              </a:ext>
            </a:extLst>
          </p:cNvPr>
          <p:cNvSpPr txBox="1"/>
          <p:nvPr/>
        </p:nvSpPr>
        <p:spPr>
          <a:xfrm>
            <a:off x="17199489" y="7858527"/>
            <a:ext cx="6140616"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i="1" dirty="0">
                <a:solidFill>
                  <a:schemeClr val="bg2"/>
                </a:solidFill>
                <a:latin typeface="Arial" panose="020B0604020202020204" pitchFamily="34" charset="0"/>
                <a:cs typeface="Arial" panose="020B0604020202020204" pitchFamily="34" charset="0"/>
              </a:rPr>
              <a:t>Collected Works of Armen A. </a:t>
            </a:r>
            <a:r>
              <a:rPr lang="en-US" sz="3200" i="1" dirty="0" err="1">
                <a:solidFill>
                  <a:schemeClr val="bg2"/>
                </a:solidFill>
                <a:latin typeface="Arial" panose="020B0604020202020204" pitchFamily="34" charset="0"/>
                <a:cs typeface="Arial" panose="020B0604020202020204" pitchFamily="34" charset="0"/>
              </a:rPr>
              <a:t>Alchian</a:t>
            </a:r>
            <a:r>
              <a:rPr lang="en-US" sz="3200" i="1" dirty="0">
                <a:solidFill>
                  <a:schemeClr val="bg2"/>
                </a:solidFill>
                <a:latin typeface="Arial" panose="020B0604020202020204" pitchFamily="34" charset="0"/>
                <a:cs typeface="Arial" panose="020B0604020202020204" pitchFamily="34" charset="0"/>
              </a:rPr>
              <a:t>, </a:t>
            </a:r>
            <a:r>
              <a:rPr lang="en-US" sz="3200" dirty="0">
                <a:solidFill>
                  <a:schemeClr val="bg2"/>
                </a:solidFill>
                <a:latin typeface="Arial" panose="020B0604020202020204" pitchFamily="34" charset="0"/>
                <a:cs typeface="Arial" panose="020B0604020202020204" pitchFamily="34" charset="0"/>
              </a:rPr>
              <a:t>Liberty Fund, Inc.; 2006</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
        <p:nvSpPr>
          <p:cNvPr id="6" name="Woodson Principles Critical Thinking and Discussion Questions">
            <a:extLst>
              <a:ext uri="{FF2B5EF4-FFF2-40B4-BE49-F238E27FC236}">
                <a16:creationId xmlns:a16="http://schemas.microsoft.com/office/drawing/2014/main" id="{CBE7FF17-D541-5E45-DA63-FB82F77CE801}"/>
              </a:ext>
            </a:extLst>
          </p:cNvPr>
          <p:cNvSpPr txBox="1">
            <a:spLocks/>
          </p:cNvSpPr>
          <p:nvPr/>
        </p:nvSpPr>
        <p:spPr>
          <a:xfrm>
            <a:off x="5486399" y="10579209"/>
            <a:ext cx="1734271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later wrote that he was grateful for the rigorous intellectual atmosphere at UCLA, worrying that some modern professors do not give honest criticism to Black students because they are afraid of being called racist.</a:t>
            </a:r>
          </a:p>
          <a:p>
            <a:pPr hangingPunct="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383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Walter E. Williams: Independent Thinker</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528821"/>
            <a:ext cx="81801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Where does wealth come from? What conditions create prosperity? </a:t>
            </a:r>
          </a:p>
          <a:p>
            <a:endParaRPr lang="en-US" sz="3600" b="1" dirty="0">
              <a:solidFill>
                <a:schemeClr val="tx2">
                  <a:lumMod val="10000"/>
                </a:schemeClr>
              </a:solidFill>
              <a:latin typeface="Arial" panose="020B0604020202020204" pitchFamily="34" charset="0"/>
              <a:cs typeface="Arial" panose="020B0604020202020204" pitchFamily="34" charset="0"/>
            </a:endParaRPr>
          </a:p>
          <a:p>
            <a:r>
              <a:rPr lang="en-US" sz="3600" b="1" dirty="0">
                <a:solidFill>
                  <a:schemeClr val="tx2">
                    <a:lumMod val="10000"/>
                  </a:schemeClr>
                </a:solidFill>
                <a:latin typeface="Arial" panose="020B0604020202020204" pitchFamily="34" charset="0"/>
                <a:ea typeface="+mn-lt"/>
                <a:cs typeface="Arial" panose="020B0604020202020204" pitchFamily="34" charset="0"/>
              </a:rPr>
              <a:t>Why does racial inequality persist despite the changes brought by the Civil Rights movement?</a:t>
            </a:r>
            <a:endParaRPr lang="en-US" sz="3600" dirty="0">
              <a:solidFill>
                <a:schemeClr val="tx2">
                  <a:lumMod val="10000"/>
                </a:schemeClr>
              </a:solidFill>
              <a:latin typeface="Arial" panose="020B0604020202020204" pitchFamily="34" charset="0"/>
              <a:ea typeface="+mn-lt"/>
              <a:cs typeface="Arial" panose="020B0604020202020204" pitchFamily="34" charset="0"/>
            </a:endParaRPr>
          </a:p>
          <a:p>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Why do many government aid programs fail to reduce poverty? </a:t>
            </a:r>
          </a:p>
          <a:p>
            <a:pPr hangingPunct="1"/>
            <a:endParaRPr lang="en-US" sz="3600" b="1" dirty="0">
              <a:latin typeface="Arial" panose="020B0604020202020204"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87A04F94-F006-7D47-AA04-73DCF256B5EA}"/>
              </a:ext>
            </a:extLst>
          </p:cNvPr>
          <p:cNvSpPr txBox="1">
            <a:spLocks/>
          </p:cNvSpPr>
          <p:nvPr/>
        </p:nvSpPr>
        <p:spPr>
          <a:xfrm>
            <a:off x="5485676" y="8247609"/>
            <a:ext cx="872387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If you’ve ever thought about questions like these, you have something in common with</a:t>
            </a:r>
            <a:r>
              <a:rPr lang="en-US" sz="3600" b="1" dirty="0">
                <a:solidFill>
                  <a:schemeClr val="tx2">
                    <a:lumMod val="10000"/>
                  </a:schemeClr>
                </a:solidFill>
                <a:latin typeface="Arial" panose="020B0604020202020204" pitchFamily="34" charset="0"/>
                <a:cs typeface="Arial" panose="020B0604020202020204" pitchFamily="34" charset="0"/>
              </a:rPr>
              <a:t> economist</a:t>
            </a:r>
            <a:r>
              <a:rPr lang="en-US" sz="3600" dirty="0">
                <a:solidFill>
                  <a:schemeClr val="tx2">
                    <a:lumMod val="10000"/>
                  </a:schemeClr>
                </a:solidFill>
                <a:latin typeface="Arial" panose="020B0604020202020204" pitchFamily="34" charset="0"/>
                <a:cs typeface="Arial" panose="020B0604020202020204" pitchFamily="34" charset="0"/>
              </a:rPr>
              <a:t> Walter E. Williams.</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His work challenged </a:t>
            </a:r>
            <a:r>
              <a:rPr lang="en-US" sz="3600" b="1" dirty="0">
                <a:solidFill>
                  <a:schemeClr val="tx2">
                    <a:lumMod val="10000"/>
                  </a:schemeClr>
                </a:solidFill>
                <a:latin typeface="Arial" panose="020B0604020202020204" pitchFamily="34" charset="0"/>
                <a:cs typeface="Arial" panose="020B0604020202020204" pitchFamily="34" charset="0"/>
              </a:rPr>
              <a:t>assumptions</a:t>
            </a:r>
            <a:r>
              <a:rPr lang="en-US" sz="3600" dirty="0">
                <a:solidFill>
                  <a:schemeClr val="tx2">
                    <a:lumMod val="10000"/>
                  </a:schemeClr>
                </a:solidFill>
                <a:latin typeface="Arial" panose="020B0604020202020204" pitchFamily="34" charset="0"/>
                <a:cs typeface="Arial" panose="020B0604020202020204" pitchFamily="34" charset="0"/>
              </a:rPr>
              <a:t> and helped people think through modern society’s most difficult problems. </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6" name="Picture 2">
            <a:extLst>
              <a:ext uri="{FF2B5EF4-FFF2-40B4-BE49-F238E27FC236}">
                <a16:creationId xmlns:a16="http://schemas.microsoft.com/office/drawing/2014/main" id="{37D1D054-E84D-534E-B9F2-C721B2135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8680" y="2528821"/>
            <a:ext cx="4154084" cy="6281478"/>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7" name="Picture 8" descr="Do the Right Thing: The People's Economist Speaks (Hoover Institution Press Publication Book 430) by [Walter E. Williams]">
            <a:extLst>
              <a:ext uri="{FF2B5EF4-FFF2-40B4-BE49-F238E27FC236}">
                <a16:creationId xmlns:a16="http://schemas.microsoft.com/office/drawing/2014/main" id="{1612E887-5833-D444-907F-686A12F43D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72041" y="3489307"/>
            <a:ext cx="4541271" cy="7008134"/>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FF43B5D2-5DB0-D541-8B03-95EB0B416B1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264303" y="4639646"/>
            <a:ext cx="4661909" cy="680960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9" name="Picture 10" descr="American Contempt for Liberty (Hoover Institution Press Publication Book 661) by [Walter E. Williams]">
            <a:extLst>
              <a:ext uri="{FF2B5EF4-FFF2-40B4-BE49-F238E27FC236}">
                <a16:creationId xmlns:a16="http://schemas.microsoft.com/office/drawing/2014/main" id="{D2E717F6-881D-5648-9DE8-6EC3B35CFD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28585" y="5598610"/>
            <a:ext cx="4541269" cy="6831648"/>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8F7A070-EC21-6F49-ADF6-B65B0D2D0A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29875" y="6690026"/>
            <a:ext cx="4455605" cy="6676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039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000" fill="hold"/>
                                        <p:tgtEl>
                                          <p:spTgt spid="7"/>
                                        </p:tgtEl>
                                        <p:attrNameLst>
                                          <p:attrName>ppt_x</p:attrName>
                                        </p:attrNameLst>
                                      </p:cBhvr>
                                      <p:tavLst>
                                        <p:tav tm="0">
                                          <p:val>
                                            <p:strVal val="#ppt_x"/>
                                          </p:val>
                                        </p:tav>
                                        <p:tav tm="100000">
                                          <p:val>
                                            <p:strVal val="#ppt_x"/>
                                          </p:val>
                                        </p:tav>
                                      </p:tavLst>
                                    </p:anim>
                                    <p:anim calcmode="lin" valueType="num">
                                      <p:cBhvr additive="base">
                                        <p:cTn id="16" dur="20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40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ppt_x"/>
                                          </p:val>
                                        </p:tav>
                                        <p:tav tm="100000">
                                          <p:val>
                                            <p:strVal val="#ppt_x"/>
                                          </p:val>
                                        </p:tav>
                                      </p:tavLst>
                                    </p:anim>
                                    <p:anim calcmode="lin" valueType="num">
                                      <p:cBhvr additive="base">
                                        <p:cTn id="21" dur="20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6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000" fill="hold"/>
                                        <p:tgtEl>
                                          <p:spTgt spid="9"/>
                                        </p:tgtEl>
                                        <p:attrNameLst>
                                          <p:attrName>ppt_x</p:attrName>
                                        </p:attrNameLst>
                                      </p:cBhvr>
                                      <p:tavLst>
                                        <p:tav tm="0">
                                          <p:val>
                                            <p:strVal val="#ppt_x"/>
                                          </p:val>
                                        </p:tav>
                                        <p:tav tm="100000">
                                          <p:val>
                                            <p:strVal val="#ppt_x"/>
                                          </p:val>
                                        </p:tav>
                                      </p:tavLst>
                                    </p:anim>
                                    <p:anim calcmode="lin" valueType="num">
                                      <p:cBhvr additive="base">
                                        <p:cTn id="26" dur="2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8000"/>
                            </p:stCondLst>
                            <p:childTnLst>
                              <p:par>
                                <p:cTn id="28" presetID="2" presetClass="entr" presetSubtype="4"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2000" fill="hold"/>
                                        <p:tgtEl>
                                          <p:spTgt spid="1026"/>
                                        </p:tgtEl>
                                        <p:attrNameLst>
                                          <p:attrName>ppt_x</p:attrName>
                                        </p:attrNameLst>
                                      </p:cBhvr>
                                      <p:tavLst>
                                        <p:tav tm="0">
                                          <p:val>
                                            <p:strVal val="#ppt_x"/>
                                          </p:val>
                                        </p:tav>
                                        <p:tav tm="100000">
                                          <p:val>
                                            <p:strVal val="#ppt_x"/>
                                          </p:val>
                                        </p:tav>
                                      </p:tavLst>
                                    </p:anim>
                                    <p:anim calcmode="lin" valueType="num">
                                      <p:cBhvr additive="base">
                                        <p:cTn id="31"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 Passion for Teaching</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539652"/>
            <a:ext cx="1694497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Looking back on his education at UCLA, Williams said he appreciated "tough-minded professors who encouraged me to think with my brain instead of my heart.” Sharing this same gift of tough-mindedness with students – teaching them </a:t>
            </a:r>
            <a:r>
              <a:rPr lang="en-US" sz="3600" i="1" dirty="0">
                <a:solidFill>
                  <a:schemeClr val="tx2">
                    <a:lumMod val="10000"/>
                  </a:schemeClr>
                </a:solidFill>
                <a:latin typeface="Arial" panose="020B0604020202020204" pitchFamily="34" charset="0"/>
                <a:cs typeface="Arial" panose="020B0604020202020204" pitchFamily="34" charset="0"/>
              </a:rPr>
              <a:t>how</a:t>
            </a:r>
            <a:r>
              <a:rPr lang="en-US" sz="3600" dirty="0">
                <a:solidFill>
                  <a:schemeClr val="tx2">
                    <a:lumMod val="10000"/>
                  </a:schemeClr>
                </a:solidFill>
                <a:latin typeface="Arial" panose="020B0604020202020204" pitchFamily="34" charset="0"/>
                <a:cs typeface="Arial" panose="020B0604020202020204" pitchFamily="34" charset="0"/>
              </a:rPr>
              <a:t> to think about economics, rather than </a:t>
            </a:r>
            <a:r>
              <a:rPr lang="en-US" sz="3600" i="1" dirty="0">
                <a:solidFill>
                  <a:schemeClr val="tx2">
                    <a:lumMod val="10000"/>
                  </a:schemeClr>
                </a:solidFill>
                <a:latin typeface="Arial" panose="020B0604020202020204" pitchFamily="34" charset="0"/>
                <a:cs typeface="Arial" panose="020B0604020202020204" pitchFamily="34" charset="0"/>
              </a:rPr>
              <a:t>what</a:t>
            </a:r>
            <a:r>
              <a:rPr lang="en-US" sz="3600" dirty="0">
                <a:solidFill>
                  <a:schemeClr val="tx2">
                    <a:lumMod val="10000"/>
                  </a:schemeClr>
                </a:solidFill>
                <a:latin typeface="Arial" panose="020B0604020202020204" pitchFamily="34" charset="0"/>
                <a:cs typeface="Arial" panose="020B0604020202020204" pitchFamily="34" charset="0"/>
              </a:rPr>
              <a:t> to think – became his passion. </a:t>
            </a:r>
          </a:p>
        </p:txBody>
      </p:sp>
      <p:pic>
        <p:nvPicPr>
          <p:cNvPr id="4" name="officeArt object">
            <a:extLst>
              <a:ext uri="{FF2B5EF4-FFF2-40B4-BE49-F238E27FC236}">
                <a16:creationId xmlns:a16="http://schemas.microsoft.com/office/drawing/2014/main" id="{DE9479AA-08D0-DD4F-B449-6FA85DD3F8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99433" y="5280931"/>
            <a:ext cx="10680094" cy="6104215"/>
          </a:xfrm>
          <a:prstGeom prst="rect">
            <a:avLst/>
          </a:prstGeom>
          <a:ln w="12700" cap="flat">
            <a:noFill/>
            <a:miter lim="400000"/>
          </a:ln>
          <a:effectLst>
            <a:softEdge rad="127000"/>
          </a:effectLst>
        </p:spPr>
      </p:pic>
      <p:sp>
        <p:nvSpPr>
          <p:cNvPr id="6" name="Woodson Principles Critical Thinking and Discussion Questions">
            <a:extLst>
              <a:ext uri="{FF2B5EF4-FFF2-40B4-BE49-F238E27FC236}">
                <a16:creationId xmlns:a16="http://schemas.microsoft.com/office/drawing/2014/main" id="{AB07A127-626A-E849-86CE-A333B8A5FBDB}"/>
              </a:ext>
            </a:extLst>
          </p:cNvPr>
          <p:cNvSpPr txBox="1">
            <a:spLocks/>
          </p:cNvSpPr>
          <p:nvPr/>
        </p:nvSpPr>
        <p:spPr>
          <a:xfrm>
            <a:off x="12058650" y="5480957"/>
            <a:ext cx="1037272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first teaching post was Temple University in his hometown of Philadelphia. He caused a stir there when he wrote and circulated a memo condemning what he saw as lowered standards for Black students from his White colleagues.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To Williams, the most damaging form of racism was </a:t>
            </a:r>
            <a:r>
              <a:rPr lang="en-US" sz="3600" b="1" dirty="0">
                <a:solidFill>
                  <a:schemeClr val="tx2">
                    <a:lumMod val="10000"/>
                  </a:schemeClr>
                </a:solidFill>
                <a:latin typeface="Arial" panose="020B0604020202020204" pitchFamily="34" charset="0"/>
                <a:cs typeface="Arial" panose="020B0604020202020204" pitchFamily="34" charset="0"/>
              </a:rPr>
              <a:t>condescension</a:t>
            </a:r>
            <a:r>
              <a:rPr lang="en-US" sz="3600" dirty="0">
                <a:solidFill>
                  <a:schemeClr val="tx2">
                    <a:lumMod val="10000"/>
                  </a:schemeClr>
                </a:solidFill>
                <a:latin typeface="Arial" panose="020B0604020202020204" pitchFamily="34" charset="0"/>
                <a:cs typeface="Arial" panose="020B0604020202020204" pitchFamily="34" charset="0"/>
              </a:rPr>
              <a:t>, even when motivated by good intentions of fighting racial inequality.</a:t>
            </a:r>
          </a:p>
          <a:p>
            <a:pPr hangingPunct="1"/>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ECFCA4C-F1E1-2E40-96D5-DF46726E6506}"/>
              </a:ext>
            </a:extLst>
          </p:cNvPr>
          <p:cNvSpPr txBox="1"/>
          <p:nvPr/>
        </p:nvSpPr>
        <p:spPr>
          <a:xfrm>
            <a:off x="5486400" y="11782906"/>
            <a:ext cx="16944975"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rPr>
              <a:t>Williams in a 1975 </a:t>
            </a:r>
            <a:r>
              <a:rPr lang="en-US" sz="3200" dirty="0">
                <a:solidFill>
                  <a:schemeClr val="bg2"/>
                </a:solidFill>
                <a:latin typeface="Arial" panose="020B0604020202020204" pitchFamily="34" charset="0"/>
                <a:cs typeface="Arial" panose="020B0604020202020204" pitchFamily="34" charset="0"/>
              </a:rPr>
              <a:t>Philadelphia Inquirer</a:t>
            </a:r>
            <a:r>
              <a:rPr lang="en-US" sz="3200" i="1" dirty="0">
                <a:solidFill>
                  <a:schemeClr val="bg2"/>
                </a:solidFill>
                <a:latin typeface="Arial" panose="020B0604020202020204" pitchFamily="34" charset="0"/>
                <a:cs typeface="Arial" panose="020B0604020202020204" pitchFamily="34" charset="0"/>
              </a:rPr>
              <a:t> article about the controversy around his memo.</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9024605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 Passion for Teaching</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379352"/>
            <a:ext cx="1671637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the fall of 1980, Williams began teaching economics at George Mason University (GMU) in Fairfax, Virginia – 163 miles from his home in Pennsylvania. He decided the commute was worth the opportunity to teach where he would be able to work on his own projects or travel to nearby Washington, D.C. for any events or meetings that arose.</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8E66210C-B9BC-2745-942C-545FCB6C5F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12997" y="5586294"/>
            <a:ext cx="20289777" cy="7386800"/>
          </a:xfrm>
          <a:prstGeom prst="rect">
            <a:avLst/>
          </a:prstGeom>
          <a:effectLst>
            <a:softEdge rad="44721"/>
          </a:effectLst>
        </p:spPr>
      </p:pic>
    </p:spTree>
    <p:extLst>
      <p:ext uri="{BB962C8B-B14F-4D97-AF65-F5344CB8AC3E}">
        <p14:creationId xmlns:p14="http://schemas.microsoft.com/office/powerpoint/2010/main" val="793338467"/>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654561" y="2147767"/>
            <a:ext cx="6566753" cy="10350166"/>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5486400" y="2186582"/>
            <a:ext cx="1022985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the 1980s many in America questioned if the social policies of the 1960s and1970s were effective. Free market ideas were becoming more popular and were a key part of President Ronald Reagan’s small-government platform.</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5486400" y="5523070"/>
            <a:ext cx="1022985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wrote and spoke in support of these policies, part of a group of Black conservatives and </a:t>
            </a:r>
            <a:r>
              <a:rPr lang="en-US" sz="3600" b="1" dirty="0">
                <a:solidFill>
                  <a:schemeClr val="tx2">
                    <a:lumMod val="10000"/>
                  </a:schemeClr>
                </a:solidFill>
                <a:latin typeface="Arial" panose="020B0604020202020204" pitchFamily="34" charset="0"/>
                <a:cs typeface="Arial" panose="020B0604020202020204" pitchFamily="34" charset="0"/>
              </a:rPr>
              <a:t>libertarians</a:t>
            </a:r>
            <a:r>
              <a:rPr lang="en-US" sz="3600" dirty="0">
                <a:solidFill>
                  <a:schemeClr val="tx2">
                    <a:lumMod val="10000"/>
                  </a:schemeClr>
                </a:solidFill>
                <a:latin typeface="Arial" panose="020B0604020202020204" pitchFamily="34" charset="0"/>
                <a:cs typeface="Arial" panose="020B0604020202020204" pitchFamily="34" charset="0"/>
              </a:rPr>
              <a:t> that included future Supreme Court justice Clarence Thomas, journalist Tony Brown, and Williams’ best friend and fellow economist Thomas Sowell.</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These thinkers, along with other scholars and political figures, represented a break from the traditional political views held by Blacks since the Civil Rights movement. </a:t>
            </a:r>
            <a:r>
              <a:rPr lang="en-US" sz="3600" dirty="0">
                <a:solidFill>
                  <a:schemeClr val="tx2">
                    <a:lumMod val="10000"/>
                  </a:schemeClr>
                </a:solidFill>
                <a:latin typeface="Arial" panose="020B0604020202020204" pitchFamily="34" charset="0"/>
                <a:ea typeface="+mn-lt"/>
                <a:cs typeface="Arial" panose="020B0604020202020204" pitchFamily="34" charset="0"/>
              </a:rPr>
              <a:t>Just a month after Reagan’s election, they participated</a:t>
            </a:r>
            <a:r>
              <a:rPr lang="en-US" sz="3600" dirty="0">
                <a:solidFill>
                  <a:schemeClr val="tx2">
                    <a:lumMod val="10000"/>
                  </a:schemeClr>
                </a:solidFill>
                <a:latin typeface="Arial" panose="020B0604020202020204" pitchFamily="34" charset="0"/>
                <a:cs typeface="Arial" panose="020B0604020202020204" pitchFamily="34" charset="0"/>
              </a:rPr>
              <a:t> in the 1980 “Black Alternatives Conference.”</a:t>
            </a: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3883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161160" y="903758"/>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sz="7200" dirty="0"/>
            </a:b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189455" y="2780724"/>
            <a:ext cx="7943409" cy="9334277"/>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10077452" y="2315828"/>
            <a:ext cx="1201102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These talks were later collected as the "Fairmont Papers," named for the hotel in San Francisco where the conference was held. The arguments of Williams, Sowell, and other panelists were dismissed by some mainstream Black leaders – and hit with harsh criticism by others.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NAACP executive director Benjamin Hooks called Black conservatives “﻿some of the biggest liars the world ever saw.” Carl Rowan, columnist and former official in the Kennedy and Johnson administrations, compared Sowell to a Nazi collaborator. </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0077452" y="8979185"/>
            <a:ext cx="1201102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Both Sowell and Williams were accused of being </a:t>
            </a:r>
            <a:r>
              <a:rPr lang="en-US" sz="3600" b="1" dirty="0">
                <a:solidFill>
                  <a:schemeClr val="tx2">
                    <a:lumMod val="10000"/>
                  </a:schemeClr>
                </a:solidFill>
                <a:latin typeface="Arial" panose="020B0604020202020204" pitchFamily="34" charset="0"/>
                <a:cs typeface="Arial" panose="020B0604020202020204" pitchFamily="34" charset="0"/>
              </a:rPr>
              <a:t>lackeys </a:t>
            </a:r>
            <a:r>
              <a:rPr lang="en-US" sz="3600" dirty="0">
                <a:solidFill>
                  <a:schemeClr val="tx2">
                    <a:lumMod val="10000"/>
                  </a:schemeClr>
                </a:solidFill>
                <a:latin typeface="Arial" panose="020B0604020202020204" pitchFamily="34" charset="0"/>
                <a:cs typeface="Arial" panose="020B0604020202020204" pitchFamily="34" charset="0"/>
              </a:rPr>
              <a:t>of President Reagan, though neither ever worked for or received funding from his administration.</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was it about Williams and Sowell’s arguments that made observers like Hooks and Rowan so angry?</a:t>
            </a:r>
          </a:p>
        </p:txBody>
      </p:sp>
      <p:sp>
        <p:nvSpPr>
          <p:cNvPr id="8" name="Woodson Principles…">
            <a:extLst>
              <a:ext uri="{FF2B5EF4-FFF2-40B4-BE49-F238E27FC236}">
                <a16:creationId xmlns:a16="http://schemas.microsoft.com/office/drawing/2014/main" id="{69A536F4-AFBA-457D-9D17-4B897871E49D}"/>
              </a:ext>
            </a:extLst>
          </p:cNvPr>
          <p:cNvSpPr txBox="1">
            <a:spLocks/>
          </p:cNvSpPr>
          <p:nvPr/>
        </p:nvSpPr>
        <p:spPr>
          <a:xfrm>
            <a:off x="12953513" y="903758"/>
            <a:ext cx="1191000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spcAft>
                <a:spcPts val="600"/>
              </a:spcAft>
            </a:pPr>
            <a:r>
              <a:rPr lang="en-US" sz="7200" b="1" dirty="0">
                <a:solidFill>
                  <a:schemeClr val="tx2">
                    <a:lumMod val="10000"/>
                  </a:schemeClr>
                </a:solidFill>
                <a:latin typeface="Arial" panose="020B0604020202020204" pitchFamily="34" charset="0"/>
                <a:cs typeface="Arial" panose="020B0604020202020204" pitchFamily="34" charset="0"/>
              </a:rPr>
              <a:t>... and a Backlash</a:t>
            </a: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600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i="1" dirty="0"/>
              <a:t>The State Against Blacks </a:t>
            </a:r>
            <a:r>
              <a:rPr lang="en-US" sz="7200" b="1" dirty="0"/>
              <a:t>(1982)</a:t>
            </a:r>
            <a:br>
              <a:rPr lang="en-US" sz="7200" dirty="0"/>
            </a:b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7446" y="2725946"/>
            <a:ext cx="6413564" cy="9698087"/>
          </a:xfrm>
          <a:prstGeom prst="rect">
            <a:avLst/>
          </a:prstGeom>
          <a:noFill/>
          <a:ln>
            <a:solidFill>
              <a:schemeClr val="tx2">
                <a:lumMod val="10000"/>
              </a:schemeClr>
            </a:solidFill>
          </a:ln>
          <a:effectLst>
            <a:softEdge rad="127000"/>
          </a:effectLst>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5486401" y="2315971"/>
            <a:ext cx="1012371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Williams’ first book he laid out many of his core Libertarian ideas, including what he saw as the role of government in hindering Black Americans from economic opportunity.</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He didn’t deny that racism and discrimination were real and worsened inequality. But he argued that too many local, state, and federal regulations – from minimum wage laws to strict licensing practices for occupations like being a plumber or electrician – were the main culprits behind Black socioeconomic inequality.</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4341872" y="6675100"/>
            <a:ext cx="112682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Arial" panose="020B0604020202020204"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BE4A3022-499F-0944-9923-C597050F7193}"/>
              </a:ext>
            </a:extLst>
          </p:cNvPr>
          <p:cNvSpPr txBox="1">
            <a:spLocks/>
          </p:cNvSpPr>
          <p:nvPr/>
        </p:nvSpPr>
        <p:spPr>
          <a:xfrm>
            <a:off x="5486399" y="9389598"/>
            <a:ext cx="974407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Do you think some laws or regulations are unnecessary, or even harmful to those they’re intended to protect? </a:t>
            </a:r>
          </a:p>
        </p:txBody>
      </p:sp>
      <p:sp>
        <p:nvSpPr>
          <p:cNvPr id="9" name="Woodson Principles Critical Thinking and Discussion Questions">
            <a:extLst>
              <a:ext uri="{FF2B5EF4-FFF2-40B4-BE49-F238E27FC236}">
                <a16:creationId xmlns:a16="http://schemas.microsoft.com/office/drawing/2014/main" id="{CD834E80-CD07-9741-8579-787B1BD2D64C}"/>
              </a:ext>
            </a:extLst>
          </p:cNvPr>
          <p:cNvSpPr txBox="1">
            <a:spLocks/>
          </p:cNvSpPr>
          <p:nvPr/>
        </p:nvSpPr>
        <p:spPr>
          <a:xfrm>
            <a:off x="5486400" y="11400029"/>
            <a:ext cx="9744075" cy="1273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Why are some reasons to have laws like those Williams criticized?</a:t>
            </a:r>
          </a:p>
        </p:txBody>
      </p:sp>
    </p:spTree>
    <p:extLst>
      <p:ext uri="{BB962C8B-B14F-4D97-AF65-F5344CB8AC3E}">
        <p14:creationId xmlns:p14="http://schemas.microsoft.com/office/powerpoint/2010/main" val="4235606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“Good Intentions” (1985)</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289716"/>
            <a:ext cx="1636034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first public television special introduced a wider audience to his belief that free market policies could alleviate poverty in America’s inner cities. Shooting on location in his old neighborhood of North Philadelphia, the program argued that regulation made it harder for businesses to hire young Black men, and criticized government control of public education.</a:t>
            </a:r>
          </a:p>
          <a:p>
            <a:pPr hangingPunct="1"/>
            <a:endParaRPr lang="en-US" dirty="0">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F7E6B55D-D7CD-BF4E-9FA7-3A400B88726A}"/>
              </a:ext>
            </a:extLst>
          </p:cNvPr>
          <p:cNvGrpSpPr>
            <a:grpSpLocks noChangeAspect="1"/>
          </p:cNvGrpSpPr>
          <p:nvPr/>
        </p:nvGrpSpPr>
        <p:grpSpPr>
          <a:xfrm>
            <a:off x="1657513" y="5467138"/>
            <a:ext cx="11832050" cy="8150968"/>
            <a:chOff x="9171057" y="4793952"/>
            <a:chExt cx="11340197" cy="7812136"/>
          </a:xfrm>
        </p:grpSpPr>
        <p:pic>
          <p:nvPicPr>
            <p:cNvPr id="4102" name="Picture 6">
              <a:extLst>
                <a:ext uri="{FF2B5EF4-FFF2-40B4-BE49-F238E27FC236}">
                  <a16:creationId xmlns:a16="http://schemas.microsoft.com/office/drawing/2014/main" id="{21838615-CCF5-F24C-A2B4-8AFE7E996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1443" y="5563260"/>
              <a:ext cx="10310142" cy="576877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hlinkClick r:id="rId4"/>
              <a:extLst>
                <a:ext uri="{FF2B5EF4-FFF2-40B4-BE49-F238E27FC236}">
                  <a16:creationId xmlns:a16="http://schemas.microsoft.com/office/drawing/2014/main" id="{017760A4-7653-D549-9810-659ABB3EBD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71057" y="4793952"/>
              <a:ext cx="11340197" cy="7812136"/>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Woodson Principles Critical Thinking and Discussion Questions">
            <a:extLst>
              <a:ext uri="{FF2B5EF4-FFF2-40B4-BE49-F238E27FC236}">
                <a16:creationId xmlns:a16="http://schemas.microsoft.com/office/drawing/2014/main" id="{DC0AB27A-5FF8-B344-A150-EBD59A7128D5}"/>
              </a:ext>
            </a:extLst>
          </p:cNvPr>
          <p:cNvSpPr txBox="1">
            <a:spLocks/>
          </p:cNvSpPr>
          <p:nvPr/>
        </p:nvSpPr>
        <p:spPr>
          <a:xfrm>
            <a:off x="14398623" y="5958110"/>
            <a:ext cx="771061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If possible, watch a brief clip of “Good Intentions” by clicking the image on the right.</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do you think accounts for the decline of public schools in Philadelphia from Williams’ youth in the 1950s to the 1980s? </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makes a successful school? What does it take to build one?</a:t>
            </a:r>
            <a:endParaRPr lang="en-US" sz="4800" dirty="0">
              <a:solidFill>
                <a:schemeClr val="tx2">
                  <a:lumMod val="10000"/>
                </a:schemeClr>
              </a:solidFill>
              <a:latin typeface="Wingdings 2" pitchFamily="2" charset="2"/>
              <a:cs typeface="Arial" panose="020B0604020202020204" pitchFamily="34" charset="0"/>
            </a:endParaRPr>
          </a:p>
        </p:txBody>
      </p:sp>
    </p:spTree>
    <p:extLst>
      <p:ext uri="{BB962C8B-B14F-4D97-AF65-F5344CB8AC3E}">
        <p14:creationId xmlns:p14="http://schemas.microsoft.com/office/powerpoint/2010/main" val="1294728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 Minority View”</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0496282" y="2835976"/>
            <a:ext cx="117458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began writing his </a:t>
            </a:r>
            <a:r>
              <a:rPr lang="en-US" sz="3600" b="1" dirty="0">
                <a:solidFill>
                  <a:schemeClr val="tx2">
                    <a:lumMod val="10000"/>
                  </a:schemeClr>
                </a:solidFill>
                <a:latin typeface="Arial" panose="020B0604020202020204" pitchFamily="34" charset="0"/>
                <a:cs typeface="Arial" panose="020B0604020202020204" pitchFamily="34" charset="0"/>
              </a:rPr>
              <a:t>syndicated</a:t>
            </a:r>
            <a:r>
              <a:rPr lang="en-US" sz="3600" dirty="0">
                <a:solidFill>
                  <a:schemeClr val="tx2">
                    <a:lumMod val="10000"/>
                  </a:schemeClr>
                </a:solidFill>
                <a:latin typeface="Arial" panose="020B0604020202020204" pitchFamily="34" charset="0"/>
                <a:cs typeface="Arial" panose="020B0604020202020204" pitchFamily="34" charset="0"/>
              </a:rPr>
              <a:t> weekly column on race, economics, and public policy in 1981.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One of his first columns attacked how large citrus growers </a:t>
            </a:r>
            <a:r>
              <a:rPr lang="en-US" sz="3600" b="1" dirty="0">
                <a:solidFill>
                  <a:schemeClr val="tx2">
                    <a:lumMod val="10000"/>
                  </a:schemeClr>
                </a:solidFill>
                <a:latin typeface="Arial" panose="020B0604020202020204" pitchFamily="34" charset="0"/>
                <a:cs typeface="Arial" panose="020B0604020202020204" pitchFamily="34" charset="0"/>
              </a:rPr>
              <a:t>colluded</a:t>
            </a:r>
            <a:r>
              <a:rPr lang="en-US" sz="3600" dirty="0">
                <a:solidFill>
                  <a:schemeClr val="tx2">
                    <a:lumMod val="10000"/>
                  </a:schemeClr>
                </a:solidFill>
                <a:latin typeface="Arial" panose="020B0604020202020204" pitchFamily="34" charset="0"/>
                <a:cs typeface="Arial" panose="020B0604020202020204" pitchFamily="34" charset="0"/>
              </a:rPr>
              <a:t> with Congress to set the price of oranges, and similar situations that Williams believed hurt consumers by keeping grocery prices high.</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His final column, a critical look at government responses to the COVID-19 pandemic, especially the effect on ordinary working people who lost retail or service industry jobs, was published on December 9, 2020.</a:t>
            </a:r>
          </a:p>
          <a:p>
            <a:pPr hangingPunct="1"/>
            <a:endParaRPr lang="en-US"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B2EF988-6786-EA4B-8FC9-A678A1183D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537"/>
          <a:stretch/>
        </p:blipFill>
        <p:spPr>
          <a:xfrm>
            <a:off x="1113946" y="2515396"/>
            <a:ext cx="8744908" cy="9713371"/>
          </a:xfrm>
          <a:prstGeom prst="rect">
            <a:avLst/>
          </a:prstGeom>
          <a:effectLst>
            <a:softEdge rad="508000"/>
          </a:effectLst>
        </p:spPr>
      </p:pic>
      <p:sp>
        <p:nvSpPr>
          <p:cNvPr id="7" name="TextBox 6">
            <a:extLst>
              <a:ext uri="{FF2B5EF4-FFF2-40B4-BE49-F238E27FC236}">
                <a16:creationId xmlns:a16="http://schemas.microsoft.com/office/drawing/2014/main" id="{BB6620C7-65A1-3B42-9BB3-FEBED61B9774}"/>
              </a:ext>
            </a:extLst>
          </p:cNvPr>
          <p:cNvSpPr txBox="1"/>
          <p:nvPr/>
        </p:nvSpPr>
        <p:spPr>
          <a:xfrm>
            <a:off x="10496282" y="10440385"/>
            <a:ext cx="7742291"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sym typeface="Bodoni SvtyTwo ITC TT-Book"/>
              </a:rPr>
              <a:t>Williams’ column as it appeared in the </a:t>
            </a:r>
            <a:r>
              <a:rPr lang="en-US" sz="3200" dirty="0">
                <a:solidFill>
                  <a:schemeClr val="bg2"/>
                </a:solidFill>
                <a:latin typeface="Arial" panose="020B0604020202020204" pitchFamily="34" charset="0"/>
                <a:cs typeface="Arial" panose="020B0604020202020204" pitchFamily="34" charset="0"/>
                <a:sym typeface="Bodoni SvtyTwo ITC TT-Book"/>
              </a:rPr>
              <a:t>Atlanta Daily World</a:t>
            </a:r>
            <a:r>
              <a:rPr lang="en-US" sz="3200" i="1" dirty="0">
                <a:solidFill>
                  <a:schemeClr val="bg2"/>
                </a:solidFill>
                <a:latin typeface="Arial" panose="020B0604020202020204" pitchFamily="34" charset="0"/>
                <a:cs typeface="Arial" panose="020B0604020202020204" pitchFamily="34" charset="0"/>
                <a:sym typeface="Bodoni SvtyTwo ITC TT-Book"/>
              </a:rPr>
              <a:t>, April 23, 1981.</a:t>
            </a:r>
          </a:p>
        </p:txBody>
      </p:sp>
    </p:spTree>
    <p:extLst>
      <p:ext uri="{BB962C8B-B14F-4D97-AF65-F5344CB8AC3E}">
        <p14:creationId xmlns:p14="http://schemas.microsoft.com/office/powerpoint/2010/main" val="1545682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Fixture of the Conservative Media Circuit</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452376"/>
            <a:ext cx="1856625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addition to his column, Williams was a regular in conservative media, critiquing socialism, the welfare state, and the </a:t>
            </a:r>
            <a:r>
              <a:rPr lang="en-US" sz="3600" b="1" dirty="0">
                <a:solidFill>
                  <a:schemeClr val="tx2">
                    <a:lumMod val="10000"/>
                  </a:schemeClr>
                </a:solidFill>
                <a:latin typeface="Arial" panose="020B0604020202020204" pitchFamily="34" charset="0"/>
                <a:cs typeface="Arial" panose="020B0604020202020204" pitchFamily="34" charset="0"/>
              </a:rPr>
              <a:t>mendacity</a:t>
            </a:r>
            <a:r>
              <a:rPr lang="en-US" sz="3600" dirty="0">
                <a:solidFill>
                  <a:schemeClr val="tx2">
                    <a:lumMod val="10000"/>
                  </a:schemeClr>
                </a:solidFill>
                <a:latin typeface="Arial" panose="020B0604020202020204" pitchFamily="34" charset="0"/>
                <a:cs typeface="Arial" panose="020B0604020202020204" pitchFamily="34" charset="0"/>
              </a:rPr>
              <a:t> of politicians.</a:t>
            </a:r>
          </a:p>
          <a:p>
            <a:pPr hangingPunct="1"/>
            <a:endParaRPr lang="en-US"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7A2D9F9-AEE6-444B-97DF-A5B4A41286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14225" y="4252156"/>
            <a:ext cx="8459283" cy="6344462"/>
          </a:xfrm>
          <a:prstGeom prst="rect">
            <a:avLst/>
          </a:prstGeom>
          <a:ln w="38100">
            <a:solidFill>
              <a:schemeClr val="tx2">
                <a:lumMod val="10000"/>
              </a:schemeClr>
            </a:solidFill>
          </a:ln>
        </p:spPr>
      </p:pic>
      <p:sp>
        <p:nvSpPr>
          <p:cNvPr id="7" name="TextBox 6">
            <a:extLst>
              <a:ext uri="{FF2B5EF4-FFF2-40B4-BE49-F238E27FC236}">
                <a16:creationId xmlns:a16="http://schemas.microsoft.com/office/drawing/2014/main" id="{9D5E41B2-3C82-F14C-9707-86AEEACE95C8}"/>
              </a:ext>
            </a:extLst>
          </p:cNvPr>
          <p:cNvSpPr txBox="1"/>
          <p:nvPr/>
        </p:nvSpPr>
        <p:spPr>
          <a:xfrm>
            <a:off x="14884878" y="10850917"/>
            <a:ext cx="8517975"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Arial" panose="020B0604020202020204" pitchFamily="34" charset="0"/>
                <a:cs typeface="Arial" panose="020B0604020202020204" pitchFamily="34" charset="0"/>
                <a:sym typeface="Bodoni SvtyTwo ITC TT-Book"/>
              </a:rPr>
              <a:t>Williams with Fox News host and radio personality Mark Levin on the set </a:t>
            </a:r>
            <a:r>
              <a:rPr lang="en-US" sz="3200" i="1" dirty="0">
                <a:solidFill>
                  <a:schemeClr val="bg2"/>
                </a:solidFill>
                <a:latin typeface="Arial" panose="020B0604020202020204" pitchFamily="34" charset="0"/>
                <a:cs typeface="Arial" panose="020B0604020202020204" pitchFamily="34" charset="0"/>
              </a:rPr>
              <a:t>of </a:t>
            </a:r>
            <a:r>
              <a:rPr lang="en-US" sz="3200" dirty="0">
                <a:solidFill>
                  <a:schemeClr val="bg2"/>
                </a:solidFill>
                <a:latin typeface="Arial" panose="020B0604020202020204" pitchFamily="34" charset="0"/>
                <a:cs typeface="Arial" panose="020B0604020202020204" pitchFamily="34" charset="0"/>
              </a:rPr>
              <a:t>Life, Liberty, and Levin </a:t>
            </a:r>
            <a:r>
              <a:rPr lang="en-US" sz="3200" i="1" dirty="0">
                <a:solidFill>
                  <a:schemeClr val="bg2"/>
                </a:solidFill>
                <a:latin typeface="Arial" panose="020B0604020202020204" pitchFamily="34" charset="0"/>
                <a:cs typeface="Arial" panose="020B0604020202020204" pitchFamily="34" charset="0"/>
              </a:rPr>
              <a:t>in 2018.</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6001CB12-4BCE-B94A-8B24-5CE64FCB1309}"/>
              </a:ext>
            </a:extLst>
          </p:cNvPr>
          <p:cNvSpPr txBox="1">
            <a:spLocks/>
          </p:cNvSpPr>
          <p:nvPr/>
        </p:nvSpPr>
        <p:spPr>
          <a:xfrm>
            <a:off x="5486400" y="4252156"/>
            <a:ext cx="818017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was direct, even harsh at times, when attacking the policies and, sometimes, the personal character of established Black leaders aligned with liberal causes and the Democratic Party. This earned him many admirers – as well as critics.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His syndicated column often provoked heated responses from readers of local newspapers, both pro and con.</a:t>
            </a:r>
            <a:endParaRPr lang="en-US"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627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extLst mod="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No Excuses</a:t>
            </a:r>
            <a:endParaRPr dirty="0"/>
          </a:p>
        </p:txBody>
      </p:sp>
      <p:sp>
        <p:nvSpPr>
          <p:cNvPr id="4" name="Woodson Principles Critical Thinking and Discussion Questions">
            <a:extLst>
              <a:ext uri="{FF2B5EF4-FFF2-40B4-BE49-F238E27FC236}">
                <a16:creationId xmlns:a16="http://schemas.microsoft.com/office/drawing/2014/main" id="{9DA52AB5-4C4D-CE4B-993C-9B1D1B1B66BC}"/>
              </a:ext>
            </a:extLst>
          </p:cNvPr>
          <p:cNvSpPr txBox="1">
            <a:spLocks/>
          </p:cNvSpPr>
          <p:nvPr/>
        </p:nvSpPr>
        <p:spPr>
          <a:xfrm>
            <a:off x="5486400" y="2556533"/>
            <a:ext cx="1643448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But despite his blunt language, Williams’ concern was the way in which seemingly well-intend policies hurt the very people they claimed to help. Above all, Williams wanted Americans to value their Constitution and its vision of limited government power.</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Thomas Sowell said that his friend was “one of the few honest academics. And it’s harder to be honest in academia than almost any other place – with the possible exception of politics.”</a:t>
            </a:r>
          </a:p>
        </p:txBody>
      </p:sp>
      <p:pic>
        <p:nvPicPr>
          <p:cNvPr id="3" name="Picture 2">
            <a:extLst>
              <a:ext uri="{FF2B5EF4-FFF2-40B4-BE49-F238E27FC236}">
                <a16:creationId xmlns:a16="http://schemas.microsoft.com/office/drawing/2014/main" id="{0E0D99A1-B85E-5B45-84DF-C58EA4E9E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7902" y="6988461"/>
            <a:ext cx="3759395" cy="5813139"/>
          </a:xfrm>
          <a:prstGeom prst="rect">
            <a:avLst/>
          </a:prstGeom>
          <a:effectLst>
            <a:softEdge rad="202447"/>
          </a:effectLst>
        </p:spPr>
      </p:pic>
      <p:sp>
        <p:nvSpPr>
          <p:cNvPr id="2" name="Woodson Principles Critical Thinking and Discussion Questions">
            <a:extLst>
              <a:ext uri="{FF2B5EF4-FFF2-40B4-BE49-F238E27FC236}">
                <a16:creationId xmlns:a16="http://schemas.microsoft.com/office/drawing/2014/main" id="{7E348478-4534-F236-9E70-EE40A522B743}"/>
              </a:ext>
            </a:extLst>
          </p:cNvPr>
          <p:cNvSpPr txBox="1">
            <a:spLocks/>
          </p:cNvSpPr>
          <p:nvPr/>
        </p:nvSpPr>
        <p:spPr>
          <a:xfrm>
            <a:off x="5486400" y="7623290"/>
            <a:ext cx="10008973" cy="1799780"/>
          </a:xfrm>
          <a:prstGeom prst="rect">
            <a:avLst/>
          </a:prstGeom>
          <a:ln w="12700">
            <a:miter lim="400000"/>
          </a:ln>
          <a:extLst>
            <a:ext uri="{C572A759-6A51-4108-AA02-DFA0A04FC94B}">
              <ma14:wrappingTextBoxFlag xmlns:lc="http://schemas.openxmlformats.org/drawingml/2006/lockedCanvas"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December 2020, after teaching his final class at GMU, Walter Williams died on campus of a heart attack at age 84. His passing was met with an outpouring of grief and gratitude from Williams’ family, friends, colleagues, students, and intellectual compatriots.</a:t>
            </a:r>
          </a:p>
          <a:p>
            <a:pPr hangingPunct="1"/>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688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An Uncompromising Vision of Freedom</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400306"/>
            <a:ext cx="986069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colleague at GMU, Donald J. Boudreaux, praised him as "one of [our] most courageous defenders of free markets, constitutionally limited government and individual responsibility ... The world will miss him as a tireless champion of American values.”</a:t>
            </a:r>
          </a:p>
        </p:txBody>
      </p:sp>
      <p:pic>
        <p:nvPicPr>
          <p:cNvPr id="4" name="Picture 1">
            <a:extLst>
              <a:ext uri="{FF2B5EF4-FFF2-40B4-BE49-F238E27FC236}">
                <a16:creationId xmlns:a16="http://schemas.microsoft.com/office/drawing/2014/main" id="{2B59C492-7C65-674F-BDD6-2F110B71C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3076" y="2558141"/>
            <a:ext cx="7406793" cy="6682821"/>
          </a:xfrm>
          <a:prstGeom prst="rect">
            <a:avLst/>
          </a:prstGeom>
          <a:noFill/>
          <a:ln w="254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233B588-750E-DD48-8437-95E0C4E56643}"/>
              </a:ext>
            </a:extLst>
          </p:cNvPr>
          <p:cNvSpPr txBox="1"/>
          <p:nvPr/>
        </p:nvSpPr>
        <p:spPr>
          <a:xfrm>
            <a:off x="16285657" y="9604646"/>
            <a:ext cx="7041630"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Arial" panose="020B0604020202020204" pitchFamily="34" charset="0"/>
                <a:cs typeface="Arial" panose="020B0604020202020204" pitchFamily="34" charset="0"/>
                <a:sym typeface="Bodoni SvtyTwo ITC TT-Book"/>
              </a:rPr>
              <a:t>Williams durin</a:t>
            </a:r>
            <a:r>
              <a:rPr lang="en-US" sz="3200" i="1" dirty="0">
                <a:solidFill>
                  <a:schemeClr val="bg2"/>
                </a:solidFill>
                <a:latin typeface="Arial" panose="020B0604020202020204" pitchFamily="34" charset="0"/>
                <a:cs typeface="Arial" panose="020B0604020202020204" pitchFamily="34" charset="0"/>
              </a:rPr>
              <a:t>g the production of </a:t>
            </a:r>
            <a:r>
              <a:rPr lang="en-US" sz="3200" dirty="0">
                <a:solidFill>
                  <a:schemeClr val="bg2"/>
                </a:solidFill>
                <a:latin typeface="Arial" panose="020B0604020202020204" pitchFamily="34" charset="0"/>
                <a:cs typeface="Arial" panose="020B0604020202020204" pitchFamily="34" charset="0"/>
              </a:rPr>
              <a:t>Suffer No Fools (2014</a:t>
            </a:r>
            <a:r>
              <a:rPr lang="en-US" sz="3200" i="1" dirty="0">
                <a:solidFill>
                  <a:schemeClr val="bg2"/>
                </a:solidFill>
                <a:latin typeface="Arial" panose="020B0604020202020204" pitchFamily="34" charset="0"/>
                <a:cs typeface="Arial" panose="020B0604020202020204" pitchFamily="34" charset="0"/>
              </a:rPr>
              <a:t>), a documentary about his life and work.</a:t>
            </a:r>
            <a:endParaRPr lang="en-US" sz="3200" i="1" dirty="0">
              <a:solidFill>
                <a:schemeClr val="bg2"/>
              </a:solidFill>
              <a:latin typeface="Arial" panose="020B0604020202020204" pitchFamily="34" charset="0"/>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493756F5-8F9F-6648-89F1-E54881E844CD}"/>
              </a:ext>
            </a:extLst>
          </p:cNvPr>
          <p:cNvSpPr txBox="1">
            <a:spLocks/>
          </p:cNvSpPr>
          <p:nvPr/>
        </p:nvSpPr>
        <p:spPr>
          <a:xfrm>
            <a:off x="5486400" y="6385557"/>
            <a:ext cx="95394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a:t>
            </a:r>
            <a:r>
              <a:rPr lang="en-US" sz="3600" i="1" dirty="0">
                <a:solidFill>
                  <a:schemeClr val="tx2">
                    <a:lumMod val="10000"/>
                  </a:schemeClr>
                </a:solidFill>
                <a:latin typeface="Arial" panose="020B0604020202020204" pitchFamily="34" charset="0"/>
                <a:cs typeface="Arial" panose="020B0604020202020204" pitchFamily="34" charset="0"/>
              </a:rPr>
              <a:t>Up from the Projects, </a:t>
            </a:r>
            <a:r>
              <a:rPr lang="en-US" sz="3600" dirty="0">
                <a:solidFill>
                  <a:schemeClr val="tx2">
                    <a:lumMod val="10000"/>
                  </a:schemeClr>
                </a:solidFill>
                <a:latin typeface="Arial" panose="020B0604020202020204" pitchFamily="34" charset="0"/>
                <a:cs typeface="Arial" panose="020B0604020202020204" pitchFamily="34" charset="0"/>
              </a:rPr>
              <a:t>Williams concluded his own life story with the advice of his stepfather, Pops: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 lot of life, he used to tell me, is luck and chance. You never know when the opportunity train will come along. He said that if and when it comes, don't be in the position of saying, ‘Wait! Let me pack my bag.’ Be packed and ready to hop on board.’”</a:t>
            </a:r>
          </a:p>
        </p:txBody>
      </p:sp>
    </p:spTree>
    <p:extLst>
      <p:ext uri="{BB962C8B-B14F-4D97-AF65-F5344CB8AC3E}">
        <p14:creationId xmlns:p14="http://schemas.microsoft.com/office/powerpoint/2010/main" val="24420696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Walter E. Williams: Popular Economist</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373523"/>
            <a:ext cx="1705644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was a </a:t>
            </a:r>
            <a:r>
              <a:rPr lang="en-US" sz="3600" i="1" dirty="0">
                <a:solidFill>
                  <a:schemeClr val="tx2">
                    <a:lumMod val="10000"/>
                  </a:schemeClr>
                </a:solidFill>
                <a:latin typeface="Arial" panose="020B0604020202020204" pitchFamily="34" charset="0"/>
                <a:cs typeface="Arial" panose="020B0604020202020204" pitchFamily="34" charset="0"/>
              </a:rPr>
              <a:t>popular</a:t>
            </a:r>
            <a:r>
              <a:rPr lang="en-US" sz="3600" dirty="0">
                <a:solidFill>
                  <a:schemeClr val="tx2">
                    <a:lumMod val="10000"/>
                  </a:schemeClr>
                </a:solidFill>
                <a:latin typeface="Arial" panose="020B0604020202020204" pitchFamily="34" charset="0"/>
                <a:cs typeface="Arial" panose="020B0604020202020204" pitchFamily="34" charset="0"/>
              </a:rPr>
              <a:t> economist in all senses of that word. He helped popularize economic theory by making it to easier for everyday people to understand. </a:t>
            </a:r>
          </a:p>
          <a:p>
            <a:pPr hangingPunct="1">
              <a:spcBef>
                <a:spcPts val="1200"/>
              </a:spcBef>
              <a:spcAft>
                <a:spcPts val="1200"/>
              </a:spcAft>
            </a:pPr>
            <a:r>
              <a:rPr lang="en-US" sz="3600" dirty="0">
                <a:solidFill>
                  <a:schemeClr val="tx2">
                    <a:lumMod val="10000"/>
                  </a:schemeClr>
                </a:solidFill>
                <a:latin typeface="Arial" panose="020B0604020202020204" pitchFamily="34" charset="0"/>
                <a:cs typeface="Arial" panose="020B0604020202020204" pitchFamily="34" charset="0"/>
              </a:rPr>
              <a:t>His books, essays, and media appearances were enjoyed by a wide variety of audiences. He defended his economic positions by explaining how they would help ordinary people – even when his ideas seemed to go against traditional ways of approaching issues.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Throughout his 40 years of writing and speaking his work left a lasting impression on the public conversation around race, inequality, and the role of government.</a:t>
            </a:r>
          </a:p>
          <a:p>
            <a:pPr hangingPunct="1"/>
            <a:endParaRPr lang="en-US" sz="3600" dirty="0">
              <a:latin typeface="Arial" panose="020B0604020202020204" pitchFamily="34" charset="0"/>
              <a:cs typeface="Arial" panose="020B0604020202020204" pitchFamily="34" charset="0"/>
            </a:endParaRPr>
          </a:p>
          <a:p>
            <a:pPr hangingPunct="1"/>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93E39D0-5CCF-1342-A528-C0968C658E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852407" y="8229600"/>
            <a:ext cx="12690436" cy="4860272"/>
          </a:xfrm>
          <a:prstGeom prst="rect">
            <a:avLst/>
          </a:prstGeom>
          <a:ln>
            <a:solidFill>
              <a:schemeClr val="tx2">
                <a:lumMod val="25000"/>
              </a:schemeClr>
            </a:solidFill>
          </a:ln>
        </p:spPr>
      </p:pic>
      <p:sp>
        <p:nvSpPr>
          <p:cNvPr id="7" name="TextBox 6">
            <a:extLst>
              <a:ext uri="{FF2B5EF4-FFF2-40B4-BE49-F238E27FC236}">
                <a16:creationId xmlns:a16="http://schemas.microsoft.com/office/drawing/2014/main" id="{1DE046BD-3C2C-8744-8497-69E5C0EC89B8}"/>
              </a:ext>
            </a:extLst>
          </p:cNvPr>
          <p:cNvSpPr txBox="1"/>
          <p:nvPr/>
        </p:nvSpPr>
        <p:spPr>
          <a:xfrm>
            <a:off x="5825428" y="10576363"/>
            <a:ext cx="3470157" cy="2513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3200" i="1" dirty="0">
                <a:solidFill>
                  <a:schemeClr val="bg2"/>
                </a:solidFill>
                <a:latin typeface="Arial" panose="020B0604020202020204" pitchFamily="34" charset="0"/>
                <a:cs typeface="Arial" panose="020B0604020202020204" pitchFamily="34" charset="0"/>
              </a:rPr>
              <a:t>Walter Williams speaks to an audience at the Manhattan Institute in 1982.</a:t>
            </a: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943600" y="914400"/>
            <a:ext cx="19177347" cy="1799780"/>
          </a:xfrm>
          <a:prstGeom prst="rect">
            <a:avLst/>
          </a:prstGeom>
        </p:spPr>
        <p:txBody>
          <a:bodyPr lIns="50800" tIns="50800" rIns="50800" bIns="50800" anchor="t">
            <a:noAutofit/>
          </a:bodyPr>
          <a:lstStyle/>
          <a:p>
            <a:r>
              <a:rPr lang="en-US" sz="4800" b="1" dirty="0"/>
              <a:t>Vocabulary</a:t>
            </a:r>
          </a:p>
          <a:p>
            <a:endParaRPr lang="en-US" dirty="0"/>
          </a:p>
          <a:p>
            <a:r>
              <a:rPr lang="en-US" sz="3600" dirty="0">
                <a:ea typeface="+mn-lt"/>
              </a:rPr>
              <a:t>Assumptions </a:t>
            </a:r>
          </a:p>
          <a:p>
            <a:r>
              <a:rPr lang="en-US" sz="3600" dirty="0"/>
              <a:t>Colluded</a:t>
            </a:r>
            <a:endParaRPr lang="en-US" sz="3600" dirty="0">
              <a:ea typeface="+mn-lt"/>
            </a:endParaRPr>
          </a:p>
          <a:p>
            <a:r>
              <a:rPr lang="en-US" sz="3600" dirty="0">
                <a:ea typeface="+mn-lt"/>
              </a:rPr>
              <a:t>Condescension</a:t>
            </a:r>
          </a:p>
          <a:p>
            <a:r>
              <a:rPr lang="en-US" sz="3600" dirty="0">
                <a:ea typeface="+mn-lt"/>
              </a:rPr>
              <a:t>Confiscated</a:t>
            </a:r>
            <a:endParaRPr lang="en-US" sz="3600" dirty="0"/>
          </a:p>
          <a:p>
            <a:r>
              <a:rPr lang="en-US" sz="3600" dirty="0"/>
              <a:t>Confrontational</a:t>
            </a:r>
          </a:p>
          <a:p>
            <a:r>
              <a:rPr lang="en-US" sz="3600" dirty="0"/>
              <a:t>Contradictory</a:t>
            </a:r>
          </a:p>
          <a:p>
            <a:r>
              <a:rPr lang="en-US" sz="3600" dirty="0"/>
              <a:t>Court Martial</a:t>
            </a:r>
          </a:p>
          <a:p>
            <a:r>
              <a:rPr lang="en-US" sz="3600" dirty="0"/>
              <a:t>Cultural</a:t>
            </a:r>
          </a:p>
          <a:p>
            <a:r>
              <a:rPr lang="en-US" sz="3600" dirty="0"/>
              <a:t>Drafted</a:t>
            </a:r>
          </a:p>
          <a:p>
            <a:r>
              <a:rPr lang="en-US" sz="3600" dirty="0">
                <a:ea typeface="+mn-lt"/>
              </a:rPr>
              <a:t>Economist</a:t>
            </a:r>
          </a:p>
          <a:p>
            <a:r>
              <a:rPr lang="en-US" sz="3600" dirty="0"/>
              <a:t>Inappropriate</a:t>
            </a:r>
          </a:p>
          <a:p>
            <a:r>
              <a:rPr lang="en-US" sz="3600" dirty="0"/>
              <a:t>Libertarian</a:t>
            </a:r>
          </a:p>
          <a:p>
            <a:r>
              <a:rPr lang="en-US" sz="3600" dirty="0"/>
              <a:t>Memoir</a:t>
            </a:r>
          </a:p>
          <a:p>
            <a:r>
              <a:rPr lang="en-US" sz="3600" dirty="0"/>
              <a:t>Mendacity</a:t>
            </a:r>
          </a:p>
          <a:p>
            <a:r>
              <a:rPr lang="en-US" sz="3600" dirty="0"/>
              <a:t>PhD</a:t>
            </a:r>
          </a:p>
          <a:p>
            <a:r>
              <a:rPr lang="en-US" sz="3600" dirty="0"/>
              <a:t>Sociology</a:t>
            </a:r>
          </a:p>
          <a:p>
            <a:r>
              <a:rPr lang="en-US" sz="3600" dirty="0"/>
              <a:t>Solidarity</a:t>
            </a:r>
          </a:p>
          <a:p>
            <a:r>
              <a:rPr lang="en-US" sz="3600" dirty="0"/>
              <a:t>Syndicated</a:t>
            </a:r>
          </a:p>
          <a:p>
            <a:endParaRPr lang="en-US" sz="3600" dirty="0"/>
          </a:p>
          <a:p>
            <a:r>
              <a:rPr lang="en-US" sz="3600" dirty="0"/>
              <a:t>	</a:t>
            </a:r>
            <a:endParaRPr lang="en-US" dirty="0"/>
          </a:p>
        </p:txBody>
      </p:sp>
      <p:pic>
        <p:nvPicPr>
          <p:cNvPr id="1026" name="Picture 2">
            <a:extLst>
              <a:ext uri="{FF2B5EF4-FFF2-40B4-BE49-F238E27FC236}">
                <a16:creationId xmlns:a16="http://schemas.microsoft.com/office/drawing/2014/main" id="{11CCD9B7-9211-8042-A663-4B60DA97D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3602" y="1716642"/>
            <a:ext cx="6839943" cy="10282715"/>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Growing Up in Philadelphia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399" y="2275079"/>
            <a:ext cx="9960473"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Walter Edward Williams (he often joked that the “E” stood for “Excellence”) was born and raised in Philadelphia. His father abandoned the family when Walter was very young, leaving his mother to provide for the family alone.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In 1947, when Walter was 10 years old, they moved to the Richard Allen housing projects – one of the city’s first public housing developments for working-class residents.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Williams later stated that while his family was relatively poor and lived in the projects, there was little violent crime in his community, and most of the children there grew up with both parents living in their home.</a:t>
            </a: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6236778" y="7316500"/>
            <a:ext cx="8147222" cy="5857102"/>
          </a:xfrm>
          <a:prstGeom prst="rect">
            <a:avLst/>
          </a:prstGeom>
          <a:noFill/>
          <a:effectLst>
            <a:softEdge rad="508000"/>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EBE0454-E8C8-754A-88BE-5755B8C71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6778" y="2136882"/>
            <a:ext cx="7711619" cy="5179618"/>
          </a:xfrm>
          <a:prstGeom prst="rect">
            <a:avLst/>
          </a:prstGeom>
          <a:effectLst>
            <a:softEdge rad="254000"/>
          </a:effectLst>
        </p:spPr>
      </p:pic>
      <p:sp>
        <p:nvSpPr>
          <p:cNvPr id="7" name="TextBox 6">
            <a:extLst>
              <a:ext uri="{FF2B5EF4-FFF2-40B4-BE49-F238E27FC236}">
                <a16:creationId xmlns:a16="http://schemas.microsoft.com/office/drawing/2014/main" id="{220C2027-B960-1941-AB8F-F9989AF3DD24}"/>
              </a:ext>
            </a:extLst>
          </p:cNvPr>
          <p:cNvSpPr txBox="1"/>
          <p:nvPr/>
        </p:nvSpPr>
        <p:spPr>
          <a:xfrm>
            <a:off x="5486398" y="11765419"/>
            <a:ext cx="9960473"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Arial" panose="020B0604020202020204" pitchFamily="34" charset="0"/>
                <a:cs typeface="Arial" panose="020B0604020202020204" pitchFamily="34" charset="0"/>
              </a:rPr>
              <a:t>Above, s</a:t>
            </a:r>
            <a:r>
              <a:rPr lang="en-US" sz="3200" i="1" dirty="0">
                <a:solidFill>
                  <a:schemeClr val="bg2"/>
                </a:solidFill>
                <a:latin typeface="Arial" panose="020B0604020202020204" pitchFamily="34" charset="0"/>
                <a:cs typeface="Arial" panose="020B0604020202020204" pitchFamily="34" charset="0"/>
                <a:sym typeface="Bodoni SvtyTwo ITC TT-Book"/>
              </a:rPr>
              <a:t>ign from the newly-built Richard Allen Homes in North Philadelphia; below, the homes in the 1940s.</a:t>
            </a:r>
          </a:p>
        </p:txBody>
      </p:sp>
    </p:spTree>
    <p:extLst>
      <p:ext uri="{BB962C8B-B14F-4D97-AF65-F5344CB8AC3E}">
        <p14:creationId xmlns:p14="http://schemas.microsoft.com/office/powerpoint/2010/main" val="945045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Growing Up in Philadelphia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288329"/>
            <a:ext cx="1055267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His mother was the major influence on his development and early life. Even though they were poor, she made sure Walter and his sister took full advantage of the city’s </a:t>
            </a:r>
            <a:r>
              <a:rPr lang="en-US" sz="3600" b="1" dirty="0">
                <a:solidFill>
                  <a:schemeClr val="tx2">
                    <a:lumMod val="10000"/>
                  </a:schemeClr>
                </a:solidFill>
                <a:latin typeface="Arial" panose="020B0604020202020204" pitchFamily="34" charset="0"/>
                <a:cs typeface="Arial" panose="020B0604020202020204" pitchFamily="34" charset="0"/>
              </a:rPr>
              <a:t>cultural</a:t>
            </a:r>
            <a:r>
              <a:rPr lang="en-US" sz="3600" dirty="0">
                <a:solidFill>
                  <a:schemeClr val="tx2">
                    <a:lumMod val="10000"/>
                  </a:schemeClr>
                </a:solidFill>
                <a:latin typeface="Arial" panose="020B0604020202020204" pitchFamily="34" charset="0"/>
                <a:cs typeface="Arial" panose="020B0604020202020204" pitchFamily="34" charset="0"/>
              </a:rPr>
              <a:t> offerings.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Weekend outings usually included a stop to the public library, followed by a visit to the Art Museum, the Franklin Institute, or the aquarium. In his 2010 </a:t>
            </a:r>
            <a:r>
              <a:rPr lang="en-US" sz="3600" b="1" dirty="0">
                <a:solidFill>
                  <a:schemeClr val="tx2">
                    <a:lumMod val="10000"/>
                  </a:schemeClr>
                </a:solidFill>
                <a:latin typeface="Arial" panose="020B0604020202020204" pitchFamily="34" charset="0"/>
                <a:cs typeface="Arial" panose="020B0604020202020204" pitchFamily="34" charset="0"/>
              </a:rPr>
              <a:t>memoir</a:t>
            </a:r>
            <a:r>
              <a:rPr lang="en-US" sz="3600" dirty="0">
                <a:solidFill>
                  <a:schemeClr val="tx2">
                    <a:lumMod val="10000"/>
                  </a:schemeClr>
                </a:solidFill>
                <a:latin typeface="Arial" panose="020B0604020202020204" pitchFamily="34" charset="0"/>
                <a:cs typeface="Arial" panose="020B0604020202020204" pitchFamily="34" charset="0"/>
              </a:rPr>
              <a:t> </a:t>
            </a:r>
            <a:r>
              <a:rPr lang="en-US" sz="3600" i="1" dirty="0">
                <a:solidFill>
                  <a:schemeClr val="tx2">
                    <a:lumMod val="10000"/>
                  </a:schemeClr>
                </a:solidFill>
                <a:latin typeface="Arial" panose="020B0604020202020204" pitchFamily="34" charset="0"/>
                <a:cs typeface="Arial" panose="020B0604020202020204" pitchFamily="34" charset="0"/>
              </a:rPr>
              <a:t>Up from the Projects</a:t>
            </a:r>
            <a:r>
              <a:rPr lang="en-US" sz="3600" dirty="0">
                <a:solidFill>
                  <a:schemeClr val="tx2">
                    <a:lumMod val="10000"/>
                  </a:schemeClr>
                </a:solidFill>
                <a:latin typeface="Arial" panose="020B0604020202020204" pitchFamily="34" charset="0"/>
                <a:cs typeface="Arial" panose="020B0604020202020204" pitchFamily="34" charset="0"/>
              </a:rPr>
              <a:t>, Williams recalled that decades later, in the 1980s, he repeated those visits with his own daughter, Devyn.</a:t>
            </a:r>
            <a:r>
              <a:rPr lang="en-US" sz="3600" i="1" dirty="0">
                <a:solidFill>
                  <a:schemeClr val="tx2">
                    <a:lumMod val="10000"/>
                  </a:schemeClr>
                </a:solidFill>
                <a:latin typeface="Arial" panose="020B0604020202020204" pitchFamily="34" charset="0"/>
                <a:cs typeface="Arial" panose="020B0604020202020204" pitchFamily="34" charset="0"/>
              </a:rPr>
              <a:t> </a:t>
            </a:r>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latin typeface="Arial" panose="020B0604020202020204"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D7327F29-FA12-4B48-AD0E-42B3FDD9519F}"/>
              </a:ext>
            </a:extLst>
          </p:cNvPr>
          <p:cNvSpPr txBox="1">
            <a:spLocks/>
          </p:cNvSpPr>
          <p:nvPr/>
        </p:nvSpPr>
        <p:spPr>
          <a:xfrm>
            <a:off x="5486400" y="9087215"/>
            <a:ext cx="1055267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solidFill>
                  <a:schemeClr val="tx2">
                    <a:lumMod val="10000"/>
                  </a:schemeClr>
                </a:solidFill>
                <a:latin typeface="Arial" panose="020B0604020202020204" pitchFamily="34" charset="0"/>
                <a:cs typeface="Arial" panose="020B0604020202020204" pitchFamily="34" charset="0"/>
              </a:rPr>
              <a:t>Are there places or events your family goes to regularly? What do you do together?</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cultural or educational events have made a strong impression on you?</a:t>
            </a:r>
          </a:p>
          <a:p>
            <a:pPr hangingPunct="1"/>
            <a:endParaRPr lang="en-US" sz="3600" dirty="0">
              <a:latin typeface="Arial" panose="020B0604020202020204" pitchFamily="34" charset="0"/>
              <a:cs typeface="Arial" panose="020B0604020202020204" pitchFamily="34" charset="0"/>
            </a:endParaRPr>
          </a:p>
          <a:p>
            <a:pPr hangingPunct="1"/>
            <a:endParaRPr lang="en-US" sz="36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112537" y="2577367"/>
            <a:ext cx="6396378" cy="7985933"/>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17112537" y="10746831"/>
            <a:ext cx="6396378"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Arial" panose="020B0604020202020204" pitchFamily="34" charset="0"/>
                <a:cs typeface="Arial" panose="020B0604020202020204" pitchFamily="34" charset="0"/>
              </a:rPr>
              <a:t>Walter Williams’ mother, Catherine, in the 1940s. From the documentary </a:t>
            </a:r>
            <a:r>
              <a:rPr lang="en-US" sz="3200" dirty="0">
                <a:solidFill>
                  <a:schemeClr val="bg2"/>
                </a:solidFill>
                <a:latin typeface="Arial" panose="020B0604020202020204" pitchFamily="34" charset="0"/>
                <a:cs typeface="Arial" panose="020B0604020202020204" pitchFamily="34" charset="0"/>
              </a:rPr>
              <a:t>Suffer No Fools</a:t>
            </a:r>
            <a:r>
              <a:rPr lang="en-US" sz="3200" i="1" dirty="0">
                <a:solidFill>
                  <a:schemeClr val="bg2"/>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34557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A Promising Underachiever</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8889904" y="2257620"/>
            <a:ext cx="1382858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school, Williams demonstrated academic talent – and a tendency to play the class clown. Walter’s teachers told his mother than once he got some of the “foolishness” out of him, he would go places.</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Starting with odd jobs at U-Needa-Hat company when he was 13, work was a constant feature in Williams’ teenage years. The household budget was tight, and any spending money Walter wanted for himself had to be earned.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After a couple years, Williams lost his job at the hat shop because other employees reported him as underage – even though he enjoyed the job, wanted the money, and was never in danger. This was an early lesson in the </a:t>
            </a:r>
            <a:r>
              <a:rPr lang="en-US" sz="3600" b="1" dirty="0">
                <a:solidFill>
                  <a:schemeClr val="tx2">
                    <a:lumMod val="10000"/>
                  </a:schemeClr>
                </a:solidFill>
                <a:latin typeface="Arial" panose="020B0604020202020204" pitchFamily="34" charset="0"/>
                <a:cs typeface="Arial" panose="020B0604020202020204" pitchFamily="34" charset="0"/>
              </a:rPr>
              <a:t>unintended</a:t>
            </a:r>
            <a:r>
              <a:rPr lang="en-US" sz="3600" dirty="0">
                <a:solidFill>
                  <a:schemeClr val="tx2">
                    <a:lumMod val="10000"/>
                  </a:schemeClr>
                </a:solidFill>
                <a:latin typeface="Arial" panose="020B0604020202020204" pitchFamily="34" charset="0"/>
                <a:cs typeface="Arial" panose="020B0604020202020204" pitchFamily="34" charset="0"/>
              </a:rPr>
              <a:t> consequences of well-meaning workplace laws.</a:t>
            </a:r>
          </a:p>
        </p:txBody>
      </p:sp>
      <p:pic>
        <p:nvPicPr>
          <p:cNvPr id="3" name="Picture 2">
            <a:extLst>
              <a:ext uri="{FF2B5EF4-FFF2-40B4-BE49-F238E27FC236}">
                <a16:creationId xmlns:a16="http://schemas.microsoft.com/office/drawing/2014/main" id="{6289E2D7-F44D-734B-A96C-DEBFA7FB9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5515" y="2693376"/>
            <a:ext cx="5932715" cy="7179277"/>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C2433330-1EB5-944F-B75D-612BCC6D6590}"/>
              </a:ext>
            </a:extLst>
          </p:cNvPr>
          <p:cNvSpPr txBox="1"/>
          <p:nvPr/>
        </p:nvSpPr>
        <p:spPr>
          <a:xfrm>
            <a:off x="4940154" y="10012091"/>
            <a:ext cx="2658076"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rPr>
              <a:t>Williams upon graduating Junior High in 1951.</a:t>
            </a:r>
          </a:p>
        </p:txBody>
      </p:sp>
      <p:sp>
        <p:nvSpPr>
          <p:cNvPr id="2" name="TextBox 1">
            <a:extLst>
              <a:ext uri="{FF2B5EF4-FFF2-40B4-BE49-F238E27FC236}">
                <a16:creationId xmlns:a16="http://schemas.microsoft.com/office/drawing/2014/main" id="{1404A570-5DD5-61A7-82DE-4DF765D59EED}"/>
              </a:ext>
            </a:extLst>
          </p:cNvPr>
          <p:cNvSpPr txBox="1"/>
          <p:nvPr/>
        </p:nvSpPr>
        <p:spPr>
          <a:xfrm>
            <a:off x="8889904" y="10822569"/>
            <a:ext cx="13267425"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b="1" dirty="0">
                <a:solidFill>
                  <a:schemeClr val="tx2">
                    <a:lumMod val="10000"/>
                  </a:schemeClr>
                </a:solidFill>
                <a:latin typeface="Arial" panose="020B0604020202020204" pitchFamily="34" charset="0"/>
                <a:cs typeface="Arial" panose="020B0604020202020204" pitchFamily="34" charset="0"/>
              </a:rPr>
              <a:t>Why do you think there are laws about children working?</a:t>
            </a:r>
            <a:r>
              <a:rPr lang="en-US" sz="3600" dirty="0">
                <a:solidFill>
                  <a:schemeClr val="tx2">
                    <a:lumMod val="10000"/>
                  </a:schemeClr>
                </a:solidFill>
                <a:latin typeface="Arial" panose="020B0604020202020204" pitchFamily="34" charset="0"/>
                <a:ea typeface="Lato"/>
                <a:cs typeface="Arial" panose="020B0604020202020204" pitchFamily="34" charset="0"/>
              </a:rPr>
              <a:t>​ </a:t>
            </a:r>
            <a:r>
              <a:rPr lang="en-US" sz="3600" b="1" dirty="0">
                <a:solidFill>
                  <a:schemeClr val="tx2">
                    <a:lumMod val="10000"/>
                  </a:schemeClr>
                </a:solidFill>
                <a:latin typeface="Arial" panose="020B0604020202020204" pitchFamily="34" charset="0"/>
                <a:ea typeface="Lato"/>
                <a:cs typeface="Arial" panose="020B0604020202020204" pitchFamily="34" charset="0"/>
              </a:rPr>
              <a:t>Does every law have unintended consequences?</a:t>
            </a:r>
            <a:endParaRPr lang="en-US" sz="3600" b="1" i="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9215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Family Ties &amp; Odd Jobs</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443036"/>
            <a:ext cx="1729863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Walter worked many jobs throughout his teenage years. In the 40s and 50s, with a growing economy and fewer labor regulations, it was quite easy for a young man of any race who wanted a job to find one, at least in major cities like Philadelphia.</a:t>
            </a:r>
          </a:p>
          <a:p>
            <a:pPr hangingPunct="1"/>
            <a:endParaRPr lang="en-US" sz="36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2C3F48F-82B6-E509-D617-BB1D0A86CA23}"/>
              </a:ext>
            </a:extLst>
          </p:cNvPr>
          <p:cNvSpPr txBox="1"/>
          <p:nvPr/>
        </p:nvSpPr>
        <p:spPr>
          <a:xfrm>
            <a:off x="5486399" y="4671237"/>
            <a:ext cx="17298635"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ea typeface="Lato"/>
                <a:cs typeface="Arial" panose="020B0604020202020204" pitchFamily="34" charset="0"/>
              </a:rPr>
              <a:t>For Walter, the jobs were a path to pride and self-confidence. His extended family was proud of his work ethic and celebrated when he graduated high school, an achievement few in his family had reached​.</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1FDBAE33-A818-8FA9-FE9A-22572DA8D911}"/>
              </a:ext>
            </a:extLst>
          </p:cNvPr>
          <p:cNvSpPr txBox="1">
            <a:spLocks/>
          </p:cNvSpPr>
          <p:nvPr/>
        </p:nvSpPr>
        <p:spPr>
          <a:xfrm>
            <a:off x="11517373" y="7059307"/>
            <a:ext cx="11267661" cy="19797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Especially proud was his beloved grandmother, Katherine Morgan. Daughter of a former slave, she had only an elementary school education.</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As an adult, Williams expressed dismay that young men had fewer opportunities for upward mobility than he did in era when open racism was far more common.</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9" name="Picture 2" descr="Horn &amp; Hardart Automats in Philadelphia">
            <a:extLst>
              <a:ext uri="{FF2B5EF4-FFF2-40B4-BE49-F238E27FC236}">
                <a16:creationId xmlns:a16="http://schemas.microsoft.com/office/drawing/2014/main" id="{99CB35F0-7BEC-4526-B4E6-260983D3F81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598966" y="6913157"/>
            <a:ext cx="9149538" cy="5888443"/>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D63DDF1-51A8-4FCB-9E84-CED003DA5289}"/>
              </a:ext>
            </a:extLst>
          </p:cNvPr>
          <p:cNvSpPr txBox="1"/>
          <p:nvPr/>
        </p:nvSpPr>
        <p:spPr>
          <a:xfrm>
            <a:off x="11517373" y="11642308"/>
            <a:ext cx="11267661" cy="11592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600" i="1" dirty="0">
                <a:solidFill>
                  <a:schemeClr val="bg2"/>
                </a:solidFill>
                <a:latin typeface="Arial" panose="020B0604020202020204" pitchFamily="34" charset="0"/>
                <a:cs typeface="Arial" panose="020B0604020202020204" pitchFamily="34" charset="0"/>
              </a:rPr>
              <a:t>Postcard advertisement and explainer for the design of an automat. Horn &amp; </a:t>
            </a:r>
            <a:r>
              <a:rPr lang="en-US" sz="3600" i="1" dirty="0" err="1">
                <a:solidFill>
                  <a:schemeClr val="bg2"/>
                </a:solidFill>
                <a:latin typeface="Arial" panose="020B0604020202020204" pitchFamily="34" charset="0"/>
                <a:cs typeface="Arial" panose="020B0604020202020204" pitchFamily="34" charset="0"/>
              </a:rPr>
              <a:t>Hardart</a:t>
            </a:r>
            <a:r>
              <a:rPr lang="en-US" sz="3600" i="1" dirty="0">
                <a:solidFill>
                  <a:schemeClr val="bg2"/>
                </a:solidFill>
                <a:latin typeface="Arial" panose="020B0604020202020204" pitchFamily="34" charset="0"/>
                <a:cs typeface="Arial" panose="020B0604020202020204" pitchFamily="34" charset="0"/>
              </a:rPr>
              <a:t>, 1939.</a:t>
            </a:r>
          </a:p>
        </p:txBody>
      </p:sp>
    </p:spTree>
    <p:extLst>
      <p:ext uri="{BB962C8B-B14F-4D97-AF65-F5344CB8AC3E}">
        <p14:creationId xmlns:p14="http://schemas.microsoft.com/office/powerpoint/2010/main" val="149554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Family Ties &amp; Odd Jobs</a:t>
            </a:r>
            <a:endParaRPr b="1" dirty="0"/>
          </a:p>
        </p:txBody>
      </p:sp>
      <p:sp>
        <p:nvSpPr>
          <p:cNvPr id="2" name="TextBox 1">
            <a:extLst>
              <a:ext uri="{FF2B5EF4-FFF2-40B4-BE49-F238E27FC236}">
                <a16:creationId xmlns:a16="http://schemas.microsoft.com/office/drawing/2014/main" id="{22C3F48F-82B6-E509-D617-BB1D0A86CA23}"/>
              </a:ext>
            </a:extLst>
          </p:cNvPr>
          <p:cNvSpPr txBox="1"/>
          <p:nvPr/>
        </p:nvSpPr>
        <p:spPr>
          <a:xfrm>
            <a:off x="5486400" y="2580135"/>
            <a:ext cx="1457325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4000" b="1" dirty="0">
                <a:solidFill>
                  <a:schemeClr val="tx2">
                    <a:lumMod val="10000"/>
                  </a:schemeClr>
                </a:solidFill>
                <a:latin typeface="Arial" panose="020B0604020202020204" pitchFamily="34" charset="0"/>
                <a:ea typeface="Lato"/>
                <a:cs typeface="Arial" panose="020B0604020202020204" pitchFamily="34" charset="0"/>
              </a:rPr>
              <a:t>Do you think it is easier or more difficult for young people to earn money now?</a:t>
            </a:r>
          </a:p>
          <a:p>
            <a:endParaRPr lang="en-US" sz="4000" b="1" dirty="0">
              <a:solidFill>
                <a:schemeClr val="tx2">
                  <a:lumMod val="10000"/>
                </a:schemeClr>
              </a:solidFill>
              <a:latin typeface="Arial" panose="020B0604020202020204" pitchFamily="34" charset="0"/>
              <a:ea typeface="Lato"/>
              <a:cs typeface="Arial" panose="020B0604020202020204" pitchFamily="34" charset="0"/>
            </a:endParaRPr>
          </a:p>
          <a:p>
            <a:r>
              <a:rPr lang="en-US" sz="4000" b="1" dirty="0">
                <a:solidFill>
                  <a:schemeClr val="tx2">
                    <a:lumMod val="10000"/>
                  </a:schemeClr>
                </a:solidFill>
                <a:latin typeface="Arial" panose="020B0604020202020204" pitchFamily="34" charset="0"/>
                <a:ea typeface="Lato"/>
                <a:cs typeface="Arial" panose="020B0604020202020204" pitchFamily="34" charset="0"/>
              </a:rPr>
              <a:t>What are some jobs kids can do?</a:t>
            </a:r>
          </a:p>
        </p:txBody>
      </p:sp>
      <p:grpSp>
        <p:nvGrpSpPr>
          <p:cNvPr id="7" name="Group 6">
            <a:extLst>
              <a:ext uri="{FF2B5EF4-FFF2-40B4-BE49-F238E27FC236}">
                <a16:creationId xmlns:a16="http://schemas.microsoft.com/office/drawing/2014/main" id="{D25A064E-5CF4-2467-6070-5CB461A80144}"/>
              </a:ext>
            </a:extLst>
          </p:cNvPr>
          <p:cNvGrpSpPr/>
          <p:nvPr/>
        </p:nvGrpSpPr>
        <p:grpSpPr>
          <a:xfrm>
            <a:off x="2020643" y="5710460"/>
            <a:ext cx="9674545" cy="7318111"/>
            <a:chOff x="13728892" y="4046900"/>
            <a:chExt cx="11889522" cy="8968470"/>
          </a:xfrm>
        </p:grpSpPr>
        <p:pic>
          <p:nvPicPr>
            <p:cNvPr id="4" name="Picture 3">
              <a:extLst>
                <a:ext uri="{FF2B5EF4-FFF2-40B4-BE49-F238E27FC236}">
                  <a16:creationId xmlns:a16="http://schemas.microsoft.com/office/drawing/2014/main" id="{348B9293-6F53-64AD-FABD-F149597154D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707"/>
            <a:stretch/>
          </p:blipFill>
          <p:spPr bwMode="auto">
            <a:xfrm>
              <a:off x="13728892" y="4046900"/>
              <a:ext cx="11889522" cy="8233069"/>
            </a:xfrm>
            <a:prstGeom prst="rect">
              <a:avLst/>
            </a:prstGeom>
            <a:noFill/>
            <a:effectLst>
              <a:softEdge rad="193990"/>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162309E-27A1-6A04-F49D-F818E6E29F38}"/>
                </a:ext>
              </a:extLst>
            </p:cNvPr>
            <p:cNvSpPr txBox="1"/>
            <p:nvPr/>
          </p:nvSpPr>
          <p:spPr>
            <a:xfrm>
              <a:off x="17988130" y="12349009"/>
              <a:ext cx="6327392" cy="6663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Arial" panose="020B0604020202020204" pitchFamily="34" charset="0"/>
                  <a:cs typeface="Arial" panose="020B0604020202020204" pitchFamily="34" charset="0"/>
                </a:rPr>
                <a:t>Philadelphia in the 1950s.</a:t>
              </a:r>
            </a:p>
          </p:txBody>
        </p:sp>
      </p:grpSp>
      <p:pic>
        <p:nvPicPr>
          <p:cNvPr id="3" name="Picture 7" descr="Icon&#10;&#10;Description automatically generated">
            <a:extLst>
              <a:ext uri="{FF2B5EF4-FFF2-40B4-BE49-F238E27FC236}">
                <a16:creationId xmlns:a16="http://schemas.microsoft.com/office/drawing/2014/main" id="{817BA48E-536E-D630-4124-992B71EB50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04206" y="5710460"/>
            <a:ext cx="6759151" cy="6718037"/>
          </a:xfrm>
          <a:prstGeom prst="rect">
            <a:avLst/>
          </a:prstGeom>
        </p:spPr>
      </p:pic>
    </p:spTree>
    <p:extLst>
      <p:ext uri="{BB962C8B-B14F-4D97-AF65-F5344CB8AC3E}">
        <p14:creationId xmlns:p14="http://schemas.microsoft.com/office/powerpoint/2010/main" val="387060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486400" y="914400"/>
            <a:ext cx="18299080" cy="1100215"/>
          </a:xfrm>
          <a:prstGeom prst="rect">
            <a:avLst/>
          </a:prstGeom>
        </p:spPr>
        <p:txBody>
          <a:bodyPr anchor="t">
            <a:noAutofit/>
          </a:bodyPr>
          <a:lstStyle/>
          <a:p>
            <a:pPr>
              <a:lnSpc>
                <a:spcPts val="7640"/>
              </a:lnSpc>
              <a:spcAft>
                <a:spcPts val="600"/>
              </a:spcAft>
            </a:pPr>
            <a:r>
              <a:rPr lang="en-US" sz="7200" b="1" dirty="0"/>
              <a:t>Family Ties &amp; Odd Jobs</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486400" y="2237108"/>
            <a:ext cx="1668162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Williams’ life was transformed when his mother married her childhood friend, Thomas Burchett, who Walter called “Pops.” Pops became the father that Walter had never had. Lessons and wisdom from Pops shaped Williams’ life and feature often in his later writings.</a:t>
            </a:r>
          </a:p>
          <a:p>
            <a:pPr hangingPunct="1"/>
            <a:endParaRPr lang="en-US" dirty="0">
              <a:latin typeface="Arial" panose="020B0604020202020204" pitchFamily="34" charset="0"/>
              <a:cs typeface="Arial" panose="020B0604020202020204" pitchFamily="34" charset="0"/>
            </a:endParaRPr>
          </a:p>
        </p:txBody>
      </p:sp>
      <p:sp>
        <p:nvSpPr>
          <p:cNvPr id="4" name="Woodson Principles Critical Thinking and Discussion Questions">
            <a:extLst>
              <a:ext uri="{FF2B5EF4-FFF2-40B4-BE49-F238E27FC236}">
                <a16:creationId xmlns:a16="http://schemas.microsoft.com/office/drawing/2014/main" id="{9D05069F-F730-EF4A-B6BB-CF0A03FD6E3E}"/>
              </a:ext>
            </a:extLst>
          </p:cNvPr>
          <p:cNvSpPr txBox="1">
            <a:spLocks/>
          </p:cNvSpPr>
          <p:nvPr/>
        </p:nvSpPr>
        <p:spPr>
          <a:xfrm>
            <a:off x="5486399" y="4864580"/>
            <a:ext cx="808131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Around the same time that Pops became his stepfather, Walter took a job driving for Yellow Cab and met his future wife, Connie Taylor.</a:t>
            </a:r>
          </a:p>
          <a:p>
            <a:pPr hangingPunct="1"/>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D791311-456D-17FA-40A3-4CE6F8282ECE}"/>
              </a:ext>
            </a:extLst>
          </p:cNvPr>
          <p:cNvSpPr txBox="1"/>
          <p:nvPr/>
        </p:nvSpPr>
        <p:spPr>
          <a:xfrm>
            <a:off x="5486400" y="7713027"/>
            <a:ext cx="8081319" cy="50885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cs typeface="Arial" panose="020B0604020202020204" pitchFamily="34" charset="0"/>
              </a:rPr>
              <a:t>Like Walter, Connie grew up poor, and they complemented one another beautifully. Walter said what he believed, even when it was socially </a:t>
            </a:r>
            <a:r>
              <a:rPr lang="en-US" sz="3600" b="1" dirty="0">
                <a:solidFill>
                  <a:schemeClr val="tx2">
                    <a:lumMod val="10000"/>
                  </a:schemeClr>
                </a:solidFill>
                <a:latin typeface="Arial" panose="020B0604020202020204" pitchFamily="34" charset="0"/>
                <a:cs typeface="Arial" panose="020B0604020202020204" pitchFamily="34" charset="0"/>
              </a:rPr>
              <a:t>inappropriate.</a:t>
            </a:r>
            <a:r>
              <a:rPr lang="en-US" sz="3600" dirty="0">
                <a:solidFill>
                  <a:schemeClr val="tx2">
                    <a:lumMod val="10000"/>
                  </a:schemeClr>
                </a:solidFill>
                <a:latin typeface="Arial" panose="020B0604020202020204" pitchFamily="34" charset="0"/>
                <a:cs typeface="Arial" panose="020B0604020202020204" pitchFamily="34" charset="0"/>
              </a:rPr>
              <a:t> Connie helped smooth Walter’s rough edges. When Walter continued his education in 1962, Connie worked full time to help support them.</a:t>
            </a:r>
            <a:r>
              <a:rPr lang="en-US" sz="3600" dirty="0">
                <a:solidFill>
                  <a:schemeClr val="tx2">
                    <a:lumMod val="10000"/>
                  </a:schemeClr>
                </a:solidFill>
                <a:latin typeface="Arial" panose="020B0604020202020204" pitchFamily="34" charset="0"/>
                <a:ea typeface="Lato"/>
                <a:cs typeface="Arial" panose="020B0604020202020204" pitchFamily="34" charset="0"/>
              </a:rPr>
              <a:t>​</a:t>
            </a:r>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F171632-6227-1DEF-D8B4-0EBE9F5F0B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98029" y="4489241"/>
            <a:ext cx="8599141" cy="7341956"/>
          </a:xfrm>
          <a:prstGeom prst="rect">
            <a:avLst/>
          </a:prstGeom>
          <a:ln>
            <a:solidFill>
              <a:schemeClr val="tx2">
                <a:lumMod val="10000"/>
              </a:schemeClr>
            </a:solidFill>
          </a:ln>
        </p:spPr>
      </p:pic>
      <p:sp>
        <p:nvSpPr>
          <p:cNvPr id="12" name="TextBox 11">
            <a:extLst>
              <a:ext uri="{FF2B5EF4-FFF2-40B4-BE49-F238E27FC236}">
                <a16:creationId xmlns:a16="http://schemas.microsoft.com/office/drawing/2014/main" id="{36915400-4AE9-935C-173C-D1C0E0F51F03}"/>
              </a:ext>
            </a:extLst>
          </p:cNvPr>
          <p:cNvSpPr txBox="1"/>
          <p:nvPr/>
        </p:nvSpPr>
        <p:spPr>
          <a:xfrm>
            <a:off x="15150077" y="12011680"/>
            <a:ext cx="7495043"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Arial" panose="020B0604020202020204" pitchFamily="34" charset="0"/>
                <a:cs typeface="Arial" panose="020B0604020202020204" pitchFamily="34" charset="0"/>
              </a:rPr>
              <a:t>Connie, Pops, and Walter in the1970s.</a:t>
            </a:r>
          </a:p>
        </p:txBody>
      </p:sp>
    </p:spTree>
    <p:extLst>
      <p:ext uri="{BB962C8B-B14F-4D97-AF65-F5344CB8AC3E}">
        <p14:creationId xmlns:p14="http://schemas.microsoft.com/office/powerpoint/2010/main" val="288154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mod="1"/>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21_BasicWhite</Template>
  <TotalTime>0</TotalTime>
  <Words>4051</Words>
  <Application>Microsoft Office PowerPoint</Application>
  <PresentationFormat>Custom</PresentationFormat>
  <Paragraphs>241</Paragraphs>
  <Slides>30</Slides>
  <Notes>26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Bodoni SvtyTwo ITC TT-Book</vt:lpstr>
      <vt:lpstr>Helvetica Neue</vt:lpstr>
      <vt:lpstr>Lato</vt:lpstr>
      <vt:lpstr>Lato-Light</vt:lpstr>
      <vt:lpstr>Lato Regular</vt:lpstr>
      <vt:lpstr>Wingdings 2</vt:lpstr>
      <vt:lpstr>Bodoni SvtyTwo ITC TT-Bold</vt:lpstr>
      <vt:lpstr>Arial</vt:lpstr>
      <vt:lpstr>21_BasicWhite</vt:lpstr>
      <vt:lpstr>Walter E. Williams Economist of Liberty</vt:lpstr>
      <vt:lpstr>Walter E. Williams: Independent Thinker  </vt:lpstr>
      <vt:lpstr>Walter E. Williams: Popular Economist  </vt:lpstr>
      <vt:lpstr>Growing Up in Philadelphia  </vt:lpstr>
      <vt:lpstr>Growing Up in Philadelphia  </vt:lpstr>
      <vt:lpstr>A Promising Underachiever  </vt:lpstr>
      <vt:lpstr>Family Ties &amp; Odd Jobs</vt:lpstr>
      <vt:lpstr>Family Ties &amp; Odd Jobs</vt:lpstr>
      <vt:lpstr>Family Ties &amp; Odd Jobs </vt:lpstr>
      <vt:lpstr>“A Million-Dollar Experience”  </vt:lpstr>
      <vt:lpstr>Facing “Jim Crow”  </vt:lpstr>
      <vt:lpstr>Facing “Jim Crow”  </vt:lpstr>
      <vt:lpstr>Resisting Racism &amp; Discrimination  </vt:lpstr>
      <vt:lpstr>All Enemies Foreign &amp; Domestic  </vt:lpstr>
      <vt:lpstr>South Korea  </vt:lpstr>
      <vt:lpstr>Going West: Los Angeles  </vt:lpstr>
      <vt:lpstr>Going West: Los Angeles </vt:lpstr>
      <vt:lpstr>Discovering Economics</vt:lpstr>
      <vt:lpstr>Discovering Economics</vt:lpstr>
      <vt:lpstr>A Passion for Teaching</vt:lpstr>
      <vt:lpstr>A Passion for Teaching  </vt:lpstr>
      <vt:lpstr>Black Alternatives </vt:lpstr>
      <vt:lpstr>Black Alternatives  </vt:lpstr>
      <vt:lpstr>The State Against Blacks (1982)  </vt:lpstr>
      <vt:lpstr>“Good Intentions” (1985)</vt:lpstr>
      <vt:lpstr>“A Minority View”</vt:lpstr>
      <vt:lpstr>Fixture of the Conservative Media Circuit </vt:lpstr>
      <vt:lpstr>No Excuses</vt:lpstr>
      <vt:lpstr>An Uncompromising Vision of Freedom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2023-03-13T16:21:59Z</dcterms:created>
  <dcterms:modified xsi:type="dcterms:W3CDTF">2023-04-13T17:08:38Z</dcterms:modified>
</cp:coreProperties>
</file>