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0"/>
  </p:notesMasterIdLst>
  <p:sldIdLst>
    <p:sldId id="265" r:id="rId2"/>
    <p:sldId id="336" r:id="rId3"/>
    <p:sldId id="337" r:id="rId4"/>
    <p:sldId id="341" r:id="rId5"/>
    <p:sldId id="323" r:id="rId6"/>
    <p:sldId id="338" r:id="rId7"/>
    <p:sldId id="328" r:id="rId8"/>
    <p:sldId id="325" r:id="rId9"/>
    <p:sldId id="344" r:id="rId10"/>
    <p:sldId id="326" r:id="rId11"/>
    <p:sldId id="324" r:id="rId12"/>
    <p:sldId id="343" r:id="rId13"/>
    <p:sldId id="299" r:id="rId14"/>
    <p:sldId id="300" r:id="rId15"/>
    <p:sldId id="301" r:id="rId16"/>
    <p:sldId id="302" r:id="rId17"/>
    <p:sldId id="303" r:id="rId18"/>
    <p:sldId id="330" r:id="rId19"/>
    <p:sldId id="304" r:id="rId20"/>
    <p:sldId id="306" r:id="rId21"/>
    <p:sldId id="345" r:id="rId22"/>
    <p:sldId id="333" r:id="rId23"/>
    <p:sldId id="334" r:id="rId24"/>
    <p:sldId id="307" r:id="rId25"/>
    <p:sldId id="308" r:id="rId26"/>
    <p:sldId id="314" r:id="rId27"/>
    <p:sldId id="315" r:id="rId28"/>
    <p:sldId id="346" r:id="rId2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1pPr>
    <a:lvl2pPr marL="0" marR="0" indent="4572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2pPr>
    <a:lvl3pPr marL="0" marR="0" indent="9144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3pPr>
    <a:lvl4pPr marL="0" marR="0" indent="13716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4pPr>
    <a:lvl5pPr marL="0" marR="0" indent="18288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5pPr>
    <a:lvl6pPr marL="0" marR="0" indent="22860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6pPr>
    <a:lvl7pPr marL="0" marR="0" indent="27432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7pPr>
    <a:lvl8pPr marL="0" marR="0" indent="32004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8pPr>
    <a:lvl9pPr marL="0" marR="0" indent="3657600" algn="l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AE4844"/>
        </a:solidFill>
        <a:effectLst/>
        <a:uFillTx/>
        <a:latin typeface="Bodoni SvtyTwo ITC TT-Book"/>
        <a:ea typeface="Bodoni SvtyTwo ITC TT-Book"/>
        <a:cs typeface="Bodoni SvtyTwo ITC TT-Book"/>
        <a:sym typeface="Bodoni SvtyTwo ITC TT-Book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8"/>
    <p:restoredTop sz="94691"/>
  </p:normalViewPr>
  <p:slideViewPr>
    <p:cSldViewPr snapToGrid="0" snapToObjects="1">
      <p:cViewPr varScale="1">
        <p:scale>
          <a:sx n="32" d="100"/>
          <a:sy n="32" d="100"/>
        </p:scale>
        <p:origin x="91" y="4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51" name="Shape 15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023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</a:t>
            </a:r>
            <a:r>
              <a:rPr lang="en-US" dirty="0" err="1"/>
              <a:t>index.shtml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616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2263510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resiliencyquiz.com</a:t>
            </a:r>
            <a:r>
              <a:rPr lang="en-US"/>
              <a:t>/</a:t>
            </a:r>
            <a:r>
              <a:rPr lang="en-US" err="1"/>
              <a:t>index.shtml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6975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[Here’s a joke about optimism/pessimism – What is the difference between a Scottish optimist and a Scottish pessimist? The Scottish pessimist says: “Things can’t get any worse, but the Scottish optimist says, “Yes, they can!”]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0425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421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oldskoolbball.com</a:t>
            </a:r>
            <a:r>
              <a:rPr lang="en-US" dirty="0"/>
              <a:t>/</a:t>
            </a:r>
            <a:r>
              <a:rPr lang="en-US" dirty="0" err="1"/>
              <a:t>michael</a:t>
            </a:r>
            <a:r>
              <a:rPr lang="en-US" dirty="0"/>
              <a:t>-</a:t>
            </a:r>
            <a:r>
              <a:rPr lang="en-US" dirty="0" err="1"/>
              <a:t>jordan</a:t>
            </a:r>
            <a:r>
              <a:rPr lang="en-US" dirty="0"/>
              <a:t>-high-school-varsity/</a:t>
            </a:r>
          </a:p>
        </p:txBody>
      </p:sp>
    </p:spTree>
    <p:extLst>
      <p:ext uri="{BB962C8B-B14F-4D97-AF65-F5344CB8AC3E}">
        <p14:creationId xmlns:p14="http://schemas.microsoft.com/office/powerpoint/2010/main" val="1474251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oldskoolbball.com</a:t>
            </a:r>
            <a:r>
              <a:rPr lang="en-US"/>
              <a:t>/</a:t>
            </a:r>
            <a:r>
              <a:rPr lang="en-US" err="1"/>
              <a:t>michael</a:t>
            </a:r>
            <a:r>
              <a:rPr lang="en-US"/>
              <a:t>-</a:t>
            </a:r>
            <a:r>
              <a:rPr lang="en-US" err="1"/>
              <a:t>jordan</a:t>
            </a:r>
            <a:r>
              <a:rPr lang="en-US"/>
              <a:t>-high-school-varsity/</a:t>
            </a:r>
          </a:p>
        </p:txBody>
      </p:sp>
    </p:spTree>
    <p:extLst>
      <p:ext uri="{BB962C8B-B14F-4D97-AF65-F5344CB8AC3E}">
        <p14:creationId xmlns:p14="http://schemas.microsoft.com/office/powerpoint/2010/main" val="32842895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https://www.norrag.org/student-resilience-during-the-covid-19-crisis-by-anne-fleur-lurvink/</a:t>
            </a:r>
          </a:p>
        </p:txBody>
      </p:sp>
    </p:spTree>
    <p:extLst>
      <p:ext uri="{BB962C8B-B14F-4D97-AF65-F5344CB8AC3E}">
        <p14:creationId xmlns:p14="http://schemas.microsoft.com/office/powerpoint/2010/main" val="153598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7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1294368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2154253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4232925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3368050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242542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2250748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https://resiliencyquiz.com/index.shtml</a:t>
            </a:r>
          </a:p>
        </p:txBody>
      </p:sp>
    </p:spTree>
    <p:extLst>
      <p:ext uri="{BB962C8B-B14F-4D97-AF65-F5344CB8AC3E}">
        <p14:creationId xmlns:p14="http://schemas.microsoft.com/office/powerpoint/2010/main" val="376299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3235412" y="641401"/>
            <a:ext cx="20358152" cy="1264450"/>
          </a:xfrm>
          <a:prstGeom prst="rect">
            <a:avLst/>
          </a:prstGeom>
        </p:spPr>
        <p:txBody>
          <a:bodyPr anchor="b"/>
          <a:lstStyle>
            <a:lvl1pPr>
              <a:defRPr sz="7000" spc="-14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Bodoni SvtyTwo ITC TT-Bold"/>
              </a:defRPr>
            </a:lvl1pPr>
          </a:lstStyle>
          <a:p>
            <a:r>
              <a:rPr dirty="0"/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235412" y="2191943"/>
            <a:ext cx="20358152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buSzTx/>
              <a:buNone/>
              <a:defRPr sz="3000">
                <a:solidFill>
                  <a:schemeClr val="tx2">
                    <a:lumMod val="10000"/>
                  </a:schemeClr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defRPr>
            </a:lvl1pPr>
            <a:lvl2pPr marL="0" indent="457200" defTabSz="825500">
              <a:lnSpc>
                <a:spcPct val="100000"/>
              </a:lnSpc>
              <a:buSzTx/>
              <a:buNone/>
              <a:defRPr sz="300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defRPr>
            </a:lvl2pPr>
            <a:lvl3pPr marL="0" indent="914400" defTabSz="825500">
              <a:lnSpc>
                <a:spcPct val="100000"/>
              </a:lnSpc>
              <a:buSzTx/>
              <a:buNone/>
              <a:defRPr sz="300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defRPr>
            </a:lvl3pPr>
            <a:lvl4pPr marL="0" indent="1371600" defTabSz="825500">
              <a:lnSpc>
                <a:spcPct val="100000"/>
              </a:lnSpc>
              <a:buSzTx/>
              <a:buNone/>
              <a:defRPr sz="300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defRPr>
            </a:lvl4pPr>
            <a:lvl5pPr marL="0" indent="1828800" defTabSz="825500">
              <a:lnSpc>
                <a:spcPct val="100000"/>
              </a:lnSpc>
              <a:buSzTx/>
              <a:buNone/>
              <a:defRPr sz="300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defRPr>
            </a:lvl5pPr>
          </a:lstStyle>
          <a:p>
            <a:r>
              <a:rPr dirty="0"/>
              <a:t>Presentation Subtitle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pic>
        <p:nvPicPr>
          <p:cNvPr id="15" name="White and Gold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258" y="0"/>
            <a:ext cx="463789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/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/>
              <a:t>Slide bullet text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chemeClr val="tx2">
              <a:lumMod val="10000"/>
            </a:schemeClr>
          </a:solidFill>
          <a:uFillTx/>
          <a:latin typeface="Arial" panose="020B0604020202020204" pitchFamily="34" charset="0"/>
          <a:ea typeface="+mn-ea"/>
          <a:cs typeface="Arial" panose="020B0604020202020204" pitchFamily="34" charset="0"/>
          <a:sym typeface="Lato-Light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-52" baseline="0">
          <a:solidFill>
            <a:srgbClr val="AE4844"/>
          </a:solidFill>
          <a:uFillTx/>
          <a:latin typeface="+mn-lt"/>
          <a:ea typeface="+mn-ea"/>
          <a:cs typeface="+mn-cs"/>
          <a:sym typeface="Lato-Light"/>
        </a:defRPr>
      </a:lvl9pPr>
    </p:titleStyle>
    <p:bodyStyle>
      <a:lvl1pPr marL="2540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chemeClr val="tx2">
              <a:lumMod val="10000"/>
            </a:schemeClr>
          </a:solidFill>
          <a:uFillTx/>
          <a:latin typeface="Arial" panose="020B0604020202020204" pitchFamily="34" charset="0"/>
          <a:ea typeface="Lato Regular"/>
          <a:cs typeface="Arial" panose="020B0604020202020204" pitchFamily="34" charset="0"/>
          <a:sym typeface="Lato Regular"/>
        </a:defRPr>
      </a:lvl1pPr>
      <a:lvl2pPr marL="8636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chemeClr val="tx2">
              <a:lumMod val="10000"/>
            </a:schemeClr>
          </a:solidFill>
          <a:uFillTx/>
          <a:latin typeface="Arial" panose="020B0604020202020204" pitchFamily="34" charset="0"/>
          <a:ea typeface="Lato Regular"/>
          <a:cs typeface="Arial" panose="020B0604020202020204" pitchFamily="34" charset="0"/>
          <a:sym typeface="Lato Regular"/>
        </a:defRPr>
      </a:lvl2pPr>
      <a:lvl3pPr marL="14732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chemeClr val="tx2">
              <a:lumMod val="10000"/>
            </a:schemeClr>
          </a:solidFill>
          <a:uFillTx/>
          <a:latin typeface="Arial" panose="020B0604020202020204" pitchFamily="34" charset="0"/>
          <a:ea typeface="Lato Regular"/>
          <a:cs typeface="Arial" panose="020B0604020202020204" pitchFamily="34" charset="0"/>
          <a:sym typeface="Lato Regular"/>
        </a:defRPr>
      </a:lvl3pPr>
      <a:lvl4pPr marL="20828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chemeClr val="tx2">
              <a:lumMod val="10000"/>
            </a:schemeClr>
          </a:solidFill>
          <a:uFillTx/>
          <a:latin typeface="Arial" panose="020B0604020202020204" pitchFamily="34" charset="0"/>
          <a:ea typeface="Lato Regular"/>
          <a:cs typeface="Arial" panose="020B0604020202020204" pitchFamily="34" charset="0"/>
          <a:sym typeface="Lato Regular"/>
        </a:defRPr>
      </a:lvl4pPr>
      <a:lvl5pPr marL="26924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chemeClr val="tx2">
              <a:lumMod val="10000"/>
            </a:schemeClr>
          </a:solidFill>
          <a:uFillTx/>
          <a:latin typeface="Arial" panose="020B0604020202020204" pitchFamily="34" charset="0"/>
          <a:ea typeface="Lato Regular"/>
          <a:cs typeface="Arial" panose="020B0604020202020204" pitchFamily="34" charset="0"/>
          <a:sym typeface="Lato Regular"/>
        </a:defRPr>
      </a:lvl5pPr>
      <a:lvl6pPr marL="33020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6pPr>
      <a:lvl7pPr marL="39116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7pPr>
      <a:lvl8pPr marL="45212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8pPr>
      <a:lvl9pPr marL="5130800" marR="0" indent="-254000" algn="l" defTabSz="2438338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000" b="0" i="0" u="none" strike="noStrike" cap="none" spc="0" baseline="0">
          <a:solidFill>
            <a:srgbClr val="5E5E5E"/>
          </a:solidFill>
          <a:uFillTx/>
          <a:latin typeface="Lato Regular"/>
          <a:ea typeface="Lato Regular"/>
          <a:cs typeface="Lato Regular"/>
          <a:sym typeface="Lato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hyperlink" Target="https://player.vimeo.com/video/40008498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KS0PvJC0Fm4?feature=oembed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4779256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Resilience </a:t>
            </a:r>
            <a:r>
              <a:rPr lang="en-US" dirty="0"/>
              <a:t>and</a:t>
            </a:r>
            <a:r>
              <a:rPr lang="en-US" b="1" dirty="0"/>
              <a:t> Learned Optimism</a:t>
            </a:r>
            <a:endParaRPr sz="4800" b="1" spc="-150" dirty="0"/>
          </a:p>
        </p:txBody>
      </p:sp>
      <p:sp>
        <p:nvSpPr>
          <p:cNvPr id="8" name="Lorem ipsum…">
            <a:extLst>
              <a:ext uri="{FF2B5EF4-FFF2-40B4-BE49-F238E27FC236}">
                <a16:creationId xmlns:a16="http://schemas.microsoft.com/office/drawing/2014/main" id="{8F5B8B8A-85F3-5644-B6BD-DB3DD040BF75}"/>
              </a:ext>
            </a:extLst>
          </p:cNvPr>
          <p:cNvSpPr txBox="1"/>
          <p:nvPr/>
        </p:nvSpPr>
        <p:spPr>
          <a:xfrm>
            <a:off x="5486400" y="3797816"/>
            <a:ext cx="7728856" cy="61965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spcCol="1017907">
            <a:spAutoFit/>
          </a:bodyPr>
          <a:lstStyle/>
          <a:p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“Here men from the planet Earth first set foot upon the moon. July 1969 A.D. </a:t>
            </a:r>
          </a:p>
          <a:p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came in peace for all mankind.” </a:t>
            </a:r>
          </a:p>
          <a:p>
            <a:endParaRPr lang="en-US" sz="4400" i="1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400" i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Plaque on Apollo 11 lunar module</a:t>
            </a:r>
            <a:endParaRPr sz="4400" i="1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person that is standing in the dirt&#10;&#10;Description automatically generated">
            <a:extLst>
              <a:ext uri="{FF2B5EF4-FFF2-40B4-BE49-F238E27FC236}">
                <a16:creationId xmlns:a16="http://schemas.microsoft.com/office/drawing/2014/main" id="{414A44F2-82D6-404B-992B-5A89190096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0" y="3657600"/>
            <a:ext cx="9525000" cy="6477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Woodson Principles…">
            <a:extLst>
              <a:ext uri="{FF2B5EF4-FFF2-40B4-BE49-F238E27FC236}">
                <a16:creationId xmlns:a16="http://schemas.microsoft.com/office/drawing/2014/main" id="{78E7E084-603F-4151-AAE4-C00EB2BD139E}"/>
              </a:ext>
            </a:extLst>
          </p:cNvPr>
          <p:cNvSpPr txBox="1">
            <a:spLocks/>
          </p:cNvSpPr>
          <p:nvPr/>
        </p:nvSpPr>
        <p:spPr>
          <a:xfrm>
            <a:off x="5486400" y="2023985"/>
            <a:ext cx="14779256" cy="1100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chemeClr val="tx2">
                    <a:lumMod val="10000"/>
                  </a:schemeClr>
                </a:solidFill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>
              <a:spcBef>
                <a:spcPts val="1200"/>
              </a:spcBef>
              <a:spcAft>
                <a:spcPts val="1200"/>
              </a:spcAft>
            </a:pPr>
            <a:r>
              <a:rPr lang="en-US" sz="5400" spc="-150" dirty="0"/>
              <a:t>Two psychological traits that can help you in life</a:t>
            </a:r>
          </a:p>
        </p:txBody>
      </p:sp>
      <p:pic>
        <p:nvPicPr>
          <p:cNvPr id="6" name="image1.jpg">
            <a:extLst>
              <a:ext uri="{FF2B5EF4-FFF2-40B4-BE49-F238E27FC236}">
                <a16:creationId xmlns:a16="http://schemas.microsoft.com/office/drawing/2014/main" id="{C1DC14F0-7692-F249-9DDE-F6576602187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78678" y="12744893"/>
            <a:ext cx="2305322" cy="971107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156688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8386167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How do you view challenges? </a:t>
            </a:r>
            <a:br>
              <a:rPr lang="en-US" dirty="0"/>
            </a:br>
            <a:r>
              <a:rPr lang="en-US" sz="4800" dirty="0"/>
              <a:t>     </a:t>
            </a:r>
            <a:r>
              <a:rPr lang="en-US" sz="4800" spc="0" dirty="0"/>
              <a:t>How do you “talk to yourself”?</a:t>
            </a:r>
            <a:endParaRPr sz="4800" spc="0"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5486400" y="3418891"/>
            <a:ext cx="17569543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36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say you have a big test coming up. Which way are you more likely to think about it? </a:t>
            </a:r>
          </a:p>
          <a:p>
            <a:pPr hangingPunct="1"/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A: This might take work, but if I prepare properly, I can handle this. </a:t>
            </a:r>
          </a:p>
          <a:p>
            <a:pPr hangingPunct="1"/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B. This is awful! I’m doomed!</a:t>
            </a:r>
          </a:p>
          <a:p>
            <a:pPr hangingPunct="1"/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r>
              <a:rPr lang="en-US" sz="36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about if you messed up on something – how are you likely to think about it afterwards? </a:t>
            </a:r>
          </a:p>
          <a:p>
            <a:pPr hangingPunct="1"/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A: That was bad, but it’s over. What can I change so that it doesn’t happen again?</a:t>
            </a:r>
          </a:p>
          <a:p>
            <a:pPr hangingPunct="1"/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B: I’m such a screw-up! Nothing I do ever goes right! </a:t>
            </a:r>
          </a:p>
          <a:p>
            <a:pPr hangingPunct="1"/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r>
              <a:rPr lang="en-US" sz="36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about if you had your hopes set on something, and it didn’t happen? </a:t>
            </a:r>
          </a:p>
          <a:p>
            <a:pPr hangingPunct="1"/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A: I’m disappointed, but I’ll keep trying until I succeed. </a:t>
            </a:r>
          </a:p>
          <a:p>
            <a:pPr hangingPunct="1"/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B: I’m devastated and now I’m going to give up. </a:t>
            </a:r>
          </a:p>
          <a:p>
            <a:pPr hangingPunct="1"/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r>
              <a:rPr lang="en-US" sz="36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of these two types of responses is more likely to lead to success? </a:t>
            </a:r>
          </a:p>
          <a:p>
            <a:pPr hangingPunct="1"/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747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8712738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b="1" dirty="0"/>
              <a:t>Good News: </a:t>
            </a:r>
            <a:br>
              <a:rPr lang="en-US" b="1" dirty="0"/>
            </a:br>
            <a:r>
              <a:rPr lang="en-US" dirty="0"/>
              <a:t>You can become more resilient!</a:t>
            </a:r>
            <a:endParaRPr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5486400" y="2932604"/>
            <a:ext cx="16784789" cy="16036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practice and learn better ways of framing situations </a:t>
            </a:r>
            <a:b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talking to yourself, so that you can build greater resilience. </a:t>
            </a: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necklace&#10;&#10;Description automatically generated">
            <a:extLst>
              <a:ext uri="{FF2B5EF4-FFF2-40B4-BE49-F238E27FC236}">
                <a16:creationId xmlns:a16="http://schemas.microsoft.com/office/drawing/2014/main" id="{FBA69AB9-0803-2F47-B36A-6E505BB854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815" y="5334952"/>
            <a:ext cx="7124700" cy="72771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0DD8FB-04BF-769E-B3A5-5CCA341A0C17}"/>
              </a:ext>
            </a:extLst>
          </p:cNvPr>
          <p:cNvSpPr txBox="1"/>
          <p:nvPr/>
        </p:nvSpPr>
        <p:spPr>
          <a:xfrm>
            <a:off x="11376991" y="4776005"/>
            <a:ext cx="9889797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this video for more on learning resilience:</a:t>
            </a:r>
            <a:endParaRPr lang="en-US" sz="44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hlinkClick r:id="rId4"/>
            <a:extLst>
              <a:ext uri="{FF2B5EF4-FFF2-40B4-BE49-F238E27FC236}">
                <a16:creationId xmlns:a16="http://schemas.microsoft.com/office/drawing/2014/main" id="{A3B67390-AA01-4B96-80F8-1DF7D81BD6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6991" y="6472588"/>
            <a:ext cx="11363717" cy="6388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19717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7254051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b="1" dirty="0"/>
              <a:t>You can become more resilient!</a:t>
            </a:r>
            <a:endParaRPr b="1" dirty="0"/>
          </a:p>
        </p:txBody>
      </p:sp>
      <p:sp>
        <p:nvSpPr>
          <p:cNvPr id="5" name="Woodson Principles Critical Thinking and Discussion Questions">
            <a:extLst>
              <a:ext uri="{FF2B5EF4-FFF2-40B4-BE49-F238E27FC236}">
                <a16:creationId xmlns:a16="http://schemas.microsoft.com/office/drawing/2014/main" id="{446381A0-996E-5C4C-9C64-866297101C58}"/>
              </a:ext>
            </a:extLst>
          </p:cNvPr>
          <p:cNvSpPr txBox="1">
            <a:spLocks/>
          </p:cNvSpPr>
          <p:nvPr/>
        </p:nvSpPr>
        <p:spPr>
          <a:xfrm>
            <a:off x="5486400" y="2245237"/>
            <a:ext cx="17254051" cy="4272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Professor Martin Seligman of the University of Pennsylvania believes that our way of thinking, and talking to ourselves, plays a major role in how we face difficulties in our lives. </a:t>
            </a: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way leads to growth and success, and the other to greater difficulties. </a:t>
            </a: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E8FDD0-8147-0949-986E-03E67F4D64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3618" y="7819781"/>
            <a:ext cx="4263571" cy="39695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6A0722-5524-49B6-94C3-3FFA06E26D5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811" y="6858000"/>
            <a:ext cx="10476614" cy="589309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48260087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13687109" y="4839245"/>
            <a:ext cx="8235700" cy="322943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400" b="1" dirty="0">
                <a:latin typeface="Arial" panose="020B0604020202020204" pitchFamily="34" charset="0"/>
              </a:rPr>
              <a:t>Do you know the difference between an optimist and a pessimist? </a:t>
            </a:r>
          </a:p>
          <a:p>
            <a:r>
              <a:rPr lang="en-US" sz="4400" dirty="0">
                <a:latin typeface="Arial" panose="020B0604020202020204" pitchFamily="34" charset="0"/>
              </a:rPr>
              <a:t> </a:t>
            </a:r>
          </a:p>
          <a:p>
            <a:pPr lvl="0"/>
            <a:r>
              <a:rPr lang="en-US" sz="4400" dirty="0">
                <a:latin typeface="Arial" panose="020B0604020202020204" pitchFamily="34" charset="0"/>
              </a:rPr>
              <a:t>According to Professor Seligman’s research, the mindset of optimism is more likely to lead to positive outcomes.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62C319-6127-1248-AF9B-2D65E9F6892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191" y="3628566"/>
            <a:ext cx="10415921" cy="834547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51746944-3135-A444-8EFC-4C84C222D418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8542097" cy="1100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Optimist and a Pessimist:</a:t>
            </a:r>
          </a:p>
          <a:p>
            <a:pPr hangingPunct="1"/>
            <a:r>
              <a:rPr lang="en-US" sz="6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What’s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3209951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5486401" y="2372870"/>
            <a:ext cx="9462976" cy="238719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400" dirty="0">
                <a:latin typeface="Arial" panose="020B0604020202020204" pitchFamily="34" charset="0"/>
              </a:rPr>
              <a:t>Even if you’re naturally pessimistic (many of us are), you can still develop the skill of optimism, so that you have better outcomes in </a:t>
            </a:r>
            <a:r>
              <a:rPr lang="en-US" sz="4400" i="1" dirty="0">
                <a:latin typeface="Arial" panose="020B0604020202020204" pitchFamily="34" charset="0"/>
              </a:rPr>
              <a:t>your</a:t>
            </a:r>
            <a:r>
              <a:rPr lang="en-US" sz="4400" dirty="0">
                <a:latin typeface="Arial" panose="020B0604020202020204" pitchFamily="34" charset="0"/>
              </a:rPr>
              <a:t> life. </a:t>
            </a:r>
          </a:p>
          <a:p>
            <a:endParaRPr lang="en-US" sz="4400" dirty="0">
              <a:latin typeface="Arial" panose="020B0604020202020204" pitchFamily="34" charset="0"/>
            </a:endParaRPr>
          </a:p>
          <a:p>
            <a:r>
              <a:rPr lang="en-US" sz="4400" dirty="0">
                <a:latin typeface="Arial" panose="020B0604020202020204" pitchFamily="34" charset="0"/>
              </a:rPr>
              <a:t>In other words: </a:t>
            </a:r>
            <a:r>
              <a:rPr lang="en-US" sz="4400" b="1" dirty="0">
                <a:latin typeface="Arial" panose="020B0604020202020204" pitchFamily="34" charset="0"/>
              </a:rPr>
              <a:t>you can CHOOSE</a:t>
            </a:r>
            <a:r>
              <a:rPr lang="en-US" sz="4400" dirty="0">
                <a:latin typeface="Arial" panose="020B0604020202020204" pitchFamily="34" charset="0"/>
              </a:rPr>
              <a:t> the thoughts that you think. So, you might as well choose </a:t>
            </a:r>
            <a:r>
              <a:rPr lang="en-US" sz="4400" b="1" dirty="0">
                <a:latin typeface="Arial" panose="020B0604020202020204" pitchFamily="34" charset="0"/>
              </a:rPr>
              <a:t>thoughts that will </a:t>
            </a:r>
            <a:r>
              <a:rPr lang="en-US" sz="4400" b="1" i="1" dirty="0">
                <a:latin typeface="Arial" panose="020B0604020202020204" pitchFamily="34" charset="0"/>
              </a:rPr>
              <a:t>help you in your life!</a:t>
            </a:r>
            <a:endParaRPr lang="en-US" sz="4400" b="1" dirty="0">
              <a:latin typeface="Arial" panose="020B0604020202020204" pitchFamily="34" charset="0"/>
            </a:endParaRPr>
          </a:p>
          <a:p>
            <a:pPr lvl="0"/>
            <a:endParaRPr lang="en-US" sz="4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2B48F2-88F3-AC46-8FD6-237EAE77C1D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4000" contrast="-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8277" y="2729259"/>
            <a:ext cx="5958644" cy="893796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Woodson Principles…">
            <a:extLst>
              <a:ext uri="{FF2B5EF4-FFF2-40B4-BE49-F238E27FC236}">
                <a16:creationId xmlns:a16="http://schemas.microsoft.com/office/drawing/2014/main" id="{155C948A-DCE4-BB49-AA51-1048236C2544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2409776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Good News!</a:t>
            </a:r>
          </a:p>
        </p:txBody>
      </p:sp>
    </p:spTree>
    <p:extLst>
      <p:ext uri="{BB962C8B-B14F-4D97-AF65-F5344CB8AC3E}">
        <p14:creationId xmlns:p14="http://schemas.microsoft.com/office/powerpoint/2010/main" val="401863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10026786" y="3275053"/>
            <a:ext cx="11772450" cy="450590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400" dirty="0">
                <a:latin typeface="Arial" panose="020B0604020202020204" pitchFamily="34" charset="0"/>
              </a:rPr>
              <a:t>We </a:t>
            </a:r>
            <a:r>
              <a:rPr lang="en-US" sz="4400" b="1" dirty="0">
                <a:latin typeface="Arial" panose="020B0604020202020204" pitchFamily="34" charset="0"/>
              </a:rPr>
              <a:t>ALL</a:t>
            </a:r>
            <a:r>
              <a:rPr lang="en-US" sz="4400" dirty="0">
                <a:latin typeface="Arial" panose="020B0604020202020204" pitchFamily="34" charset="0"/>
              </a:rPr>
              <a:t> experience a bad situation (adversity) from time to time. What matters is what you say to yourself about it. </a:t>
            </a:r>
          </a:p>
          <a:p>
            <a:r>
              <a:rPr lang="en-US" sz="4400" dirty="0">
                <a:latin typeface="Arial" panose="020B0604020202020204" pitchFamily="34" charset="0"/>
              </a:rPr>
              <a:t> </a:t>
            </a:r>
          </a:p>
          <a:p>
            <a:r>
              <a:rPr lang="en-US" sz="4400" dirty="0">
                <a:latin typeface="Arial" panose="020B0604020202020204" pitchFamily="34" charset="0"/>
              </a:rPr>
              <a:t>A pessimist will explain a bad situation to themselves like this: </a:t>
            </a:r>
          </a:p>
          <a:p>
            <a:endParaRPr lang="en-US" sz="4400" dirty="0"/>
          </a:p>
          <a:p>
            <a:r>
              <a:rPr lang="en-US" sz="4400" dirty="0">
                <a:latin typeface="Arial" panose="020B0604020202020204" pitchFamily="34" charset="0"/>
              </a:rPr>
              <a:t>“It will never change, it’s my fault, and it ruins everything.”</a:t>
            </a:r>
          </a:p>
          <a:p>
            <a:endParaRPr lang="en-US" sz="4400" dirty="0"/>
          </a:p>
          <a:p>
            <a:r>
              <a:rPr lang="en-US" sz="4400" dirty="0">
                <a:latin typeface="Arial" panose="020B0604020202020204" pitchFamily="34" charset="0"/>
              </a:rPr>
              <a:t>In other words, it’s </a:t>
            </a:r>
            <a:r>
              <a:rPr lang="en-US" sz="4400" b="1" dirty="0">
                <a:latin typeface="Arial" panose="020B0604020202020204" pitchFamily="34" charset="0"/>
              </a:rPr>
              <a:t>permanent, personal, and pervasive</a:t>
            </a:r>
            <a:r>
              <a:rPr lang="en-US" sz="4400" dirty="0">
                <a:latin typeface="Arial" panose="020B0604020202020204" pitchFamily="34" charset="0"/>
              </a:rPr>
              <a:t>.</a:t>
            </a:r>
          </a:p>
          <a:p>
            <a:pPr lvl="0"/>
            <a:endParaRPr lang="en-US" sz="4400" dirty="0"/>
          </a:p>
        </p:txBody>
      </p:sp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B7DA13CB-E2EF-CD49-9EF8-5A3E1EDFA8B6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2409776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Optimism</a:t>
            </a:r>
          </a:p>
        </p:txBody>
      </p:sp>
      <p:pic>
        <p:nvPicPr>
          <p:cNvPr id="6" name="Picture 5" descr="A picture containing standing, water, looking, person&#10;&#10;Description automatically generated">
            <a:extLst>
              <a:ext uri="{FF2B5EF4-FFF2-40B4-BE49-F238E27FC236}">
                <a16:creationId xmlns:a16="http://schemas.microsoft.com/office/drawing/2014/main" id="{847F290C-EA55-D545-8E8E-74EABCCEF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765" y="2690005"/>
            <a:ext cx="6920742" cy="9735960"/>
          </a:xfrm>
          <a:prstGeom prst="rect">
            <a:avLst/>
          </a:prstGeom>
          <a:effectLst>
            <a:softEdge rad="444500"/>
          </a:effectLst>
        </p:spPr>
      </p:pic>
    </p:spTree>
    <p:extLst>
      <p:ext uri="{BB962C8B-B14F-4D97-AF65-F5344CB8AC3E}">
        <p14:creationId xmlns:p14="http://schemas.microsoft.com/office/powerpoint/2010/main" val="2663281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11098513" y="4811038"/>
            <a:ext cx="8784371" cy="409392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400" dirty="0">
                <a:latin typeface="Arial" panose="020B0604020202020204" pitchFamily="34" charset="0"/>
              </a:rPr>
              <a:t>An optimist turns this around to make it </a:t>
            </a:r>
            <a:r>
              <a:rPr lang="en-US" sz="4400" b="1" dirty="0">
                <a:latin typeface="Arial" panose="020B0604020202020204" pitchFamily="34" charset="0"/>
              </a:rPr>
              <a:t>temporary, impersonal, and specific</a:t>
            </a:r>
            <a:r>
              <a:rPr lang="en-US" sz="4400" dirty="0">
                <a:latin typeface="Arial" panose="020B0604020202020204" pitchFamily="34" charset="0"/>
              </a:rPr>
              <a:t>.</a:t>
            </a:r>
            <a:r>
              <a:rPr lang="en-US" sz="4400" b="1" dirty="0">
                <a:latin typeface="Arial" panose="020B0604020202020204" pitchFamily="34" charset="0"/>
              </a:rPr>
              <a:t> </a:t>
            </a:r>
          </a:p>
          <a:p>
            <a:br>
              <a:rPr lang="en-US" sz="4400" dirty="0">
                <a:latin typeface="Arial" panose="020B0604020202020204" pitchFamily="34" charset="0"/>
              </a:rPr>
            </a:br>
            <a:r>
              <a:rPr lang="en-US" sz="4400" dirty="0">
                <a:latin typeface="Arial" panose="020B0604020202020204" pitchFamily="34" charset="0"/>
              </a:rPr>
              <a:t>In other words, “It won’t last, and even though this one area of my life is affected right now, other parts of my life are going just fine.”</a:t>
            </a:r>
          </a:p>
        </p:txBody>
      </p:sp>
      <p:pic>
        <p:nvPicPr>
          <p:cNvPr id="2050" name="Picture 2" descr="sun peeping on ice mountain">
            <a:extLst>
              <a:ext uri="{FF2B5EF4-FFF2-40B4-BE49-F238E27FC236}">
                <a16:creationId xmlns:a16="http://schemas.microsoft.com/office/drawing/2014/main" id="{E8CB59ED-ED04-024D-A8CB-301F9E54C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529" y="2421081"/>
            <a:ext cx="6920545" cy="1038081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680F1D05-07B8-EA47-B677-312787B317EA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2409776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Optimism</a:t>
            </a:r>
          </a:p>
        </p:txBody>
      </p:sp>
    </p:spTree>
    <p:extLst>
      <p:ext uri="{BB962C8B-B14F-4D97-AF65-F5344CB8AC3E}">
        <p14:creationId xmlns:p14="http://schemas.microsoft.com/office/powerpoint/2010/main" val="391670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5486400" y="2500558"/>
            <a:ext cx="15893143" cy="470361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400" dirty="0">
                <a:latin typeface="Arial" panose="020B0604020202020204" pitchFamily="34" charset="0"/>
              </a:rPr>
              <a:t>Let’s look at a few examples:  </a:t>
            </a:r>
          </a:p>
          <a:p>
            <a:r>
              <a:rPr lang="en-US" sz="4400" dirty="0">
                <a:latin typeface="Arial" panose="020B0604020202020204" pitchFamily="34" charset="0"/>
              </a:rPr>
              <a:t> </a:t>
            </a:r>
          </a:p>
          <a:p>
            <a:r>
              <a:rPr lang="en-US" sz="4400" dirty="0">
                <a:latin typeface="Arial" panose="020B0604020202020204" pitchFamily="34" charset="0"/>
              </a:rPr>
              <a:t>You walk into the cafeteria alone, and all the seats where your friends are sitting are taken. You have to sit at a different table. </a:t>
            </a:r>
          </a:p>
          <a:p>
            <a:endParaRPr lang="en-US" sz="4400" b="1" dirty="0"/>
          </a:p>
          <a:p>
            <a:r>
              <a:rPr lang="en-US" sz="4400" b="1" dirty="0">
                <a:latin typeface="Arial" panose="020B0604020202020204" pitchFamily="34" charset="0"/>
              </a:rPr>
              <a:t>What do you say to yourself? </a:t>
            </a:r>
          </a:p>
          <a:p>
            <a:r>
              <a:rPr lang="en-US" sz="4400" b="1" dirty="0"/>
              <a:t> </a:t>
            </a:r>
          </a:p>
        </p:txBody>
      </p:sp>
      <p:pic>
        <p:nvPicPr>
          <p:cNvPr id="7" name="Picture 6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0EB08BB7-DBE6-DE46-A398-C42A6CE46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8003" y="6858000"/>
            <a:ext cx="10248900" cy="64008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Woodson Principles…">
            <a:extLst>
              <a:ext uri="{FF2B5EF4-FFF2-40B4-BE49-F238E27FC236}">
                <a16:creationId xmlns:a16="http://schemas.microsoft.com/office/drawing/2014/main" id="{DCF97AF2-123E-584D-BA91-33F49A22CDD5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8390503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Learned Optimism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702676"/>
      </p:ext>
    </p:extLst>
  </p:cSld>
  <p:clrMapOvr>
    <a:masterClrMapping/>
  </p:clrMapOvr>
  <p:transition spd="slow"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odson Principles…">
            <a:extLst>
              <a:ext uri="{FF2B5EF4-FFF2-40B4-BE49-F238E27FC236}">
                <a16:creationId xmlns:a16="http://schemas.microsoft.com/office/drawing/2014/main" id="{938B7473-458B-5D48-BBE2-BF3D2C106C58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8390503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Learned Optimism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5486401" y="2430476"/>
            <a:ext cx="9906000" cy="4703617"/>
          </a:xfrm>
          <a:prstGeom prst="rect">
            <a:avLst/>
          </a:prstGeom>
        </p:spPr>
        <p:txBody>
          <a:bodyPr lIns="50800" tIns="50800" rIns="50800" bIns="50800" anchor="t">
            <a:noAutofit/>
          </a:bodyPr>
          <a:lstStyle/>
          <a:p>
            <a:r>
              <a:rPr lang="en-US" sz="4400" b="1" dirty="0">
                <a:latin typeface="Arial" panose="020B0604020202020204" pitchFamily="34" charset="0"/>
              </a:rPr>
              <a:t>The pessimistic response: </a:t>
            </a:r>
          </a:p>
          <a:p>
            <a:r>
              <a:rPr lang="en-US" sz="4400" b="1" dirty="0">
                <a:latin typeface="Arial" panose="020B0604020202020204" pitchFamily="34" charset="0"/>
              </a:rPr>
              <a:t>permanent, personal, and pervasive</a:t>
            </a:r>
          </a:p>
          <a:p>
            <a:endParaRPr lang="en-US" sz="4400" i="1" dirty="0">
              <a:latin typeface="Arial" panose="020B0604020202020204" pitchFamily="34" charset="0"/>
            </a:endParaRPr>
          </a:p>
          <a:p>
            <a:r>
              <a:rPr lang="en-US" sz="4400" i="1" dirty="0">
                <a:latin typeface="Arial" panose="020B0604020202020204" pitchFamily="34" charset="0"/>
              </a:rPr>
              <a:t>I don’t have any friends and no one </a:t>
            </a:r>
          </a:p>
          <a:p>
            <a:r>
              <a:rPr lang="en-US" sz="4400" i="1" dirty="0">
                <a:latin typeface="Arial" panose="020B0604020202020204" pitchFamily="34" charset="0"/>
              </a:rPr>
              <a:t>will ever want to sit with me. They </a:t>
            </a:r>
          </a:p>
          <a:p>
            <a:r>
              <a:rPr lang="en-US" sz="4400" i="1" dirty="0">
                <a:latin typeface="Arial" panose="020B0604020202020204" pitchFamily="34" charset="0"/>
              </a:rPr>
              <a:t>hate me and my day is ruined!</a:t>
            </a:r>
          </a:p>
          <a:p>
            <a:endParaRPr lang="en-US" sz="4400" dirty="0">
              <a:latin typeface="Arial" panose="020B0604020202020204" pitchFamily="34" charset="0"/>
            </a:endParaRPr>
          </a:p>
          <a:p>
            <a:r>
              <a:rPr lang="en-US" sz="4400" b="1" dirty="0">
                <a:latin typeface="Arial" panose="020B0604020202020204" pitchFamily="34" charset="0"/>
              </a:rPr>
              <a:t>The optimistic response: </a:t>
            </a:r>
            <a:br>
              <a:rPr lang="en-US" sz="4400" b="1" dirty="0">
                <a:latin typeface="Arial" panose="020B0604020202020204" pitchFamily="34" charset="0"/>
              </a:rPr>
            </a:br>
            <a:r>
              <a:rPr lang="en-US" sz="4400" b="1" dirty="0">
                <a:latin typeface="Arial" panose="020B0604020202020204" pitchFamily="34" charset="0"/>
              </a:rPr>
              <a:t>temporary, impersonal, and specific</a:t>
            </a:r>
          </a:p>
          <a:p>
            <a:endParaRPr lang="en-US" sz="4400" b="1" dirty="0">
              <a:latin typeface="Arial" panose="020B0604020202020204" pitchFamily="34" charset="0"/>
            </a:endParaRPr>
          </a:p>
          <a:p>
            <a:r>
              <a:rPr lang="en-US" sz="4400" i="1" dirty="0">
                <a:latin typeface="Arial" panose="020B0604020202020204" pitchFamily="34" charset="0"/>
              </a:rPr>
              <a:t>My friends are sitting over there today. It’s probably because they’re all on the volleyball team. Who should I sit with today? Maybe I can make a new friend.</a:t>
            </a:r>
          </a:p>
          <a:p>
            <a:endParaRPr lang="en-US" sz="4400" dirty="0">
              <a:latin typeface="Arial" panose="020B0604020202020204" pitchFamily="34" charset="0"/>
            </a:endParaRPr>
          </a:p>
        </p:txBody>
      </p:sp>
      <p:pic>
        <p:nvPicPr>
          <p:cNvPr id="11" name="Picture 10" descr="A group of people sitting at a table eating food&#10;&#10;Description automatically generated">
            <a:extLst>
              <a:ext uri="{FF2B5EF4-FFF2-40B4-BE49-F238E27FC236}">
                <a16:creationId xmlns:a16="http://schemas.microsoft.com/office/drawing/2014/main" id="{3CEF5EBC-4C31-AA44-8A7F-C9892D5F96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326708" y="6382772"/>
            <a:ext cx="7472035" cy="641882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Picture 5" descr="A picture containing person, table, indoor, sitting&#10;&#10;Description automatically generated">
            <a:extLst>
              <a:ext uri="{FF2B5EF4-FFF2-40B4-BE49-F238E27FC236}">
                <a16:creationId xmlns:a16="http://schemas.microsoft.com/office/drawing/2014/main" id="{2386CBE2-7B47-3443-9CD4-C675083739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422"/>
          <a:stretch/>
        </p:blipFill>
        <p:spPr>
          <a:xfrm>
            <a:off x="16326708" y="803696"/>
            <a:ext cx="7472035" cy="557907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80500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5486400" y="2225528"/>
            <a:ext cx="15675429" cy="3391501"/>
          </a:xfrm>
          <a:prstGeom prst="rect">
            <a:avLst/>
          </a:prstGeom>
        </p:spPr>
        <p:txBody>
          <a:bodyPr lIns="50800" tIns="50800" rIns="50800" bIns="50800" anchor="t">
            <a:noAutofit/>
          </a:bodyPr>
          <a:lstStyle/>
          <a:p>
            <a:r>
              <a:rPr lang="en-US" sz="4400" b="1" i="1" dirty="0">
                <a:latin typeface="Arial" panose="020B0604020202020204" pitchFamily="34" charset="0"/>
              </a:rPr>
              <a:t>Think about a pessimistic response to each of the following situations. Then come up with an optimistic one:</a:t>
            </a:r>
          </a:p>
          <a:p>
            <a:endParaRPr lang="en-US" sz="4400" b="1" i="1" dirty="0">
              <a:latin typeface="Arial" panose="020B0604020202020204" pitchFamily="34" charset="0"/>
            </a:endParaRPr>
          </a:p>
          <a:p>
            <a:r>
              <a:rPr lang="en-US" sz="4400" b="1" i="1" dirty="0">
                <a:latin typeface="Arial" panose="020B0604020202020204" pitchFamily="34" charset="0"/>
              </a:rPr>
              <a:t>You invite someone over, and you get turned down. </a:t>
            </a:r>
          </a:p>
        </p:txBody>
      </p:sp>
      <p:pic>
        <p:nvPicPr>
          <p:cNvPr id="3074" name="Picture 2" descr="person holding phone while holding">
            <a:extLst>
              <a:ext uri="{FF2B5EF4-FFF2-40B4-BE49-F238E27FC236}">
                <a16:creationId xmlns:a16="http://schemas.microsoft.com/office/drawing/2014/main" id="{CF1A85FD-7229-584B-8B33-F8174891E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1651" y="6396160"/>
            <a:ext cx="8816932" cy="588985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odson Principles…">
            <a:extLst>
              <a:ext uri="{FF2B5EF4-FFF2-40B4-BE49-F238E27FC236}">
                <a16:creationId xmlns:a16="http://schemas.microsoft.com/office/drawing/2014/main" id="{88D12F6D-53FA-124F-9FD9-B233433EFC63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8390503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Learned Optimism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Woodson Principles Critical Thinking and Discussion Questions">
            <a:extLst>
              <a:ext uri="{FF2B5EF4-FFF2-40B4-BE49-F238E27FC236}">
                <a16:creationId xmlns:a16="http://schemas.microsoft.com/office/drawing/2014/main" id="{8B35DE25-2B57-4C2C-A451-788E7F7D7950}"/>
              </a:ext>
            </a:extLst>
          </p:cNvPr>
          <p:cNvSpPr txBox="1">
            <a:spLocks/>
          </p:cNvSpPr>
          <p:nvPr/>
        </p:nvSpPr>
        <p:spPr>
          <a:xfrm>
            <a:off x="5486400" y="6396160"/>
            <a:ext cx="7881258" cy="3781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2">
                    <a:lumMod val="10000"/>
                  </a:schemeClr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>
              <a:spcBef>
                <a:spcPts val="600"/>
              </a:spcBef>
            </a:pPr>
            <a:r>
              <a:rPr lang="en-US" sz="4400" dirty="0"/>
              <a:t>The pessimistic response:</a:t>
            </a:r>
          </a:p>
          <a:p>
            <a:pPr hangingPunct="1">
              <a:spcBef>
                <a:spcPts val="600"/>
              </a:spcBef>
            </a:pPr>
            <a:r>
              <a:rPr lang="en-US" sz="4400" i="1" dirty="0"/>
              <a:t>permanent, personal, and pervasive</a:t>
            </a:r>
          </a:p>
          <a:p>
            <a:pPr hangingPunct="1"/>
            <a:endParaRPr lang="en-US" sz="4400" i="1" dirty="0"/>
          </a:p>
          <a:p>
            <a:pPr hangingPunct="1">
              <a:spcAft>
                <a:spcPts val="600"/>
              </a:spcAft>
            </a:pPr>
            <a:r>
              <a:rPr lang="en-US" sz="4400" dirty="0"/>
              <a:t>The optimistic response:</a:t>
            </a:r>
          </a:p>
          <a:p>
            <a:pPr hangingPunct="1"/>
            <a:r>
              <a:rPr lang="en-US" sz="4400" i="1" dirty="0"/>
              <a:t>temporary, impersonal, and specific </a:t>
            </a:r>
          </a:p>
        </p:txBody>
      </p:sp>
    </p:spTree>
    <p:extLst>
      <p:ext uri="{BB962C8B-B14F-4D97-AF65-F5344CB8AC3E}">
        <p14:creationId xmlns:p14="http://schemas.microsoft.com/office/powerpoint/2010/main" val="9895049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1905160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b="1" dirty="0"/>
              <a:t>Psychological Traits</a:t>
            </a:r>
            <a:endParaRPr sz="4800" b="1" spc="-150" dirty="0"/>
          </a:p>
        </p:txBody>
      </p:sp>
      <p:sp>
        <p:nvSpPr>
          <p:cNvPr id="5" name="Woodson Principles Critical Thinking and Discussion Questions">
            <a:extLst>
              <a:ext uri="{FF2B5EF4-FFF2-40B4-BE49-F238E27FC236}">
                <a16:creationId xmlns:a16="http://schemas.microsoft.com/office/drawing/2014/main" id="{8D0B1516-6438-FA49-9428-5B06699A9C54}"/>
              </a:ext>
            </a:extLst>
          </p:cNvPr>
          <p:cNvSpPr txBox="1">
            <a:spLocks/>
          </p:cNvSpPr>
          <p:nvPr/>
        </p:nvSpPr>
        <p:spPr>
          <a:xfrm>
            <a:off x="5486399" y="2319579"/>
            <a:ext cx="6858001" cy="96825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Apollo space program suffered many setbacks before Apollo 11 landed the first man on the moon. </a:t>
            </a: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were they able to succeed after so many difficulties?</a:t>
            </a: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Certain </a:t>
            </a:r>
            <a:r>
              <a:rPr lang="en-US" sz="44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psychological </a:t>
            </a: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traits can help you in life – especially when you’re facing difficult challenges or setbacks. </a:t>
            </a:r>
          </a:p>
        </p:txBody>
      </p:sp>
      <p:pic>
        <p:nvPicPr>
          <p:cNvPr id="6" name="Picture 5" descr="A person that is standing in the dirt&#10;&#10;Description automatically generated">
            <a:extLst>
              <a:ext uri="{FF2B5EF4-FFF2-40B4-BE49-F238E27FC236}">
                <a16:creationId xmlns:a16="http://schemas.microsoft.com/office/drawing/2014/main" id="{D6A992FD-CB7F-423C-ABC9-13E2CA13ED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0" y="3657600"/>
            <a:ext cx="9525000" cy="6477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0D7CF2-EF6D-453F-8235-EDE89351BD28}"/>
              </a:ext>
            </a:extLst>
          </p:cNvPr>
          <p:cNvSpPr/>
          <p:nvPr/>
        </p:nvSpPr>
        <p:spPr>
          <a:xfrm>
            <a:off x="13715999" y="10401464"/>
            <a:ext cx="9525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learn about two of those traits: </a:t>
            </a:r>
          </a:p>
          <a:p>
            <a:pPr hangingPunct="1"/>
            <a:r>
              <a:rPr lang="en-US" sz="44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Resilience and Optimism.</a:t>
            </a:r>
          </a:p>
        </p:txBody>
      </p:sp>
    </p:spTree>
    <p:extLst>
      <p:ext uri="{BB962C8B-B14F-4D97-AF65-F5344CB8AC3E}">
        <p14:creationId xmlns:p14="http://schemas.microsoft.com/office/powerpoint/2010/main" val="163807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5486400" y="2179564"/>
            <a:ext cx="18165789" cy="2940908"/>
          </a:xfrm>
          <a:prstGeom prst="rect">
            <a:avLst/>
          </a:prstGeom>
        </p:spPr>
        <p:txBody>
          <a:bodyPr lIns="50800" tIns="50800" rIns="50800" bIns="50800" anchor="t">
            <a:noAutofit/>
          </a:bodyPr>
          <a:lstStyle/>
          <a:p>
            <a:r>
              <a:rPr lang="en-US" sz="4400" b="1" i="1" dirty="0">
                <a:latin typeface="Arial" panose="020B0604020202020204" pitchFamily="34" charset="0"/>
              </a:rPr>
              <a:t>Your teacher gives a pop quiz in class, and you get a “D.”</a:t>
            </a:r>
            <a:endParaRPr lang="en-US" sz="4400" dirty="0"/>
          </a:p>
          <a:p>
            <a:endParaRPr lang="en-US" sz="44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4400" dirty="0">
                <a:latin typeface="Arial" panose="020B0604020202020204" pitchFamily="34" charset="0"/>
              </a:rPr>
              <a:t>The pessimistic response: permanent, personal, and pervasive</a:t>
            </a:r>
          </a:p>
          <a:p>
            <a:pPr>
              <a:lnSpc>
                <a:spcPct val="150000"/>
              </a:lnSpc>
            </a:pPr>
            <a:r>
              <a:rPr lang="en-US" sz="4400" dirty="0">
                <a:latin typeface="Arial" panose="020B0604020202020204" pitchFamily="34" charset="0"/>
              </a:rPr>
              <a:t>The optimistic response: temporary, impersonal, and specific</a:t>
            </a:r>
          </a:p>
        </p:txBody>
      </p:sp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900783A6-580C-F44C-B578-0C72967090EB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8390503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Learned Optimism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erson wearing glasses and smiling at the camera&#10;&#10;Description automatically generated">
            <a:extLst>
              <a:ext uri="{FF2B5EF4-FFF2-40B4-BE49-F238E27FC236}">
                <a16:creationId xmlns:a16="http://schemas.microsoft.com/office/drawing/2014/main" id="{B8AEE07D-E2C4-1F4E-9EBA-C7EFC4246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382" y="5965372"/>
            <a:ext cx="18411236" cy="722811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61994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5486400" y="2296784"/>
            <a:ext cx="17939657" cy="2940908"/>
          </a:xfrm>
          <a:prstGeom prst="rect">
            <a:avLst/>
          </a:prstGeom>
        </p:spPr>
        <p:txBody>
          <a:bodyPr lIns="50800" tIns="50800" rIns="50800" bIns="50800" anchor="t">
            <a:noAutofit/>
          </a:bodyPr>
          <a:lstStyle/>
          <a:p>
            <a:r>
              <a:rPr lang="en-US" sz="4400" b="1" i="1" dirty="0">
                <a:latin typeface="Arial" panose="020B0604020202020204" pitchFamily="34" charset="0"/>
              </a:rPr>
              <a:t>You really wanted to make the team, but got cut after tryouts. </a:t>
            </a:r>
          </a:p>
          <a:p>
            <a:endParaRPr lang="en-US" sz="4400" dirty="0">
              <a:latin typeface="Arial" panose="020B0604020202020204" pitchFamily="34" charset="0"/>
            </a:endParaRPr>
          </a:p>
          <a:p>
            <a:endParaRPr lang="en-US" sz="4400" dirty="0">
              <a:latin typeface="Arial" panose="020B0604020202020204" pitchFamily="34" charset="0"/>
            </a:endParaRPr>
          </a:p>
          <a:p>
            <a:endParaRPr lang="en-US" sz="4400" dirty="0">
              <a:latin typeface="Arial" panose="020B0604020202020204" pitchFamily="34" charset="0"/>
            </a:endParaRPr>
          </a:p>
          <a:p>
            <a:endParaRPr lang="en-US" sz="4400" dirty="0">
              <a:latin typeface="Arial" panose="020B0604020202020204" pitchFamily="34" charset="0"/>
            </a:endParaRPr>
          </a:p>
          <a:p>
            <a:endParaRPr lang="en-US" sz="4400" dirty="0">
              <a:latin typeface="Arial" panose="020B0604020202020204" pitchFamily="34" charset="0"/>
            </a:endParaRPr>
          </a:p>
          <a:p>
            <a:endParaRPr lang="en-US" sz="4400" dirty="0">
              <a:latin typeface="Arial" panose="020B0604020202020204" pitchFamily="34" charset="0"/>
            </a:endParaRPr>
          </a:p>
          <a:p>
            <a:endParaRPr lang="en-US" sz="4400" dirty="0">
              <a:latin typeface="Arial" panose="020B0604020202020204" pitchFamily="34" charset="0"/>
            </a:endParaRPr>
          </a:p>
          <a:p>
            <a:endParaRPr lang="en-US" sz="4400" dirty="0">
              <a:latin typeface="Arial" panose="020B0604020202020204" pitchFamily="34" charset="0"/>
            </a:endParaRPr>
          </a:p>
          <a:p>
            <a:endParaRPr lang="en-US" sz="4400" dirty="0">
              <a:latin typeface="Arial" panose="020B0604020202020204" pitchFamily="34" charset="0"/>
            </a:endParaRPr>
          </a:p>
          <a:p>
            <a:endParaRPr lang="en-US" sz="44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4400" dirty="0">
                <a:latin typeface="Arial" panose="020B0604020202020204" pitchFamily="34" charset="0"/>
              </a:rPr>
              <a:t>The pessimistic response: permanent, personal, and pervasive</a:t>
            </a:r>
          </a:p>
          <a:p>
            <a:pPr>
              <a:lnSpc>
                <a:spcPct val="150000"/>
              </a:lnSpc>
            </a:pPr>
            <a:r>
              <a:rPr lang="en-US" sz="4400" dirty="0">
                <a:latin typeface="Arial" panose="020B0604020202020204" pitchFamily="34" charset="0"/>
              </a:rPr>
              <a:t>The optimistic response: temporary, impersonal, and specific</a:t>
            </a:r>
          </a:p>
        </p:txBody>
      </p:sp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900783A6-580C-F44C-B578-0C72967090EB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8390503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Learned Optimism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person sitting on a bench&#10;&#10;Description automatically generated">
            <a:extLst>
              <a:ext uri="{FF2B5EF4-FFF2-40B4-BE49-F238E27FC236}">
                <a16:creationId xmlns:a16="http://schemas.microsoft.com/office/drawing/2014/main" id="{24FB8D8F-951D-8841-AE80-FC59707E9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618516"/>
            <a:ext cx="9042400" cy="60198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98514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5486400" y="2514678"/>
            <a:ext cx="14396484" cy="2940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400" dirty="0"/>
              <a:t>You know who else got cut from the team in high school?   </a:t>
            </a:r>
          </a:p>
          <a:p>
            <a:pPr>
              <a:lnSpc>
                <a:spcPct val="200000"/>
              </a:lnSpc>
            </a:pPr>
            <a:endParaRPr lang="en-US" sz="4400" b="1" dirty="0"/>
          </a:p>
          <a:p>
            <a:r>
              <a:rPr lang="en-US" sz="4400" b="1" dirty="0"/>
              <a:t>This guy: </a:t>
            </a:r>
          </a:p>
        </p:txBody>
      </p:sp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2F2CC66F-0030-5A48-A7FA-5D33D62EA993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2409776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Optimism</a:t>
            </a:r>
          </a:p>
        </p:txBody>
      </p:sp>
      <p:pic>
        <p:nvPicPr>
          <p:cNvPr id="7" name="Picture 6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276B60A5-020A-2648-99BD-C5EDE969BC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1288" y="3985132"/>
            <a:ext cx="8809333" cy="669096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5CE7E4-54BF-4483-8157-44CF24E0DC72}"/>
              </a:ext>
            </a:extLst>
          </p:cNvPr>
          <p:cNvSpPr/>
          <p:nvPr/>
        </p:nvSpPr>
        <p:spPr>
          <a:xfrm>
            <a:off x="5486401" y="8552434"/>
            <a:ext cx="341811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tx2">
                    <a:lumMod val="10000"/>
                  </a:schemeClr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do </a:t>
            </a:r>
            <a:r>
              <a:rPr lang="en-US" sz="4400" dirty="0">
                <a:solidFill>
                  <a:schemeClr val="tx2">
                    <a:lumMod val="10000"/>
                  </a:schemeClr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Lato-Light"/>
              </a:rPr>
              <a:t>you</a:t>
            </a:r>
            <a:r>
              <a:rPr lang="en-US" sz="4400" dirty="0">
                <a:solidFill>
                  <a:schemeClr val="tx2">
                    <a:lumMod val="10000"/>
                  </a:schemeClr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think </a:t>
            </a:r>
            <a:r>
              <a:rPr lang="en-US" sz="4400" i="1" dirty="0">
                <a:solidFill>
                  <a:schemeClr val="tx2">
                    <a:lumMod val="10000"/>
                  </a:schemeClr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 </a:t>
            </a:r>
            <a:r>
              <a:rPr lang="en-US" sz="4400" dirty="0">
                <a:solidFill>
                  <a:schemeClr val="tx2">
                    <a:lumMod val="10000"/>
                  </a:schemeClr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responded?  </a:t>
            </a:r>
          </a:p>
        </p:txBody>
      </p:sp>
    </p:spTree>
    <p:extLst>
      <p:ext uri="{BB962C8B-B14F-4D97-AF65-F5344CB8AC3E}">
        <p14:creationId xmlns:p14="http://schemas.microsoft.com/office/powerpoint/2010/main" val="190594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12692715" y="2264403"/>
            <a:ext cx="9682907" cy="2940908"/>
          </a:xfrm>
          <a:prstGeom prst="rect">
            <a:avLst/>
          </a:prstGeom>
        </p:spPr>
        <p:txBody>
          <a:bodyPr lIns="50800" tIns="50800" rIns="50800" bIns="50800" anchor="t">
            <a:noAutofit/>
          </a:bodyPr>
          <a:lstStyle/>
          <a:p>
            <a:r>
              <a:rPr lang="en-US" sz="4400" dirty="0">
                <a:latin typeface="Arial" panose="020B0604020202020204" pitchFamily="34" charset="0"/>
              </a:rPr>
              <a:t>Michael Jordan’s response to being cut from his high school’s varsity basketball team: </a:t>
            </a:r>
          </a:p>
          <a:p>
            <a:endParaRPr lang="en-US" sz="4400" dirty="0"/>
          </a:p>
          <a:p>
            <a:r>
              <a:rPr lang="en-US" sz="4400" b="1" dirty="0">
                <a:latin typeface="Arial" panose="020B0604020202020204" pitchFamily="34" charset="0"/>
              </a:rPr>
              <a:t>“Everybody goes through disappointments, it’s how you  overcome those disappointments. </a:t>
            </a:r>
            <a:br>
              <a:rPr lang="en-US" sz="4400" b="1" dirty="0">
                <a:latin typeface="Arial" panose="020B0604020202020204" pitchFamily="34" charset="0"/>
              </a:rPr>
            </a:br>
            <a:endParaRPr lang="en-US" sz="4400" b="1" dirty="0">
              <a:latin typeface="Arial" panose="020B0604020202020204" pitchFamily="34" charset="0"/>
            </a:endParaRPr>
          </a:p>
          <a:p>
            <a:r>
              <a:rPr lang="en-US" sz="4400" b="1" dirty="0">
                <a:latin typeface="Arial" panose="020B0604020202020204" pitchFamily="34" charset="0"/>
              </a:rPr>
              <a:t>I just wasn’t good enough. In terms of the best thing that could happen to me was to get cut, </a:t>
            </a:r>
            <a:r>
              <a:rPr lang="en-US" sz="4400" b="1" dirty="0" err="1">
                <a:latin typeface="Arial" panose="020B0604020202020204" pitchFamily="34" charset="0"/>
              </a:rPr>
              <a:t>‘cause</a:t>
            </a:r>
            <a:r>
              <a:rPr lang="en-US" sz="4400" b="1" dirty="0">
                <a:latin typeface="Arial" panose="020B0604020202020204" pitchFamily="34" charset="0"/>
              </a:rPr>
              <a:t> it made me go back and get caught up with my skill level at my height.”</a:t>
            </a:r>
          </a:p>
          <a:p>
            <a:pPr>
              <a:lnSpc>
                <a:spcPts val="2000"/>
              </a:lnSpc>
            </a:pPr>
            <a:endParaRPr lang="en-US" sz="4400" b="1" dirty="0">
              <a:latin typeface="Arial" panose="020B0604020202020204" pitchFamily="34" charset="0"/>
            </a:endParaRPr>
          </a:p>
          <a:p>
            <a:pPr algn="r"/>
            <a:endParaRPr lang="en-US" sz="4400" i="1" dirty="0">
              <a:latin typeface="Arial" panose="020B0604020202020204" pitchFamily="34" charset="0"/>
            </a:endParaRPr>
          </a:p>
          <a:p>
            <a:pPr algn="r"/>
            <a:r>
              <a:rPr lang="en-US" sz="4400" i="1" dirty="0">
                <a:latin typeface="Arial" panose="020B0604020202020204" pitchFamily="34" charset="0"/>
              </a:rPr>
              <a:t>– Michael Jordan</a:t>
            </a:r>
          </a:p>
          <a:p>
            <a:endParaRPr lang="en-US" sz="4400" dirty="0"/>
          </a:p>
        </p:txBody>
      </p:sp>
      <p:sp>
        <p:nvSpPr>
          <p:cNvPr id="4" name="Woodson Principles…">
            <a:extLst>
              <a:ext uri="{FF2B5EF4-FFF2-40B4-BE49-F238E27FC236}">
                <a16:creationId xmlns:a16="http://schemas.microsoft.com/office/drawing/2014/main" id="{9669888D-78EA-0B40-8DB8-27B29F4BB675}"/>
              </a:ext>
            </a:extLst>
          </p:cNvPr>
          <p:cNvSpPr txBox="1">
            <a:spLocks/>
          </p:cNvSpPr>
          <p:nvPr/>
        </p:nvSpPr>
        <p:spPr>
          <a:xfrm>
            <a:off x="5486399" y="914400"/>
            <a:ext cx="12409776" cy="1265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Optimism</a:t>
            </a:r>
          </a:p>
        </p:txBody>
      </p:sp>
      <p:pic>
        <p:nvPicPr>
          <p:cNvPr id="11" name="Picture 10" descr="A person jumping in the air&#10;&#10;Description automatically generated">
            <a:extLst>
              <a:ext uri="{FF2B5EF4-FFF2-40B4-BE49-F238E27FC236}">
                <a16:creationId xmlns:a16="http://schemas.microsoft.com/office/drawing/2014/main" id="{86A9CD58-F280-C74B-AD3B-D72FF35B33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380" y="2439334"/>
            <a:ext cx="9682907" cy="9682907"/>
          </a:xfrm>
          <a:prstGeom prst="rect">
            <a:avLst/>
          </a:prstGeom>
          <a:effectLst>
            <a:softEdge rad="165100"/>
          </a:effectLst>
        </p:spPr>
      </p:pic>
    </p:spTree>
    <p:extLst>
      <p:ext uri="{BB962C8B-B14F-4D97-AF65-F5344CB8AC3E}">
        <p14:creationId xmlns:p14="http://schemas.microsoft.com/office/powerpoint/2010/main" val="851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5486400" y="2426451"/>
            <a:ext cx="17203479" cy="2207553"/>
          </a:xfrm>
          <a:prstGeom prst="rect">
            <a:avLst/>
          </a:prstGeom>
        </p:spPr>
        <p:txBody>
          <a:bodyPr lIns="50800" tIns="50800" rIns="50800" bIns="50800" anchor="t">
            <a:noAutofit/>
          </a:bodyPr>
          <a:lstStyle/>
          <a:p>
            <a:r>
              <a:rPr lang="en-US" sz="4400" dirty="0">
                <a:latin typeface="Arial" panose="020B0604020202020204" pitchFamily="34" charset="0"/>
              </a:rPr>
              <a:t>Optimism is a skill that can be learned, but it takes practice. </a:t>
            </a:r>
          </a:p>
          <a:p>
            <a:endParaRPr lang="en-US" sz="4400" dirty="0">
              <a:latin typeface="Arial" panose="020B0604020202020204" pitchFamily="34" charset="0"/>
            </a:endParaRPr>
          </a:p>
          <a:p>
            <a:r>
              <a:rPr lang="en-US" sz="4400" dirty="0">
                <a:latin typeface="Arial" panose="020B0604020202020204" pitchFamily="34" charset="0"/>
              </a:rPr>
              <a:t>Learning to challenge pessimistic thoughts and replace them with optimistic ones reduces </a:t>
            </a:r>
            <a:r>
              <a:rPr lang="en-US" sz="4400" b="1" dirty="0">
                <a:latin typeface="Arial" panose="020B0604020202020204" pitchFamily="34" charset="0"/>
              </a:rPr>
              <a:t>anxiety</a:t>
            </a:r>
            <a:r>
              <a:rPr lang="en-US" sz="4400" dirty="0">
                <a:latin typeface="Arial" panose="020B0604020202020204" pitchFamily="34" charset="0"/>
              </a:rPr>
              <a:t> and </a:t>
            </a:r>
            <a:r>
              <a:rPr lang="en-US" sz="4400" b="1" dirty="0">
                <a:latin typeface="Arial" panose="020B0604020202020204" pitchFamily="34" charset="0"/>
              </a:rPr>
              <a:t>depression</a:t>
            </a:r>
            <a:r>
              <a:rPr lang="en-US" sz="4400" dirty="0">
                <a:latin typeface="Arial" panose="020B0604020202020204" pitchFamily="34" charset="0"/>
              </a:rPr>
              <a:t> and increases your ability to overcome and bounce back from life’s tough moments. </a:t>
            </a:r>
          </a:p>
          <a:p>
            <a:endParaRPr lang="en-US" sz="4400" dirty="0"/>
          </a:p>
        </p:txBody>
      </p:sp>
      <p:pic>
        <p:nvPicPr>
          <p:cNvPr id="5122" name="Picture 2" descr="two person fencing inside the gym">
            <a:extLst>
              <a:ext uri="{FF2B5EF4-FFF2-40B4-BE49-F238E27FC236}">
                <a16:creationId xmlns:a16="http://schemas.microsoft.com/office/drawing/2014/main" id="{65C1F1AC-32B9-1542-B2B9-AD3364AC6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9796" y="6367971"/>
            <a:ext cx="10060083" cy="671007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Woodson Principles…">
            <a:extLst>
              <a:ext uri="{FF2B5EF4-FFF2-40B4-BE49-F238E27FC236}">
                <a16:creationId xmlns:a16="http://schemas.microsoft.com/office/drawing/2014/main" id="{23F258AC-9D67-7F4F-AD1B-06B905475B19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2037308" cy="1116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makes perfect</a:t>
            </a:r>
          </a:p>
        </p:txBody>
      </p:sp>
    </p:spTree>
    <p:extLst>
      <p:ext uri="{BB962C8B-B14F-4D97-AF65-F5344CB8AC3E}">
        <p14:creationId xmlns:p14="http://schemas.microsoft.com/office/powerpoint/2010/main" val="3289918947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Woodson Principles Critical Thinking and Discussion Questions"/>
          <p:cNvSpPr txBox="1">
            <a:spLocks noGrp="1"/>
          </p:cNvSpPr>
          <p:nvPr>
            <p:ph type="subTitle" sz="quarter" idx="1"/>
          </p:nvPr>
        </p:nvSpPr>
        <p:spPr>
          <a:xfrm>
            <a:off x="11266491" y="914400"/>
            <a:ext cx="11706734" cy="3189352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sz="6600" dirty="0">
                <a:latin typeface="Arial" panose="020B0604020202020204" pitchFamily="34" charset="0"/>
              </a:rPr>
              <a:t>Your mind is a garden</a:t>
            </a:r>
          </a:p>
          <a:p>
            <a:pPr algn="r"/>
            <a:r>
              <a:rPr lang="en-US" sz="6600" dirty="0">
                <a:latin typeface="Arial" panose="020B0604020202020204" pitchFamily="34" charset="0"/>
              </a:rPr>
              <a:t>The thoughts are the seeds</a:t>
            </a:r>
          </a:p>
          <a:p>
            <a:pPr algn="r"/>
            <a:r>
              <a:rPr lang="en-US" sz="6600" dirty="0">
                <a:latin typeface="Arial" panose="020B0604020202020204" pitchFamily="34" charset="0"/>
              </a:rPr>
              <a:t>You can plant flowers</a:t>
            </a:r>
          </a:p>
          <a:p>
            <a:pPr algn="r"/>
            <a:r>
              <a:rPr lang="en-US" sz="6600" dirty="0">
                <a:latin typeface="Arial" panose="020B0604020202020204" pitchFamily="34" charset="0"/>
              </a:rPr>
              <a:t>Or you can plant weeds </a:t>
            </a:r>
          </a:p>
          <a:p>
            <a:pPr algn="r"/>
            <a:endParaRPr lang="en-US" sz="4400" dirty="0"/>
          </a:p>
        </p:txBody>
      </p:sp>
      <p:pic>
        <p:nvPicPr>
          <p:cNvPr id="6146" name="Picture 2" descr="selective focus photography of pink petaled flower">
            <a:extLst>
              <a:ext uri="{FF2B5EF4-FFF2-40B4-BE49-F238E27FC236}">
                <a16:creationId xmlns:a16="http://schemas.microsoft.com/office/drawing/2014/main" id="{E49973B5-8D7A-E64B-9A4B-8C1374F83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5282" y="6177516"/>
            <a:ext cx="8717943" cy="581486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9E5369-1B58-2707-DB64-4FA19389D54C}"/>
              </a:ext>
            </a:extLst>
          </p:cNvPr>
          <p:cNvSpPr txBox="1"/>
          <p:nvPr/>
        </p:nvSpPr>
        <p:spPr>
          <a:xfrm>
            <a:off x="2991335" y="6858000"/>
            <a:ext cx="9200665" cy="443198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182880" tIns="182880" rIns="274320" bIns="182880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Sometimes gardeners have to pull up weeds that show up in their garden.  Have you ever had to resist negative thoughts that other people might try to plant about you? </a:t>
            </a:r>
            <a:endParaRPr lang="en-US" sz="4400" b="0" i="0" u="none" strike="noStrike" cap="none" spc="0" normalizeH="0" baseline="0" dirty="0">
              <a:ln>
                <a:noFill/>
              </a:ln>
              <a:solidFill>
                <a:srgbClr val="AE4844"/>
              </a:solidFill>
              <a:effectLst/>
              <a:uFillTx/>
              <a:latin typeface="Arial" panose="020B0604020202020204" pitchFamily="34" charset="0"/>
              <a:ea typeface="Bodoni SvtyTwo ITC TT-Book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71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0526606" cy="1191024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b="1" dirty="0"/>
              <a:t>What will you plant? </a:t>
            </a:r>
            <a:endParaRPr b="1" dirty="0"/>
          </a:p>
        </p:txBody>
      </p:sp>
      <p:pic>
        <p:nvPicPr>
          <p:cNvPr id="4" name="Picture 3" descr="A close up of a hand&#10;&#10;Description automatically generated">
            <a:extLst>
              <a:ext uri="{FF2B5EF4-FFF2-40B4-BE49-F238E27FC236}">
                <a16:creationId xmlns:a16="http://schemas.microsoft.com/office/drawing/2014/main" id="{F7050089-FF83-2E47-B1CC-86E63254E7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160" y="2413440"/>
            <a:ext cx="13333679" cy="888912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8651759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odson Principles…">
            <a:extLst>
              <a:ext uri="{FF2B5EF4-FFF2-40B4-BE49-F238E27FC236}">
                <a16:creationId xmlns:a16="http://schemas.microsoft.com/office/drawing/2014/main" id="{23F258AC-9D67-7F4F-AD1B-06B905475B19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1364394" cy="1215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choice is yours!</a:t>
            </a:r>
          </a:p>
        </p:txBody>
      </p:sp>
      <p:pic>
        <p:nvPicPr>
          <p:cNvPr id="3" name="Picture 2" descr="A picture containing using, person, holding&#10;&#10;Description automatically generated">
            <a:extLst>
              <a:ext uri="{FF2B5EF4-FFF2-40B4-BE49-F238E27FC236}">
                <a16:creationId xmlns:a16="http://schemas.microsoft.com/office/drawing/2014/main" id="{9304D6BD-7277-D349-8DBF-2161F6424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3130550"/>
            <a:ext cx="13258800" cy="745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303495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odson Principles…">
            <a:extLst>
              <a:ext uri="{FF2B5EF4-FFF2-40B4-BE49-F238E27FC236}">
                <a16:creationId xmlns:a16="http://schemas.microsoft.com/office/drawing/2014/main" id="{23F258AC-9D67-7F4F-AD1B-06B905475B19}"/>
              </a:ext>
            </a:extLst>
          </p:cNvPr>
          <p:cNvSpPr txBox="1">
            <a:spLocks/>
          </p:cNvSpPr>
          <p:nvPr/>
        </p:nvSpPr>
        <p:spPr>
          <a:xfrm>
            <a:off x="5486400" y="914400"/>
            <a:ext cx="11364394" cy="1215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none" spc="-140" baseline="0">
                <a:solidFill>
                  <a:srgbClr val="313653"/>
                </a:solidFill>
                <a:uFillTx/>
                <a:latin typeface="+mj-lt"/>
                <a:ea typeface="+mj-ea"/>
                <a:cs typeface="+mj-cs"/>
                <a:sym typeface="Bodoni SvtyTwo ITC TT-Bold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-52" baseline="0">
                <a:solidFill>
                  <a:srgbClr val="AE4844"/>
                </a:solidFill>
                <a:uFillTx/>
                <a:latin typeface="+mn-lt"/>
                <a:ea typeface="+mn-ea"/>
                <a:cs typeface="+mn-cs"/>
                <a:sym typeface="Lato-Light"/>
              </a:defRPr>
            </a:lvl9pPr>
          </a:lstStyle>
          <a:p>
            <a:pPr hangingPunct="1"/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92978A-A162-DBD8-1909-F308731A6E70}"/>
              </a:ext>
            </a:extLst>
          </p:cNvPr>
          <p:cNvSpPr txBox="1"/>
          <p:nvPr/>
        </p:nvSpPr>
        <p:spPr>
          <a:xfrm>
            <a:off x="5486400" y="2969075"/>
            <a:ext cx="7372709" cy="7489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</a:rPr>
              <a:t>Resilience</a:t>
            </a:r>
          </a:p>
          <a:p>
            <a:r>
              <a:rPr lang="en-US" sz="4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</a:rPr>
              <a:t>Optimism</a:t>
            </a:r>
          </a:p>
          <a:p>
            <a:r>
              <a:rPr lang="en-US" sz="4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</a:rPr>
              <a:t>Psychological</a:t>
            </a:r>
          </a:p>
          <a:p>
            <a:r>
              <a:rPr lang="en-US" sz="4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</a:rPr>
              <a:t>Traits</a:t>
            </a:r>
          </a:p>
          <a:p>
            <a:r>
              <a:rPr lang="en-US" sz="4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</a:rPr>
              <a:t>Stressor</a:t>
            </a:r>
          </a:p>
          <a:p>
            <a:r>
              <a:rPr lang="en-US" sz="4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</a:rPr>
              <a:t>Emerge</a:t>
            </a:r>
          </a:p>
          <a:p>
            <a:r>
              <a:rPr lang="en-US" sz="4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</a:rPr>
              <a:t>Pessimism</a:t>
            </a:r>
          </a:p>
          <a:p>
            <a:r>
              <a:rPr lang="en-US" sz="4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</a:rPr>
              <a:t>Mindset</a:t>
            </a:r>
          </a:p>
          <a:p>
            <a:r>
              <a:rPr lang="en-US" sz="4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</a:rPr>
              <a:t>Adversity</a:t>
            </a:r>
          </a:p>
          <a:p>
            <a:r>
              <a:rPr lang="en-US" sz="4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</a:rPr>
              <a:t>Pervasive </a:t>
            </a:r>
            <a:endParaRPr lang="en-US" sz="4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https://www.norrag.org/wp-content/uploads/2021/12/NORRAG_Highlight_52.png">
            <a:extLst>
              <a:ext uri="{FF2B5EF4-FFF2-40B4-BE49-F238E27FC236}">
                <a16:creationId xmlns:a16="http://schemas.microsoft.com/office/drawing/2014/main" id="{4AB7BFC3-236D-495A-9D56-F77095C280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132" y="3257695"/>
            <a:ext cx="11573931" cy="640770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1680274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B37ADB5-7070-EA4C-867B-20F31DC72C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6891300"/>
            <a:ext cx="10840995" cy="5936736"/>
          </a:xfrm>
          <a:prstGeom prst="rect">
            <a:avLst/>
          </a:prstGeom>
        </p:spPr>
      </p:pic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1905160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b="1" dirty="0"/>
              <a:t>Definition of Resilience</a:t>
            </a:r>
            <a:endParaRPr b="1"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5486400" y="2245404"/>
            <a:ext cx="18048122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ever heard a person described as being </a:t>
            </a:r>
            <a:r>
              <a:rPr lang="en-US" sz="4400" i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resilient</a:t>
            </a: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hangingPunct="1"/>
            <a:b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that word mean to you? </a:t>
            </a:r>
          </a:p>
          <a:p>
            <a:pPr hangingPunct="1"/>
            <a:b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Resilience is the ability to bounce back after a setback or stressor. </a:t>
            </a:r>
          </a:p>
          <a:p>
            <a:pPr hangingPunct="1">
              <a:lnSpc>
                <a:spcPct val="200000"/>
              </a:lnSpc>
            </a:pP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know any people who seem to keep trying no matter what? </a:t>
            </a:r>
          </a:p>
          <a:p>
            <a:pPr hangingPunct="1"/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E264F7-381D-B249-451E-B5AA019BB058}"/>
              </a:ext>
            </a:extLst>
          </p:cNvPr>
          <p:cNvSpPr txBox="1"/>
          <p:nvPr/>
        </p:nvSpPr>
        <p:spPr>
          <a:xfrm>
            <a:off x="1913862" y="8208164"/>
            <a:ext cx="8357190" cy="3262432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 cap="flat">
            <a:solidFill>
              <a:schemeClr val="bg2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74320" tIns="274320" rIns="274320" bIns="274320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 have not failed 10,000 times—I’ve successfully found 10,000 ways that will not work.” </a:t>
            </a:r>
          </a:p>
          <a:p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4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Thomas Edison</a:t>
            </a:r>
          </a:p>
        </p:txBody>
      </p:sp>
    </p:spTree>
    <p:extLst>
      <p:ext uri="{BB962C8B-B14F-4D97-AF65-F5344CB8AC3E}">
        <p14:creationId xmlns:p14="http://schemas.microsoft.com/office/powerpoint/2010/main" val="1190106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1905160" cy="110021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t">
            <a:noAutofit/>
          </a:bodyPr>
          <a:lstStyle/>
          <a:p>
            <a:r>
              <a:rPr lang="en-US" b="1" dirty="0"/>
              <a:t>Definition of Resilience</a:t>
            </a:r>
            <a:endParaRPr b="1"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5486400" y="5815996"/>
            <a:ext cx="7960690" cy="11037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44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Resilience: the ability to bounce back after a setback or stressor. </a:t>
            </a:r>
          </a:p>
          <a:p>
            <a:pPr hangingPunct="1">
              <a:lnSpc>
                <a:spcPct val="200000"/>
              </a:lnSpc>
            </a:pPr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know people </a:t>
            </a: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who seem to keep trying no matter what? </a:t>
            </a:r>
          </a:p>
          <a:p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erson holding a plate of food on a table&#10;&#10;Description automatically generated">
            <a:extLst>
              <a:ext uri="{FF2B5EF4-FFF2-40B4-BE49-F238E27FC236}">
                <a16:creationId xmlns:a16="http://schemas.microsoft.com/office/drawing/2014/main" id="{DE388F59-F39E-1646-8AE0-D1CF536615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583" y="6919772"/>
            <a:ext cx="9144000" cy="6096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3C90A0-BFDD-A912-F63C-D39044638942}"/>
              </a:ext>
            </a:extLst>
          </p:cNvPr>
          <p:cNvSpPr txBox="1"/>
          <p:nvPr/>
        </p:nvSpPr>
        <p:spPr>
          <a:xfrm>
            <a:off x="5486400" y="2517942"/>
            <a:ext cx="15927572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ever heard a person described as being resilient? ​</a:t>
            </a:r>
          </a:p>
          <a:p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  <a:b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that word mean to you? ​</a:t>
            </a:r>
          </a:p>
        </p:txBody>
      </p:sp>
    </p:spTree>
    <p:extLst>
      <p:ext uri="{BB962C8B-B14F-4D97-AF65-F5344CB8AC3E}">
        <p14:creationId xmlns:p14="http://schemas.microsoft.com/office/powerpoint/2010/main" val="301298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1905160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b="1" dirty="0"/>
              <a:t>Are you a resilient person?</a:t>
            </a:r>
            <a:endParaRPr b="1"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5486400" y="2259642"/>
            <a:ext cx="14616670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think you’re good at coping with difficult </a:t>
            </a:r>
            <a:b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situations and overcoming challenges? </a:t>
            </a: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tend to give up or do you keep trying even when things are hard? Do you believe you will eventually succeed if you keep trying?</a:t>
            </a:r>
          </a:p>
        </p:txBody>
      </p:sp>
      <p:pic>
        <p:nvPicPr>
          <p:cNvPr id="8" name="Picture 7" descr="A person holding a plate of food on a table&#10;&#10;Description automatically generated">
            <a:extLst>
              <a:ext uri="{FF2B5EF4-FFF2-40B4-BE49-F238E27FC236}">
                <a16:creationId xmlns:a16="http://schemas.microsoft.com/office/drawing/2014/main" id="{F5BC99CA-C99A-284B-8DC6-423779F91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585" y="6919776"/>
            <a:ext cx="9144000" cy="6096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94FD046-38F1-4FDC-9D8C-27C2058F94BC}"/>
              </a:ext>
            </a:extLst>
          </p:cNvPr>
          <p:cNvSpPr/>
          <p:nvPr/>
        </p:nvSpPr>
        <p:spPr>
          <a:xfrm>
            <a:off x="5486400" y="9318819"/>
            <a:ext cx="8511926" cy="31700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en-US" sz="4000" i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Simone Biles demonstrated resilience when, despite falling during her vault routine, she still won the 2018 World Gymnastics Championship held in Qatar.</a:t>
            </a:r>
            <a:endParaRPr lang="en-US" sz="4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4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1905160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b="1" dirty="0"/>
              <a:t>Are you a resilient person?</a:t>
            </a:r>
            <a:endParaRPr b="1"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5486400" y="2357999"/>
            <a:ext cx="11905160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think you’re good at coping with difficult </a:t>
            </a:r>
            <a:b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situations and overcoming challenges? </a:t>
            </a: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Do you tend to give up or do you keep trying even when things are hard?  Do you believe you will eventually succeed if you keep trying?</a:t>
            </a:r>
          </a:p>
          <a:p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DB960F-5499-9B8F-C834-F2037F9AC963}"/>
              </a:ext>
            </a:extLst>
          </p:cNvPr>
          <p:cNvSpPr txBox="1"/>
          <p:nvPr/>
        </p:nvSpPr>
        <p:spPr>
          <a:xfrm>
            <a:off x="17391560" y="7116491"/>
            <a:ext cx="5532407" cy="55194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“If you run into a wall, don't turn around and give up. </a:t>
            </a:r>
          </a:p>
          <a:p>
            <a:endParaRPr lang="en-US" sz="4400" b="1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out how to climb it.” </a:t>
            </a:r>
          </a:p>
          <a:p>
            <a:endParaRPr lang="en-US" sz="4400" b="1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4400" b="1" i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 Jordan</a:t>
            </a:r>
          </a:p>
        </p:txBody>
      </p:sp>
      <p:pic>
        <p:nvPicPr>
          <p:cNvPr id="3" name="Online Media 2" title="SEL Video Lesson of the Week - Resilience">
            <a:hlinkClick r:id="" action="ppaction://media"/>
            <a:extLst>
              <a:ext uri="{FF2B5EF4-FFF2-40B4-BE49-F238E27FC236}">
                <a16:creationId xmlns:a16="http://schemas.microsoft.com/office/drawing/2014/main" id="{02DE8CAB-492D-ABDC-A7C8-23959681F5F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486400" y="7116491"/>
            <a:ext cx="11023021" cy="568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5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7254051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b="1" dirty="0"/>
              <a:t>Resilient people rebound</a:t>
            </a:r>
            <a:endParaRPr b="1" dirty="0"/>
          </a:p>
        </p:txBody>
      </p:sp>
      <p:sp>
        <p:nvSpPr>
          <p:cNvPr id="4" name="Woodson Principles Critical Thinking and Discussion Questions">
            <a:extLst>
              <a:ext uri="{FF2B5EF4-FFF2-40B4-BE49-F238E27FC236}">
                <a16:creationId xmlns:a16="http://schemas.microsoft.com/office/drawing/2014/main" id="{8D60EB8E-E526-AE48-8B3C-84F32F0C2953}"/>
              </a:ext>
            </a:extLst>
          </p:cNvPr>
          <p:cNvSpPr txBox="1">
            <a:spLocks/>
          </p:cNvSpPr>
          <p:nvPr/>
        </p:nvSpPr>
        <p:spPr>
          <a:xfrm>
            <a:off x="5486400" y="2254583"/>
            <a:ext cx="15313067" cy="220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Resilient people tend to be more successful in life. </a:t>
            </a:r>
            <a:b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overcome challenges more quickly and can </a:t>
            </a:r>
            <a:r>
              <a:rPr lang="en-US" sz="44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emerge</a:t>
            </a: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difficulties with even greater strength and resources.</a:t>
            </a: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n-US" sz="44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0A9304-5024-9247-A5DE-ED0D313EC1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778307"/>
            <a:ext cx="5730717" cy="802329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51F045-3C03-DA42-96B0-AA3CC4E14FFF}"/>
              </a:ext>
            </a:extLst>
          </p:cNvPr>
          <p:cNvSpPr/>
          <p:nvPr/>
        </p:nvSpPr>
        <p:spPr>
          <a:xfrm>
            <a:off x="11993218" y="7699344"/>
            <a:ext cx="880624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kinds of things can a person learn from going through a difficult experience? </a:t>
            </a:r>
          </a:p>
        </p:txBody>
      </p:sp>
    </p:spTree>
    <p:extLst>
      <p:ext uri="{BB962C8B-B14F-4D97-AF65-F5344CB8AC3E}">
        <p14:creationId xmlns:p14="http://schemas.microsoft.com/office/powerpoint/2010/main" val="233359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7254051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b="1" dirty="0"/>
              <a:t>Resilient people rebound</a:t>
            </a:r>
            <a:endParaRPr b="1" dirty="0"/>
          </a:p>
        </p:txBody>
      </p:sp>
      <p:sp>
        <p:nvSpPr>
          <p:cNvPr id="6" name="Woodson Principles Critical Thinking and Discussion Questions">
            <a:extLst>
              <a:ext uri="{FF2B5EF4-FFF2-40B4-BE49-F238E27FC236}">
                <a16:creationId xmlns:a16="http://schemas.microsoft.com/office/drawing/2014/main" id="{038526BF-6094-FF4B-868D-DDAED35180E2}"/>
              </a:ext>
            </a:extLst>
          </p:cNvPr>
          <p:cNvSpPr txBox="1">
            <a:spLocks/>
          </p:cNvSpPr>
          <p:nvPr/>
        </p:nvSpPr>
        <p:spPr>
          <a:xfrm>
            <a:off x="5486400" y="2389251"/>
            <a:ext cx="8577378" cy="13597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lot of it has to do with how you “frame” a situation and how you “talk to yourself” about it.</a:t>
            </a:r>
          </a:p>
        </p:txBody>
      </p:sp>
      <p:pic>
        <p:nvPicPr>
          <p:cNvPr id="8" name="Picture 7" descr="A picture containing person, indoor, child, young&#10;&#10;Description automatically generated">
            <a:extLst>
              <a:ext uri="{FF2B5EF4-FFF2-40B4-BE49-F238E27FC236}">
                <a16:creationId xmlns:a16="http://schemas.microsoft.com/office/drawing/2014/main" id="{E1B6463C-7E67-FE45-AB47-810558918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361" y="5169408"/>
            <a:ext cx="10448417" cy="69600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Picture 9" descr="A picture containing indoor, sitting, photo, table&#10;&#10;Description automatically generated">
            <a:extLst>
              <a:ext uri="{FF2B5EF4-FFF2-40B4-BE49-F238E27FC236}">
                <a16:creationId xmlns:a16="http://schemas.microsoft.com/office/drawing/2014/main" id="{A4993F07-4060-0644-9BD4-442924880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7330" y="2367269"/>
            <a:ext cx="7567957" cy="1020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69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Woodson Principles…"/>
          <p:cNvSpPr txBox="1">
            <a:spLocks noGrp="1"/>
          </p:cNvSpPr>
          <p:nvPr>
            <p:ph type="ctrTitle"/>
          </p:nvPr>
        </p:nvSpPr>
        <p:spPr>
          <a:xfrm>
            <a:off x="5486400" y="914400"/>
            <a:ext cx="17254051" cy="110021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b="1" dirty="0"/>
              <a:t>Resilient people rebound</a:t>
            </a:r>
            <a:endParaRPr b="1" dirty="0"/>
          </a:p>
        </p:txBody>
      </p:sp>
      <p:sp>
        <p:nvSpPr>
          <p:cNvPr id="6" name="Woodson Principles Critical Thinking and Discussion Questions">
            <a:extLst>
              <a:ext uri="{FF2B5EF4-FFF2-40B4-BE49-F238E27FC236}">
                <a16:creationId xmlns:a16="http://schemas.microsoft.com/office/drawing/2014/main" id="{038526BF-6094-FF4B-868D-DDAED35180E2}"/>
              </a:ext>
            </a:extLst>
          </p:cNvPr>
          <p:cNvSpPr txBox="1">
            <a:spLocks/>
          </p:cNvSpPr>
          <p:nvPr/>
        </p:nvSpPr>
        <p:spPr>
          <a:xfrm>
            <a:off x="5486400" y="2364100"/>
            <a:ext cx="15289619" cy="1515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rgbClr val="AE4844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Lato-Light"/>
              </a:defRPr>
            </a:lvl5pPr>
            <a:lvl6pPr marL="33020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6pPr>
            <a:lvl7pPr marL="39116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7pPr>
            <a:lvl8pPr marL="45212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8pPr>
            <a:lvl9pPr marL="5130800" marR="0" indent="-254000" algn="l" defTabSz="2438338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000" b="0" i="0" u="none" strike="noStrike" cap="none" spc="0" baseline="0">
                <a:solidFill>
                  <a:srgbClr val="5E5E5E"/>
                </a:solidFill>
                <a:uFillTx/>
                <a:latin typeface="Lato Regular"/>
                <a:ea typeface="Lato Regular"/>
                <a:cs typeface="Lato Regular"/>
                <a:sym typeface="Lato Regular"/>
              </a:defRPr>
            </a:lvl9pPr>
          </a:lstStyle>
          <a:p>
            <a:pPr hangingPunct="1"/>
            <a:r>
              <a:rPr lang="en-US" sz="44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look at some questions together to think about what “framing” our experiences really means.</a:t>
            </a:r>
          </a:p>
        </p:txBody>
      </p:sp>
      <p:pic>
        <p:nvPicPr>
          <p:cNvPr id="8" name="Picture 7" descr="A picture containing person, indoor, child, young&#10;&#10;Description automatically generated">
            <a:extLst>
              <a:ext uri="{FF2B5EF4-FFF2-40B4-BE49-F238E27FC236}">
                <a16:creationId xmlns:a16="http://schemas.microsoft.com/office/drawing/2014/main" id="{E1B6463C-7E67-FE45-AB47-8105589182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60" y="6705008"/>
            <a:ext cx="7735432" cy="5152836"/>
          </a:xfrm>
          <a:prstGeom prst="rect">
            <a:avLst/>
          </a:prstGeom>
        </p:spPr>
      </p:pic>
      <p:pic>
        <p:nvPicPr>
          <p:cNvPr id="10" name="Picture 9" descr="A picture containing indoor, sitting, photo, table&#10;&#10;Description automatically generated">
            <a:extLst>
              <a:ext uri="{FF2B5EF4-FFF2-40B4-BE49-F238E27FC236}">
                <a16:creationId xmlns:a16="http://schemas.microsoft.com/office/drawing/2014/main" id="{A4993F07-4060-0644-9BD4-442924880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980446" y="3373513"/>
            <a:ext cx="8407859" cy="1134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8853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FFFFFF"/>
      </a:dk1>
      <a:lt1>
        <a:srgbClr val="AE4844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Bodoni SvtyTwo ITC TT-Bold"/>
        <a:ea typeface="Bodoni SvtyTwo ITC TT-Bold"/>
        <a:cs typeface="Bodoni SvtyTwo ITC TT-Bold"/>
      </a:majorFont>
      <a:minorFont>
        <a:latin typeface="Lato-Light"/>
        <a:ea typeface="Lato-Light"/>
        <a:cs typeface="Lato-Light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AE4844"/>
            </a:solidFill>
            <a:effectLst/>
            <a:uFillTx/>
            <a:latin typeface="Bodoni SvtyTwo ITC TT-Book"/>
            <a:ea typeface="Bodoni SvtyTwo ITC TT-Book"/>
            <a:cs typeface="Bodoni SvtyTwo ITC TT-Book"/>
            <a:sym typeface="Bodoni SvtyTwo ITC TT-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Bodoni SvtyTwo ITC TT-Bold"/>
        <a:ea typeface="Bodoni SvtyTwo ITC TT-Bold"/>
        <a:cs typeface="Bodoni SvtyTwo ITC TT-Bold"/>
      </a:majorFont>
      <a:minorFont>
        <a:latin typeface="Lato-Light"/>
        <a:ea typeface="Lato-Light"/>
        <a:cs typeface="Lato-Light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AE4844"/>
            </a:solidFill>
            <a:effectLst/>
            <a:uFillTx/>
            <a:latin typeface="Bodoni SvtyTwo ITC TT-Book"/>
            <a:ea typeface="Bodoni SvtyTwo ITC TT-Book"/>
            <a:cs typeface="Bodoni SvtyTwo ITC TT-Book"/>
            <a:sym typeface="Bodoni SvtyTwo ITC TT-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1652</Words>
  <Application>Microsoft Office PowerPoint</Application>
  <PresentationFormat>Custom</PresentationFormat>
  <Paragraphs>189</Paragraphs>
  <Slides>28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Bodoni SvtyTwo ITC TT-Bold</vt:lpstr>
      <vt:lpstr>Bodoni SvtyTwo ITC TT-Book</vt:lpstr>
      <vt:lpstr>Helvetica Neue</vt:lpstr>
      <vt:lpstr>Lato</vt:lpstr>
      <vt:lpstr>Lato Regular</vt:lpstr>
      <vt:lpstr>Lato-Light</vt:lpstr>
      <vt:lpstr>21_BasicWhite</vt:lpstr>
      <vt:lpstr>Resilience and Learned Optimism</vt:lpstr>
      <vt:lpstr>Psychological Traits</vt:lpstr>
      <vt:lpstr>Definition of Resilience</vt:lpstr>
      <vt:lpstr>Definition of Resilience</vt:lpstr>
      <vt:lpstr>Are you a resilient person?</vt:lpstr>
      <vt:lpstr>Are you a resilient person?</vt:lpstr>
      <vt:lpstr>Resilient people rebound</vt:lpstr>
      <vt:lpstr>Resilient people rebound</vt:lpstr>
      <vt:lpstr>Resilient people rebound</vt:lpstr>
      <vt:lpstr>How do you view challenges?       How do you “talk to yourself”?</vt:lpstr>
      <vt:lpstr>Good News:  You can become more resilient!</vt:lpstr>
      <vt:lpstr>You can become more resilient!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will you plant? 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2024-07-11T19:44:31Z</dcterms:modified>
</cp:coreProperties>
</file>