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4"/>
  </p:sldMasterIdLst>
  <p:notesMasterIdLst>
    <p:notesMasterId r:id="rId37"/>
  </p:notesMasterIdLst>
  <p:sldIdLst>
    <p:sldId id="265" r:id="rId5"/>
    <p:sldId id="380" r:id="rId6"/>
    <p:sldId id="358" r:id="rId7"/>
    <p:sldId id="359" r:id="rId8"/>
    <p:sldId id="360" r:id="rId9"/>
    <p:sldId id="361" r:id="rId10"/>
    <p:sldId id="382" r:id="rId11"/>
    <p:sldId id="362" r:id="rId12"/>
    <p:sldId id="383" r:id="rId13"/>
    <p:sldId id="385" r:id="rId14"/>
    <p:sldId id="386" r:id="rId15"/>
    <p:sldId id="388" r:id="rId16"/>
    <p:sldId id="389" r:id="rId17"/>
    <p:sldId id="390" r:id="rId18"/>
    <p:sldId id="367" r:id="rId19"/>
    <p:sldId id="391" r:id="rId20"/>
    <p:sldId id="394" r:id="rId21"/>
    <p:sldId id="396" r:id="rId22"/>
    <p:sldId id="397" r:id="rId23"/>
    <p:sldId id="410" r:id="rId24"/>
    <p:sldId id="409" r:id="rId25"/>
    <p:sldId id="408" r:id="rId26"/>
    <p:sldId id="407" r:id="rId27"/>
    <p:sldId id="406" r:id="rId28"/>
    <p:sldId id="405" r:id="rId29"/>
    <p:sldId id="404" r:id="rId30"/>
    <p:sldId id="402" r:id="rId31"/>
    <p:sldId id="401" r:id="rId32"/>
    <p:sldId id="400" r:id="rId33"/>
    <p:sldId id="399" r:id="rId34"/>
    <p:sldId id="356" r:id="rId35"/>
    <p:sldId id="316" r:id="rId36"/>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19A2D-D12E-BFA0-0D38-351DFA69B16C}" name="Tina Webb" initials="TW" userId="S::twebb@woodsoncenter.org::0d532013-4449-4f89-8331-67e74df772bf" providerId="AD"/>
  <p188:author id="{AAFFD53B-2F87-7082-7C51-C7295C6C0903}" name="Stephanie Taylor" initials="ST" userId="S::staylor@woodsoncenter.org::6507a91e-9be2-47d5-8d9a-6937e9a2ac1c" providerId="AD"/>
  <p188:author id="{741105B3-CADC-D241-6690-02560E37ECB8}" name="Beth Feeley" initials="BF" userId="S::bfeeley@woodsoncenter.org::6f68d2de-dc32-42b1-90c0-5a361980b93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D7900"/>
    <a:srgbClr val="987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
          <a:latin typeface="Helvetica Neue"/>
          <a:ea typeface="Helvetica Neue"/>
          <a:cs typeface="Helvetica Neue"/>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Helvetica Neue"/>
          <a:ea typeface="Helvetica Neue"/>
          <a:cs typeface="Helvetica Neue"/>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Helvetica Neue"/>
          <a:ea typeface="Helvetica Neue"/>
          <a:cs typeface="Helvetica Neue"/>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87894" autoAdjust="0"/>
  </p:normalViewPr>
  <p:slideViewPr>
    <p:cSldViewPr snapToGrid="0">
      <p:cViewPr varScale="1">
        <p:scale>
          <a:sx n="38" d="100"/>
          <a:sy n="38" d="100"/>
        </p:scale>
        <p:origin x="40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51" name="Shape 151"/>
          <p:cNvSpPr>
            <a:spLocks noGrp="1"/>
          </p:cNvSpPr>
          <p:nvPr>
            <p:ph type="body" sz="quarter" idx="1"/>
          </p:nvPr>
        </p:nvSpPr>
        <p:spPr>
          <a:xfrm>
            <a:off x="914400" y="4343400"/>
            <a:ext cx="5029200" cy="4114800"/>
          </a:xfrm>
          <a:prstGeom prst="rect">
            <a:avLst/>
          </a:prstGeom>
        </p:spPr>
        <p:txBody>
          <a:bodyPr/>
          <a:lstStyle/>
          <a:p>
            <a:endParaRPr dirty="0"/>
          </a:p>
        </p:txBody>
      </p:sp>
    </p:spTree>
  </p:cSld>
  <p:clrMap bg1="lt1" tx1="dk1" bg2="lt2" tx2="dk2" accent1="accent1" accent2="accent2" accent3="accent3" accent4="accent4" accent5="accent5" accent6="accent6" hlink="hlink" folHlink="folHlink"/>
  <p:notesStyle>
    <a:lvl1pPr defTabSz="457200" latinLnBrk="0">
      <a:lnSpc>
        <a:spcPct val="117999"/>
      </a:lnSpc>
      <a:defRPr sz="2200" b="0" i="0">
        <a:latin typeface="Arial" panose="020B0604020202020204" pitchFamily="34" charset="0"/>
        <a:ea typeface="Helvetica Neue"/>
        <a:cs typeface="Arial" panose="020B0604020202020204" pitchFamily="34" charset="0"/>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60506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850652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39575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youtu.be</a:t>
            </a:r>
            <a:r>
              <a:rPr lang="en-US" dirty="0"/>
              <a:t>/</a:t>
            </a:r>
            <a:r>
              <a:rPr lang="en-US" dirty="0" err="1"/>
              <a:t>mRIGiHiPWCw</a:t>
            </a:r>
            <a:endParaRPr lang="en-US" dirty="0"/>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edan.si.edu</a:t>
            </a:r>
            <a:r>
              <a:rPr lang="en-US" dirty="0"/>
              <a:t>/slideshow/viewer/?</a:t>
            </a:r>
            <a:r>
              <a:rPr lang="en-US" dirty="0" err="1"/>
              <a:t>damspath</a:t>
            </a:r>
            <a:r>
              <a:rPr lang="en-US" dirty="0"/>
              <a:t>=/</a:t>
            </a:r>
            <a:r>
              <a:rPr lang="en-US" dirty="0" err="1"/>
              <a:t>Public_Sets</a:t>
            </a:r>
            <a:r>
              <a:rPr lang="en-US" dirty="0"/>
              <a:t>/NMAAHC/</a:t>
            </a:r>
            <a:r>
              <a:rPr lang="en-US" dirty="0" err="1"/>
              <a:t>NMAAHC_Slideshows</a:t>
            </a:r>
            <a:r>
              <a:rPr lang="en-US" dirty="0"/>
              <a:t>/2015_176_1</a:t>
            </a:r>
          </a:p>
          <a:p>
            <a:endParaRPr lang="en-US" dirty="0"/>
          </a:p>
        </p:txBody>
      </p:sp>
    </p:spTree>
    <p:extLst>
      <p:ext uri="{BB962C8B-B14F-4D97-AF65-F5344CB8AC3E}">
        <p14:creationId xmlns:p14="http://schemas.microsoft.com/office/powerpoint/2010/main" val="220376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2200" dirty="0">
                <a:effectLst/>
                <a:sym typeface="Helvetica Neue"/>
              </a:rPr>
              <a:t>https://</a:t>
            </a:r>
            <a:r>
              <a:rPr lang="en-US" sz="2200" dirty="0" err="1">
                <a:effectLst/>
                <a:sym typeface="Helvetica Neue"/>
              </a:rPr>
              <a:t>www.archpaper.com</a:t>
            </a:r>
            <a:r>
              <a:rPr lang="en-US" sz="2200" dirty="0">
                <a:effectLst/>
                <a:sym typeface="Helvetica Neue"/>
              </a:rPr>
              <a:t>/2021/05/new-history-center-in-</a:t>
            </a:r>
            <a:r>
              <a:rPr lang="en-US" sz="2200" dirty="0" err="1">
                <a:effectLst/>
                <a:sym typeface="Helvetica Neue"/>
              </a:rPr>
              <a:t>tulsa</a:t>
            </a:r>
            <a:r>
              <a:rPr lang="en-US" sz="2200" dirty="0">
                <a:effectLst/>
                <a:sym typeface="Helvetica Neue"/>
              </a:rPr>
              <a:t>-greenwood-recounts-a-grievous-past/</a:t>
            </a:r>
            <a:r>
              <a:rPr lang="en-US" dirty="0">
                <a:effectLst/>
              </a:rPr>
              <a:t> </a:t>
            </a:r>
          </a:p>
          <a:p>
            <a:endParaRPr lang="en-US"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en-US" dirty="0">
                <a:effectLst/>
              </a:rPr>
              <a:t>Bloomberg </a:t>
            </a:r>
            <a:r>
              <a:rPr lang="en-US" dirty="0" err="1">
                <a:effectLst/>
              </a:rPr>
              <a:t>Quicktake</a:t>
            </a:r>
            <a:r>
              <a:rPr lang="en-US" dirty="0">
                <a:effectLst/>
              </a:rPr>
              <a:t>: </a:t>
            </a:r>
            <a:r>
              <a:rPr lang="en-US" dirty="0"/>
              <a:t>Black Wall Street's Tragedy Didn't End in 1921</a:t>
            </a:r>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youtu.be</a:t>
            </a:r>
            <a:r>
              <a:rPr lang="en-US" dirty="0"/>
              <a:t>/</a:t>
            </a:r>
            <a:r>
              <a:rPr lang="en-US" dirty="0" err="1"/>
              <a:t>mRIGiHiPWCw</a:t>
            </a:r>
            <a:endParaRPr lang="en-US" dirty="0"/>
          </a:p>
          <a:p>
            <a:endParaRPr lang="en-US" dirty="0"/>
          </a:p>
        </p:txBody>
      </p:sp>
    </p:spTree>
    <p:extLst>
      <p:ext uri="{BB962C8B-B14F-4D97-AF65-F5344CB8AC3E}">
        <p14:creationId xmlns:p14="http://schemas.microsoft.com/office/powerpoint/2010/main" val="29416830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effectLst/>
              </a:rPr>
              <a:t>http://</a:t>
            </a:r>
            <a:r>
              <a:rPr lang="en-US" dirty="0" err="1">
                <a:effectLst/>
              </a:rPr>
              <a:t>www.batesline.com</a:t>
            </a:r>
            <a:r>
              <a:rPr lang="en-US" dirty="0">
                <a:effectLst/>
              </a:rPr>
              <a:t>/archives/2011/05/the-1921-tulsa-race-riot-and-the.html</a:t>
            </a:r>
          </a:p>
          <a:p>
            <a:endParaRPr lang="en-US" dirty="0">
              <a:effectLst/>
            </a:endParaRPr>
          </a:p>
          <a:p>
            <a:pPr marL="0" marR="0" lvl="0" indent="0" defTabSz="457200" eaLnBrk="1" fontAlgn="auto" latinLnBrk="0" hangingPunct="1">
              <a:lnSpc>
                <a:spcPct val="117999"/>
              </a:lnSpc>
              <a:spcBef>
                <a:spcPts val="0"/>
              </a:spcBef>
              <a:spcAft>
                <a:spcPts val="0"/>
              </a:spcAft>
              <a:buClrTx/>
              <a:buSzTx/>
              <a:buFontTx/>
              <a:buNone/>
              <a:tabLst/>
              <a:defRPr/>
            </a:pPr>
            <a:r>
              <a:rPr lang="en-US" dirty="0">
                <a:effectLst/>
              </a:rPr>
              <a:t>Bloomberg </a:t>
            </a:r>
            <a:r>
              <a:rPr lang="en-US" dirty="0" err="1">
                <a:effectLst/>
              </a:rPr>
              <a:t>Quicktake</a:t>
            </a:r>
            <a:r>
              <a:rPr lang="en-US" dirty="0">
                <a:effectLst/>
              </a:rPr>
              <a:t>: </a:t>
            </a:r>
            <a:r>
              <a:rPr lang="en-US" dirty="0"/>
              <a:t>Black Wall Street's Tragedy Didn't End in 1921</a:t>
            </a:r>
          </a:p>
          <a:p>
            <a:pPr marL="0" marR="0" lvl="0" indent="0" defTabSz="457200" eaLnBrk="1" fontAlgn="auto" latinLnBrk="0" hangingPunct="1">
              <a:lnSpc>
                <a:spcPct val="117999"/>
              </a:lnSpc>
              <a:spcBef>
                <a:spcPts val="0"/>
              </a:spcBef>
              <a:spcAft>
                <a:spcPts val="0"/>
              </a:spcAft>
              <a:buClrTx/>
              <a:buSzTx/>
              <a:buFontTx/>
              <a:buNone/>
              <a:tabLst/>
              <a:defRPr/>
            </a:pPr>
            <a:r>
              <a:rPr lang="en-US" dirty="0"/>
              <a:t>https://</a:t>
            </a:r>
            <a:r>
              <a:rPr lang="en-US" dirty="0" err="1"/>
              <a:t>youtu.be</a:t>
            </a:r>
            <a:r>
              <a:rPr lang="en-US" dirty="0"/>
              <a:t>/</a:t>
            </a:r>
            <a:r>
              <a:rPr lang="en-US" dirty="0" err="1"/>
              <a:t>mRIGiHiPWCw</a:t>
            </a:r>
            <a:endParaRPr lang="en-US" dirty="0"/>
          </a:p>
          <a:p>
            <a:endParaRPr lang="en-US" dirty="0"/>
          </a:p>
        </p:txBody>
      </p:sp>
    </p:spTree>
    <p:extLst>
      <p:ext uri="{BB962C8B-B14F-4D97-AF65-F5344CB8AC3E}">
        <p14:creationId xmlns:p14="http://schemas.microsoft.com/office/powerpoint/2010/main" val="42186295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4000" dirty="0"/>
              <a:t>https://www.jsonline.com/in-depth/news/2021/05/26/tulsa-race-massacre-centennial-greenwood-district/7185264002/</a:t>
            </a:r>
            <a:endParaRPr lang="en-US" dirty="0"/>
          </a:p>
          <a:p>
            <a:r>
              <a:rPr lang="en-US" dirty="0"/>
              <a:t>	</a:t>
            </a:r>
          </a:p>
        </p:txBody>
      </p:sp>
    </p:spTree>
    <p:extLst>
      <p:ext uri="{BB962C8B-B14F-4D97-AF65-F5344CB8AC3E}">
        <p14:creationId xmlns:p14="http://schemas.microsoft.com/office/powerpoint/2010/main" val="1952290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38801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5029200" y="914400"/>
            <a:ext cx="18134800" cy="1264450"/>
          </a:xfrm>
          <a:prstGeom prst="rect">
            <a:avLst/>
          </a:prstGeom>
        </p:spPr>
        <p:txBody>
          <a:bodyPr anchor="b"/>
          <a:lstStyle>
            <a:lvl1pPr>
              <a:defRPr sz="7000" b="1" i="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13" name="Body Level One…"/>
          <p:cNvSpPr txBox="1">
            <a:spLocks noGrp="1"/>
          </p:cNvSpPr>
          <p:nvPr>
            <p:ph type="body" sz="quarter" idx="1" hasCustomPrompt="1"/>
          </p:nvPr>
        </p:nvSpPr>
        <p:spPr>
          <a:xfrm>
            <a:off x="5029200" y="2743200"/>
            <a:ext cx="18134800" cy="1905001"/>
          </a:xfrm>
          <a:prstGeom prst="rect">
            <a:avLst/>
          </a:prstGeom>
        </p:spPr>
        <p:txBody>
          <a:bodyPr/>
          <a:lstStyle>
            <a:lvl1pPr marL="0" indent="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
        <p:nvSpPr>
          <p:cNvPr id="1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pic>
        <p:nvPicPr>
          <p:cNvPr id="2" name="Picture 1">
            <a:extLst>
              <a:ext uri="{FF2B5EF4-FFF2-40B4-BE49-F238E27FC236}">
                <a16:creationId xmlns:a16="http://schemas.microsoft.com/office/drawing/2014/main" id="{AEDFBEFB-18E1-1C2D-F8EB-3BA29F07B202}"/>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2181" y="-23964"/>
            <a:ext cx="4652308" cy="13788090"/>
          </a:xfrm>
          <a:prstGeom prst="rect">
            <a:avLst/>
          </a:prstGeom>
        </p:spPr>
      </p:pic>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17"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a:buSzTx/>
              <a:buNone/>
            </a:lvl1pPr>
          </a:lstStyle>
          <a:p>
            <a:r>
              <a:t>Attribution</a:t>
            </a:r>
          </a:p>
        </p:txBody>
      </p:sp>
      <p:sp>
        <p:nvSpPr>
          <p:cNvPr id="118" name="Body Level One…"/>
          <p:cNvSpPr txBox="1">
            <a:spLocks noGrp="1"/>
          </p:cNvSpPr>
          <p:nvPr>
            <p:ph type="body" sz="half" idx="1" hasCustomPrompt="1"/>
          </p:nvPr>
        </p:nvSpPr>
        <p:spPr>
          <a:xfrm>
            <a:off x="1753923" y="4939860"/>
            <a:ext cx="20876154" cy="3836280"/>
          </a:xfrm>
          <a:prstGeom prst="rect">
            <a:avLst/>
          </a:prstGeom>
        </p:spPr>
        <p:txBody>
          <a:bodyPr/>
          <a:lstStyle>
            <a:lvl1pPr marL="638923" indent="-469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“Notable Quote”</a:t>
            </a:r>
          </a:p>
          <a:p>
            <a:pPr lvl="1"/>
            <a:endParaRPr dirty="0"/>
          </a:p>
          <a:p>
            <a:pPr lvl="2"/>
            <a:endParaRPr dirty="0"/>
          </a:p>
          <a:p>
            <a:pPr lvl="3"/>
            <a:endParaRPr dirty="0"/>
          </a:p>
          <a:p>
            <a:pPr lvl="4"/>
            <a:endParaRPr dirty="0"/>
          </a:p>
        </p:txBody>
      </p:sp>
      <p:sp>
        <p:nvSpPr>
          <p:cNvPr id="119"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126" name="Image"/>
          <p:cNvSpPr>
            <a:spLocks noGrp="1"/>
          </p:cNvSpPr>
          <p:nvPr>
            <p:ph type="pic" sz="quarter" idx="21"/>
          </p:nvPr>
        </p:nvSpPr>
        <p:spPr>
          <a:xfrm>
            <a:off x="15760700" y="1016000"/>
            <a:ext cx="7439099" cy="5949678"/>
          </a:xfrm>
          <a:prstGeom prst="rect">
            <a:avLst/>
          </a:prstGeom>
        </p:spPr>
        <p:txBody>
          <a:bodyPr lIns="91439" tIns="45719" rIns="91439" bIns="45719">
            <a:noAutofit/>
          </a:bodyPr>
          <a:lstStyle/>
          <a:p>
            <a:r>
              <a:rPr lang="en-US"/>
              <a:t>Click icon to add picture</a:t>
            </a:r>
            <a:endParaRPr/>
          </a:p>
        </p:txBody>
      </p:sp>
      <p:sp>
        <p:nvSpPr>
          <p:cNvPr id="127" name="Image"/>
          <p:cNvSpPr>
            <a:spLocks noGrp="1"/>
          </p:cNvSpPr>
          <p:nvPr>
            <p:ph type="pic" sz="half" idx="22"/>
          </p:nvPr>
        </p:nvSpPr>
        <p:spPr>
          <a:xfrm>
            <a:off x="13500100" y="3978275"/>
            <a:ext cx="10439400" cy="12150181"/>
          </a:xfrm>
          <a:prstGeom prst="rect">
            <a:avLst/>
          </a:prstGeom>
        </p:spPr>
        <p:txBody>
          <a:bodyPr lIns="91439" tIns="45719" rIns="91439" bIns="45719">
            <a:noAutofit/>
          </a:bodyPr>
          <a:lstStyle/>
          <a:p>
            <a:r>
              <a:rPr lang="en-US"/>
              <a:t>Click icon to add picture</a:t>
            </a:r>
            <a:endParaRPr/>
          </a:p>
        </p:txBody>
      </p:sp>
      <p:sp>
        <p:nvSpPr>
          <p:cNvPr id="128" name="Image"/>
          <p:cNvSpPr>
            <a:spLocks noGrp="1"/>
          </p:cNvSpPr>
          <p:nvPr>
            <p:ph type="pic" idx="23"/>
          </p:nvPr>
        </p:nvSpPr>
        <p:spPr>
          <a:xfrm>
            <a:off x="-139700" y="495300"/>
            <a:ext cx="16611600" cy="12458700"/>
          </a:xfrm>
          <a:prstGeom prst="rect">
            <a:avLst/>
          </a:prstGeom>
        </p:spPr>
        <p:txBody>
          <a:bodyPr lIns="91439" tIns="45719" rIns="91439" bIns="45719">
            <a:noAutofit/>
          </a:bodyPr>
          <a:lstStyle/>
          <a:p>
            <a:r>
              <a:rPr lang="en-US"/>
              <a:t>Click icon to add picture</a:t>
            </a:r>
            <a:endParaRPr/>
          </a:p>
        </p:txBody>
      </p:sp>
      <p:sp>
        <p:nvSpPr>
          <p:cNvPr id="129"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36" name="Image"/>
          <p:cNvSpPr>
            <a:spLocks noGrp="1"/>
          </p:cNvSpPr>
          <p:nvPr>
            <p:ph type="pic" idx="21"/>
          </p:nvPr>
        </p:nvSpPr>
        <p:spPr>
          <a:xfrm>
            <a:off x="-1333500" y="-5524500"/>
            <a:ext cx="27051000" cy="21640800"/>
          </a:xfrm>
          <a:prstGeom prst="rect">
            <a:avLst/>
          </a:prstGeom>
        </p:spPr>
        <p:txBody>
          <a:bodyPr lIns="91439" tIns="45719" rIns="91439" bIns="45719">
            <a:noAutofit/>
          </a:bodyPr>
          <a:lstStyle/>
          <a:p>
            <a:r>
              <a:rPr lang="en-US"/>
              <a:t>Click icon to add picture</a:t>
            </a:r>
            <a:endParaRPr/>
          </a:p>
        </p:txBody>
      </p:sp>
      <p:sp>
        <p:nvSpPr>
          <p:cNvPr id="137" name="Slide Number"/>
          <p:cNvSpPr txBox="1">
            <a:spLocks noGrp="1"/>
          </p:cNvSpPr>
          <p:nvPr>
            <p:ph type="sldNum" sz="quarter" idx="2"/>
          </p:nvPr>
        </p:nvSpPr>
        <p:spPr>
          <a:prstGeom prst="rect">
            <a:avLst/>
          </a:prstGeom>
        </p:spPr>
        <p:txBody>
          <a:bodyPr/>
          <a:lstStyle>
            <a:lvl1pPr>
              <a:defRPr b="0" i="0">
                <a:solidFill>
                  <a:srgbClr val="FFFFFF"/>
                </a:solidFill>
              </a:defRPr>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44"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p:spTree>
      <p:nvGrpSpPr>
        <p:cNvPr id="1" name=""/>
        <p:cNvGrpSpPr/>
        <p:nvPr/>
      </p:nvGrpSpPr>
      <p:grpSpPr>
        <a:xfrm>
          <a:off x="0" y="0"/>
          <a:ext cx="0" cy="0"/>
          <a:chOff x="0" y="0"/>
          <a:chExt cx="0" cy="0"/>
        </a:xfrm>
      </p:grpSpPr>
      <p:sp>
        <p:nvSpPr>
          <p:cNvPr id="1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pic>
        <p:nvPicPr>
          <p:cNvPr id="2" name="Picture 1">
            <a:extLst>
              <a:ext uri="{FF2B5EF4-FFF2-40B4-BE49-F238E27FC236}">
                <a16:creationId xmlns:a16="http://schemas.microsoft.com/office/drawing/2014/main" id="{806FB2B4-3C41-CE87-35F5-DF48CCBF002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a:off x="-32181" y="-23964"/>
            <a:ext cx="4652308" cy="13788090"/>
          </a:xfrm>
          <a:prstGeom prst="rect">
            <a:avLst/>
          </a:prstGeom>
        </p:spPr>
      </p:pic>
      <p:sp>
        <p:nvSpPr>
          <p:cNvPr id="4" name="Presentation Title">
            <a:extLst>
              <a:ext uri="{FF2B5EF4-FFF2-40B4-BE49-F238E27FC236}">
                <a16:creationId xmlns:a16="http://schemas.microsoft.com/office/drawing/2014/main" id="{A5C6CDC7-4FC3-E3BA-5BF3-1112FF49569B}"/>
              </a:ext>
            </a:extLst>
          </p:cNvPr>
          <p:cNvSpPr txBox="1">
            <a:spLocks noGrp="1"/>
          </p:cNvSpPr>
          <p:nvPr>
            <p:ph type="title" hasCustomPrompt="1"/>
          </p:nvPr>
        </p:nvSpPr>
        <p:spPr>
          <a:xfrm>
            <a:off x="5029200" y="914400"/>
            <a:ext cx="18134800" cy="1264450"/>
          </a:xfrm>
          <a:prstGeom prst="rect">
            <a:avLst/>
          </a:prstGeom>
        </p:spPr>
        <p:txBody>
          <a:bodyPr anchor="b"/>
          <a:lstStyle>
            <a:lvl1pPr>
              <a:defRPr sz="7000" b="1" i="0" spc="-140">
                <a:solidFill>
                  <a:schemeClr val="tx2">
                    <a:lumMod val="10000"/>
                  </a:schemeClr>
                </a:solidFill>
                <a:latin typeface="Arial" panose="020B0604020202020204" pitchFamily="34" charset="0"/>
                <a:ea typeface="+mj-ea"/>
                <a:cs typeface="Arial" panose="020B0604020202020204" pitchFamily="34" charset="0"/>
                <a:sym typeface="Bodoni SvtyTwo ITC TT-Bold"/>
              </a:defRPr>
            </a:lvl1pPr>
          </a:lstStyle>
          <a:p>
            <a:r>
              <a:rPr dirty="0"/>
              <a:t>Presentation Title</a:t>
            </a:r>
          </a:p>
        </p:txBody>
      </p:sp>
      <p:sp>
        <p:nvSpPr>
          <p:cNvPr id="5" name="Body Level One…">
            <a:extLst>
              <a:ext uri="{FF2B5EF4-FFF2-40B4-BE49-F238E27FC236}">
                <a16:creationId xmlns:a16="http://schemas.microsoft.com/office/drawing/2014/main" id="{BDAB5705-F403-0CF8-49A5-1DA8FABE4019}"/>
              </a:ext>
            </a:extLst>
          </p:cNvPr>
          <p:cNvSpPr txBox="1">
            <a:spLocks noGrp="1"/>
          </p:cNvSpPr>
          <p:nvPr>
            <p:ph type="body" sz="quarter" idx="1" hasCustomPrompt="1"/>
          </p:nvPr>
        </p:nvSpPr>
        <p:spPr>
          <a:xfrm>
            <a:off x="5029200" y="2743200"/>
            <a:ext cx="18134800" cy="1905001"/>
          </a:xfrm>
          <a:prstGeom prst="rect">
            <a:avLst/>
          </a:prstGeom>
        </p:spPr>
        <p:txBody>
          <a:bodyPr/>
          <a:lstStyle>
            <a:lvl1pPr marL="0" indent="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1pPr>
            <a:lvl2pPr marL="0" indent="4572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2pPr>
            <a:lvl3pPr marL="0" indent="9144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3pPr>
            <a:lvl4pPr marL="0" indent="13716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4pPr>
            <a:lvl5pPr marL="0" indent="1828800" defTabSz="825500">
              <a:lnSpc>
                <a:spcPct val="100000"/>
              </a:lnSpc>
              <a:buSzTx/>
              <a:buNone/>
              <a:defRPr sz="3000" b="0" i="0">
                <a:solidFill>
                  <a:schemeClr val="tx2">
                    <a:lumMod val="10000"/>
                  </a:schemeClr>
                </a:solidFill>
                <a:uFill>
                  <a:solidFill>
                    <a:srgbClr val="000000"/>
                  </a:solidFill>
                </a:uFill>
                <a:latin typeface="Arial" panose="020B0604020202020204" pitchFamily="34" charset="0"/>
                <a:ea typeface="+mn-ea"/>
                <a:cs typeface="Arial" panose="020B0604020202020204" pitchFamily="34" charset="0"/>
                <a:sym typeface="Lato-Light"/>
              </a:defRPr>
            </a:lvl5pPr>
          </a:lstStyle>
          <a:p>
            <a:r>
              <a:rPr dirty="0"/>
              <a:t>Presentation Subtitle</a:t>
            </a:r>
          </a:p>
          <a:p>
            <a:pPr lvl="1"/>
            <a:endParaRPr dirty="0"/>
          </a:p>
          <a:p>
            <a:pPr lvl="2"/>
            <a:endParaRPr dirty="0"/>
          </a:p>
          <a:p>
            <a:pPr lvl="3"/>
            <a:endParaRPr dirty="0"/>
          </a:p>
          <a:p>
            <a:pPr lvl="4"/>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54" name="Body Level One…"/>
          <p:cNvSpPr txBox="1">
            <a:spLocks noGrp="1"/>
          </p:cNvSpPr>
          <p:nvPr>
            <p:ph type="body" idx="1" hasCustomPrompt="1"/>
          </p:nvPr>
        </p:nvSpPr>
        <p:spPr>
          <a:prstGeom prst="rect">
            <a:avLst/>
          </a:prstGeom>
        </p:spPr>
        <p:txBody>
          <a:bodyPr numCol="2" spcCol="1098550"/>
          <a:lstStyle/>
          <a:p>
            <a:r>
              <a:t>Slide bullet text</a:t>
            </a:r>
          </a:p>
          <a:p>
            <a:pPr lvl="1"/>
            <a:endParaRPr/>
          </a:p>
          <a:p>
            <a:pPr lvl="2"/>
            <a:endParaRPr/>
          </a:p>
          <a:p>
            <a:pPr lvl="3"/>
            <a:endParaRPr/>
          </a:p>
          <a:p>
            <a:pPr lvl="4"/>
            <a:endParaRPr/>
          </a:p>
        </p:txBody>
      </p:sp>
      <p:sp>
        <p:nvSpPr>
          <p:cNvPr id="55"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2" name="Slide Subtitle"/>
          <p:cNvSpPr txBox="1">
            <a:spLocks noGrp="1"/>
          </p:cNvSpPr>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buSzTx/>
              <a:buNone/>
              <a:defRPr sz="3000" b="0" i="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63" name="Body Level One…"/>
          <p:cNvSpPr txBox="1">
            <a:spLocks noGrp="1"/>
          </p:cNvSpPr>
          <p:nvPr>
            <p:ph type="body" sz="half" idx="1" hasCustomPrompt="1"/>
          </p:nvPr>
        </p:nvSpPr>
        <p:spPr>
          <a:xfrm>
            <a:off x="1206500" y="4248504"/>
            <a:ext cx="9779000" cy="8256630"/>
          </a:xfrm>
          <a:prstGeom prst="rect">
            <a:avLst/>
          </a:prstGeom>
        </p:spPr>
        <p:txBody>
          <a:bodyPr/>
          <a:lstStyle/>
          <a:p>
            <a:r>
              <a:t>Slide bullet text</a:t>
            </a:r>
          </a:p>
          <a:p>
            <a:pPr lvl="1"/>
            <a:endParaRPr/>
          </a:p>
          <a:p>
            <a:pPr lvl="2"/>
            <a:endParaRPr/>
          </a:p>
          <a:p>
            <a:pPr lvl="3"/>
            <a:endParaRPr/>
          </a:p>
          <a:p>
            <a:pPr lvl="4"/>
            <a:endParaRPr/>
          </a:p>
        </p:txBody>
      </p:sp>
      <p:sp>
        <p:nvSpPr>
          <p:cNvPr id="64" name="660384004_1290x1720.jpg"/>
          <p:cNvSpPr>
            <a:spLocks noGrp="1"/>
          </p:cNvSpPr>
          <p:nvPr>
            <p:ph type="pic" idx="22"/>
          </p:nvPr>
        </p:nvSpPr>
        <p:spPr>
          <a:xfrm>
            <a:off x="12192000" y="-407266"/>
            <a:ext cx="10916874" cy="14555832"/>
          </a:xfrm>
          <a:prstGeom prst="rect">
            <a:avLst/>
          </a:prstGeom>
        </p:spPr>
        <p:txBody>
          <a:bodyPr lIns="91439" tIns="45719" rIns="91439" bIns="45719">
            <a:noAutofit/>
          </a:bodyPr>
          <a:lstStyle/>
          <a:p>
            <a:r>
              <a:rPr lang="en-US"/>
              <a:t>Click icon to add picture</a:t>
            </a:r>
            <a:endParaRPr/>
          </a:p>
        </p:txBody>
      </p:sp>
      <p:sp>
        <p:nvSpPr>
          <p:cNvPr id="65" name="Slide Title"/>
          <p:cNvSpPr txBox="1">
            <a:spLocks noGrp="1"/>
          </p:cNvSpPr>
          <p:nvPr>
            <p:ph type="title" hasCustomPrompt="1"/>
          </p:nvPr>
        </p:nvSpPr>
        <p:spPr>
          <a:xfrm>
            <a:off x="1206500" y="1079500"/>
            <a:ext cx="9779000" cy="1435100"/>
          </a:xfrm>
          <a:prstGeom prst="rect">
            <a:avLst/>
          </a:prstGeom>
        </p:spPr>
        <p:txBody>
          <a:bodyPr/>
          <a:lstStyle>
            <a:lvl1pPr>
              <a:defRPr b="0" i="0"/>
            </a:lvl1pPr>
          </a:lstStyle>
          <a:p>
            <a:r>
              <a:rPr dirty="0"/>
              <a:t>Slide Title</a:t>
            </a:r>
          </a:p>
        </p:txBody>
      </p:sp>
      <p:sp>
        <p:nvSpPr>
          <p:cNvPr id="66"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Section">
    <p:spTree>
      <p:nvGrpSpPr>
        <p:cNvPr id="1" name=""/>
        <p:cNvGrpSpPr/>
        <p:nvPr/>
      </p:nvGrpSpPr>
      <p:grpSpPr>
        <a:xfrm>
          <a:off x="0" y="0"/>
          <a:ext cx="0" cy="0"/>
          <a:chOff x="0" y="0"/>
          <a:chExt cx="0" cy="0"/>
        </a:xfrm>
      </p:grpSpPr>
      <p:sp>
        <p:nvSpPr>
          <p:cNvPr id="73" name="Section Title"/>
          <p:cNvSpPr txBox="1">
            <a:spLocks noGrp="1"/>
          </p:cNvSpPr>
          <p:nvPr>
            <p:ph type="title" hasCustomPrompt="1"/>
          </p:nvPr>
        </p:nvSpPr>
        <p:spPr>
          <a:xfrm>
            <a:off x="1206496" y="4533900"/>
            <a:ext cx="21971004" cy="4648200"/>
          </a:xfrm>
          <a:prstGeom prst="rect">
            <a:avLst/>
          </a:prstGeom>
        </p:spPr>
        <p:txBody>
          <a:bodyPr anchor="ctr"/>
          <a:lstStyle>
            <a:lvl1pPr>
              <a:lnSpc>
                <a:spcPct val="100000"/>
              </a:lnSpc>
              <a:defRPr sz="2800" b="0" i="0" spc="0">
                <a:latin typeface="Arial" panose="020B0604020202020204" pitchFamily="34" charset="0"/>
                <a:ea typeface="Arial" panose="020B0604020202020204" pitchFamily="34" charset="0"/>
                <a:cs typeface="Arial" panose="020B0604020202020204" pitchFamily="34" charset="0"/>
                <a:sym typeface="Bodoni SvtyTwo ITC TT-Book"/>
              </a:defRPr>
            </a:lvl1pPr>
          </a:lstStyle>
          <a:p>
            <a:r>
              <a:rPr dirty="0"/>
              <a:t>Section Title</a:t>
            </a:r>
          </a:p>
        </p:txBody>
      </p:sp>
      <p:sp>
        <p:nvSpPr>
          <p:cNvPr id="74" name="Slide Number"/>
          <p:cNvSpPr txBox="1">
            <a:spLocks noGrp="1"/>
          </p:cNvSpPr>
          <p:nvPr>
            <p:ph type="sldNum" sz="quarter" idx="2"/>
          </p:nvPr>
        </p:nvSpPr>
        <p:spPr>
          <a:xfrm>
            <a:off x="11993391" y="13080242"/>
            <a:ext cx="384721" cy="379591"/>
          </a:xfrm>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81" name="Slide Title"/>
          <p:cNvSpPr txBox="1">
            <a:spLocks noGrp="1"/>
          </p:cNvSpPr>
          <p:nvPr>
            <p:ph type="title" hasCustomPrompt="1"/>
          </p:nvPr>
        </p:nvSpPr>
        <p:spPr>
          <a:xfrm>
            <a:off x="1206500" y="1079500"/>
            <a:ext cx="21971000" cy="1434949"/>
          </a:xfrm>
          <a:prstGeom prst="rect">
            <a:avLst/>
          </a:prstGeom>
        </p:spPr>
        <p:txBody>
          <a:bodyPr/>
          <a:lstStyle>
            <a:lvl1pPr>
              <a:defRPr b="0" i="0"/>
            </a:lvl1pPr>
          </a:lstStyle>
          <a:p>
            <a:r>
              <a:rPr dirty="0"/>
              <a:t>Slide Title</a:t>
            </a:r>
          </a:p>
        </p:txBody>
      </p:sp>
      <p:sp>
        <p:nvSpPr>
          <p:cNvPr id="82" name="Slide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b="0" i="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Slide Subtitle</a:t>
            </a:r>
          </a:p>
        </p:txBody>
      </p:sp>
      <p:sp>
        <p:nvSpPr>
          <p:cNvPr id="83"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Agenda">
    <p:spTree>
      <p:nvGrpSpPr>
        <p:cNvPr id="1" name=""/>
        <p:cNvGrpSpPr/>
        <p:nvPr/>
      </p:nvGrpSpPr>
      <p:grpSpPr>
        <a:xfrm>
          <a:off x="0" y="0"/>
          <a:ext cx="0" cy="0"/>
          <a:chOff x="0" y="0"/>
          <a:chExt cx="0" cy="0"/>
        </a:xfrm>
      </p:grpSpPr>
      <p:sp>
        <p:nvSpPr>
          <p:cNvPr id="90" name="Agenda Title"/>
          <p:cNvSpPr txBox="1">
            <a:spLocks noGrp="1"/>
          </p:cNvSpPr>
          <p:nvPr>
            <p:ph type="title" hasCustomPrompt="1"/>
          </p:nvPr>
        </p:nvSpPr>
        <p:spPr>
          <a:xfrm>
            <a:off x="1206500" y="1079500"/>
            <a:ext cx="21971000" cy="1435100"/>
          </a:xfrm>
          <a:prstGeom prst="rect">
            <a:avLst/>
          </a:prstGeom>
        </p:spPr>
        <p:txBody>
          <a:bodyPr/>
          <a:lstStyle>
            <a:lvl1pPr>
              <a:defRPr b="0" i="0"/>
            </a:lvl1pPr>
          </a:lstStyle>
          <a:p>
            <a:r>
              <a:rPr dirty="0"/>
              <a:t>Agenda Title</a:t>
            </a:r>
          </a:p>
        </p:txBody>
      </p:sp>
      <p:sp>
        <p:nvSpPr>
          <p:cNvPr id="91" name="Agenda Subtitle"/>
          <p:cNvSpPr txBox="1">
            <a:spLocks noGrp="1"/>
          </p:cNvSpPr>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buSzTx/>
              <a:buNone/>
              <a:defRPr sz="3000" b="0" i="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Agenda Subtitle</a:t>
            </a:r>
          </a:p>
        </p:txBody>
      </p:sp>
      <p:sp>
        <p:nvSpPr>
          <p:cNvPr id="92" name="Body Level One…"/>
          <p:cNvSpPr txBox="1">
            <a:spLocks noGrp="1"/>
          </p:cNvSpPr>
          <p:nvPr>
            <p:ph type="body" idx="1" hasCustomPrompt="1"/>
          </p:nvPr>
        </p:nvSpPr>
        <p:spPr>
          <a:prstGeom prst="rect">
            <a:avLst/>
          </a:prstGeom>
        </p:spPr>
        <p:txBody>
          <a:bodyPr/>
          <a:lstStyle>
            <a:lvl1pPr marL="638923" indent="-469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Agenda Topics</a:t>
            </a:r>
          </a:p>
          <a:p>
            <a:pPr lvl="1"/>
            <a:endParaRPr dirty="0"/>
          </a:p>
          <a:p>
            <a:pPr lvl="2"/>
            <a:endParaRPr dirty="0"/>
          </a:p>
          <a:p>
            <a:pPr lvl="3"/>
            <a:endParaRPr dirty="0"/>
          </a:p>
          <a:p>
            <a:pPr lvl="4"/>
            <a:endParaRPr dirty="0"/>
          </a:p>
        </p:txBody>
      </p:sp>
      <p:sp>
        <p:nvSpPr>
          <p:cNvPr id="93"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Statement">
    <p:spTree>
      <p:nvGrpSpPr>
        <p:cNvPr id="1" name=""/>
        <p:cNvGrpSpPr/>
        <p:nvPr/>
      </p:nvGrpSpPr>
      <p:grpSpPr>
        <a:xfrm>
          <a:off x="0" y="0"/>
          <a:ext cx="0" cy="0"/>
          <a:chOff x="0" y="0"/>
          <a:chExt cx="0" cy="0"/>
        </a:xfrm>
      </p:grpSpPr>
      <p:sp>
        <p:nvSpPr>
          <p:cNvPr id="100" name="Body Level One…"/>
          <p:cNvSpPr txBox="1">
            <a:spLocks noGrp="1"/>
          </p:cNvSpPr>
          <p:nvPr>
            <p:ph type="body" sz="half" idx="1" hasCustomPrompt="1"/>
          </p:nvPr>
        </p:nvSpPr>
        <p:spPr>
          <a:xfrm>
            <a:off x="1206500" y="4920843"/>
            <a:ext cx="21971000" cy="3874314"/>
          </a:xfrm>
          <a:prstGeom prst="rect">
            <a:avLst/>
          </a:prstGeom>
        </p:spPr>
        <p:txBody>
          <a:bodyPr anchor="ctr"/>
          <a:lstStyle>
            <a:lvl1pPr marL="0" indent="0">
              <a:buSzTx/>
              <a:buNone/>
            </a:lvl1pPr>
            <a:lvl2pPr marL="0" indent="457200">
              <a:buSzTx/>
              <a:buNone/>
            </a:lvl2pPr>
            <a:lvl3pPr marL="0" indent="914400">
              <a:buSzTx/>
              <a:buNone/>
            </a:lvl3pPr>
            <a:lvl4pPr marL="0" indent="1371600">
              <a:buSzTx/>
              <a:buNone/>
            </a:lvl4pPr>
            <a:lvl5pPr marL="0" indent="1828800">
              <a:buSzTx/>
              <a:buNone/>
            </a:lvl5pPr>
          </a:lstStyle>
          <a:p>
            <a:r>
              <a:t>Statement</a:t>
            </a:r>
          </a:p>
          <a:p>
            <a:pPr lvl="1"/>
            <a:endParaRPr/>
          </a:p>
          <a:p>
            <a:pPr lvl="2"/>
            <a:endParaRPr/>
          </a:p>
          <a:p>
            <a:pPr lvl="3"/>
            <a:endParaRPr/>
          </a:p>
          <a:p>
            <a:pPr lvl="4"/>
            <a:endParaRPr/>
          </a:p>
        </p:txBody>
      </p:sp>
      <p:sp>
        <p:nvSpPr>
          <p:cNvPr id="101"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Big Fact">
    <p:spTree>
      <p:nvGrpSpPr>
        <p:cNvPr id="1" name=""/>
        <p:cNvGrpSpPr/>
        <p:nvPr/>
      </p:nvGrpSpPr>
      <p:grpSpPr>
        <a:xfrm>
          <a:off x="0" y="0"/>
          <a:ext cx="0" cy="0"/>
          <a:chOff x="0" y="0"/>
          <a:chExt cx="0" cy="0"/>
        </a:xfrm>
      </p:grpSpPr>
      <p:sp>
        <p:nvSpPr>
          <p:cNvPr id="108" name="Body Level One…"/>
          <p:cNvSpPr txBox="1">
            <a:spLocks noGrp="1"/>
          </p:cNvSpPr>
          <p:nvPr>
            <p:ph type="body" idx="1" hasCustomPrompt="1"/>
          </p:nvPr>
        </p:nvSpPr>
        <p:spPr>
          <a:xfrm>
            <a:off x="1206500" y="1075927"/>
            <a:ext cx="21971000" cy="7241584"/>
          </a:xfrm>
          <a:prstGeom prst="rect">
            <a:avLst/>
          </a:prstGeom>
        </p:spPr>
        <p:txBody>
          <a:bodyPr anchor="b"/>
          <a:lstStyle>
            <a:lvl1pPr marL="638923" indent="-469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1pPr>
            <a:lvl2pPr marL="638923" indent="-12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2pPr>
            <a:lvl3pPr marL="638923" indent="4445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3pPr>
            <a:lvl4pPr marL="638923" indent="9017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4pPr>
            <a:lvl5pPr marL="638923" indent="1358900">
              <a:lnSpc>
                <a:spcPct val="90000"/>
              </a:lnSpc>
              <a:buSzTx/>
              <a:buNone/>
              <a:defRPr sz="8500" b="0" i="0" spc="-170">
                <a:solidFill>
                  <a:srgbClr val="AE4844"/>
                </a:solidFill>
                <a:latin typeface="Arial" panose="020B0604020202020204" pitchFamily="34" charset="0"/>
                <a:ea typeface="Arial" panose="020B0604020202020204" pitchFamily="34" charset="0"/>
                <a:cs typeface="Arial" panose="020B0604020202020204" pitchFamily="34" charset="0"/>
                <a:sym typeface="Bodoni SvtyTwo ITC TT-Book"/>
              </a:defRPr>
            </a:lvl5pPr>
          </a:lstStyle>
          <a:p>
            <a:r>
              <a:rPr dirty="0"/>
              <a:t>100%</a:t>
            </a:r>
          </a:p>
          <a:p>
            <a:pPr lvl="1"/>
            <a:endParaRPr dirty="0"/>
          </a:p>
          <a:p>
            <a:pPr lvl="2"/>
            <a:endParaRPr dirty="0"/>
          </a:p>
          <a:p>
            <a:pPr lvl="3"/>
            <a:endParaRPr dirty="0"/>
          </a:p>
          <a:p>
            <a:pPr lvl="4"/>
            <a:endParaRPr dirty="0"/>
          </a:p>
        </p:txBody>
      </p:sp>
      <p:sp>
        <p:nvSpPr>
          <p:cNvPr id="109" name="Fact information"/>
          <p:cNvSpPr txBox="1">
            <a:spLocks noGrp="1"/>
          </p:cNvSpPr>
          <p:nvPr>
            <p:ph type="body" sz="quarter" idx="21" hasCustomPrompt="1"/>
          </p:nvPr>
        </p:nvSpPr>
        <p:spPr>
          <a:xfrm>
            <a:off x="1206500" y="8262180"/>
            <a:ext cx="21971000" cy="934780"/>
          </a:xfrm>
          <a:prstGeom prst="rect">
            <a:avLst/>
          </a:prstGeom>
        </p:spPr>
        <p:txBody>
          <a:bodyPr lIns="45719" tIns="45719" rIns="45719" bIns="45719"/>
          <a:lstStyle>
            <a:lvl1pPr marL="0" indent="0" defTabSz="825500">
              <a:lnSpc>
                <a:spcPct val="100000"/>
              </a:lnSpc>
              <a:buSzTx/>
              <a:buNone/>
              <a:defRPr sz="3000" b="0" i="0">
                <a:solidFill>
                  <a:srgbClr val="AE4844"/>
                </a:solidFill>
                <a:uFill>
                  <a:solidFill>
                    <a:srgbClr val="000000"/>
                  </a:solidFill>
                </a:uFill>
                <a:latin typeface="Arial" panose="020B0604020202020204" pitchFamily="34" charset="0"/>
                <a:ea typeface="+mn-ea"/>
                <a:cs typeface="Arial" panose="020B0604020202020204" pitchFamily="34" charset="0"/>
                <a:sym typeface="Lato-Light"/>
              </a:defRPr>
            </a:lvl1pPr>
          </a:lstStyle>
          <a:p>
            <a:r>
              <a:rPr dirty="0"/>
              <a:t>Fact information</a:t>
            </a:r>
          </a:p>
        </p:txBody>
      </p:sp>
      <p:sp>
        <p:nvSpPr>
          <p:cNvPr id="110" name="Slide Number"/>
          <p:cNvSpPr txBox="1">
            <a:spLocks noGrp="1"/>
          </p:cNvSpPr>
          <p:nvPr>
            <p:ph type="sldNum" sz="quarter" idx="2"/>
          </p:nvPr>
        </p:nvSpPr>
        <p:spPr>
          <a:prstGeom prst="rect">
            <a:avLst/>
          </a:prstGeom>
        </p:spPr>
        <p:txBody>
          <a:bodyPr/>
          <a:lstStyle>
            <a:lvl1pPr>
              <a:defRPr b="0" i="0"/>
            </a:lvl1pPr>
          </a:lstStyle>
          <a:p>
            <a:fld id="{86CB4B4D-7CA3-9044-876B-883B54F8677D}" type="slidenum">
              <a:rPr lang="en-US" smtClean="0"/>
              <a:pPr/>
              <a:t>‹#›</a:t>
            </a:fld>
            <a:endParaRPr lang="en-US"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1206500" y="1079500"/>
            <a:ext cx="21971000" cy="1433163"/>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rmAutofit/>
          </a:bodyPr>
          <a:lstStyle/>
          <a:p>
            <a:r>
              <a:rPr dirty="0"/>
              <a:t>Slide Title</a:t>
            </a:r>
          </a:p>
        </p:txBody>
      </p:sp>
      <p:sp>
        <p:nvSpPr>
          <p:cNvPr id="3"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rmAutofit/>
          </a:bodyPr>
          <a:lstStyle/>
          <a:p>
            <a:r>
              <a:rPr dirty="0"/>
              <a:t>Slide bullet text</a:t>
            </a:r>
          </a:p>
          <a:p>
            <a:pPr lvl="1"/>
            <a:endParaRPr dirty="0"/>
          </a:p>
          <a:p>
            <a:pPr lvl="2"/>
            <a:endParaRPr dirty="0"/>
          </a:p>
          <a:p>
            <a:pPr lvl="3"/>
            <a:endParaRPr dirty="0"/>
          </a:p>
          <a:p>
            <a:pPr lvl="4"/>
            <a:endParaRPr dirty="0"/>
          </a:p>
        </p:txBody>
      </p:sp>
      <p:sp>
        <p:nvSpPr>
          <p:cNvPr id="4" name="Slide Number"/>
          <p:cNvSpPr txBox="1">
            <a:spLocks noGrp="1"/>
          </p:cNvSpPr>
          <p:nvPr>
            <p:ph type="sldNum" sz="quarter" idx="2"/>
          </p:nvPr>
        </p:nvSpPr>
        <p:spPr>
          <a:xfrm>
            <a:off x="11993391" y="13076008"/>
            <a:ext cx="384721" cy="379591"/>
          </a:xfrm>
          <a:prstGeom prst="rect">
            <a:avLst/>
          </a:prstGeom>
          <a:ln w="12700">
            <a:miter lim="400000"/>
          </a:ln>
        </p:spPr>
        <p:txBody>
          <a:bodyPr wrap="none" lIns="50800" tIns="50800" rIns="50800" bIns="50800" anchor="b">
            <a:spAutoFit/>
          </a:bodyPr>
          <a:lstStyle>
            <a:lvl1pPr algn="ctr" defTabSz="584200">
              <a:defRPr sz="1800" b="0" i="0">
                <a:solidFill>
                  <a:srgbClr val="000000"/>
                </a:solidFill>
                <a:latin typeface="Arial" panose="020B0604020202020204" pitchFamily="34" charset="0"/>
                <a:ea typeface="Helvetica Neue"/>
                <a:cs typeface="Arial" panose="020B0604020202020204" pitchFamily="34" charset="0"/>
                <a:sym typeface="Helvetica Neue"/>
              </a:defRPr>
            </a:lvl1pPr>
          </a:lstStyle>
          <a:p>
            <a:fld id="{86CB4B4D-7CA3-9044-876B-883B54F8677D}"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4" r:id="rId1"/>
    <p:sldLayoutId id="2147483649"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 id="2147483662" r:id="rId12"/>
    <p:sldLayoutId id="2147483663" r:id="rId13"/>
  </p:sldLayoutIdLst>
  <p:transition spd="med"/>
  <p:txStyles>
    <p:titleStyle>
      <a:lvl1pPr marL="0" marR="0" indent="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Arial" panose="020B0604020202020204" pitchFamily="34" charset="0"/>
          <a:ea typeface="+mn-ea"/>
          <a:cs typeface="Arial" panose="020B0604020202020204" pitchFamily="34" charset="0"/>
          <a:sym typeface="Lato-Light"/>
        </a:defRPr>
      </a:lvl1pPr>
      <a:lvl2pPr marL="0" marR="0" indent="457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eaLnBrk="1" latinLnBrk="0" hangingPunct="1">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p:titleStyle>
    <p:bodyStyle>
      <a:lvl1pPr marL="254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1pPr>
      <a:lvl2pPr marL="863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2pPr>
      <a:lvl3pPr marL="1473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3pPr>
      <a:lvl4pPr marL="2082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4pPr>
      <a:lvl5pPr marL="26924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Arial" panose="020B0604020202020204" pitchFamily="34" charset="0"/>
          <a:ea typeface="Arial" panose="020B0604020202020204" pitchFamily="34" charset="0"/>
          <a:cs typeface="Arial" panose="020B0604020202020204" pitchFamily="34" charset="0"/>
          <a:sym typeface="Lato Regular"/>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p:bodyStyle>
    <p:otherStyle>
      <a:lvl1pPr marL="0" marR="0" indent="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eaLnBrk="1" latinLnBrk="0" hangingPunct="1">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199" y="914400"/>
            <a:ext cx="19022291" cy="1100215"/>
          </a:xfrm>
          <a:prstGeom prst="rect">
            <a:avLst/>
          </a:prstGeom>
        </p:spPr>
        <p:txBody>
          <a:bodyPr anchor="t">
            <a:noAutofit/>
          </a:bodyPr>
          <a:lstStyle/>
          <a:p>
            <a:pPr>
              <a:lnSpc>
                <a:spcPct val="100000"/>
              </a:lnSpc>
              <a:spcAft>
                <a:spcPts val="600"/>
              </a:spcAft>
            </a:pPr>
            <a:r>
              <a:rPr lang="en-US" sz="6600" dirty="0"/>
              <a:t>Black Wall Street &amp; the Tulsa Race Massacre</a:t>
            </a:r>
            <a:br>
              <a:rPr lang="en-US" sz="6600" dirty="0"/>
            </a:br>
            <a:r>
              <a:rPr lang="en-US" sz="5400" dirty="0"/>
              <a:t>Terror and Triumph</a:t>
            </a:r>
            <a:br>
              <a:rPr lang="en-US" sz="4800" dirty="0"/>
            </a:br>
            <a:endParaRPr lang="en-US" sz="4800" dirty="0"/>
          </a:p>
        </p:txBody>
      </p:sp>
      <p:sp>
        <p:nvSpPr>
          <p:cNvPr id="5" name="TextBox 4">
            <a:extLst>
              <a:ext uri="{FF2B5EF4-FFF2-40B4-BE49-F238E27FC236}">
                <a16:creationId xmlns:a16="http://schemas.microsoft.com/office/drawing/2014/main" id="{08642666-BAEA-114B-9020-3C679F1C53EB}"/>
              </a:ext>
            </a:extLst>
          </p:cNvPr>
          <p:cNvSpPr txBox="1"/>
          <p:nvPr/>
        </p:nvSpPr>
        <p:spPr>
          <a:xfrm>
            <a:off x="5730677" y="4034628"/>
            <a:ext cx="3831177" cy="114903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r>
              <a:rPr lang="en-US" sz="4000" dirty="0">
                <a:solidFill>
                  <a:schemeClr val="tx2">
                    <a:lumMod val="10000"/>
                  </a:schemeClr>
                </a:solidFill>
                <a:latin typeface="Arial" panose="020B0604020202020204" pitchFamily="34" charset="0"/>
                <a:cs typeface="Arial" panose="020B0604020202020204" pitchFamily="34" charset="0"/>
              </a:rPr>
              <a:t>1830s – Present</a:t>
            </a:r>
          </a:p>
          <a:p>
            <a:pPr marL="0" marR="0" indent="0" algn="l" defTabSz="2438338" rtl="0" fontAlgn="auto" latinLnBrk="0" hangingPunct="0">
              <a:lnSpc>
                <a:spcPct val="100000"/>
              </a:lnSpc>
              <a:spcBef>
                <a:spcPts val="0"/>
              </a:spcBef>
              <a:spcAft>
                <a:spcPts val="0"/>
              </a:spcAft>
              <a:buClrTx/>
              <a:buSzTx/>
              <a:buFontTx/>
              <a:buNone/>
              <a:tabLst/>
            </a:pPr>
            <a:endParaRPr kumimoji="0" lang="en-US"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sp>
        <p:nvSpPr>
          <p:cNvPr id="6" name="Lorem ipsum…">
            <a:extLst>
              <a:ext uri="{FF2B5EF4-FFF2-40B4-BE49-F238E27FC236}">
                <a16:creationId xmlns:a16="http://schemas.microsoft.com/office/drawing/2014/main" id="{330CB557-ED94-2B4E-B1B7-618ED11029BE}"/>
              </a:ext>
            </a:extLst>
          </p:cNvPr>
          <p:cNvSpPr txBox="1"/>
          <p:nvPr/>
        </p:nvSpPr>
        <p:spPr>
          <a:xfrm>
            <a:off x="6642864" y="5183661"/>
            <a:ext cx="11098271" cy="6550048"/>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numCol="2" spcCol="1017907" anchor="t"/>
          <a:lstStyle/>
          <a:p>
            <a:r>
              <a:rPr lang="en-US" sz="3600" dirty="0">
                <a:solidFill>
                  <a:schemeClr val="tx2">
                    <a:lumMod val="10000"/>
                  </a:schemeClr>
                </a:solidFill>
                <a:latin typeface="Arial" panose="020B0604020202020204" pitchFamily="34" charset="0"/>
                <a:cs typeface="Arial" panose="020B0604020202020204" pitchFamily="34" charset="0"/>
              </a:rPr>
              <a:t>Opportunity &amp; Prosperity</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Segregation &amp; Violence</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Spirit of Determination</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"Urban Renewal"</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Hope &amp; Reconciliation</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2D0D01DD-6629-9D47-9BA2-A8356A6CE962}"/>
              </a:ext>
            </a:extLst>
          </p:cNvPr>
          <p:cNvPicPr>
            <a:picLocks noChangeAspect="1"/>
          </p:cNvPicPr>
          <p:nvPr/>
        </p:nvPicPr>
        <p:blipFill>
          <a:blip r:embed="rId3">
            <a:alphaModFix/>
            <a:extLst>
              <a:ext uri="{28A0092B-C50C-407E-A947-70E740481C1C}">
                <a14:useLocalDpi xmlns:a14="http://schemas.microsoft.com/office/drawing/2010/main" val="0"/>
              </a:ext>
            </a:extLst>
          </a:blip>
          <a:stretch>
            <a:fillRect/>
          </a:stretch>
        </p:blipFill>
        <p:spPr>
          <a:xfrm>
            <a:off x="12191999" y="7804864"/>
            <a:ext cx="8493261" cy="4964542"/>
          </a:xfrm>
          <a:prstGeom prst="rect">
            <a:avLst/>
          </a:prstGeom>
          <a:effectLst>
            <a:softEdge rad="190500"/>
          </a:effectLst>
        </p:spPr>
      </p:pic>
      <p:pic>
        <p:nvPicPr>
          <p:cNvPr id="4" name="Picture 3">
            <a:extLst>
              <a:ext uri="{FF2B5EF4-FFF2-40B4-BE49-F238E27FC236}">
                <a16:creationId xmlns:a16="http://schemas.microsoft.com/office/drawing/2014/main" id="{EFA584E7-EE27-3749-9440-47475D78363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281010" y="2427468"/>
            <a:ext cx="8920249" cy="4964543"/>
          </a:xfrm>
          <a:prstGeom prst="rect">
            <a:avLst/>
          </a:prstGeom>
          <a:effectLst>
            <a:softEdge rad="76200"/>
          </a:effectLst>
        </p:spPr>
      </p:pic>
    </p:spTree>
    <p:extLst>
      <p:ext uri="{BB962C8B-B14F-4D97-AF65-F5344CB8AC3E}">
        <p14:creationId xmlns:p14="http://schemas.microsoft.com/office/powerpoint/2010/main" val="4156688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“Red Summer” of 1919</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7639050" cy="6054436"/>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This situation was not unique to Oklahoma. In fact, there were </a:t>
            </a:r>
            <a:r>
              <a:rPr lang="en-US" sz="3600" dirty="0">
                <a:solidFill>
                  <a:schemeClr val="tx2">
                    <a:lumMod val="10000"/>
                  </a:schemeClr>
                </a:solidFill>
                <a:latin typeface="Arial" panose="020B0604020202020204" pitchFamily="34" charset="0"/>
                <a:ea typeface="+mn-lt"/>
                <a:cs typeface="Arial" panose="020B0604020202020204" pitchFamily="34" charset="0"/>
              </a:rPr>
              <a:t>vicious race riots across the country in</a:t>
            </a:r>
            <a:r>
              <a:rPr lang="en-US" sz="3600" dirty="0">
                <a:solidFill>
                  <a:schemeClr val="tx2">
                    <a:lumMod val="10000"/>
                  </a:schemeClr>
                </a:solidFill>
                <a:latin typeface="Arial" panose="020B0604020202020204" pitchFamily="34" charset="0"/>
                <a:cs typeface="Arial" panose="020B0604020202020204" pitchFamily="34" charset="0"/>
              </a:rPr>
              <a:t> the years before the Tulsa massacre.</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infamous “Red Summer” of 1919 saw racist attacks on Black communities in Washington, D.C.; Norfolk, Virginia; Chicago, Illinois; Omaha, Nebraska; Elaine, Arkansas; and Wilmington, Delaware. </a:t>
            </a:r>
          </a:p>
        </p:txBody>
      </p:sp>
      <p:pic>
        <p:nvPicPr>
          <p:cNvPr id="3" name="Picture 2">
            <a:extLst>
              <a:ext uri="{FF2B5EF4-FFF2-40B4-BE49-F238E27FC236}">
                <a16:creationId xmlns:a16="http://schemas.microsoft.com/office/drawing/2014/main" id="{88C3AC8D-64EB-434D-87E2-28BF55A98E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79117" y="2486890"/>
            <a:ext cx="10049163" cy="5652655"/>
          </a:xfrm>
          <a:prstGeom prst="rect">
            <a:avLst/>
          </a:prstGeom>
          <a:effectLst>
            <a:softEdge rad="127000"/>
          </a:effectLst>
        </p:spPr>
      </p:pic>
      <p:sp>
        <p:nvSpPr>
          <p:cNvPr id="2" name="TextBox 1">
            <a:extLst>
              <a:ext uri="{FF2B5EF4-FFF2-40B4-BE49-F238E27FC236}">
                <a16:creationId xmlns:a16="http://schemas.microsoft.com/office/drawing/2014/main" id="{44BBE7EF-0885-9ECF-D63E-0597B695C544}"/>
              </a:ext>
            </a:extLst>
          </p:cNvPr>
          <p:cNvSpPr txBox="1"/>
          <p:nvPr/>
        </p:nvSpPr>
        <p:spPr>
          <a:xfrm>
            <a:off x="5029200" y="8910527"/>
            <a:ext cx="17291538"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The politically engaged Blacks in Tulsa were well aware that this violence, like the regular </a:t>
            </a:r>
            <a:r>
              <a:rPr lang="en-US" sz="3600" dirty="0" err="1">
                <a:solidFill>
                  <a:schemeClr val="tx2">
                    <a:lumMod val="10000"/>
                  </a:schemeClr>
                </a:solidFill>
                <a:latin typeface="Arial" panose="020B0604020202020204" pitchFamily="34" charset="0"/>
                <a:cs typeface="Arial" panose="020B0604020202020204" pitchFamily="34" charset="0"/>
              </a:rPr>
              <a:t>lynchings</a:t>
            </a:r>
            <a:r>
              <a:rPr lang="en-US" sz="3600" dirty="0">
                <a:solidFill>
                  <a:schemeClr val="tx2">
                    <a:lumMod val="10000"/>
                  </a:schemeClr>
                </a:solidFill>
                <a:latin typeface="Arial" panose="020B0604020202020204" pitchFamily="34" charset="0"/>
                <a:cs typeface="Arial" panose="020B0604020202020204" pitchFamily="34" charset="0"/>
              </a:rPr>
              <a:t> across the country, could spread to their city. But the fighting experience of WWI veterans, combined with a broader Western tradition of firearms ownership, meant Black Tulsans were inclined to armed resistance and self-defense.</a:t>
            </a:r>
          </a:p>
        </p:txBody>
      </p:sp>
    </p:spTree>
    <p:extLst>
      <p:ext uri="{BB962C8B-B14F-4D97-AF65-F5344CB8AC3E}">
        <p14:creationId xmlns:p14="http://schemas.microsoft.com/office/powerpoint/2010/main" val="321527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 Minor Incident Intensifies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2574527"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On May 30, a young Black man named Dick Rowland got into an elevator in an office building in downtown Tulsa. Rowland worked across the street, but the nearest “colored” restroom he could use was on the second floor of another building.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The elevator operator that day was a teenaged White woman named Sarah Page. When Rowland got off the elevator, a clerk down the hall heard Page scream and called the police. While it’s unclear exactly what happened, it does not seem that anyone thought the incident was serious at the time. </a:t>
            </a:r>
          </a:p>
          <a:p>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Officers interviewed Page but waited until the next day to arrest Rowland for assault – or possibly to protect Rowland himself, as </a:t>
            </a:r>
            <a:r>
              <a:rPr lang="en-US" sz="3600" b="1" dirty="0">
                <a:solidFill>
                  <a:schemeClr val="tx2">
                    <a:lumMod val="10000"/>
                  </a:schemeClr>
                </a:solidFill>
                <a:latin typeface="Arial" panose="020B0604020202020204" pitchFamily="34" charset="0"/>
                <a:cs typeface="Arial" panose="020B0604020202020204" pitchFamily="34" charset="0"/>
              </a:rPr>
              <a:t>unsubstantiated</a:t>
            </a:r>
            <a:r>
              <a:rPr lang="en-US" sz="3600" dirty="0">
                <a:solidFill>
                  <a:schemeClr val="tx2">
                    <a:lumMod val="10000"/>
                  </a:schemeClr>
                </a:solidFill>
                <a:latin typeface="Arial" panose="020B0604020202020204" pitchFamily="34" charset="0"/>
                <a:cs typeface="Arial" panose="020B0604020202020204" pitchFamily="34" charset="0"/>
              </a:rPr>
              <a:t> rumors had begun to spread that a Black man had assaulted a White girl.</a:t>
            </a:r>
          </a:p>
        </p:txBody>
      </p:sp>
      <p:pic>
        <p:nvPicPr>
          <p:cNvPr id="4" name="Picture 3">
            <a:extLst>
              <a:ext uri="{FF2B5EF4-FFF2-40B4-BE49-F238E27FC236}">
                <a16:creationId xmlns:a16="http://schemas.microsoft.com/office/drawing/2014/main" id="{C7DB81B1-E4DF-5C45-9FE8-54EBF27BB3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1324" y="2014615"/>
            <a:ext cx="4586956" cy="10412583"/>
          </a:xfrm>
          <a:prstGeom prst="rect">
            <a:avLst/>
          </a:prstGeom>
          <a:effectLst>
            <a:softEdge rad="38100"/>
          </a:effectLst>
        </p:spPr>
      </p:pic>
    </p:spTree>
    <p:extLst>
      <p:ext uri="{BB962C8B-B14F-4D97-AF65-F5344CB8AC3E}">
        <p14:creationId xmlns:p14="http://schemas.microsoft.com/office/powerpoint/2010/main" val="3532265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Trouble Grows... A Crowd Forms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596338"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ea typeface="+mn-lt"/>
                <a:cs typeface="Arial" panose="020B0604020202020204" pitchFamily="34" charset="0"/>
              </a:rPr>
              <a:t>On May 31,the Tulsa Tribute, one of the city’s two White-owned newspapers, printed an editorial under the headline “To Lynch Negro Tonight.” </a:t>
            </a:r>
            <a:endParaRPr lang="en-US" dirty="0">
              <a:solidFill>
                <a:schemeClr val="tx2">
                  <a:lumMod val="10000"/>
                </a:schemeClr>
              </a:solidFill>
              <a:latin typeface="Arial" panose="020B0604020202020204" pitchFamily="34" charset="0"/>
              <a:ea typeface="+mn-lt"/>
              <a:cs typeface="Arial" panose="020B0604020202020204" pitchFamily="34" charset="0"/>
            </a:endParaRPr>
          </a:p>
          <a:p>
            <a:endParaRPr lang="en-US" sz="3600"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That night in Greenwood, at the Dreamland Theatre, a man got up on stage and announced that Whites were going to lynch Rowland at the courthouse. “We’re not going to let this happen,” he declared.  Meanwhile,</a:t>
            </a:r>
            <a:r>
              <a:rPr lang="en-US" sz="3600" dirty="0">
                <a:solidFill>
                  <a:schemeClr val="tx2">
                    <a:lumMod val="10000"/>
                  </a:schemeClr>
                </a:solidFill>
                <a:latin typeface="Arial" panose="020B0604020202020204" pitchFamily="34" charset="0"/>
                <a:cs typeface="Arial" panose="020B0604020202020204" pitchFamily="34" charset="0"/>
              </a:rPr>
              <a:t> hundreds of White Tulsans gathered outside the Tulsa County Courthouse, some demanding that Rowland be turned over to the crowd. The sheriffs and his deputies refused.</a:t>
            </a:r>
          </a:p>
        </p:txBody>
      </p:sp>
      <p:pic>
        <p:nvPicPr>
          <p:cNvPr id="3" name="Picture 2">
            <a:extLst>
              <a:ext uri="{FF2B5EF4-FFF2-40B4-BE49-F238E27FC236}">
                <a16:creationId xmlns:a16="http://schemas.microsoft.com/office/drawing/2014/main" id="{0FD37471-B764-334E-B052-7DDA3058CA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88430" y="7198574"/>
            <a:ext cx="9203570" cy="6029925"/>
          </a:xfrm>
          <a:prstGeom prst="rect">
            <a:avLst/>
          </a:prstGeom>
          <a:effectLst>
            <a:softEdge rad="127000"/>
          </a:effectLst>
        </p:spPr>
      </p:pic>
      <p:sp>
        <p:nvSpPr>
          <p:cNvPr id="4" name="TextBox 3">
            <a:extLst>
              <a:ext uri="{FF2B5EF4-FFF2-40B4-BE49-F238E27FC236}">
                <a16:creationId xmlns:a16="http://schemas.microsoft.com/office/drawing/2014/main" id="{300DD4F4-402E-884A-A5C1-7FF72D7E9E32}"/>
              </a:ext>
            </a:extLst>
          </p:cNvPr>
          <p:cNvSpPr txBox="1"/>
          <p:nvPr/>
        </p:nvSpPr>
        <p:spPr>
          <a:xfrm>
            <a:off x="12780558" y="7362933"/>
            <a:ext cx="9844980"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Around 9:00 p.m., about 25 armed Black men, some veterans in uniform, marched to the courthouse to protect Rowland.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sheriff declared that the situation was under control and tried to get everyone to leave, but the arrival of Black men with guns had riled up the mostly White crowd. </a:t>
            </a:r>
          </a:p>
        </p:txBody>
      </p:sp>
    </p:spTree>
    <p:extLst>
      <p:ext uri="{BB962C8B-B14F-4D97-AF65-F5344CB8AC3E}">
        <p14:creationId xmlns:p14="http://schemas.microsoft.com/office/powerpoint/2010/main" val="19453414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fade">
                                      <p:cBhvr>
                                        <p:cTn id="15"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What Happens When A Crowd Forms?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756127"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Do you think that groups of people sometimes behave differently than individuals do?</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If so, why do you think this happens?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1C261E6E-8A56-6D44-8436-2AD74B2A5715}"/>
              </a:ext>
            </a:extLst>
          </p:cNvPr>
          <p:cNvSpPr txBox="1"/>
          <p:nvPr/>
        </p:nvSpPr>
        <p:spPr>
          <a:xfrm>
            <a:off x="5029200" y="4572987"/>
            <a:ext cx="6972299"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Have you ever heard of the phrase “a mob mentality” ? </a:t>
            </a:r>
            <a:endParaRPr lang="en-US" dirty="0">
              <a:solidFill>
                <a:schemeClr val="tx2">
                  <a:lumMod val="10000"/>
                </a:schemeClr>
              </a:solidFill>
              <a:latin typeface="Arial" panose="020B0604020202020204" pitchFamily="34" charset="0"/>
              <a:cs typeface="Arial" panose="020B0604020202020204" pitchFamily="34" charset="0"/>
            </a:endParaRPr>
          </a:p>
          <a:p>
            <a:pPr algn="ct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What do you think this means?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What is vigilantism? Is it legal?</a:t>
            </a:r>
          </a:p>
        </p:txBody>
      </p:sp>
      <p:pic>
        <p:nvPicPr>
          <p:cNvPr id="9" name="Picture 8">
            <a:extLst>
              <a:ext uri="{FF2B5EF4-FFF2-40B4-BE49-F238E27FC236}">
                <a16:creationId xmlns:a16="http://schemas.microsoft.com/office/drawing/2014/main" id="{8E38578E-F328-7940-BD0A-3BF9BBB1B6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66070" y="5917101"/>
            <a:ext cx="10862210" cy="6884499"/>
          </a:xfrm>
          <a:prstGeom prst="rect">
            <a:avLst/>
          </a:prstGeom>
          <a:effectLst>
            <a:softEdge rad="127000"/>
          </a:effectLst>
        </p:spPr>
      </p:pic>
    </p:spTree>
    <p:extLst>
      <p:ext uri="{BB962C8B-B14F-4D97-AF65-F5344CB8AC3E}">
        <p14:creationId xmlns:p14="http://schemas.microsoft.com/office/powerpoint/2010/main" val="217688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2" end="2"/>
                                            </p:txEl>
                                          </p:spTgt>
                                        </p:tgtEl>
                                        <p:attrNameLst>
                                          <p:attrName>style.visibility</p:attrName>
                                        </p:attrNameLst>
                                      </p:cBhvr>
                                      <p:to>
                                        <p:strVal val="visible"/>
                                      </p:to>
                                    </p:set>
                                    <p:animEffect transition="in" filter="fade">
                                      <p:cBhvr>
                                        <p:cTn id="10" dur="500"/>
                                        <p:tgtEl>
                                          <p:spTgt spid="4">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animEffect transition="in" filter="fade">
                                      <p:cBhvr>
                                        <p:cTn id="15"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Shots Fired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839700" y="2331453"/>
            <a:ext cx="9545576"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After about 75 more armed Black Tulsans arrived at 10 p.m., the sheriff asked them to leave, assuring them that Rowland was safe. Apparently satisfied, the group of Black Tulsans, now 100 strong, began to march away from the courthouse.</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Then, an older White man tried to take one of the Black men’s rifles. There was a struggle and shots were fired.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B798D60B-A49A-D14B-A4EB-C5C50A6321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4874" y="2286000"/>
            <a:ext cx="10517126" cy="6967597"/>
          </a:xfrm>
          <a:prstGeom prst="rect">
            <a:avLst/>
          </a:prstGeom>
          <a:effectLst>
            <a:softEdge rad="127000"/>
          </a:effectLst>
        </p:spPr>
      </p:pic>
      <p:sp>
        <p:nvSpPr>
          <p:cNvPr id="4" name="Rectangle 3">
            <a:extLst>
              <a:ext uri="{FF2B5EF4-FFF2-40B4-BE49-F238E27FC236}">
                <a16:creationId xmlns:a16="http://schemas.microsoft.com/office/drawing/2014/main" id="{AE502D98-EF36-3346-B3F6-9E2DF50BF441}"/>
              </a:ext>
            </a:extLst>
          </p:cNvPr>
          <p:cNvSpPr/>
          <p:nvPr/>
        </p:nvSpPr>
        <p:spPr>
          <a:xfrm>
            <a:off x="5029200" y="9630221"/>
            <a:ext cx="17356076" cy="1754326"/>
          </a:xfrm>
          <a:prstGeom prst="rect">
            <a:avLst/>
          </a:prstGeom>
        </p:spPr>
        <p:txBody>
          <a:bodyPr wrap="square" lIns="91440" tIns="45720" rIns="91440" bIns="45720" anchor="t">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the brief gunfight that followed, twelve people – two Black, ten White – were killed as the crowd – possibly as large as two thousand people, including women and children – scrambled for cover. Black Tulsans began to retreat north to Greenwood. </a:t>
            </a:r>
          </a:p>
        </p:txBody>
      </p:sp>
    </p:spTree>
    <p:extLst>
      <p:ext uri="{BB962C8B-B14F-4D97-AF65-F5344CB8AC3E}">
        <p14:creationId xmlns:p14="http://schemas.microsoft.com/office/powerpoint/2010/main" val="3933451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6060705" cy="1100215"/>
          </a:xfrm>
          <a:prstGeom prst="rect">
            <a:avLst/>
          </a:prstGeom>
        </p:spPr>
        <p:txBody>
          <a:bodyPr anchor="t">
            <a:noAutofit/>
          </a:bodyPr>
          <a:lstStyle/>
          <a:p>
            <a:pPr>
              <a:lnSpc>
                <a:spcPts val="7640"/>
              </a:lnSpc>
              <a:spcAft>
                <a:spcPts val="600"/>
              </a:spcAft>
            </a:pPr>
            <a:r>
              <a:rPr lang="en-US" sz="7200" dirty="0"/>
              <a:t>Fighting Turns to Massacre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6060704"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Gangs of White men pursued them, some apparently deputized by Tulsa police.  In the early hours of the Wednesday, June 1, a mob of armed White Tulsans numbering in the thousands, some dressed in their military uniforms, crossed the railroad tracks north into Greenwood. </a:t>
            </a:r>
            <a:endParaRPr lang="en-US"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D400BC5-9436-D54C-89F0-57CF259F10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323349" y="5311774"/>
            <a:ext cx="9319016" cy="6617149"/>
          </a:xfrm>
          <a:prstGeom prst="rect">
            <a:avLst/>
          </a:prstGeom>
          <a:effectLst>
            <a:softEdge rad="63500"/>
          </a:effectLst>
        </p:spPr>
      </p:pic>
      <p:sp>
        <p:nvSpPr>
          <p:cNvPr id="7" name="TextBox 6">
            <a:extLst>
              <a:ext uri="{FF2B5EF4-FFF2-40B4-BE49-F238E27FC236}">
                <a16:creationId xmlns:a16="http://schemas.microsoft.com/office/drawing/2014/main" id="{7EA46F25-AE9E-EF48-8A13-CC0152DA6153}"/>
              </a:ext>
            </a:extLst>
          </p:cNvPr>
          <p:cNvSpPr txBox="1"/>
          <p:nvPr/>
        </p:nvSpPr>
        <p:spPr>
          <a:xfrm>
            <a:off x="5029200" y="5311774"/>
            <a:ext cx="8575130" cy="453457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600" dirty="0">
                <a:solidFill>
                  <a:schemeClr val="tx2">
                    <a:lumMod val="10000"/>
                  </a:schemeClr>
                </a:solidFill>
                <a:latin typeface="Arial" panose="020B0604020202020204" pitchFamily="34" charset="0"/>
                <a:cs typeface="Arial" panose="020B0604020202020204" pitchFamily="34" charset="0"/>
              </a:rPr>
              <a:t>Black Tulsans were ready to fight back, but were unprepared for the size of the mob attack on Greenwood. Vigilante gunmen fired machine guns into Black homes and businesses. Biplanes flew overhead, firing into the streets and, according to many eyewitnesses, dropping homemade bombs.</a:t>
            </a:r>
          </a:p>
        </p:txBody>
      </p:sp>
      <p:sp>
        <p:nvSpPr>
          <p:cNvPr id="8" name="TextBox 7">
            <a:extLst>
              <a:ext uri="{FF2B5EF4-FFF2-40B4-BE49-F238E27FC236}">
                <a16:creationId xmlns:a16="http://schemas.microsoft.com/office/drawing/2014/main" id="{9AB19AAB-5490-E14D-9EEB-E203BA384E99}"/>
              </a:ext>
            </a:extLst>
          </p:cNvPr>
          <p:cNvSpPr txBox="1"/>
          <p:nvPr/>
        </p:nvSpPr>
        <p:spPr>
          <a:xfrm>
            <a:off x="4241255" y="10841446"/>
            <a:ext cx="9363075"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National Guard machine gun crew </a:t>
            </a:r>
            <a:endParaRPr lang="en-US" sz="3200" dirty="0">
              <a:solidFill>
                <a:schemeClr val="bg1">
                  <a:lumMod val="50000"/>
                </a:schemeClr>
              </a:solidFill>
              <a:latin typeface="Arial" panose="020B0604020202020204" pitchFamily="34" charset="0"/>
              <a:cs typeface="Arial" panose="020B0604020202020204" pitchFamily="34" charset="0"/>
            </a:endParaRPr>
          </a:p>
          <a:p>
            <a:pPr algn="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sent in to stop the riot.</a:t>
            </a:r>
            <a:r>
              <a:rPr lang="en-US" sz="3200" dirty="0">
                <a:solidFill>
                  <a:schemeClr val="bg1">
                    <a:lumMod val="50000"/>
                  </a:schemeClr>
                </a:solidFill>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019849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6259480" cy="1100215"/>
          </a:xfrm>
          <a:prstGeom prst="rect">
            <a:avLst/>
          </a:prstGeom>
        </p:spPr>
        <p:txBody>
          <a:bodyPr anchor="t">
            <a:noAutofit/>
          </a:bodyPr>
          <a:lstStyle/>
          <a:p>
            <a:pPr>
              <a:lnSpc>
                <a:spcPts val="7640"/>
              </a:lnSpc>
              <a:spcAft>
                <a:spcPts val="600"/>
              </a:spcAft>
            </a:pPr>
            <a:r>
              <a:rPr lang="en-US" sz="7200" dirty="0"/>
              <a:t>The Burning </a:t>
            </a:r>
            <a:br>
              <a:rPr lang="en-US" sz="7200" dirty="0"/>
            </a:br>
            <a:r>
              <a:rPr lang="en-US" sz="7200" dirty="0"/>
              <a:t>of Greenwood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10134804"/>
            <a:ext cx="1791240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As fires spread through Greenwood, mobs looted black homes and businesses, killing those who resisted. Even Whites who tried to help their Black neighbors, or calm those in the mobs, including the Tulsa Fire Department and members of the National Guard, were threatened or fired upon until they relented and allowed the violence to continue.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7827E771-ABCD-E447-8B7D-C2AEA29D52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43766" y="914400"/>
            <a:ext cx="11097834" cy="6936146"/>
          </a:xfrm>
          <a:prstGeom prst="rect">
            <a:avLst/>
          </a:prstGeom>
          <a:effectLst>
            <a:softEdge rad="127000"/>
          </a:effectLst>
        </p:spPr>
      </p:pic>
      <p:pic>
        <p:nvPicPr>
          <p:cNvPr id="6" name="Picture 5">
            <a:extLst>
              <a:ext uri="{FF2B5EF4-FFF2-40B4-BE49-F238E27FC236}">
                <a16:creationId xmlns:a16="http://schemas.microsoft.com/office/drawing/2014/main" id="{523C10D9-A1C0-FB4A-84E8-E85B28C8CB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61018" y="3547330"/>
            <a:ext cx="7754675" cy="6381451"/>
          </a:xfrm>
          <a:prstGeom prst="rect">
            <a:avLst/>
          </a:prstGeom>
          <a:effectLst>
            <a:softEdge rad="127000"/>
          </a:effectLst>
        </p:spPr>
      </p:pic>
    </p:spTree>
    <p:extLst>
      <p:ext uri="{BB962C8B-B14F-4D97-AF65-F5344CB8AC3E}">
        <p14:creationId xmlns:p14="http://schemas.microsoft.com/office/powerpoint/2010/main" val="1289426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National Guard Arrives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829908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an attempt to restore order, the National Guard arrived and declared martial law just before noon on June 1st. But by then, the damage was mostly done. Thirty-five square blocks had been burned to the ground, including over 1000 homes and most of Greenwood's shops and restaurants, doctor’s offices, the new school, the hospital, and its Black-owned hotels and theatres. </a:t>
            </a:r>
          </a:p>
        </p:txBody>
      </p:sp>
      <p:sp>
        <p:nvSpPr>
          <p:cNvPr id="6" name="Rectangle 5">
            <a:extLst>
              <a:ext uri="{FF2B5EF4-FFF2-40B4-BE49-F238E27FC236}">
                <a16:creationId xmlns:a16="http://schemas.microsoft.com/office/drawing/2014/main" id="{31423FEB-D0B3-1048-B18D-E0D3EBBEA027}"/>
              </a:ext>
            </a:extLst>
          </p:cNvPr>
          <p:cNvSpPr/>
          <p:nvPr/>
        </p:nvSpPr>
        <p:spPr>
          <a:xfrm>
            <a:off x="5029200" y="5595793"/>
            <a:ext cx="8288277" cy="3416320"/>
          </a:xfrm>
          <a:prstGeom prst="rect">
            <a:avLst/>
          </a:prstGeom>
        </p:spPr>
        <p:txBody>
          <a:bodyPr wrap="square" lIns="91440" tIns="45720" rIns="91440" bIns="45720" anchor="t">
            <a:spAutoFit/>
          </a:bodyPr>
          <a:lstStyle/>
          <a:p>
            <a:r>
              <a:rPr lang="en-US" sz="3600" dirty="0">
                <a:solidFill>
                  <a:schemeClr val="tx2">
                    <a:lumMod val="10000"/>
                  </a:schemeClr>
                </a:solidFill>
                <a:latin typeface="Arial" panose="020B0604020202020204" pitchFamily="34" charset="0"/>
                <a:ea typeface="Calibri" panose="020F0502020204030204" pitchFamily="34" charset="0"/>
                <a:cs typeface="Times New Roman"/>
              </a:rPr>
              <a:t>Thousands of Black Tulsans who had fled Greenwood during the attack were then housed at the fairgrounds for days. </a:t>
            </a:r>
            <a:r>
              <a:rPr lang="en-US" sz="3600" dirty="0">
                <a:solidFill>
                  <a:schemeClr val="tx2">
                    <a:lumMod val="10000"/>
                  </a:schemeClr>
                </a:solidFill>
                <a:latin typeface="Arial" panose="020B0604020202020204" pitchFamily="34" charset="0"/>
                <a:cs typeface="Arial" panose="020B0604020202020204" pitchFamily="34" charset="0"/>
              </a:rPr>
              <a:t>The National Guard forced Black men to clean up the wreckage of their own neighborhoods.</a:t>
            </a:r>
          </a:p>
        </p:txBody>
      </p:sp>
      <p:pic>
        <p:nvPicPr>
          <p:cNvPr id="8" name="Picture 7">
            <a:extLst>
              <a:ext uri="{FF2B5EF4-FFF2-40B4-BE49-F238E27FC236}">
                <a16:creationId xmlns:a16="http://schemas.microsoft.com/office/drawing/2014/main" id="{591750A4-D71C-2E47-B263-A5BC4FFC89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879479" y="5595793"/>
            <a:ext cx="9448801" cy="6031485"/>
          </a:xfrm>
          <a:prstGeom prst="rect">
            <a:avLst/>
          </a:prstGeom>
          <a:effectLst>
            <a:softEdge rad="127000"/>
          </a:effectLst>
        </p:spPr>
      </p:pic>
    </p:spTree>
    <p:extLst>
      <p:ext uri="{BB962C8B-B14F-4D97-AF65-F5344CB8AC3E}">
        <p14:creationId xmlns:p14="http://schemas.microsoft.com/office/powerpoint/2010/main" val="4077510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No Charges Were Ever Filed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877692"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Many legal efforts have been made to reclaim the property stolen or destroyed during the massacre, and to make </a:t>
            </a:r>
            <a:r>
              <a:rPr lang="en-US" sz="3600" b="1" dirty="0">
                <a:solidFill>
                  <a:schemeClr val="tx2">
                    <a:lumMod val="10000"/>
                  </a:schemeClr>
                </a:solidFill>
                <a:latin typeface="Arial" panose="020B0604020202020204" pitchFamily="34" charset="0"/>
                <a:cs typeface="Arial" panose="020B0604020202020204" pitchFamily="34" charset="0"/>
              </a:rPr>
              <a:t>restitution</a:t>
            </a:r>
            <a:r>
              <a:rPr lang="en-US" sz="3600" dirty="0">
                <a:solidFill>
                  <a:schemeClr val="tx2">
                    <a:lumMod val="10000"/>
                  </a:schemeClr>
                </a:solidFill>
                <a:latin typeface="Arial" panose="020B0604020202020204" pitchFamily="34" charset="0"/>
                <a:cs typeface="Arial" panose="020B0604020202020204" pitchFamily="34" charset="0"/>
              </a:rPr>
              <a:t> for the wealth destroyed overnight,</a:t>
            </a:r>
            <a:r>
              <a:rPr lang="en-US" sz="3600" b="1" dirty="0">
                <a:solidFill>
                  <a:schemeClr val="tx2">
                    <a:lumMod val="10000"/>
                  </a:schemeClr>
                </a:solidFill>
                <a:latin typeface="Arial" panose="020B0604020202020204" pitchFamily="34" charset="0"/>
                <a:cs typeface="Arial" panose="020B0604020202020204" pitchFamily="34" charset="0"/>
              </a:rPr>
              <a:t> </a:t>
            </a:r>
            <a:r>
              <a:rPr lang="en-US" sz="3600" dirty="0">
                <a:solidFill>
                  <a:schemeClr val="tx2">
                    <a:lumMod val="10000"/>
                  </a:schemeClr>
                </a:solidFill>
                <a:latin typeface="Arial" panose="020B0604020202020204" pitchFamily="34" charset="0"/>
                <a:cs typeface="Arial" panose="020B0604020202020204" pitchFamily="34" charset="0"/>
              </a:rPr>
              <a:t>likely the equivalent 30 million dollars today.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But no restitution has ever been made, and no one who participated in the massacre was ever charged with a crime.</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ABAD78C4-282B-454A-9D7C-9AA5D8C82809}"/>
              </a:ext>
            </a:extLst>
          </p:cNvPr>
          <p:cNvPicPr>
            <a:picLocks noChangeAspect="1"/>
          </p:cNvPicPr>
          <p:nvPr/>
        </p:nvPicPr>
        <p:blipFill rotWithShape="1">
          <a:blip r:embed="rId3" cstate="print">
            <a:alphaModFix/>
            <a:extLst>
              <a:ext uri="{28A0092B-C50C-407E-A947-70E740481C1C}">
                <a14:useLocalDpi xmlns:a14="http://schemas.microsoft.com/office/drawing/2010/main" val="0"/>
              </a:ext>
            </a:extLst>
          </a:blip>
          <a:srcRect/>
          <a:stretch/>
        </p:blipFill>
        <p:spPr>
          <a:xfrm>
            <a:off x="4412162" y="5971032"/>
            <a:ext cx="20279486" cy="8278368"/>
          </a:xfrm>
          <a:prstGeom prst="rect">
            <a:avLst/>
          </a:prstGeom>
          <a:effectLst>
            <a:softEdge rad="381000"/>
          </a:effectLst>
        </p:spPr>
      </p:pic>
    </p:spTree>
    <p:extLst>
      <p:ext uri="{BB962C8B-B14F-4D97-AF65-F5344CB8AC3E}">
        <p14:creationId xmlns:p14="http://schemas.microsoft.com/office/powerpoint/2010/main" val="1241405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ppt_x"/>
                                          </p:val>
                                        </p:tav>
                                        <p:tav tm="100000">
                                          <p:val>
                                            <p:strVal val="#ppt_x"/>
                                          </p:val>
                                        </p:tav>
                                      </p:tavLst>
                                    </p:anim>
                                    <p:anim calcmode="lin" valueType="num">
                                      <p:cBhvr additive="base">
                                        <p:cTn id="8" dur="10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Battling Back</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174308"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But even in the shadow of these horrifying events, the people of Greenwood fought back, battling efforts by the city to seize their property and cover up the scale of the massacre, and rebuilding the homes and businesses the mob had destroyed.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1026" name="Picture 2">
            <a:extLst>
              <a:ext uri="{FF2B5EF4-FFF2-40B4-BE49-F238E27FC236}">
                <a16:creationId xmlns:a16="http://schemas.microsoft.com/office/drawing/2014/main" id="{E25D9C90-BCDF-A546-8CB2-FF6770488964}"/>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p:blipFill>
        <p:spPr bwMode="auto">
          <a:xfrm>
            <a:off x="11863754" y="4895447"/>
            <a:ext cx="12112244" cy="7906153"/>
          </a:xfrm>
          <a:prstGeom prst="rect">
            <a:avLst/>
          </a:prstGeom>
          <a:noFill/>
          <a:effectLst>
            <a:softEdge rad="144741"/>
          </a:effectLst>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9E7829F-DF44-B569-E804-2035524A208A}"/>
              </a:ext>
            </a:extLst>
          </p:cNvPr>
          <p:cNvSpPr/>
          <p:nvPr/>
        </p:nvSpPr>
        <p:spPr>
          <a:xfrm>
            <a:off x="5029200" y="4895447"/>
            <a:ext cx="6295291" cy="6186309"/>
          </a:xfrm>
          <a:prstGeom prst="rect">
            <a:avLst/>
          </a:prstGeom>
        </p:spPr>
        <p:txBody>
          <a:bodyPr wrap="square" lIns="91440" tIns="45720" rIns="91440" bIns="4572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r>
              <a:rPr lang="en-US" sz="3600" dirty="0">
                <a:solidFill>
                  <a:schemeClr val="tx2">
                    <a:lumMod val="10000"/>
                  </a:schemeClr>
                </a:solidFill>
                <a:latin typeface="Arial" panose="020B0604020202020204" pitchFamily="34" charset="0"/>
                <a:cs typeface="Arial" panose="020B0604020202020204" pitchFamily="34" charset="0"/>
              </a:rPr>
              <a:t>Many survivors of the tragedy made the decision to leave and start again elsewhere. </a:t>
            </a:r>
            <a:endParaRPr lang="en-US"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But others stayed to rebuild, fighting legal, political, and spiritual battles against a Tulsa government that was indifferent at best and bitterly hostile at worst.</a:t>
            </a:r>
            <a:endParaRPr lang="en-US"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465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fade">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Black Wall Street</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653145"/>
            <a:ext cx="7202427"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1921, Tulsa, Oklahoma was home to one of the most prosperous Black communities in America: the Greenwood neighborhood, also known as “Black Wall Street.”</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Greenwood was a thriving business district of restaurants, theaters, hotels, grocery and drug stores, libraries, churches, and a new schoolhouse.  Its 10,000 Black residents were largely </a:t>
            </a:r>
            <a:r>
              <a:rPr lang="en-US" sz="3600" b="1" dirty="0">
                <a:solidFill>
                  <a:schemeClr val="tx2">
                    <a:lumMod val="10000"/>
                  </a:schemeClr>
                </a:solidFill>
                <a:latin typeface="Arial" panose="020B0604020202020204" pitchFamily="34" charset="0"/>
                <a:cs typeface="Arial" panose="020B0604020202020204" pitchFamily="34" charset="0"/>
              </a:rPr>
              <a:t>affluent</a:t>
            </a:r>
            <a:r>
              <a:rPr lang="en-US" sz="3600" dirty="0">
                <a:solidFill>
                  <a:schemeClr val="tx2">
                    <a:lumMod val="10000"/>
                  </a:schemeClr>
                </a:solidFill>
                <a:latin typeface="Arial" panose="020B0604020202020204" pitchFamily="34" charset="0"/>
                <a:cs typeface="Arial" panose="020B0604020202020204" pitchFamily="34" charset="0"/>
              </a:rPr>
              <a:t> despite living under segregation. </a:t>
            </a:r>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591AA668-64E0-BE46-88C0-E9E6EA3F74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9928" y="2457450"/>
            <a:ext cx="10972800" cy="8801100"/>
          </a:xfrm>
          <a:prstGeom prst="rect">
            <a:avLst/>
          </a:prstGeom>
          <a:effectLst>
            <a:softEdge rad="254000"/>
          </a:effectLst>
        </p:spPr>
      </p:pic>
    </p:spTree>
    <p:extLst>
      <p:ext uri="{BB962C8B-B14F-4D97-AF65-F5344CB8AC3E}">
        <p14:creationId xmlns:p14="http://schemas.microsoft.com/office/powerpoint/2010/main" val="11831591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Disaster Relief Efforts</a:t>
            </a:r>
            <a:br>
              <a:rPr lang="en-US" sz="7200" dirty="0"/>
            </a:br>
            <a:br>
              <a:rPr lang="en-US" dirty="0"/>
            </a:b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657350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Days after the massacre, Maurice Willows, a White Red Cross official from St. Louis, managed to convince his organization to declare Tulsa a “natural disaster area.” Officially, the Red Cross did not </a:t>
            </a:r>
            <a:r>
              <a:rPr lang="en-US" sz="3600" b="1" dirty="0">
                <a:solidFill>
                  <a:schemeClr val="tx2">
                    <a:lumMod val="10000"/>
                  </a:schemeClr>
                </a:solidFill>
                <a:latin typeface="Arial" panose="020B0604020202020204" pitchFamily="34" charset="0"/>
                <a:cs typeface="Arial" panose="020B0604020202020204" pitchFamily="34" charset="0"/>
              </a:rPr>
              <a:t>intervene</a:t>
            </a:r>
            <a:r>
              <a:rPr lang="en-US" sz="3600" dirty="0">
                <a:solidFill>
                  <a:schemeClr val="tx2">
                    <a:lumMod val="10000"/>
                  </a:schemeClr>
                </a:solidFill>
                <a:latin typeface="Arial" panose="020B0604020202020204" pitchFamily="34" charset="0"/>
                <a:cs typeface="Arial" panose="020B0604020202020204" pitchFamily="34" charset="0"/>
              </a:rPr>
              <a:t> after a man-made crisis.</a:t>
            </a:r>
          </a:p>
        </p:txBody>
      </p:sp>
      <p:pic>
        <p:nvPicPr>
          <p:cNvPr id="3" name="Picture 2">
            <a:extLst>
              <a:ext uri="{FF2B5EF4-FFF2-40B4-BE49-F238E27FC236}">
                <a16:creationId xmlns:a16="http://schemas.microsoft.com/office/drawing/2014/main" id="{79CDDECA-6ADF-934A-BE40-C7F29C1C5A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85750" y="4872085"/>
            <a:ext cx="10617474" cy="7225781"/>
          </a:xfrm>
          <a:prstGeom prst="rect">
            <a:avLst/>
          </a:prstGeom>
          <a:effectLst>
            <a:softEdge rad="127000"/>
          </a:effectLst>
        </p:spPr>
      </p:pic>
      <p:sp>
        <p:nvSpPr>
          <p:cNvPr id="4" name="Rectangle 3">
            <a:extLst>
              <a:ext uri="{FF2B5EF4-FFF2-40B4-BE49-F238E27FC236}">
                <a16:creationId xmlns:a16="http://schemas.microsoft.com/office/drawing/2014/main" id="{85D535EE-03F3-0545-A291-E9450F9BE820}"/>
              </a:ext>
            </a:extLst>
          </p:cNvPr>
          <p:cNvSpPr/>
          <p:nvPr/>
        </p:nvSpPr>
        <p:spPr>
          <a:xfrm>
            <a:off x="5029199" y="4803561"/>
            <a:ext cx="7467601" cy="7294305"/>
          </a:xfrm>
          <a:prstGeom prst="rect">
            <a:avLst/>
          </a:prstGeom>
        </p:spPr>
        <p:txBody>
          <a:bodyPr wrap="square" lIns="91440" tIns="45720" rIns="91440" bIns="45720" anchor="t">
            <a:spAutoFit/>
          </a:bodyPr>
          <a:lstStyle/>
          <a:p>
            <a:r>
              <a:rPr lang="en-US" sz="3600" dirty="0">
                <a:solidFill>
                  <a:schemeClr val="tx2">
                    <a:lumMod val="10000"/>
                  </a:schemeClr>
                </a:solidFill>
                <a:latin typeface="Arial" panose="020B0604020202020204" pitchFamily="34" charset="0"/>
                <a:cs typeface="Arial" panose="020B0604020202020204" pitchFamily="34" charset="0"/>
              </a:rPr>
              <a:t>With this </a:t>
            </a:r>
            <a:r>
              <a:rPr lang="en-US" sz="3600" b="1" dirty="0">
                <a:solidFill>
                  <a:schemeClr val="tx2">
                    <a:lumMod val="10000"/>
                  </a:schemeClr>
                </a:solidFill>
                <a:latin typeface="Arial" panose="020B0604020202020204" pitchFamily="34" charset="0"/>
                <a:cs typeface="Arial" panose="020B0604020202020204" pitchFamily="34" charset="0"/>
              </a:rPr>
              <a:t>pretense</a:t>
            </a:r>
            <a:r>
              <a:rPr lang="en-US" sz="3600" dirty="0">
                <a:solidFill>
                  <a:schemeClr val="tx2">
                    <a:lumMod val="10000"/>
                  </a:schemeClr>
                </a:solidFill>
                <a:latin typeface="Arial" panose="020B0604020202020204" pitchFamily="34" charset="0"/>
                <a:cs typeface="Arial" panose="020B0604020202020204" pitchFamily="34" charset="0"/>
              </a:rPr>
              <a:t> in place, Willows and Red Cross social workers provided vital medical assistance, food, and supplies to </a:t>
            </a:r>
            <a:r>
              <a:rPr lang="en-US" sz="3600" b="1" dirty="0">
                <a:solidFill>
                  <a:schemeClr val="tx2">
                    <a:lumMod val="10000"/>
                  </a:schemeClr>
                </a:solidFill>
                <a:latin typeface="Arial" panose="020B0604020202020204" pitchFamily="34" charset="0"/>
                <a:cs typeface="Arial" panose="020B0604020202020204" pitchFamily="34" charset="0"/>
              </a:rPr>
              <a:t>dispossessed</a:t>
            </a:r>
            <a:r>
              <a:rPr lang="en-US" sz="3600" dirty="0">
                <a:solidFill>
                  <a:schemeClr val="tx2">
                    <a:lumMod val="10000"/>
                  </a:schemeClr>
                </a:solidFill>
                <a:latin typeface="Arial" panose="020B0604020202020204" pitchFamily="34" charset="0"/>
                <a:cs typeface="Arial" panose="020B0604020202020204" pitchFamily="34" charset="0"/>
              </a:rPr>
              <a:t> Blacks.</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Willows also kept careful records, estimating the death toll at 300, much higher than city officials reported. He also insisted on calling the massacre “civil warfare” rather than a “Negro uprising,” as other government reports had.</a:t>
            </a:r>
          </a:p>
        </p:txBody>
      </p:sp>
    </p:spTree>
    <p:extLst>
      <p:ext uri="{BB962C8B-B14F-4D97-AF65-F5344CB8AC3E}">
        <p14:creationId xmlns:p14="http://schemas.microsoft.com/office/powerpoint/2010/main" val="2356856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fade">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Some Facts Will Never Be Known</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8590577" y="5648770"/>
            <a:ext cx="13450274"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80 years later, in 2001, the state of Oklahoma put together a commission to investigate the massacre, and could only confirm 39 killed. But many historians, drawing on estimates by Willows and other witnesses, put the number closer to 300 victims — the vast majority of them Black.</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For decades, Black-owned newspapers kept the memory of the Tulsa massacre alive in the Black community. In 1982, historian Scott Ellsworth’s book </a:t>
            </a:r>
            <a:r>
              <a:rPr lang="en-US" sz="3600" i="1" dirty="0">
                <a:solidFill>
                  <a:schemeClr val="tx2">
                    <a:lumMod val="10000"/>
                  </a:schemeClr>
                </a:solidFill>
                <a:latin typeface="Arial" panose="020B0604020202020204" pitchFamily="34" charset="0"/>
                <a:cs typeface="Arial" panose="020B0604020202020204" pitchFamily="34" charset="0"/>
              </a:rPr>
              <a:t>Death in the Promised Land </a:t>
            </a:r>
            <a:r>
              <a:rPr lang="en-US" sz="3600" dirty="0">
                <a:solidFill>
                  <a:schemeClr val="tx2">
                    <a:lumMod val="10000"/>
                  </a:schemeClr>
                </a:solidFill>
                <a:latin typeface="Arial" panose="020B0604020202020204" pitchFamily="34" charset="0"/>
                <a:cs typeface="Arial" panose="020B0604020202020204" pitchFamily="34" charset="0"/>
              </a:rPr>
              <a:t>helped restore Greenwood to wider public memory and gave new voice to surviving witnesses and their descendants. </a:t>
            </a:r>
          </a:p>
          <a:p>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EAD140FB-FA23-4C4D-AEF2-C77705B453AA}"/>
              </a:ext>
            </a:extLst>
          </p:cNvPr>
          <p:cNvSpPr/>
          <p:nvPr/>
        </p:nvSpPr>
        <p:spPr>
          <a:xfrm>
            <a:off x="8590577" y="2677530"/>
            <a:ext cx="13450274" cy="2308324"/>
          </a:xfrm>
          <a:prstGeom prst="rect">
            <a:avLst/>
          </a:prstGeom>
        </p:spPr>
        <p:txBody>
          <a:bodyPr wrap="square">
            <a:spAutoFit/>
          </a:bodyPr>
          <a:lstStyle/>
          <a:p>
            <a:r>
              <a:rPr lang="en-US" sz="3600" dirty="0">
                <a:solidFill>
                  <a:schemeClr val="tx2">
                    <a:lumMod val="10000"/>
                  </a:schemeClr>
                </a:solidFill>
                <a:latin typeface="Arial" panose="020B0604020202020204" pitchFamily="34" charset="0"/>
                <a:cs typeface="Arial" panose="020B0604020202020204" pitchFamily="34" charset="0"/>
              </a:rPr>
              <a:t>Nobody knows exactly how many people were killed in Tulsa during those two days of violence and destruction.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Why do you think this is so? </a:t>
            </a:r>
          </a:p>
        </p:txBody>
      </p:sp>
      <p:pic>
        <p:nvPicPr>
          <p:cNvPr id="3074" name="Picture 2">
            <a:extLst>
              <a:ext uri="{FF2B5EF4-FFF2-40B4-BE49-F238E27FC236}">
                <a16:creationId xmlns:a16="http://schemas.microsoft.com/office/drawing/2014/main" id="{A3C1327A-F605-D849-B643-5E5562FF85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2907" y="2709785"/>
            <a:ext cx="5912585" cy="8890044"/>
          </a:xfrm>
          <a:prstGeom prst="rect">
            <a:avLst/>
          </a:prstGeom>
          <a:noFill/>
          <a:effectLst>
            <a:softEdge rad="38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5212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“What’s in a Name?”</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91186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In the days following the burning of Greenwood, local and national press labeled the devastating events a “race war.”  But later, if the tragedy was remembered at all, it was typically referred to as a “race riot.”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Many modern historians and activists believe that the word “riot” implies that Black and White Tulsans were equally responsible for the events.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547335F5-CBC9-B740-AF47-F543014422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76118" y="2286000"/>
            <a:ext cx="8652162" cy="5510603"/>
          </a:xfrm>
          <a:prstGeom prst="rect">
            <a:avLst/>
          </a:prstGeom>
          <a:effectLst>
            <a:softEdge rad="254000"/>
          </a:effectLst>
        </p:spPr>
      </p:pic>
      <p:sp>
        <p:nvSpPr>
          <p:cNvPr id="7" name="Rectangle 6">
            <a:extLst>
              <a:ext uri="{FF2B5EF4-FFF2-40B4-BE49-F238E27FC236}">
                <a16:creationId xmlns:a16="http://schemas.microsoft.com/office/drawing/2014/main" id="{A9E12FAC-188A-654B-8F08-426B3255A135}"/>
              </a:ext>
            </a:extLst>
          </p:cNvPr>
          <p:cNvSpPr/>
          <p:nvPr/>
        </p:nvSpPr>
        <p:spPr>
          <a:xfrm>
            <a:off x="5029199" y="7860506"/>
            <a:ext cx="18059401" cy="3539430"/>
          </a:xfrm>
          <a:prstGeom prst="rect">
            <a:avLst/>
          </a:prstGeom>
        </p:spPr>
        <p:txBody>
          <a:bodyPr wrap="square" lIns="91440" tIns="45720" rIns="91440" bIns="45720" anchor="t">
            <a:spAutoFit/>
          </a:bodyPr>
          <a:lstStyle/>
          <a:p>
            <a:pPr hangingPunct="1"/>
            <a:endParaRPr lang="en-US" sz="40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Others believe the word “massacre” makes Black Tulsans seem like passive victims who didn’t fight back when confronted with a brutal invasion – when, in fact, armed resistance and self-defense were widespread.</a:t>
            </a:r>
          </a:p>
          <a:p>
            <a:pPr hangingPunct="1"/>
            <a:endParaRPr lang="en-US" sz="40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Which term is more appropriate? What other labels could be used? </a:t>
            </a:r>
          </a:p>
        </p:txBody>
      </p:sp>
    </p:spTree>
    <p:extLst>
      <p:ext uri="{BB962C8B-B14F-4D97-AF65-F5344CB8AC3E}">
        <p14:creationId xmlns:p14="http://schemas.microsoft.com/office/powerpoint/2010/main" val="1072906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fad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fade">
                                      <p:cBhvr>
                                        <p:cTn id="1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 National Response, Local Obstruction</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149995"/>
            <a:ext cx="172212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As news of the tragedy spread across the country, the NAACP and Red Cross were flooded with donations to help survivors, from sources such as Rev. Adam Clayton Powell, Sr. of Harlem – the most famous Black minister in America – and a collection taken up by Black inmates of the Wisconsin State Prison. </a:t>
            </a:r>
          </a:p>
        </p:txBody>
      </p:sp>
      <p:sp>
        <p:nvSpPr>
          <p:cNvPr id="4" name="TextBox 3">
            <a:extLst>
              <a:ext uri="{FF2B5EF4-FFF2-40B4-BE49-F238E27FC236}">
                <a16:creationId xmlns:a16="http://schemas.microsoft.com/office/drawing/2014/main" id="{A8AA29D2-5780-4444-AD10-71D75590F62B}"/>
              </a:ext>
            </a:extLst>
          </p:cNvPr>
          <p:cNvSpPr txBox="1"/>
          <p:nvPr/>
        </p:nvSpPr>
        <p:spPr>
          <a:xfrm>
            <a:off x="14020800" y="4928665"/>
            <a:ext cx="8229600" cy="619656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Tulsa’s city government slowed relief efforts, resisting support from “outsiders” and insisting that responsibility for relief lay with the city of Tulsa alone. But local efforts to help were minimal and ineffective.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Even if White political leaders truly wanted to see Greenwood rebuilt, the amount of work that needed to be done was more than they could handle.</a:t>
            </a:r>
          </a:p>
        </p:txBody>
      </p:sp>
      <p:pic>
        <p:nvPicPr>
          <p:cNvPr id="7" name="Picture 6">
            <a:extLst>
              <a:ext uri="{FF2B5EF4-FFF2-40B4-BE49-F238E27FC236}">
                <a16:creationId xmlns:a16="http://schemas.microsoft.com/office/drawing/2014/main" id="{1E9132A5-8BF8-884F-8DE6-5AF26C6363B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1201" y="4928665"/>
            <a:ext cx="11315699" cy="7032865"/>
          </a:xfrm>
          <a:prstGeom prst="rect">
            <a:avLst/>
          </a:prstGeom>
          <a:effectLst>
            <a:softEdge rad="127000"/>
          </a:effectLst>
        </p:spPr>
      </p:pic>
    </p:spTree>
    <p:extLst>
      <p:ext uri="{BB962C8B-B14F-4D97-AF65-F5344CB8AC3E}">
        <p14:creationId xmlns:p14="http://schemas.microsoft.com/office/powerpoint/2010/main" val="32993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2" end="2"/>
                                            </p:txEl>
                                          </p:spTgt>
                                        </p:tgtEl>
                                        <p:attrNameLst>
                                          <p:attrName>style.visibility</p:attrName>
                                        </p:attrNameLst>
                                      </p:cBhvr>
                                      <p:to>
                                        <p:strVal val="visible"/>
                                      </p:to>
                                    </p:set>
                                    <p:animEffect transition="in" filter="fade">
                                      <p:cBhvr>
                                        <p:cTn id="12"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Attempted Land Grab</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684568" y="2413108"/>
            <a:ext cx="1021877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On June 3, just days after the destruction, a White-led influential trade organization called the Real Estate Exchange recommended that the city not rebuild Greenwood, but instead replace the whole area with an industrial zone.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The group’s president argued that such a zone would not only be conveniently close to the railway, but would further separate Black and White Tulsans. They said "the </a:t>
            </a:r>
            <a:r>
              <a:rPr lang="en-US" sz="3600" b="1" dirty="0">
                <a:solidFill>
                  <a:schemeClr val="tx2">
                    <a:lumMod val="10000"/>
                  </a:schemeClr>
                </a:solidFill>
                <a:latin typeface="Arial" panose="020B0604020202020204" pitchFamily="34" charset="0"/>
                <a:cs typeface="Arial" panose="020B0604020202020204" pitchFamily="34" charset="0"/>
              </a:rPr>
              <a:t>intermingling</a:t>
            </a:r>
            <a:r>
              <a:rPr lang="en-US" sz="3600" dirty="0">
                <a:solidFill>
                  <a:schemeClr val="tx2">
                    <a:lumMod val="10000"/>
                  </a:schemeClr>
                </a:solidFill>
                <a:latin typeface="Arial" panose="020B0604020202020204" pitchFamily="34" charset="0"/>
                <a:cs typeface="Arial" panose="020B0604020202020204" pitchFamily="34" charset="0"/>
              </a:rPr>
              <a:t> of the lower elements of the two races … is the root of the evil and should not exist.” </a:t>
            </a:r>
          </a:p>
        </p:txBody>
      </p:sp>
      <p:pic>
        <p:nvPicPr>
          <p:cNvPr id="3" name="Picture 2">
            <a:extLst>
              <a:ext uri="{FF2B5EF4-FFF2-40B4-BE49-F238E27FC236}">
                <a16:creationId xmlns:a16="http://schemas.microsoft.com/office/drawing/2014/main" id="{6E25703D-1098-EA4B-8DE6-EE773A65074A}"/>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5762"/>
                    </a14:imgEffect>
                    <a14:imgEffect>
                      <a14:saturation sat="89000"/>
                    </a14:imgEffect>
                  </a14:imgLayer>
                </a14:imgProps>
              </a:ext>
              <a:ext uri="{28A0092B-C50C-407E-A947-70E740481C1C}">
                <a14:useLocalDpi xmlns:a14="http://schemas.microsoft.com/office/drawing/2010/main" val="0"/>
              </a:ext>
            </a:extLst>
          </a:blip>
          <a:stretch>
            <a:fillRect/>
          </a:stretch>
        </p:blipFill>
        <p:spPr>
          <a:xfrm>
            <a:off x="1480662" y="2149197"/>
            <a:ext cx="10711338" cy="8613036"/>
          </a:xfrm>
          <a:prstGeom prst="rect">
            <a:avLst/>
          </a:prstGeom>
          <a:effectLst>
            <a:softEdge rad="340086"/>
          </a:effectLst>
        </p:spPr>
      </p:pic>
      <p:sp>
        <p:nvSpPr>
          <p:cNvPr id="6" name="Woodson Principles Critical Thinking and Discussion Questions">
            <a:extLst>
              <a:ext uri="{FF2B5EF4-FFF2-40B4-BE49-F238E27FC236}">
                <a16:creationId xmlns:a16="http://schemas.microsoft.com/office/drawing/2014/main" id="{56935A71-9975-3F40-A5DD-A7D91AA87668}"/>
              </a:ext>
            </a:extLst>
          </p:cNvPr>
          <p:cNvSpPr txBox="1">
            <a:spLocks/>
          </p:cNvSpPr>
          <p:nvPr/>
        </p:nvSpPr>
        <p:spPr>
          <a:xfrm>
            <a:off x="12684568" y="9490466"/>
            <a:ext cx="1021877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Attorneys like B.C. Franklin, a survivor of the massacre, </a:t>
            </a:r>
            <a:r>
              <a:rPr lang="en-US" sz="3600" dirty="0">
                <a:solidFill>
                  <a:schemeClr val="tx2">
                    <a:lumMod val="10000"/>
                  </a:schemeClr>
                </a:solidFill>
                <a:latin typeface="Arial" panose="020B0604020202020204" pitchFamily="34" charset="0"/>
                <a:ea typeface="+mn-lt"/>
                <a:cs typeface="Arial" panose="020B0604020202020204" pitchFamily="34" charset="0"/>
              </a:rPr>
              <a:t>fought to prevent this kind of organized theft and tried to help Black Tulsans get their looted property back.</a:t>
            </a:r>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021AFD11-4698-B24F-B4D8-7B6E7D9A012B}"/>
              </a:ext>
            </a:extLst>
          </p:cNvPr>
          <p:cNvSpPr txBox="1"/>
          <p:nvPr/>
        </p:nvSpPr>
        <p:spPr>
          <a:xfrm>
            <a:off x="5029201" y="10729238"/>
            <a:ext cx="6819900" cy="20723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defTabSz="2438338" rtl="0" fontAlgn="auto" latinLnBrk="0" hangingPunct="0">
              <a:lnSpc>
                <a:spcPct val="100000"/>
              </a:lnSpc>
              <a:spcBef>
                <a:spcPts val="0"/>
              </a:spcBef>
              <a:spcAft>
                <a:spcPts val="0"/>
              </a:spcAft>
              <a:buClrTx/>
              <a:buSzTx/>
              <a:buFontTx/>
              <a:buNone/>
              <a:tabLst/>
            </a:pP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Attorneys Spears (left) and Franklin (right) with their secretary, Effie Thompson, working out of a tent only days after the burning of Greenwood.</a:t>
            </a:r>
          </a:p>
        </p:txBody>
      </p:sp>
    </p:spTree>
    <p:extLst>
      <p:ext uri="{BB962C8B-B14F-4D97-AF65-F5344CB8AC3E}">
        <p14:creationId xmlns:p14="http://schemas.microsoft.com/office/powerpoint/2010/main" val="213091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0" end="0"/>
                                            </p:txEl>
                                          </p:spTgt>
                                        </p:tgtEl>
                                        <p:attrNameLst>
                                          <p:attrName>style.visibility</p:attrName>
                                        </p:attrNameLst>
                                      </p:cBhvr>
                                      <p:to>
                                        <p:strVal val="visible"/>
                                      </p:to>
                                    </p:set>
                                    <p:animEffect transition="in" filter="fade">
                                      <p:cBhvr>
                                        <p:cTn id="10"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Determination in the Face of Hostility</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5142711"/>
            <a:ext cx="9601200" cy="430144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fact that a partially restored Black Tulsa emerged only a few years after the massacre was a victory over hatred and despair. As historian Hannibal B. Johnson said in 2020: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“The real story here is about the indominable human spirit. It’s about these remarkable Black people who had vision: they created something that was of national renown and watched it be destroyed unjustly. Most of them remained. They were resilient. They rebuilt, even in the face of great hostility.”</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dirty="0">
              <a:solidFill>
                <a:schemeClr val="tx2">
                  <a:lumMod val="10000"/>
                </a:schemeClr>
              </a:solidFill>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EE376ED7-0F39-8C41-8FC7-476DB79265C9}"/>
              </a:ext>
            </a:extLst>
          </p:cNvPr>
          <p:cNvSpPr txBox="1"/>
          <p:nvPr/>
        </p:nvSpPr>
        <p:spPr>
          <a:xfrm>
            <a:off x="5029200" y="2286000"/>
            <a:ext cx="18369562" cy="2318583"/>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Black attorneys and civil rights advocates sued the city, arguing it had taken the “burned district” of Greenwood illegally, and won. With legal rights secured, they began to rebuild. By 1925, </a:t>
            </a:r>
            <a:r>
              <a:rPr lang="en-US" sz="3600" b="1" dirty="0">
                <a:solidFill>
                  <a:schemeClr val="tx2">
                    <a:lumMod val="10000"/>
                  </a:schemeClr>
                </a:solidFill>
                <a:latin typeface="Arial" panose="020B0604020202020204" pitchFamily="34" charset="0"/>
                <a:cs typeface="Arial" panose="020B0604020202020204" pitchFamily="34" charset="0"/>
              </a:rPr>
              <a:t>infrastructure</a:t>
            </a:r>
            <a:r>
              <a:rPr lang="en-US" sz="3600" dirty="0">
                <a:solidFill>
                  <a:schemeClr val="tx2">
                    <a:lumMod val="10000"/>
                  </a:schemeClr>
                </a:solidFill>
                <a:latin typeface="Arial" panose="020B0604020202020204" pitchFamily="34" charset="0"/>
                <a:cs typeface="Arial" panose="020B0604020202020204" pitchFamily="34" charset="0"/>
              </a:rPr>
              <a:t> was restored enough to host a conference of the National Negro Business League. </a:t>
            </a:r>
          </a:p>
        </p:txBody>
      </p:sp>
      <p:grpSp>
        <p:nvGrpSpPr>
          <p:cNvPr id="3" name="Group 2">
            <a:extLst>
              <a:ext uri="{FF2B5EF4-FFF2-40B4-BE49-F238E27FC236}">
                <a16:creationId xmlns:a16="http://schemas.microsoft.com/office/drawing/2014/main" id="{D0F91A87-744F-9643-A3D5-39E6F9F623C1}"/>
              </a:ext>
            </a:extLst>
          </p:cNvPr>
          <p:cNvGrpSpPr/>
          <p:nvPr/>
        </p:nvGrpSpPr>
        <p:grpSpPr>
          <a:xfrm>
            <a:off x="15253274" y="4875968"/>
            <a:ext cx="8075006" cy="5091403"/>
            <a:chOff x="14630400" y="-4842775"/>
            <a:chExt cx="9753600" cy="6413685"/>
          </a:xfrm>
        </p:grpSpPr>
        <p:sp>
          <p:nvSpPr>
            <p:cNvPr id="6" name="Rectangle 5">
              <a:extLst>
                <a:ext uri="{FF2B5EF4-FFF2-40B4-BE49-F238E27FC236}">
                  <a16:creationId xmlns:a16="http://schemas.microsoft.com/office/drawing/2014/main" id="{17C94847-BDBD-0947-8F4D-7CA55137E372}"/>
                </a:ext>
              </a:extLst>
            </p:cNvPr>
            <p:cNvSpPr/>
            <p:nvPr/>
          </p:nvSpPr>
          <p:spPr>
            <a:xfrm>
              <a:off x="14630400" y="911805"/>
              <a:ext cx="9420255" cy="659105"/>
            </a:xfrm>
            <a:prstGeom prst="rect">
              <a:avLst/>
            </a:prstGeom>
          </p:spPr>
          <p:txBody>
            <a:bodyPr wrap="square">
              <a:spAutoFit/>
            </a:bodyPr>
            <a:lstStyle/>
            <a:p>
              <a:pPr algn="ctr"/>
              <a:r>
                <a:rPr lang="en-US" dirty="0">
                  <a:solidFill>
                    <a:schemeClr val="bg1">
                      <a:lumMod val="50000"/>
                    </a:schemeClr>
                  </a:solidFill>
                  <a:latin typeface="Arial" panose="020B0604020202020204" pitchFamily="34" charset="0"/>
                  <a:cs typeface="Arial" panose="020B0604020202020204" pitchFamily="34" charset="0"/>
                </a:rPr>
                <a:t>Rebuilt Black Wall Street in 1930’s Tulsa.</a:t>
              </a:r>
            </a:p>
          </p:txBody>
        </p:sp>
        <p:pic>
          <p:nvPicPr>
            <p:cNvPr id="7" name="Picture 6">
              <a:extLst>
                <a:ext uri="{FF2B5EF4-FFF2-40B4-BE49-F238E27FC236}">
                  <a16:creationId xmlns:a16="http://schemas.microsoft.com/office/drawing/2014/main" id="{05B3044A-9AB5-0548-AF1B-BF84DA50A0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30400" y="-4842775"/>
              <a:ext cx="9753600" cy="5562600"/>
            </a:xfrm>
            <a:prstGeom prst="rect">
              <a:avLst/>
            </a:prstGeom>
            <a:effectLst>
              <a:softEdge rad="50800"/>
            </a:effectLst>
          </p:spPr>
        </p:pic>
      </p:grpSp>
    </p:spTree>
    <p:extLst>
      <p:ext uri="{BB962C8B-B14F-4D97-AF65-F5344CB8AC3E}">
        <p14:creationId xmlns:p14="http://schemas.microsoft.com/office/powerpoint/2010/main" val="28745945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Rising from the Ruins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199" y="2286000"/>
            <a:ext cx="17659351" cy="13073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Greenwood’s prosperity in the 1930s and 40s, according to historian Scott Ellsworth and others, not only met but exceeded what it accomplished before 1921. </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F8FE1C3-2D03-FB43-8C18-AB0BCF3E256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662445" y="4083846"/>
            <a:ext cx="8665835" cy="5330448"/>
          </a:xfrm>
          <a:prstGeom prst="rect">
            <a:avLst/>
          </a:prstGeom>
          <a:effectLst>
            <a:softEdge rad="287815"/>
          </a:effectLst>
        </p:spPr>
      </p:pic>
      <p:sp>
        <p:nvSpPr>
          <p:cNvPr id="6" name="Woodson Principles Critical Thinking and Discussion Questions">
            <a:extLst>
              <a:ext uri="{FF2B5EF4-FFF2-40B4-BE49-F238E27FC236}">
                <a16:creationId xmlns:a16="http://schemas.microsoft.com/office/drawing/2014/main" id="{EAB7C772-9BBA-D04B-A7BD-7981763BC57E}"/>
              </a:ext>
            </a:extLst>
          </p:cNvPr>
          <p:cNvSpPr txBox="1">
            <a:spLocks/>
          </p:cNvSpPr>
          <p:nvPr/>
        </p:nvSpPr>
        <p:spPr>
          <a:xfrm>
            <a:off x="5029199" y="4054349"/>
            <a:ext cx="6610351" cy="3813441"/>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the early 1940s, Black Wall Street had returned and was thriving, with over 200 Black-owned businesses operating in Greenwood. Ten</a:t>
            </a:r>
            <a:r>
              <a:rPr lang="en-US" sz="3600" dirty="0">
                <a:solidFill>
                  <a:schemeClr val="tx2">
                    <a:lumMod val="10000"/>
                  </a:schemeClr>
                </a:solidFill>
                <a:latin typeface="Arial" panose="020B0604020202020204" pitchFamily="34" charset="0"/>
                <a:ea typeface="+mn-lt"/>
                <a:cs typeface="Arial" panose="020B0604020202020204" pitchFamily="34" charset="0"/>
              </a:rPr>
              <a:t> years later, it was once again one of the largest centers of Black enterprise in America, with a population of about 10,000, the same number of residents as before 1921.</a:t>
            </a:r>
          </a:p>
        </p:txBody>
      </p:sp>
      <p:sp>
        <p:nvSpPr>
          <p:cNvPr id="8" name="TextBox 7">
            <a:extLst>
              <a:ext uri="{FF2B5EF4-FFF2-40B4-BE49-F238E27FC236}">
                <a16:creationId xmlns:a16="http://schemas.microsoft.com/office/drawing/2014/main" id="{F3F1C55D-3A52-2443-83FE-000D9F686EE9}"/>
              </a:ext>
            </a:extLst>
          </p:cNvPr>
          <p:cNvSpPr txBox="1"/>
          <p:nvPr/>
        </p:nvSpPr>
        <p:spPr>
          <a:xfrm>
            <a:off x="16291144" y="9341850"/>
            <a:ext cx="6830659" cy="5334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Greenwood</a:t>
            </a:r>
            <a:r>
              <a:rPr kumimoji="0" lang="en-US" sz="2800" u="none" strike="noStrike" cap="none" spc="0" normalizeH="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street scene, late 1920s</a:t>
            </a:r>
            <a:endPar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grpSp>
        <p:nvGrpSpPr>
          <p:cNvPr id="2" name="Group 1">
            <a:extLst>
              <a:ext uri="{FF2B5EF4-FFF2-40B4-BE49-F238E27FC236}">
                <a16:creationId xmlns:a16="http://schemas.microsoft.com/office/drawing/2014/main" id="{71F16679-6C8D-EE6F-1EA3-73828492A889}"/>
              </a:ext>
            </a:extLst>
          </p:cNvPr>
          <p:cNvGrpSpPr/>
          <p:nvPr/>
        </p:nvGrpSpPr>
        <p:grpSpPr>
          <a:xfrm>
            <a:off x="12463581" y="3864699"/>
            <a:ext cx="10864699" cy="7822637"/>
            <a:chOff x="11552141" y="4953994"/>
            <a:chExt cx="10469382" cy="7346325"/>
          </a:xfrm>
        </p:grpSpPr>
        <p:pic>
          <p:nvPicPr>
            <p:cNvPr id="4" name="Picture 3">
              <a:extLst>
                <a:ext uri="{FF2B5EF4-FFF2-40B4-BE49-F238E27FC236}">
                  <a16:creationId xmlns:a16="http://schemas.microsoft.com/office/drawing/2014/main" id="{305E9AD9-2BE5-8C37-32E5-E0B456EE83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52141" y="4953994"/>
              <a:ext cx="10469382" cy="6325063"/>
            </a:xfrm>
            <a:prstGeom prst="rect">
              <a:avLst/>
            </a:prstGeom>
            <a:effectLst>
              <a:softEdge rad="114209"/>
            </a:effectLst>
          </p:spPr>
        </p:pic>
        <p:sp>
          <p:nvSpPr>
            <p:cNvPr id="7" name="TextBox 3">
              <a:extLst>
                <a:ext uri="{FF2B5EF4-FFF2-40B4-BE49-F238E27FC236}">
                  <a16:creationId xmlns:a16="http://schemas.microsoft.com/office/drawing/2014/main" id="{A6A4D046-DDD0-6BF6-BBDD-1044F008C237}"/>
                </a:ext>
              </a:extLst>
            </p:cNvPr>
            <p:cNvSpPr txBox="1"/>
            <p:nvPr/>
          </p:nvSpPr>
          <p:spPr>
            <a:xfrm>
              <a:off x="12323436" y="11279057"/>
              <a:ext cx="9514509" cy="10212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pPr marL="0" marR="0" indent="0" algn="r" defTabSz="2438338" rtl="0" fontAlgn="auto" latinLnBrk="0" hangingPunct="0">
                <a:lnSpc>
                  <a:spcPct val="100000"/>
                </a:lnSpc>
                <a:spcBef>
                  <a:spcPts val="0"/>
                </a:spcBef>
                <a:spcAft>
                  <a:spcPts val="0"/>
                </a:spcAft>
                <a:buClrTx/>
                <a:buSzTx/>
                <a:buFontTx/>
                <a:buNone/>
                <a:tabLst/>
              </a:pP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Marching band, perhaps from Booker T. Washington High School, marching through</a:t>
              </a:r>
              <a:r>
                <a:rPr kumimoji="0" lang="en-US" sz="3200" u="none" strike="noStrike" cap="none" spc="0" normalizeH="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Greenwood, c. 1940s</a:t>
              </a:r>
              <a:endPar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grpSp>
    </p:spTree>
    <p:extLst>
      <p:ext uri="{BB962C8B-B14F-4D97-AF65-F5344CB8AC3E}">
        <p14:creationId xmlns:p14="http://schemas.microsoft.com/office/powerpoint/2010/main" val="8795232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56EF346-58DB-404B-B88C-A03038E6D2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71194" y="7034396"/>
            <a:ext cx="8934448" cy="5956299"/>
          </a:xfrm>
          <a:prstGeom prst="rect">
            <a:avLst/>
          </a:prstGeom>
          <a:effectLst>
            <a:softEdge rad="63500"/>
          </a:effectLst>
        </p:spPr>
      </p:pic>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False Promise of  “Urban Renewal”</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7976442"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Ironically, it was integration efforts of the 1950s and 60s that led to Greenwood’s economic decline – with Black consumers now able to spend their money outside their own community, the need and desire for a “Black Wall Street” began to dissolve. </a:t>
            </a:r>
          </a:p>
          <a:p>
            <a:pPr hangingPunct="1"/>
            <a:endParaRPr lang="en-US" sz="28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In addition, so-called “urban renewal” efforts across America, beginning in the 1950s, razed many Black urban centers to make way for public housing, massive highways, and other city planning schemes. In the 1970s, most of historic Greenwood was demolished again, this time to make way for an eight-lane highway, Interstate 244.</a:t>
            </a:r>
          </a:p>
        </p:txBody>
      </p:sp>
      <p:pic>
        <p:nvPicPr>
          <p:cNvPr id="6" name="Picture 5">
            <a:extLst>
              <a:ext uri="{FF2B5EF4-FFF2-40B4-BE49-F238E27FC236}">
                <a16:creationId xmlns:a16="http://schemas.microsoft.com/office/drawing/2014/main" id="{20B5A45A-134C-994B-9682-FFFF06B834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4362" y="7034396"/>
            <a:ext cx="9754218" cy="5956299"/>
          </a:xfrm>
          <a:prstGeom prst="rect">
            <a:avLst/>
          </a:prstGeom>
          <a:effectLst>
            <a:softEdge rad="63500"/>
          </a:effectLst>
        </p:spPr>
      </p:pic>
    </p:spTree>
    <p:extLst>
      <p:ext uri="{BB962C8B-B14F-4D97-AF65-F5344CB8AC3E}">
        <p14:creationId xmlns:p14="http://schemas.microsoft.com/office/powerpoint/2010/main" val="2168621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The False Promise of  “Urban Renewal”</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381250"/>
            <a:ext cx="1108710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Speaking to the Tulsa City Commission in 1970, massacre survivor and Greenwood resident Mabel Little compared urban renewal to the devastation she and her neighbors endured a half-century earlier: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“You destroyed everything we had. I was here … and the people are suffering more </a:t>
            </a:r>
            <a:r>
              <a:rPr lang="en-US" sz="3600" i="1" dirty="0">
                <a:solidFill>
                  <a:schemeClr val="tx2">
                    <a:lumMod val="10000"/>
                  </a:schemeClr>
                </a:solidFill>
                <a:latin typeface="Arial" panose="020B0604020202020204" pitchFamily="34" charset="0"/>
                <a:cs typeface="Arial" panose="020B0604020202020204" pitchFamily="34" charset="0"/>
              </a:rPr>
              <a:t>now</a:t>
            </a:r>
            <a:r>
              <a:rPr lang="en-US" sz="3600" dirty="0">
                <a:solidFill>
                  <a:schemeClr val="tx2">
                    <a:lumMod val="10000"/>
                  </a:schemeClr>
                </a:solidFill>
                <a:latin typeface="Arial" panose="020B0604020202020204" pitchFamily="34" charset="0"/>
                <a:cs typeface="Arial" panose="020B0604020202020204" pitchFamily="34" charset="0"/>
              </a:rPr>
              <a:t> than they did then.”</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Do you know what “urban renewal” means? </a:t>
            </a: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about “eminent domain”? </a:t>
            </a:r>
          </a:p>
          <a:p>
            <a:pPr hangingPunct="1"/>
            <a:endParaRPr lang="en-US" sz="3600" b="1" dirty="0">
              <a:solidFill>
                <a:schemeClr val="tx2">
                  <a:lumMod val="10000"/>
                </a:schemeClr>
              </a:solidFill>
              <a:latin typeface="Arial" panose="020B0604020202020204" pitchFamily="34" charset="0"/>
              <a:cs typeface="Arial" panose="020B0604020202020204" pitchFamily="34" charset="0"/>
            </a:endParaRPr>
          </a:p>
          <a:p>
            <a:pPr hangingPunct="1"/>
            <a:r>
              <a:rPr lang="en-US" sz="3600" b="1" dirty="0">
                <a:solidFill>
                  <a:schemeClr val="tx2">
                    <a:lumMod val="10000"/>
                  </a:schemeClr>
                </a:solidFill>
                <a:latin typeface="Arial" panose="020B0604020202020204" pitchFamily="34" charset="0"/>
                <a:cs typeface="Arial" panose="020B0604020202020204" pitchFamily="34" charset="0"/>
              </a:rPr>
              <a:t>What are these supposed to accomplish? </a:t>
            </a:r>
            <a:br>
              <a:rPr lang="en-US" sz="3600" b="1" dirty="0">
                <a:solidFill>
                  <a:schemeClr val="tx2">
                    <a:lumMod val="10000"/>
                  </a:schemeClr>
                </a:solidFill>
                <a:latin typeface="Arial" panose="020B0604020202020204" pitchFamily="34" charset="0"/>
                <a:cs typeface="Arial" panose="020B0604020202020204" pitchFamily="34" charset="0"/>
              </a:rPr>
            </a:br>
            <a:r>
              <a:rPr lang="en-US" sz="3600" b="1" dirty="0">
                <a:solidFill>
                  <a:schemeClr val="tx2">
                    <a:lumMod val="10000"/>
                  </a:schemeClr>
                </a:solidFill>
                <a:latin typeface="Arial" panose="020B0604020202020204" pitchFamily="34" charset="0"/>
                <a:cs typeface="Arial" panose="020B0604020202020204" pitchFamily="34" charset="0"/>
              </a:rPr>
              <a:t>Why might they fail, or make things worse? </a:t>
            </a:r>
            <a:endParaRPr lang="en-US" b="1" dirty="0">
              <a:solidFill>
                <a:schemeClr val="tx2">
                  <a:lumMod val="10000"/>
                </a:schemeClr>
              </a:solidFill>
              <a:latin typeface="Arial" panose="020B0604020202020204" pitchFamily="34" charset="0"/>
              <a:cs typeface="Arial" panose="020B0604020202020204" pitchFamily="34" charset="0"/>
            </a:endParaRPr>
          </a:p>
        </p:txBody>
      </p:sp>
      <p:pic>
        <p:nvPicPr>
          <p:cNvPr id="4097" name="Picture 1" descr="mabel little">
            <a:extLst>
              <a:ext uri="{FF2B5EF4-FFF2-40B4-BE49-F238E27FC236}">
                <a16:creationId xmlns:a16="http://schemas.microsoft.com/office/drawing/2014/main" id="{C3E4234A-4C47-744D-9EF6-BDFB6CC829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74651" y="2286000"/>
            <a:ext cx="6353629" cy="8869546"/>
          </a:xfrm>
          <a:prstGeom prst="rect">
            <a:avLst/>
          </a:prstGeom>
          <a:noFill/>
          <a:effectLst>
            <a:softEdge rad="228600"/>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E1F795C-7306-7141-AD8F-E99A6497E1F8}"/>
              </a:ext>
            </a:extLst>
          </p:cNvPr>
          <p:cNvSpPr txBox="1"/>
          <p:nvPr/>
        </p:nvSpPr>
        <p:spPr>
          <a:xfrm>
            <a:off x="14973300" y="11155546"/>
            <a:ext cx="8215435"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Mabel Little</a:t>
            </a:r>
            <a:r>
              <a:rPr kumimoji="0" lang="en-US" sz="3200" u="none" strike="noStrike" cap="none" spc="0" normalizeH="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 </a:t>
            </a:r>
            <a:r>
              <a:rPr lang="en-US" sz="3200" dirty="0">
                <a:solidFill>
                  <a:schemeClr val="bg1">
                    <a:lumMod val="50000"/>
                  </a:schemeClr>
                </a:solidFill>
                <a:latin typeface="Arial" panose="020B0604020202020204" pitchFamily="34" charset="0"/>
                <a:cs typeface="Arial" panose="020B0604020202020204" pitchFamily="34" charset="0"/>
              </a:rPr>
              <a:t>in an image from her memoir, </a:t>
            </a:r>
            <a:r>
              <a:rPr lang="en-US" sz="3200" i="1" dirty="0">
                <a:solidFill>
                  <a:schemeClr val="bg1">
                    <a:lumMod val="50000"/>
                  </a:schemeClr>
                </a:solidFill>
                <a:latin typeface="Arial" panose="020B0604020202020204" pitchFamily="34" charset="0"/>
                <a:cs typeface="Arial" panose="020B0604020202020204" pitchFamily="34" charset="0"/>
              </a:rPr>
              <a:t>Fire on Mount Zion: My Life and History as a Black Woman in America </a:t>
            </a:r>
            <a:r>
              <a:rPr lang="en-US" sz="3200" dirty="0">
                <a:solidFill>
                  <a:schemeClr val="bg1">
                    <a:lumMod val="50000"/>
                  </a:schemeClr>
                </a:solidFill>
                <a:latin typeface="Arial" panose="020B0604020202020204" pitchFamily="34" charset="0"/>
                <a:cs typeface="Arial" panose="020B0604020202020204" pitchFamily="34" charset="0"/>
              </a:rPr>
              <a:t>(1992)</a:t>
            </a:r>
          </a:p>
        </p:txBody>
      </p:sp>
    </p:spTree>
    <p:extLst>
      <p:ext uri="{BB962C8B-B14F-4D97-AF65-F5344CB8AC3E}">
        <p14:creationId xmlns:p14="http://schemas.microsoft.com/office/powerpoint/2010/main" val="3751288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500"/>
                                        <p:tgtEl>
                                          <p:spTgt spid="5">
                                            <p:txEl>
                                              <p:pRg st="4" end="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5" end="5"/>
                                            </p:txEl>
                                          </p:spTgt>
                                        </p:tgtEl>
                                        <p:attrNameLst>
                                          <p:attrName>style.visibility</p:attrName>
                                        </p:attrNameLst>
                                      </p:cBhvr>
                                      <p:to>
                                        <p:strVal val="visible"/>
                                      </p:to>
                                    </p:set>
                                    <p:animEffect transition="in" filter="fade">
                                      <p:cBhvr>
                                        <p:cTn id="10" dur="500"/>
                                        <p:tgtEl>
                                          <p:spTgt spid="5">
                                            <p:txEl>
                                              <p:pRg st="5" end="5"/>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animEffect transition="in" filter="fade">
                                      <p:cBhvr>
                                        <p:cTn id="15"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Hope &amp; Reconciliation</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09728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Despite Greenwood’s remarkable victories, the loss of life and wealth in 1921 remains staggering. Efforts are still underway to locate mass graves around Tulsa and establish a spirit of hope and reconciliation.</a:t>
            </a:r>
          </a:p>
          <a:p>
            <a:r>
              <a:rPr lang="en-US" sz="3600" dirty="0">
                <a:solidFill>
                  <a:schemeClr val="tx2">
                    <a:lumMod val="10000"/>
                  </a:schemeClr>
                </a:solidFill>
                <a:latin typeface="Arial" panose="020B0604020202020204" pitchFamily="34" charset="0"/>
                <a:cs typeface="Arial" panose="020B0604020202020204" pitchFamily="34" charset="0"/>
              </a:rPr>
              <a:t>​</a:t>
            </a:r>
          </a:p>
          <a:p>
            <a:r>
              <a:rPr lang="en-US" sz="3600" dirty="0">
                <a:solidFill>
                  <a:schemeClr val="tx2">
                    <a:lumMod val="10000"/>
                  </a:schemeClr>
                </a:solidFill>
                <a:latin typeface="Arial" panose="020B0604020202020204" pitchFamily="34" charset="0"/>
                <a:cs typeface="Arial" panose="020B0604020202020204" pitchFamily="34" charset="0"/>
              </a:rPr>
              <a:t>Tulsa’s Reconciliation Park was Dr. John Hope Franklin’s vision to transform the bitterness and mistrust caused by years of racial division, even violence, into a hopeful future of reconciliation and cooperation for Tulsa and the nation.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It memorializes the Tulsa Race Riot, “the worst civic disturbance in American history.” The Park also tells the story of the Black American contribution to founding and building Oklahoma.</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6E58F814-A569-B842-A2E0-8ED33242E9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05168" y="1464507"/>
            <a:ext cx="6400800" cy="9613900"/>
          </a:xfrm>
          <a:prstGeom prst="rect">
            <a:avLst/>
          </a:prstGeom>
          <a:effectLst>
            <a:softEdge rad="127000"/>
          </a:effectLst>
        </p:spPr>
      </p:pic>
      <p:sp>
        <p:nvSpPr>
          <p:cNvPr id="4" name="TextBox 3">
            <a:extLst>
              <a:ext uri="{FF2B5EF4-FFF2-40B4-BE49-F238E27FC236}">
                <a16:creationId xmlns:a16="http://schemas.microsoft.com/office/drawing/2014/main" id="{274DD5A2-AF7F-6643-9704-88F5852557CA}"/>
              </a:ext>
            </a:extLst>
          </p:cNvPr>
          <p:cNvSpPr txBox="1"/>
          <p:nvPr/>
        </p:nvSpPr>
        <p:spPr>
          <a:xfrm>
            <a:off x="16148957" y="11078407"/>
            <a:ext cx="7457011" cy="1579920"/>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r" defTabSz="2438338" rtl="0" fontAlgn="auto" latinLnBrk="0" hangingPunct="0">
              <a:lnSpc>
                <a:spcPct val="100000"/>
              </a:lnSpc>
              <a:spcBef>
                <a:spcPts val="0"/>
              </a:spcBef>
              <a:spcAft>
                <a:spcPts val="0"/>
              </a:spcAft>
              <a:buClrTx/>
              <a:buSzTx/>
              <a:buFontTx/>
              <a:buNone/>
              <a:tabLst/>
            </a:pP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Reconciliation Tower was dedicated in 2010 at the John Hope Franklin Reconciliation Park in Tulsa.</a:t>
            </a:r>
          </a:p>
        </p:txBody>
      </p:sp>
    </p:spTree>
    <p:extLst>
      <p:ext uri="{BB962C8B-B14F-4D97-AF65-F5344CB8AC3E}">
        <p14:creationId xmlns:p14="http://schemas.microsoft.com/office/powerpoint/2010/main" val="286638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Black Wall Street - Devastated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996663" y="3210583"/>
            <a:ext cx="7459602"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Then, from the night of May 31 to afternoon of June 1, a mob of their White neighbors destroyed it all.</a:t>
            </a:r>
          </a:p>
          <a:p>
            <a:pPr algn="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An unknown number – possibly 300, by some estimates – were killed in what is now remembered as the Tulsa Race Massacre. </a:t>
            </a:r>
          </a:p>
          <a:p>
            <a:pPr algn="r"/>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In the years that followed the destruction, Black Tulsans fought a difficult battle to rebuild their lives and </a:t>
            </a:r>
            <a:r>
              <a:rPr lang="en-US" sz="3600" b="1" dirty="0">
                <a:solidFill>
                  <a:schemeClr val="tx2">
                    <a:lumMod val="10000"/>
                  </a:schemeClr>
                </a:solidFill>
                <a:latin typeface="Arial" panose="020B0604020202020204" pitchFamily="34" charset="0"/>
                <a:cs typeface="Arial" panose="020B0604020202020204" pitchFamily="34" charset="0"/>
              </a:rPr>
              <a:t>livelihoods</a:t>
            </a:r>
            <a:r>
              <a:rPr lang="en-US" sz="3600" dirty="0">
                <a:solidFill>
                  <a:schemeClr val="tx2">
                    <a:lumMod val="10000"/>
                  </a:schemeClr>
                </a:solidFill>
                <a:latin typeface="Arial" panose="020B0604020202020204" pitchFamily="34" charset="0"/>
                <a:cs typeface="Arial" panose="020B0604020202020204" pitchFamily="34" charset="0"/>
              </a:rPr>
              <a:t> after one of the worst incidents of racial violence in American history. </a:t>
            </a:r>
          </a:p>
          <a:p>
            <a:pPr algn="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algn="r" hangingPunct="1"/>
            <a:endParaRPr lang="en-US" dirty="0">
              <a:solidFill>
                <a:schemeClr val="tx2">
                  <a:lumMod val="1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44CF29F8-8BA9-5C46-A8B2-6574850CCD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27735" y="2581933"/>
            <a:ext cx="12251005" cy="9761757"/>
          </a:xfrm>
          <a:prstGeom prst="rect">
            <a:avLst/>
          </a:prstGeom>
          <a:effectLst>
            <a:softEdge rad="190500"/>
          </a:effectLst>
        </p:spPr>
      </p:pic>
    </p:spTree>
    <p:extLst>
      <p:ext uri="{BB962C8B-B14F-4D97-AF65-F5344CB8AC3E}">
        <p14:creationId xmlns:p14="http://schemas.microsoft.com/office/powerpoint/2010/main" val="416459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fade">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Centenary Commemorated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1600200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In 2021, Tulsa commemorated the centenary of the massacre in a spirit of reconciliation, and a new historical center, called Greenwood Rising, was opened to keep the memory of Black Wall Street alive.</a:t>
            </a:r>
          </a:p>
          <a:p>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1D4C5B86-07F0-FE4F-8A2A-62175B4AB9D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2745" y="4914197"/>
            <a:ext cx="19718510" cy="7887403"/>
          </a:xfrm>
          <a:prstGeom prst="rect">
            <a:avLst/>
          </a:prstGeom>
          <a:effectLst>
            <a:softEdge rad="127000"/>
          </a:effectLst>
        </p:spPr>
      </p:pic>
    </p:spTree>
    <p:extLst>
      <p:ext uri="{BB962C8B-B14F-4D97-AF65-F5344CB8AC3E}">
        <p14:creationId xmlns:p14="http://schemas.microsoft.com/office/powerpoint/2010/main" val="297641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odson Principles…">
            <a:extLst>
              <a:ext uri="{FF2B5EF4-FFF2-40B4-BE49-F238E27FC236}">
                <a16:creationId xmlns:a16="http://schemas.microsoft.com/office/drawing/2014/main" id="{E9AD9632-187F-014B-ACAE-D74026535DDF}"/>
              </a:ext>
            </a:extLst>
          </p:cNvPr>
          <p:cNvSpPr txBox="1">
            <a:spLocks/>
          </p:cNvSpPr>
          <p:nvPr/>
        </p:nvSpPr>
        <p:spPr>
          <a:xfrm>
            <a:off x="5029200" y="914400"/>
            <a:ext cx="18299080" cy="110021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2438338" rtl="0" latinLnBrk="0">
              <a:lnSpc>
                <a:spcPct val="80000"/>
              </a:lnSpc>
              <a:spcBef>
                <a:spcPts val="0"/>
              </a:spcBef>
              <a:spcAft>
                <a:spcPts val="0"/>
              </a:spcAft>
              <a:buClrTx/>
              <a:buSzTx/>
              <a:buFontTx/>
              <a:buNone/>
              <a:tabLst/>
              <a:defRPr sz="7000" b="0" i="0" u="none" strike="noStrike" cap="none" spc="-140" baseline="0">
                <a:solidFill>
                  <a:srgbClr val="313653"/>
                </a:solidFill>
                <a:uFillTx/>
                <a:latin typeface="+mj-lt"/>
                <a:ea typeface="+mj-ea"/>
                <a:cs typeface="+mj-cs"/>
                <a:sym typeface="Bodoni SvtyTwo ITC TT-Bold"/>
              </a:defRPr>
            </a:lvl1pPr>
            <a:lvl2pPr marL="0" marR="0" indent="457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2pPr>
            <a:lvl3pPr marL="0" marR="0" indent="914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3pPr>
            <a:lvl4pPr marL="0" marR="0" indent="1371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4pPr>
            <a:lvl5pPr marL="0" marR="0" indent="18288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5pPr>
            <a:lvl6pPr marL="0" marR="0" indent="22860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6pPr>
            <a:lvl7pPr marL="0" marR="0" indent="27432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7pPr>
            <a:lvl8pPr marL="0" marR="0" indent="32004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8pPr>
            <a:lvl9pPr marL="0" marR="0" indent="3657600" algn="l" defTabSz="2438338" rtl="0" latinLnBrk="0">
              <a:lnSpc>
                <a:spcPct val="80000"/>
              </a:lnSpc>
              <a:spcBef>
                <a:spcPts val="0"/>
              </a:spcBef>
              <a:spcAft>
                <a:spcPts val="0"/>
              </a:spcAft>
              <a:buClrTx/>
              <a:buSzTx/>
              <a:buFontTx/>
              <a:buNone/>
              <a:tabLst/>
              <a:defRPr sz="2600" b="0" i="0" u="none" strike="noStrike" cap="none" spc="-52" baseline="0">
                <a:solidFill>
                  <a:srgbClr val="AE4844"/>
                </a:solidFill>
                <a:uFillTx/>
                <a:latin typeface="+mn-lt"/>
                <a:ea typeface="+mn-ea"/>
                <a:cs typeface="+mn-cs"/>
                <a:sym typeface="Lato-Light"/>
              </a:defRPr>
            </a:lvl9pPr>
          </a:lstStyle>
          <a:p>
            <a:pPr hangingPunct="1"/>
            <a:r>
              <a:rPr lang="en-US" b="1" dirty="0">
                <a:solidFill>
                  <a:schemeClr val="tx2">
                    <a:lumMod val="10000"/>
                  </a:schemeClr>
                </a:solidFill>
                <a:latin typeface="Arial" panose="020B0604020202020204" pitchFamily="34" charset="0"/>
                <a:cs typeface="Arial" panose="020B0604020202020204" pitchFamily="34" charset="0"/>
              </a:rPr>
              <a:t>Vocabulary</a:t>
            </a:r>
          </a:p>
        </p:txBody>
      </p:sp>
      <p:sp>
        <p:nvSpPr>
          <p:cNvPr id="6" name="Woodson Principles Critical Thinking and Discussion Questions">
            <a:extLst>
              <a:ext uri="{FF2B5EF4-FFF2-40B4-BE49-F238E27FC236}">
                <a16:creationId xmlns:a16="http://schemas.microsoft.com/office/drawing/2014/main" id="{373B4EB6-87E9-B744-9BE4-8EDE8623A551}"/>
              </a:ext>
            </a:extLst>
          </p:cNvPr>
          <p:cNvSpPr txBox="1">
            <a:spLocks/>
          </p:cNvSpPr>
          <p:nvPr/>
        </p:nvSpPr>
        <p:spPr>
          <a:xfrm>
            <a:off x="6501384" y="2014615"/>
            <a:ext cx="7424166" cy="8615285"/>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numCol="2" anchor="t">
            <a:noAutofit/>
          </a:bodyPr>
          <a:lstStyle>
            <a:lvl1pPr marL="0" marR="0" indent="0" algn="l" defTabSz="825500" rtl="0" eaLnBrk="1" latinLnBrk="0" hangingPunct="1">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eaLnBrk="1" latinLnBrk="0" hangingPunct="1">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eaLnBrk="1" latinLnBrk="0" hangingPunct="1">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eaLnBrk="1" latinLnBrk="0" hangingPunct="1">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eaLnBrk="1" latinLnBrk="0" hangingPunct="1">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eaLnBrk="1" latinLnBrk="0" hangingPunct="1">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Affluent</a:t>
            </a:r>
          </a:p>
          <a:p>
            <a:r>
              <a:rPr lang="en-US" sz="3600" dirty="0">
                <a:solidFill>
                  <a:schemeClr val="tx2">
                    <a:lumMod val="10000"/>
                  </a:schemeClr>
                </a:solidFill>
                <a:latin typeface="Arial" panose="020B0604020202020204" pitchFamily="34" charset="0"/>
                <a:ea typeface="+mn-lt"/>
                <a:cs typeface="Arial" panose="020B0604020202020204" pitchFamily="34" charset="0"/>
              </a:rPr>
              <a:t>Centenary</a:t>
            </a:r>
          </a:p>
          <a:p>
            <a:r>
              <a:rPr lang="en-US" sz="3600" dirty="0">
                <a:solidFill>
                  <a:schemeClr val="tx2">
                    <a:lumMod val="10000"/>
                  </a:schemeClr>
                </a:solidFill>
                <a:latin typeface="Arial" panose="020B0604020202020204" pitchFamily="34" charset="0"/>
                <a:ea typeface="+mn-lt"/>
                <a:cs typeface="Arial" panose="020B0604020202020204" pitchFamily="34" charset="0"/>
              </a:rPr>
              <a:t>Dispossessed</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Entrepreneur</a:t>
            </a:r>
          </a:p>
          <a:p>
            <a:r>
              <a:rPr lang="en-US" sz="3600" dirty="0">
                <a:solidFill>
                  <a:schemeClr val="tx2">
                    <a:lumMod val="10000"/>
                  </a:schemeClr>
                </a:solidFill>
                <a:latin typeface="Arial" panose="020B0604020202020204" pitchFamily="34" charset="0"/>
                <a:ea typeface="+mn-lt"/>
                <a:cs typeface="Arial" panose="020B0604020202020204" pitchFamily="34" charset="0"/>
              </a:rPr>
              <a:t>Explicitly</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Infrastructure</a:t>
            </a:r>
            <a:endParaRPr lang="en-US"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Intermingling</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Intervene</a:t>
            </a:r>
            <a:endParaRPr lang="en-US"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Livelihood</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Martial Law</a:t>
            </a:r>
          </a:p>
          <a:p>
            <a:r>
              <a:rPr lang="en-US" sz="3600" dirty="0">
                <a:solidFill>
                  <a:schemeClr val="tx2">
                    <a:lumMod val="10000"/>
                  </a:schemeClr>
                </a:solidFill>
                <a:latin typeface="Arial" panose="020B0604020202020204" pitchFamily="34" charset="0"/>
                <a:ea typeface="+mn-lt"/>
                <a:cs typeface="Arial" panose="020B0604020202020204" pitchFamily="34" charset="0"/>
              </a:rPr>
              <a:t>Pretense</a:t>
            </a:r>
          </a:p>
          <a:p>
            <a:r>
              <a:rPr lang="en-US" sz="3600" dirty="0">
                <a:solidFill>
                  <a:schemeClr val="tx2">
                    <a:lumMod val="10000"/>
                  </a:schemeClr>
                </a:solidFill>
                <a:latin typeface="Arial" panose="020B0604020202020204" pitchFamily="34" charset="0"/>
                <a:ea typeface="+mn-lt"/>
                <a:cs typeface="Arial" panose="020B0604020202020204" pitchFamily="34" charset="0"/>
              </a:rPr>
              <a:t>Reconstruction</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Restitution</a:t>
            </a:r>
          </a:p>
          <a:p>
            <a:r>
              <a:rPr lang="en-US" sz="3600" dirty="0">
                <a:solidFill>
                  <a:schemeClr val="tx2">
                    <a:lumMod val="10000"/>
                  </a:schemeClr>
                </a:solidFill>
                <a:latin typeface="Arial" panose="020B0604020202020204" pitchFamily="34" charset="0"/>
                <a:ea typeface="+mn-lt"/>
                <a:cs typeface="Arial" panose="020B0604020202020204" pitchFamily="34" charset="0"/>
              </a:rPr>
              <a:t>Unsubstantiated</a:t>
            </a:r>
          </a:p>
          <a:p>
            <a:r>
              <a:rPr lang="en-US" sz="3600" dirty="0">
                <a:solidFill>
                  <a:schemeClr val="tx2">
                    <a:lumMod val="10000"/>
                  </a:schemeClr>
                </a:solidFill>
                <a:latin typeface="Arial" panose="020B0604020202020204" pitchFamily="34" charset="0"/>
                <a:ea typeface="+mn-lt"/>
                <a:cs typeface="Arial" panose="020B0604020202020204" pitchFamily="34" charset="0"/>
              </a:rPr>
              <a:t>Vigilante</a:t>
            </a:r>
          </a:p>
          <a:p>
            <a:endParaRPr lang="en-US" sz="3600" dirty="0">
              <a:solidFill>
                <a:schemeClr val="tx2">
                  <a:lumMod val="10000"/>
                </a:schemeClr>
              </a:solidFill>
              <a:latin typeface="Arial" panose="020B0604020202020204" pitchFamily="34" charset="0"/>
              <a:cs typeface="Arial" panose="020B0604020202020204" pitchFamily="34" charset="0"/>
            </a:endParaRPr>
          </a:p>
          <a:p>
            <a:endParaRPr lang="en-US" sz="3600" b="1" dirty="0">
              <a:solidFill>
                <a:schemeClr val="tx2">
                  <a:lumMod val="10000"/>
                </a:schemeClr>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98563B4-0BB5-4FFC-A782-0C3E5680803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14233017" y="295275"/>
            <a:ext cx="9982200" cy="13125450"/>
          </a:xfrm>
          <a:prstGeom prst="rect">
            <a:avLst/>
          </a:prstGeom>
          <a:effectLst>
            <a:softEdge rad="63500"/>
          </a:effectLst>
        </p:spPr>
      </p:pic>
      <p:sp>
        <p:nvSpPr>
          <p:cNvPr id="8" name="TextBox 7">
            <a:extLst>
              <a:ext uri="{FF2B5EF4-FFF2-40B4-BE49-F238E27FC236}">
                <a16:creationId xmlns:a16="http://schemas.microsoft.com/office/drawing/2014/main" id="{5CAC3FC1-3520-4762-8B0B-4ADCAA3A5EF8}"/>
              </a:ext>
            </a:extLst>
          </p:cNvPr>
          <p:cNvSpPr txBox="1"/>
          <p:nvPr/>
        </p:nvSpPr>
        <p:spPr>
          <a:xfrm>
            <a:off x="5029200" y="11163697"/>
            <a:ext cx="8896350" cy="225702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algn="r"/>
            <a:r>
              <a:rPr lang="en-US" dirty="0">
                <a:solidFill>
                  <a:schemeClr val="bg1">
                    <a:lumMod val="50000"/>
                  </a:schemeClr>
                </a:solidFill>
                <a:latin typeface="Arial" panose="020B0604020202020204" pitchFamily="34" charset="0"/>
                <a:cs typeface="Arial" panose="020B0604020202020204" pitchFamily="34" charset="0"/>
              </a:rPr>
              <a:t>Page torn from an original 1921 yearbook from Booker T. Washington High School in Tulsa, a tribute to </a:t>
            </a:r>
            <a:r>
              <a:rPr lang="en-US" dirty="0" err="1">
                <a:solidFill>
                  <a:schemeClr val="bg1">
                    <a:lumMod val="50000"/>
                  </a:schemeClr>
                </a:solidFill>
                <a:latin typeface="Arial" panose="020B0604020202020204" pitchFamily="34" charset="0"/>
                <a:cs typeface="Arial" panose="020B0604020202020204" pitchFamily="34" charset="0"/>
              </a:rPr>
              <a:t>Loula</a:t>
            </a:r>
            <a:r>
              <a:rPr lang="en-US" dirty="0">
                <a:solidFill>
                  <a:schemeClr val="bg1">
                    <a:lumMod val="50000"/>
                  </a:schemeClr>
                </a:solidFill>
                <a:latin typeface="Arial" panose="020B0604020202020204" pitchFamily="34" charset="0"/>
                <a:cs typeface="Arial" panose="020B0604020202020204" pitchFamily="34" charset="0"/>
              </a:rPr>
              <a:t> Williams, who with her husband, John, owned the Dreamland Theatre. Tulsa Historical Society and Museum / Milwaukee Journal-Sentinel. </a:t>
            </a:r>
            <a:endParaRPr kumimoji="0" lang="en-US" sz="28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40441156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D7FEB11-E68F-4467-973C-C2FEAD2F5C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336368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Frontier Origins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2192000" y="3042665"/>
            <a:ext cx="9810750"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Black Americans first came to what is now Oklahoma in the 1830s as a result of President Andrew Jackson’s removing American Indians from the southeastern United States. The Five Tribes – Creek, Cherokee, Chickasaw, Choctaw, and Seminole – owned slaves, and brought them along on their forced trek westward, remembered as the Trail of Tears.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While some Indian slaveowners were no less brutal than their White counterparts, others were more tolerant. After the Civil War (during which the Five Tribes fought for the Confederacy), the Creek and Seminole granted newly freed slaves tribal membership. </a:t>
            </a:r>
          </a:p>
        </p:txBody>
      </p:sp>
      <p:pic>
        <p:nvPicPr>
          <p:cNvPr id="6" name="Picture 5">
            <a:extLst>
              <a:ext uri="{FF2B5EF4-FFF2-40B4-BE49-F238E27FC236}">
                <a16:creationId xmlns:a16="http://schemas.microsoft.com/office/drawing/2014/main" id="{0AB9C56E-EE01-5641-AD22-EFB75C44EDC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61177" y="2547365"/>
            <a:ext cx="7916423" cy="9756645"/>
          </a:xfrm>
          <a:prstGeom prst="rect">
            <a:avLst/>
          </a:prstGeom>
          <a:effectLst>
            <a:softEdge rad="127000"/>
          </a:effectLst>
        </p:spPr>
      </p:pic>
    </p:spTree>
    <p:extLst>
      <p:ext uri="{BB962C8B-B14F-4D97-AF65-F5344CB8AC3E}">
        <p14:creationId xmlns:p14="http://schemas.microsoft.com/office/powerpoint/2010/main" val="308053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Opportunity &amp; Equality</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178741" y="2846185"/>
            <a:ext cx="8640620" cy="4566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Economic opportunity and racial equality in the Oklahoma and Indian Territories appealed to Black Americans escaping the South. By the turn of the century, civil rights gains by southern Blacks during </a:t>
            </a:r>
            <a:r>
              <a:rPr lang="en-US" sz="3600" b="1" dirty="0">
                <a:solidFill>
                  <a:schemeClr val="tx2">
                    <a:lumMod val="10000"/>
                  </a:schemeClr>
                </a:solidFill>
                <a:latin typeface="Arial" panose="020B0604020202020204" pitchFamily="34" charset="0"/>
                <a:cs typeface="Arial" panose="020B0604020202020204" pitchFamily="34" charset="0"/>
              </a:rPr>
              <a:t>Reconstruction</a:t>
            </a:r>
            <a:r>
              <a:rPr lang="en-US" sz="3600" dirty="0">
                <a:solidFill>
                  <a:schemeClr val="tx2">
                    <a:lumMod val="10000"/>
                  </a:schemeClr>
                </a:solidFill>
                <a:latin typeface="Arial" panose="020B0604020202020204" pitchFamily="34" charset="0"/>
                <a:cs typeface="Arial" panose="020B0604020202020204" pitchFamily="34" charset="0"/>
              </a:rPr>
              <a:t> had been taken away with the rise of “Jim Crow” law.</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John Wesley Williams – a Mississippi-born </a:t>
            </a:r>
            <a:r>
              <a:rPr lang="en-US" sz="3600" b="1" dirty="0">
                <a:solidFill>
                  <a:schemeClr val="tx2">
                    <a:lumMod val="10000"/>
                  </a:schemeClr>
                </a:solidFill>
                <a:latin typeface="Arial" panose="020B0604020202020204" pitchFamily="34" charset="0"/>
                <a:cs typeface="Arial" panose="020B0604020202020204" pitchFamily="34" charset="0"/>
              </a:rPr>
              <a:t>entrepreneur</a:t>
            </a:r>
            <a:r>
              <a:rPr lang="en-US" sz="3600" dirty="0">
                <a:solidFill>
                  <a:schemeClr val="tx2">
                    <a:lumMod val="10000"/>
                  </a:schemeClr>
                </a:solidFill>
                <a:latin typeface="Arial" panose="020B0604020202020204" pitchFamily="34" charset="0"/>
                <a:cs typeface="Arial" panose="020B0604020202020204" pitchFamily="34" charset="0"/>
              </a:rPr>
              <a:t> who, with his wife </a:t>
            </a:r>
            <a:r>
              <a:rPr lang="en-US" sz="3600" dirty="0" err="1">
                <a:solidFill>
                  <a:schemeClr val="tx2">
                    <a:lumMod val="10000"/>
                  </a:schemeClr>
                </a:solidFill>
                <a:latin typeface="Arial" panose="020B0604020202020204" pitchFamily="34" charset="0"/>
                <a:cs typeface="Arial" panose="020B0604020202020204" pitchFamily="34" charset="0"/>
              </a:rPr>
              <a:t>Loula</a:t>
            </a:r>
            <a:r>
              <a:rPr lang="en-US" sz="3600" dirty="0">
                <a:solidFill>
                  <a:schemeClr val="tx2">
                    <a:lumMod val="10000"/>
                  </a:schemeClr>
                </a:solidFill>
                <a:latin typeface="Arial" panose="020B0604020202020204" pitchFamily="34" charset="0"/>
                <a:cs typeface="Arial" panose="020B0604020202020204" pitchFamily="34" charset="0"/>
              </a:rPr>
              <a:t>, owned and operated the Dreamland Theatre, Tulsa’s first Black theatre, in the 1910s – later explained to his son: “I came out to the promised land.”</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grpSp>
        <p:nvGrpSpPr>
          <p:cNvPr id="2" name="Group 1">
            <a:extLst>
              <a:ext uri="{FF2B5EF4-FFF2-40B4-BE49-F238E27FC236}">
                <a16:creationId xmlns:a16="http://schemas.microsoft.com/office/drawing/2014/main" id="{210659A3-F5F9-8F4B-B07D-1B4E227E0198}"/>
              </a:ext>
            </a:extLst>
          </p:cNvPr>
          <p:cNvGrpSpPr/>
          <p:nvPr/>
        </p:nvGrpSpPr>
        <p:grpSpPr>
          <a:xfrm>
            <a:off x="2343150" y="2500745"/>
            <a:ext cx="11294765" cy="9607601"/>
            <a:chOff x="1504044" y="2882696"/>
            <a:chExt cx="11682603" cy="10198455"/>
          </a:xfrm>
        </p:grpSpPr>
        <p:pic>
          <p:nvPicPr>
            <p:cNvPr id="10" name="Picture 9">
              <a:extLst>
                <a:ext uri="{FF2B5EF4-FFF2-40B4-BE49-F238E27FC236}">
                  <a16:creationId xmlns:a16="http://schemas.microsoft.com/office/drawing/2014/main" id="{351CBF05-3BA7-8244-B899-C3EF94B4C8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4044" y="2882696"/>
              <a:ext cx="11682603" cy="8884451"/>
            </a:xfrm>
            <a:prstGeom prst="rect">
              <a:avLst/>
            </a:prstGeom>
            <a:effectLst>
              <a:softEdge rad="190500"/>
            </a:effectLst>
          </p:spPr>
        </p:pic>
        <p:sp>
          <p:nvSpPr>
            <p:cNvPr id="11" name="TextBox 10">
              <a:extLst>
                <a:ext uri="{FF2B5EF4-FFF2-40B4-BE49-F238E27FC236}">
                  <a16:creationId xmlns:a16="http://schemas.microsoft.com/office/drawing/2014/main" id="{56DC262B-FDBB-B747-BAD3-DA0152E72672}"/>
                </a:ext>
              </a:extLst>
            </p:cNvPr>
            <p:cNvSpPr txBox="1"/>
            <p:nvPr/>
          </p:nvSpPr>
          <p:spPr>
            <a:xfrm>
              <a:off x="4282327" y="11926796"/>
              <a:ext cx="8904320" cy="1154355"/>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sz="3200" dirty="0">
                  <a:solidFill>
                    <a:schemeClr val="bg1">
                      <a:lumMod val="50000"/>
                    </a:schemeClr>
                  </a:solidFill>
                  <a:latin typeface="Arial" panose="020B0604020202020204" pitchFamily="34" charset="0"/>
                  <a:cs typeface="Arial" panose="020B0604020202020204" pitchFamily="34" charset="0"/>
                </a:rPr>
                <a:t>John and </a:t>
              </a:r>
              <a:r>
                <a:rPr lang="en-US" sz="3200" dirty="0" err="1">
                  <a:solidFill>
                    <a:schemeClr val="bg1">
                      <a:lumMod val="50000"/>
                    </a:schemeClr>
                  </a:solidFill>
                  <a:latin typeface="Arial" panose="020B0604020202020204" pitchFamily="34" charset="0"/>
                  <a:cs typeface="Arial" panose="020B0604020202020204" pitchFamily="34" charset="0"/>
                </a:rPr>
                <a:t>Loula</a:t>
              </a:r>
              <a:r>
                <a:rPr lang="en-US" sz="3200" dirty="0">
                  <a:solidFill>
                    <a:schemeClr val="bg1">
                      <a:lumMod val="50000"/>
                    </a:schemeClr>
                  </a:solidFill>
                  <a:latin typeface="Arial" panose="020B0604020202020204" pitchFamily="34" charset="0"/>
                  <a:cs typeface="Arial" panose="020B0604020202020204" pitchFamily="34" charset="0"/>
                </a:rPr>
                <a:t> Williams, owners of the Dreamland Theatre, in Tulsa with their son. </a:t>
              </a:r>
              <a:endPar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grpSp>
    </p:spTree>
    <p:extLst>
      <p:ext uri="{BB962C8B-B14F-4D97-AF65-F5344CB8AC3E}">
        <p14:creationId xmlns:p14="http://schemas.microsoft.com/office/powerpoint/2010/main" val="105945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0888630" cy="1100215"/>
          </a:xfrm>
          <a:prstGeom prst="rect">
            <a:avLst/>
          </a:prstGeom>
        </p:spPr>
        <p:txBody>
          <a:bodyPr anchor="t">
            <a:noAutofit/>
          </a:bodyPr>
          <a:lstStyle/>
          <a:p>
            <a:pPr>
              <a:lnSpc>
                <a:spcPts val="7640"/>
              </a:lnSpc>
              <a:spcAft>
                <a:spcPts val="600"/>
              </a:spcAft>
            </a:pPr>
            <a:r>
              <a:rPr lang="en-US" sz="7200" dirty="0"/>
              <a:t>Oklahoma Statehood</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0" y="2286000"/>
            <a:ext cx="9507415" cy="179978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Black tribal members and settlers alike opposed statehood – which combined the “Twin Territories” of Oklahoma Territory and Indian Territory into a single state.  Many of the settlers who were seeking statehood were from the South and would make segregation the law of the land.</a:t>
            </a:r>
          </a:p>
          <a:p>
            <a:endParaRPr lang="en-US" sz="3600" dirty="0">
              <a:solidFill>
                <a:schemeClr val="tx2">
                  <a:lumMod val="10000"/>
                </a:schemeClr>
              </a:solidFill>
              <a:latin typeface="Arial" panose="020B0604020202020204" pitchFamily="34" charset="0"/>
              <a:ea typeface="+mn-lt"/>
              <a:cs typeface="Arial" panose="020B0604020202020204" pitchFamily="34" charset="0"/>
            </a:endParaRPr>
          </a:p>
          <a:p>
            <a:r>
              <a:rPr lang="en-US" sz="3600" dirty="0">
                <a:solidFill>
                  <a:schemeClr val="tx2">
                    <a:lumMod val="10000"/>
                  </a:schemeClr>
                </a:solidFill>
                <a:latin typeface="Arial" panose="020B0604020202020204" pitchFamily="34" charset="0"/>
                <a:ea typeface="+mn-lt"/>
                <a:cs typeface="Arial" panose="020B0604020202020204" pitchFamily="34" charset="0"/>
              </a:rPr>
              <a:t>J. Coody Johnson (1864-1927), a Creek tribal member of African ancestry,</a:t>
            </a:r>
            <a:r>
              <a:rPr lang="en-US" sz="3600" dirty="0">
                <a:solidFill>
                  <a:schemeClr val="tx2">
                    <a:lumMod val="10000"/>
                  </a:schemeClr>
                </a:solidFill>
                <a:latin typeface="Arial" panose="020B0604020202020204" pitchFamily="34" charset="0"/>
                <a:cs typeface="Arial" panose="020B0604020202020204" pitchFamily="34" charset="0"/>
              </a:rPr>
              <a:t> and other tribal leaders had visited President Theodore Roosevelt in 1907 and pleaded with him to keep his campaign promise to veto statehood with segregationist constitutions. Their case was ignored, and that same year </a:t>
            </a:r>
            <a:r>
              <a:rPr lang="en-US" sz="3800" dirty="0">
                <a:solidFill>
                  <a:schemeClr val="tx2">
                    <a:lumMod val="10000"/>
                  </a:schemeClr>
                </a:solidFill>
                <a:latin typeface="Arial" panose="020B0604020202020204" pitchFamily="34" charset="0"/>
                <a:cs typeface="Arial" panose="020B0604020202020204" pitchFamily="34" charset="0"/>
              </a:rPr>
              <a:t>Oklahoma became the 46th state.</a:t>
            </a:r>
          </a:p>
        </p:txBody>
      </p:sp>
      <p:pic>
        <p:nvPicPr>
          <p:cNvPr id="10" name="Picture 9">
            <a:extLst>
              <a:ext uri="{FF2B5EF4-FFF2-40B4-BE49-F238E27FC236}">
                <a16:creationId xmlns:a16="http://schemas.microsoft.com/office/drawing/2014/main" id="{CC9B9877-96FA-E540-A941-F31C3AF409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917830" y="919697"/>
            <a:ext cx="7659441" cy="10240672"/>
          </a:xfrm>
          <a:prstGeom prst="rect">
            <a:avLst/>
          </a:prstGeom>
          <a:effectLst>
            <a:softEdge rad="127000"/>
          </a:effectLst>
        </p:spPr>
      </p:pic>
      <p:pic>
        <p:nvPicPr>
          <p:cNvPr id="8" name="Picture 7">
            <a:extLst>
              <a:ext uri="{FF2B5EF4-FFF2-40B4-BE49-F238E27FC236}">
                <a16:creationId xmlns:a16="http://schemas.microsoft.com/office/drawing/2014/main" id="{D9374747-024A-E44F-A5FE-3115E127EA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12900" y="7798452"/>
            <a:ext cx="7125050" cy="5482538"/>
          </a:xfrm>
          <a:prstGeom prst="rect">
            <a:avLst/>
          </a:prstGeom>
        </p:spPr>
      </p:pic>
      <p:sp>
        <p:nvSpPr>
          <p:cNvPr id="6" name="TextBox 5">
            <a:extLst>
              <a:ext uri="{FF2B5EF4-FFF2-40B4-BE49-F238E27FC236}">
                <a16:creationId xmlns:a16="http://schemas.microsoft.com/office/drawing/2014/main" id="{C60A661F-E452-475B-939B-424AA6DB1DBC}"/>
              </a:ext>
            </a:extLst>
          </p:cNvPr>
          <p:cNvSpPr txBox="1"/>
          <p:nvPr/>
        </p:nvSpPr>
        <p:spPr>
          <a:xfrm>
            <a:off x="5029200" y="12316623"/>
            <a:ext cx="6297173" cy="96436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r>
              <a:rPr lang="en-US" dirty="0">
                <a:solidFill>
                  <a:schemeClr val="bg1">
                    <a:lumMod val="50000"/>
                  </a:schemeClr>
                </a:solidFill>
                <a:latin typeface="Arial" panose="020B0604020202020204" pitchFamily="34" charset="0"/>
                <a:cs typeface="Arial" panose="020B0604020202020204" pitchFamily="34" charset="0"/>
              </a:rPr>
              <a:t>J. Coody Johnson; map of the Indian and Oklahoma territories.</a:t>
            </a:r>
            <a:endParaRPr kumimoji="0" lang="en-US"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Tree>
    <p:extLst>
      <p:ext uri="{BB962C8B-B14F-4D97-AF65-F5344CB8AC3E}">
        <p14:creationId xmlns:p14="http://schemas.microsoft.com/office/powerpoint/2010/main" val="1565093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State of Oklahoma</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286000"/>
            <a:ext cx="9601200" cy="1799780"/>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r>
              <a:rPr lang="en-US" sz="3600" dirty="0">
                <a:solidFill>
                  <a:schemeClr val="tx2">
                    <a:lumMod val="10000"/>
                  </a:schemeClr>
                </a:solidFill>
                <a:latin typeface="Arial" panose="020B0604020202020204" pitchFamily="34" charset="0"/>
                <a:cs typeface="Arial" panose="020B0604020202020204" pitchFamily="34" charset="0"/>
              </a:rPr>
              <a:t>The president of Oklahoma’s constitutional convention, future governor William H. Murray, was a progressive reformer… but he also believed </a:t>
            </a:r>
            <a:r>
              <a:rPr lang="en-US" sz="3600" b="1" dirty="0">
                <a:solidFill>
                  <a:schemeClr val="tx2">
                    <a:lumMod val="10000"/>
                  </a:schemeClr>
                </a:solidFill>
                <a:latin typeface="Arial" panose="020B0604020202020204" pitchFamily="34" charset="0"/>
                <a:cs typeface="Arial" panose="020B0604020202020204" pitchFamily="34" charset="0"/>
              </a:rPr>
              <a:t>explicitly</a:t>
            </a:r>
            <a:r>
              <a:rPr lang="en-US" sz="3600" dirty="0">
                <a:solidFill>
                  <a:schemeClr val="tx2">
                    <a:lumMod val="10000"/>
                  </a:schemeClr>
                </a:solidFill>
                <a:latin typeface="Arial" panose="020B0604020202020204" pitchFamily="34" charset="0"/>
                <a:cs typeface="Arial" panose="020B0604020202020204" pitchFamily="34" charset="0"/>
              </a:rPr>
              <a:t> in White racial superiority.</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Segregationist laws soon separated the population. </a:t>
            </a:r>
          </a:p>
          <a:p>
            <a:endParaRPr lang="en-US" sz="3600"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Arial" panose="020B0604020202020204" pitchFamily="34" charset="0"/>
              </a:rPr>
              <a:t>Despite the oppressive new laws, most Black Oklahomans held onto their prosperity. And, in the late nineteenth and early twentieth century, the city of Tulsa grew larger and more wealthy, as more and more oil rigs were constructed. </a:t>
            </a:r>
          </a:p>
        </p:txBody>
      </p:sp>
      <p:pic>
        <p:nvPicPr>
          <p:cNvPr id="3" name="Picture 2">
            <a:extLst>
              <a:ext uri="{FF2B5EF4-FFF2-40B4-BE49-F238E27FC236}">
                <a16:creationId xmlns:a16="http://schemas.microsoft.com/office/drawing/2014/main" id="{E58D12E8-191B-EA41-9D1A-63478E2F8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320655" y="3185890"/>
            <a:ext cx="6578134" cy="6227300"/>
          </a:xfrm>
          <a:prstGeom prst="rect">
            <a:avLst/>
          </a:prstGeom>
          <a:effectLst>
            <a:softEdge rad="127000"/>
          </a:effectLst>
        </p:spPr>
      </p:pic>
      <p:pic>
        <p:nvPicPr>
          <p:cNvPr id="6" name="Picture 5">
            <a:extLst>
              <a:ext uri="{FF2B5EF4-FFF2-40B4-BE49-F238E27FC236}">
                <a16:creationId xmlns:a16="http://schemas.microsoft.com/office/drawing/2014/main" id="{C49B273C-BEDE-2D47-AABE-A53BC05101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93175" y="124643"/>
            <a:ext cx="7936644" cy="13466714"/>
          </a:xfrm>
          <a:prstGeom prst="rect">
            <a:avLst/>
          </a:prstGeom>
          <a:effectLst>
            <a:softEdge rad="127000"/>
          </a:effectLst>
        </p:spPr>
      </p:pic>
    </p:spTree>
    <p:extLst>
      <p:ext uri="{BB962C8B-B14F-4D97-AF65-F5344CB8AC3E}">
        <p14:creationId xmlns:p14="http://schemas.microsoft.com/office/powerpoint/2010/main" val="4088652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500"/>
                                        <p:tgtEl>
                                          <p:spTgt spid="5">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4" end="4"/>
                                            </p:txEl>
                                          </p:spTgt>
                                        </p:tgtEl>
                                        <p:attrNameLst>
                                          <p:attrName>style.visibility</p:attrName>
                                        </p:attrNameLst>
                                      </p:cBhvr>
                                      <p:to>
                                        <p:strVal val="visible"/>
                                      </p:to>
                                    </p:set>
                                    <p:animEffect transition="in" filter="fade">
                                      <p:cBhvr>
                                        <p:cTn id="1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0"/>
            <a:ext cx="18299080" cy="1100215"/>
          </a:xfrm>
          <a:prstGeom prst="rect">
            <a:avLst/>
          </a:prstGeom>
        </p:spPr>
        <p:txBody>
          <a:bodyPr anchor="t">
            <a:noAutofit/>
          </a:bodyPr>
          <a:lstStyle/>
          <a:p>
            <a:pPr>
              <a:lnSpc>
                <a:spcPts val="7640"/>
              </a:lnSpc>
              <a:spcAft>
                <a:spcPts val="600"/>
              </a:spcAft>
            </a:pPr>
            <a:r>
              <a:rPr lang="en-US" sz="7200" dirty="0"/>
              <a:t>Prosperity in Tulsa</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14178739" y="2682892"/>
            <a:ext cx="7972343" cy="27943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With this wealth, a spirit of freedom and independence flourished in Black Tulsa, and civic resistance to racial discrimination was not uncommon. When Black veterans of WWI returned home to the country they’d fought for, this insistence on equality became stronger still. </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5EB6960F-4BD5-204E-B074-AA4799A1B960}"/>
              </a:ext>
            </a:extLst>
          </p:cNvPr>
          <p:cNvSpPr txBox="1"/>
          <p:nvPr/>
        </p:nvSpPr>
        <p:spPr>
          <a:xfrm>
            <a:off x="5376209" y="8939853"/>
            <a:ext cx="16774873" cy="342657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The Greenwood neighborhood of north Tulsa became a center of this resistance, famous not only for its bustling “Black Wall Street” commercial district but as a central hub for civil rights activism.</a:t>
            </a:r>
          </a:p>
          <a:p>
            <a:pPr hangingPunct="1"/>
            <a:endParaRPr lang="en-US" sz="3600" dirty="0">
              <a:solidFill>
                <a:schemeClr val="tx2">
                  <a:lumMod val="10000"/>
                </a:schemeClr>
              </a:solidFill>
              <a:latin typeface="Arial" panose="020B0604020202020204" pitchFamily="34" charset="0"/>
              <a:cs typeface="Arial" panose="020B0604020202020204" pitchFamily="34" charset="0"/>
            </a:endParaRPr>
          </a:p>
          <a:p>
            <a:pPr hangingPunct="1"/>
            <a:r>
              <a:rPr lang="en-US" sz="3600" dirty="0">
                <a:solidFill>
                  <a:schemeClr val="tx2">
                    <a:lumMod val="10000"/>
                  </a:schemeClr>
                </a:solidFill>
                <a:latin typeface="Arial" panose="020B0604020202020204" pitchFamily="34" charset="0"/>
                <a:cs typeface="Arial" panose="020B0604020202020204" pitchFamily="34" charset="0"/>
              </a:rPr>
              <a:t>But on the other side of the railroad tracks, White resentment of Greenwood’s prosperity grew.</a:t>
            </a:r>
            <a:endParaRPr kumimoji="0" lang="en-US" sz="3600" u="none" strike="noStrike" cap="none" spc="0" normalizeH="0" baseline="0" dirty="0">
              <a:ln>
                <a:noFill/>
              </a:ln>
              <a:solidFill>
                <a:schemeClr val="tx2">
                  <a:lumMod val="10000"/>
                </a:schemeClr>
              </a:solidFill>
              <a:effectLst/>
              <a:uFillTx/>
              <a:latin typeface="Arial" panose="020B0604020202020204" pitchFamily="34" charset="0"/>
              <a:cs typeface="Arial" panose="020B0604020202020204" pitchFamily="34" charset="0"/>
              <a:sym typeface="Bodoni SvtyTwo ITC TT-Book"/>
            </a:endParaRPr>
          </a:p>
        </p:txBody>
      </p:sp>
      <p:pic>
        <p:nvPicPr>
          <p:cNvPr id="6" name="Picture 5">
            <a:extLst>
              <a:ext uri="{FF2B5EF4-FFF2-40B4-BE49-F238E27FC236}">
                <a16:creationId xmlns:a16="http://schemas.microsoft.com/office/drawing/2014/main" id="{2F39DA1F-A5BD-B742-95A0-757DA5E54B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40917" y="2373692"/>
            <a:ext cx="11975083" cy="6207084"/>
          </a:xfrm>
          <a:prstGeom prst="rect">
            <a:avLst/>
          </a:prstGeom>
          <a:effectLst>
            <a:softEdge rad="177800"/>
          </a:effectLst>
        </p:spPr>
      </p:pic>
    </p:spTree>
    <p:extLst>
      <p:ext uri="{BB962C8B-B14F-4D97-AF65-F5344CB8AC3E}">
        <p14:creationId xmlns:p14="http://schemas.microsoft.com/office/powerpoint/2010/main" val="660422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 name="Woodson Principles…"/>
          <p:cNvSpPr txBox="1">
            <a:spLocks noGrp="1"/>
          </p:cNvSpPr>
          <p:nvPr>
            <p:ph type="ctrTitle"/>
          </p:nvPr>
        </p:nvSpPr>
        <p:spPr>
          <a:xfrm>
            <a:off x="5029200" y="914401"/>
            <a:ext cx="18800618" cy="1018962"/>
          </a:xfrm>
          <a:prstGeom prst="rect">
            <a:avLst/>
          </a:prstGeom>
        </p:spPr>
        <p:txBody>
          <a:bodyPr anchor="t">
            <a:noAutofit/>
          </a:bodyPr>
          <a:lstStyle/>
          <a:p>
            <a:pPr>
              <a:lnSpc>
                <a:spcPts val="7640"/>
              </a:lnSpc>
              <a:spcAft>
                <a:spcPts val="600"/>
              </a:spcAft>
            </a:pPr>
            <a:r>
              <a:rPr lang="en-US" sz="7200" dirty="0"/>
              <a:t>The Low Point of American Race Relations</a:t>
            </a:r>
            <a:endParaRPr dirty="0"/>
          </a:p>
        </p:txBody>
      </p:sp>
      <p:sp>
        <p:nvSpPr>
          <p:cNvPr id="5" name="Woodson Principles Critical Thinking and Discussion Questions">
            <a:extLst>
              <a:ext uri="{FF2B5EF4-FFF2-40B4-BE49-F238E27FC236}">
                <a16:creationId xmlns:a16="http://schemas.microsoft.com/office/drawing/2014/main" id="{A2600AE2-15CE-DE4C-9B59-5EF5108CBD14}"/>
              </a:ext>
            </a:extLst>
          </p:cNvPr>
          <p:cNvSpPr txBox="1">
            <a:spLocks/>
          </p:cNvSpPr>
          <p:nvPr/>
        </p:nvSpPr>
        <p:spPr>
          <a:xfrm>
            <a:off x="5029201" y="2309024"/>
            <a:ext cx="17221200" cy="1799780"/>
          </a:xfrm>
          <a:prstGeom prst="rect">
            <a:avLst/>
          </a:prstGeom>
          <a:ln w="127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lIns="50800" tIns="50800" rIns="50800" bIns="50800" anchor="t">
            <a:noAutofit/>
          </a:bodyPr>
          <a:lstStyle>
            <a:lvl1pPr marL="0" marR="0" indent="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1pPr>
            <a:lvl2pPr marL="0" marR="0" indent="4572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2pPr>
            <a:lvl3pPr marL="0" marR="0" indent="9144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3pPr>
            <a:lvl4pPr marL="0" marR="0" indent="13716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4pPr>
            <a:lvl5pPr marL="0" marR="0" indent="1828800" algn="l" defTabSz="825500" rtl="0" latinLnBrk="0">
              <a:lnSpc>
                <a:spcPct val="100000"/>
              </a:lnSpc>
              <a:spcBef>
                <a:spcPts val="0"/>
              </a:spcBef>
              <a:spcAft>
                <a:spcPts val="0"/>
              </a:spcAft>
              <a:buClrTx/>
              <a:buSzTx/>
              <a:buFontTx/>
              <a:buNone/>
              <a:tabLst/>
              <a:defRPr sz="3000" b="0" i="0" u="none" strike="noStrike" cap="none" spc="0" baseline="0">
                <a:solidFill>
                  <a:srgbClr val="AE4844"/>
                </a:solidFill>
                <a:uFill>
                  <a:solidFill>
                    <a:srgbClr val="000000"/>
                  </a:solidFill>
                </a:uFill>
                <a:latin typeface="+mn-lt"/>
                <a:ea typeface="+mn-ea"/>
                <a:cs typeface="+mn-cs"/>
                <a:sym typeface="Lato-Light"/>
              </a:defRPr>
            </a:lvl5pPr>
            <a:lvl6pPr marL="33020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6pPr>
            <a:lvl7pPr marL="39116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7pPr>
            <a:lvl8pPr marL="45212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8pPr>
            <a:lvl9pPr marL="5130800" marR="0" indent="-254000" algn="l" defTabSz="2438338" rtl="0" latinLnBrk="0">
              <a:lnSpc>
                <a:spcPct val="150000"/>
              </a:lnSpc>
              <a:spcBef>
                <a:spcPts val="0"/>
              </a:spcBef>
              <a:spcAft>
                <a:spcPts val="0"/>
              </a:spcAft>
              <a:buClrTx/>
              <a:buSzPct val="123000"/>
              <a:buFontTx/>
              <a:buChar char="•"/>
              <a:tabLst/>
              <a:defRPr sz="2000" b="0" i="0" u="none" strike="noStrike" cap="none" spc="0" baseline="0">
                <a:solidFill>
                  <a:srgbClr val="5E5E5E"/>
                </a:solidFill>
                <a:uFillTx/>
                <a:latin typeface="Lato Regular"/>
                <a:ea typeface="Lato Regular"/>
                <a:cs typeface="Lato Regular"/>
                <a:sym typeface="Lato Regular"/>
              </a:defRPr>
            </a:lvl9pPr>
          </a:lstStyle>
          <a:p>
            <a:pPr hangingPunct="1"/>
            <a:r>
              <a:rPr lang="en-US" sz="3600" dirty="0">
                <a:solidFill>
                  <a:schemeClr val="tx2">
                    <a:lumMod val="10000"/>
                  </a:schemeClr>
                </a:solidFill>
                <a:latin typeface="Arial" panose="020B0604020202020204" pitchFamily="34" charset="0"/>
                <a:cs typeface="Arial" panose="020B0604020202020204" pitchFamily="34" charset="0"/>
              </a:rPr>
              <a:t>Like the authors of their state constitution, many White Tulsans held clearly racist beliefs. At least some of the city’s leaders were members of the Ku Klux Klan, a secretive </a:t>
            </a:r>
            <a:r>
              <a:rPr lang="en-US" sz="3600" b="1" dirty="0">
                <a:solidFill>
                  <a:schemeClr val="tx2">
                    <a:lumMod val="10000"/>
                  </a:schemeClr>
                </a:solidFill>
                <a:latin typeface="Arial" panose="020B0604020202020204" pitchFamily="34" charset="0"/>
                <a:cs typeface="Arial" panose="020B0604020202020204" pitchFamily="34" charset="0"/>
              </a:rPr>
              <a:t>vigilante</a:t>
            </a:r>
            <a:r>
              <a:rPr lang="en-US" sz="3600" dirty="0">
                <a:solidFill>
                  <a:schemeClr val="tx2">
                    <a:lumMod val="10000"/>
                  </a:schemeClr>
                </a:solidFill>
                <a:latin typeface="Arial" panose="020B0604020202020204" pitchFamily="34" charset="0"/>
                <a:cs typeface="Arial" panose="020B0604020202020204" pitchFamily="34" charset="0"/>
              </a:rPr>
              <a:t> organization that swelled in membership in the early 1900s.</a:t>
            </a:r>
          </a:p>
        </p:txBody>
      </p:sp>
      <p:sp>
        <p:nvSpPr>
          <p:cNvPr id="3" name="TextBox 2">
            <a:extLst>
              <a:ext uri="{FF2B5EF4-FFF2-40B4-BE49-F238E27FC236}">
                <a16:creationId xmlns:a16="http://schemas.microsoft.com/office/drawing/2014/main" id="{B152DF52-913A-E75D-97E2-898FAF19D617}"/>
              </a:ext>
            </a:extLst>
          </p:cNvPr>
          <p:cNvSpPr txBox="1"/>
          <p:nvPr/>
        </p:nvSpPr>
        <p:spPr>
          <a:xfrm>
            <a:off x="10065010" y="4656410"/>
            <a:ext cx="11852013" cy="675056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US" sz="3600" dirty="0">
                <a:solidFill>
                  <a:schemeClr val="tx2">
                    <a:lumMod val="10000"/>
                  </a:schemeClr>
                </a:solidFill>
                <a:latin typeface="Arial" panose="020B0604020202020204" pitchFamily="34" charset="0"/>
                <a:cs typeface="Segoe UI"/>
              </a:rPr>
              <a:t>Given that its members kept their status hidden, it’s impossible to know how much the Klan influenced Tulsa’s political life. But long before the horrors of 1921, many White and Black Tulsans were harassed if they violated racial or ethnic taboos. ​</a:t>
            </a:r>
            <a:endParaRPr lang="en-US" dirty="0">
              <a:solidFill>
                <a:schemeClr val="tx2">
                  <a:lumMod val="10000"/>
                </a:schemeClr>
              </a:solidFill>
              <a:latin typeface="Arial" panose="020B0604020202020204" pitchFamily="34" charset="0"/>
              <a:cs typeface="Arial" panose="020B0604020202020204" pitchFamily="34" charset="0"/>
            </a:endParaRPr>
          </a:p>
          <a:p>
            <a:r>
              <a:rPr lang="en-US" sz="3600" dirty="0">
                <a:solidFill>
                  <a:schemeClr val="tx2">
                    <a:lumMod val="10000"/>
                  </a:schemeClr>
                </a:solidFill>
                <a:latin typeface="Arial" panose="020B0604020202020204" pitchFamily="34" charset="0"/>
                <a:cs typeface="Segoe UI"/>
              </a:rPr>
              <a:t>​</a:t>
            </a:r>
          </a:p>
          <a:p>
            <a:r>
              <a:rPr lang="en-US" sz="3600" dirty="0">
                <a:solidFill>
                  <a:schemeClr val="tx2">
                    <a:lumMod val="10000"/>
                  </a:schemeClr>
                </a:solidFill>
                <a:latin typeface="Arial" panose="020B0604020202020204" pitchFamily="34" charset="0"/>
                <a:cs typeface="Segoe UI"/>
              </a:rPr>
              <a:t>Prominent civil engineer W.H. Holway, a White Protestant, later claimed that for years the Klan “ran the whole county and state – schools, juries, everything.” He recalled being threatened by Klansmen because he had Roman Catholics on his payroll, and was urged by city officials to give in to Klan demands to fire them.</a:t>
            </a:r>
          </a:p>
        </p:txBody>
      </p:sp>
      <p:sp>
        <p:nvSpPr>
          <p:cNvPr id="8" name="TextBox 1">
            <a:extLst>
              <a:ext uri="{FF2B5EF4-FFF2-40B4-BE49-F238E27FC236}">
                <a16:creationId xmlns:a16="http://schemas.microsoft.com/office/drawing/2014/main" id="{5D55E088-562A-AEDC-C632-933AB0DB50BF}"/>
              </a:ext>
            </a:extLst>
          </p:cNvPr>
          <p:cNvSpPr txBox="1"/>
          <p:nvPr/>
        </p:nvSpPr>
        <p:spPr>
          <a:xfrm>
            <a:off x="10065010" y="11865229"/>
            <a:ext cx="12394941" cy="108747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horz" wrap="square" lIns="50800" tIns="50800" rIns="50800" bIns="50800"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1pPr>
            <a:lvl2pPr marL="0" marR="0" indent="457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2pPr>
            <a:lvl3pPr marL="0" marR="0" indent="914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3pPr>
            <a:lvl4pPr marL="0" marR="0" indent="1371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4pPr>
            <a:lvl5pPr marL="0" marR="0" indent="18288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5pPr>
            <a:lvl6pPr marL="0" marR="0" indent="22860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6pPr>
            <a:lvl7pPr marL="0" marR="0" indent="27432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7pPr>
            <a:lvl8pPr marL="0" marR="0" indent="32004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8pPr>
            <a:lvl9pPr marL="0" marR="0" indent="365760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lvl9pPr>
          </a:lstStyle>
          <a:p>
            <a:pPr marL="0" marR="0" indent="0" defTabSz="2438338" rtl="0" fontAlgn="auto" latinLnBrk="0" hangingPunct="0">
              <a:lnSpc>
                <a:spcPct val="100000"/>
              </a:lnSpc>
              <a:spcBef>
                <a:spcPts val="0"/>
              </a:spcBef>
              <a:spcAft>
                <a:spcPts val="0"/>
              </a:spcAft>
              <a:buClrTx/>
              <a:buSzTx/>
              <a:buFontTx/>
              <a:buNone/>
              <a:tabLst/>
            </a:pPr>
            <a:r>
              <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Cartoon </a:t>
            </a:r>
            <a:r>
              <a:rPr kumimoji="0" lang="en-US" sz="3200" u="none" strike="noStrike" cap="none" spc="0" normalizeH="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rPr>
              <a:t>from the Chicago Defender, a Black-owned newspaper, warning of the Klan’s national political power, c. 1925</a:t>
            </a:r>
            <a:endParaRPr kumimoji="0" lang="en-US" sz="3200" u="none" strike="noStrike" cap="none" spc="0" normalizeH="0" baseline="0" dirty="0">
              <a:ln>
                <a:noFill/>
              </a:ln>
              <a:solidFill>
                <a:schemeClr val="bg1">
                  <a:lumMod val="50000"/>
                </a:schemeClr>
              </a:solidFill>
              <a:effectLst/>
              <a:uFillTx/>
              <a:latin typeface="Arial" panose="020B0604020202020204" pitchFamily="34" charset="0"/>
              <a:cs typeface="Arial" panose="020B0604020202020204" pitchFamily="34" charset="0"/>
              <a:sym typeface="Bodoni SvtyTwo ITC TT-Book"/>
            </a:endParaRPr>
          </a:p>
        </p:txBody>
      </p:sp>
      <p:sp>
        <p:nvSpPr>
          <p:cNvPr id="2" name="Rectangle 1">
            <a:extLst>
              <a:ext uri="{FF2B5EF4-FFF2-40B4-BE49-F238E27FC236}">
                <a16:creationId xmlns:a16="http://schemas.microsoft.com/office/drawing/2014/main" id="{91D1D364-7779-401C-BC27-BFB01F269581}"/>
              </a:ext>
            </a:extLst>
          </p:cNvPr>
          <p:cNvSpPr/>
          <p:nvPr/>
        </p:nvSpPr>
        <p:spPr>
          <a:xfrm>
            <a:off x="2940116" y="4686945"/>
            <a:ext cx="6248400" cy="8170817"/>
          </a:xfrm>
          <a:prstGeom prst="rect">
            <a:avLst/>
          </a:prstGeom>
          <a:solidFill>
            <a:schemeClr val="bg1"/>
          </a:solidFill>
          <a:ln w="12700" cap="flat">
            <a:noFill/>
            <a:miter lim="400000"/>
          </a:ln>
          <a:effectLst>
            <a:softEdge rad="50800"/>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4" name="Picture 7" descr="A picture containing text&#10;&#10;Description automatically generated">
            <a:extLst>
              <a:ext uri="{FF2B5EF4-FFF2-40B4-BE49-F238E27FC236}">
                <a16:creationId xmlns:a16="http://schemas.microsoft.com/office/drawing/2014/main" id="{D3B0F253-827A-E2AA-AA3A-954501E2C3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6977" y="4478383"/>
            <a:ext cx="7194678" cy="9029055"/>
          </a:xfrm>
          <a:prstGeom prst="rect">
            <a:avLst/>
          </a:prstGeom>
        </p:spPr>
      </p:pic>
    </p:spTree>
    <p:extLst>
      <p:ext uri="{BB962C8B-B14F-4D97-AF65-F5344CB8AC3E}">
        <p14:creationId xmlns:p14="http://schemas.microsoft.com/office/powerpoint/2010/main" val="3865873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21_BasicWhite">
  <a:themeElements>
    <a:clrScheme name="21_BasicWhite">
      <a:dk1>
        <a:srgbClr val="FFFFFF"/>
      </a:dk1>
      <a:lt1>
        <a:srgbClr val="AE4844"/>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     Powerpoint Presentation" id="{813EE0E7-93E7-CE4E-869A-E4759684CAEA}" vid="{D94C5021-445D-1A4F-AD2D-51E34FF53E35}"/>
    </a:ext>
  </a:extLst>
</a:theme>
</file>

<file path=ppt/theme/theme2.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Bodoni SvtyTwo ITC TT-Bold"/>
        <a:ea typeface="Bodoni SvtyTwo ITC TT-Bold"/>
        <a:cs typeface="Bodoni SvtyTwo ITC TT-Bold"/>
      </a:majorFont>
      <a:minorFont>
        <a:latin typeface="Lato-Light"/>
        <a:ea typeface="Lato-Light"/>
        <a:cs typeface="Lato-Light"/>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l" defTabSz="2438338"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AE4844"/>
            </a:solidFill>
            <a:effectLst/>
            <a:uFillTx/>
            <a:latin typeface="Bodoni SvtyTwo ITC TT-Book"/>
            <a:ea typeface="Bodoni SvtyTwo ITC TT-Book"/>
            <a:cs typeface="Bodoni SvtyTwo ITC TT-Book"/>
            <a:sym typeface="Bodoni SvtyTwo ITC TT-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0AD91FFA5E8D244B3117B81980D7275" ma:contentTypeVersion="15" ma:contentTypeDescription="Create a new document." ma:contentTypeScope="" ma:versionID="9d11c2f732fbf2cf9d81c94148f06882">
  <xsd:schema xmlns:xsd="http://www.w3.org/2001/XMLSchema" xmlns:xs="http://www.w3.org/2001/XMLSchema" xmlns:p="http://schemas.microsoft.com/office/2006/metadata/properties" xmlns:ns3="9662cc7d-bdce-45f3-bf04-456ec8f5276f" xmlns:ns4="3b8b09ac-fb65-4a66-9fe9-4d5097a6c844" targetNamespace="http://schemas.microsoft.com/office/2006/metadata/properties" ma:root="true" ma:fieldsID="8be5cae9d7526d9620ab0c91a22c63fd" ns3:_="" ns4:_="">
    <xsd:import namespace="9662cc7d-bdce-45f3-bf04-456ec8f5276f"/>
    <xsd:import namespace="3b8b09ac-fb65-4a66-9fe9-4d5097a6c844"/>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KeyPoints" minOccurs="0"/>
                <xsd:element ref="ns4:MediaServiceKeyPoints" minOccurs="0"/>
                <xsd:element ref="ns4:MediaServiceAutoTags" minOccurs="0"/>
                <xsd:element ref="ns4:MediaServiceGenerationTime" minOccurs="0"/>
                <xsd:element ref="ns4:MediaServiceEventHashCode" minOccurs="0"/>
                <xsd:element ref="ns4:MediaServiceOCR" minOccurs="0"/>
                <xsd:element ref="ns4:MediaServiceDateTaken" minOccurs="0"/>
                <xsd:element ref="ns4:MediaServiceLocation" minOccurs="0"/>
                <xsd:element ref="ns4:MediaLengthInSeconds"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662cc7d-bdce-45f3-bf04-456ec8f5276f"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b8b09ac-fb65-4a66-9fe9-4d5097a6c844"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3b8b09ac-fb65-4a66-9fe9-4d5097a6c844" xsi:nil="true"/>
  </documentManagement>
</p:properties>
</file>

<file path=customXml/itemProps1.xml><?xml version="1.0" encoding="utf-8"?>
<ds:datastoreItem xmlns:ds="http://schemas.openxmlformats.org/officeDocument/2006/customXml" ds:itemID="{1890DCA8-67A4-4265-8965-0390A4DDBE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662cc7d-bdce-45f3-bf04-456ec8f5276f"/>
    <ds:schemaRef ds:uri="3b8b09ac-fb65-4a66-9fe9-4d5097a6c8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FFC93F9-0C82-4171-8E99-9781FD6AABCE}">
  <ds:schemaRefs>
    <ds:schemaRef ds:uri="http://schemas.microsoft.com/sharepoint/v3/contenttype/forms"/>
  </ds:schemaRefs>
</ds:datastoreItem>
</file>

<file path=customXml/itemProps3.xml><?xml version="1.0" encoding="utf-8"?>
<ds:datastoreItem xmlns:ds="http://schemas.openxmlformats.org/officeDocument/2006/customXml" ds:itemID="{02A04E0D-6195-45CE-99B5-DB63DB87B178}">
  <ds:schemaRefs>
    <ds:schemaRef ds:uri="http://purl.org/dc/terms/"/>
    <ds:schemaRef ds:uri="http://www.w3.org/XML/1998/namespace"/>
    <ds:schemaRef ds:uri="http://schemas.microsoft.com/office/2006/documentManagement/types"/>
    <ds:schemaRef ds:uri="http://schemas.openxmlformats.org/package/2006/metadata/core-properties"/>
    <ds:schemaRef ds:uri="http://purl.org/dc/dcmitype/"/>
    <ds:schemaRef ds:uri="http://schemas.microsoft.com/office/2006/metadata/properties"/>
    <ds:schemaRef ds:uri="http://schemas.microsoft.com/office/infopath/2007/PartnerControls"/>
    <ds:schemaRef ds:uri="3b8b09ac-fb65-4a66-9fe9-4d5097a6c844"/>
    <ds:schemaRef ds:uri="9662cc7d-bdce-45f3-bf04-456ec8f5276f"/>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21_BasicWhite</Template>
  <TotalTime>0</TotalTime>
  <Words>3596</Words>
  <Application>Microsoft Office PowerPoint</Application>
  <PresentationFormat>Custom</PresentationFormat>
  <Paragraphs>202</Paragraphs>
  <Slides>32</Slides>
  <Notes>8</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32</vt:i4>
      </vt:variant>
    </vt:vector>
  </HeadingPairs>
  <TitlesOfParts>
    <vt:vector size="43" baseType="lpstr">
      <vt:lpstr>Arial</vt:lpstr>
      <vt:lpstr>Bodoni SvtyTwo ITC TT-Bold</vt:lpstr>
      <vt:lpstr>Bodoni SvtyTwo ITC TT-Book</vt:lpstr>
      <vt:lpstr>Calibri</vt:lpstr>
      <vt:lpstr>Helvetica Neue</vt:lpstr>
      <vt:lpstr>Helvetica Neue Medium</vt:lpstr>
      <vt:lpstr>Lato Regular</vt:lpstr>
      <vt:lpstr>Lato-Light</vt:lpstr>
      <vt:lpstr>Segoe UI</vt:lpstr>
      <vt:lpstr>Times New Roman</vt:lpstr>
      <vt:lpstr>21_BasicWhite</vt:lpstr>
      <vt:lpstr>Black Wall Street &amp; the Tulsa Race Massacre Terror and Triumph </vt:lpstr>
      <vt:lpstr>Black Wall Street</vt:lpstr>
      <vt:lpstr>Black Wall Street - Devastated</vt:lpstr>
      <vt:lpstr>Frontier Origins</vt:lpstr>
      <vt:lpstr>Opportunity &amp; Equality</vt:lpstr>
      <vt:lpstr>Oklahoma Statehood</vt:lpstr>
      <vt:lpstr>State of Oklahoma</vt:lpstr>
      <vt:lpstr>Prosperity in Tulsa</vt:lpstr>
      <vt:lpstr>The Low Point of American Race Relations</vt:lpstr>
      <vt:lpstr>“Red Summer” of 1919</vt:lpstr>
      <vt:lpstr>A Minor Incident Intensifies</vt:lpstr>
      <vt:lpstr>Trouble Grows... A Crowd Forms</vt:lpstr>
      <vt:lpstr>What Happens When A Crowd Forms?</vt:lpstr>
      <vt:lpstr>Shots Fired</vt:lpstr>
      <vt:lpstr>Fighting Turns to Massacre</vt:lpstr>
      <vt:lpstr>The Burning  of Greenwood</vt:lpstr>
      <vt:lpstr>The National Guard Arrives</vt:lpstr>
      <vt:lpstr>No Charges Were Ever Filed</vt:lpstr>
      <vt:lpstr>Battling Back</vt:lpstr>
      <vt:lpstr>Disaster Relief Efforts  </vt:lpstr>
      <vt:lpstr>Some Facts Will Never Be Known</vt:lpstr>
      <vt:lpstr>“What’s in a Name?”</vt:lpstr>
      <vt:lpstr>A National Response, Local Obstruction</vt:lpstr>
      <vt:lpstr>Attempted Land Grab</vt:lpstr>
      <vt:lpstr>Determination in the Face of Hostility</vt:lpstr>
      <vt:lpstr>Rising from the Ruins</vt:lpstr>
      <vt:lpstr>The False Promise of  “Urban Renewal”</vt:lpstr>
      <vt:lpstr>The False Promise of  “Urban Renewal”</vt:lpstr>
      <vt:lpstr>Hope &amp; Reconciliation</vt:lpstr>
      <vt:lpstr>Centenary Commemorated</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2023-01-19T18:02:14Z</dcterms:created>
  <dcterms:modified xsi:type="dcterms:W3CDTF">2023-02-01T19:18:59Z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0x010100C0AD91FFA5E8D244B3117B81980D7275</vt:lpwstr>
  </property>
</Properties>
</file>