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30"/>
  </p:notesMasterIdLst>
  <p:sldIdLst>
    <p:sldId id="265" r:id="rId2"/>
    <p:sldId id="386" r:id="rId3"/>
    <p:sldId id="358" r:id="rId4"/>
    <p:sldId id="360" r:id="rId5"/>
    <p:sldId id="388" r:id="rId6"/>
    <p:sldId id="371" r:id="rId7"/>
    <p:sldId id="383" r:id="rId8"/>
    <p:sldId id="384" r:id="rId9"/>
    <p:sldId id="362" r:id="rId10"/>
    <p:sldId id="363" r:id="rId11"/>
    <p:sldId id="385" r:id="rId12"/>
    <p:sldId id="364" r:id="rId13"/>
    <p:sldId id="365" r:id="rId14"/>
    <p:sldId id="366" r:id="rId15"/>
    <p:sldId id="367" r:id="rId16"/>
    <p:sldId id="373" r:id="rId17"/>
    <p:sldId id="374" r:id="rId18"/>
    <p:sldId id="375" r:id="rId19"/>
    <p:sldId id="378" r:id="rId20"/>
    <p:sldId id="368" r:id="rId21"/>
    <p:sldId id="382" r:id="rId22"/>
    <p:sldId id="376" r:id="rId23"/>
    <p:sldId id="387" r:id="rId24"/>
    <p:sldId id="381" r:id="rId25"/>
    <p:sldId id="379" r:id="rId26"/>
    <p:sldId id="380" r:id="rId27"/>
    <p:sldId id="356" r:id="rId28"/>
    <p:sldId id="316" r:id="rId29"/>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1pPr>
    <a:lvl2pPr marL="0" marR="0" indent="457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2pPr>
    <a:lvl3pPr marL="0" marR="0" indent="914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3pPr>
    <a:lvl4pPr marL="0" marR="0" indent="1371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4pPr>
    <a:lvl5pPr marL="0" marR="0" indent="18288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5pPr>
    <a:lvl6pPr marL="0" marR="0" indent="22860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6pPr>
    <a:lvl7pPr marL="0" marR="0" indent="2743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7pPr>
    <a:lvl8pPr marL="0" marR="0" indent="3200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8pPr>
    <a:lvl9pPr marL="0" marR="0" indent="3657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5F19A2D-D12E-BFA0-0D38-351DFA69B16C}" name="Tina Webb" initials="TW" userId="S::twebb@woodsoncenter.org::0d532013-4449-4f89-8331-67e74df772bf" providerId="AD"/>
  <p188:author id="{AAFFD53B-2F87-7082-7C51-C7295C6C0903}" name="Stephanie Taylor" initials="ST" userId="S::staylor@woodsoncenter.org::6507a91e-9be2-47d5-8d9a-6937e9a2ac1c" providerId="AD"/>
  <p188:author id="{741105B3-CADC-D241-6690-02560E37ECB8}" name="Beth Feeley" initials="BF" userId="S::bfeeley@woodsoncenter.org::6f68d2de-dc32-42b1-90c0-5a361980b93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D7900"/>
    <a:srgbClr val="987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a:tcStyle>
        <a:tcBdr/>
        <a:fill>
          <a:solidFill>
            <a:srgbClr val="E3E5E8"/>
          </a:solidFill>
        </a:fill>
      </a:tcStyle>
    </a:band2H>
    <a:firstCol>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a:tcStyle>
        <a:tcBdr/>
        <a:fill>
          <a:solidFill>
            <a:srgbClr val="E3E5E8"/>
          </a:solidFill>
        </a:fill>
      </a:tcStyle>
    </a:band2H>
    <a:firstCol>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
          <a:latin typeface="Helvetica Neue"/>
          <a:ea typeface="Helvetica Neue"/>
          <a:cs typeface="Helvetica Neue"/>
        </a:font>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a:tcStyle>
        <a:tcBdr/>
        <a:fill>
          <a:solidFill>
            <a:srgbClr val="D4D5D5"/>
          </a:solidFill>
        </a:fill>
      </a:tcStyle>
    </a:band2H>
    <a:firstCol>
      <a:tcTxStyle b="on" i="off">
        <a:font>
          <a:latin typeface="Helvetica Neue"/>
          <a:ea typeface="Helvetica Neue"/>
          <a:cs typeface="Helvetica Neue"/>
        </a:font>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
          <a:latin typeface="Helvetica Neue"/>
          <a:ea typeface="Helvetica Neue"/>
          <a:cs typeface="Helvetica Neue"/>
        </a:font>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91"/>
  </p:normalViewPr>
  <p:slideViewPr>
    <p:cSldViewPr snapToGrid="0">
      <p:cViewPr varScale="1">
        <p:scale>
          <a:sx n="54" d="100"/>
          <a:sy n="54" d="100"/>
        </p:scale>
        <p:origin x="714"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microsoft.com/office/2018/10/relationships/authors" Target="author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50" name="Shape 150"/>
          <p:cNvSpPr>
            <a:spLocks noGrp="1" noRot="1" noChangeAspect="1"/>
          </p:cNvSpPr>
          <p:nvPr>
            <p:ph type="sldImg"/>
          </p:nvPr>
        </p:nvSpPr>
        <p:spPr>
          <a:xfrm>
            <a:off x="1143000" y="685800"/>
            <a:ext cx="4572000" cy="3429000"/>
          </a:xfrm>
          <a:prstGeom prst="rect">
            <a:avLst/>
          </a:prstGeom>
        </p:spPr>
        <p:txBody>
          <a:bodyPr/>
          <a:lstStyle/>
          <a:p>
            <a:endParaRPr dirty="0"/>
          </a:p>
        </p:txBody>
      </p:sp>
      <p:sp>
        <p:nvSpPr>
          <p:cNvPr id="151" name="Shape 151"/>
          <p:cNvSpPr>
            <a:spLocks noGrp="1"/>
          </p:cNvSpPr>
          <p:nvPr>
            <p:ph type="body" sz="quarter" idx="1"/>
          </p:nvPr>
        </p:nvSpPr>
        <p:spPr>
          <a:xfrm>
            <a:off x="914400" y="4343400"/>
            <a:ext cx="5029200" cy="4114800"/>
          </a:xfrm>
          <a:prstGeom prst="rect">
            <a:avLst/>
          </a:prstGeom>
        </p:spPr>
        <p:txBody>
          <a:bodyPr/>
          <a:lstStyle/>
          <a:p>
            <a:endParaRPr dirty="0"/>
          </a:p>
        </p:txBody>
      </p:sp>
    </p:spTree>
  </p:cSld>
  <p:clrMap bg1="lt1" tx1="dk1" bg2="lt2" tx2="dk2" accent1="accent1" accent2="accent2" accent3="accent3" accent4="accent4" accent5="accent5" accent6="accent6" hlink="hlink" folHlink="folHlink"/>
  <p:notesStyle>
    <a:lvl1pPr defTabSz="457200" latinLnBrk="0">
      <a:lnSpc>
        <a:spcPct val="117999"/>
      </a:lnSpc>
      <a:defRPr sz="2200" b="0" i="0">
        <a:latin typeface="Arial" panose="020B0604020202020204" pitchFamily="34" charset="0"/>
        <a:ea typeface="Helvetica Neue"/>
        <a:cs typeface="Arial" panose="020B0604020202020204" pitchFamily="34" charset="0"/>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https://media2.fdncms.com/</a:t>
            </a:r>
            <a:r>
              <a:rPr lang="en-US" dirty="0" err="1"/>
              <a:t>chicago</a:t>
            </a:r>
            <a:r>
              <a:rPr lang="en-US" dirty="0"/>
              <a:t>/imager/u/original/21173969/</a:t>
            </a:r>
            <a:r>
              <a:rPr lang="en-US" dirty="0" err="1"/>
              <a:t>nazi-olympics.jpg</a:t>
            </a:r>
            <a:endParaRPr lang="en-US" dirty="0"/>
          </a:p>
          <a:p>
            <a:endParaRPr lang="en-US" dirty="0"/>
          </a:p>
          <a:p>
            <a:r>
              <a:rPr lang="en-US" dirty="0"/>
              <a:t>https://</a:t>
            </a:r>
            <a:r>
              <a:rPr lang="en-US" dirty="0" err="1"/>
              <a:t>www.berlinexperiences.com</a:t>
            </a:r>
            <a:r>
              <a:rPr lang="en-US" dirty="0"/>
              <a:t>/wp-content/uploads/</a:t>
            </a:r>
            <a:r>
              <a:rPr lang="en-US" dirty="0" err="1"/>
              <a:t>elementor</a:t>
            </a:r>
            <a:r>
              <a:rPr lang="en-US" dirty="0"/>
              <a:t>/thumbs/NaziGamesSummerOlympics1936-ojdupm44sbzmqen4dyfdfnphhb0owkt4rvt367emiw.jpg</a:t>
            </a:r>
          </a:p>
          <a:p>
            <a:endParaRPr lang="en-US" dirty="0"/>
          </a:p>
          <a:p>
            <a:r>
              <a:rPr lang="en-US" dirty="0"/>
              <a:t>https://</a:t>
            </a:r>
            <a:r>
              <a:rPr lang="en-US" dirty="0" err="1"/>
              <a:t>stephenlharris.com</a:t>
            </a:r>
            <a:r>
              <a:rPr lang="en-US" dirty="0"/>
              <a:t>/</a:t>
            </a:r>
          </a:p>
        </p:txBody>
      </p:sp>
    </p:spTree>
    <p:extLst>
      <p:ext uri="{BB962C8B-B14F-4D97-AF65-F5344CB8AC3E}">
        <p14:creationId xmlns:p14="http://schemas.microsoft.com/office/powerpoint/2010/main" val="8605061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a:p>
            <a:r>
              <a:rPr lang="en-US" dirty="0"/>
              <a:t>https://</a:t>
            </a:r>
            <a:r>
              <a:rPr lang="en-US" dirty="0" err="1"/>
              <a:t>cdn.historycollection.com</a:t>
            </a:r>
            <a:r>
              <a:rPr lang="en-US" dirty="0"/>
              <a:t>/wp-content/uploads/2018/07/Adolf-Hitler-greeting-cheering-crouds.-Fratelli-Alinari-Museum-of-History-of-Photography.jpg</a:t>
            </a:r>
          </a:p>
          <a:p>
            <a:endParaRPr lang="en-US" dirty="0"/>
          </a:p>
          <a:p>
            <a:endParaRPr lang="en-US" dirty="0"/>
          </a:p>
        </p:txBody>
      </p:sp>
    </p:spTree>
    <p:extLst>
      <p:ext uri="{BB962C8B-B14F-4D97-AF65-F5344CB8AC3E}">
        <p14:creationId xmlns:p14="http://schemas.microsoft.com/office/powerpoint/2010/main" val="8161605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a:p>
            <a:endParaRPr lang="en-US" dirty="0"/>
          </a:p>
          <a:p>
            <a:r>
              <a:rPr lang="en-US" dirty="0"/>
              <a:t>https://</a:t>
            </a:r>
            <a:r>
              <a:rPr lang="en-US" dirty="0" err="1"/>
              <a:t>cdn.historycollection.com</a:t>
            </a:r>
            <a:r>
              <a:rPr lang="en-US" dirty="0"/>
              <a:t>/wp-content/uploads/2018/07/Adolf-Hitler-and-Nazi-eliet-saluting-in-one-of-the-stadiums.-Getty-Images.jpg</a:t>
            </a:r>
          </a:p>
        </p:txBody>
      </p:sp>
    </p:spTree>
    <p:extLst>
      <p:ext uri="{BB962C8B-B14F-4D97-AF65-F5344CB8AC3E}">
        <p14:creationId xmlns:p14="http://schemas.microsoft.com/office/powerpoint/2010/main" val="15281228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735963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img.tradera.net</a:t>
            </a:r>
            <a:r>
              <a:rPr lang="en-US" dirty="0"/>
              <a:t>/images/196/258824196_44521666-58cb-4a57-8d9c-276844ca67e8.jpg</a:t>
            </a:r>
          </a:p>
          <a:p>
            <a:endParaRPr lang="en-US" dirty="0"/>
          </a:p>
        </p:txBody>
      </p:sp>
    </p:spTree>
    <p:extLst>
      <p:ext uri="{BB962C8B-B14F-4D97-AF65-F5344CB8AC3E}">
        <p14:creationId xmlns:p14="http://schemas.microsoft.com/office/powerpoint/2010/main" val="34316681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i.pinimg.com</a:t>
            </a:r>
            <a:r>
              <a:rPr lang="en-US" dirty="0"/>
              <a:t>/originals/</a:t>
            </a:r>
            <a:r>
              <a:rPr lang="en-US" dirty="0" err="1"/>
              <a:t>df</a:t>
            </a:r>
            <a:r>
              <a:rPr lang="en-US" dirty="0"/>
              <a:t>/52/28/df5228301e298d5a7ba0a1fa831dd072.jpg	</a:t>
            </a:r>
          </a:p>
        </p:txBody>
      </p:sp>
    </p:spTree>
    <p:extLst>
      <p:ext uri="{BB962C8B-B14F-4D97-AF65-F5344CB8AC3E}">
        <p14:creationId xmlns:p14="http://schemas.microsoft.com/office/powerpoint/2010/main" val="8260078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https://secure-</a:t>
            </a:r>
            <a:r>
              <a:rPr lang="en-US" dirty="0" err="1"/>
              <a:t>images.rarenewspapers.com</a:t>
            </a:r>
            <a:r>
              <a:rPr lang="en-US" dirty="0"/>
              <a:t>/</a:t>
            </a:r>
            <a:r>
              <a:rPr lang="en-US" dirty="0" err="1"/>
              <a:t>ebayimgs</a:t>
            </a:r>
            <a:r>
              <a:rPr lang="en-US" dirty="0"/>
              <a:t>/9.8.2012/image048.jpg</a:t>
            </a:r>
          </a:p>
        </p:txBody>
      </p:sp>
    </p:spTree>
    <p:extLst>
      <p:ext uri="{BB962C8B-B14F-4D97-AF65-F5344CB8AC3E}">
        <p14:creationId xmlns:p14="http://schemas.microsoft.com/office/powerpoint/2010/main" val="4933172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https://</a:t>
            </a:r>
            <a:r>
              <a:rPr lang="en-US" dirty="0" err="1"/>
              <a:t>nagel-draxler.de</a:t>
            </a:r>
            <a:r>
              <a:rPr lang="en-US" dirty="0"/>
              <a:t>/wp-content/uploads/2020/10/Cornelius-Johnsons-at-the-award-ceremony-of-the-1936-Berlin-Olympics-holding-a-German-oak-that-was-awarded-to-every-Gold-Medal-winner-473x700.png</a:t>
            </a:r>
          </a:p>
          <a:p>
            <a:endParaRPr lang="en-US" dirty="0"/>
          </a:p>
        </p:txBody>
      </p:sp>
    </p:spTree>
    <p:extLst>
      <p:ext uri="{BB962C8B-B14F-4D97-AF65-F5344CB8AC3E}">
        <p14:creationId xmlns:p14="http://schemas.microsoft.com/office/powerpoint/2010/main" val="30169053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cdn.images.express.co.uk</a:t>
            </a:r>
            <a:r>
              <a:rPr lang="en-US" dirty="0"/>
              <a:t>/</a:t>
            </a:r>
            <a:r>
              <a:rPr lang="en-US" dirty="0" err="1"/>
              <a:t>img</a:t>
            </a:r>
            <a:r>
              <a:rPr lang="en-US" dirty="0"/>
              <a:t>/dynamic/78/590x/secondary/owens-555330.jpg</a:t>
            </a:r>
          </a:p>
        </p:txBody>
      </p:sp>
    </p:spTree>
    <p:extLst>
      <p:ext uri="{BB962C8B-B14F-4D97-AF65-F5344CB8AC3E}">
        <p14:creationId xmlns:p14="http://schemas.microsoft.com/office/powerpoint/2010/main" val="39332490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en.wikipedia.org</a:t>
            </a:r>
            <a:r>
              <a:rPr lang="en-US" dirty="0"/>
              <a:t>/wiki/</a:t>
            </a:r>
            <a:r>
              <a:rPr lang="en-US" dirty="0" err="1"/>
              <a:t>Henri_de_Baillet</a:t>
            </a:r>
            <a:r>
              <a:rPr lang="en-US" dirty="0"/>
              <a:t>-Latour#/media/File:Bundesarchiv_R_8076_Bild-0019,_Olympische_Winterspiele.-_Er%C3%B6ffnung.jpg	</a:t>
            </a:r>
          </a:p>
        </p:txBody>
      </p:sp>
    </p:spTree>
    <p:extLst>
      <p:ext uri="{BB962C8B-B14F-4D97-AF65-F5344CB8AC3E}">
        <p14:creationId xmlns:p14="http://schemas.microsoft.com/office/powerpoint/2010/main" val="3196987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www.dailynews.com</a:t>
            </a:r>
            <a:r>
              <a:rPr lang="en-US" dirty="0"/>
              <a:t>/wp-content/uploads/migration/2016/201608/NEWS_160809921_EP_-1_PCPRSOFIEZPL.jpg?w=1200</a:t>
            </a:r>
          </a:p>
        </p:txBody>
      </p:sp>
    </p:spTree>
    <p:extLst>
      <p:ext uri="{BB962C8B-B14F-4D97-AF65-F5344CB8AC3E}">
        <p14:creationId xmlns:p14="http://schemas.microsoft.com/office/powerpoint/2010/main" val="26755470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https://media2.fdncms.com/</a:t>
            </a:r>
            <a:r>
              <a:rPr lang="en-US" dirty="0" err="1"/>
              <a:t>chicago</a:t>
            </a:r>
            <a:r>
              <a:rPr lang="en-US" dirty="0"/>
              <a:t>/imager/u/original/21173969/</a:t>
            </a:r>
            <a:r>
              <a:rPr lang="en-US" dirty="0" err="1"/>
              <a:t>nazi-olympics.jpg</a:t>
            </a:r>
            <a:endParaRPr lang="en-US" dirty="0"/>
          </a:p>
          <a:p>
            <a:endParaRPr lang="en-US" dirty="0"/>
          </a:p>
          <a:p>
            <a:r>
              <a:rPr lang="en-US" dirty="0"/>
              <a:t>https://</a:t>
            </a:r>
            <a:r>
              <a:rPr lang="en-US" dirty="0" err="1"/>
              <a:t>www.berlinexperiences.com</a:t>
            </a:r>
            <a:r>
              <a:rPr lang="en-US" dirty="0"/>
              <a:t>/wp-content/uploads/</a:t>
            </a:r>
            <a:r>
              <a:rPr lang="en-US" dirty="0" err="1"/>
              <a:t>elementor</a:t>
            </a:r>
            <a:r>
              <a:rPr lang="en-US" dirty="0"/>
              <a:t>/thumbs/NaziGamesSummerOlympics1936-ojdupm44sbzmqen4dyfdfnphhb0owkt4rvt367emiw.jpg</a:t>
            </a:r>
          </a:p>
        </p:txBody>
      </p:sp>
    </p:spTree>
    <p:extLst>
      <p:ext uri="{BB962C8B-B14F-4D97-AF65-F5344CB8AC3E}">
        <p14:creationId xmlns:p14="http://schemas.microsoft.com/office/powerpoint/2010/main" val="23868037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a:t>
            </a:r>
            <a:r>
              <a:rPr lang="en-US" dirty="0" err="1"/>
              <a:t>mediad.publicbroadcasting.net</a:t>
            </a:r>
            <a:r>
              <a:rPr lang="en-US" dirty="0"/>
              <a:t>/p/</a:t>
            </a:r>
            <a:r>
              <a:rPr lang="en-US" dirty="0" err="1"/>
              <a:t>wjsp</a:t>
            </a:r>
            <a:r>
              <a:rPr lang="en-US" dirty="0"/>
              <a:t>/files/styles/</a:t>
            </a:r>
            <a:r>
              <a:rPr lang="en-US" dirty="0" err="1"/>
              <a:t>x_large</a:t>
            </a:r>
            <a:r>
              <a:rPr lang="en-US" dirty="0"/>
              <a:t>/public/201608/</a:t>
            </a:r>
            <a:r>
              <a:rPr lang="en-US" dirty="0" err="1"/>
              <a:t>olympics.jpg</a:t>
            </a:r>
            <a:endParaRPr lang="en-US" dirty="0"/>
          </a:p>
        </p:txBody>
      </p:sp>
    </p:spTree>
    <p:extLst>
      <p:ext uri="{BB962C8B-B14F-4D97-AF65-F5344CB8AC3E}">
        <p14:creationId xmlns:p14="http://schemas.microsoft.com/office/powerpoint/2010/main" val="38806957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media.gettyimages.com</a:t>
            </a:r>
            <a:r>
              <a:rPr lang="en-US" dirty="0"/>
              <a:t>/photos/jesse-owens-usamerican-track-and-field-athlete-won-4-gold-medals-at-picture-id537144923?k=6&amp;m=537144923&amp;s=612x612&amp;w=0&amp;h=0TOMFpcBEQZ64cyshNYjXTjpwST7JniM8f3iZvDyBMg=	</a:t>
            </a:r>
          </a:p>
          <a:p>
            <a:endParaRPr lang="en-US" dirty="0"/>
          </a:p>
          <a:p>
            <a:r>
              <a:rPr lang="en-US" dirty="0"/>
              <a:t>http://</a:t>
            </a:r>
            <a:r>
              <a:rPr lang="en-US" dirty="0" err="1"/>
              <a:t>a.espncdn.com</a:t>
            </a:r>
            <a:r>
              <a:rPr lang="en-US" dirty="0"/>
              <a:t>/photo/2013/1107/oly_r_jesse-owens_mb_600.jpg</a:t>
            </a:r>
          </a:p>
        </p:txBody>
      </p:sp>
    </p:spTree>
    <p:extLst>
      <p:ext uri="{BB962C8B-B14F-4D97-AF65-F5344CB8AC3E}">
        <p14:creationId xmlns:p14="http://schemas.microsoft.com/office/powerpoint/2010/main" val="19834413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https://seedandsparkstatic.s3.amazonaws.com/images/</a:t>
            </a:r>
            <a:r>
              <a:rPr lang="en-US" dirty="0" err="1"/>
              <a:t>ProjectImage</a:t>
            </a:r>
            <a:r>
              <a:rPr lang="en-US" dirty="0"/>
              <a:t>/000/000/750/large/Williams%20and%20LuValle.jpg</a:t>
            </a:r>
          </a:p>
        </p:txBody>
      </p:sp>
    </p:spTree>
    <p:extLst>
      <p:ext uri="{BB962C8B-B14F-4D97-AF65-F5344CB8AC3E}">
        <p14:creationId xmlns:p14="http://schemas.microsoft.com/office/powerpoint/2010/main" val="33911097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thebuzzmagazines.com</a:t>
            </a:r>
            <a:r>
              <a:rPr lang="en-US" dirty="0"/>
              <a:t>/sites/default/files/article-photos/2020/07/FastGirls3.jpg</a:t>
            </a:r>
          </a:p>
        </p:txBody>
      </p:sp>
    </p:spTree>
    <p:extLst>
      <p:ext uri="{BB962C8B-B14F-4D97-AF65-F5344CB8AC3E}">
        <p14:creationId xmlns:p14="http://schemas.microsoft.com/office/powerpoint/2010/main" val="42152091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pbs.twimg.com</a:t>
            </a:r>
            <a:r>
              <a:rPr lang="en-US" dirty="0"/>
              <a:t>/media/</a:t>
            </a:r>
            <a:r>
              <a:rPr lang="en-US" dirty="0" err="1"/>
              <a:t>BzMhOEkCAAAJzlG.jpg:large</a:t>
            </a:r>
            <a:endParaRPr lang="en-US" dirty="0"/>
          </a:p>
        </p:txBody>
      </p:sp>
    </p:spTree>
    <p:extLst>
      <p:ext uri="{BB962C8B-B14F-4D97-AF65-F5344CB8AC3E}">
        <p14:creationId xmlns:p14="http://schemas.microsoft.com/office/powerpoint/2010/main" val="3023004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a:t>
            </a:r>
            <a:r>
              <a:rPr lang="en-US" dirty="0" err="1"/>
              <a:t>www.forensicgenealogy.info</a:t>
            </a:r>
            <a:r>
              <a:rPr lang="en-US" dirty="0"/>
              <a:t>/images/</a:t>
            </a:r>
            <a:r>
              <a:rPr lang="en-US" dirty="0" err="1"/>
              <a:t>jesse_owens_a_bio.jpg</a:t>
            </a:r>
            <a:endParaRPr lang="en-US" dirty="0"/>
          </a:p>
        </p:txBody>
      </p:sp>
    </p:spTree>
    <p:extLst>
      <p:ext uri="{BB962C8B-B14F-4D97-AF65-F5344CB8AC3E}">
        <p14:creationId xmlns:p14="http://schemas.microsoft.com/office/powerpoint/2010/main" val="9931739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i.redd.it</a:t>
            </a:r>
            <a:r>
              <a:rPr lang="en-US" dirty="0"/>
              <a:t>/c5hp9whporc41.png</a:t>
            </a:r>
          </a:p>
        </p:txBody>
      </p:sp>
    </p:spTree>
    <p:extLst>
      <p:ext uri="{BB962C8B-B14F-4D97-AF65-F5344CB8AC3E}">
        <p14:creationId xmlns:p14="http://schemas.microsoft.com/office/powerpoint/2010/main" val="23220522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200" dirty="0">
                <a:effectLst/>
                <a:sym typeface="Helvetica Neue"/>
              </a:rPr>
              <a:t>Aryan, Turmoil, Führer, Eugenics, Behemoth, Boycott, Allegiance, Sepia, Garner, Shunt, Surreal</a:t>
            </a:r>
          </a:p>
          <a:p>
            <a:pPr marL="0" marR="0" lvl="0" indent="0" defTabSz="457200" eaLnBrk="1" fontAlgn="auto" latinLnBrk="0" hangingPunct="1">
              <a:lnSpc>
                <a:spcPct val="117999"/>
              </a:lnSpc>
              <a:spcBef>
                <a:spcPts val="0"/>
              </a:spcBef>
              <a:spcAft>
                <a:spcPts val="0"/>
              </a:spcAft>
              <a:buClrTx/>
              <a:buSzTx/>
              <a:buFontTx/>
              <a:buNone/>
              <a:tabLst/>
              <a:defRPr/>
            </a:pPr>
            <a:endParaRPr lang="en-US" sz="2200" dirty="0">
              <a:effectLst/>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r>
              <a:rPr lang="en-US" sz="2200" dirty="0">
                <a:effectLst/>
                <a:sym typeface="Helvetica Neue"/>
              </a:rPr>
              <a:t>https://www.chron.com/news/nation-world/article/Historic-photos-of-Jesse-Owens-smashing-world-6843167.php#photo-9427866</a:t>
            </a:r>
          </a:p>
        </p:txBody>
      </p:sp>
    </p:spTree>
    <p:extLst>
      <p:ext uri="{BB962C8B-B14F-4D97-AF65-F5344CB8AC3E}">
        <p14:creationId xmlns:p14="http://schemas.microsoft.com/office/powerpoint/2010/main" val="19522900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138801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a:t>https</a:t>
            </a:r>
            <a:r>
              <a:rPr lang="en-US" dirty="0"/>
              <a:t>://www.chron.com/news/nation-world/article/Historic-photos-of-Jesse-Owens-smashing-world-6843167.php#photo-9427861</a:t>
            </a:r>
          </a:p>
        </p:txBody>
      </p:sp>
    </p:spTree>
    <p:extLst>
      <p:ext uri="{BB962C8B-B14F-4D97-AF65-F5344CB8AC3E}">
        <p14:creationId xmlns:p14="http://schemas.microsoft.com/office/powerpoint/2010/main" val="20904378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collections.ushmm.org</a:t>
            </a:r>
            <a:r>
              <a:rPr lang="en-US" dirty="0"/>
              <a:t>/</a:t>
            </a:r>
            <a:r>
              <a:rPr lang="en-US" dirty="0" err="1"/>
              <a:t>iiif</a:t>
            </a:r>
            <a:r>
              <a:rPr lang="en-US" dirty="0"/>
              <a:t>-b/assets/765354</a:t>
            </a:r>
          </a:p>
        </p:txBody>
      </p:sp>
    </p:spTree>
    <p:extLst>
      <p:ext uri="{BB962C8B-B14F-4D97-AF65-F5344CB8AC3E}">
        <p14:creationId xmlns:p14="http://schemas.microsoft.com/office/powerpoint/2010/main" val="5727408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collections.ushmm.org</a:t>
            </a:r>
            <a:r>
              <a:rPr lang="en-US" dirty="0"/>
              <a:t>/</a:t>
            </a:r>
            <a:r>
              <a:rPr lang="en-US" dirty="0" err="1"/>
              <a:t>iiif</a:t>
            </a:r>
            <a:r>
              <a:rPr lang="en-US" dirty="0"/>
              <a:t>-b/assets/765354</a:t>
            </a:r>
          </a:p>
        </p:txBody>
      </p:sp>
    </p:spTree>
    <p:extLst>
      <p:ext uri="{BB962C8B-B14F-4D97-AF65-F5344CB8AC3E}">
        <p14:creationId xmlns:p14="http://schemas.microsoft.com/office/powerpoint/2010/main" val="3864015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qph.fs.quoracdn.net</a:t>
            </a:r>
            <a:r>
              <a:rPr lang="en-US" dirty="0"/>
              <a:t>/main-qimg-4146594d350c8738cc22b3be7465472e-c</a:t>
            </a:r>
          </a:p>
          <a:p>
            <a:endParaRPr lang="en-US" dirty="0"/>
          </a:p>
          <a:p>
            <a:r>
              <a:rPr lang="en-US" dirty="0"/>
              <a:t>http://1.bp.blogspot.com/_</a:t>
            </a:r>
            <a:r>
              <a:rPr lang="en-US" dirty="0" err="1"/>
              <a:t>oIAhQMTG-dU</a:t>
            </a:r>
            <a:r>
              <a:rPr lang="en-US" dirty="0"/>
              <a:t>/S9E70RCEMLI/AAAAAAAAEGs/luNMc0Kj1SI/s1600/hitler-youth-hitler-jugend-ww2-nazi-germany-history-pictures-amazing-incredibel-images-photos-girls.jpg</a:t>
            </a:r>
          </a:p>
        </p:txBody>
      </p:sp>
    </p:spTree>
    <p:extLst>
      <p:ext uri="{BB962C8B-B14F-4D97-AF65-F5344CB8AC3E}">
        <p14:creationId xmlns:p14="http://schemas.microsoft.com/office/powerpoint/2010/main" val="1810337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www.legacy.com</a:t>
            </a:r>
            <a:r>
              <a:rPr lang="en-US" dirty="0"/>
              <a:t>/wp-content/uploads/2020/06/Jesse-Owens-11-740x600.jpg</a:t>
            </a:r>
          </a:p>
          <a:p>
            <a:endParaRPr lang="en-US" dirty="0"/>
          </a:p>
        </p:txBody>
      </p:sp>
    </p:spTree>
    <p:extLst>
      <p:ext uri="{BB962C8B-B14F-4D97-AF65-F5344CB8AC3E}">
        <p14:creationId xmlns:p14="http://schemas.microsoft.com/office/powerpoint/2010/main" val="16633556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www.thefightcity.com</a:t>
            </a:r>
            <a:r>
              <a:rPr lang="en-US" dirty="0"/>
              <a:t>/wp-content/uploads/2014/10/111schmeling.jpg</a:t>
            </a:r>
          </a:p>
        </p:txBody>
      </p:sp>
    </p:spTree>
    <p:extLst>
      <p:ext uri="{BB962C8B-B14F-4D97-AF65-F5344CB8AC3E}">
        <p14:creationId xmlns:p14="http://schemas.microsoft.com/office/powerpoint/2010/main" val="34342120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blackfactsblobstorage.blob.core.windows.net</a:t>
            </a:r>
            <a:r>
              <a:rPr lang="en-US" dirty="0"/>
              <a:t>/uploads/</a:t>
            </a:r>
            <a:r>
              <a:rPr lang="en-US" dirty="0" err="1"/>
              <a:t>blackfacts</a:t>
            </a:r>
            <a:r>
              <a:rPr lang="en-US" dirty="0"/>
              <a:t>/facts/2020/08/ff63e0a7-c5b8-4727-8c1a-7cf48b8d2a79.png</a:t>
            </a:r>
          </a:p>
        </p:txBody>
      </p:sp>
    </p:spTree>
    <p:extLst>
      <p:ext uri="{BB962C8B-B14F-4D97-AF65-F5344CB8AC3E}">
        <p14:creationId xmlns:p14="http://schemas.microsoft.com/office/powerpoint/2010/main" val="196387787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12" name="Presentation Title"/>
          <p:cNvSpPr txBox="1">
            <a:spLocks noGrp="1"/>
          </p:cNvSpPr>
          <p:nvPr>
            <p:ph type="title" hasCustomPrompt="1"/>
          </p:nvPr>
        </p:nvSpPr>
        <p:spPr>
          <a:xfrm>
            <a:off x="5029200" y="914400"/>
            <a:ext cx="18277051" cy="1264450"/>
          </a:xfrm>
          <a:prstGeom prst="rect">
            <a:avLst/>
          </a:prstGeom>
        </p:spPr>
        <p:txBody>
          <a:bodyPr anchor="b"/>
          <a:lstStyle>
            <a:lvl1pPr>
              <a:defRPr sz="7000" b="1" i="0" spc="-140">
                <a:solidFill>
                  <a:schemeClr val="tx2">
                    <a:lumMod val="10000"/>
                  </a:schemeClr>
                </a:solidFill>
                <a:latin typeface="Arial" panose="020B0604020202020204" pitchFamily="34" charset="0"/>
                <a:ea typeface="+mj-ea"/>
                <a:cs typeface="Arial" panose="020B0604020202020204" pitchFamily="34" charset="0"/>
                <a:sym typeface="Bodoni SvtyTwo ITC TT-Bold"/>
              </a:defRPr>
            </a:lvl1pPr>
          </a:lstStyle>
          <a:p>
            <a:r>
              <a:rPr dirty="0"/>
              <a:t>Presentation Title</a:t>
            </a:r>
          </a:p>
        </p:txBody>
      </p:sp>
      <p:sp>
        <p:nvSpPr>
          <p:cNvPr id="13" name="Body Level One…"/>
          <p:cNvSpPr txBox="1">
            <a:spLocks noGrp="1"/>
          </p:cNvSpPr>
          <p:nvPr>
            <p:ph type="body" sz="quarter" idx="1" hasCustomPrompt="1"/>
          </p:nvPr>
        </p:nvSpPr>
        <p:spPr>
          <a:xfrm>
            <a:off x="5029200" y="2743200"/>
            <a:ext cx="18277051" cy="1905001"/>
          </a:xfrm>
          <a:prstGeom prst="rect">
            <a:avLst/>
          </a:prstGeom>
        </p:spPr>
        <p:txBody>
          <a:bodyPr/>
          <a:lstStyle>
            <a:lvl1pPr marL="0" indent="0" defTabSz="825500">
              <a:lnSpc>
                <a:spcPct val="100000"/>
              </a:lnSpc>
              <a:buSzTx/>
              <a:buNone/>
              <a:defRPr sz="3000" b="0" i="0">
                <a:solidFill>
                  <a:schemeClr val="tx2">
                    <a:lumMod val="10000"/>
                  </a:schemeClr>
                </a:solidFill>
                <a:uFill>
                  <a:solidFill>
                    <a:srgbClr val="000000"/>
                  </a:solidFill>
                </a:uFill>
                <a:latin typeface="Arial" panose="020B0604020202020204" pitchFamily="34" charset="0"/>
                <a:ea typeface="+mn-ea"/>
                <a:cs typeface="Arial" panose="020B0604020202020204" pitchFamily="34" charset="0"/>
                <a:sym typeface="Lato-Light"/>
              </a:defRPr>
            </a:lvl1pPr>
            <a:lvl2pPr marL="0" indent="457200" defTabSz="825500">
              <a:lnSpc>
                <a:spcPct val="100000"/>
              </a:lnSpc>
              <a:buSzTx/>
              <a:buNone/>
              <a:defRPr sz="3000" b="0" i="0">
                <a:solidFill>
                  <a:schemeClr val="tx2">
                    <a:lumMod val="10000"/>
                  </a:schemeClr>
                </a:solidFill>
                <a:uFill>
                  <a:solidFill>
                    <a:srgbClr val="000000"/>
                  </a:solidFill>
                </a:uFill>
                <a:latin typeface="Arial" panose="020B0604020202020204" pitchFamily="34" charset="0"/>
                <a:ea typeface="+mn-ea"/>
                <a:cs typeface="Arial" panose="020B0604020202020204" pitchFamily="34" charset="0"/>
                <a:sym typeface="Lato-Light"/>
              </a:defRPr>
            </a:lvl2pPr>
            <a:lvl3pPr marL="0" indent="914400" defTabSz="825500">
              <a:lnSpc>
                <a:spcPct val="100000"/>
              </a:lnSpc>
              <a:buSzTx/>
              <a:buNone/>
              <a:defRPr sz="3000" b="0" i="0">
                <a:solidFill>
                  <a:schemeClr val="tx2">
                    <a:lumMod val="10000"/>
                  </a:schemeClr>
                </a:solidFill>
                <a:uFill>
                  <a:solidFill>
                    <a:srgbClr val="000000"/>
                  </a:solidFill>
                </a:uFill>
                <a:latin typeface="Arial" panose="020B0604020202020204" pitchFamily="34" charset="0"/>
                <a:ea typeface="+mn-ea"/>
                <a:cs typeface="Arial" panose="020B0604020202020204" pitchFamily="34" charset="0"/>
                <a:sym typeface="Lato-Light"/>
              </a:defRPr>
            </a:lvl3pPr>
            <a:lvl4pPr marL="0" indent="1371600" defTabSz="825500">
              <a:lnSpc>
                <a:spcPct val="100000"/>
              </a:lnSpc>
              <a:buSzTx/>
              <a:buNone/>
              <a:defRPr sz="3000" b="0" i="0">
                <a:solidFill>
                  <a:schemeClr val="tx2">
                    <a:lumMod val="10000"/>
                  </a:schemeClr>
                </a:solidFill>
                <a:uFill>
                  <a:solidFill>
                    <a:srgbClr val="000000"/>
                  </a:solidFill>
                </a:uFill>
                <a:latin typeface="Arial" panose="020B0604020202020204" pitchFamily="34" charset="0"/>
                <a:ea typeface="+mn-ea"/>
                <a:cs typeface="Arial" panose="020B0604020202020204" pitchFamily="34" charset="0"/>
                <a:sym typeface="Lato-Light"/>
              </a:defRPr>
            </a:lvl4pPr>
            <a:lvl5pPr marL="0" indent="1828800" defTabSz="825500">
              <a:lnSpc>
                <a:spcPct val="100000"/>
              </a:lnSpc>
              <a:buSzTx/>
              <a:buNone/>
              <a:defRPr sz="3000" b="0" i="0">
                <a:solidFill>
                  <a:schemeClr val="tx2">
                    <a:lumMod val="10000"/>
                  </a:schemeClr>
                </a:solidFill>
                <a:uFill>
                  <a:solidFill>
                    <a:srgbClr val="000000"/>
                  </a:solidFill>
                </a:uFill>
                <a:latin typeface="Arial" panose="020B0604020202020204" pitchFamily="34" charset="0"/>
                <a:ea typeface="+mn-ea"/>
                <a:cs typeface="Arial" panose="020B0604020202020204" pitchFamily="34" charset="0"/>
                <a:sym typeface="Lato-Light"/>
              </a:defRPr>
            </a:lvl5pPr>
          </a:lstStyle>
          <a:p>
            <a:r>
              <a:rPr dirty="0"/>
              <a:t>Presentation Subtitle</a:t>
            </a:r>
          </a:p>
          <a:p>
            <a:pPr lvl="1"/>
            <a:endParaRPr dirty="0"/>
          </a:p>
          <a:p>
            <a:pPr lvl="2"/>
            <a:endParaRPr dirty="0"/>
          </a:p>
          <a:p>
            <a:pPr lvl="3"/>
            <a:endParaRPr dirty="0"/>
          </a:p>
          <a:p>
            <a:pPr lvl="4"/>
            <a:endParaRPr dirty="0"/>
          </a:p>
        </p:txBody>
      </p:sp>
      <p:pic>
        <p:nvPicPr>
          <p:cNvPr id="15" name="White and Gold.png" descr="White and Gold.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1445" y="550544"/>
            <a:ext cx="1749889" cy="2101396"/>
          </a:xfrm>
          <a:prstGeom prst="rect">
            <a:avLst/>
          </a:prstGeom>
          <a:ln w="12700">
            <a:miter lim="400000"/>
          </a:ln>
        </p:spPr>
      </p:pic>
      <p:sp>
        <p:nvSpPr>
          <p:cNvPr id="16" name="Slide Number"/>
          <p:cNvSpPr txBox="1">
            <a:spLocks noGrp="1"/>
          </p:cNvSpPr>
          <p:nvPr>
            <p:ph type="sldNum" sz="quarter" idx="2"/>
          </p:nvPr>
        </p:nvSpPr>
        <p:spPr>
          <a:prstGeom prst="rect">
            <a:avLst/>
          </a:prstGeom>
        </p:spPr>
        <p:txBody>
          <a:bodyPr/>
          <a:lstStyle>
            <a:lvl1pPr>
              <a:defRPr b="0" i="0"/>
            </a:lvl1pPr>
          </a:lstStyle>
          <a:p>
            <a:fld id="{86CB4B4D-7CA3-9044-876B-883B54F8677D}" type="slidenum">
              <a:rPr lang="en-US" smtClean="0"/>
              <a:pPr/>
              <a:t>‹#›</a:t>
            </a:fld>
            <a:endParaRPr lang="en-US" dirty="0"/>
          </a:p>
        </p:txBody>
      </p:sp>
      <p:pic>
        <p:nvPicPr>
          <p:cNvPr id="2" name="Picture 1">
            <a:extLst>
              <a:ext uri="{FF2B5EF4-FFF2-40B4-BE49-F238E27FC236}">
                <a16:creationId xmlns:a16="http://schemas.microsoft.com/office/drawing/2014/main" id="{1B56955F-74AC-4FB3-8190-B521BFF27D24}"/>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a:stretch/>
        </p:blipFill>
        <p:spPr>
          <a:xfrm>
            <a:off x="-32181" y="-23964"/>
            <a:ext cx="4652308" cy="13788090"/>
          </a:xfrm>
          <a:prstGeom prst="rect">
            <a:avLst/>
          </a:prstGeom>
        </p:spPr>
      </p:pic>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44" name="Slide Title"/>
          <p:cNvSpPr txBox="1">
            <a:spLocks noGrp="1"/>
          </p:cNvSpPr>
          <p:nvPr>
            <p:ph type="title" hasCustomPrompt="1"/>
          </p:nvPr>
        </p:nvSpPr>
        <p:spPr>
          <a:prstGeom prst="rect">
            <a:avLst/>
          </a:prstGeom>
        </p:spPr>
        <p:txBody>
          <a:bodyPr/>
          <a:lstStyle>
            <a:lvl1pPr>
              <a:defRPr b="0" i="0"/>
            </a:lvl1pPr>
          </a:lstStyle>
          <a:p>
            <a:r>
              <a:rPr dirty="0"/>
              <a:t>Slide Title</a:t>
            </a:r>
          </a:p>
        </p:txBody>
      </p:sp>
      <p:sp>
        <p:nvSpPr>
          <p:cNvPr id="45" name="Slide Subtitle"/>
          <p:cNvSpPr txBox="1">
            <a:spLocks noGrp="1"/>
          </p:cNvSpPr>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buSzTx/>
              <a:buNone/>
              <a:defRPr sz="3000" b="0" i="0">
                <a:solidFill>
                  <a:srgbClr val="AE4844"/>
                </a:solidFill>
                <a:uFill>
                  <a:solidFill>
                    <a:srgbClr val="000000"/>
                  </a:solidFill>
                </a:uFill>
                <a:latin typeface="Arial" panose="020B0604020202020204" pitchFamily="34" charset="0"/>
                <a:ea typeface="+mn-ea"/>
                <a:cs typeface="Arial" panose="020B0604020202020204" pitchFamily="34" charset="0"/>
                <a:sym typeface="Lato-Light"/>
              </a:defRPr>
            </a:lvl1pPr>
          </a:lstStyle>
          <a:p>
            <a:r>
              <a:rPr dirty="0"/>
              <a:t>Slide Subtitle</a:t>
            </a:r>
          </a:p>
        </p:txBody>
      </p:sp>
      <p:sp>
        <p:nvSpPr>
          <p:cNvPr id="46" name="Body Level One…"/>
          <p:cNvSpPr txBox="1">
            <a:spLocks noGrp="1"/>
          </p:cNvSpPr>
          <p:nvPr>
            <p:ph type="body" idx="1" hasCustomPrompt="1"/>
          </p:nvPr>
        </p:nvSpPr>
        <p:spPr>
          <a:prstGeom prst="rect">
            <a:avLst/>
          </a:prstGeom>
        </p:spPr>
        <p:txBody>
          <a:bodyPr/>
          <a:lstStyle/>
          <a:p>
            <a:r>
              <a:t>Slide bullet text</a:t>
            </a:r>
          </a:p>
          <a:p>
            <a:pPr lvl="1"/>
            <a:endParaRPr/>
          </a:p>
          <a:p>
            <a:pPr lvl="2"/>
            <a:endParaRPr/>
          </a:p>
          <a:p>
            <a:pPr lvl="3"/>
            <a:endParaRPr/>
          </a:p>
          <a:p>
            <a:pPr lvl="4"/>
            <a:endParaRPr/>
          </a:p>
        </p:txBody>
      </p:sp>
      <p:sp>
        <p:nvSpPr>
          <p:cNvPr id="47" name="Slide Number"/>
          <p:cNvSpPr txBox="1">
            <a:spLocks noGrp="1"/>
          </p:cNvSpPr>
          <p:nvPr>
            <p:ph type="sldNum" sz="quarter" idx="2"/>
          </p:nvPr>
        </p:nvSpPr>
        <p:spPr>
          <a:prstGeom prst="rect">
            <a:avLst/>
          </a:prstGeom>
        </p:spPr>
        <p:txBody>
          <a:bodyPr/>
          <a:lstStyle>
            <a:lvl1pPr>
              <a:defRPr b="0" i="0"/>
            </a:lvl1pPr>
          </a:lstStyle>
          <a:p>
            <a:fld id="{86CB4B4D-7CA3-9044-876B-883B54F8677D}" type="slidenum">
              <a:rPr lang="en-US" smtClean="0"/>
              <a:pPr/>
              <a:t>‹#›</a:t>
            </a:fld>
            <a:endParaRPr lang="en-US" dirty="0"/>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lide Title"/>
          <p:cNvSpPr txBox="1">
            <a:spLocks noGrp="1"/>
          </p:cNvSpPr>
          <p:nvPr>
            <p:ph type="title" hasCustomPrompt="1"/>
          </p:nvPr>
        </p:nvSpPr>
        <p:spPr>
          <a:xfrm>
            <a:off x="1206500" y="1079500"/>
            <a:ext cx="21971000" cy="14331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rPr dirty="0"/>
              <a:t>Slide Title</a:t>
            </a:r>
          </a:p>
        </p:txBody>
      </p:sp>
      <p:sp>
        <p:nvSpPr>
          <p:cNvPr id="3" name="Body Level One…"/>
          <p:cNvSpPr txBox="1">
            <a:spLocks noGrp="1"/>
          </p:cNvSpPr>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rPr dirty="0"/>
              <a:t>Slide bullet text</a:t>
            </a:r>
          </a:p>
          <a:p>
            <a:pPr lvl="1"/>
            <a:endParaRPr dirty="0"/>
          </a:p>
          <a:p>
            <a:pPr lvl="2"/>
            <a:endParaRPr dirty="0"/>
          </a:p>
          <a:p>
            <a:pPr lvl="3"/>
            <a:endParaRPr dirty="0"/>
          </a:p>
          <a:p>
            <a:pPr lvl="4"/>
            <a:endParaRPr dirty="0"/>
          </a:p>
        </p:txBody>
      </p:sp>
      <p:sp>
        <p:nvSpPr>
          <p:cNvPr id="4" name="Slide Number"/>
          <p:cNvSpPr txBox="1">
            <a:spLocks noGrp="1"/>
          </p:cNvSpPr>
          <p:nvPr>
            <p:ph type="sldNum" sz="quarter" idx="2"/>
          </p:nvPr>
        </p:nvSpPr>
        <p:spPr>
          <a:xfrm>
            <a:off x="11993391" y="13076008"/>
            <a:ext cx="384721" cy="379591"/>
          </a:xfrm>
          <a:prstGeom prst="rect">
            <a:avLst/>
          </a:prstGeom>
          <a:ln w="12700">
            <a:miter lim="400000"/>
          </a:ln>
        </p:spPr>
        <p:txBody>
          <a:bodyPr wrap="none" lIns="50800" tIns="50800" rIns="50800" bIns="50800" anchor="b">
            <a:spAutoFit/>
          </a:bodyPr>
          <a:lstStyle>
            <a:lvl1pPr algn="ctr" defTabSz="584200">
              <a:defRPr sz="1800" b="0" i="0">
                <a:solidFill>
                  <a:srgbClr val="000000"/>
                </a:solidFill>
                <a:latin typeface="Arial" panose="020B0604020202020204" pitchFamily="34" charset="0"/>
                <a:ea typeface="Helvetica Neue"/>
                <a:cs typeface="Arial" panose="020B0604020202020204" pitchFamily="34" charset="0"/>
                <a:sym typeface="Helvetica Neue"/>
              </a:defRPr>
            </a:lvl1pPr>
          </a:lstStyle>
          <a:p>
            <a:fld id="{86CB4B4D-7CA3-9044-876B-883B54F8677D}"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2" r:id="rId2"/>
  </p:sldLayoutIdLst>
  <p:transition spd="med"/>
  <p:txStyles>
    <p:titleStyle>
      <a:lvl1pPr marL="0" marR="0" indent="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Arial" panose="020B0604020202020204" pitchFamily="34" charset="0"/>
          <a:ea typeface="+mn-ea"/>
          <a:cs typeface="Arial" panose="020B0604020202020204" pitchFamily="34" charset="0"/>
          <a:sym typeface="Lato-Light"/>
        </a:defRPr>
      </a:lvl1pPr>
      <a:lvl2pPr marL="0" marR="0" indent="4572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p:titleStyle>
    <p:bodyStyle>
      <a:lvl1pPr marL="2540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Arial" panose="020B0604020202020204" pitchFamily="34" charset="0"/>
          <a:ea typeface="Arial" panose="020B0604020202020204" pitchFamily="34" charset="0"/>
          <a:cs typeface="Arial" panose="020B0604020202020204" pitchFamily="34" charset="0"/>
          <a:sym typeface="Lato Regular"/>
        </a:defRPr>
      </a:lvl1pPr>
      <a:lvl2pPr marL="8636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Arial" panose="020B0604020202020204" pitchFamily="34" charset="0"/>
          <a:ea typeface="Arial" panose="020B0604020202020204" pitchFamily="34" charset="0"/>
          <a:cs typeface="Arial" panose="020B0604020202020204" pitchFamily="34" charset="0"/>
          <a:sym typeface="Lato Regular"/>
        </a:defRPr>
      </a:lvl2pPr>
      <a:lvl3pPr marL="14732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Arial" panose="020B0604020202020204" pitchFamily="34" charset="0"/>
          <a:ea typeface="Arial" panose="020B0604020202020204" pitchFamily="34" charset="0"/>
          <a:cs typeface="Arial" panose="020B0604020202020204" pitchFamily="34" charset="0"/>
          <a:sym typeface="Lato Regular"/>
        </a:defRPr>
      </a:lvl3pPr>
      <a:lvl4pPr marL="20828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Arial" panose="020B0604020202020204" pitchFamily="34" charset="0"/>
          <a:ea typeface="Arial" panose="020B0604020202020204" pitchFamily="34" charset="0"/>
          <a:cs typeface="Arial" panose="020B0604020202020204" pitchFamily="34" charset="0"/>
          <a:sym typeface="Lato Regular"/>
        </a:defRPr>
      </a:lvl4pPr>
      <a:lvl5pPr marL="26924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Arial" panose="020B0604020202020204" pitchFamily="34" charset="0"/>
          <a:ea typeface="Arial" panose="020B0604020202020204" pitchFamily="34" charset="0"/>
          <a:cs typeface="Arial" panose="020B0604020202020204" pitchFamily="34" charset="0"/>
          <a:sym typeface="Lato Regular"/>
        </a:defRPr>
      </a:lvl5pPr>
      <a:lvl6pPr marL="33020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p:bodyStyle>
    <p:otherStyle>
      <a:lvl1pPr marL="0" marR="0" indent="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1pPr>
      <a:lvl2pPr marL="0" marR="0" indent="4572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2pPr>
      <a:lvl3pPr marL="0" marR="0" indent="9144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3pPr>
      <a:lvl4pPr marL="0" marR="0" indent="13716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4pPr>
      <a:lvl5pPr marL="0" marR="0" indent="18288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5pPr>
      <a:lvl6pPr marL="0" marR="0" indent="22860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6pPr>
      <a:lvl7pPr marL="0" marR="0" indent="27432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7pPr>
      <a:lvl8pPr marL="0" marR="0" indent="32004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8pPr>
      <a:lvl9pPr marL="0" marR="0" indent="36576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dirty="0"/>
              <a:t>Berlin Olympics</a:t>
            </a:r>
            <a:br>
              <a:rPr lang="en-US" sz="7200" dirty="0"/>
            </a:br>
            <a:r>
              <a:rPr lang="en-US" sz="5000" dirty="0"/>
              <a:t>Americans Show Up Germany’s So-called Master Race</a:t>
            </a:r>
            <a:endParaRPr sz="5000" dirty="0"/>
          </a:p>
        </p:txBody>
      </p:sp>
      <p:sp>
        <p:nvSpPr>
          <p:cNvPr id="5" name="TextBox 4">
            <a:extLst>
              <a:ext uri="{FF2B5EF4-FFF2-40B4-BE49-F238E27FC236}">
                <a16:creationId xmlns:a16="http://schemas.microsoft.com/office/drawing/2014/main" id="{08642666-BAEA-114B-9020-3C679F1C53EB}"/>
              </a:ext>
            </a:extLst>
          </p:cNvPr>
          <p:cNvSpPr txBox="1"/>
          <p:nvPr/>
        </p:nvSpPr>
        <p:spPr>
          <a:xfrm>
            <a:off x="5029200" y="4198284"/>
            <a:ext cx="2155371" cy="11490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4000" b="1" dirty="0">
                <a:solidFill>
                  <a:schemeClr val="tx2">
                    <a:lumMod val="10000"/>
                  </a:schemeClr>
                </a:solidFill>
                <a:latin typeface="Arial" panose="020B0604020202020204" pitchFamily="34" charset="0"/>
                <a:cs typeface="Arial" panose="020B0604020202020204" pitchFamily="34" charset="0"/>
              </a:rPr>
              <a:t>1936</a:t>
            </a:r>
            <a:r>
              <a:rPr lang="en-US" sz="4000" dirty="0">
                <a:solidFill>
                  <a:schemeClr val="tx2">
                    <a:lumMod val="10000"/>
                  </a:schemeClr>
                </a:solidFill>
                <a:latin typeface="Arial" panose="020B0604020202020204" pitchFamily="34" charset="0"/>
                <a:cs typeface="Arial" panose="020B0604020202020204" pitchFamily="34" charset="0"/>
              </a:rPr>
              <a:t> </a:t>
            </a:r>
          </a:p>
          <a:p>
            <a:pPr marL="0" marR="0" indent="0" algn="l" defTabSz="2438338" rtl="0" fontAlgn="auto" latinLnBrk="0" hangingPunct="0">
              <a:lnSpc>
                <a:spcPct val="100000"/>
              </a:lnSpc>
              <a:spcBef>
                <a:spcPts val="0"/>
              </a:spcBef>
              <a:spcAft>
                <a:spcPts val="0"/>
              </a:spcAft>
              <a:buClrTx/>
              <a:buSzTx/>
              <a:buFontTx/>
              <a:buNone/>
              <a:tabLst/>
            </a:pPr>
            <a:endParaRPr kumimoji="0" lang="en-US" sz="2800" u="none" strike="noStrike" cap="none" spc="0" normalizeH="0" baseline="0" dirty="0">
              <a:ln>
                <a:noFill/>
              </a:ln>
              <a:solidFill>
                <a:schemeClr val="tx2">
                  <a:lumMod val="10000"/>
                </a:schemeClr>
              </a:solidFill>
              <a:effectLst/>
              <a:uFillTx/>
              <a:latin typeface="Arial" panose="020B0604020202020204" pitchFamily="34" charset="0"/>
              <a:cs typeface="Arial" panose="020B0604020202020204" pitchFamily="34" charset="0"/>
              <a:sym typeface="Bodoni SvtyTwo ITC TT-Book"/>
            </a:endParaRPr>
          </a:p>
        </p:txBody>
      </p:sp>
      <p:sp>
        <p:nvSpPr>
          <p:cNvPr id="6" name="Lorem ipsum…">
            <a:extLst>
              <a:ext uri="{FF2B5EF4-FFF2-40B4-BE49-F238E27FC236}">
                <a16:creationId xmlns:a16="http://schemas.microsoft.com/office/drawing/2014/main" id="{330CB557-ED94-2B4E-B1B7-618ED11029BE}"/>
              </a:ext>
            </a:extLst>
          </p:cNvPr>
          <p:cNvSpPr txBox="1"/>
          <p:nvPr/>
        </p:nvSpPr>
        <p:spPr>
          <a:xfrm>
            <a:off x="5839530" y="5707103"/>
            <a:ext cx="5731614" cy="56981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numCol="2" spcCol="1017907"/>
          <a:lstStyle/>
          <a:p>
            <a:r>
              <a:rPr lang="en-US" sz="3600" dirty="0">
                <a:solidFill>
                  <a:schemeClr val="tx2">
                    <a:lumMod val="10000"/>
                  </a:schemeClr>
                </a:solidFill>
                <a:latin typeface="Arial" panose="020B0604020202020204" pitchFamily="34" charset="0"/>
                <a:cs typeface="Arial" panose="020B0604020202020204" pitchFamily="34" charset="0"/>
              </a:rPr>
              <a:t>Talent </a:t>
            </a:r>
          </a:p>
          <a:p>
            <a:endParaRPr lang="en-US" sz="3600" dirty="0">
              <a:solidFill>
                <a:schemeClr val="tx2">
                  <a:lumMod val="10000"/>
                </a:schemeClr>
              </a:solidFill>
              <a:latin typeface="Arial" panose="020B0604020202020204" pitchFamily="34" charset="0"/>
              <a:cs typeface="Arial" panose="020B0604020202020204" pitchFamily="34" charset="0"/>
            </a:endParaRP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Dignity </a:t>
            </a:r>
          </a:p>
          <a:p>
            <a:endParaRPr lang="en-US" sz="3600" dirty="0">
              <a:solidFill>
                <a:schemeClr val="tx2">
                  <a:lumMod val="10000"/>
                </a:schemeClr>
              </a:solidFill>
              <a:latin typeface="Arial" panose="020B0604020202020204" pitchFamily="34" charset="0"/>
              <a:cs typeface="Arial" panose="020B0604020202020204" pitchFamily="34" charset="0"/>
            </a:endParaRP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Victory</a:t>
            </a:r>
          </a:p>
          <a:p>
            <a:pPr>
              <a:lnSpc>
                <a:spcPct val="200000"/>
              </a:lnSpc>
            </a:pPr>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Triumph</a:t>
            </a:r>
          </a:p>
          <a:p>
            <a:endParaRPr lang="en-US" sz="3600" dirty="0">
              <a:solidFill>
                <a:schemeClr val="tx2">
                  <a:lumMod val="10000"/>
                </a:schemeClr>
              </a:solidFill>
              <a:latin typeface="Arial" panose="020B0604020202020204" pitchFamily="34" charset="0"/>
              <a:cs typeface="Arial" panose="020B0604020202020204" pitchFamily="34" charset="0"/>
            </a:endParaRPr>
          </a:p>
          <a:p>
            <a:endParaRPr lang="en-US" sz="3600" dirty="0">
              <a:solidFill>
                <a:schemeClr val="tx2">
                  <a:lumMod val="10000"/>
                </a:schemeClr>
              </a:solidFill>
              <a:latin typeface="Arial" panose="020B0604020202020204" pitchFamily="34" charset="0"/>
              <a:cs typeface="Arial" panose="020B0604020202020204" pitchFamily="34" charset="0"/>
            </a:endParaRPr>
          </a:p>
        </p:txBody>
      </p:sp>
      <p:pic>
        <p:nvPicPr>
          <p:cNvPr id="10" name="Picture 9">
            <a:extLst>
              <a:ext uri="{FF2B5EF4-FFF2-40B4-BE49-F238E27FC236}">
                <a16:creationId xmlns:a16="http://schemas.microsoft.com/office/drawing/2014/main" id="{58E142B0-5F0D-6B42-8E2C-CCBEBA2D56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62678" y="3753521"/>
            <a:ext cx="10649594" cy="7118219"/>
          </a:xfrm>
          <a:prstGeom prst="rect">
            <a:avLst/>
          </a:prstGeom>
          <a:effectLst>
            <a:softEdge rad="127000"/>
          </a:effectLst>
        </p:spPr>
      </p:pic>
      <p:pic>
        <p:nvPicPr>
          <p:cNvPr id="14" name="Picture 13">
            <a:extLst>
              <a:ext uri="{FF2B5EF4-FFF2-40B4-BE49-F238E27FC236}">
                <a16:creationId xmlns:a16="http://schemas.microsoft.com/office/drawing/2014/main" id="{7FFADF68-1EBC-E84D-B75C-065B8F097D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212272" y="4002945"/>
            <a:ext cx="4792096" cy="7461112"/>
          </a:xfrm>
          <a:prstGeom prst="rect">
            <a:avLst/>
          </a:prstGeom>
          <a:effectLst>
            <a:softEdge rad="127000"/>
          </a:effectLst>
        </p:spPr>
      </p:pic>
      <p:sp>
        <p:nvSpPr>
          <p:cNvPr id="2" name="TextBox 1">
            <a:extLst>
              <a:ext uri="{FF2B5EF4-FFF2-40B4-BE49-F238E27FC236}">
                <a16:creationId xmlns:a16="http://schemas.microsoft.com/office/drawing/2014/main" id="{71ADD77F-5EF4-7647-A4E0-69360E84313A}"/>
              </a:ext>
            </a:extLst>
          </p:cNvPr>
          <p:cNvSpPr txBox="1"/>
          <p:nvPr/>
        </p:nvSpPr>
        <p:spPr>
          <a:xfrm>
            <a:off x="8708158" y="10930578"/>
            <a:ext cx="10436950"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dirty="0">
                <a:solidFill>
                  <a:schemeClr val="bg1">
                    <a:lumMod val="50000"/>
                  </a:schemeClr>
                </a:solidFill>
                <a:latin typeface="Arial" panose="020B0604020202020204" pitchFamily="34" charset="0"/>
                <a:cs typeface="Arial" panose="020B0604020202020204" pitchFamily="34" charset="0"/>
              </a:rPr>
              <a:t>Adapted from original text by Olympics scholar Stephen L. Harris</a:t>
            </a:r>
            <a:endParaRPr kumimoji="0" lang="en-US" sz="2800" u="none" strike="noStrike" cap="none" spc="0" normalizeH="0" baseline="0" dirty="0">
              <a:ln>
                <a:noFill/>
              </a:ln>
              <a:solidFill>
                <a:schemeClr val="bg1">
                  <a:lumMod val="50000"/>
                </a:schemeClr>
              </a:solidFill>
              <a:effectLst/>
              <a:uFillTx/>
              <a:latin typeface="Arial" panose="020B0604020202020204" pitchFamily="34" charset="0"/>
              <a:cs typeface="Arial" panose="020B0604020202020204" pitchFamily="34" charset="0"/>
              <a:sym typeface="Bodoni SvtyTwo ITC TT-Book"/>
            </a:endParaRPr>
          </a:p>
        </p:txBody>
      </p:sp>
      <p:pic>
        <p:nvPicPr>
          <p:cNvPr id="8" name="image1.jpg">
            <a:extLst>
              <a:ext uri="{FF2B5EF4-FFF2-40B4-BE49-F238E27FC236}">
                <a16:creationId xmlns:a16="http://schemas.microsoft.com/office/drawing/2014/main" id="{380C126A-BBC3-884E-8615-AD66DA96BF22}"/>
              </a:ext>
            </a:extLst>
          </p:cNvPr>
          <p:cNvPicPr/>
          <p:nvPr/>
        </p:nvPicPr>
        <p:blipFill>
          <a:blip r:embed="rId5" cstate="print">
            <a:extLst>
              <a:ext uri="{28A0092B-C50C-407E-A947-70E740481C1C}">
                <a14:useLocalDpi xmlns:a14="http://schemas.microsoft.com/office/drawing/2010/main" val="0"/>
              </a:ext>
            </a:extLst>
          </a:blip>
          <a:srcRect/>
          <a:stretch>
            <a:fillRect/>
          </a:stretch>
        </p:blipFill>
        <p:spPr>
          <a:xfrm>
            <a:off x="22548215" y="12942570"/>
            <a:ext cx="1835785" cy="773430"/>
          </a:xfrm>
          <a:prstGeom prst="rect">
            <a:avLst/>
          </a:prstGeom>
          <a:ln/>
        </p:spPr>
      </p:pic>
    </p:spTree>
    <p:extLst>
      <p:ext uri="{BB962C8B-B14F-4D97-AF65-F5344CB8AC3E}">
        <p14:creationId xmlns:p14="http://schemas.microsoft.com/office/powerpoint/2010/main" val="4156688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dirty="0"/>
              <a:t>Opening Fanfare</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0" y="2286000"/>
            <a:ext cx="1685925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tx2">
                    <a:lumMod val="10000"/>
                  </a:schemeClr>
                </a:solidFill>
                <a:latin typeface="Arial" panose="020B0604020202020204" pitchFamily="34" charset="0"/>
                <a:cs typeface="Arial" panose="020B0604020202020204" pitchFamily="34" charset="0"/>
              </a:rPr>
              <a:t>The Berlin Summer Olympics opened on August 1, 1936.</a:t>
            </a: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Hitler arrived in a motorcade as thousands lined the way and more than 200,000 crowded just outside the brand new </a:t>
            </a:r>
            <a:r>
              <a:rPr lang="en-US" sz="3600" i="1" dirty="0" err="1">
                <a:solidFill>
                  <a:schemeClr val="tx2">
                    <a:lumMod val="10000"/>
                  </a:schemeClr>
                </a:solidFill>
                <a:latin typeface="Arial" panose="020B0604020202020204" pitchFamily="34" charset="0"/>
                <a:cs typeface="Arial" panose="020B0604020202020204" pitchFamily="34" charset="0"/>
              </a:rPr>
              <a:t>Olympiastadion</a:t>
            </a:r>
            <a:r>
              <a:rPr lang="en-US" sz="3600" dirty="0">
                <a:solidFill>
                  <a:schemeClr val="tx2">
                    <a:lumMod val="10000"/>
                  </a:schemeClr>
                </a:solidFill>
                <a:latin typeface="Arial" panose="020B0604020202020204" pitchFamily="34" charset="0"/>
                <a:cs typeface="Arial" panose="020B0604020202020204" pitchFamily="34" charset="0"/>
              </a:rPr>
              <a:t>, while 100,000 more jammed inside, cheering and yelling “</a:t>
            </a:r>
            <a:r>
              <a:rPr lang="de-DE" sz="3600" dirty="0">
                <a:solidFill>
                  <a:schemeClr val="tx2">
                    <a:lumMod val="10000"/>
                  </a:schemeClr>
                </a:solidFill>
                <a:latin typeface="Arial" panose="020B0604020202020204" pitchFamily="34" charset="0"/>
                <a:cs typeface="Arial" panose="020B0604020202020204" pitchFamily="34" charset="0"/>
              </a:rPr>
              <a:t>Heil Hitler!</a:t>
            </a:r>
            <a:r>
              <a:rPr lang="en-US" sz="3600" dirty="0">
                <a:solidFill>
                  <a:schemeClr val="tx2">
                    <a:lumMod val="10000"/>
                  </a:schemeClr>
                </a:solidFill>
                <a:latin typeface="Arial" panose="020B0604020202020204" pitchFamily="34" charset="0"/>
                <a:cs typeface="Arial" panose="020B0604020202020204" pitchFamily="34" charset="0"/>
              </a:rPr>
              <a:t>” </a:t>
            </a:r>
          </a:p>
          <a:p>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028D0E23-8883-E847-9E89-B65950B4F6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48879" y="5548666"/>
            <a:ext cx="10879401" cy="7252934"/>
          </a:xfrm>
          <a:prstGeom prst="rect">
            <a:avLst/>
          </a:prstGeom>
          <a:effectLst>
            <a:softEdge rad="127000"/>
          </a:effectLst>
        </p:spPr>
      </p:pic>
      <p:sp>
        <p:nvSpPr>
          <p:cNvPr id="4" name="TextBox 3">
            <a:extLst>
              <a:ext uri="{FF2B5EF4-FFF2-40B4-BE49-F238E27FC236}">
                <a16:creationId xmlns:a16="http://schemas.microsoft.com/office/drawing/2014/main" id="{34AE0757-E49C-9747-BD29-949EB0D485DE}"/>
              </a:ext>
            </a:extLst>
          </p:cNvPr>
          <p:cNvSpPr txBox="1"/>
          <p:nvPr/>
        </p:nvSpPr>
        <p:spPr>
          <a:xfrm>
            <a:off x="5342965" y="11278154"/>
            <a:ext cx="6849036" cy="139525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r>
              <a:rPr kumimoji="0" lang="en-US" u="none" strike="noStrike" cap="none" spc="0" normalizeH="0" baseline="0" dirty="0">
                <a:ln>
                  <a:noFill/>
                </a:ln>
                <a:solidFill>
                  <a:schemeClr val="bg1">
                    <a:lumMod val="50000"/>
                  </a:schemeClr>
                </a:solidFill>
                <a:effectLst/>
                <a:uFillTx/>
                <a:latin typeface="Arial" panose="020B0604020202020204" pitchFamily="34" charset="0"/>
                <a:cs typeface="Arial" panose="020B0604020202020204" pitchFamily="34" charset="0"/>
                <a:sym typeface="Bodoni SvtyTwo ITC TT-Book"/>
              </a:rPr>
              <a:t>Hitler in a motorcade at the February 1936 Winter Olympics held in </a:t>
            </a:r>
            <a:r>
              <a:rPr lang="en-US" dirty="0">
                <a:solidFill>
                  <a:schemeClr val="bg1">
                    <a:lumMod val="50000"/>
                  </a:schemeClr>
                </a:solidFill>
                <a:latin typeface="Arial" panose="020B0604020202020204" pitchFamily="34" charset="0"/>
                <a:cs typeface="Arial" panose="020B0604020202020204" pitchFamily="34" charset="0"/>
              </a:rPr>
              <a:t>Garmisch-Partenkirchen in Bavaria, Germany.</a:t>
            </a:r>
            <a:endParaRPr kumimoji="0" lang="en-US" u="none" strike="noStrike" cap="none" spc="0" normalizeH="0" baseline="0" dirty="0">
              <a:ln>
                <a:noFill/>
              </a:ln>
              <a:solidFill>
                <a:schemeClr val="bg1">
                  <a:lumMod val="50000"/>
                </a:schemeClr>
              </a:solidFill>
              <a:effectLst/>
              <a:uFillTx/>
              <a:latin typeface="Arial" panose="020B0604020202020204" pitchFamily="34" charset="0"/>
              <a:cs typeface="Arial" panose="020B0604020202020204" pitchFamily="34" charset="0"/>
              <a:sym typeface="Bodoni SvtyTwo ITC TT-Book"/>
            </a:endParaRPr>
          </a:p>
        </p:txBody>
      </p:sp>
    </p:spTree>
    <p:extLst>
      <p:ext uri="{BB962C8B-B14F-4D97-AF65-F5344CB8AC3E}">
        <p14:creationId xmlns:p14="http://schemas.microsoft.com/office/powerpoint/2010/main" val="3770716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dirty="0"/>
              <a:t>Opening Fanfare</a:t>
            </a:r>
            <a:endParaRPr dirty="0"/>
          </a:p>
        </p:txBody>
      </p:sp>
      <p:pic>
        <p:nvPicPr>
          <p:cNvPr id="3" name="Picture 2">
            <a:extLst>
              <a:ext uri="{FF2B5EF4-FFF2-40B4-BE49-F238E27FC236}">
                <a16:creationId xmlns:a16="http://schemas.microsoft.com/office/drawing/2014/main" id="{6CA4A046-110E-684D-B091-461ECBC54D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3500" y="2346191"/>
            <a:ext cx="11100632" cy="6241545"/>
          </a:xfrm>
          <a:prstGeom prst="rect">
            <a:avLst/>
          </a:prstGeom>
          <a:effectLst>
            <a:softEdge rad="63500"/>
          </a:effectLst>
        </p:spPr>
      </p:pic>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0" y="8919312"/>
            <a:ext cx="18021300" cy="179978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tx2">
                    <a:lumMod val="10000"/>
                  </a:schemeClr>
                </a:solidFill>
                <a:latin typeface="Arial" panose="020B0604020202020204" pitchFamily="34" charset="0"/>
                <a:cs typeface="Arial" panose="020B0604020202020204" pitchFamily="34" charset="0"/>
              </a:rPr>
              <a:t>As Hitler strode to the “</a:t>
            </a:r>
            <a:r>
              <a:rPr lang="es-ES_tradnl" sz="3600" i="1" dirty="0">
                <a:solidFill>
                  <a:schemeClr val="tx2">
                    <a:lumMod val="10000"/>
                  </a:schemeClr>
                </a:solidFill>
                <a:latin typeface="Arial" panose="020B0604020202020204" pitchFamily="34" charset="0"/>
                <a:cs typeface="Arial" panose="020B0604020202020204" pitchFamily="34" charset="0"/>
              </a:rPr>
              <a:t>honor </a:t>
            </a:r>
            <a:r>
              <a:rPr lang="es-ES_tradnl" sz="3600" i="1" dirty="0" err="1">
                <a:solidFill>
                  <a:schemeClr val="tx2">
                    <a:lumMod val="10000"/>
                  </a:schemeClr>
                </a:solidFill>
                <a:latin typeface="Arial" panose="020B0604020202020204" pitchFamily="34" charset="0"/>
                <a:cs typeface="Arial" panose="020B0604020202020204" pitchFamily="34" charset="0"/>
              </a:rPr>
              <a:t>loge</a:t>
            </a:r>
            <a:r>
              <a:rPr lang="es-ES_tradnl" sz="3600" dirty="0">
                <a:solidFill>
                  <a:schemeClr val="tx2">
                    <a:lumMod val="10000"/>
                  </a:schemeClr>
                </a:solidFill>
                <a:latin typeface="Arial" panose="020B0604020202020204" pitchFamily="34" charset="0"/>
                <a:cs typeface="Arial" panose="020B0604020202020204" pitchFamily="34" charset="0"/>
              </a:rPr>
              <a:t>,</a:t>
            </a:r>
            <a:r>
              <a:rPr lang="en-US" sz="3600" dirty="0">
                <a:solidFill>
                  <a:schemeClr val="tx2">
                    <a:lumMod val="10000"/>
                  </a:schemeClr>
                </a:solidFill>
                <a:latin typeface="Arial" panose="020B0604020202020204" pitchFamily="34" charset="0"/>
                <a:cs typeface="Arial" panose="020B0604020202020204" pitchFamily="34" charset="0"/>
              </a:rPr>
              <a:t>” he stopped to accept a bouquet of flowers from a blond-haired girl—symbolic of the “master race.” When he reached his box seat and stood, facing the field of play, his arm straight out, the orchestra played the German national anthem, Das Lied der </a:t>
            </a:r>
            <a:r>
              <a:rPr lang="en-US" sz="3600" dirty="0" err="1">
                <a:solidFill>
                  <a:schemeClr val="tx2">
                    <a:lumMod val="10000"/>
                  </a:schemeClr>
                </a:solidFill>
                <a:latin typeface="Arial" panose="020B0604020202020204" pitchFamily="34" charset="0"/>
                <a:cs typeface="Arial" panose="020B0604020202020204" pitchFamily="34" charset="0"/>
              </a:rPr>
              <a:t>Deutschen</a:t>
            </a:r>
            <a:r>
              <a:rPr lang="de-DE" sz="3600" dirty="0">
                <a:solidFill>
                  <a:schemeClr val="tx2">
                    <a:lumMod val="10000"/>
                  </a:schemeClr>
                </a:solidFill>
                <a:latin typeface="Arial" panose="020B0604020202020204" pitchFamily="34" charset="0"/>
                <a:cs typeface="Arial" panose="020B0604020202020204" pitchFamily="34" charset="0"/>
              </a:rPr>
              <a:t> ("The Song </a:t>
            </a:r>
            <a:r>
              <a:rPr lang="de-DE" sz="3600" dirty="0" err="1">
                <a:solidFill>
                  <a:schemeClr val="tx2">
                    <a:lumMod val="10000"/>
                  </a:schemeClr>
                </a:solidFill>
                <a:latin typeface="Arial" panose="020B0604020202020204" pitchFamily="34" charset="0"/>
                <a:cs typeface="Arial" panose="020B0604020202020204" pitchFamily="34" charset="0"/>
              </a:rPr>
              <a:t>of</a:t>
            </a:r>
            <a:r>
              <a:rPr lang="de-DE" sz="3600" dirty="0">
                <a:solidFill>
                  <a:schemeClr val="tx2">
                    <a:lumMod val="10000"/>
                  </a:schemeClr>
                </a:solidFill>
                <a:latin typeface="Arial" panose="020B0604020202020204" pitchFamily="34" charset="0"/>
                <a:cs typeface="Arial" panose="020B0604020202020204" pitchFamily="34" charset="0"/>
              </a:rPr>
              <a:t> </a:t>
            </a:r>
            <a:r>
              <a:rPr lang="de-DE" sz="3600" dirty="0" err="1">
                <a:solidFill>
                  <a:schemeClr val="tx2">
                    <a:lumMod val="10000"/>
                  </a:schemeClr>
                </a:solidFill>
                <a:latin typeface="Arial" panose="020B0604020202020204" pitchFamily="34" charset="0"/>
                <a:cs typeface="Arial" panose="020B0604020202020204" pitchFamily="34" charset="0"/>
              </a:rPr>
              <a:t>the</a:t>
            </a:r>
            <a:r>
              <a:rPr lang="de-DE" sz="3600" dirty="0">
                <a:solidFill>
                  <a:schemeClr val="tx2">
                    <a:lumMod val="10000"/>
                  </a:schemeClr>
                </a:solidFill>
                <a:latin typeface="Arial" panose="020B0604020202020204" pitchFamily="34" charset="0"/>
                <a:cs typeface="Arial" panose="020B0604020202020204" pitchFamily="34" charset="0"/>
              </a:rPr>
              <a:t> Germans").</a:t>
            </a: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Wrote American sports journalist Grantland Rice, “I never have seen such a demonstration anywhere at any time. The outbreak of national feeling is beyond belief.”</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p:txBody>
      </p:sp>
      <p:sp>
        <p:nvSpPr>
          <p:cNvPr id="4" name="TextBox 1">
            <a:extLst>
              <a:ext uri="{FF2B5EF4-FFF2-40B4-BE49-F238E27FC236}">
                <a16:creationId xmlns:a16="http://schemas.microsoft.com/office/drawing/2014/main" id="{0D7B7523-E610-C44E-FC5B-ECF98050A0B4}"/>
              </a:ext>
            </a:extLst>
          </p:cNvPr>
          <p:cNvSpPr txBox="1"/>
          <p:nvPr/>
        </p:nvSpPr>
        <p:spPr>
          <a:xfrm>
            <a:off x="14178740" y="6298476"/>
            <a:ext cx="6915695" cy="1661993"/>
          </a:xfrm>
          <a:prstGeom prst="rect">
            <a:avLst/>
          </a:prstGeom>
          <a:ln>
            <a:noFill/>
          </a:ln>
        </p:spPr>
        <p:style>
          <a:lnRef idx="2">
            <a:schemeClr val="accent4"/>
          </a:lnRef>
          <a:fillRef idx="1">
            <a:schemeClr val="lt1"/>
          </a:fillRef>
          <a:effectRef idx="0">
            <a:schemeClr val="accent4"/>
          </a:effectRef>
          <a:fontRef idx="minor">
            <a:schemeClr val="dk1"/>
          </a:fontRef>
        </p:style>
        <p:txBody>
          <a:bodyPr rot="0" spcFirstLastPara="1" vertOverflow="overflow" horzOverflow="overflow" vert="horz" wrap="square" lIns="274320" tIns="274320" rIns="274320" bIns="274320" numCol="1" spcCol="38100" rtlCol="0" fromWordArt="0" anchor="ctr" anchorCtr="0" forceAA="0" compatLnSpc="1">
            <a:prstTxWarp prst="textNoShape">
              <a:avLst/>
            </a:prstTxWarp>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a:defRPr sz="3600">
                <a:latin typeface="Arial" panose="020B0604020202020204" pitchFamily="34" charset="0"/>
                <a:cs typeface="Arial" panose="020B0604020202020204" pitchFamily="34" charset="0"/>
              </a:defRPr>
            </a:lvl1pPr>
            <a:lvl2pPr marL="0" marR="0" indent="457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chemeClr val="dk1"/>
                </a:solidFill>
                <a:effectLst/>
                <a:uFillTx/>
                <a:latin typeface="+mn-lt"/>
                <a:ea typeface="+mn-ea"/>
                <a:cs typeface="+mn-cs"/>
                <a:sym typeface="Bodoni SvtyTwo ITC TT-Book"/>
              </a:defRPr>
            </a:lvl2pPr>
            <a:lvl3pPr marL="0" marR="0" indent="914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chemeClr val="dk1"/>
                </a:solidFill>
                <a:effectLst/>
                <a:uFillTx/>
                <a:latin typeface="+mn-lt"/>
                <a:ea typeface="+mn-ea"/>
                <a:cs typeface="+mn-cs"/>
                <a:sym typeface="Bodoni SvtyTwo ITC TT-Book"/>
              </a:defRPr>
            </a:lvl3pPr>
            <a:lvl4pPr marL="0" marR="0" indent="1371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chemeClr val="dk1"/>
                </a:solidFill>
                <a:effectLst/>
                <a:uFillTx/>
                <a:latin typeface="+mn-lt"/>
                <a:ea typeface="+mn-ea"/>
                <a:cs typeface="+mn-cs"/>
                <a:sym typeface="Bodoni SvtyTwo ITC TT-Book"/>
              </a:defRPr>
            </a:lvl4pPr>
            <a:lvl5pPr marL="0" marR="0" indent="18288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chemeClr val="dk1"/>
                </a:solidFill>
                <a:effectLst/>
                <a:uFillTx/>
                <a:latin typeface="+mn-lt"/>
                <a:ea typeface="+mn-ea"/>
                <a:cs typeface="+mn-cs"/>
                <a:sym typeface="Bodoni SvtyTwo ITC TT-Book"/>
              </a:defRPr>
            </a:lvl5pPr>
            <a:lvl6pPr marL="0" marR="0" indent="22860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chemeClr val="dk1"/>
                </a:solidFill>
                <a:effectLst/>
                <a:uFillTx/>
                <a:latin typeface="+mn-lt"/>
                <a:ea typeface="+mn-ea"/>
                <a:cs typeface="+mn-cs"/>
                <a:sym typeface="Bodoni SvtyTwo ITC TT-Book"/>
              </a:defRPr>
            </a:lvl6pPr>
            <a:lvl7pPr marL="0" marR="0" indent="2743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chemeClr val="dk1"/>
                </a:solidFill>
                <a:effectLst/>
                <a:uFillTx/>
                <a:latin typeface="+mn-lt"/>
                <a:ea typeface="+mn-ea"/>
                <a:cs typeface="+mn-cs"/>
                <a:sym typeface="Bodoni SvtyTwo ITC TT-Book"/>
              </a:defRPr>
            </a:lvl7pPr>
            <a:lvl8pPr marL="0" marR="0" indent="3200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chemeClr val="dk1"/>
                </a:solidFill>
                <a:effectLst/>
                <a:uFillTx/>
                <a:latin typeface="+mn-lt"/>
                <a:ea typeface="+mn-ea"/>
                <a:cs typeface="+mn-cs"/>
                <a:sym typeface="Bodoni SvtyTwo ITC TT-Book"/>
              </a:defRPr>
            </a:lvl8pPr>
            <a:lvl9pPr marL="0" marR="0" indent="3657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chemeClr val="dk1"/>
                </a:solidFill>
                <a:effectLst/>
                <a:uFillTx/>
                <a:latin typeface="+mn-lt"/>
                <a:ea typeface="+mn-ea"/>
                <a:cs typeface="+mn-cs"/>
                <a:sym typeface="Bodoni SvtyTwo ITC TT-Book"/>
              </a:defRPr>
            </a:lvl9pPr>
          </a:lstStyle>
          <a:p>
            <a:pPr algn="ctr"/>
            <a:r>
              <a:rPr lang="en-US" dirty="0"/>
              <a:t>Do you think national pride is a good thing? Why or why not?</a:t>
            </a:r>
          </a:p>
        </p:txBody>
      </p:sp>
      <p:sp>
        <p:nvSpPr>
          <p:cNvPr id="6" name="Woodson Principles Critical Thinking and Discussion Questions">
            <a:extLst>
              <a:ext uri="{FF2B5EF4-FFF2-40B4-BE49-F238E27FC236}">
                <a16:creationId xmlns:a16="http://schemas.microsoft.com/office/drawing/2014/main" id="{A7450FB7-3718-482F-B6F4-DF07692C1534}"/>
              </a:ext>
            </a:extLst>
          </p:cNvPr>
          <p:cNvSpPr txBox="1">
            <a:spLocks/>
          </p:cNvSpPr>
          <p:nvPr/>
        </p:nvSpPr>
        <p:spPr>
          <a:xfrm>
            <a:off x="13104074" y="2014615"/>
            <a:ext cx="9946426" cy="179978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tx2">
                    <a:lumMod val="10000"/>
                  </a:schemeClr>
                </a:solidFill>
                <a:latin typeface="Arial" panose="020B0604020202020204" pitchFamily="34" charset="0"/>
                <a:cs typeface="Arial" panose="020B0604020202020204" pitchFamily="34" charset="0"/>
              </a:rPr>
              <a:t>When Hitler entered the stadium to the blare of a trumpet and the raising of the </a:t>
            </a:r>
            <a:r>
              <a:rPr lang="en-US" sz="3600" i="1" dirty="0" err="1">
                <a:solidFill>
                  <a:schemeClr val="tx2">
                    <a:lumMod val="10000"/>
                  </a:schemeClr>
                </a:solidFill>
                <a:latin typeface="Arial" panose="020B0604020202020204" pitchFamily="34" charset="0"/>
                <a:cs typeface="Arial" panose="020B0604020202020204" pitchFamily="34" charset="0"/>
              </a:rPr>
              <a:t>Fü</a:t>
            </a:r>
            <a:r>
              <a:rPr lang="de-DE" sz="3600" i="1" dirty="0" err="1">
                <a:solidFill>
                  <a:schemeClr val="tx2">
                    <a:lumMod val="10000"/>
                  </a:schemeClr>
                </a:solidFill>
                <a:latin typeface="Arial" panose="020B0604020202020204" pitchFamily="34" charset="0"/>
                <a:cs typeface="Arial" panose="020B0604020202020204" pitchFamily="34" charset="0"/>
              </a:rPr>
              <a:t>hrerstandarte</a:t>
            </a:r>
            <a:r>
              <a:rPr lang="en-US" sz="3600" dirty="0">
                <a:solidFill>
                  <a:schemeClr val="tx2">
                    <a:lumMod val="10000"/>
                  </a:schemeClr>
                </a:solidFill>
                <a:latin typeface="Arial" panose="020B0604020202020204" pitchFamily="34" charset="0"/>
                <a:cs typeface="Arial" panose="020B0604020202020204" pitchFamily="34" charset="0"/>
              </a:rPr>
              <a:t>, with a red swastika, the deafening roar could be heard throughout greater Berlin. Everyone jumped to their feet and most flung out their arms in the “</a:t>
            </a:r>
            <a:r>
              <a:rPr lang="it-IT" sz="3600" dirty="0">
                <a:solidFill>
                  <a:schemeClr val="tx2">
                    <a:lumMod val="10000"/>
                  </a:schemeClr>
                </a:solidFill>
                <a:latin typeface="Arial" panose="020B0604020202020204" pitchFamily="34" charset="0"/>
                <a:cs typeface="Arial" panose="020B0604020202020204" pitchFamily="34" charset="0"/>
              </a:rPr>
              <a:t>Nazi Salute.</a:t>
            </a:r>
            <a:r>
              <a:rPr lang="en-US" sz="3600" dirty="0">
                <a:solidFill>
                  <a:schemeClr val="tx2">
                    <a:lumMod val="10000"/>
                  </a:schemeClr>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848732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dirty="0"/>
              <a:t>Refusal to Bow the Flag to the Fuhrer</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0" y="2286000"/>
            <a:ext cx="1829908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tx2">
                    <a:lumMod val="10000"/>
                  </a:schemeClr>
                </a:solidFill>
                <a:latin typeface="Arial" panose="020B0604020202020204" pitchFamily="34" charset="0"/>
                <a:cs typeface="Arial" panose="020B0604020202020204" pitchFamily="34" charset="0"/>
              </a:rPr>
              <a:t>During the march into the stadium of the competing nations, all carrying their country’s flags, many athletes gave the Nazi salute. As each nation passed by Hitler’s private box, the flagbearer then dipped the flag in honor of the German leader. But one country did not dip its flag, offending the Führer. </a:t>
            </a:r>
          </a:p>
          <a:p>
            <a:endParaRPr lang="en-US" sz="3600" dirty="0">
              <a:solidFill>
                <a:schemeClr val="tx2">
                  <a:lumMod val="10000"/>
                </a:schemeClr>
              </a:solidFill>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C6B24D66-A2E9-B248-B6E5-C098FBA4A7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19875" y="4905527"/>
            <a:ext cx="11935924" cy="7896073"/>
          </a:xfrm>
          <a:prstGeom prst="rect">
            <a:avLst/>
          </a:prstGeom>
          <a:effectLst>
            <a:softEdge rad="190500"/>
          </a:effectLst>
        </p:spPr>
      </p:pic>
      <p:sp>
        <p:nvSpPr>
          <p:cNvPr id="9" name="Rectangle 8">
            <a:extLst>
              <a:ext uri="{FF2B5EF4-FFF2-40B4-BE49-F238E27FC236}">
                <a16:creationId xmlns:a16="http://schemas.microsoft.com/office/drawing/2014/main" id="{7D1603DA-4CCE-264D-BF13-08D6C9ACEAB8}"/>
              </a:ext>
            </a:extLst>
          </p:cNvPr>
          <p:cNvSpPr/>
          <p:nvPr/>
        </p:nvSpPr>
        <p:spPr>
          <a:xfrm>
            <a:off x="5029200" y="5046660"/>
            <a:ext cx="6326127" cy="6186309"/>
          </a:xfrm>
          <a:prstGeom prst="rect">
            <a:avLst/>
          </a:prstGeom>
        </p:spPr>
        <p:txBody>
          <a:bodyPr wrap="square">
            <a:spAutoFit/>
          </a:bodyPr>
          <a:lstStyle/>
          <a:p>
            <a:r>
              <a:rPr lang="en-US" sz="3600" dirty="0">
                <a:solidFill>
                  <a:schemeClr val="tx2">
                    <a:lumMod val="10000"/>
                  </a:schemeClr>
                </a:solidFill>
                <a:latin typeface="Arial" panose="020B0604020202020204" pitchFamily="34" charset="0"/>
                <a:cs typeface="Arial" panose="020B0604020202020204" pitchFamily="34" charset="0"/>
              </a:rPr>
              <a:t>Ever since the 1908 London Games, when it marched in front of England’s royal family, the United States has refused to dip “Old Glory” before the head of any state.</a:t>
            </a: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If Hitler thought America’s protests were over, he was mistaken. </a:t>
            </a:r>
          </a:p>
          <a:p>
            <a:endParaRPr lang="en-US" sz="3600" dirty="0">
              <a:solidFill>
                <a:schemeClr val="tx2">
                  <a:lumMod val="1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17486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fade">
                                      <p:cBhvr>
                                        <p:cTn id="12"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9313087" cy="1100215"/>
          </a:xfrm>
          <a:prstGeom prst="rect">
            <a:avLst/>
          </a:prstGeom>
        </p:spPr>
        <p:txBody>
          <a:bodyPr anchor="t">
            <a:noAutofit/>
          </a:bodyPr>
          <a:lstStyle/>
          <a:p>
            <a:pPr>
              <a:lnSpc>
                <a:spcPts val="7640"/>
              </a:lnSpc>
              <a:spcAft>
                <a:spcPts val="600"/>
              </a:spcAft>
            </a:pPr>
            <a:r>
              <a:rPr lang="en-US" sz="7200" dirty="0"/>
              <a:t>Games Begin &amp; Hitler Greets the Medalists</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0" y="2471815"/>
            <a:ext cx="1722120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tx2">
                    <a:lumMod val="10000"/>
                  </a:schemeClr>
                </a:solidFill>
                <a:latin typeface="Arial" panose="020B0604020202020204" pitchFamily="34" charset="0"/>
                <a:cs typeface="Arial" panose="020B0604020202020204" pitchFamily="34" charset="0"/>
              </a:rPr>
              <a:t>On the first day, four champions were crowned. The first two events were won by German athletes. After receiving their medals, they and the silver and bronze medalists were escorted to Hitler’s private box amid great fanfare and there the Führer warmly shook their hands as the great crowd rang out, reported The New York Times, “with the frenzied cheers.”</a:t>
            </a:r>
          </a:p>
        </p:txBody>
      </p:sp>
      <p:pic>
        <p:nvPicPr>
          <p:cNvPr id="10" name="Picture 9">
            <a:extLst>
              <a:ext uri="{FF2B5EF4-FFF2-40B4-BE49-F238E27FC236}">
                <a16:creationId xmlns:a16="http://schemas.microsoft.com/office/drawing/2014/main" id="{703A4725-324F-D340-AFB4-1B0513BBF170}"/>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3338287" y="5720195"/>
            <a:ext cx="10180493" cy="6610350"/>
          </a:xfrm>
          <a:prstGeom prst="rect">
            <a:avLst/>
          </a:prstGeom>
          <a:effectLst>
            <a:softEdge rad="127000"/>
          </a:effectLst>
        </p:spPr>
      </p:pic>
      <p:sp>
        <p:nvSpPr>
          <p:cNvPr id="12" name="TextBox 11">
            <a:extLst>
              <a:ext uri="{FF2B5EF4-FFF2-40B4-BE49-F238E27FC236}">
                <a16:creationId xmlns:a16="http://schemas.microsoft.com/office/drawing/2014/main" id="{76CB9654-2687-8D42-985A-F5C3C0941714}"/>
              </a:ext>
            </a:extLst>
          </p:cNvPr>
          <p:cNvSpPr txBox="1"/>
          <p:nvPr/>
        </p:nvSpPr>
        <p:spPr>
          <a:xfrm>
            <a:off x="5737412" y="11350692"/>
            <a:ext cx="6454588" cy="9643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r" defTabSz="2438338" rtl="0" fontAlgn="auto" latinLnBrk="0" hangingPunct="0">
              <a:lnSpc>
                <a:spcPct val="100000"/>
              </a:lnSpc>
              <a:spcBef>
                <a:spcPts val="0"/>
              </a:spcBef>
              <a:spcAft>
                <a:spcPts val="0"/>
              </a:spcAft>
              <a:buClrTx/>
              <a:buSzTx/>
              <a:buFontTx/>
              <a:buNone/>
              <a:tabLst/>
            </a:pPr>
            <a:r>
              <a:rPr lang="en-US" dirty="0">
                <a:solidFill>
                  <a:schemeClr val="bg1">
                    <a:lumMod val="50000"/>
                  </a:schemeClr>
                </a:solidFill>
                <a:latin typeface="Arial" panose="020B0604020202020204" pitchFamily="34" charset="0"/>
                <a:cs typeface="Arial" panose="020B0604020202020204" pitchFamily="34" charset="0"/>
              </a:rPr>
              <a:t>Medalists in women’s javelin with Hitler. Tilly Fleischer is on the right.</a:t>
            </a:r>
            <a:endParaRPr kumimoji="0" lang="en-US" u="none" strike="noStrike" cap="none" spc="0" normalizeH="0" baseline="0" dirty="0">
              <a:ln>
                <a:noFill/>
              </a:ln>
              <a:solidFill>
                <a:schemeClr val="bg1">
                  <a:lumMod val="50000"/>
                </a:schemeClr>
              </a:solidFill>
              <a:effectLst/>
              <a:uFillTx/>
              <a:latin typeface="Arial" panose="020B0604020202020204" pitchFamily="34" charset="0"/>
              <a:cs typeface="Arial" panose="020B0604020202020204" pitchFamily="34" charset="0"/>
              <a:sym typeface="Bodoni SvtyTwo ITC TT-Book"/>
            </a:endParaRPr>
          </a:p>
        </p:txBody>
      </p:sp>
    </p:spTree>
    <p:extLst>
      <p:ext uri="{BB962C8B-B14F-4D97-AF65-F5344CB8AC3E}">
        <p14:creationId xmlns:p14="http://schemas.microsoft.com/office/powerpoint/2010/main" val="51442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dirty="0"/>
              <a:t>Americans Sweep the High Jump</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0" y="2286000"/>
            <a:ext cx="1691100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tx2">
                    <a:lumMod val="10000"/>
                  </a:schemeClr>
                </a:solidFill>
                <a:latin typeface="Arial" panose="020B0604020202020204" pitchFamily="34" charset="0"/>
                <a:cs typeface="Arial" panose="020B0604020202020204" pitchFamily="34" charset="0"/>
              </a:rPr>
              <a:t>Then three Finnish runners swept the 10,000 meters. Hitler welcomed the athletes to his box, certainly disappointed none of them represented the “master race.” </a:t>
            </a: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But down on the field of play, just as the sun dipped behind the stadium, Americans were going one-two-three in the high jump. Two of them were Black.</a:t>
            </a:r>
          </a:p>
        </p:txBody>
      </p:sp>
      <p:pic>
        <p:nvPicPr>
          <p:cNvPr id="6" name="Picture 5">
            <a:extLst>
              <a:ext uri="{FF2B5EF4-FFF2-40B4-BE49-F238E27FC236}">
                <a16:creationId xmlns:a16="http://schemas.microsoft.com/office/drawing/2014/main" id="{F9B66A67-3A42-FD48-9B31-B2E80FAEED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14761" y="5747658"/>
            <a:ext cx="10013519" cy="6397526"/>
          </a:xfrm>
          <a:prstGeom prst="rect">
            <a:avLst/>
          </a:prstGeom>
          <a:effectLst>
            <a:softEdge rad="127000"/>
          </a:effectLst>
        </p:spPr>
      </p:pic>
      <p:sp>
        <p:nvSpPr>
          <p:cNvPr id="7" name="TextBox 6">
            <a:extLst>
              <a:ext uri="{FF2B5EF4-FFF2-40B4-BE49-F238E27FC236}">
                <a16:creationId xmlns:a16="http://schemas.microsoft.com/office/drawing/2014/main" id="{6E7EDD5A-4436-7B4A-8BC6-871C97BFFB30}"/>
              </a:ext>
            </a:extLst>
          </p:cNvPr>
          <p:cNvSpPr txBox="1"/>
          <p:nvPr/>
        </p:nvSpPr>
        <p:spPr>
          <a:xfrm>
            <a:off x="5029200" y="5747658"/>
            <a:ext cx="7343191" cy="34265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chemeClr val="tx2">
                    <a:lumMod val="10000"/>
                  </a:schemeClr>
                </a:solidFill>
                <a:latin typeface="Arial" panose="020B0604020202020204" pitchFamily="34" charset="0"/>
                <a:cs typeface="Arial" panose="020B0604020202020204" pitchFamily="34" charset="0"/>
              </a:rPr>
              <a:t>Cornelius “Corny” Johnson took the gold. David Albritton, the other African American and a classmate of Jesse Owns at Ohio State, grabbed the silver. The bronze went to Delos Thurber.</a:t>
            </a:r>
          </a:p>
        </p:txBody>
      </p:sp>
      <p:sp>
        <p:nvSpPr>
          <p:cNvPr id="8" name="TextBox 7">
            <a:extLst>
              <a:ext uri="{FF2B5EF4-FFF2-40B4-BE49-F238E27FC236}">
                <a16:creationId xmlns:a16="http://schemas.microsoft.com/office/drawing/2014/main" id="{E1E51B71-30B1-F940-89C7-ABBCC52D6D3D}"/>
              </a:ext>
            </a:extLst>
          </p:cNvPr>
          <p:cNvSpPr txBox="1"/>
          <p:nvPr/>
        </p:nvSpPr>
        <p:spPr>
          <a:xfrm>
            <a:off x="5029199" y="10434635"/>
            <a:ext cx="7343191" cy="157992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r>
              <a:rPr lang="en-US" sz="3200" dirty="0">
                <a:solidFill>
                  <a:schemeClr val="bg2"/>
                </a:solidFill>
                <a:latin typeface="Arial" panose="020B0604020202020204" pitchFamily="34" charset="0"/>
                <a:cs typeface="Arial" panose="020B0604020202020204" pitchFamily="34" charset="0"/>
              </a:rPr>
              <a:t>High jump gold medalist Cornelius Johnson mid-flight during the 1936 Olympic games in Berlin. </a:t>
            </a:r>
            <a:endParaRPr kumimoji="0" lang="en-US" sz="3200" u="none" strike="noStrike" cap="none" spc="0" normalizeH="0" baseline="0" dirty="0">
              <a:ln>
                <a:noFill/>
              </a:ln>
              <a:solidFill>
                <a:schemeClr val="bg2"/>
              </a:solidFill>
              <a:effectLst/>
              <a:uFillTx/>
              <a:latin typeface="Arial" panose="020B0604020202020204" pitchFamily="34" charset="0"/>
              <a:cs typeface="Arial" panose="020B0604020202020204" pitchFamily="34" charset="0"/>
              <a:sym typeface="Bodoni SvtyTwo ITC TT-Book"/>
            </a:endParaRPr>
          </a:p>
        </p:txBody>
      </p:sp>
    </p:spTree>
    <p:extLst>
      <p:ext uri="{BB962C8B-B14F-4D97-AF65-F5344CB8AC3E}">
        <p14:creationId xmlns:p14="http://schemas.microsoft.com/office/powerpoint/2010/main" val="2232319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dirty="0"/>
              <a:t>Hitler Leaves the Stadium </a:t>
            </a: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0" y="2286000"/>
            <a:ext cx="17289624"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Instead of inviting the three Americans up to his box to congratulate them, Hitler left the stadium. The implication was not lost on the Americans. </a:t>
            </a:r>
          </a:p>
        </p:txBody>
      </p:sp>
      <p:sp>
        <p:nvSpPr>
          <p:cNvPr id="7" name="TextBox 6">
            <a:extLst>
              <a:ext uri="{FF2B5EF4-FFF2-40B4-BE49-F238E27FC236}">
                <a16:creationId xmlns:a16="http://schemas.microsoft.com/office/drawing/2014/main" id="{9799254B-A1AA-584F-A8F3-9FF466409ACE}"/>
              </a:ext>
            </a:extLst>
          </p:cNvPr>
          <p:cNvSpPr txBox="1"/>
          <p:nvPr/>
        </p:nvSpPr>
        <p:spPr>
          <a:xfrm>
            <a:off x="12502239" y="8809516"/>
            <a:ext cx="9817542" cy="287258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Daley then wrote that it was not yet time to pass judgment, stating there would soon be other Black winners, especially Owens. </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rPr>
              <a:t>How would Hitler treat them? </a:t>
            </a:r>
          </a:p>
        </p:txBody>
      </p:sp>
      <p:pic>
        <p:nvPicPr>
          <p:cNvPr id="8" name="Picture 7">
            <a:extLst>
              <a:ext uri="{FF2B5EF4-FFF2-40B4-BE49-F238E27FC236}">
                <a16:creationId xmlns:a16="http://schemas.microsoft.com/office/drawing/2014/main" id="{67D5F957-C4BB-4389-95B4-C7B121A75FDD}"/>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377229" y="3904783"/>
            <a:ext cx="10604180" cy="7069453"/>
          </a:xfrm>
          <a:prstGeom prst="rect">
            <a:avLst/>
          </a:prstGeom>
          <a:effectLst>
            <a:softEdge rad="63500"/>
          </a:effectLst>
        </p:spPr>
      </p:pic>
      <p:sp>
        <p:nvSpPr>
          <p:cNvPr id="10" name="Woodson Principles Critical Thinking and Discussion Questions">
            <a:extLst>
              <a:ext uri="{FF2B5EF4-FFF2-40B4-BE49-F238E27FC236}">
                <a16:creationId xmlns:a16="http://schemas.microsoft.com/office/drawing/2014/main" id="{CBB5C6CA-9C21-49B2-9AE0-6D8868D5C599}"/>
              </a:ext>
            </a:extLst>
          </p:cNvPr>
          <p:cNvSpPr txBox="1">
            <a:spLocks/>
          </p:cNvSpPr>
          <p:nvPr/>
        </p:nvSpPr>
        <p:spPr>
          <a:xfrm>
            <a:off x="12501282" y="3904783"/>
            <a:ext cx="9819456"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Arthur Daley wrote in the New York Times: “The Fuehrer had greeted all three medalists in other events—the Germans and the Finns—with a handclasp and words of congratulations. But five minutes before the United States jumpers moved in for the ceremony of the Olympic triumph Hitler left his box. Johnson and Albritton are Negroes. None of the others were.” </a:t>
            </a:r>
          </a:p>
        </p:txBody>
      </p:sp>
      <p:sp>
        <p:nvSpPr>
          <p:cNvPr id="11" name="TextBox 10">
            <a:extLst>
              <a:ext uri="{FF2B5EF4-FFF2-40B4-BE49-F238E27FC236}">
                <a16:creationId xmlns:a16="http://schemas.microsoft.com/office/drawing/2014/main" id="{6EB8A3DA-150D-48FB-B29C-BEAD82A2184D}"/>
              </a:ext>
            </a:extLst>
          </p:cNvPr>
          <p:cNvSpPr txBox="1"/>
          <p:nvPr/>
        </p:nvSpPr>
        <p:spPr>
          <a:xfrm>
            <a:off x="5029200" y="11138359"/>
            <a:ext cx="6853518" cy="10874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defTabSz="2438338" rtl="0" fontAlgn="auto" latinLnBrk="0" hangingPunct="0">
              <a:lnSpc>
                <a:spcPct val="100000"/>
              </a:lnSpc>
              <a:spcBef>
                <a:spcPts val="0"/>
              </a:spcBef>
              <a:spcAft>
                <a:spcPts val="0"/>
              </a:spcAft>
              <a:buClrTx/>
              <a:buSzTx/>
              <a:buFontTx/>
              <a:buNone/>
              <a:tabLst/>
            </a:pPr>
            <a:r>
              <a:rPr lang="en-US" sz="3200" dirty="0">
                <a:solidFill>
                  <a:schemeClr val="bg1">
                    <a:lumMod val="50000"/>
                  </a:schemeClr>
                </a:solidFill>
                <a:latin typeface="Arial" panose="020B0604020202020204" pitchFamily="34" charset="0"/>
                <a:cs typeface="Arial" panose="020B0604020202020204" pitchFamily="34" charset="0"/>
              </a:rPr>
              <a:t>Jesse Owens and the international press at the 1936 Olympics.</a:t>
            </a:r>
            <a:endParaRPr kumimoji="0" lang="en-US" sz="3200" u="none" strike="noStrike" cap="none" spc="0" normalizeH="0" baseline="0" dirty="0">
              <a:ln>
                <a:noFill/>
              </a:ln>
              <a:solidFill>
                <a:schemeClr val="bg1">
                  <a:lumMod val="50000"/>
                </a:schemeClr>
              </a:solidFill>
              <a:effectLst/>
              <a:uFillTx/>
              <a:latin typeface="Arial" panose="020B0604020202020204" pitchFamily="34" charset="0"/>
              <a:cs typeface="Arial" panose="020B0604020202020204" pitchFamily="34" charset="0"/>
              <a:sym typeface="Bodoni SvtyTwo ITC TT-Book"/>
            </a:endParaRPr>
          </a:p>
        </p:txBody>
      </p:sp>
    </p:spTree>
    <p:extLst>
      <p:ext uri="{BB962C8B-B14F-4D97-AF65-F5344CB8AC3E}">
        <p14:creationId xmlns:p14="http://schemas.microsoft.com/office/powerpoint/2010/main" val="252098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7">
                                            <p:txEl>
                                              <p:pRg st="2" end="2"/>
                                            </p:txEl>
                                          </p:spTgt>
                                        </p:tgtEl>
                                        <p:attrNameLst>
                                          <p:attrName>style.visibility</p:attrName>
                                        </p:attrNameLst>
                                      </p:cBhvr>
                                      <p:to>
                                        <p:strVal val="visible"/>
                                      </p:to>
                                    </p:set>
                                    <p:animEffect transition="in" filter="fade">
                                      <p:cBhvr>
                                        <p:cTn id="10"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dirty="0"/>
              <a:t>The Bellamy Salute</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0" y="2286000"/>
            <a:ext cx="10013576"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The American jumpers were not going to wait to find out. They stood on the podium, received their medals and, as the Star Spangled Banner was played, saluted and then thrust their arms out in what many took as the Nazi salute. </a:t>
            </a:r>
            <a:endParaRPr lang="en-US" dirty="0">
              <a:solidFill>
                <a:schemeClr val="tx2">
                  <a:lumMod val="10000"/>
                </a:schemeClr>
              </a:solidFill>
              <a:latin typeface="Arial" panose="020B0604020202020204" pitchFamily="34" charset="0"/>
              <a:cs typeface="Arial" panose="020B0604020202020204" pitchFamily="34" charset="0"/>
            </a:endParaRPr>
          </a:p>
          <a:p>
            <a:br>
              <a:rPr lang="en-US" sz="3600" dirty="0">
                <a:solidFill>
                  <a:schemeClr val="tx2">
                    <a:lumMod val="10000"/>
                  </a:schemeClr>
                </a:solidFill>
                <a:latin typeface="Arial" panose="020B0604020202020204" pitchFamily="34" charset="0"/>
                <a:cs typeface="Arial" panose="020B0604020202020204" pitchFamily="34" charset="0"/>
              </a:rPr>
            </a:br>
            <a:r>
              <a:rPr lang="en-US" sz="3600" dirty="0">
                <a:solidFill>
                  <a:schemeClr val="tx2">
                    <a:lumMod val="10000"/>
                  </a:schemeClr>
                </a:solidFill>
                <a:latin typeface="Arial" panose="020B0604020202020204" pitchFamily="34" charset="0"/>
                <a:cs typeface="Arial" panose="020B0604020202020204" pitchFamily="34" charset="0"/>
              </a:rPr>
              <a:t>But it wasn’t. </a:t>
            </a:r>
            <a:endParaRPr lang="en-US" dirty="0">
              <a:solidFill>
                <a:schemeClr val="tx2">
                  <a:lumMod val="10000"/>
                </a:schemeClr>
              </a:solidFill>
              <a:latin typeface="Arial" panose="020B0604020202020204" pitchFamily="34" charset="0"/>
              <a:cs typeface="Arial" panose="020B0604020202020204" pitchFamily="34" charset="0"/>
            </a:endParaRP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rPr>
              <a:t>In those days, school children in the United States had been honoring their country during the Pledge of Allegiance with a military salute and then when the words “to the flag” were spoken, swung their arms out at a forty-five degree angle with palms pointing upward. It was known as the “</a:t>
            </a:r>
            <a:r>
              <a:rPr lang="it-IT" sz="3600" dirty="0">
                <a:solidFill>
                  <a:schemeClr val="tx2">
                    <a:lumMod val="10000"/>
                  </a:schemeClr>
                </a:solidFill>
                <a:latin typeface="Arial" panose="020B0604020202020204" pitchFamily="34" charset="0"/>
                <a:cs typeface="Arial" panose="020B0604020202020204" pitchFamily="34" charset="0"/>
              </a:rPr>
              <a:t>Bellamy Salute.</a:t>
            </a:r>
            <a:r>
              <a:rPr lang="en-US" sz="3600" dirty="0">
                <a:solidFill>
                  <a:schemeClr val="tx2">
                    <a:lumMod val="10000"/>
                  </a:schemeClr>
                </a:solidFill>
                <a:latin typeface="Arial" panose="020B0604020202020204" pitchFamily="34" charset="0"/>
                <a:cs typeface="Arial" panose="020B0604020202020204" pitchFamily="34" charset="0"/>
              </a:rPr>
              <a:t>” </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rPr>
              <a:t>According to Olympic historians, that’s what the three Americans did to honor their country.</a:t>
            </a:r>
          </a:p>
        </p:txBody>
      </p:sp>
      <p:pic>
        <p:nvPicPr>
          <p:cNvPr id="4" name="Picture 3">
            <a:extLst>
              <a:ext uri="{FF2B5EF4-FFF2-40B4-BE49-F238E27FC236}">
                <a16:creationId xmlns:a16="http://schemas.microsoft.com/office/drawing/2014/main" id="{B3571545-FDAC-E840-83F9-4C3965F2C1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249126" y="2286000"/>
            <a:ext cx="7079154" cy="10461583"/>
          </a:xfrm>
          <a:prstGeom prst="rect">
            <a:avLst/>
          </a:prstGeom>
          <a:effectLst>
            <a:softEdge rad="127000"/>
          </a:effectLst>
        </p:spPr>
      </p:pic>
    </p:spTree>
    <p:extLst>
      <p:ext uri="{BB962C8B-B14F-4D97-AF65-F5344CB8AC3E}">
        <p14:creationId xmlns:p14="http://schemas.microsoft.com/office/powerpoint/2010/main" val="3936828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Effect transition="in" filter="fade">
                                      <p:cBhvr>
                                        <p:cTn id="7" dur="500"/>
                                        <p:tgtEl>
                                          <p:spTgt spid="5">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5" end="5"/>
                                            </p:txEl>
                                          </p:spTgt>
                                        </p:tgtEl>
                                        <p:attrNameLst>
                                          <p:attrName>style.visibility</p:attrName>
                                        </p:attrNameLst>
                                      </p:cBhvr>
                                      <p:to>
                                        <p:strVal val="visible"/>
                                      </p:to>
                                    </p:set>
                                    <p:animEffect transition="in" filter="fade">
                                      <p:cBhvr>
                                        <p:cTn id="10"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dirty="0"/>
              <a:t>American Athletes Heat up the Track</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6424246" y="2263521"/>
            <a:ext cx="16311114"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tx2">
                    <a:lumMod val="10000"/>
                  </a:schemeClr>
                </a:solidFill>
                <a:latin typeface="Arial" panose="020B0604020202020204" pitchFamily="34" charset="0"/>
                <a:cs typeface="Arial" panose="020B0604020202020204" pitchFamily="34" charset="0"/>
              </a:rPr>
              <a:t>The following day and in the days to come, African American athletes showed their amazing prowess on the track and on the field, led by the “</a:t>
            </a:r>
            <a:r>
              <a:rPr lang="it-IT" sz="3600" dirty="0" err="1">
                <a:solidFill>
                  <a:schemeClr val="tx2">
                    <a:lumMod val="10000"/>
                  </a:schemeClr>
                </a:solidFill>
                <a:latin typeface="Arial" panose="020B0604020202020204" pitchFamily="34" charset="0"/>
                <a:cs typeface="Arial" panose="020B0604020202020204" pitchFamily="34" charset="0"/>
              </a:rPr>
              <a:t>Buckeye</a:t>
            </a:r>
            <a:r>
              <a:rPr lang="it-IT" sz="3600" dirty="0">
                <a:solidFill>
                  <a:schemeClr val="tx2">
                    <a:lumMod val="10000"/>
                  </a:schemeClr>
                </a:solidFill>
                <a:latin typeface="Arial" panose="020B0604020202020204" pitchFamily="34" charset="0"/>
                <a:cs typeface="Arial" panose="020B0604020202020204" pitchFamily="34" charset="0"/>
              </a:rPr>
              <a:t> Blizzard,</a:t>
            </a:r>
            <a:r>
              <a:rPr lang="en-US" sz="3600" dirty="0">
                <a:solidFill>
                  <a:schemeClr val="tx2">
                    <a:lumMod val="10000"/>
                  </a:schemeClr>
                </a:solidFill>
                <a:latin typeface="Arial" panose="020B0604020202020204" pitchFamily="34" charset="0"/>
                <a:cs typeface="Arial" panose="020B0604020202020204" pitchFamily="34" charset="0"/>
              </a:rPr>
              <a:t>” Jesse Owens.   </a:t>
            </a:r>
          </a:p>
        </p:txBody>
      </p:sp>
      <p:pic>
        <p:nvPicPr>
          <p:cNvPr id="3" name="Picture 2">
            <a:extLst>
              <a:ext uri="{FF2B5EF4-FFF2-40B4-BE49-F238E27FC236}">
                <a16:creationId xmlns:a16="http://schemas.microsoft.com/office/drawing/2014/main" id="{A4F624FB-D005-1D41-8794-96A958E3D0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48639" y="2255308"/>
            <a:ext cx="10543361" cy="11303951"/>
          </a:xfrm>
          <a:prstGeom prst="rect">
            <a:avLst/>
          </a:prstGeom>
        </p:spPr>
      </p:pic>
      <p:sp>
        <p:nvSpPr>
          <p:cNvPr id="4" name="TextBox 3">
            <a:extLst>
              <a:ext uri="{FF2B5EF4-FFF2-40B4-BE49-F238E27FC236}">
                <a16:creationId xmlns:a16="http://schemas.microsoft.com/office/drawing/2014/main" id="{CD4F3439-7E19-7845-8756-3DDB6F624463}"/>
              </a:ext>
            </a:extLst>
          </p:cNvPr>
          <p:cNvSpPr txBox="1"/>
          <p:nvPr/>
        </p:nvSpPr>
        <p:spPr>
          <a:xfrm>
            <a:off x="12301948" y="8213237"/>
            <a:ext cx="10826993" cy="287258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chemeClr val="tx2">
                    <a:lumMod val="10000"/>
                  </a:schemeClr>
                </a:solidFill>
                <a:latin typeface="Arial" panose="020B0604020202020204" pitchFamily="34" charset="0"/>
                <a:cs typeface="Arial" panose="020B0604020202020204" pitchFamily="34" charset="0"/>
              </a:rPr>
              <a:t>The other American qualifier was Frank Wykoff, who had captured gold medals in the 4 x 100 relays in 1928 and in 1932. Germany’s Erich </a:t>
            </a:r>
            <a:r>
              <a:rPr lang="en-US" sz="3600" dirty="0" err="1">
                <a:solidFill>
                  <a:schemeClr val="tx2">
                    <a:lumMod val="10000"/>
                  </a:schemeClr>
                </a:solidFill>
                <a:latin typeface="Arial" panose="020B0604020202020204" pitchFamily="34" charset="0"/>
                <a:cs typeface="Arial" panose="020B0604020202020204" pitchFamily="34" charset="0"/>
              </a:rPr>
              <a:t>Borchmeyer</a:t>
            </a:r>
            <a:r>
              <a:rPr lang="en-US" sz="3600" dirty="0">
                <a:solidFill>
                  <a:schemeClr val="tx2">
                    <a:lumMod val="10000"/>
                  </a:schemeClr>
                </a:solidFill>
                <a:latin typeface="Arial" panose="020B0604020202020204" pitchFamily="34" charset="0"/>
                <a:cs typeface="Arial" panose="020B0604020202020204" pitchFamily="34" charset="0"/>
              </a:rPr>
              <a:t>, also a veteran Olympian, qualified. Dutch speedster Tinus </a:t>
            </a:r>
            <a:r>
              <a:rPr lang="en-US" sz="3600" dirty="0" err="1">
                <a:solidFill>
                  <a:schemeClr val="tx2">
                    <a:lumMod val="10000"/>
                  </a:schemeClr>
                </a:solidFill>
                <a:latin typeface="Arial" panose="020B0604020202020204" pitchFamily="34" charset="0"/>
                <a:cs typeface="Arial" panose="020B0604020202020204" pitchFamily="34" charset="0"/>
              </a:rPr>
              <a:t>Osendarp</a:t>
            </a:r>
            <a:r>
              <a:rPr lang="en-US" sz="3600" dirty="0">
                <a:solidFill>
                  <a:schemeClr val="tx2">
                    <a:lumMod val="10000"/>
                  </a:schemeClr>
                </a:solidFill>
                <a:latin typeface="Arial" panose="020B0604020202020204" pitchFamily="34" charset="0"/>
                <a:cs typeface="Arial" panose="020B0604020202020204" pitchFamily="34" charset="0"/>
              </a:rPr>
              <a:t> was another force to reckon with.</a:t>
            </a:r>
          </a:p>
        </p:txBody>
      </p:sp>
      <p:sp>
        <p:nvSpPr>
          <p:cNvPr id="8" name="Woodson Principles Critical Thinking and Discussion Questions">
            <a:extLst>
              <a:ext uri="{FF2B5EF4-FFF2-40B4-BE49-F238E27FC236}">
                <a16:creationId xmlns:a16="http://schemas.microsoft.com/office/drawing/2014/main" id="{2CEF8D24-FF7B-405C-A054-D2A19AF3343B}"/>
              </a:ext>
            </a:extLst>
          </p:cNvPr>
          <p:cNvSpPr txBox="1">
            <a:spLocks/>
          </p:cNvSpPr>
          <p:nvPr/>
        </p:nvSpPr>
        <p:spPr>
          <a:xfrm>
            <a:off x="9683868" y="5393221"/>
            <a:ext cx="12666009"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tx2">
                    <a:lumMod val="10000"/>
                  </a:schemeClr>
                </a:solidFill>
                <a:latin typeface="Arial" panose="020B0604020202020204" pitchFamily="34" charset="0"/>
                <a:cs typeface="Arial" panose="020B0604020202020204" pitchFamily="34" charset="0"/>
              </a:rPr>
              <a:t>In the first heat of the 100-meter dash, Owens tied the Olympic record at 10.3 seconds. He then posted a wind-aided 10.2 in the second heat and drifted to a win in the semifinals. Metcalfe won his heats as well, with a 10.5 sprint. </a:t>
            </a:r>
          </a:p>
        </p:txBody>
      </p:sp>
      <p:sp>
        <p:nvSpPr>
          <p:cNvPr id="9" name="Woodson Principles Critical Thinking and Discussion Questions">
            <a:extLst>
              <a:ext uri="{FF2B5EF4-FFF2-40B4-BE49-F238E27FC236}">
                <a16:creationId xmlns:a16="http://schemas.microsoft.com/office/drawing/2014/main" id="{492776EE-0F6B-48F4-A194-60159B9D69C4}"/>
              </a:ext>
            </a:extLst>
          </p:cNvPr>
          <p:cNvSpPr txBox="1">
            <a:spLocks/>
          </p:cNvSpPr>
          <p:nvPr/>
        </p:nvSpPr>
        <p:spPr>
          <a:xfrm>
            <a:off x="7686181" y="3769615"/>
            <a:ext cx="14278214"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On day two, Hitler was in his box, again arriving with much fanfare.  </a:t>
            </a:r>
          </a:p>
        </p:txBody>
      </p:sp>
      <p:sp>
        <p:nvSpPr>
          <p:cNvPr id="2" name="Rectangle 1">
            <a:extLst>
              <a:ext uri="{FF2B5EF4-FFF2-40B4-BE49-F238E27FC236}">
                <a16:creationId xmlns:a16="http://schemas.microsoft.com/office/drawing/2014/main" id="{7C31EEA5-C309-4BB9-90C3-A195DE027751}"/>
              </a:ext>
            </a:extLst>
          </p:cNvPr>
          <p:cNvSpPr/>
          <p:nvPr/>
        </p:nvSpPr>
        <p:spPr>
          <a:xfrm>
            <a:off x="12543692" y="12298226"/>
            <a:ext cx="10191668" cy="954107"/>
          </a:xfrm>
          <a:prstGeom prst="rect">
            <a:avLst/>
          </a:prstGeom>
        </p:spPr>
        <p:txBody>
          <a:bodyPr wrap="square">
            <a:spAutoFit/>
          </a:bodyPr>
          <a:lstStyle/>
          <a:p>
            <a:r>
              <a:rPr lang="en-US" dirty="0">
                <a:solidFill>
                  <a:schemeClr val="bg1">
                    <a:lumMod val="50000"/>
                  </a:schemeClr>
                </a:solidFill>
                <a:latin typeface="Arial" panose="020B0604020202020204" pitchFamily="34" charset="0"/>
                <a:cs typeface="Arial" panose="020B0604020202020204" pitchFamily="34" charset="0"/>
              </a:rPr>
              <a:t>Jesse Owens of the United States in a 200-meter preliminary heat at the 1936 Summer Olympics in Berlin. </a:t>
            </a:r>
            <a:endParaRPr lang="en-US" dirty="0"/>
          </a:p>
        </p:txBody>
      </p:sp>
    </p:spTree>
    <p:extLst>
      <p:ext uri="{BB962C8B-B14F-4D97-AF65-F5344CB8AC3E}">
        <p14:creationId xmlns:p14="http://schemas.microsoft.com/office/powerpoint/2010/main" val="4242568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1+#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dirty="0"/>
              <a:t>Congratulate All or None</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0" y="2286000"/>
            <a:ext cx="17549446"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tx2">
                    <a:lumMod val="10000"/>
                  </a:schemeClr>
                </a:solidFill>
                <a:latin typeface="Arial" panose="020B0604020202020204" pitchFamily="34" charset="0"/>
                <a:cs typeface="Arial" panose="020B0604020202020204" pitchFamily="34" charset="0"/>
              </a:rPr>
              <a:t>In the 800-meter qualifying rounds, John Woodruff, a University of Pittsburgh freshman, finished third in his heat, but then won the semifinal, making the African American a favorite in the championship race set for August 4.</a:t>
            </a:r>
          </a:p>
        </p:txBody>
      </p:sp>
      <p:sp>
        <p:nvSpPr>
          <p:cNvPr id="2" name="TextBox 1">
            <a:extLst>
              <a:ext uri="{FF2B5EF4-FFF2-40B4-BE49-F238E27FC236}">
                <a16:creationId xmlns:a16="http://schemas.microsoft.com/office/drawing/2014/main" id="{14924BA2-EF98-C149-A604-8BDBF11EF01A}"/>
              </a:ext>
            </a:extLst>
          </p:cNvPr>
          <p:cNvSpPr txBox="1"/>
          <p:nvPr/>
        </p:nvSpPr>
        <p:spPr>
          <a:xfrm>
            <a:off x="5881569" y="10357207"/>
            <a:ext cx="8788552" cy="139525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dirty="0">
                <a:solidFill>
                  <a:schemeClr val="bg1">
                    <a:lumMod val="50000"/>
                  </a:schemeClr>
                </a:solidFill>
                <a:latin typeface="Arial" panose="020B0604020202020204" pitchFamily="34" charset="0"/>
                <a:cs typeface="Arial" panose="020B0604020202020204" pitchFamily="34" charset="0"/>
              </a:rPr>
              <a:t>Count de </a:t>
            </a:r>
            <a:r>
              <a:rPr lang="en-US" dirty="0" err="1">
                <a:solidFill>
                  <a:schemeClr val="bg1">
                    <a:lumMod val="50000"/>
                  </a:schemeClr>
                </a:solidFill>
                <a:latin typeface="Arial" panose="020B0604020202020204" pitchFamily="34" charset="0"/>
                <a:cs typeface="Arial" panose="020B0604020202020204" pitchFamily="34" charset="0"/>
              </a:rPr>
              <a:t>Baillet</a:t>
            </a:r>
            <a:r>
              <a:rPr lang="en-US" dirty="0">
                <a:solidFill>
                  <a:schemeClr val="bg1">
                    <a:lumMod val="50000"/>
                  </a:schemeClr>
                </a:solidFill>
                <a:latin typeface="Arial" panose="020B0604020202020204" pitchFamily="34" charset="0"/>
                <a:cs typeface="Arial" panose="020B0604020202020204" pitchFamily="34" charset="0"/>
              </a:rPr>
              <a:t>-Latour, President of the Olympic Committee standing between Hitler (right) and </a:t>
            </a:r>
            <a:br>
              <a:rPr lang="en-US" dirty="0">
                <a:solidFill>
                  <a:schemeClr val="bg1">
                    <a:lumMod val="50000"/>
                  </a:schemeClr>
                </a:solidFill>
                <a:latin typeface="Arial" panose="020B0604020202020204" pitchFamily="34" charset="0"/>
                <a:cs typeface="Arial" panose="020B0604020202020204" pitchFamily="34" charset="0"/>
              </a:rPr>
            </a:br>
            <a:r>
              <a:rPr lang="en-US" dirty="0">
                <a:solidFill>
                  <a:schemeClr val="bg1">
                    <a:lumMod val="50000"/>
                  </a:schemeClr>
                </a:solidFill>
                <a:latin typeface="Arial" panose="020B0604020202020204" pitchFamily="34" charset="0"/>
                <a:cs typeface="Arial" panose="020B0604020202020204" pitchFamily="34" charset="0"/>
              </a:rPr>
              <a:t>Hess, at the 1936 Winter Olympics opening ceremony.</a:t>
            </a:r>
            <a:endParaRPr kumimoji="0" lang="en-US" sz="2800" strike="noStrike" cap="none" spc="0" normalizeH="0" baseline="0" dirty="0">
              <a:ln>
                <a:noFill/>
              </a:ln>
              <a:solidFill>
                <a:schemeClr val="bg1">
                  <a:lumMod val="50000"/>
                </a:schemeClr>
              </a:solidFill>
              <a:effectLst/>
              <a:uFillTx/>
              <a:latin typeface="Arial" panose="020B0604020202020204" pitchFamily="34" charset="0"/>
              <a:cs typeface="Arial" panose="020B0604020202020204" pitchFamily="34" charset="0"/>
              <a:sym typeface="Bodoni SvtyTwo ITC TT-Book"/>
            </a:endParaRPr>
          </a:p>
        </p:txBody>
      </p:sp>
      <p:pic>
        <p:nvPicPr>
          <p:cNvPr id="7" name="Picture 6">
            <a:extLst>
              <a:ext uri="{FF2B5EF4-FFF2-40B4-BE49-F238E27FC236}">
                <a16:creationId xmlns:a16="http://schemas.microsoft.com/office/drawing/2014/main" id="{B3C1985B-BD98-EA48-A47D-A266268A13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0752" y="4823617"/>
            <a:ext cx="7620000" cy="5194300"/>
          </a:xfrm>
          <a:prstGeom prst="rect">
            <a:avLst/>
          </a:prstGeom>
          <a:effectLst>
            <a:softEdge rad="127000"/>
          </a:effectLst>
        </p:spPr>
      </p:pic>
      <p:sp>
        <p:nvSpPr>
          <p:cNvPr id="8" name="TextBox 7">
            <a:extLst>
              <a:ext uri="{FF2B5EF4-FFF2-40B4-BE49-F238E27FC236}">
                <a16:creationId xmlns:a16="http://schemas.microsoft.com/office/drawing/2014/main" id="{33215D26-7830-BC4B-ACF4-12BD35AC4281}"/>
              </a:ext>
            </a:extLst>
          </p:cNvPr>
          <p:cNvSpPr txBox="1"/>
          <p:nvPr/>
        </p:nvSpPr>
        <p:spPr>
          <a:xfrm>
            <a:off x="14399035" y="4823617"/>
            <a:ext cx="8179611" cy="50885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chemeClr val="tx2">
                    <a:lumMod val="10000"/>
                  </a:schemeClr>
                </a:solidFill>
                <a:latin typeface="Arial" panose="020B0604020202020204" pitchFamily="34" charset="0"/>
                <a:cs typeface="Arial" panose="020B0604020202020204" pitchFamily="34" charset="0"/>
              </a:rPr>
              <a:t>After obviously shunning the American high jumpers, Hitler was apparently told by the president of the International Olympic Committee that he either congratulate all medalists or none. Hitler chose to congratulate none, perhaps because he was unwilling to shake the hands of the many athletes of color who were likely to win.</a:t>
            </a:r>
          </a:p>
        </p:txBody>
      </p:sp>
    </p:spTree>
    <p:extLst>
      <p:ext uri="{BB962C8B-B14F-4D97-AF65-F5344CB8AC3E}">
        <p14:creationId xmlns:p14="http://schemas.microsoft.com/office/powerpoint/2010/main" val="3107374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dirty="0"/>
              <a:t>The “Sepia Squad”</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0" y="2286000"/>
            <a:ext cx="9124745"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tx2">
                    <a:lumMod val="10000"/>
                  </a:schemeClr>
                </a:solidFill>
                <a:latin typeface="Arial" panose="020B0604020202020204" pitchFamily="34" charset="0"/>
                <a:cs typeface="Arial" panose="020B0604020202020204" pitchFamily="34" charset="0"/>
              </a:rPr>
              <a:t>Over the next week to 10 days, African Americans, dubbed by sports reporters as the “</a:t>
            </a:r>
            <a:r>
              <a:rPr lang="it-IT" sz="3600" dirty="0" err="1">
                <a:solidFill>
                  <a:schemeClr val="tx2">
                    <a:lumMod val="10000"/>
                  </a:schemeClr>
                </a:solidFill>
                <a:latin typeface="Arial" panose="020B0604020202020204" pitchFamily="34" charset="0"/>
                <a:cs typeface="Arial" panose="020B0604020202020204" pitchFamily="34" charset="0"/>
              </a:rPr>
              <a:t>Sepia</a:t>
            </a:r>
            <a:r>
              <a:rPr lang="it-IT" sz="3600" dirty="0">
                <a:solidFill>
                  <a:schemeClr val="tx2">
                    <a:lumMod val="10000"/>
                  </a:schemeClr>
                </a:solidFill>
                <a:latin typeface="Arial" panose="020B0604020202020204" pitchFamily="34" charset="0"/>
                <a:cs typeface="Arial" panose="020B0604020202020204" pitchFamily="34" charset="0"/>
              </a:rPr>
              <a:t> Squad,</a:t>
            </a:r>
            <a:r>
              <a:rPr lang="en-US" sz="3600" dirty="0">
                <a:solidFill>
                  <a:schemeClr val="tx2">
                    <a:lumMod val="10000"/>
                  </a:schemeClr>
                </a:solidFill>
                <a:latin typeface="Arial" panose="020B0604020202020204" pitchFamily="34" charset="0"/>
                <a:cs typeface="Arial" panose="020B0604020202020204" pitchFamily="34" charset="0"/>
              </a:rPr>
              <a:t>” dominated track and field. It began on day three in the 100-meter finals and then the 800 meters. In the 100, Owens finished first, Metcalfe finished second and Tinus </a:t>
            </a:r>
            <a:r>
              <a:rPr lang="en-US" sz="3600" dirty="0" err="1">
                <a:solidFill>
                  <a:schemeClr val="tx2">
                    <a:lumMod val="10000"/>
                  </a:schemeClr>
                </a:solidFill>
                <a:latin typeface="Arial" panose="020B0604020202020204" pitchFamily="34" charset="0"/>
                <a:cs typeface="Arial" panose="020B0604020202020204" pitchFamily="34" charset="0"/>
              </a:rPr>
              <a:t>Osendarp</a:t>
            </a:r>
            <a:r>
              <a:rPr lang="en-US" sz="3600" dirty="0">
                <a:solidFill>
                  <a:schemeClr val="tx2">
                    <a:lumMod val="10000"/>
                  </a:schemeClr>
                </a:solidFill>
                <a:latin typeface="Arial" panose="020B0604020202020204" pitchFamily="34" charset="0"/>
                <a:cs typeface="Arial" panose="020B0604020202020204" pitchFamily="34" charset="0"/>
              </a:rPr>
              <a:t> from the Netherlands, described as “the fastest White man,” took third place. </a:t>
            </a: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Woodruff next captured the 800 in bizarre fashion. Hemmed in by other runners and suffering a gash on his leg, he knew he didn’t have a chance if he couldn’t break away. He suddenly stopped running, standing still until the runners passed him. Then he moved to the outside lane, sprinted to the tape and won.</a:t>
            </a:r>
          </a:p>
        </p:txBody>
      </p:sp>
      <p:sp>
        <p:nvSpPr>
          <p:cNvPr id="2" name="TextBox 1">
            <a:extLst>
              <a:ext uri="{FF2B5EF4-FFF2-40B4-BE49-F238E27FC236}">
                <a16:creationId xmlns:a16="http://schemas.microsoft.com/office/drawing/2014/main" id="{B49592D7-79A0-4E40-A996-55520E2FC3E9}"/>
              </a:ext>
            </a:extLst>
          </p:cNvPr>
          <p:cNvSpPr txBox="1"/>
          <p:nvPr/>
        </p:nvSpPr>
        <p:spPr>
          <a:xfrm>
            <a:off x="15216554" y="8474225"/>
            <a:ext cx="8440472" cy="305724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r>
              <a:rPr lang="en-US" sz="3200" dirty="0">
                <a:solidFill>
                  <a:schemeClr val="bg1">
                    <a:lumMod val="50000"/>
                  </a:schemeClr>
                </a:solidFill>
                <a:latin typeface="Arial" panose="020B0604020202020204" pitchFamily="34" charset="0"/>
                <a:cs typeface="Arial" panose="020B0604020202020204" pitchFamily="34" charset="0"/>
              </a:rPr>
              <a:t>July, 1936 on the SS Manhattan, headed for Berlin. Left to right: James </a:t>
            </a:r>
            <a:r>
              <a:rPr lang="en-US" sz="3200" dirty="0" err="1">
                <a:solidFill>
                  <a:schemeClr val="bg1">
                    <a:lumMod val="50000"/>
                  </a:schemeClr>
                </a:solidFill>
                <a:latin typeface="Arial" panose="020B0604020202020204" pitchFamily="34" charset="0"/>
                <a:cs typeface="Arial" panose="020B0604020202020204" pitchFamily="34" charset="0"/>
              </a:rPr>
              <a:t>LuValle</a:t>
            </a:r>
            <a:r>
              <a:rPr lang="en-US" sz="3200" dirty="0">
                <a:solidFill>
                  <a:schemeClr val="bg1">
                    <a:lumMod val="50000"/>
                  </a:schemeClr>
                </a:solidFill>
                <a:latin typeface="Arial" panose="020B0604020202020204" pitchFamily="34" charset="0"/>
                <a:cs typeface="Arial" panose="020B0604020202020204" pitchFamily="34" charset="0"/>
              </a:rPr>
              <a:t>, 400m Bronze Medalist; Archie Williams, 400m Gold Medalist; John Woodruff, 800m Gold Medalist; Cornelius Johnson, High Jump Gold Medalist; Mack Robinson, 200m Silver Medalist. </a:t>
            </a:r>
            <a:endParaRPr kumimoji="0" lang="en-US" sz="3200" u="none" strike="noStrike" cap="none" spc="0" normalizeH="0" baseline="0" dirty="0">
              <a:ln>
                <a:noFill/>
              </a:ln>
              <a:solidFill>
                <a:schemeClr val="bg1">
                  <a:lumMod val="50000"/>
                </a:schemeClr>
              </a:solidFill>
              <a:effectLst/>
              <a:uFillTx/>
              <a:latin typeface="Arial" panose="020B0604020202020204" pitchFamily="34" charset="0"/>
              <a:cs typeface="Arial" panose="020B0604020202020204" pitchFamily="34" charset="0"/>
              <a:sym typeface="Bodoni SvtyTwo ITC TT-Book"/>
            </a:endParaRPr>
          </a:p>
        </p:txBody>
      </p:sp>
      <p:pic>
        <p:nvPicPr>
          <p:cNvPr id="7" name="Picture 6">
            <a:extLst>
              <a:ext uri="{FF2B5EF4-FFF2-40B4-BE49-F238E27FC236}">
                <a16:creationId xmlns:a16="http://schemas.microsoft.com/office/drawing/2014/main" id="{83861DC7-D6E2-214F-AF91-A1CC3C67D5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34158" y="1506071"/>
            <a:ext cx="9585820" cy="6968154"/>
          </a:xfrm>
          <a:prstGeom prst="rect">
            <a:avLst/>
          </a:prstGeom>
          <a:effectLst>
            <a:softEdge rad="127000"/>
          </a:effectLst>
        </p:spPr>
      </p:pic>
    </p:spTree>
    <p:extLst>
      <p:ext uri="{BB962C8B-B14F-4D97-AF65-F5344CB8AC3E}">
        <p14:creationId xmlns:p14="http://schemas.microsoft.com/office/powerpoint/2010/main" val="2917796249"/>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dirty="0"/>
              <a:t>Berlin Olympics</a:t>
            </a:r>
            <a:br>
              <a:rPr lang="en-US" sz="7200" dirty="0"/>
            </a:br>
            <a:r>
              <a:rPr lang="en-US" sz="5000" dirty="0"/>
              <a:t>Americans Show Up Germany’s So-called Master Race</a:t>
            </a:r>
            <a:endParaRPr sz="5000" dirty="0"/>
          </a:p>
        </p:txBody>
      </p:sp>
      <p:pic>
        <p:nvPicPr>
          <p:cNvPr id="8" name="Picture 7">
            <a:extLst>
              <a:ext uri="{FF2B5EF4-FFF2-40B4-BE49-F238E27FC236}">
                <a16:creationId xmlns:a16="http://schemas.microsoft.com/office/drawing/2014/main" id="{57F936D4-8414-4343-9656-86F6122B63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29200" y="3364865"/>
            <a:ext cx="12605657" cy="9436735"/>
          </a:xfrm>
          <a:prstGeom prst="rect">
            <a:avLst/>
          </a:prstGeom>
          <a:effectLst>
            <a:softEdge rad="254000"/>
          </a:effectLst>
        </p:spPr>
      </p:pic>
      <p:sp>
        <p:nvSpPr>
          <p:cNvPr id="2" name="TextBox 1">
            <a:extLst>
              <a:ext uri="{FF2B5EF4-FFF2-40B4-BE49-F238E27FC236}">
                <a16:creationId xmlns:a16="http://schemas.microsoft.com/office/drawing/2014/main" id="{A7E14908-7B8D-BF48-977A-D37EC628D0FA}"/>
              </a:ext>
            </a:extLst>
          </p:cNvPr>
          <p:cNvSpPr txBox="1"/>
          <p:nvPr/>
        </p:nvSpPr>
        <p:spPr>
          <a:xfrm>
            <a:off x="17960400" y="10126656"/>
            <a:ext cx="4670656" cy="182614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dirty="0">
                <a:solidFill>
                  <a:schemeClr val="bg1">
                    <a:lumMod val="50000"/>
                  </a:schemeClr>
                </a:solidFill>
                <a:latin typeface="Arial" panose="020B0604020202020204" pitchFamily="34" charset="0"/>
                <a:cs typeface="Arial" panose="020B0604020202020204" pitchFamily="34" charset="0"/>
              </a:rPr>
              <a:t>At the end of the first Olympic torch relay, the Olympic flame arrives in Berlin,1936.</a:t>
            </a:r>
            <a:endParaRPr kumimoji="0" lang="en-US" u="none" strike="noStrike" cap="none" spc="0" normalizeH="0" baseline="0" dirty="0">
              <a:ln>
                <a:noFill/>
              </a:ln>
              <a:solidFill>
                <a:schemeClr val="bg1">
                  <a:lumMod val="50000"/>
                </a:schemeClr>
              </a:solidFill>
              <a:effectLst/>
              <a:uFillTx/>
              <a:latin typeface="Arial" panose="020B0604020202020204" pitchFamily="34" charset="0"/>
              <a:cs typeface="Arial" panose="020B0604020202020204" pitchFamily="34" charset="0"/>
              <a:sym typeface="Bodoni SvtyTwo ITC TT-Book"/>
            </a:endParaRPr>
          </a:p>
        </p:txBody>
      </p:sp>
    </p:spTree>
    <p:extLst>
      <p:ext uri="{BB962C8B-B14F-4D97-AF65-F5344CB8AC3E}">
        <p14:creationId xmlns:p14="http://schemas.microsoft.com/office/powerpoint/2010/main" val="133812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dirty="0"/>
              <a:t>Jesse Owens </a:t>
            </a:r>
            <a:br>
              <a:rPr lang="en-US" sz="7200" dirty="0"/>
            </a:br>
            <a:r>
              <a:rPr lang="en-US" sz="7200" dirty="0"/>
              <a:t>Makes a Friend</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0" y="3200400"/>
            <a:ext cx="6716652"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tx2">
                    <a:lumMod val="10000"/>
                  </a:schemeClr>
                </a:solidFill>
                <a:latin typeface="Arial" panose="020B0604020202020204" pitchFamily="34" charset="0"/>
                <a:cs typeface="Arial" panose="020B0604020202020204" pitchFamily="34" charset="0"/>
              </a:rPr>
              <a:t>On day four, Owens again was the star. He earned gold in the long jump, besting Lutz Long, a blonde, blue-eyed German. </a:t>
            </a: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Legend has it that Owens and Long became fast friends. Long and Owens wrote to each other after the games, including a heartfelt letter from Long right before he was deployed as a soldier in Germany’s army. </a:t>
            </a:r>
            <a:br>
              <a:rPr lang="en-US" sz="3600" dirty="0">
                <a:solidFill>
                  <a:schemeClr val="tx2">
                    <a:lumMod val="10000"/>
                  </a:schemeClr>
                </a:solidFill>
                <a:latin typeface="Arial" panose="020B0604020202020204" pitchFamily="34" charset="0"/>
                <a:cs typeface="Arial" panose="020B0604020202020204" pitchFamily="34" charset="0"/>
              </a:rPr>
            </a:br>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Long was killed in the war.</a:t>
            </a:r>
          </a:p>
          <a:p>
            <a:endParaRPr lang="en-US" sz="3600" dirty="0">
              <a:solidFill>
                <a:schemeClr val="tx2">
                  <a:lumMod val="10000"/>
                </a:schemeClr>
              </a:solidFill>
              <a:latin typeface="Arial" panose="020B0604020202020204" pitchFamily="34" charset="0"/>
              <a:cs typeface="Arial" panose="020B0604020202020204" pitchFamily="34" charset="0"/>
            </a:endParaRPr>
          </a:p>
        </p:txBody>
      </p:sp>
      <p:sp>
        <p:nvSpPr>
          <p:cNvPr id="2" name="Rectangle 1">
            <a:extLst>
              <a:ext uri="{FF2B5EF4-FFF2-40B4-BE49-F238E27FC236}">
                <a16:creationId xmlns:a16="http://schemas.microsoft.com/office/drawing/2014/main" id="{B1494990-D158-764F-A309-B1092DF0EAC0}"/>
              </a:ext>
            </a:extLst>
          </p:cNvPr>
          <p:cNvSpPr/>
          <p:nvPr/>
        </p:nvSpPr>
        <p:spPr>
          <a:xfrm>
            <a:off x="14146305" y="9954283"/>
            <a:ext cx="9181975" cy="954107"/>
          </a:xfrm>
          <a:prstGeom prst="rect">
            <a:avLst/>
          </a:prstGeom>
        </p:spPr>
        <p:txBody>
          <a:bodyPr wrap="square">
            <a:spAutoFit/>
          </a:bodyPr>
          <a:lstStyle/>
          <a:p>
            <a:pPr algn="r"/>
            <a:r>
              <a:rPr lang="en-US" dirty="0">
                <a:solidFill>
                  <a:schemeClr val="bg1">
                    <a:lumMod val="50000"/>
                  </a:schemeClr>
                </a:solidFill>
                <a:latin typeface="Arial" panose="020B0604020202020204" pitchFamily="34" charset="0"/>
                <a:cs typeface="Arial" panose="020B0604020202020204" pitchFamily="34" charset="0"/>
              </a:rPr>
              <a:t>Jesse Owens on the podium after winning the long jump. Lutz Long is behind Owens as the silver medalist.</a:t>
            </a:r>
          </a:p>
        </p:txBody>
      </p:sp>
      <p:pic>
        <p:nvPicPr>
          <p:cNvPr id="4" name="Picture 3">
            <a:extLst>
              <a:ext uri="{FF2B5EF4-FFF2-40B4-BE49-F238E27FC236}">
                <a16:creationId xmlns:a16="http://schemas.microsoft.com/office/drawing/2014/main" id="{AE858A93-726D-8E4A-B8EB-E388CF7EB8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44350" y="1464507"/>
            <a:ext cx="11517758" cy="8489776"/>
          </a:xfrm>
          <a:prstGeom prst="rect">
            <a:avLst/>
          </a:prstGeom>
          <a:effectLst>
            <a:softEdge rad="190500"/>
          </a:effectLst>
        </p:spPr>
      </p:pic>
      <p:sp>
        <p:nvSpPr>
          <p:cNvPr id="3" name="TextBox 1">
            <a:extLst>
              <a:ext uri="{FF2B5EF4-FFF2-40B4-BE49-F238E27FC236}">
                <a16:creationId xmlns:a16="http://schemas.microsoft.com/office/drawing/2014/main" id="{0D7B7523-E610-C44E-FC5B-ECF98050A0B4}"/>
              </a:ext>
            </a:extLst>
          </p:cNvPr>
          <p:cNvSpPr txBox="1"/>
          <p:nvPr/>
        </p:nvSpPr>
        <p:spPr>
          <a:xfrm>
            <a:off x="4963516" y="11721244"/>
            <a:ext cx="18634363" cy="1210588"/>
          </a:xfrm>
          <a:prstGeom prst="rect">
            <a:avLst/>
          </a:prstGeom>
          <a:ln>
            <a:noFill/>
          </a:ln>
        </p:spPr>
        <p:style>
          <a:lnRef idx="2">
            <a:schemeClr val="accent4"/>
          </a:lnRef>
          <a:fillRef idx="1">
            <a:schemeClr val="lt1"/>
          </a:fillRef>
          <a:effectRef idx="0">
            <a:schemeClr val="accent4"/>
          </a:effectRef>
          <a:fontRef idx="minor">
            <a:schemeClr val="dk1"/>
          </a:fontRef>
        </p:style>
        <p:txBody>
          <a:bodyPr rot="0" spcFirstLastPara="1" vert="horz" wrap="square" lIns="50800" tIns="50800" rIns="50800" bIns="50800" numCol="1" spcCol="38100" rtlCol="0" fromWordArt="0" anchor="ctr" anchorCtr="0" forceAA="0" compatLnSpc="1">
            <a:prstTxWarp prst="textNoShape">
              <a:avLst/>
            </a:prstTxWarp>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chemeClr val="dk1"/>
                </a:solidFill>
                <a:effectLst/>
                <a:uFillTx/>
                <a:latin typeface="+mn-lt"/>
                <a:ea typeface="+mn-ea"/>
                <a:cs typeface="+mn-cs"/>
                <a:sym typeface="Bodoni SvtyTwo ITC TT-Book"/>
              </a:defRPr>
            </a:lvl1pPr>
            <a:lvl2pPr marL="0" marR="0" indent="457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chemeClr val="dk1"/>
                </a:solidFill>
                <a:effectLst/>
                <a:uFillTx/>
                <a:latin typeface="+mn-lt"/>
                <a:ea typeface="+mn-ea"/>
                <a:cs typeface="+mn-cs"/>
                <a:sym typeface="Bodoni SvtyTwo ITC TT-Book"/>
              </a:defRPr>
            </a:lvl2pPr>
            <a:lvl3pPr marL="0" marR="0" indent="914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chemeClr val="dk1"/>
                </a:solidFill>
                <a:effectLst/>
                <a:uFillTx/>
                <a:latin typeface="+mn-lt"/>
                <a:ea typeface="+mn-ea"/>
                <a:cs typeface="+mn-cs"/>
                <a:sym typeface="Bodoni SvtyTwo ITC TT-Book"/>
              </a:defRPr>
            </a:lvl3pPr>
            <a:lvl4pPr marL="0" marR="0" indent="1371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chemeClr val="dk1"/>
                </a:solidFill>
                <a:effectLst/>
                <a:uFillTx/>
                <a:latin typeface="+mn-lt"/>
                <a:ea typeface="+mn-ea"/>
                <a:cs typeface="+mn-cs"/>
                <a:sym typeface="Bodoni SvtyTwo ITC TT-Book"/>
              </a:defRPr>
            </a:lvl4pPr>
            <a:lvl5pPr marL="0" marR="0" indent="18288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chemeClr val="dk1"/>
                </a:solidFill>
                <a:effectLst/>
                <a:uFillTx/>
                <a:latin typeface="+mn-lt"/>
                <a:ea typeface="+mn-ea"/>
                <a:cs typeface="+mn-cs"/>
                <a:sym typeface="Bodoni SvtyTwo ITC TT-Book"/>
              </a:defRPr>
            </a:lvl5pPr>
            <a:lvl6pPr marL="0" marR="0" indent="22860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chemeClr val="dk1"/>
                </a:solidFill>
                <a:effectLst/>
                <a:uFillTx/>
                <a:latin typeface="+mn-lt"/>
                <a:ea typeface="+mn-ea"/>
                <a:cs typeface="+mn-cs"/>
                <a:sym typeface="Bodoni SvtyTwo ITC TT-Book"/>
              </a:defRPr>
            </a:lvl6pPr>
            <a:lvl7pPr marL="0" marR="0" indent="2743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chemeClr val="dk1"/>
                </a:solidFill>
                <a:effectLst/>
                <a:uFillTx/>
                <a:latin typeface="+mn-lt"/>
                <a:ea typeface="+mn-ea"/>
                <a:cs typeface="+mn-cs"/>
                <a:sym typeface="Bodoni SvtyTwo ITC TT-Book"/>
              </a:defRPr>
            </a:lvl7pPr>
            <a:lvl8pPr marL="0" marR="0" indent="3200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chemeClr val="dk1"/>
                </a:solidFill>
                <a:effectLst/>
                <a:uFillTx/>
                <a:latin typeface="+mn-lt"/>
                <a:ea typeface="+mn-ea"/>
                <a:cs typeface="+mn-cs"/>
                <a:sym typeface="Bodoni SvtyTwo ITC TT-Book"/>
              </a:defRPr>
            </a:lvl8pPr>
            <a:lvl9pPr marL="0" marR="0" indent="3657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chemeClr val="dk1"/>
                </a:solidFill>
                <a:effectLst/>
                <a:uFillTx/>
                <a:latin typeface="+mn-lt"/>
                <a:ea typeface="+mn-ea"/>
                <a:cs typeface="+mn-cs"/>
                <a:sym typeface="Bodoni SvtyTwo ITC TT-Book"/>
              </a:defRPr>
            </a:lvl9pPr>
          </a:lstStyle>
          <a:p>
            <a:r>
              <a:rPr lang="en-US" sz="3600" dirty="0">
                <a:latin typeface="Arial" panose="020B0604020202020204" pitchFamily="34" charset="0"/>
                <a:cs typeface="Arial" panose="020B0604020202020204" pitchFamily="34" charset="0"/>
              </a:rPr>
              <a:t>Do you think Long believed in “Aryan supremacy” after becoming Owens’ friend?  Do you think someone who didn’t share Hitler’s beliefs might have still fought in the German army?</a:t>
            </a:r>
          </a:p>
        </p:txBody>
      </p:sp>
    </p:spTree>
    <p:extLst>
      <p:ext uri="{BB962C8B-B14F-4D97-AF65-F5344CB8AC3E}">
        <p14:creationId xmlns:p14="http://schemas.microsoft.com/office/powerpoint/2010/main" val="2170141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dirty="0"/>
              <a:t>Jesse Owens: Victorious</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11308772" y="2266950"/>
            <a:ext cx="10475463" cy="179978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tx2">
                    <a:lumMod val="10000"/>
                  </a:schemeClr>
                </a:solidFill>
                <a:latin typeface="Arial" panose="020B0604020202020204" pitchFamily="34" charset="0"/>
                <a:cs typeface="Arial" panose="020B0604020202020204" pitchFamily="34" charset="0"/>
              </a:rPr>
              <a:t>On day five, Owens obtained his third championship in the 200-meter. </a:t>
            </a: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This time he outran teammate Matthew </a:t>
            </a:r>
            <a:r>
              <a:rPr lang="en-US" sz="3600" dirty="0" err="1">
                <a:solidFill>
                  <a:schemeClr val="tx2">
                    <a:lumMod val="10000"/>
                  </a:schemeClr>
                </a:solidFill>
                <a:latin typeface="Arial" panose="020B0604020202020204" pitchFamily="34" charset="0"/>
                <a:cs typeface="Arial" panose="020B0604020202020204" pitchFamily="34" charset="0"/>
              </a:rPr>
              <a:t>MacKenzie</a:t>
            </a:r>
            <a:r>
              <a:rPr lang="en-US" sz="3600" dirty="0">
                <a:solidFill>
                  <a:schemeClr val="tx2">
                    <a:lumMod val="10000"/>
                  </a:schemeClr>
                </a:solidFill>
                <a:latin typeface="Arial" panose="020B0604020202020204" pitchFamily="34" charset="0"/>
                <a:cs typeface="Arial" panose="020B0604020202020204" pitchFamily="34" charset="0"/>
              </a:rPr>
              <a:t> “Mack” Robinson, a Pasadena Junior College standout. Although he became an Olympic medalist, in later years he would play second fiddle to his younger brother, </a:t>
            </a:r>
            <a:r>
              <a:rPr lang="en-US" sz="3600" dirty="0">
                <a:solidFill>
                  <a:schemeClr val="tx2">
                    <a:lumMod val="10000"/>
                  </a:schemeClr>
                </a:solidFill>
                <a:latin typeface="Arial" panose="020B0604020202020204" pitchFamily="34" charset="0"/>
                <a:ea typeface="Lato"/>
                <a:cs typeface="Arial" panose="020B0604020202020204" pitchFamily="34" charset="0"/>
              </a:rPr>
              <a:t>Jackie Robinson, </a:t>
            </a:r>
            <a:r>
              <a:rPr lang="en-US" sz="3600" dirty="0">
                <a:solidFill>
                  <a:schemeClr val="tx2">
                    <a:lumMod val="10000"/>
                  </a:schemeClr>
                </a:solidFill>
                <a:latin typeface="Arial" panose="020B0604020202020204" pitchFamily="34" charset="0"/>
                <a:cs typeface="Arial" panose="020B0604020202020204" pitchFamily="34" charset="0"/>
              </a:rPr>
              <a:t>who in 1947 broke Major League Baseball’s color barrier. </a:t>
            </a: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By winning the 200, Owens became the first Olympian to take three gold medals in one Olympics since 1928. The Ohio State star was now finished competing. </a:t>
            </a: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Or so he thought.</a:t>
            </a:r>
            <a:endParaRPr lang="en-US" dirty="0">
              <a:solidFill>
                <a:schemeClr val="tx2">
                  <a:lumMod val="10000"/>
                </a:schemeClr>
              </a:solidFill>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879D0B5A-C3F7-0A4A-9140-8EC1116A2D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29200" y="2185916"/>
            <a:ext cx="5763891" cy="10977701"/>
          </a:xfrm>
          <a:prstGeom prst="rect">
            <a:avLst/>
          </a:prstGeom>
          <a:effectLst>
            <a:softEdge rad="127000"/>
          </a:effectLst>
        </p:spPr>
      </p:pic>
      <p:pic>
        <p:nvPicPr>
          <p:cNvPr id="10" name="Picture 9">
            <a:extLst>
              <a:ext uri="{FF2B5EF4-FFF2-40B4-BE49-F238E27FC236}">
                <a16:creationId xmlns:a16="http://schemas.microsoft.com/office/drawing/2014/main" id="{EDBE926D-BB39-DA44-AA71-89AE371553C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56119" y="2266950"/>
            <a:ext cx="4327610" cy="4339089"/>
          </a:xfrm>
          <a:prstGeom prst="rect">
            <a:avLst/>
          </a:prstGeom>
          <a:effectLst>
            <a:softEdge rad="63500"/>
          </a:effectLst>
        </p:spPr>
      </p:pic>
      <p:sp>
        <p:nvSpPr>
          <p:cNvPr id="11" name="TextBox 10">
            <a:extLst>
              <a:ext uri="{FF2B5EF4-FFF2-40B4-BE49-F238E27FC236}">
                <a16:creationId xmlns:a16="http://schemas.microsoft.com/office/drawing/2014/main" id="{582C5839-5A8D-AA42-9905-0CD9E7F1026B}"/>
              </a:ext>
            </a:extLst>
          </p:cNvPr>
          <p:cNvSpPr txBox="1"/>
          <p:nvPr/>
        </p:nvSpPr>
        <p:spPr>
          <a:xfrm flipH="1">
            <a:off x="11308772" y="12237343"/>
            <a:ext cx="9237519"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defTabSz="2438338" rtl="0" fontAlgn="auto" latinLnBrk="0" hangingPunct="0">
              <a:lnSpc>
                <a:spcPct val="100000"/>
              </a:lnSpc>
              <a:spcBef>
                <a:spcPts val="0"/>
              </a:spcBef>
              <a:spcAft>
                <a:spcPts val="0"/>
              </a:spcAft>
              <a:buClrTx/>
              <a:buSzTx/>
              <a:buFontTx/>
              <a:buNone/>
              <a:tabLst/>
            </a:pPr>
            <a:r>
              <a:rPr kumimoji="0" lang="en-US" u="none" strike="noStrike" cap="none" spc="0" normalizeH="0" baseline="0" dirty="0">
                <a:ln>
                  <a:noFill/>
                </a:ln>
                <a:solidFill>
                  <a:schemeClr val="bg2"/>
                </a:solidFill>
                <a:effectLst/>
                <a:uFillTx/>
                <a:latin typeface="Arial" panose="020B0604020202020204" pitchFamily="34" charset="0"/>
                <a:cs typeface="Arial" panose="020B0604020202020204" pitchFamily="34" charset="0"/>
                <a:sym typeface="Bodoni SvtyTwo ITC TT-Book"/>
              </a:rPr>
              <a:t>Jesse Owens in 1936 – and one of his medals</a:t>
            </a:r>
          </a:p>
        </p:txBody>
      </p:sp>
    </p:spTree>
    <p:extLst>
      <p:ext uri="{BB962C8B-B14F-4D97-AF65-F5344CB8AC3E}">
        <p14:creationId xmlns:p14="http://schemas.microsoft.com/office/powerpoint/2010/main" val="34444374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animEffect transition="in" filter="fade">
                                      <p:cBhvr>
                                        <p:cTn id="7" dur="500"/>
                                        <p:tgtEl>
                                          <p:spTgt spid="5">
                                            <p:txEl>
                                              <p:pRg st="4" end="4"/>
                                            </p:txEl>
                                          </p:spTgt>
                                        </p:tgtEl>
                                      </p:cBhvr>
                                    </p:animEffect>
                                  </p:childTnLst>
                                </p:cTn>
                              </p:par>
                              <p:par>
                                <p:cTn id="8" presetID="21" presetClass="entr" presetSubtype="1"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heel(1)">
                                      <p:cBhvr>
                                        <p:cTn id="10" dur="20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xEl>
                                              <p:pRg st="6" end="6"/>
                                            </p:txEl>
                                          </p:spTgt>
                                        </p:tgtEl>
                                        <p:attrNameLst>
                                          <p:attrName>style.visibility</p:attrName>
                                        </p:attrNameLst>
                                      </p:cBhvr>
                                      <p:to>
                                        <p:strVal val="visible"/>
                                      </p:to>
                                    </p:set>
                                    <p:animEffect transition="in" filter="fade">
                                      <p:cBhvr>
                                        <p:cTn id="15"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dirty="0"/>
              <a:t>More Wins… </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13926313" y="2014615"/>
            <a:ext cx="9401967"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tx2">
                    <a:lumMod val="10000"/>
                  </a:schemeClr>
                </a:solidFill>
                <a:latin typeface="Arial" panose="020B0604020202020204" pitchFamily="34" charset="0"/>
                <a:cs typeface="Arial" panose="020B0604020202020204" pitchFamily="34" charset="0"/>
              </a:rPr>
              <a:t>Meanwhile, Archie Williams, a mechanical engineering major at Berkley, nailed down what seemed to be last gold medal for African American men when he won the 400 meter. He later taught aviation at the Tuskegee Institute during World War II and retired a lieutenant colonel. </a:t>
            </a: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Finishing behind him in third place was Jim </a:t>
            </a:r>
            <a:r>
              <a:rPr lang="en-US" sz="3600" dirty="0" err="1">
                <a:solidFill>
                  <a:schemeClr val="tx2">
                    <a:lumMod val="10000"/>
                  </a:schemeClr>
                </a:solidFill>
                <a:latin typeface="Arial" panose="020B0604020202020204" pitchFamily="34" charset="0"/>
                <a:cs typeface="Arial" panose="020B0604020202020204" pitchFamily="34" charset="0"/>
              </a:rPr>
              <a:t>LuValle</a:t>
            </a:r>
            <a:r>
              <a:rPr lang="en-US" sz="3600" dirty="0">
                <a:solidFill>
                  <a:schemeClr val="tx2">
                    <a:lumMod val="10000"/>
                  </a:schemeClr>
                </a:solidFill>
                <a:latin typeface="Arial" panose="020B0604020202020204" pitchFamily="34" charset="0"/>
                <a:cs typeface="Arial" panose="020B0604020202020204" pitchFamily="34" charset="0"/>
              </a:rPr>
              <a:t>, later the first Black to earn a doctorate degree at California Institute of Technology and received three United States patents for research in color photography.</a:t>
            </a:r>
          </a:p>
        </p:txBody>
      </p:sp>
      <p:pic>
        <p:nvPicPr>
          <p:cNvPr id="3" name="Picture 2">
            <a:extLst>
              <a:ext uri="{FF2B5EF4-FFF2-40B4-BE49-F238E27FC236}">
                <a16:creationId xmlns:a16="http://schemas.microsoft.com/office/drawing/2014/main" id="{EEDC8D93-A354-E64A-89D3-C860E4002F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0181" y="2497118"/>
            <a:ext cx="10529455" cy="8086978"/>
          </a:xfrm>
          <a:prstGeom prst="rect">
            <a:avLst/>
          </a:prstGeom>
          <a:effectLst>
            <a:softEdge rad="190500"/>
          </a:effectLst>
        </p:spPr>
      </p:pic>
      <p:sp>
        <p:nvSpPr>
          <p:cNvPr id="4" name="TextBox 3">
            <a:extLst>
              <a:ext uri="{FF2B5EF4-FFF2-40B4-BE49-F238E27FC236}">
                <a16:creationId xmlns:a16="http://schemas.microsoft.com/office/drawing/2014/main" id="{FB893354-E377-A147-BA73-967B791A23D0}"/>
              </a:ext>
            </a:extLst>
          </p:cNvPr>
          <p:cNvSpPr txBox="1"/>
          <p:nvPr/>
        </p:nvSpPr>
        <p:spPr>
          <a:xfrm>
            <a:off x="5029200" y="10922649"/>
            <a:ext cx="7933765" cy="139525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2438338" rtl="0" fontAlgn="auto" latinLnBrk="0" hangingPunct="0">
              <a:lnSpc>
                <a:spcPct val="100000"/>
              </a:lnSpc>
              <a:spcBef>
                <a:spcPts val="0"/>
              </a:spcBef>
              <a:spcAft>
                <a:spcPts val="0"/>
              </a:spcAft>
              <a:buClrTx/>
              <a:buSzTx/>
              <a:buFontTx/>
              <a:buNone/>
              <a:tabLst/>
            </a:pPr>
            <a:r>
              <a:rPr kumimoji="0" lang="en-US" u="none" strike="noStrike" cap="none" spc="0" normalizeH="0" baseline="0" dirty="0">
                <a:ln>
                  <a:noFill/>
                </a:ln>
                <a:solidFill>
                  <a:schemeClr val="bg1">
                    <a:lumMod val="50000"/>
                  </a:schemeClr>
                </a:solidFill>
                <a:effectLst/>
                <a:uFillTx/>
                <a:latin typeface="Arial" panose="020B0604020202020204" pitchFamily="34" charset="0"/>
                <a:cs typeface="Arial" panose="020B0604020202020204" pitchFamily="34" charset="0"/>
                <a:sym typeface="Bodoni SvtyTwo ITC TT-Book"/>
              </a:rPr>
              <a:t>Archie Williams and Jim </a:t>
            </a:r>
            <a:r>
              <a:rPr kumimoji="0" lang="en-US" u="none" strike="noStrike" cap="none" spc="0" normalizeH="0" baseline="0" dirty="0" err="1">
                <a:ln>
                  <a:noFill/>
                </a:ln>
                <a:solidFill>
                  <a:schemeClr val="bg1">
                    <a:lumMod val="50000"/>
                  </a:schemeClr>
                </a:solidFill>
                <a:effectLst/>
                <a:uFillTx/>
                <a:latin typeface="Arial" panose="020B0604020202020204" pitchFamily="34" charset="0"/>
                <a:cs typeface="Arial" panose="020B0604020202020204" pitchFamily="34" charset="0"/>
                <a:sym typeface="Bodoni SvtyTwo ITC TT-Book"/>
              </a:rPr>
              <a:t>Luvalle</a:t>
            </a:r>
            <a:r>
              <a:rPr kumimoji="0" lang="en-US" u="none" strike="noStrike" cap="none" spc="0" normalizeH="0" baseline="0" dirty="0">
                <a:ln>
                  <a:noFill/>
                </a:ln>
                <a:solidFill>
                  <a:schemeClr val="bg1">
                    <a:lumMod val="50000"/>
                  </a:schemeClr>
                </a:solidFill>
                <a:effectLst/>
                <a:uFillTx/>
                <a:latin typeface="Arial" panose="020B0604020202020204" pitchFamily="34" charset="0"/>
                <a:cs typeface="Arial" panose="020B0604020202020204" pitchFamily="34" charset="0"/>
                <a:sym typeface="Bodoni SvtyTwo ITC TT-Book"/>
              </a:rPr>
              <a:t> aboard the SS Manhattan – the steam ship that transported the 1936 Olympic team to Germany.</a:t>
            </a:r>
          </a:p>
        </p:txBody>
      </p:sp>
      <p:sp>
        <p:nvSpPr>
          <p:cNvPr id="2" name="TextBox 1">
            <a:extLst>
              <a:ext uri="{FF2B5EF4-FFF2-40B4-BE49-F238E27FC236}">
                <a16:creationId xmlns:a16="http://schemas.microsoft.com/office/drawing/2014/main" id="{0D7B7523-E610-C44E-FC5B-ECF98050A0B4}"/>
              </a:ext>
            </a:extLst>
          </p:cNvPr>
          <p:cNvSpPr txBox="1"/>
          <p:nvPr/>
        </p:nvSpPr>
        <p:spPr>
          <a:xfrm>
            <a:off x="13926313" y="10394300"/>
            <a:ext cx="9401968" cy="2451953"/>
          </a:xfrm>
          <a:prstGeom prst="rect">
            <a:avLst/>
          </a:prstGeom>
          <a:ln>
            <a:noFill/>
          </a:ln>
        </p:spPr>
        <p:style>
          <a:lnRef idx="2">
            <a:schemeClr val="accent4"/>
          </a:lnRef>
          <a:fillRef idx="1">
            <a:schemeClr val="lt1"/>
          </a:fillRef>
          <a:effectRef idx="0">
            <a:schemeClr val="accent4"/>
          </a:effectRef>
          <a:fontRef idx="minor">
            <a:schemeClr val="dk1"/>
          </a:fontRef>
        </p:style>
        <p:txBody>
          <a:bodyPr rot="0" spcFirstLastPara="1" vert="horz" wrap="square" lIns="182880" tIns="91440" rIns="182880" bIns="91440" numCol="1" spcCol="38100" rtlCol="0" fromWordArt="0" anchor="ctr" anchorCtr="0" forceAA="0" compatLnSpc="1">
            <a:prstTxWarp prst="textNoShape">
              <a:avLst/>
            </a:prstTxWarp>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chemeClr val="dk1"/>
                </a:solidFill>
                <a:effectLst/>
                <a:uFillTx/>
                <a:latin typeface="+mn-lt"/>
                <a:ea typeface="+mn-ea"/>
                <a:cs typeface="+mn-cs"/>
                <a:sym typeface="Bodoni SvtyTwo ITC TT-Book"/>
              </a:defRPr>
            </a:lvl1pPr>
            <a:lvl2pPr marL="0" marR="0" indent="457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chemeClr val="dk1"/>
                </a:solidFill>
                <a:effectLst/>
                <a:uFillTx/>
                <a:latin typeface="+mn-lt"/>
                <a:ea typeface="+mn-ea"/>
                <a:cs typeface="+mn-cs"/>
                <a:sym typeface="Bodoni SvtyTwo ITC TT-Book"/>
              </a:defRPr>
            </a:lvl2pPr>
            <a:lvl3pPr marL="0" marR="0" indent="914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chemeClr val="dk1"/>
                </a:solidFill>
                <a:effectLst/>
                <a:uFillTx/>
                <a:latin typeface="+mn-lt"/>
                <a:ea typeface="+mn-ea"/>
                <a:cs typeface="+mn-cs"/>
                <a:sym typeface="Bodoni SvtyTwo ITC TT-Book"/>
              </a:defRPr>
            </a:lvl3pPr>
            <a:lvl4pPr marL="0" marR="0" indent="1371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chemeClr val="dk1"/>
                </a:solidFill>
                <a:effectLst/>
                <a:uFillTx/>
                <a:latin typeface="+mn-lt"/>
                <a:ea typeface="+mn-ea"/>
                <a:cs typeface="+mn-cs"/>
                <a:sym typeface="Bodoni SvtyTwo ITC TT-Book"/>
              </a:defRPr>
            </a:lvl4pPr>
            <a:lvl5pPr marL="0" marR="0" indent="18288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chemeClr val="dk1"/>
                </a:solidFill>
                <a:effectLst/>
                <a:uFillTx/>
                <a:latin typeface="+mn-lt"/>
                <a:ea typeface="+mn-ea"/>
                <a:cs typeface="+mn-cs"/>
                <a:sym typeface="Bodoni SvtyTwo ITC TT-Book"/>
              </a:defRPr>
            </a:lvl5pPr>
            <a:lvl6pPr marL="0" marR="0" indent="22860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chemeClr val="dk1"/>
                </a:solidFill>
                <a:effectLst/>
                <a:uFillTx/>
                <a:latin typeface="+mn-lt"/>
                <a:ea typeface="+mn-ea"/>
                <a:cs typeface="+mn-cs"/>
                <a:sym typeface="Bodoni SvtyTwo ITC TT-Book"/>
              </a:defRPr>
            </a:lvl6pPr>
            <a:lvl7pPr marL="0" marR="0" indent="2743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chemeClr val="dk1"/>
                </a:solidFill>
                <a:effectLst/>
                <a:uFillTx/>
                <a:latin typeface="+mn-lt"/>
                <a:ea typeface="+mn-ea"/>
                <a:cs typeface="+mn-cs"/>
                <a:sym typeface="Bodoni SvtyTwo ITC TT-Book"/>
              </a:defRPr>
            </a:lvl7pPr>
            <a:lvl8pPr marL="0" marR="0" indent="3200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chemeClr val="dk1"/>
                </a:solidFill>
                <a:effectLst/>
                <a:uFillTx/>
                <a:latin typeface="+mn-lt"/>
                <a:ea typeface="+mn-ea"/>
                <a:cs typeface="+mn-cs"/>
                <a:sym typeface="Bodoni SvtyTwo ITC TT-Book"/>
              </a:defRPr>
            </a:lvl8pPr>
            <a:lvl9pPr marL="0" marR="0" indent="3657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chemeClr val="dk1"/>
                </a:solidFill>
                <a:effectLst/>
                <a:uFillTx/>
                <a:latin typeface="+mn-lt"/>
                <a:ea typeface="+mn-ea"/>
                <a:cs typeface="+mn-cs"/>
                <a:sym typeface="Bodoni SvtyTwo ITC TT-Book"/>
              </a:defRPr>
            </a:lvl9pPr>
          </a:lstStyle>
          <a:p>
            <a:r>
              <a:rPr lang="en-US" sz="3600" dirty="0">
                <a:latin typeface="Arial" panose="020B0604020202020204" pitchFamily="34" charset="0"/>
                <a:cs typeface="Arial" panose="020B0604020202020204" pitchFamily="34" charset="0"/>
              </a:rPr>
              <a:t>Many of the Olympians highlighted in this lesson went on to be successful in careers other than sports. What lessons can sports teach us that promote success in life?</a:t>
            </a:r>
          </a:p>
        </p:txBody>
      </p:sp>
    </p:spTree>
    <p:extLst>
      <p:ext uri="{BB962C8B-B14F-4D97-AF65-F5344CB8AC3E}">
        <p14:creationId xmlns:p14="http://schemas.microsoft.com/office/powerpoint/2010/main" val="3560794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500"/>
                                        <p:tgtEl>
                                          <p:spTgt spid="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dirty="0"/>
              <a:t>… and a Stumble</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0" y="2286000"/>
            <a:ext cx="14840308" cy="144780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tx2">
                    <a:lumMod val="10000"/>
                  </a:schemeClr>
                </a:solidFill>
                <a:latin typeface="Arial" panose="020B0604020202020204" pitchFamily="34" charset="0"/>
                <a:cs typeface="Arial" panose="020B0604020202020204" pitchFamily="34" charset="0"/>
              </a:rPr>
              <a:t>For the two African American women, Louise Stokes (from Boston) and </a:t>
            </a:r>
            <a:r>
              <a:rPr lang="en-US" sz="3600" dirty="0" err="1">
                <a:solidFill>
                  <a:schemeClr val="tx2">
                    <a:lumMod val="10000"/>
                  </a:schemeClr>
                </a:solidFill>
                <a:latin typeface="Arial" panose="020B0604020202020204" pitchFamily="34" charset="0"/>
                <a:cs typeface="Arial" panose="020B0604020202020204" pitchFamily="34" charset="0"/>
              </a:rPr>
              <a:t>Tidye</a:t>
            </a:r>
            <a:r>
              <a:rPr lang="en-US" sz="3600" dirty="0">
                <a:solidFill>
                  <a:schemeClr val="tx2">
                    <a:lumMod val="10000"/>
                  </a:schemeClr>
                </a:solidFill>
                <a:latin typeface="Arial" panose="020B0604020202020204" pitchFamily="34" charset="0"/>
                <a:cs typeface="Arial" panose="020B0604020202020204" pitchFamily="34" charset="0"/>
              </a:rPr>
              <a:t> Pickett (from Chicago), there would be no medals.</a:t>
            </a:r>
          </a:p>
        </p:txBody>
      </p:sp>
      <p:sp>
        <p:nvSpPr>
          <p:cNvPr id="6" name="TextBox 5">
            <a:extLst>
              <a:ext uri="{FF2B5EF4-FFF2-40B4-BE49-F238E27FC236}">
                <a16:creationId xmlns:a16="http://schemas.microsoft.com/office/drawing/2014/main" id="{1DEE57EE-D173-2F46-B443-2F8002009F01}"/>
              </a:ext>
            </a:extLst>
          </p:cNvPr>
          <p:cNvSpPr txBox="1"/>
          <p:nvPr/>
        </p:nvSpPr>
        <p:spPr>
          <a:xfrm>
            <a:off x="5029200" y="3883269"/>
            <a:ext cx="8063345" cy="78585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chemeClr val="tx2">
                    <a:lumMod val="10000"/>
                  </a:schemeClr>
                </a:solidFill>
                <a:latin typeface="Arial" panose="020B0604020202020204" pitchFamily="34" charset="0"/>
                <a:cs typeface="Arial" panose="020B0604020202020204" pitchFamily="34" charset="0"/>
              </a:rPr>
              <a:t>Although qualifying to run the 4 x 100 relay, Stokes and Pickett were shunted from competition, replaced by white runners with slower qualifying times. They watched the race, won by their White teammates, from the sidelines.</a:t>
            </a: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Pickett later competed, racing in the 80-meter hurdles. In the semifinals, she stumbled and finished sixth. Even though it kept her out of the finals, Pickett became the first African American woman to actually compete in the Olympics.</a:t>
            </a:r>
          </a:p>
        </p:txBody>
      </p:sp>
      <p:sp>
        <p:nvSpPr>
          <p:cNvPr id="7" name="TextBox 6">
            <a:extLst>
              <a:ext uri="{FF2B5EF4-FFF2-40B4-BE49-F238E27FC236}">
                <a16:creationId xmlns:a16="http://schemas.microsoft.com/office/drawing/2014/main" id="{ED01FA82-2DFB-C64A-A5D1-E3DC9AE7D8AE}"/>
              </a:ext>
            </a:extLst>
          </p:cNvPr>
          <p:cNvSpPr txBox="1"/>
          <p:nvPr/>
        </p:nvSpPr>
        <p:spPr>
          <a:xfrm>
            <a:off x="14480045" y="10898027"/>
            <a:ext cx="8063345" cy="139525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2438338" rtl="0" fontAlgn="auto" latinLnBrk="0" hangingPunct="0">
              <a:lnSpc>
                <a:spcPct val="100000"/>
              </a:lnSpc>
              <a:spcBef>
                <a:spcPts val="0"/>
              </a:spcBef>
              <a:spcAft>
                <a:spcPts val="0"/>
              </a:spcAft>
              <a:buClrTx/>
              <a:buSzTx/>
              <a:buFontTx/>
              <a:buNone/>
              <a:tabLst/>
            </a:pPr>
            <a:r>
              <a:rPr kumimoji="0" lang="en-US" sz="2800" u="none" strike="noStrike" cap="none" spc="0" normalizeH="0" baseline="0" dirty="0">
                <a:ln>
                  <a:noFill/>
                </a:ln>
                <a:solidFill>
                  <a:schemeClr val="bg1">
                    <a:lumMod val="50000"/>
                  </a:schemeClr>
                </a:solidFill>
                <a:effectLst/>
                <a:uFillTx/>
                <a:latin typeface="Arial" panose="020B0604020202020204" pitchFamily="34" charset="0"/>
                <a:cs typeface="Arial" panose="020B0604020202020204" pitchFamily="34" charset="0"/>
                <a:sym typeface="Bodoni SvtyTwo ITC TT-Book"/>
              </a:rPr>
              <a:t>1936 Women’s Track &amp; Field team including </a:t>
            </a:r>
            <a:r>
              <a:rPr kumimoji="0" lang="en-US" sz="2800" u="none" strike="noStrike" cap="none" spc="0" normalizeH="0" baseline="0" dirty="0" err="1">
                <a:ln>
                  <a:noFill/>
                </a:ln>
                <a:solidFill>
                  <a:schemeClr val="bg1">
                    <a:lumMod val="50000"/>
                  </a:schemeClr>
                </a:solidFill>
                <a:effectLst/>
                <a:uFillTx/>
                <a:latin typeface="Arial" panose="020B0604020202020204" pitchFamily="34" charset="0"/>
                <a:cs typeface="Arial" panose="020B0604020202020204" pitchFamily="34" charset="0"/>
                <a:sym typeface="Bodoni SvtyTwo ITC TT-Book"/>
              </a:rPr>
              <a:t>Tidye</a:t>
            </a:r>
            <a:r>
              <a:rPr kumimoji="0" lang="en-US" sz="2800" u="none" strike="noStrike" cap="none" spc="0" normalizeH="0" baseline="0" dirty="0">
                <a:ln>
                  <a:noFill/>
                </a:ln>
                <a:solidFill>
                  <a:schemeClr val="bg1">
                    <a:lumMod val="50000"/>
                  </a:schemeClr>
                </a:solidFill>
                <a:effectLst/>
                <a:uFillTx/>
                <a:latin typeface="Arial" panose="020B0604020202020204" pitchFamily="34" charset="0"/>
                <a:cs typeface="Arial" panose="020B0604020202020204" pitchFamily="34" charset="0"/>
                <a:sym typeface="Bodoni SvtyTwo ITC TT-Book"/>
              </a:rPr>
              <a:t> Pickett in front row (1st from left) and Louise Stokes in back row 6</a:t>
            </a:r>
            <a:r>
              <a:rPr kumimoji="0" lang="en-US" sz="2800" u="none" strike="noStrike" cap="none" spc="0" normalizeH="0" baseline="30000" dirty="0">
                <a:ln>
                  <a:noFill/>
                </a:ln>
                <a:solidFill>
                  <a:schemeClr val="bg1">
                    <a:lumMod val="50000"/>
                  </a:schemeClr>
                </a:solidFill>
                <a:effectLst/>
                <a:uFillTx/>
                <a:latin typeface="Arial" panose="020B0604020202020204" pitchFamily="34" charset="0"/>
                <a:cs typeface="Arial" panose="020B0604020202020204" pitchFamily="34" charset="0"/>
                <a:sym typeface="Bodoni SvtyTwo ITC TT-Book"/>
              </a:rPr>
              <a:t>th</a:t>
            </a:r>
            <a:r>
              <a:rPr kumimoji="0" lang="en-US" sz="2800" u="none" strike="noStrike" cap="none" spc="0" normalizeH="0" baseline="0" dirty="0">
                <a:ln>
                  <a:noFill/>
                </a:ln>
                <a:solidFill>
                  <a:schemeClr val="bg1">
                    <a:lumMod val="50000"/>
                  </a:schemeClr>
                </a:solidFill>
                <a:effectLst/>
                <a:uFillTx/>
                <a:latin typeface="Arial" panose="020B0604020202020204" pitchFamily="34" charset="0"/>
                <a:cs typeface="Arial" panose="020B0604020202020204" pitchFamily="34" charset="0"/>
                <a:sym typeface="Bodoni SvtyTwo ITC TT-Book"/>
              </a:rPr>
              <a:t> from left).</a:t>
            </a:r>
          </a:p>
        </p:txBody>
      </p:sp>
      <p:pic>
        <p:nvPicPr>
          <p:cNvPr id="15" name="Picture 14">
            <a:extLst>
              <a:ext uri="{FF2B5EF4-FFF2-40B4-BE49-F238E27FC236}">
                <a16:creationId xmlns:a16="http://schemas.microsoft.com/office/drawing/2014/main" id="{0AD876E2-72F4-FF42-9CB9-6B1902C622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30478" y="4357165"/>
            <a:ext cx="9762481" cy="6540862"/>
          </a:xfrm>
          <a:prstGeom prst="rect">
            <a:avLst/>
          </a:prstGeom>
          <a:effectLst>
            <a:softEdge rad="127000"/>
          </a:effectLst>
        </p:spPr>
      </p:pic>
    </p:spTree>
    <p:extLst>
      <p:ext uri="{BB962C8B-B14F-4D97-AF65-F5344CB8AC3E}">
        <p14:creationId xmlns:p14="http://schemas.microsoft.com/office/powerpoint/2010/main" val="3217658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dirty="0"/>
              <a:t>Controversy over Jewish Runners</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0" y="2286000"/>
            <a:ext cx="1002030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tx2">
                    <a:lumMod val="10000"/>
                  </a:schemeClr>
                </a:solidFill>
                <a:latin typeface="Arial" panose="020B0604020202020204" pitchFamily="34" charset="0"/>
                <a:cs typeface="Arial" panose="020B0604020202020204" pitchFamily="34" charset="0"/>
              </a:rPr>
              <a:t>As it turned out, there was one more race to be run for Jesse Owens. </a:t>
            </a: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For the United States, it proved the most controversial, and ugliest, moment of the Olympic: the 4 x 100 meter relay.</a:t>
            </a: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The four-man team had already been selected following the Olympic Trials. Making the team were veteran Wykoff, Roy Draper, like Wykoff, from USC; Sam Stoller from the University of Michigan; and Marty Glickman from Syracuse University. Stoller and Glickman were Jewish.</a:t>
            </a:r>
          </a:p>
        </p:txBody>
      </p:sp>
      <p:pic>
        <p:nvPicPr>
          <p:cNvPr id="16" name="Picture 15">
            <a:extLst>
              <a:ext uri="{FF2B5EF4-FFF2-40B4-BE49-F238E27FC236}">
                <a16:creationId xmlns:a16="http://schemas.microsoft.com/office/drawing/2014/main" id="{2912B1E6-35D9-4E4F-B9FC-F0A60C56AE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767378" y="2252391"/>
            <a:ext cx="7174844" cy="10549209"/>
          </a:xfrm>
          <a:prstGeom prst="rect">
            <a:avLst/>
          </a:prstGeom>
          <a:effectLst>
            <a:softEdge rad="127000"/>
          </a:effectLst>
        </p:spPr>
      </p:pic>
      <p:sp>
        <p:nvSpPr>
          <p:cNvPr id="17" name="TextBox 16">
            <a:extLst>
              <a:ext uri="{FF2B5EF4-FFF2-40B4-BE49-F238E27FC236}">
                <a16:creationId xmlns:a16="http://schemas.microsoft.com/office/drawing/2014/main" id="{D313732B-EE2B-C545-A6AD-D070AAE3CCE6}"/>
              </a:ext>
            </a:extLst>
          </p:cNvPr>
          <p:cNvSpPr txBox="1"/>
          <p:nvPr/>
        </p:nvSpPr>
        <p:spPr>
          <a:xfrm>
            <a:off x="5029200" y="12101445"/>
            <a:ext cx="10316135"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2438338" rtl="0" fontAlgn="auto" latinLnBrk="0" hangingPunct="0">
              <a:lnSpc>
                <a:spcPct val="100000"/>
              </a:lnSpc>
              <a:spcBef>
                <a:spcPts val="0"/>
              </a:spcBef>
              <a:spcAft>
                <a:spcPts val="0"/>
              </a:spcAft>
              <a:buClrTx/>
              <a:buSzTx/>
              <a:buFontTx/>
              <a:buNone/>
              <a:tabLst/>
            </a:pPr>
            <a:r>
              <a:rPr kumimoji="0" lang="en-US" u="none" strike="noStrike" cap="none" spc="0" normalizeH="0" baseline="0" dirty="0">
                <a:ln>
                  <a:noFill/>
                </a:ln>
                <a:solidFill>
                  <a:schemeClr val="bg1">
                    <a:lumMod val="50000"/>
                  </a:schemeClr>
                </a:solidFill>
                <a:effectLst/>
                <a:uFillTx/>
                <a:latin typeface="Arial" panose="020B0604020202020204" pitchFamily="34" charset="0"/>
                <a:cs typeface="Arial" panose="020B0604020202020204" pitchFamily="34" charset="0"/>
                <a:sym typeface="Bodoni SvtyTwo ITC TT-Book"/>
              </a:rPr>
              <a:t>Stoller &amp; Glickman on the SS Manhattan, </a:t>
            </a:r>
            <a:r>
              <a:rPr kumimoji="0" lang="en-US" i="1" u="none" strike="noStrike" cap="none" spc="0" normalizeH="0" baseline="0" dirty="0" err="1">
                <a:ln>
                  <a:noFill/>
                </a:ln>
                <a:solidFill>
                  <a:schemeClr val="bg1">
                    <a:lumMod val="50000"/>
                  </a:schemeClr>
                </a:solidFill>
                <a:effectLst/>
                <a:uFillTx/>
                <a:latin typeface="Arial" panose="020B0604020202020204" pitchFamily="34" charset="0"/>
                <a:cs typeface="Arial" panose="020B0604020202020204" pitchFamily="34" charset="0"/>
                <a:sym typeface="Bodoni SvtyTwo ITC TT-Book"/>
              </a:rPr>
              <a:t>en</a:t>
            </a:r>
            <a:r>
              <a:rPr kumimoji="0" lang="en-US" i="1" u="none" strike="noStrike" cap="none" spc="0" normalizeH="0" baseline="0" dirty="0">
                <a:ln>
                  <a:noFill/>
                </a:ln>
                <a:solidFill>
                  <a:schemeClr val="bg1">
                    <a:lumMod val="50000"/>
                  </a:schemeClr>
                </a:solidFill>
                <a:effectLst/>
                <a:uFillTx/>
                <a:latin typeface="Arial" panose="020B0604020202020204" pitchFamily="34" charset="0"/>
                <a:cs typeface="Arial" panose="020B0604020202020204" pitchFamily="34" charset="0"/>
                <a:sym typeface="Bodoni SvtyTwo ITC TT-Book"/>
              </a:rPr>
              <a:t> route </a:t>
            </a:r>
            <a:r>
              <a:rPr kumimoji="0" lang="en-US" u="none" strike="noStrike" cap="none" spc="0" normalizeH="0" baseline="0" dirty="0">
                <a:ln>
                  <a:noFill/>
                </a:ln>
                <a:solidFill>
                  <a:schemeClr val="bg1">
                    <a:lumMod val="50000"/>
                  </a:schemeClr>
                </a:solidFill>
                <a:effectLst/>
                <a:uFillTx/>
                <a:latin typeface="Arial" panose="020B0604020202020204" pitchFamily="34" charset="0"/>
                <a:cs typeface="Arial" panose="020B0604020202020204" pitchFamily="34" charset="0"/>
                <a:sym typeface="Bodoni SvtyTwo ITC TT-Book"/>
              </a:rPr>
              <a:t>to Germany.</a:t>
            </a:r>
          </a:p>
        </p:txBody>
      </p:sp>
    </p:spTree>
    <p:extLst>
      <p:ext uri="{BB962C8B-B14F-4D97-AF65-F5344CB8AC3E}">
        <p14:creationId xmlns:p14="http://schemas.microsoft.com/office/powerpoint/2010/main" val="34361352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animEffect transition="in" filter="fade">
                                      <p:cBhvr>
                                        <p:cTn id="7"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dirty="0"/>
              <a:t>Owens Offers His Place</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8944708" y="2455815"/>
            <a:ext cx="1295400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tx2">
                    <a:lumMod val="10000"/>
                  </a:schemeClr>
                </a:solidFill>
                <a:latin typeface="Arial" panose="020B0604020202020204" pitchFamily="34" charset="0"/>
                <a:cs typeface="Arial" panose="020B0604020202020204" pitchFamily="34" charset="0"/>
              </a:rPr>
              <a:t>Before the qualifying heat, a meeting was called. </a:t>
            </a:r>
          </a:p>
          <a:p>
            <a:br>
              <a:rPr lang="en-US" sz="3600" dirty="0">
                <a:solidFill>
                  <a:schemeClr val="tx2">
                    <a:lumMod val="10000"/>
                  </a:schemeClr>
                </a:solidFill>
                <a:latin typeface="Arial" panose="020B0604020202020204" pitchFamily="34" charset="0"/>
                <a:cs typeface="Arial" panose="020B0604020202020204" pitchFamily="34" charset="0"/>
              </a:rPr>
            </a:br>
            <a:r>
              <a:rPr lang="en-US" sz="3600" dirty="0">
                <a:solidFill>
                  <a:schemeClr val="tx2">
                    <a:lumMod val="10000"/>
                  </a:schemeClr>
                </a:solidFill>
                <a:latin typeface="Arial" panose="020B0604020202020204" pitchFamily="34" charset="0"/>
                <a:cs typeface="Arial" panose="020B0604020202020204" pitchFamily="34" charset="0"/>
              </a:rPr>
              <a:t>Coaches Dean Cromwell of USC and Lawson Robertson, an Olympic veteran himself, told Stoller and Glickman that </a:t>
            </a:r>
          </a:p>
          <a:p>
            <a:r>
              <a:rPr lang="en-US" sz="3600" dirty="0">
                <a:solidFill>
                  <a:schemeClr val="tx2">
                    <a:lumMod val="10000"/>
                  </a:schemeClr>
                </a:solidFill>
                <a:latin typeface="Arial" panose="020B0604020202020204" pitchFamily="34" charset="0"/>
                <a:cs typeface="Arial" panose="020B0604020202020204" pitchFamily="34" charset="0"/>
              </a:rPr>
              <a:t>they would not be running. Instead, they’d be replaced </a:t>
            </a:r>
          </a:p>
          <a:p>
            <a:r>
              <a:rPr lang="en-US" sz="3600" dirty="0">
                <a:solidFill>
                  <a:schemeClr val="tx2">
                    <a:lumMod val="10000"/>
                  </a:schemeClr>
                </a:solidFill>
                <a:latin typeface="Arial" panose="020B0604020202020204" pitchFamily="34" charset="0"/>
                <a:cs typeface="Arial" panose="020B0604020202020204" pitchFamily="34" charset="0"/>
              </a:rPr>
              <a:t>by Metcalfe and Owens. </a:t>
            </a: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According to Glickman, who went on to become one of America’</a:t>
            </a:r>
            <a:r>
              <a:rPr lang="nl-NL" sz="3600" dirty="0">
                <a:solidFill>
                  <a:schemeClr val="tx2">
                    <a:lumMod val="10000"/>
                  </a:schemeClr>
                </a:solidFill>
                <a:latin typeface="Arial" panose="020B0604020202020204" pitchFamily="34" charset="0"/>
                <a:cs typeface="Arial" panose="020B0604020202020204" pitchFamily="34" charset="0"/>
              </a:rPr>
              <a:t>s top </a:t>
            </a:r>
            <a:r>
              <a:rPr lang="nl-NL" sz="3600" dirty="0" err="1">
                <a:solidFill>
                  <a:schemeClr val="tx2">
                    <a:lumMod val="10000"/>
                  </a:schemeClr>
                </a:solidFill>
                <a:latin typeface="Arial" panose="020B0604020202020204" pitchFamily="34" charset="0"/>
                <a:cs typeface="Arial" panose="020B0604020202020204" pitchFamily="34" charset="0"/>
              </a:rPr>
              <a:t>sportscasters</a:t>
            </a:r>
            <a:r>
              <a:rPr lang="nl-NL" sz="3600" dirty="0">
                <a:solidFill>
                  <a:schemeClr val="tx2">
                    <a:lumMod val="10000"/>
                  </a:schemeClr>
                </a:solidFill>
                <a:latin typeface="Arial" panose="020B0604020202020204" pitchFamily="34" charset="0"/>
                <a:cs typeface="Arial" panose="020B0604020202020204" pitchFamily="34" charset="0"/>
              </a:rPr>
              <a:t>, </a:t>
            </a:r>
            <a:r>
              <a:rPr lang="en-US" sz="3600" dirty="0">
                <a:solidFill>
                  <a:schemeClr val="tx2">
                    <a:lumMod val="10000"/>
                  </a:schemeClr>
                </a:solidFill>
                <a:latin typeface="Arial" panose="020B0604020202020204" pitchFamily="34" charset="0"/>
                <a:cs typeface="Arial" panose="020B0604020202020204" pitchFamily="34" charset="0"/>
              </a:rPr>
              <a:t>“Jesse was magnificent. He said ‘I’ve had enough. I won three gold medals. Let Sammy and Marty run.’” Metcalfe later stated, “It was unjust to leave two athletes off the team just because they were Jewish.”</a:t>
            </a: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Glickman blamed both Cromwell and Avery Brundage, President </a:t>
            </a:r>
            <a:r>
              <a:rPr lang="en-US" sz="3600" dirty="0">
                <a:solidFill>
                  <a:schemeClr val="tx2">
                    <a:lumMod val="10000"/>
                  </a:schemeClr>
                </a:solidFill>
                <a:latin typeface="Arial" panose="020B0604020202020204" pitchFamily="34" charset="0"/>
                <a:ea typeface="Lato"/>
                <a:cs typeface="Arial" panose="020B0604020202020204" pitchFamily="34" charset="0"/>
              </a:rPr>
              <a:t>of the US Olympic Committee,</a:t>
            </a:r>
            <a:r>
              <a:rPr lang="en-US" sz="3600" dirty="0">
                <a:solidFill>
                  <a:schemeClr val="tx2">
                    <a:lumMod val="10000"/>
                  </a:schemeClr>
                </a:solidFill>
                <a:latin typeface="Arial" panose="020B0604020202020204" pitchFamily="34" charset="0"/>
                <a:cs typeface="Arial" panose="020B0604020202020204" pitchFamily="34" charset="0"/>
              </a:rPr>
              <a:t> because he believed they were both “sympathetic to the Nazis.” Some have questioned whether Black athletes would be any less problematic for someone who agreed with the Nazi's cause.</a:t>
            </a:r>
          </a:p>
        </p:txBody>
      </p:sp>
      <p:pic>
        <p:nvPicPr>
          <p:cNvPr id="4" name="Picture 3">
            <a:extLst>
              <a:ext uri="{FF2B5EF4-FFF2-40B4-BE49-F238E27FC236}">
                <a16:creationId xmlns:a16="http://schemas.microsoft.com/office/drawing/2014/main" id="{88CD3B88-CD56-4355-9AF6-2139D3847E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38484" y="2455815"/>
            <a:ext cx="6181431" cy="9940811"/>
          </a:xfrm>
          <a:prstGeom prst="rect">
            <a:avLst/>
          </a:prstGeom>
          <a:effectLst>
            <a:softEdge rad="76200"/>
          </a:effectLst>
        </p:spPr>
      </p:pic>
    </p:spTree>
    <p:extLst>
      <p:ext uri="{BB962C8B-B14F-4D97-AF65-F5344CB8AC3E}">
        <p14:creationId xmlns:p14="http://schemas.microsoft.com/office/powerpoint/2010/main" val="4068772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5" end="5"/>
                                            </p:txEl>
                                          </p:spTgt>
                                        </p:tgtEl>
                                        <p:attrNameLst>
                                          <p:attrName>style.visibility</p:attrName>
                                        </p:attrNameLst>
                                      </p:cBhvr>
                                      <p:to>
                                        <p:strVal val="visible"/>
                                      </p:to>
                                    </p:set>
                                    <p:animEffect transition="in" filter="fade">
                                      <p:cBhvr>
                                        <p:cTn id="7" dur="500"/>
                                        <p:tgtEl>
                                          <p:spTgt spid="5">
                                            <p:txEl>
                                              <p:pRg st="5" end="5"/>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7" end="7"/>
                                            </p:txEl>
                                          </p:spTgt>
                                        </p:tgtEl>
                                        <p:attrNameLst>
                                          <p:attrName>style.visibility</p:attrName>
                                        </p:attrNameLst>
                                      </p:cBhvr>
                                      <p:to>
                                        <p:strVal val="visible"/>
                                      </p:to>
                                    </p:set>
                                    <p:animEffect transition="in" filter="fade">
                                      <p:cBhvr>
                                        <p:cTn id="10"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dirty="0"/>
              <a:t>Triumphant Performances </a:t>
            </a:r>
            <a:br>
              <a:rPr lang="en-US" sz="7200" dirty="0"/>
            </a:br>
            <a:r>
              <a:rPr lang="en-US" sz="7200" dirty="0"/>
              <a:t>by American Athletes</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0" y="3200400"/>
            <a:ext cx="9390185" cy="99806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tx2">
                    <a:lumMod val="10000"/>
                  </a:schemeClr>
                </a:solidFill>
                <a:latin typeface="Arial" panose="020B0604020202020204" pitchFamily="34" charset="0"/>
                <a:cs typeface="Arial" panose="020B0604020202020204" pitchFamily="34" charset="0"/>
              </a:rPr>
              <a:t>Despite his offer not to run, Owens competed. The USA won in a world-record time of 39.8 seconds. For Owens, it was a record-tying fourth gold medal in a single Olympic Games. </a:t>
            </a: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It was also an astonishing display of talent among America’s Black athletes in front of Hitler and the hundreds of thousands of screaming German spectators, who jammed into Berlin’s Olympic Stadium, representative  of the “master race.”</a:t>
            </a: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Or, so they believed, until proven otherwise by the integrated American team that included 18 African American athletes.</a:t>
            </a:r>
          </a:p>
        </p:txBody>
      </p:sp>
      <p:sp>
        <p:nvSpPr>
          <p:cNvPr id="6" name="TextBox 5">
            <a:extLst>
              <a:ext uri="{FF2B5EF4-FFF2-40B4-BE49-F238E27FC236}">
                <a16:creationId xmlns:a16="http://schemas.microsoft.com/office/drawing/2014/main" id="{1F6E8C75-A2C5-6445-9A01-E9EEA1CD357A}"/>
              </a:ext>
            </a:extLst>
          </p:cNvPr>
          <p:cNvSpPr txBox="1"/>
          <p:nvPr/>
        </p:nvSpPr>
        <p:spPr>
          <a:xfrm>
            <a:off x="15083287" y="8942504"/>
            <a:ext cx="8826475" cy="287258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chemeClr val="bg1">
                    <a:lumMod val="50000"/>
                  </a:schemeClr>
                </a:solidFill>
                <a:latin typeface="Arial" panose="020B0604020202020204" pitchFamily="34" charset="0"/>
                <a:cs typeface="Arial" panose="020B0604020202020204" pitchFamily="34" charset="0"/>
              </a:rPr>
              <a:t>In a </a:t>
            </a:r>
            <a:r>
              <a:rPr lang="en-US" sz="3600" b="1" dirty="0">
                <a:solidFill>
                  <a:schemeClr val="bg1">
                    <a:lumMod val="50000"/>
                  </a:schemeClr>
                </a:solidFill>
                <a:latin typeface="Arial" panose="020B0604020202020204" pitchFamily="34" charset="0"/>
                <a:cs typeface="Arial" panose="020B0604020202020204" pitchFamily="34" charset="0"/>
              </a:rPr>
              <a:t>surreal </a:t>
            </a:r>
            <a:r>
              <a:rPr lang="en-US" sz="3600" dirty="0">
                <a:solidFill>
                  <a:schemeClr val="bg1">
                    <a:lumMod val="50000"/>
                  </a:schemeClr>
                </a:solidFill>
                <a:latin typeface="Arial" panose="020B0604020202020204" pitchFamily="34" charset="0"/>
                <a:cs typeface="Arial" panose="020B0604020202020204" pitchFamily="34" charset="0"/>
              </a:rPr>
              <a:t>moment after the long jump competition, for which Jesse Owens won gold at the 1936 Berlin Olympics, the United States flag flew alongside the flag of Nazi Germany and the flag of Japan.</a:t>
            </a:r>
          </a:p>
        </p:txBody>
      </p:sp>
      <p:pic>
        <p:nvPicPr>
          <p:cNvPr id="8" name="Picture 7">
            <a:extLst>
              <a:ext uri="{FF2B5EF4-FFF2-40B4-BE49-F238E27FC236}">
                <a16:creationId xmlns:a16="http://schemas.microsoft.com/office/drawing/2014/main" id="{E32DA973-5EBA-1B4F-9EA3-917FA06A56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83288" y="2317530"/>
            <a:ext cx="8826475" cy="6475947"/>
          </a:xfrm>
          <a:prstGeom prst="rect">
            <a:avLst/>
          </a:prstGeom>
          <a:effectLst>
            <a:softEdge rad="25400"/>
          </a:effectLst>
        </p:spPr>
      </p:pic>
    </p:spTree>
    <p:extLst>
      <p:ext uri="{BB962C8B-B14F-4D97-AF65-F5344CB8AC3E}">
        <p14:creationId xmlns:p14="http://schemas.microsoft.com/office/powerpoint/2010/main" val="1582318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500"/>
                                        <p:tgtEl>
                                          <p:spTgt spid="5">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4" end="4"/>
                                            </p:txEl>
                                          </p:spTgt>
                                        </p:tgtEl>
                                        <p:attrNameLst>
                                          <p:attrName>style.visibility</p:attrName>
                                        </p:attrNameLst>
                                      </p:cBhvr>
                                      <p:to>
                                        <p:strVal val="visible"/>
                                      </p:to>
                                    </p:set>
                                    <p:animEffect transition="in" filter="fade">
                                      <p:cBhvr>
                                        <p:cTn id="10" dur="500"/>
                                        <p:tgtEl>
                                          <p:spTgt spid="5">
                                            <p:txEl>
                                              <p:pRg st="4" end="4"/>
                                            </p:txEl>
                                          </p:spTgt>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5260465" y="2354294"/>
            <a:ext cx="17622981" cy="2163318"/>
          </a:xfrm>
          <a:prstGeom prst="rect">
            <a:avLst/>
          </a:prstGeom>
        </p:spPr>
        <p:txBody>
          <a:bodyPr lIns="50800" tIns="50800" rIns="50800" bIns="50800" anchor="t">
            <a:noAutofit/>
          </a:bodyPr>
          <a:lstStyle/>
          <a:p>
            <a:r>
              <a:rPr lang="en-US" sz="3600" dirty="0">
                <a:latin typeface="Arial" panose="020B0604020202020204" pitchFamily="34" charset="0"/>
              </a:rPr>
              <a:t>Nazi				Martial Law				Fascist</a:t>
            </a:r>
            <a:r>
              <a:rPr lang="en-US" sz="3600" dirty="0"/>
              <a:t>					</a:t>
            </a:r>
            <a:r>
              <a:rPr lang="en-US" sz="3600" dirty="0">
                <a:latin typeface="Arial" panose="020B0604020202020204" pitchFamily="34" charset="0"/>
              </a:rPr>
              <a:t>Chancellor</a:t>
            </a:r>
            <a:endParaRPr lang="en-US" sz="3600" dirty="0"/>
          </a:p>
          <a:p>
            <a:r>
              <a:rPr lang="en-US" sz="3600" dirty="0">
                <a:latin typeface="Arial" panose="020B0604020202020204" pitchFamily="34" charset="0"/>
              </a:rPr>
              <a:t>Surreal				Aryan					Turmoil</a:t>
            </a:r>
            <a:r>
              <a:rPr lang="en-US" sz="3600" dirty="0"/>
              <a:t>					</a:t>
            </a:r>
            <a:r>
              <a:rPr lang="en-US" sz="3600" dirty="0">
                <a:latin typeface="Arial" panose="020B0604020202020204" pitchFamily="34" charset="0"/>
              </a:rPr>
              <a:t>Führer</a:t>
            </a:r>
            <a:endParaRPr lang="en-US" sz="3600" dirty="0"/>
          </a:p>
          <a:p>
            <a:r>
              <a:rPr lang="en-US" sz="3600" dirty="0">
                <a:latin typeface="Arial" panose="020B0604020202020204" pitchFamily="34" charset="0"/>
              </a:rPr>
              <a:t>Propaganda</a:t>
            </a:r>
            <a:r>
              <a:rPr lang="en-US" sz="3600" dirty="0"/>
              <a:t>		</a:t>
            </a:r>
            <a:r>
              <a:rPr lang="en-US" sz="3600" dirty="0">
                <a:latin typeface="Arial" panose="020B0604020202020204" pitchFamily="34" charset="0"/>
              </a:rPr>
              <a:t>Eugenics</a:t>
            </a:r>
            <a:r>
              <a:rPr lang="en-US" sz="3600" dirty="0"/>
              <a:t>				</a:t>
            </a:r>
            <a:r>
              <a:rPr lang="en-US" sz="3600" dirty="0">
                <a:latin typeface="Arial" panose="020B0604020202020204" pitchFamily="34" charset="0"/>
              </a:rPr>
              <a:t>Boycott</a:t>
            </a:r>
            <a:r>
              <a:rPr lang="en-US" sz="3600" dirty="0"/>
              <a:t>					</a:t>
            </a:r>
            <a:r>
              <a:rPr lang="en-US" sz="3600" dirty="0">
                <a:latin typeface="Arial" panose="020B0604020202020204" pitchFamily="34" charset="0"/>
              </a:rPr>
              <a:t>Allegiance	</a:t>
            </a:r>
            <a:endParaRPr lang="en-US" sz="3600" dirty="0"/>
          </a:p>
          <a:p>
            <a:r>
              <a:rPr lang="en-US" sz="3600" dirty="0">
                <a:latin typeface="Arial" panose="020B0604020202020204" pitchFamily="34" charset="0"/>
              </a:rPr>
              <a:t>Sepia</a:t>
            </a:r>
            <a:r>
              <a:rPr lang="en-US" sz="3600" dirty="0"/>
              <a:t>				</a:t>
            </a:r>
            <a:r>
              <a:rPr lang="en-US" sz="3600" dirty="0">
                <a:latin typeface="Arial" panose="020B0604020202020204" pitchFamily="34" charset="0"/>
              </a:rPr>
              <a:t>Shunt</a:t>
            </a:r>
            <a:r>
              <a:rPr lang="en-US" sz="3600" dirty="0"/>
              <a:t>					Treaty of Versailles	</a:t>
            </a:r>
            <a:endParaRPr lang="en-US" sz="3600" dirty="0">
              <a:latin typeface="Arial" panose="020B0604020202020204" pitchFamily="34" charset="0"/>
            </a:endParaRPr>
          </a:p>
          <a:p>
            <a:endParaRPr lang="en-US" sz="3600" dirty="0"/>
          </a:p>
        </p:txBody>
      </p:sp>
      <p:sp>
        <p:nvSpPr>
          <p:cNvPr id="6" name="Woodson Principles…">
            <a:extLst>
              <a:ext uri="{FF2B5EF4-FFF2-40B4-BE49-F238E27FC236}">
                <a16:creationId xmlns:a16="http://schemas.microsoft.com/office/drawing/2014/main" id="{76A03CAB-66D8-5847-A47B-9E0FED26B3A9}"/>
              </a:ext>
            </a:extLst>
          </p:cNvPr>
          <p:cNvSpPr txBox="1">
            <a:spLocks/>
          </p:cNvSpPr>
          <p:nvPr/>
        </p:nvSpPr>
        <p:spPr>
          <a:xfrm>
            <a:off x="5029200" y="914400"/>
            <a:ext cx="18299080" cy="11002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eaLnBrk="1" latinLnBrk="0" hangingPunct="1">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a:lnSpc>
                <a:spcPts val="7640"/>
              </a:lnSpc>
              <a:spcAft>
                <a:spcPts val="600"/>
              </a:spcAft>
            </a:pPr>
            <a:r>
              <a:rPr lang="en-US" sz="7200" b="1" dirty="0">
                <a:solidFill>
                  <a:schemeClr val="tx2">
                    <a:lumMod val="10000"/>
                  </a:schemeClr>
                </a:solidFill>
                <a:latin typeface="Arial" panose="020B0604020202020204" pitchFamily="34" charset="0"/>
                <a:cs typeface="Arial" panose="020B0604020202020204" pitchFamily="34" charset="0"/>
              </a:rPr>
              <a:t>Vocabulary</a:t>
            </a:r>
            <a:endParaRPr lang="en-US" b="1" dirty="0">
              <a:solidFill>
                <a:schemeClr val="tx2">
                  <a:lumMod val="10000"/>
                </a:schemeClr>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AD3ECAAA-3CED-4B9E-9C18-D358182C4DB0}"/>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260467" y="4800142"/>
            <a:ext cx="16298593" cy="7124812"/>
          </a:xfrm>
          <a:prstGeom prst="rect">
            <a:avLst/>
          </a:prstGeom>
        </p:spPr>
      </p:pic>
      <p:sp>
        <p:nvSpPr>
          <p:cNvPr id="4" name="Rectangle 3">
            <a:extLst>
              <a:ext uri="{FF2B5EF4-FFF2-40B4-BE49-F238E27FC236}">
                <a16:creationId xmlns:a16="http://schemas.microsoft.com/office/drawing/2014/main" id="{CD97A4F4-AE79-4BE7-8847-DCEB452F1B9B}"/>
              </a:ext>
            </a:extLst>
          </p:cNvPr>
          <p:cNvSpPr/>
          <p:nvPr/>
        </p:nvSpPr>
        <p:spPr>
          <a:xfrm>
            <a:off x="5260466" y="12095946"/>
            <a:ext cx="16298592" cy="954107"/>
          </a:xfrm>
          <a:prstGeom prst="rect">
            <a:avLst/>
          </a:prstGeom>
        </p:spPr>
        <p:txBody>
          <a:bodyPr wrap="square">
            <a:spAutoFit/>
          </a:bodyPr>
          <a:lstStyle/>
          <a:p>
            <a:r>
              <a:rPr lang="en-US" b="1" dirty="0">
                <a:solidFill>
                  <a:schemeClr val="bg2"/>
                </a:solidFill>
                <a:latin typeface="Arial" panose="020B0604020202020204" pitchFamily="34" charset="0"/>
                <a:cs typeface="Arial" panose="020B0604020202020204" pitchFamily="34" charset="0"/>
              </a:rPr>
              <a:t>Composite of images of Jesse Owens showing sprinting positions from start to full stride.</a:t>
            </a:r>
          </a:p>
          <a:p>
            <a:r>
              <a:rPr lang="en-US" dirty="0">
                <a:solidFill>
                  <a:schemeClr val="bg2"/>
                </a:solidFill>
                <a:latin typeface="Arial" panose="020B0604020202020204" pitchFamily="34" charset="0"/>
                <a:cs typeface="Arial" panose="020B0604020202020204" pitchFamily="34" charset="0"/>
              </a:rPr>
              <a:t>June 18, 1935. Underwood Archives/Getty Images</a:t>
            </a:r>
          </a:p>
        </p:txBody>
      </p:sp>
    </p:spTree>
    <p:extLst>
      <p:ext uri="{BB962C8B-B14F-4D97-AF65-F5344CB8AC3E}">
        <p14:creationId xmlns:p14="http://schemas.microsoft.com/office/powerpoint/2010/main" val="4044115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D7FEB11-E68F-4467-973C-C2FEAD2F5C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spTree>
    <p:extLst>
      <p:ext uri="{BB962C8B-B14F-4D97-AF65-F5344CB8AC3E}">
        <p14:creationId xmlns:p14="http://schemas.microsoft.com/office/powerpoint/2010/main" val="336368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966873" cy="1100215"/>
          </a:xfrm>
          <a:prstGeom prst="rect">
            <a:avLst/>
          </a:prstGeom>
        </p:spPr>
        <p:txBody>
          <a:bodyPr anchor="t">
            <a:noAutofit/>
          </a:bodyPr>
          <a:lstStyle/>
          <a:p>
            <a:pPr>
              <a:lnSpc>
                <a:spcPts val="7640"/>
              </a:lnSpc>
              <a:spcAft>
                <a:spcPts val="600"/>
              </a:spcAft>
            </a:pPr>
            <a:r>
              <a:rPr lang="en-US" sz="7200" dirty="0"/>
              <a:t>A Historic Moment for Black Athletes</a:t>
            </a:r>
            <a:endParaRPr sz="7200"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0" y="2475441"/>
            <a:ext cx="6646985"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It was the time of Jesse Owens (among the most respected Black athletes in the United States); Adolph Hitler and the rise of the National Socialist Party (better known as the Nazi Party); and the showdown in Berlin between these two men—one representing that which is good in the world and the other all that is evil.</a:t>
            </a:r>
            <a:endParaRPr lang="en-US" dirty="0">
              <a:solidFill>
                <a:schemeClr val="tx2">
                  <a:lumMod val="10000"/>
                </a:schemeClr>
              </a:solidFill>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2EC0C4BA-1DA6-4048-817D-2454368C6521}"/>
              </a:ext>
            </a:extLst>
          </p:cNvPr>
          <p:cNvSpPr/>
          <p:nvPr/>
        </p:nvSpPr>
        <p:spPr>
          <a:xfrm>
            <a:off x="8767483" y="10918332"/>
            <a:ext cx="13809530" cy="954107"/>
          </a:xfrm>
          <a:prstGeom prst="rect">
            <a:avLst/>
          </a:prstGeom>
        </p:spPr>
        <p:txBody>
          <a:bodyPr wrap="square">
            <a:spAutoFit/>
          </a:bodyPr>
          <a:lstStyle/>
          <a:p>
            <a:pPr algn="r"/>
            <a:r>
              <a:rPr lang="en-US" dirty="0">
                <a:solidFill>
                  <a:schemeClr val="bg1">
                    <a:lumMod val="50000"/>
                  </a:schemeClr>
                </a:solidFill>
                <a:latin typeface="Arial" panose="020B0604020202020204" pitchFamily="34" charset="0"/>
                <a:cs typeface="Arial" panose="020B0604020202020204" pitchFamily="34" charset="0"/>
              </a:rPr>
              <a:t>Jesse Owens with family in Columbus, Ohio: mother Mary, wife Ruth, father Henry; early summer, 1936. Owens would win four gold medals at the Berlin Olympics.</a:t>
            </a:r>
          </a:p>
        </p:txBody>
      </p:sp>
      <p:pic>
        <p:nvPicPr>
          <p:cNvPr id="3" name="Picture 2">
            <a:extLst>
              <a:ext uri="{FF2B5EF4-FFF2-40B4-BE49-F238E27FC236}">
                <a16:creationId xmlns:a16="http://schemas.microsoft.com/office/drawing/2014/main" id="{FCFC6B59-5456-4AA4-88B2-71A86AA3E6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92000" y="2475441"/>
            <a:ext cx="10385013" cy="8230122"/>
          </a:xfrm>
          <a:prstGeom prst="rect">
            <a:avLst/>
          </a:prstGeom>
          <a:effectLst>
            <a:softEdge rad="63500"/>
          </a:effectLst>
        </p:spPr>
      </p:pic>
    </p:spTree>
    <p:extLst>
      <p:ext uri="{BB962C8B-B14F-4D97-AF65-F5344CB8AC3E}">
        <p14:creationId xmlns:p14="http://schemas.microsoft.com/office/powerpoint/2010/main" val="4164593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dirty="0"/>
              <a:t>Worldwide Turmoil</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15752618" y="3994712"/>
            <a:ext cx="7204364" cy="572656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Leading up to the Games, the world was in turmoil—heading toward another world war. The Japanese government was nearly overthrown. Tokyo was under martial law. Civil War was tearing apart Spain. Fascist Italy invaded and then conquered Ethiopia, killing thousands of Africans.</a:t>
            </a:r>
          </a:p>
        </p:txBody>
      </p:sp>
      <p:sp>
        <p:nvSpPr>
          <p:cNvPr id="6" name="TextBox 5">
            <a:extLst>
              <a:ext uri="{FF2B5EF4-FFF2-40B4-BE49-F238E27FC236}">
                <a16:creationId xmlns:a16="http://schemas.microsoft.com/office/drawing/2014/main" id="{CE1483CC-9512-4940-848F-431E6759AF09}"/>
              </a:ext>
            </a:extLst>
          </p:cNvPr>
          <p:cNvSpPr txBox="1"/>
          <p:nvPr/>
        </p:nvSpPr>
        <p:spPr>
          <a:xfrm flipH="1">
            <a:off x="6162661" y="10825869"/>
            <a:ext cx="7730836"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a:r>
              <a:rPr lang="en-US" dirty="0">
                <a:solidFill>
                  <a:schemeClr val="bg1">
                    <a:lumMod val="50000"/>
                  </a:schemeClr>
                </a:solidFill>
                <a:latin typeface="Arial" panose="020B0604020202020204" pitchFamily="34" charset="0"/>
                <a:cs typeface="Arial" panose="020B0604020202020204" pitchFamily="34" charset="0"/>
              </a:rPr>
              <a:t>Ethiopian Soldiers on Horseback</a:t>
            </a:r>
            <a:endParaRPr kumimoji="0" lang="en-US" u="none" strike="noStrike" cap="none" spc="0" normalizeH="0" baseline="0" dirty="0">
              <a:ln>
                <a:noFill/>
              </a:ln>
              <a:solidFill>
                <a:schemeClr val="bg1">
                  <a:lumMod val="50000"/>
                </a:schemeClr>
              </a:solidFill>
              <a:effectLst/>
              <a:uFillTx/>
              <a:latin typeface="Arial" panose="020B0604020202020204" pitchFamily="34" charset="0"/>
              <a:cs typeface="Arial" panose="020B0604020202020204" pitchFamily="34" charset="0"/>
              <a:sym typeface="Bodoni SvtyTwo ITC TT-Book"/>
            </a:endParaRPr>
          </a:p>
        </p:txBody>
      </p:sp>
      <p:pic>
        <p:nvPicPr>
          <p:cNvPr id="4" name="Picture 6">
            <a:extLst>
              <a:ext uri="{FF2B5EF4-FFF2-40B4-BE49-F238E27FC236}">
                <a16:creationId xmlns:a16="http://schemas.microsoft.com/office/drawing/2014/main" id="{6FAFDE36-76C0-BE96-0573-A721ECFE22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29200" y="3040306"/>
            <a:ext cx="9997758" cy="7635383"/>
          </a:xfrm>
          <a:prstGeom prst="rect">
            <a:avLst/>
          </a:prstGeom>
          <a:effectLst>
            <a:softEdge rad="63500"/>
          </a:effectLst>
        </p:spPr>
      </p:pic>
    </p:spTree>
    <p:extLst>
      <p:ext uri="{BB962C8B-B14F-4D97-AF65-F5344CB8AC3E}">
        <p14:creationId xmlns:p14="http://schemas.microsoft.com/office/powerpoint/2010/main" val="1722638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dirty="0"/>
              <a:t>Worldwide Turmoil</a:t>
            </a:r>
            <a:endParaRPr dirty="0"/>
          </a:p>
        </p:txBody>
      </p:sp>
      <p:pic>
        <p:nvPicPr>
          <p:cNvPr id="3" name="Picture 2">
            <a:extLst>
              <a:ext uri="{FF2B5EF4-FFF2-40B4-BE49-F238E27FC236}">
                <a16:creationId xmlns:a16="http://schemas.microsoft.com/office/drawing/2014/main" id="{2E238C3D-D914-7544-B90C-E5C60A907D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2705" y="2408407"/>
            <a:ext cx="11501592" cy="7867408"/>
          </a:xfrm>
          <a:prstGeom prst="rect">
            <a:avLst/>
          </a:prstGeom>
          <a:effectLst>
            <a:softEdge rad="127000"/>
          </a:effectLst>
        </p:spPr>
      </p:pic>
      <p:sp>
        <p:nvSpPr>
          <p:cNvPr id="4" name="TextBox 3">
            <a:extLst>
              <a:ext uri="{FF2B5EF4-FFF2-40B4-BE49-F238E27FC236}">
                <a16:creationId xmlns:a16="http://schemas.microsoft.com/office/drawing/2014/main" id="{8896C037-12B0-9B48-817F-7C97AC52402E}"/>
              </a:ext>
            </a:extLst>
          </p:cNvPr>
          <p:cNvSpPr txBox="1"/>
          <p:nvPr/>
        </p:nvSpPr>
        <p:spPr>
          <a:xfrm>
            <a:off x="15086844" y="2408407"/>
            <a:ext cx="7883236" cy="50885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Hitler was now chancellor of Germany, and known in Germany as the Führer. In March of 1936, defying the Treaty of Versailles that ended World War One, Hitler sent 20,000 soldiers marching into the Rhineland, a strip of land that bordered France, Belgium, and the Netherlands that he claimed belonged to his country.</a:t>
            </a:r>
          </a:p>
        </p:txBody>
      </p:sp>
      <p:sp>
        <p:nvSpPr>
          <p:cNvPr id="6" name="TextBox 5">
            <a:extLst>
              <a:ext uri="{FF2B5EF4-FFF2-40B4-BE49-F238E27FC236}">
                <a16:creationId xmlns:a16="http://schemas.microsoft.com/office/drawing/2014/main" id="{CE1483CC-9512-4940-848F-431E6759AF09}"/>
              </a:ext>
            </a:extLst>
          </p:cNvPr>
          <p:cNvSpPr txBox="1"/>
          <p:nvPr/>
        </p:nvSpPr>
        <p:spPr>
          <a:xfrm flipH="1">
            <a:off x="5029200" y="10402867"/>
            <a:ext cx="7730836"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dirty="0">
                <a:solidFill>
                  <a:schemeClr val="bg1">
                    <a:lumMod val="50000"/>
                  </a:schemeClr>
                </a:solidFill>
                <a:latin typeface="Arial" panose="020B0604020202020204" pitchFamily="34" charset="0"/>
                <a:cs typeface="Arial" panose="020B0604020202020204" pitchFamily="34" charset="0"/>
              </a:rPr>
              <a:t>Hitler in pre-WWII Germany</a:t>
            </a:r>
            <a:endParaRPr kumimoji="0" lang="en-US" u="none" strike="noStrike" cap="none" spc="0" normalizeH="0" baseline="0" dirty="0">
              <a:ln>
                <a:noFill/>
              </a:ln>
              <a:solidFill>
                <a:schemeClr val="bg1">
                  <a:lumMod val="50000"/>
                </a:schemeClr>
              </a:solidFill>
              <a:effectLst/>
              <a:uFillTx/>
              <a:latin typeface="Arial" panose="020B0604020202020204" pitchFamily="34" charset="0"/>
              <a:cs typeface="Arial" panose="020B0604020202020204" pitchFamily="34" charset="0"/>
              <a:sym typeface="Bodoni SvtyTwo ITC TT-Book"/>
            </a:endParaRPr>
          </a:p>
        </p:txBody>
      </p:sp>
      <p:sp>
        <p:nvSpPr>
          <p:cNvPr id="2" name="TextBox 1">
            <a:extLst>
              <a:ext uri="{FF2B5EF4-FFF2-40B4-BE49-F238E27FC236}">
                <a16:creationId xmlns:a16="http://schemas.microsoft.com/office/drawing/2014/main" id="{2F974F0C-31A9-8D12-E7EB-99620E03A7DE}"/>
              </a:ext>
            </a:extLst>
          </p:cNvPr>
          <p:cNvSpPr txBox="1"/>
          <p:nvPr/>
        </p:nvSpPr>
        <p:spPr>
          <a:xfrm>
            <a:off x="15086844" y="8629937"/>
            <a:ext cx="7730836" cy="2954655"/>
          </a:xfrm>
          <a:prstGeom prst="rect">
            <a:avLst/>
          </a:prstGeom>
          <a:ln>
            <a:noFill/>
          </a:ln>
        </p:spPr>
        <p:style>
          <a:lnRef idx="2">
            <a:schemeClr val="accent4"/>
          </a:lnRef>
          <a:fillRef idx="1">
            <a:schemeClr val="lt1"/>
          </a:fillRef>
          <a:effectRef idx="0">
            <a:schemeClr val="accent4"/>
          </a:effectRef>
          <a:fontRef idx="minor">
            <a:schemeClr val="dk1"/>
          </a:fontRef>
        </p:style>
        <p:txBody>
          <a:bodyPr rot="0" spcFirstLastPara="1" vertOverflow="overflow" horzOverflow="overflow" vert="horz" wrap="square" lIns="182880" tIns="91440" rIns="182880" bIns="91440" numCol="1" spcCol="38100" rtlCol="0" fromWordArt="0" anchor="ctr" anchorCtr="0" forceAA="0" compatLnSpc="1">
            <a:prstTxWarp prst="textNoShape">
              <a:avLst/>
            </a:prstTxWarp>
            <a:spAutoFit/>
          </a:bodyPr>
          <a:lstStyle/>
          <a:p>
            <a:r>
              <a:rPr lang="en-US" sz="3600" dirty="0">
                <a:latin typeface="Arial" panose="020B0604020202020204" pitchFamily="34" charset="0"/>
                <a:cs typeface="Arial" panose="020B0604020202020204" pitchFamily="34" charset="0"/>
              </a:rPr>
              <a:t>A treaty is an agreement between countries. Do you think it is important for countries to hold to their agreements? Is there ever a good reason to break a treaty?</a:t>
            </a:r>
            <a:endParaRPr lang="en-US" sz="3600" u="none" strike="noStrike" cap="none" spc="0" normalizeH="0" baseline="0" dirty="0">
              <a:ln>
                <a:noFill/>
              </a:ln>
              <a:solidFill>
                <a:srgbClr val="AE4844"/>
              </a:solidFill>
              <a:effectLst/>
              <a:uFillTx/>
              <a:latin typeface="Arial" panose="020B0604020202020204" pitchFamily="34" charset="0"/>
              <a:ea typeface="Bodoni SvtyTwo ITC TT-Book"/>
              <a:cs typeface="Arial" panose="020B0604020202020204" pitchFamily="34" charset="0"/>
            </a:endParaRPr>
          </a:p>
        </p:txBody>
      </p:sp>
    </p:spTree>
    <p:extLst>
      <p:ext uri="{BB962C8B-B14F-4D97-AF65-F5344CB8AC3E}">
        <p14:creationId xmlns:p14="http://schemas.microsoft.com/office/powerpoint/2010/main" val="3772794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dirty="0"/>
              <a:t>The So-called “Master Race”</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0" y="2286000"/>
            <a:ext cx="17494898"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And worse, Hitler’s National Socialist Party—which believed in a perverted form of national identity that proclaimed Germans a “master race,” superior to all other peoples—enacted the Nuremberg Laws, denying citizenship to Germany's Jews. </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rPr>
              <a:t>But it wasn’t just Jews that the Nazis wanted to “master.” It was every race, including Black people.</a:t>
            </a:r>
          </a:p>
        </p:txBody>
      </p:sp>
      <p:sp>
        <p:nvSpPr>
          <p:cNvPr id="9" name="TextBox 8">
            <a:extLst>
              <a:ext uri="{FF2B5EF4-FFF2-40B4-BE49-F238E27FC236}">
                <a16:creationId xmlns:a16="http://schemas.microsoft.com/office/drawing/2014/main" id="{6A590E53-442A-CC42-A614-B9C48D9135F7}"/>
              </a:ext>
            </a:extLst>
          </p:cNvPr>
          <p:cNvSpPr txBox="1"/>
          <p:nvPr/>
        </p:nvSpPr>
        <p:spPr>
          <a:xfrm>
            <a:off x="5029200" y="9118055"/>
            <a:ext cx="7700682" cy="35496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dirty="0">
                <a:solidFill>
                  <a:schemeClr val="bg1">
                    <a:lumMod val="50000"/>
                  </a:schemeClr>
                </a:solidFill>
                <a:latin typeface="Arial" panose="020B0604020202020204" pitchFamily="34" charset="0"/>
                <a:cs typeface="Arial" panose="020B0604020202020204" pitchFamily="34" charset="0"/>
              </a:rPr>
              <a:t>A fundamental purpose of National Socialism was the creation of a healthy, pure and beautiful race. They sought to raise children who believed in Germany and their leader, Hitler.</a:t>
            </a:r>
          </a:p>
          <a:p>
            <a:endParaRPr lang="en-US" dirty="0">
              <a:solidFill>
                <a:schemeClr val="bg1">
                  <a:lumMod val="50000"/>
                </a:schemeClr>
              </a:solidFill>
              <a:latin typeface="Arial" panose="020B0604020202020204" pitchFamily="34" charset="0"/>
              <a:cs typeface="Arial" panose="020B0604020202020204" pitchFamily="34" charset="0"/>
            </a:endParaRPr>
          </a:p>
          <a:p>
            <a:r>
              <a:rPr lang="en-US" dirty="0">
                <a:solidFill>
                  <a:schemeClr val="bg1">
                    <a:lumMod val="50000"/>
                  </a:schemeClr>
                </a:solidFill>
                <a:latin typeface="Arial" panose="020B0604020202020204" pitchFamily="34" charset="0"/>
                <a:cs typeface="Arial" panose="020B0604020202020204" pitchFamily="34" charset="0"/>
              </a:rPr>
              <a:t>These propaganda posters represented the Nazi’s idealistic image of the “master race” to be developed through eugenics.</a:t>
            </a:r>
            <a:endParaRPr lang="en-US" u="none" strike="noStrike" cap="none" spc="0" normalizeH="0" baseline="0" dirty="0">
              <a:ln>
                <a:noFill/>
              </a:ln>
              <a:solidFill>
                <a:schemeClr val="bg1">
                  <a:lumMod val="50000"/>
                </a:schemeClr>
              </a:solidFill>
              <a:effectLst/>
              <a:uFillTx/>
              <a:latin typeface="Arial" panose="020B0604020202020204" pitchFamily="34" charset="0"/>
              <a:cs typeface="Arial" panose="020B0604020202020204" pitchFamily="34" charset="0"/>
            </a:endParaRPr>
          </a:p>
        </p:txBody>
      </p:sp>
      <p:pic>
        <p:nvPicPr>
          <p:cNvPr id="11" name="Picture 10">
            <a:extLst>
              <a:ext uri="{FF2B5EF4-FFF2-40B4-BE49-F238E27FC236}">
                <a16:creationId xmlns:a16="http://schemas.microsoft.com/office/drawing/2014/main" id="{4F9047A5-9138-6447-9D1F-53B81B72F7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20469" y="5961830"/>
            <a:ext cx="4942615" cy="6972383"/>
          </a:xfrm>
          <a:prstGeom prst="rect">
            <a:avLst/>
          </a:prstGeom>
          <a:effectLst>
            <a:softEdge rad="127000"/>
          </a:effectLst>
        </p:spPr>
      </p:pic>
      <p:pic>
        <p:nvPicPr>
          <p:cNvPr id="15" name="Picture 14">
            <a:extLst>
              <a:ext uri="{FF2B5EF4-FFF2-40B4-BE49-F238E27FC236}">
                <a16:creationId xmlns:a16="http://schemas.microsoft.com/office/drawing/2014/main" id="{8AF34C18-92A4-804B-A240-EF485EEAFFA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256002" y="5820839"/>
            <a:ext cx="5197785" cy="7169358"/>
          </a:xfrm>
          <a:prstGeom prst="rect">
            <a:avLst/>
          </a:prstGeom>
          <a:effectLst>
            <a:softEdge rad="254000"/>
          </a:effectLst>
        </p:spPr>
      </p:pic>
    </p:spTree>
    <p:extLst>
      <p:ext uri="{BB962C8B-B14F-4D97-AF65-F5344CB8AC3E}">
        <p14:creationId xmlns:p14="http://schemas.microsoft.com/office/powerpoint/2010/main" val="4046027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42"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anim calcmode="lin" valueType="num">
                                      <p:cBhvr>
                                        <p:cTn id="11" dur="1000" fill="hold"/>
                                        <p:tgtEl>
                                          <p:spTgt spid="11"/>
                                        </p:tgtEl>
                                        <p:attrNameLst>
                                          <p:attrName>ppt_x</p:attrName>
                                        </p:attrNameLst>
                                      </p:cBhvr>
                                      <p:tavLst>
                                        <p:tav tm="0">
                                          <p:val>
                                            <p:strVal val="#ppt_x"/>
                                          </p:val>
                                        </p:tav>
                                        <p:tav tm="100000">
                                          <p:val>
                                            <p:strVal val="#ppt_x"/>
                                          </p:val>
                                        </p:tav>
                                      </p:tavLst>
                                    </p:anim>
                                    <p:anim calcmode="lin" valueType="num">
                                      <p:cBhvr>
                                        <p:cTn id="12" dur="1000" fill="hold"/>
                                        <p:tgtEl>
                                          <p:spTgt spid="11"/>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1000"/>
                                        <p:tgtEl>
                                          <p:spTgt spid="15"/>
                                        </p:tgtEl>
                                      </p:cBhvr>
                                    </p:animEffect>
                                    <p:anim calcmode="lin" valueType="num">
                                      <p:cBhvr>
                                        <p:cTn id="16" dur="1000" fill="hold"/>
                                        <p:tgtEl>
                                          <p:spTgt spid="15"/>
                                        </p:tgtEl>
                                        <p:attrNameLst>
                                          <p:attrName>ppt_x</p:attrName>
                                        </p:attrNameLst>
                                      </p:cBhvr>
                                      <p:tavLst>
                                        <p:tav tm="0">
                                          <p:val>
                                            <p:strVal val="#ppt_x"/>
                                          </p:val>
                                        </p:tav>
                                        <p:tav tm="100000">
                                          <p:val>
                                            <p:strVal val="#ppt_x"/>
                                          </p:val>
                                        </p:tav>
                                      </p:tavLst>
                                    </p:anim>
                                    <p:anim calcmode="lin" valueType="num">
                                      <p:cBhvr>
                                        <p:cTn id="17" dur="1000" fill="hold"/>
                                        <p:tgtEl>
                                          <p:spTgt spid="15"/>
                                        </p:tgtEl>
                                        <p:attrNameLst>
                                          <p:attrName>ppt_y</p:attrName>
                                        </p:attrNameLst>
                                      </p:cBhvr>
                                      <p:tavLst>
                                        <p:tav tm="0">
                                          <p:val>
                                            <p:strVal val="#ppt_y+.1"/>
                                          </p:val>
                                        </p:tav>
                                        <p:tav tm="100000">
                                          <p:val>
                                            <p:strVal val="#ppt_y"/>
                                          </p:val>
                                        </p:tav>
                                      </p:tavLst>
                                    </p:anim>
                                  </p:childTnLst>
                                </p:cTn>
                              </p:par>
                              <p:par>
                                <p:cTn id="18" presetID="10" presetClass="entr" presetSubtype="0" fill="hold" nodeType="withEffect">
                                  <p:stCondLst>
                                    <p:cond delay="0"/>
                                  </p:stCondLst>
                                  <p:childTnLst>
                                    <p:set>
                                      <p:cBhvr>
                                        <p:cTn id="19" dur="1" fill="hold">
                                          <p:stCondLst>
                                            <p:cond delay="0"/>
                                          </p:stCondLst>
                                        </p:cTn>
                                        <p:tgtEl>
                                          <p:spTgt spid="5">
                                            <p:txEl>
                                              <p:pRg st="2" end="2"/>
                                            </p:txEl>
                                          </p:spTgt>
                                        </p:tgtEl>
                                        <p:attrNameLst>
                                          <p:attrName>style.visibility</p:attrName>
                                        </p:attrNameLst>
                                      </p:cBhvr>
                                      <p:to>
                                        <p:strVal val="visible"/>
                                      </p:to>
                                    </p:set>
                                    <p:animEffect transition="in" filter="fade">
                                      <p:cBhvr>
                                        <p:cTn id="20"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631796" cy="1100215"/>
          </a:xfrm>
          <a:prstGeom prst="rect">
            <a:avLst/>
          </a:prstGeom>
        </p:spPr>
        <p:txBody>
          <a:bodyPr anchor="t">
            <a:noAutofit/>
          </a:bodyPr>
          <a:lstStyle/>
          <a:p>
            <a:pPr>
              <a:lnSpc>
                <a:spcPts val="7640"/>
              </a:lnSpc>
              <a:spcAft>
                <a:spcPts val="600"/>
              </a:spcAft>
            </a:pPr>
            <a:r>
              <a:rPr lang="en-US" sz="7200" dirty="0"/>
              <a:t>An Amazing College  Championship</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8649148" y="2362200"/>
            <a:ext cx="13810802" cy="179978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tx2">
                    <a:lumMod val="10000"/>
                  </a:schemeClr>
                </a:solidFill>
                <a:latin typeface="Arial" panose="020B0604020202020204" pitchFamily="34" charset="0"/>
                <a:cs typeface="Arial" panose="020B0604020202020204" pitchFamily="34" charset="0"/>
              </a:rPr>
              <a:t>But the year before the Berlin Olympics, one athlete gave a performance that may never be equaled.</a:t>
            </a:r>
            <a:endParaRPr lang="en-US" dirty="0">
              <a:solidFill>
                <a:schemeClr val="tx2">
                  <a:lumMod val="10000"/>
                </a:schemeClr>
              </a:solidFill>
              <a:latin typeface="Arial" panose="020B0604020202020204" pitchFamily="34" charset="0"/>
              <a:cs typeface="Arial" panose="020B0604020202020204" pitchFamily="34" charset="0"/>
            </a:endParaRP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At the Big Ten championships on May 25, 1935, Ohio State University track star, 21-year-old Jesse Owens, set five world records and equaled a sixth—all in 45 minutes! The Alabama native and now Cleveland resident tied the world mark in the 100-yard dash and then set records in the long jump, 220-yard and 200-meter dashes and 220-yard and 200-meter low hurdles.</a:t>
            </a:r>
            <a:endParaRPr lang="en-US" dirty="0">
              <a:solidFill>
                <a:schemeClr val="tx2">
                  <a:lumMod val="10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5F6B272D-EADF-8744-8C56-AF5555CA43C5}"/>
              </a:ext>
            </a:extLst>
          </p:cNvPr>
          <p:cNvSpPr txBox="1"/>
          <p:nvPr/>
        </p:nvSpPr>
        <p:spPr>
          <a:xfrm>
            <a:off x="8649148" y="8117730"/>
            <a:ext cx="13810802" cy="287258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chemeClr val="tx2">
                    <a:lumMod val="10000"/>
                  </a:schemeClr>
                </a:solidFill>
                <a:latin typeface="Arial" panose="020B0604020202020204" pitchFamily="34" charset="0"/>
                <a:cs typeface="Arial" panose="020B0604020202020204" pitchFamily="34" charset="0"/>
              </a:rPr>
              <a:t>Following that astonishing performance, Owens, honored by Cleveland as its “Goodwill Ambassador” to the world, was ready to lead his country’s Olympic Team to Berlin, a team of 359 athletes that included a record-number 46 women, 18 African Americans and seven Jews, as well as a full-blooded Native American.</a:t>
            </a:r>
          </a:p>
        </p:txBody>
      </p:sp>
      <p:pic>
        <p:nvPicPr>
          <p:cNvPr id="3" name="Picture 3">
            <a:extLst>
              <a:ext uri="{FF2B5EF4-FFF2-40B4-BE49-F238E27FC236}">
                <a16:creationId xmlns:a16="http://schemas.microsoft.com/office/drawing/2014/main" id="{E6E49779-0A61-B381-270B-E9F2CEEA2A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6596" y="2362200"/>
            <a:ext cx="6200934" cy="7968262"/>
          </a:xfrm>
          <a:prstGeom prst="rect">
            <a:avLst/>
          </a:prstGeom>
        </p:spPr>
      </p:pic>
      <p:sp>
        <p:nvSpPr>
          <p:cNvPr id="6" name="TextBox 1">
            <a:extLst>
              <a:ext uri="{FF2B5EF4-FFF2-40B4-BE49-F238E27FC236}">
                <a16:creationId xmlns:a16="http://schemas.microsoft.com/office/drawing/2014/main" id="{239C77B2-13BC-47F5-B166-6B04CE58D5D0}"/>
              </a:ext>
            </a:extLst>
          </p:cNvPr>
          <p:cNvSpPr txBox="1"/>
          <p:nvPr/>
        </p:nvSpPr>
        <p:spPr>
          <a:xfrm>
            <a:off x="1786596" y="10330462"/>
            <a:ext cx="6200934" cy="2585323"/>
          </a:xfrm>
          <a:prstGeom prst="rect">
            <a:avLst/>
          </a:prstGeom>
          <a:ln>
            <a:noFill/>
          </a:ln>
        </p:spPr>
        <p:style>
          <a:lnRef idx="2">
            <a:schemeClr val="accent4"/>
          </a:lnRef>
          <a:fillRef idx="1">
            <a:schemeClr val="lt1"/>
          </a:fillRef>
          <a:effectRef idx="0">
            <a:schemeClr val="accent4"/>
          </a:effectRef>
          <a:fontRef idx="minor">
            <a:schemeClr val="dk1"/>
          </a:fontRef>
        </p:style>
        <p:txBody>
          <a:bodyPr rot="0" spcFirstLastPara="1" vert="horz" wrap="square" lIns="182880" tIns="182880" rIns="182880" bIns="182880" numCol="1" spcCol="38100" rtlCol="0" fromWordArt="0" anchor="ctr" anchorCtr="0" forceAA="0" compatLnSpc="1">
            <a:prstTxWarp prst="textNoShape">
              <a:avLst/>
            </a:prstTxWarp>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chemeClr val="dk1"/>
                </a:solidFill>
                <a:effectLst/>
                <a:uFillTx/>
                <a:latin typeface="+mn-lt"/>
                <a:ea typeface="+mn-ea"/>
                <a:cs typeface="+mn-cs"/>
                <a:sym typeface="Bodoni SvtyTwo ITC TT-Book"/>
              </a:defRPr>
            </a:lvl1pPr>
            <a:lvl2pPr marL="0" marR="0" indent="457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chemeClr val="dk1"/>
                </a:solidFill>
                <a:effectLst/>
                <a:uFillTx/>
                <a:latin typeface="+mn-lt"/>
                <a:ea typeface="+mn-ea"/>
                <a:cs typeface="+mn-cs"/>
                <a:sym typeface="Bodoni SvtyTwo ITC TT-Book"/>
              </a:defRPr>
            </a:lvl2pPr>
            <a:lvl3pPr marL="0" marR="0" indent="914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chemeClr val="dk1"/>
                </a:solidFill>
                <a:effectLst/>
                <a:uFillTx/>
                <a:latin typeface="+mn-lt"/>
                <a:ea typeface="+mn-ea"/>
                <a:cs typeface="+mn-cs"/>
                <a:sym typeface="Bodoni SvtyTwo ITC TT-Book"/>
              </a:defRPr>
            </a:lvl3pPr>
            <a:lvl4pPr marL="0" marR="0" indent="1371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chemeClr val="dk1"/>
                </a:solidFill>
                <a:effectLst/>
                <a:uFillTx/>
                <a:latin typeface="+mn-lt"/>
                <a:ea typeface="+mn-ea"/>
                <a:cs typeface="+mn-cs"/>
                <a:sym typeface="Bodoni SvtyTwo ITC TT-Book"/>
              </a:defRPr>
            </a:lvl4pPr>
            <a:lvl5pPr marL="0" marR="0" indent="18288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chemeClr val="dk1"/>
                </a:solidFill>
                <a:effectLst/>
                <a:uFillTx/>
                <a:latin typeface="+mn-lt"/>
                <a:ea typeface="+mn-ea"/>
                <a:cs typeface="+mn-cs"/>
                <a:sym typeface="Bodoni SvtyTwo ITC TT-Book"/>
              </a:defRPr>
            </a:lvl5pPr>
            <a:lvl6pPr marL="0" marR="0" indent="22860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chemeClr val="dk1"/>
                </a:solidFill>
                <a:effectLst/>
                <a:uFillTx/>
                <a:latin typeface="+mn-lt"/>
                <a:ea typeface="+mn-ea"/>
                <a:cs typeface="+mn-cs"/>
                <a:sym typeface="Bodoni SvtyTwo ITC TT-Book"/>
              </a:defRPr>
            </a:lvl6pPr>
            <a:lvl7pPr marL="0" marR="0" indent="2743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chemeClr val="dk1"/>
                </a:solidFill>
                <a:effectLst/>
                <a:uFillTx/>
                <a:latin typeface="+mn-lt"/>
                <a:ea typeface="+mn-ea"/>
                <a:cs typeface="+mn-cs"/>
                <a:sym typeface="Bodoni SvtyTwo ITC TT-Book"/>
              </a:defRPr>
            </a:lvl7pPr>
            <a:lvl8pPr marL="0" marR="0" indent="3200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chemeClr val="dk1"/>
                </a:solidFill>
                <a:effectLst/>
                <a:uFillTx/>
                <a:latin typeface="+mn-lt"/>
                <a:ea typeface="+mn-ea"/>
                <a:cs typeface="+mn-cs"/>
                <a:sym typeface="Bodoni SvtyTwo ITC TT-Book"/>
              </a:defRPr>
            </a:lvl8pPr>
            <a:lvl9pPr marL="0" marR="0" indent="3657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chemeClr val="dk1"/>
                </a:solidFill>
                <a:effectLst/>
                <a:uFillTx/>
                <a:latin typeface="+mn-lt"/>
                <a:ea typeface="+mn-ea"/>
                <a:cs typeface="+mn-cs"/>
                <a:sym typeface="Bodoni SvtyTwo ITC TT-Book"/>
              </a:defRPr>
            </a:lvl9pPr>
          </a:lstStyle>
          <a:p>
            <a:r>
              <a:rPr lang="en-US" sz="3600" dirty="0">
                <a:latin typeface="Arial" panose="020B0604020202020204" pitchFamily="34" charset="0"/>
                <a:cs typeface="Arial" panose="020B0604020202020204" pitchFamily="34" charset="0"/>
              </a:rPr>
              <a:t>Why was Owens was called the "Buckeye Blizzard?” Does your school or city have a nickname?</a:t>
            </a:r>
          </a:p>
        </p:txBody>
      </p:sp>
    </p:spTree>
    <p:extLst>
      <p:ext uri="{BB962C8B-B14F-4D97-AF65-F5344CB8AC3E}">
        <p14:creationId xmlns:p14="http://schemas.microsoft.com/office/powerpoint/2010/main" val="619645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dirty="0"/>
              <a:t>A Call to Boycott the Olympics</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199" y="2184698"/>
            <a:ext cx="17907001" cy="129480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tx2">
                    <a:lumMod val="10000"/>
                  </a:schemeClr>
                </a:solidFill>
                <a:latin typeface="Arial" panose="020B0604020202020204" pitchFamily="34" charset="0"/>
                <a:cs typeface="Arial" panose="020B0604020202020204" pitchFamily="34" charset="0"/>
              </a:rPr>
              <a:t>However, the American team almost didn't get the chance to compete. Some Americans thought the United States should boycott the Olympics </a:t>
            </a:r>
            <a:r>
              <a:rPr lang="en-US" sz="3600" dirty="0">
                <a:solidFill>
                  <a:schemeClr val="tx2">
                    <a:lumMod val="10000"/>
                  </a:schemeClr>
                </a:solidFill>
                <a:latin typeface="Arial" panose="020B0604020202020204" pitchFamily="34" charset="0"/>
                <a:ea typeface="+mn-lt"/>
                <a:cs typeface="Arial" panose="020B0604020202020204" pitchFamily="34" charset="0"/>
              </a:rPr>
              <a:t>because of Germany’s treatment of its Jewish people. </a:t>
            </a:r>
            <a:endParaRPr lang="en-US" dirty="0">
              <a:solidFill>
                <a:schemeClr val="tx2">
                  <a:lumMod val="10000"/>
                </a:schemeClr>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EE51ED25-212B-EEF8-CBC8-E29400EF39A6}"/>
              </a:ext>
            </a:extLst>
          </p:cNvPr>
          <p:cNvSpPr txBox="1"/>
          <p:nvPr/>
        </p:nvSpPr>
        <p:spPr>
          <a:xfrm>
            <a:off x="5029199" y="4307600"/>
            <a:ext cx="10306050" cy="45345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fromWordArt="0" anchor="ctr" anchorCtr="0" forceAA="0" compatLnSpc="1">
            <a:prstTxWarp prst="textNoShape">
              <a:avLst/>
            </a:prstTxWarp>
            <a:spAutoFit/>
          </a:bodyPr>
          <a:lstStyle/>
          <a:p>
            <a:r>
              <a:rPr lang="en-US" sz="3600" dirty="0">
                <a:solidFill>
                  <a:schemeClr val="tx2">
                    <a:lumMod val="10000"/>
                  </a:schemeClr>
                </a:solidFill>
                <a:latin typeface="Arial" panose="020B0604020202020204" pitchFamily="34" charset="0"/>
                <a:cs typeface="Arial" panose="020B0604020202020204" pitchFamily="34" charset="0"/>
              </a:rPr>
              <a:t>As the call </a:t>
            </a:r>
            <a:r>
              <a:rPr kumimoji="0" lang="en-US" sz="3600" u="none" strike="noStrike" cap="none" spc="0" normalizeH="0" baseline="0" dirty="0">
                <a:ln>
                  <a:noFill/>
                </a:ln>
                <a:solidFill>
                  <a:schemeClr val="tx2">
                    <a:lumMod val="10000"/>
                  </a:schemeClr>
                </a:solidFill>
                <a:effectLst/>
                <a:uFillTx/>
                <a:latin typeface="Arial" panose="020B0604020202020204" pitchFamily="34" charset="0"/>
                <a:cs typeface="Arial" panose="020B0604020202020204" pitchFamily="34" charset="0"/>
                <a:sym typeface="Bodoni SvtyTwo ITC TT-Book"/>
              </a:rPr>
              <a:t>to </a:t>
            </a:r>
            <a:r>
              <a:rPr lang="en-US" sz="3600" dirty="0">
                <a:solidFill>
                  <a:schemeClr val="tx2">
                    <a:lumMod val="10000"/>
                  </a:schemeClr>
                </a:solidFill>
                <a:latin typeface="Arial" panose="020B0604020202020204" pitchFamily="34" charset="0"/>
                <a:cs typeface="Arial" panose="020B0604020202020204" pitchFamily="34" charset="0"/>
              </a:rPr>
              <a:t>boycott the Berlin Olympics gained momentum, the president of the American Olympic Committee, Avery Brundage, convinced Americans that the German government had assured him all athletes would be welcomed and treated with fairness. Whether this statement was true or not is still debated among Olympic historians. The boycott was called off.</a:t>
            </a:r>
            <a:endParaRPr lang="en-US" sz="3600" u="none" strike="noStrike" cap="none" spc="0" normalizeH="0" baseline="0" dirty="0">
              <a:ln>
                <a:noFill/>
              </a:ln>
              <a:solidFill>
                <a:schemeClr val="tx2">
                  <a:lumMod val="10000"/>
                </a:schemeClr>
              </a:solidFill>
              <a:effectLst/>
              <a:uFillTx/>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4206237A-2A25-C7FE-CF03-B0C7ADE18B56}"/>
              </a:ext>
            </a:extLst>
          </p:cNvPr>
          <p:cNvSpPr txBox="1"/>
          <p:nvPr/>
        </p:nvSpPr>
        <p:spPr>
          <a:xfrm>
            <a:off x="5029199" y="9460727"/>
            <a:ext cx="9402973" cy="2954655"/>
          </a:xfrm>
          <a:prstGeom prst="rect">
            <a:avLst/>
          </a:prstGeom>
          <a:ln>
            <a:noFill/>
          </a:ln>
        </p:spPr>
        <p:style>
          <a:lnRef idx="2">
            <a:schemeClr val="accent4"/>
          </a:lnRef>
          <a:fillRef idx="1">
            <a:schemeClr val="lt1"/>
          </a:fillRef>
          <a:effectRef idx="0">
            <a:schemeClr val="accent4"/>
          </a:effectRef>
          <a:fontRef idx="minor">
            <a:schemeClr val="dk1"/>
          </a:fontRef>
        </p:style>
        <p:txBody>
          <a:bodyPr rot="0" spcFirstLastPara="1" vertOverflow="overflow" horzOverflow="overflow" vert="horz" wrap="square" lIns="182880" tIns="91440" rIns="182880" bIns="91440" numCol="1" spcCol="38100" rtlCol="0" fromWordArt="0" anchor="ctr" anchorCtr="0" forceAA="0" compatLnSpc="1">
            <a:prstTxWarp prst="textNoShape">
              <a:avLst/>
            </a:prstTxWarp>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a:defRPr sz="3600">
                <a:latin typeface="Arial" panose="020B0604020202020204" pitchFamily="34" charset="0"/>
                <a:cs typeface="Arial" panose="020B0604020202020204" pitchFamily="34" charset="0"/>
              </a:defRPr>
            </a:lvl1pPr>
          </a:lstStyle>
          <a:p>
            <a:r>
              <a:rPr lang="en-US" dirty="0"/>
              <a:t>The Olympics have been boycotted several times, usually in protest of the policies of the host country.  Do you think it is important to speak out when an injustice is being committed?</a:t>
            </a:r>
          </a:p>
        </p:txBody>
      </p:sp>
      <p:pic>
        <p:nvPicPr>
          <p:cNvPr id="2" name="Picture 5" descr="A picture containing text, book&#10;&#10;Description automatically generated">
            <a:extLst>
              <a:ext uri="{FF2B5EF4-FFF2-40B4-BE49-F238E27FC236}">
                <a16:creationId xmlns:a16="http://schemas.microsoft.com/office/drawing/2014/main" id="{7A0B9625-81C5-0B16-05C6-C786477003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25950" y="3561623"/>
            <a:ext cx="6202328" cy="7048238"/>
          </a:xfrm>
          <a:prstGeom prst="rect">
            <a:avLst/>
          </a:prstGeom>
          <a:effectLst>
            <a:softEdge rad="50800"/>
          </a:effectLst>
        </p:spPr>
      </p:pic>
      <p:sp>
        <p:nvSpPr>
          <p:cNvPr id="9" name="TextBox 8">
            <a:extLst>
              <a:ext uri="{FF2B5EF4-FFF2-40B4-BE49-F238E27FC236}">
                <a16:creationId xmlns:a16="http://schemas.microsoft.com/office/drawing/2014/main" id="{CE5A67D2-00D4-0468-BFCA-18AC19908413}"/>
              </a:ext>
            </a:extLst>
          </p:cNvPr>
          <p:cNvSpPr txBox="1"/>
          <p:nvPr/>
        </p:nvSpPr>
        <p:spPr>
          <a:xfrm>
            <a:off x="15885459" y="10691985"/>
            <a:ext cx="7442819" cy="22570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r>
              <a:rPr lang="en-US" dirty="0">
                <a:solidFill>
                  <a:schemeClr val="bg1">
                    <a:lumMod val="50000"/>
                  </a:schemeClr>
                </a:solidFill>
                <a:latin typeface="Arial" panose="020B0604020202020204" pitchFamily="34" charset="0"/>
                <a:cs typeface="Arial" panose="020B0604020202020204" pitchFamily="34" charset="0"/>
              </a:rPr>
              <a:t>Editorial comic of Hitler as an athlete, carrying a swastika, serpent, and torch burning with “intolerance and discrimination.” He casts a false shadow of Olympic values. </a:t>
            </a:r>
          </a:p>
          <a:p>
            <a:pPr algn="r"/>
            <a:r>
              <a:rPr lang="en-US" dirty="0">
                <a:solidFill>
                  <a:schemeClr val="bg1">
                    <a:lumMod val="50000"/>
                  </a:schemeClr>
                </a:solidFill>
                <a:latin typeface="Arial" panose="020B0604020202020204" pitchFamily="34" charset="0"/>
                <a:cs typeface="Arial" panose="020B0604020202020204" pitchFamily="34" charset="0"/>
              </a:rPr>
              <a:t>Jerry Doyle, Philadelphia, 1935.</a:t>
            </a:r>
          </a:p>
        </p:txBody>
      </p:sp>
    </p:spTree>
    <p:extLst>
      <p:ext uri="{BB962C8B-B14F-4D97-AF65-F5344CB8AC3E}">
        <p14:creationId xmlns:p14="http://schemas.microsoft.com/office/powerpoint/2010/main" val="3484638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dirty="0"/>
              <a:t>Off to Germany!</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0" y="2286000"/>
            <a:ext cx="1829908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tx2">
                    <a:lumMod val="10000"/>
                  </a:schemeClr>
                </a:solidFill>
                <a:latin typeface="Arial" panose="020B0604020202020204" pitchFamily="34" charset="0"/>
                <a:cs typeface="Arial" panose="020B0604020202020204" pitchFamily="34" charset="0"/>
              </a:rPr>
              <a:t>In mid-July the American Olympic team set sail for Germany. Of the 18 African Americans on board, several were Olympic veterans. Among them was track star Ralph Metcalfe.</a:t>
            </a:r>
          </a:p>
        </p:txBody>
      </p:sp>
      <p:pic>
        <p:nvPicPr>
          <p:cNvPr id="3" name="Picture 2">
            <a:extLst>
              <a:ext uri="{FF2B5EF4-FFF2-40B4-BE49-F238E27FC236}">
                <a16:creationId xmlns:a16="http://schemas.microsoft.com/office/drawing/2014/main" id="{6F367393-3685-EB41-B278-99A1EFCCAD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503581" y="4357165"/>
            <a:ext cx="8054481" cy="6159309"/>
          </a:xfrm>
          <a:prstGeom prst="rect">
            <a:avLst/>
          </a:prstGeom>
          <a:effectLst>
            <a:softEdge rad="190500"/>
          </a:effectLst>
        </p:spPr>
      </p:pic>
      <p:sp>
        <p:nvSpPr>
          <p:cNvPr id="4" name="Rectangle 3">
            <a:extLst>
              <a:ext uri="{FF2B5EF4-FFF2-40B4-BE49-F238E27FC236}">
                <a16:creationId xmlns:a16="http://schemas.microsoft.com/office/drawing/2014/main" id="{CDF150F7-588E-4740-93F3-43DF0BCEDECF}"/>
              </a:ext>
            </a:extLst>
          </p:cNvPr>
          <p:cNvSpPr/>
          <p:nvPr/>
        </p:nvSpPr>
        <p:spPr>
          <a:xfrm>
            <a:off x="5029200" y="4027034"/>
            <a:ext cx="10134600" cy="7294305"/>
          </a:xfrm>
          <a:prstGeom prst="rect">
            <a:avLst/>
          </a:prstGeom>
        </p:spPr>
        <p:txBody>
          <a:bodyPr wrap="square">
            <a:spAutoFit/>
          </a:bodyPr>
          <a:lstStyle/>
          <a:p>
            <a:r>
              <a:rPr lang="en-US" sz="3600" dirty="0">
                <a:solidFill>
                  <a:schemeClr val="tx2">
                    <a:lumMod val="10000"/>
                  </a:schemeClr>
                </a:solidFill>
                <a:latin typeface="Arial" panose="020B0604020202020204" pitchFamily="34" charset="0"/>
                <a:cs typeface="Arial" panose="020B0604020202020204" pitchFamily="34" charset="0"/>
              </a:rPr>
              <a:t>Metcalfe, born in Atlanta but raised in Chicago, had won silver and bronze medals at the 1932 Los Angeles Games, finishing in the 100-meter and 200-meter dashes behind Eddie Tolan, an African American known as the “Midnight Express.” Metcalfe would meet the same fate against Jesse Owens in the 100 meters. </a:t>
            </a: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After the Olympics, Metcalfe went on to be a beloved Illinois Congressman. He sponsored legislation creating the Congressional Black Caucus as well as making February “Black History Month.”</a:t>
            </a:r>
          </a:p>
        </p:txBody>
      </p:sp>
      <p:sp>
        <p:nvSpPr>
          <p:cNvPr id="6" name="TextBox 5">
            <a:extLst>
              <a:ext uri="{FF2B5EF4-FFF2-40B4-BE49-F238E27FC236}">
                <a16:creationId xmlns:a16="http://schemas.microsoft.com/office/drawing/2014/main" id="{D44B6974-9A0D-7044-A077-FEEAB3493898}"/>
              </a:ext>
            </a:extLst>
          </p:cNvPr>
          <p:cNvSpPr txBox="1"/>
          <p:nvPr/>
        </p:nvSpPr>
        <p:spPr>
          <a:xfrm>
            <a:off x="16630187" y="10516474"/>
            <a:ext cx="5801267" cy="9643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algn="ctr"/>
            <a:r>
              <a:rPr kumimoji="0" lang="en-US" u="none" strike="noStrike" cap="none" spc="0" normalizeH="0" baseline="0" dirty="0">
                <a:ln>
                  <a:noFill/>
                </a:ln>
                <a:solidFill>
                  <a:schemeClr val="bg1">
                    <a:lumMod val="50000"/>
                  </a:schemeClr>
                </a:solidFill>
                <a:effectLst/>
                <a:uFillTx/>
                <a:latin typeface="Arial" panose="020B0604020202020204" pitchFamily="34" charset="0"/>
                <a:cs typeface="Arial" panose="020B0604020202020204" pitchFamily="34" charset="0"/>
                <a:sym typeface="Bodoni SvtyTwo ITC TT-Book"/>
              </a:rPr>
              <a:t>Ralph Metcalfe as a college </a:t>
            </a:r>
            <a:r>
              <a:rPr lang="en-US" dirty="0">
                <a:solidFill>
                  <a:schemeClr val="bg1">
                    <a:lumMod val="50000"/>
                  </a:schemeClr>
                </a:solidFill>
                <a:latin typeface="Arial" panose="020B0604020202020204" pitchFamily="34" charset="0"/>
                <a:cs typeface="Arial" panose="020B0604020202020204" pitchFamily="34" charset="0"/>
              </a:rPr>
              <a:t>athlete </a:t>
            </a:r>
          </a:p>
          <a:p>
            <a:pPr algn="ctr"/>
            <a:r>
              <a:rPr lang="en-US" dirty="0">
                <a:solidFill>
                  <a:schemeClr val="bg1">
                    <a:lumMod val="50000"/>
                  </a:schemeClr>
                </a:solidFill>
                <a:latin typeface="Arial" panose="020B0604020202020204" pitchFamily="34" charset="0"/>
                <a:cs typeface="Arial" panose="020B0604020202020204" pitchFamily="34" charset="0"/>
              </a:rPr>
              <a:t>and a U.S. Congressman </a:t>
            </a:r>
            <a:endParaRPr kumimoji="0" lang="en-US" u="none" strike="noStrike" cap="none" spc="0" normalizeH="0" baseline="0" dirty="0">
              <a:ln>
                <a:noFill/>
              </a:ln>
              <a:solidFill>
                <a:schemeClr val="bg1">
                  <a:lumMod val="50000"/>
                </a:schemeClr>
              </a:solidFill>
              <a:effectLst/>
              <a:uFillTx/>
              <a:latin typeface="Arial" panose="020B0604020202020204" pitchFamily="34" charset="0"/>
              <a:cs typeface="Arial" panose="020B0604020202020204" pitchFamily="34" charset="0"/>
              <a:sym typeface="Bodoni SvtyTwo ITC TT-Book"/>
            </a:endParaRPr>
          </a:p>
        </p:txBody>
      </p:sp>
    </p:spTree>
    <p:extLst>
      <p:ext uri="{BB962C8B-B14F-4D97-AF65-F5344CB8AC3E}">
        <p14:creationId xmlns:p14="http://schemas.microsoft.com/office/powerpoint/2010/main" val="97148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2" end="2"/>
                                            </p:txEl>
                                          </p:spTgt>
                                        </p:tgtEl>
                                        <p:attrNameLst>
                                          <p:attrName>style.visibility</p:attrName>
                                        </p:attrNameLst>
                                      </p:cBhvr>
                                      <p:to>
                                        <p:strVal val="visible"/>
                                      </p:to>
                                    </p:set>
                                    <p:animEffect transition="in" filter="fade">
                                      <p:cBhvr>
                                        <p:cTn id="10"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1_BasicWhite">
  <a:themeElements>
    <a:clrScheme name="21_BasicWhite">
      <a:dk1>
        <a:srgbClr val="FFFFFF"/>
      </a:dk1>
      <a:lt1>
        <a:srgbClr val="AE4844"/>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Bodoni SvtyTwo ITC TT-Bold"/>
        <a:ea typeface="Bodoni SvtyTwo ITC TT-Bold"/>
        <a:cs typeface="Bodoni SvtyTwo ITC TT-Bold"/>
      </a:majorFont>
      <a:minorFont>
        <a:latin typeface="Lato-Light"/>
        <a:ea typeface="Lato-Light"/>
        <a:cs typeface="Lato-Light"/>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     Powerpoint Presentation" id="{813EE0E7-93E7-CE4E-869A-E4759684CAEA}" vid="{D94C5021-445D-1A4F-AD2D-51E34FF53E35}"/>
    </a:ext>
  </a:extLst>
</a:theme>
</file>

<file path=ppt/theme/theme2.xml><?xml version="1.0" encoding="utf-8"?>
<a:theme xmlns:a="http://schemas.openxmlformats.org/drawingml/2006/main"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Bodoni SvtyTwo ITC TT-Bold"/>
        <a:ea typeface="Bodoni SvtyTwo ITC TT-Bold"/>
        <a:cs typeface="Bodoni SvtyTwo ITC TT-Bold"/>
      </a:majorFont>
      <a:minorFont>
        <a:latin typeface="Lato-Light"/>
        <a:ea typeface="Lato-Light"/>
        <a:cs typeface="Lato-Light"/>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3954</Words>
  <Application>Microsoft Office PowerPoint</Application>
  <PresentationFormat>Custom</PresentationFormat>
  <Paragraphs>204</Paragraphs>
  <Slides>28</Slides>
  <Notes>28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28</vt:i4>
      </vt:variant>
    </vt:vector>
  </HeadingPairs>
  <TitlesOfParts>
    <vt:vector size="36" baseType="lpstr">
      <vt:lpstr>Arial</vt:lpstr>
      <vt:lpstr>Bodoni SvtyTwo ITC TT-Bold</vt:lpstr>
      <vt:lpstr>Bodoni SvtyTwo ITC TT-Book</vt:lpstr>
      <vt:lpstr>Helvetica Neue</vt:lpstr>
      <vt:lpstr>Lato</vt:lpstr>
      <vt:lpstr>Lato Regular</vt:lpstr>
      <vt:lpstr>Lato-Light</vt:lpstr>
      <vt:lpstr>21_BasicWhite</vt:lpstr>
      <vt:lpstr>Berlin Olympics Americans Show Up Germany’s So-called Master Race</vt:lpstr>
      <vt:lpstr>Berlin Olympics Americans Show Up Germany’s So-called Master Race</vt:lpstr>
      <vt:lpstr>A Historic Moment for Black Athletes</vt:lpstr>
      <vt:lpstr>Worldwide Turmoil</vt:lpstr>
      <vt:lpstr>Worldwide Turmoil</vt:lpstr>
      <vt:lpstr>The So-called “Master Race”</vt:lpstr>
      <vt:lpstr>An Amazing College  Championship</vt:lpstr>
      <vt:lpstr>A Call to Boycott the Olympics</vt:lpstr>
      <vt:lpstr>Off to Germany!</vt:lpstr>
      <vt:lpstr>Opening Fanfare</vt:lpstr>
      <vt:lpstr>Opening Fanfare</vt:lpstr>
      <vt:lpstr>Refusal to Bow the Flag to the Fuhrer</vt:lpstr>
      <vt:lpstr>Games Begin &amp; Hitler Greets the Medalists</vt:lpstr>
      <vt:lpstr>Americans Sweep the High Jump</vt:lpstr>
      <vt:lpstr>Hitler Leaves the Stadium  </vt:lpstr>
      <vt:lpstr>The Bellamy Salute</vt:lpstr>
      <vt:lpstr>American Athletes Heat up the Track</vt:lpstr>
      <vt:lpstr>Congratulate All or None</vt:lpstr>
      <vt:lpstr>The “Sepia Squad”</vt:lpstr>
      <vt:lpstr>Jesse Owens  Makes a Friend</vt:lpstr>
      <vt:lpstr>Jesse Owens: Victorious</vt:lpstr>
      <vt:lpstr>More Wins… </vt:lpstr>
      <vt:lpstr>… and a Stumble</vt:lpstr>
      <vt:lpstr>Controversy over Jewish Runners</vt:lpstr>
      <vt:lpstr>Owens Offers His Place</vt:lpstr>
      <vt:lpstr>Triumphant Performances  by American Athletes</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2023-01-31T21:25:01Z</dcterms:created>
  <dcterms:modified xsi:type="dcterms:W3CDTF">2024-06-27T03:25:56Z</dcterms:modified>
  <cp:category/>
</cp:coreProperties>
</file>