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3" r:id="rId2"/>
  </p:sldMasterIdLst>
  <p:notesMasterIdLst>
    <p:notesMasterId r:id="rId33"/>
  </p:notesMasterIdLst>
  <p:handoutMasterIdLst>
    <p:handoutMasterId r:id="rId34"/>
  </p:handoutMasterIdLst>
  <p:sldIdLst>
    <p:sldId id="265" r:id="rId3"/>
    <p:sldId id="384" r:id="rId4"/>
    <p:sldId id="258" r:id="rId5"/>
    <p:sldId id="376" r:id="rId6"/>
    <p:sldId id="377" r:id="rId7"/>
    <p:sldId id="379" r:id="rId8"/>
    <p:sldId id="290" r:id="rId9"/>
    <p:sldId id="336" r:id="rId10"/>
    <p:sldId id="337" r:id="rId11"/>
    <p:sldId id="375" r:id="rId12"/>
    <p:sldId id="363" r:id="rId13"/>
    <p:sldId id="364" r:id="rId14"/>
    <p:sldId id="383" r:id="rId15"/>
    <p:sldId id="381" r:id="rId16"/>
    <p:sldId id="382" r:id="rId17"/>
    <p:sldId id="368" r:id="rId18"/>
    <p:sldId id="380" r:id="rId19"/>
    <p:sldId id="403" r:id="rId20"/>
    <p:sldId id="402" r:id="rId21"/>
    <p:sldId id="401" r:id="rId22"/>
    <p:sldId id="398" r:id="rId23"/>
    <p:sldId id="395" r:id="rId24"/>
    <p:sldId id="396" r:id="rId25"/>
    <p:sldId id="394" r:id="rId26"/>
    <p:sldId id="392" r:id="rId27"/>
    <p:sldId id="400" r:id="rId28"/>
    <p:sldId id="386" r:id="rId29"/>
    <p:sldId id="385" r:id="rId30"/>
    <p:sldId id="340" r:id="rId31"/>
    <p:sldId id="316" r:id="rId3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080"/>
    <p:restoredTop sz="94612"/>
  </p:normalViewPr>
  <p:slideViewPr>
    <p:cSldViewPr snapToGrid="0" snapToObjects="1">
      <p:cViewPr varScale="1">
        <p:scale>
          <a:sx n="41" d="100"/>
          <a:sy n="41" d="100"/>
        </p:scale>
        <p:origin x="442" y="3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83" d="100"/>
          <a:sy n="83" d="100"/>
        </p:scale>
        <p:origin x="2544"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534A1C-5B36-9F59-79D4-834FBDFC12D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20C9A87-A906-E752-FC6E-6CE1950F263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BC900B-051F-CF47-9A2B-D4E8B0703E98}" type="datetimeFigureOut">
              <a:rPr lang="en-US" smtClean="0"/>
              <a:t>1/31/2023</a:t>
            </a:fld>
            <a:endParaRPr lang="en-US"/>
          </a:p>
        </p:txBody>
      </p:sp>
      <p:sp>
        <p:nvSpPr>
          <p:cNvPr id="4" name="Footer Placeholder 3">
            <a:extLst>
              <a:ext uri="{FF2B5EF4-FFF2-40B4-BE49-F238E27FC236}">
                <a16:creationId xmlns:a16="http://schemas.microsoft.com/office/drawing/2014/main" id="{8F5A1638-BE8F-95ED-49A0-48AB83887E4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79E40CD-011C-9A42-FDD9-5B363362689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A693C-62C6-134D-BF87-EB61440CA0DB}" type="slidenum">
              <a:rPr lang="en-US" smtClean="0"/>
              <a:t>‹#›</a:t>
            </a:fld>
            <a:endParaRPr lang="en-US"/>
          </a:p>
        </p:txBody>
      </p:sp>
    </p:spTree>
    <p:extLst>
      <p:ext uri="{BB962C8B-B14F-4D97-AF65-F5344CB8AC3E}">
        <p14:creationId xmlns:p14="http://schemas.microsoft.com/office/powerpoint/2010/main" val="22528468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Arial" panose="020B0604020202020204" pitchFamily="34" charset="0"/>
        <a:ea typeface="Arial" panose="020B0604020202020204" pitchFamily="34" charset="0"/>
        <a:cs typeface="Arial" panose="020B0604020202020204"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https://upload.wikimedia.org/wikipedia/commons/thumb/c/c8/Crispus_Attucks.jpg/469px-Crispus_Attucks.jpg</a:t>
            </a:r>
          </a:p>
        </p:txBody>
      </p:sp>
    </p:spTree>
    <p:extLst>
      <p:ext uri="{BB962C8B-B14F-4D97-AF65-F5344CB8AC3E}">
        <p14:creationId xmlns:p14="http://schemas.microsoft.com/office/powerpoint/2010/main" val="971098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https://en.wikipedia.org/wiki/Crispus_Attucks#/media/File:%22Crispus_Attucks,%22_by_Herschel_Levit,_mural_at_the_Recorder_of_Deeds_building,_built_in_1943._515_D_St.,_NW,_Washington,_D.C_LCCN2010641712.tif</a:t>
            </a:r>
          </a:p>
        </p:txBody>
      </p:sp>
    </p:spTree>
    <p:extLst>
      <p:ext uri="{BB962C8B-B14F-4D97-AF65-F5344CB8AC3E}">
        <p14:creationId xmlns:p14="http://schemas.microsoft.com/office/powerpoint/2010/main" val="2847622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https://upload.wikimedia.org/wikipedia/commons/0/03/Boston_massacre2.gif</a:t>
            </a:r>
          </a:p>
        </p:txBody>
      </p:sp>
    </p:spTree>
    <p:extLst>
      <p:ext uri="{BB962C8B-B14F-4D97-AF65-F5344CB8AC3E}">
        <p14:creationId xmlns:p14="http://schemas.microsoft.com/office/powerpoint/2010/main" val="2202278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https://www.history.com/.image/c_limit%2Ccs_srgb%2Cfl_progressive%2Cq_auto:good%2Cw_860/MTU4MDMyNDQ3MDk0MDA3MzAw/boston-massacre-g-517320176.jpg</a:t>
            </a:r>
          </a:p>
          <a:p>
            <a:endParaRPr lang="en-US" dirty="0"/>
          </a:p>
        </p:txBody>
      </p:sp>
    </p:spTree>
    <p:extLst>
      <p:ext uri="{BB962C8B-B14F-4D97-AF65-F5344CB8AC3E}">
        <p14:creationId xmlns:p14="http://schemas.microsoft.com/office/powerpoint/2010/main" val="1279729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https://www.history.com/.image/c_limit%2Ccs_srgb%2Cfl_progressive%2Cq_auto:good%2Cw_860/MTU4MDMyNDQ3MDk0MDA3MzAw/boston-massacre-g-517320176.jpg</a:t>
            </a:r>
          </a:p>
          <a:p>
            <a:endParaRPr lang="en-US" dirty="0"/>
          </a:p>
        </p:txBody>
      </p:sp>
    </p:spTree>
    <p:extLst>
      <p:ext uri="{BB962C8B-B14F-4D97-AF65-F5344CB8AC3E}">
        <p14:creationId xmlns:p14="http://schemas.microsoft.com/office/powerpoint/2010/main" val="2178393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https://media1.britannica.com/eb-media/07/175507-004-CF41E427.jpg</a:t>
            </a:r>
          </a:p>
          <a:p>
            <a:r>
              <a:rPr lang="en-US" dirty="0"/>
              <a:t>http://law2.umkc.edu/faculty/projects/ftrials/bostonmassacre/scene1a.jpg</a:t>
            </a:r>
          </a:p>
        </p:txBody>
      </p:sp>
    </p:spTree>
    <p:extLst>
      <p:ext uri="{BB962C8B-B14F-4D97-AF65-F5344CB8AC3E}">
        <p14:creationId xmlns:p14="http://schemas.microsoft.com/office/powerpoint/2010/main" val="4167859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https://upload.wikimedia.org/wikipedia/commons/thumb/1/14/Boston_Massacre_victims_headstone_(36128).jpg/220px-Boston_Massacre_victims_headstone_(36128).jpg</a:t>
            </a:r>
          </a:p>
        </p:txBody>
      </p:sp>
    </p:spTree>
    <p:extLst>
      <p:ext uri="{BB962C8B-B14F-4D97-AF65-F5344CB8AC3E}">
        <p14:creationId xmlns:p14="http://schemas.microsoft.com/office/powerpoint/2010/main" val="1490147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https://upload.wikimedia.org/wikipedia/commons/thumb/1/14/Boston_Massacre_victims_headstone_(36128).jpg/220px-Boston_Massacre_victims_headstone_(36128).jpg</a:t>
            </a:r>
          </a:p>
        </p:txBody>
      </p:sp>
    </p:spTree>
    <p:extLst>
      <p:ext uri="{BB962C8B-B14F-4D97-AF65-F5344CB8AC3E}">
        <p14:creationId xmlns:p14="http://schemas.microsoft.com/office/powerpoint/2010/main" val="3210172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ea typeface="Helvetica Neue"/>
                <a:sym typeface="Helvetica Neue"/>
              </a:rPr>
              <a:t>Mitch Kachun </a:t>
            </a:r>
          </a:p>
          <a:p>
            <a:r>
              <a:rPr lang="en-US" sz="2200" i="1" dirty="0">
                <a:effectLst/>
                <a:ea typeface="Helvetica Neue"/>
                <a:sym typeface="Helvetica Neue"/>
              </a:rPr>
              <a:t>First Martyr of Liberty: Crispus Attucks in American Memory </a:t>
            </a:r>
            <a:endParaRPr lang="en-US" sz="2200" dirty="0">
              <a:effectLst/>
              <a:ea typeface="Helvetica Neue"/>
              <a:sym typeface="Helvetica Neue"/>
            </a:endParaRPr>
          </a:p>
          <a:p>
            <a:r>
              <a:rPr lang="en-US" sz="2200" dirty="0">
                <a:effectLst/>
                <a:ea typeface="Helvetica Neue"/>
                <a:sym typeface="Helvetica Neue"/>
              </a:rPr>
              <a:t>Print publication date: 2017</a:t>
            </a:r>
          </a:p>
          <a:p>
            <a:r>
              <a:rPr lang="en-US" sz="2200" dirty="0">
                <a:effectLst/>
                <a:ea typeface="Helvetica Neue"/>
                <a:sym typeface="Helvetica Neue"/>
              </a:rPr>
              <a:t>Print ISBN-13: 9780199731619</a:t>
            </a:r>
          </a:p>
          <a:p>
            <a:r>
              <a:rPr lang="en-US" sz="2200" dirty="0">
                <a:effectLst/>
                <a:ea typeface="Helvetica Neue"/>
                <a:sym typeface="Helvetica Neue"/>
              </a:rPr>
              <a:t>Published to Oxford Scholarship Online: July 2017</a:t>
            </a:r>
          </a:p>
          <a:p>
            <a:r>
              <a:rPr lang="en-US" sz="2200" dirty="0">
                <a:effectLst/>
                <a:ea typeface="Helvetica Neue"/>
                <a:sym typeface="Helvetica Neue"/>
              </a:rPr>
              <a:t>DOI: 10.1093/oso/9780199731619.001.0001</a:t>
            </a:r>
          </a:p>
          <a:p>
            <a:endParaRPr lang="en-US" sz="2200" dirty="0">
              <a:effectLst/>
              <a:ea typeface="Helvetica Neue"/>
              <a:sym typeface="Helvetica Neue"/>
            </a:endParaRPr>
          </a:p>
          <a:p>
            <a:r>
              <a:rPr lang="en-US" sz="2200" dirty="0">
                <a:effectLst/>
                <a:ea typeface="Helvetica Neue"/>
                <a:sym typeface="Helvetica Neue"/>
              </a:rPr>
              <a:t>http://inthepastlane.com/wp-content/uploads/2018/07/ITPL-Ep-079-Kachun-book-cover-.jpeg</a:t>
            </a:r>
          </a:p>
          <a:p>
            <a:endParaRPr lang="en-US" sz="2200" dirty="0">
              <a:effectLst/>
              <a:ea typeface="Helvetica Neue"/>
              <a:sym typeface="Helvetica Neue"/>
            </a:endParaRPr>
          </a:p>
          <a:p>
            <a:endParaRPr lang="en-US" dirty="0"/>
          </a:p>
        </p:txBody>
      </p:sp>
    </p:spTree>
    <p:extLst>
      <p:ext uri="{BB962C8B-B14F-4D97-AF65-F5344CB8AC3E}">
        <p14:creationId xmlns:p14="http://schemas.microsoft.com/office/powerpoint/2010/main" val="1846457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www.flickr.com</a:t>
            </a:r>
            <a:r>
              <a:rPr lang="en-US"/>
              <a:t>/photos/</a:t>
            </a:r>
            <a:r>
              <a:rPr lang="en-US" err="1"/>
              <a:t>jcbwalsh</a:t>
            </a:r>
            <a:r>
              <a:rPr lang="en-US"/>
              <a:t>/5214184513/</a:t>
            </a:r>
          </a:p>
        </p:txBody>
      </p:sp>
    </p:spTree>
    <p:extLst>
      <p:ext uri="{BB962C8B-B14F-4D97-AF65-F5344CB8AC3E}">
        <p14:creationId xmlns:p14="http://schemas.microsoft.com/office/powerpoint/2010/main" val="4633461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a:t>
            </a:r>
            <a:r>
              <a:rPr lang="en-US" err="1"/>
              <a:t>www.crispusattucksmuseum.org</a:t>
            </a:r>
            <a:r>
              <a:rPr lang="en-US"/>
              <a:t>/wp-content/uploads/2013/10/Crispus-Attucks-coin-300x150.png	</a:t>
            </a:r>
          </a:p>
        </p:txBody>
      </p:sp>
    </p:spTree>
    <p:extLst>
      <p:ext uri="{BB962C8B-B14F-4D97-AF65-F5344CB8AC3E}">
        <p14:creationId xmlns:p14="http://schemas.microsoft.com/office/powerpoint/2010/main" val="1259179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drive.google.com</a:t>
            </a:r>
            <a:r>
              <a:rPr lang="en-US" dirty="0"/>
              <a:t>/drive/folders/1l7awPCDy02EcnLVA6bGmOCc5eYtioQA5</a:t>
            </a:r>
          </a:p>
        </p:txBody>
      </p:sp>
    </p:spTree>
    <p:extLst>
      <p:ext uri="{BB962C8B-B14F-4D97-AF65-F5344CB8AC3E}">
        <p14:creationId xmlns:p14="http://schemas.microsoft.com/office/powerpoint/2010/main" val="66099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www.cowanauctions.com</a:t>
            </a:r>
            <a:r>
              <a:rPr lang="en-US" dirty="0"/>
              <a:t>/lot/african-americana-revolutionary-war-attucks-crispus-1723-1770-gannett-deborah-1760-1827-a-group-of-bicentennial-pinbacks-comprising-4064674</a:t>
            </a:r>
          </a:p>
        </p:txBody>
      </p:sp>
    </p:spTree>
    <p:extLst>
      <p:ext uri="{BB962C8B-B14F-4D97-AF65-F5344CB8AC3E}">
        <p14:creationId xmlns:p14="http://schemas.microsoft.com/office/powerpoint/2010/main" val="294020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2200" dirty="0">
              <a:effectLst/>
              <a:ea typeface="Helvetica Neue"/>
              <a:sym typeface="Helvetica Neue"/>
            </a:endParaRPr>
          </a:p>
          <a:p>
            <a:r>
              <a:rPr lang="en-US" dirty="0"/>
              <a:t>http://frome.fm/wp-content/uploads/2016/08/grapevine.jpg</a:t>
            </a:r>
          </a:p>
        </p:txBody>
      </p:sp>
    </p:spTree>
    <p:extLst>
      <p:ext uri="{BB962C8B-B14F-4D97-AF65-F5344CB8AC3E}">
        <p14:creationId xmlns:p14="http://schemas.microsoft.com/office/powerpoint/2010/main" val="1846457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ea typeface="Helvetica Neue"/>
                <a:sym typeface="Helvetica Neue"/>
              </a:rPr>
              <a:t>https://</a:t>
            </a:r>
            <a:r>
              <a:rPr lang="en-US" sz="2200" dirty="0" err="1">
                <a:effectLst/>
                <a:ea typeface="Helvetica Neue"/>
                <a:sym typeface="Helvetica Neue"/>
              </a:rPr>
              <a:t>tile.loc.gov</a:t>
            </a:r>
            <a:r>
              <a:rPr lang="en-US" sz="2200" dirty="0">
                <a:effectLst/>
                <a:ea typeface="Helvetica Neue"/>
                <a:sym typeface="Helvetica Neue"/>
              </a:rPr>
              <a:t>/storage-services/service/</a:t>
            </a:r>
            <a:r>
              <a:rPr lang="en-US" sz="2200" dirty="0" err="1">
                <a:effectLst/>
                <a:ea typeface="Helvetica Neue"/>
                <a:sym typeface="Helvetica Neue"/>
              </a:rPr>
              <a:t>pnp</a:t>
            </a:r>
            <a:r>
              <a:rPr lang="en-US" sz="2200" dirty="0">
                <a:effectLst/>
                <a:ea typeface="Helvetica Neue"/>
                <a:sym typeface="Helvetica Neue"/>
              </a:rPr>
              <a:t>/</a:t>
            </a:r>
            <a:r>
              <a:rPr lang="en-US" sz="2200" dirty="0" err="1">
                <a:effectLst/>
                <a:ea typeface="Helvetica Neue"/>
                <a:sym typeface="Helvetica Neue"/>
              </a:rPr>
              <a:t>pga</a:t>
            </a:r>
            <a:r>
              <a:rPr lang="en-US" sz="2200" dirty="0">
                <a:effectLst/>
                <a:ea typeface="Helvetica Neue"/>
                <a:sym typeface="Helvetica Neue"/>
              </a:rPr>
              <a:t>/08500/08593v.jpg#h=782&amp;w=1024</a:t>
            </a:r>
          </a:p>
        </p:txBody>
      </p:sp>
    </p:spTree>
    <p:extLst>
      <p:ext uri="{BB962C8B-B14F-4D97-AF65-F5344CB8AC3E}">
        <p14:creationId xmlns:p14="http://schemas.microsoft.com/office/powerpoint/2010/main" val="33926584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ea typeface="Helvetica Neue"/>
                <a:sym typeface="Helvetica Neue"/>
              </a:rPr>
              <a:t>https://drive.google.com/drive/folders/1l7awPCDy02EcnLVA6bGmOCc5eYtioQA5</a:t>
            </a:r>
            <a:endParaRPr lang="en-US" dirty="0"/>
          </a:p>
        </p:txBody>
      </p:sp>
    </p:spTree>
    <p:extLst>
      <p:ext uri="{BB962C8B-B14F-4D97-AF65-F5344CB8AC3E}">
        <p14:creationId xmlns:p14="http://schemas.microsoft.com/office/powerpoint/2010/main" val="3253407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ea typeface="Helvetica Neue"/>
                <a:sym typeface="Helvetica Neue"/>
              </a:rPr>
              <a:t>https://</a:t>
            </a:r>
            <a:r>
              <a:rPr lang="en-US" sz="2200" dirty="0" err="1">
                <a:effectLst/>
                <a:ea typeface="Helvetica Neue"/>
                <a:sym typeface="Helvetica Neue"/>
              </a:rPr>
              <a:t>cdn.britannica.com</a:t>
            </a:r>
            <a:r>
              <a:rPr lang="en-US" sz="2200" dirty="0">
                <a:effectLst/>
                <a:ea typeface="Helvetica Neue"/>
                <a:sym typeface="Helvetica Neue"/>
              </a:rPr>
              <a:t>/88/70788-050-8F575EFC/William-Lloyd-</a:t>
            </a:r>
            <a:r>
              <a:rPr lang="en-US" sz="2200" dirty="0" err="1">
                <a:effectLst/>
                <a:ea typeface="Helvetica Neue"/>
                <a:sym typeface="Helvetica Neue"/>
              </a:rPr>
              <a:t>Garrison.jpg</a:t>
            </a:r>
            <a:endParaRPr lang="en-US" sz="2200" dirty="0">
              <a:effectLst/>
              <a:ea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upload.wikimedia.org</a:t>
            </a:r>
            <a:r>
              <a:rPr lang="en-US" dirty="0"/>
              <a:t>/</a:t>
            </a:r>
            <a:r>
              <a:rPr lang="en-US" dirty="0" err="1"/>
              <a:t>wikipedia</a:t>
            </a:r>
            <a:r>
              <a:rPr lang="en-US" dirty="0"/>
              <a:t>/commons/thumb/c/c5/</a:t>
            </a:r>
            <a:r>
              <a:rPr lang="en-US" dirty="0" err="1"/>
              <a:t>Frederick_Douglass</a:t>
            </a:r>
            <a:r>
              <a:rPr lang="en-US" dirty="0"/>
              <a:t>_(circa_1879).jpg/1200px-Frederick_Douglass_(circa_1879).jpg</a:t>
            </a:r>
          </a:p>
        </p:txBody>
      </p:sp>
    </p:spTree>
    <p:extLst>
      <p:ext uri="{BB962C8B-B14F-4D97-AF65-F5344CB8AC3E}">
        <p14:creationId xmlns:p14="http://schemas.microsoft.com/office/powerpoint/2010/main" val="2367676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ea typeface="Helvetica Neue"/>
                <a:sym typeface="Helvetica Neue"/>
              </a:rPr>
              <a:t>https://www.blackpast.org/wp-content/uploads/prodimages/files/blackpast_images/William_Cooper_Nell_1816-1874.jpg</a:t>
            </a:r>
            <a:endParaRPr lang="en-US" dirty="0"/>
          </a:p>
        </p:txBody>
      </p:sp>
    </p:spTree>
    <p:extLst>
      <p:ext uri="{BB962C8B-B14F-4D97-AF65-F5344CB8AC3E}">
        <p14:creationId xmlns:p14="http://schemas.microsoft.com/office/powerpoint/2010/main" val="6884653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a:t>
            </a:r>
            <a:r>
              <a:rPr lang="en-US" dirty="0" err="1"/>
              <a:t>photos.wikimapia.org</a:t>
            </a:r>
            <a:r>
              <a:rPr lang="en-US" dirty="0"/>
              <a:t>/p/00/00/07/50/42_big.jpg</a:t>
            </a:r>
          </a:p>
          <a:p>
            <a:r>
              <a:rPr lang="en-US" dirty="0"/>
              <a:t>http://bloximages.newyork1.vip.townnews.com/</a:t>
            </a:r>
            <a:r>
              <a:rPr lang="en-US" dirty="0" err="1"/>
              <a:t>lancasteronline.com</a:t>
            </a:r>
            <a:r>
              <a:rPr lang="en-US" dirty="0"/>
              <a:t>/content/</a:t>
            </a:r>
            <a:r>
              <a:rPr lang="en-US" dirty="0" err="1"/>
              <a:t>tncms</a:t>
            </a:r>
            <a:r>
              <a:rPr lang="en-US" dirty="0"/>
              <a:t>/assets/v3/editorial/3/64/3646d950-bc3c-590e-ad10-568e6a10c18d/5230ab179b6e0.image.jpg</a:t>
            </a:r>
          </a:p>
          <a:p>
            <a:r>
              <a:rPr lang="en-US" dirty="0"/>
              <a:t>https://</a:t>
            </a:r>
            <a:r>
              <a:rPr lang="en-US" dirty="0" err="1"/>
              <a:t>commons.wikimedia.org</a:t>
            </a:r>
            <a:r>
              <a:rPr lang="en-US" dirty="0"/>
              <a:t>/wiki/</a:t>
            </a:r>
            <a:r>
              <a:rPr lang="en-US" dirty="0" err="1"/>
              <a:t>File:Attucks_Theatre.JPG</a:t>
            </a:r>
            <a:endParaRPr lang="en-US" dirty="0"/>
          </a:p>
        </p:txBody>
      </p:sp>
    </p:spTree>
    <p:extLst>
      <p:ext uri="{BB962C8B-B14F-4D97-AF65-F5344CB8AC3E}">
        <p14:creationId xmlns:p14="http://schemas.microsoft.com/office/powerpoint/2010/main" val="16040914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ea typeface="Helvetica Neue"/>
                <a:sym typeface="Helvetica Neue"/>
              </a:rPr>
              <a:t>https://www.revolutionaryspaces.org/wp-content/uploads/2020/02/NN2038AttucksPlaque.jpg</a:t>
            </a:r>
            <a:endParaRPr lang="en-US" dirty="0"/>
          </a:p>
        </p:txBody>
      </p:sp>
    </p:spTree>
    <p:extLst>
      <p:ext uri="{BB962C8B-B14F-4D97-AF65-F5344CB8AC3E}">
        <p14:creationId xmlns:p14="http://schemas.microsoft.com/office/powerpoint/2010/main" val="5460585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ea typeface="Helvetica Neue"/>
                <a:sym typeface="Helvetica Neue"/>
              </a:rPr>
              <a:t>https://drive.google.com/drive/folders/1l7awPCDy02EcnLVA6bGmOCc5eYtioQA5</a:t>
            </a:r>
            <a:endParaRPr lang="en-US" dirty="0"/>
          </a:p>
        </p:txBody>
      </p:sp>
    </p:spTree>
    <p:extLst>
      <p:ext uri="{BB962C8B-B14F-4D97-AF65-F5344CB8AC3E}">
        <p14:creationId xmlns:p14="http://schemas.microsoft.com/office/powerpoint/2010/main" val="1812795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https://www.flickr.com/photos/cityofbostonarchives/8880579499/</a:t>
            </a:r>
          </a:p>
        </p:txBody>
      </p:sp>
    </p:spTree>
    <p:extLst>
      <p:ext uri="{BB962C8B-B14F-4D97-AF65-F5344CB8AC3E}">
        <p14:creationId xmlns:p14="http://schemas.microsoft.com/office/powerpoint/2010/main" val="3062808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https://i.pinimg.com/736x/2a/2d/0c/2a2d0c9d25800bbc5fb30c77e6cb0362--colonial-williamsburg.jpg</a:t>
            </a:r>
          </a:p>
        </p:txBody>
      </p:sp>
    </p:spTree>
    <p:extLst>
      <p:ext uri="{BB962C8B-B14F-4D97-AF65-F5344CB8AC3E}">
        <p14:creationId xmlns:p14="http://schemas.microsoft.com/office/powerpoint/2010/main" val="463346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3880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https://upload.wikimedia.org/wikipedia/commons/thumb/f/f7/BostonGazette_1756.JPG/250px-BostonGazette_1756.JPG	</a:t>
            </a:r>
          </a:p>
        </p:txBody>
      </p:sp>
    </p:spTree>
    <p:extLst>
      <p:ext uri="{BB962C8B-B14F-4D97-AF65-F5344CB8AC3E}">
        <p14:creationId xmlns:p14="http://schemas.microsoft.com/office/powerpoint/2010/main" val="1567053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https://thefederalist.com/wp-content/uploads/2017/01/attucks2.jpg	</a:t>
            </a:r>
          </a:p>
        </p:txBody>
      </p:sp>
    </p:spTree>
    <p:extLst>
      <p:ext uri="{BB962C8B-B14F-4D97-AF65-F5344CB8AC3E}">
        <p14:creationId xmlns:p14="http://schemas.microsoft.com/office/powerpoint/2010/main" val="2151385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https://upload.wikimedia.org/wikipedia/commons/d/df/Boston_Massacre.jpg</a:t>
            </a:r>
          </a:p>
        </p:txBody>
      </p:sp>
    </p:spTree>
    <p:extLst>
      <p:ext uri="{BB962C8B-B14F-4D97-AF65-F5344CB8AC3E}">
        <p14:creationId xmlns:p14="http://schemas.microsoft.com/office/powerpoint/2010/main" val="3309784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https://www.coastguardsofyesteryear.org/images/articles/smugglers_cove.jpg</a:t>
            </a:r>
          </a:p>
        </p:txBody>
      </p:sp>
    </p:spTree>
    <p:extLst>
      <p:ext uri="{BB962C8B-B14F-4D97-AF65-F5344CB8AC3E}">
        <p14:creationId xmlns:p14="http://schemas.microsoft.com/office/powerpoint/2010/main" val="3769690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https://assets.sutori.com/user-uploads/image/d85a1d0f-2fbc-42ab-950a-26f53c7b8667/5503f099651caa93a5a52239b9e2ce34.jpeg</a:t>
            </a:r>
          </a:p>
        </p:txBody>
      </p:sp>
    </p:spTree>
    <p:extLst>
      <p:ext uri="{BB962C8B-B14F-4D97-AF65-F5344CB8AC3E}">
        <p14:creationId xmlns:p14="http://schemas.microsoft.com/office/powerpoint/2010/main" val="1124275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https://images.squarespace-cdn.com/content/521510e4e4b01bd3e4e174da/1384713583391-U7INYISRM2OUYP66R01H/Christopher+Sieder.jpg?content-type=image%2Fjpeg</a:t>
            </a:r>
          </a:p>
          <a:p>
            <a:endParaRPr lang="en-US" dirty="0"/>
          </a:p>
        </p:txBody>
      </p:sp>
    </p:spTree>
    <p:extLst>
      <p:ext uri="{BB962C8B-B14F-4D97-AF65-F5344CB8AC3E}">
        <p14:creationId xmlns:p14="http://schemas.microsoft.com/office/powerpoint/2010/main" val="32940712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5029200" y="914400"/>
            <a:ext cx="18434641" cy="1264450"/>
          </a:xfrm>
          <a:prstGeom prst="rect">
            <a:avLst/>
          </a:prstGeom>
        </p:spPr>
        <p:txBody>
          <a:bodyPr anchor="b"/>
          <a:lstStyle>
            <a:lvl1pPr>
              <a:defRPr sz="7000" spc="-140">
                <a:solidFill>
                  <a:schemeClr val="bg1"/>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5029200" y="2743200"/>
            <a:ext cx="18434641" cy="1905001"/>
          </a:xfrm>
          <a:prstGeom prst="rect">
            <a:avLst/>
          </a:prstGeom>
        </p:spPr>
        <p:txBody>
          <a:bodyPr/>
          <a:lstStyle>
            <a:lvl1pPr marL="0" indent="0" defTabSz="825500">
              <a:lnSpc>
                <a:spcPct val="100000"/>
              </a:lnSpc>
              <a:buSzTx/>
              <a:buNone/>
              <a:defRPr sz="3000">
                <a:solidFill>
                  <a:schemeClr val="bg1"/>
                </a:solidFill>
                <a:uFill>
                  <a:solidFill>
                    <a:srgbClr val="000000"/>
                  </a:solidFill>
                </a:uFill>
                <a:latin typeface="Arial" panose="020B0604020202020204" pitchFamily="34" charset="0"/>
                <a:ea typeface="+mn-ea"/>
                <a:cs typeface="Arial" panose="020B0604020202020204" pitchFamily="34" charset="0"/>
                <a:sym typeface="Lato-Light"/>
              </a:defRPr>
            </a:lvl1pPr>
            <a:lvl2pPr marL="0" indent="457200" defTabSz="825500">
              <a:lnSpc>
                <a:spcPct val="100000"/>
              </a:lnSpc>
              <a:buSzTx/>
              <a:buNone/>
              <a:defRPr sz="3000">
                <a:solidFill>
                  <a:schemeClr val="bg1"/>
                </a:solidFill>
                <a:uFill>
                  <a:solidFill>
                    <a:srgbClr val="000000"/>
                  </a:solidFill>
                </a:uFill>
                <a:latin typeface="Arial" panose="020B0604020202020204" pitchFamily="34" charset="0"/>
                <a:ea typeface="+mn-ea"/>
                <a:cs typeface="Arial" panose="020B0604020202020204" pitchFamily="34" charset="0"/>
                <a:sym typeface="Lato-Light"/>
              </a:defRPr>
            </a:lvl2pPr>
            <a:lvl3pPr marL="0" indent="914400" defTabSz="825500">
              <a:lnSpc>
                <a:spcPct val="100000"/>
              </a:lnSpc>
              <a:buSzTx/>
              <a:buNone/>
              <a:defRPr sz="3000">
                <a:solidFill>
                  <a:schemeClr val="bg1"/>
                </a:solidFill>
                <a:uFill>
                  <a:solidFill>
                    <a:srgbClr val="000000"/>
                  </a:solidFill>
                </a:uFill>
                <a:latin typeface="Arial" panose="020B0604020202020204" pitchFamily="34" charset="0"/>
                <a:ea typeface="+mn-ea"/>
                <a:cs typeface="Arial" panose="020B0604020202020204" pitchFamily="34" charset="0"/>
                <a:sym typeface="Lato-Light"/>
              </a:defRPr>
            </a:lvl3pPr>
            <a:lvl4pPr marL="0" indent="1371600" defTabSz="825500">
              <a:lnSpc>
                <a:spcPct val="100000"/>
              </a:lnSpc>
              <a:buSzTx/>
              <a:buNone/>
              <a:defRPr sz="3000">
                <a:solidFill>
                  <a:schemeClr val="bg1"/>
                </a:solidFill>
                <a:uFill>
                  <a:solidFill>
                    <a:srgbClr val="000000"/>
                  </a:solidFill>
                </a:uFill>
                <a:latin typeface="Arial" panose="020B0604020202020204" pitchFamily="34" charset="0"/>
                <a:ea typeface="+mn-ea"/>
                <a:cs typeface="Arial" panose="020B0604020202020204" pitchFamily="34" charset="0"/>
                <a:sym typeface="Lato-Light"/>
              </a:defRPr>
            </a:lvl4pPr>
            <a:lvl5pPr marL="0" indent="1828800" defTabSz="825500">
              <a:lnSpc>
                <a:spcPct val="100000"/>
              </a:lnSpc>
              <a:buSzTx/>
              <a:buNone/>
              <a:defRPr sz="3000">
                <a:solidFill>
                  <a:schemeClr val="bg1"/>
                </a:solidFill>
                <a:uFill>
                  <a:solidFill>
                    <a:srgbClr val="000000"/>
                  </a:solidFill>
                </a:uFill>
                <a:latin typeface="Arial" panose="020B0604020202020204" pitchFamily="34" charset="0"/>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pic>
        <p:nvPicPr>
          <p:cNvPr id="8" name="Picture 7">
            <a:extLst>
              <a:ext uri="{FF2B5EF4-FFF2-40B4-BE49-F238E27FC236}">
                <a16:creationId xmlns:a16="http://schemas.microsoft.com/office/drawing/2014/main" id="{7EE2F835-54F0-48E3-B5CF-2735A82A0FE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4627984" cy="13716000"/>
          </a:xfrm>
          <a:prstGeom prst="rect">
            <a:avLst/>
          </a:prstGeom>
        </p:spPr>
      </p:pic>
    </p:spTree>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lvl1pPr>
              <a:defRPr>
                <a:solidFill>
                  <a:schemeClr val="bg1"/>
                </a:solidFill>
              </a:defRPr>
            </a:lvl1pPr>
          </a:lstStyle>
          <a:p>
            <a:r>
              <a:rPr dirty="0"/>
              <a:t>Slide Title</a:t>
            </a:r>
          </a:p>
        </p:txBody>
      </p:sp>
      <p:sp>
        <p:nvSpPr>
          <p:cNvPr id="46" name="Body Level One…"/>
          <p:cNvSpPr txBox="1">
            <a:spLocks noGrp="1"/>
          </p:cNvSpPr>
          <p:nvPr>
            <p:ph type="body" idx="1" hasCustomPrompt="1"/>
          </p:nvPr>
        </p:nvSpPr>
        <p:spPr>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1_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xfrm>
            <a:off x="5340350" y="921940"/>
            <a:ext cx="21971000" cy="1433163"/>
          </a:xfrm>
          <a:prstGeom prst="rect">
            <a:avLst/>
          </a:prstGeom>
        </p:spPr>
        <p:txBody>
          <a:bodyPr/>
          <a:lstStyle>
            <a:lvl1pPr>
              <a:defRPr>
                <a:solidFill>
                  <a:schemeClr val="tx2">
                    <a:lumMod val="10000"/>
                  </a:schemeClr>
                </a:solidFill>
              </a:defRPr>
            </a:lvl1pPr>
          </a:lstStyle>
          <a:p>
            <a:r>
              <a:t>Slide Title</a:t>
            </a:r>
          </a:p>
        </p:txBody>
      </p:sp>
      <p:sp>
        <p:nvSpPr>
          <p:cNvPr id="45" name="Slide Subtitle"/>
          <p:cNvSpPr txBox="1">
            <a:spLocks noGrp="1"/>
          </p:cNvSpPr>
          <p:nvPr>
            <p:ph type="body" sz="quarter" idx="21" hasCustomPrompt="1"/>
          </p:nvPr>
        </p:nvSpPr>
        <p:spPr>
          <a:xfrm>
            <a:off x="5340350" y="2405294"/>
            <a:ext cx="21971000" cy="934780"/>
          </a:xfrm>
          <a:prstGeom prst="rect">
            <a:avLst/>
          </a:prstGeom>
        </p:spPr>
        <p:txBody>
          <a:bodyPr lIns="45719" tIns="45719" rIns="45719" bIns="45719"/>
          <a:lstStyle>
            <a:lvl1pPr marL="0" indent="0" defTabSz="825500">
              <a:lnSpc>
                <a:spcPct val="100000"/>
              </a:lnSpc>
              <a:buSzTx/>
              <a:buNone/>
              <a:defRPr sz="3000">
                <a:solidFill>
                  <a:schemeClr val="tx2">
                    <a:lumMod val="10000"/>
                  </a:schemeClr>
                </a:solidFill>
                <a:uFill>
                  <a:solidFill>
                    <a:srgbClr val="000000"/>
                  </a:solidFill>
                </a:uFill>
                <a:latin typeface="+mn-lt"/>
                <a:ea typeface="+mn-ea"/>
                <a:cs typeface="+mn-cs"/>
                <a:sym typeface="Lato-Light"/>
              </a:defRPr>
            </a:lvl1pPr>
          </a:lstStyle>
          <a:p>
            <a:r>
              <a:t>Slide Subtitle</a:t>
            </a:r>
          </a:p>
        </p:txBody>
      </p:sp>
      <p:sp>
        <p:nvSpPr>
          <p:cNvPr id="46" name="Body Level One…"/>
          <p:cNvSpPr txBox="1">
            <a:spLocks noGrp="1"/>
          </p:cNvSpPr>
          <p:nvPr>
            <p:ph type="body" idx="1" hasCustomPrompt="1"/>
          </p:nvPr>
        </p:nvSpPr>
        <p:spPr>
          <a:xfrm>
            <a:off x="5340350" y="4053144"/>
            <a:ext cx="21971000" cy="8256012"/>
          </a:xfrm>
          <a:prstGeom prst="rect">
            <a:avLst/>
          </a:prstGeom>
        </p:spPr>
        <p:txBody>
          <a:bodyPr/>
          <a:lstStyle>
            <a:lvl1pPr>
              <a:defRPr>
                <a:solidFill>
                  <a:schemeClr val="tx2">
                    <a:lumMod val="10000"/>
                  </a:schemeClr>
                </a:solidFill>
              </a:defRPr>
            </a:lvl1p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873137409"/>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5029200" y="914400"/>
            <a:ext cx="18416914" cy="1264450"/>
          </a:xfrm>
          <a:prstGeom prst="rect">
            <a:avLst/>
          </a:prstGeom>
        </p:spPr>
        <p:txBody>
          <a:bodyPr anchor="b"/>
          <a:lstStyle>
            <a:lvl1pPr>
              <a:defRPr sz="7000" spc="-140">
                <a:solidFill>
                  <a:schemeClr val="tx2">
                    <a:lumMod val="10000"/>
                  </a:schemeClr>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5029200" y="2743200"/>
            <a:ext cx="18416914" cy="1905001"/>
          </a:xfrm>
          <a:prstGeom prst="rect">
            <a:avLst/>
          </a:prstGeom>
        </p:spPr>
        <p:txBody>
          <a:bodyPr/>
          <a:lstStyle>
            <a:lvl1pPr marL="0" indent="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1pPr>
            <a:lvl2pPr marL="0" indent="4572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2pPr>
            <a:lvl3pPr marL="0" indent="9144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3pPr>
            <a:lvl4pPr marL="0" indent="13716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4pPr>
            <a:lvl5pPr marL="0" indent="18288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pic>
        <p:nvPicPr>
          <p:cNvPr id="8" name="Picture 7">
            <a:extLst>
              <a:ext uri="{FF2B5EF4-FFF2-40B4-BE49-F238E27FC236}">
                <a16:creationId xmlns:a16="http://schemas.microsoft.com/office/drawing/2014/main" id="{C4D755D1-CAF3-4618-8935-18957405FF9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4627984" cy="13716000"/>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lvl1pPr>
              <a:defRPr>
                <a:solidFill>
                  <a:schemeClr val="tx2">
                    <a:lumMod val="10000"/>
                  </a:schemeClr>
                </a:solidFill>
              </a:defRPr>
            </a:lvl1pPr>
          </a:lstStyle>
          <a:p>
            <a:r>
              <a:rPr dirty="0"/>
              <a:t>Slide Title</a:t>
            </a:r>
          </a:p>
        </p:txBody>
      </p:sp>
      <p:sp>
        <p:nvSpPr>
          <p:cNvPr id="46" name="Body Level One…"/>
          <p:cNvSpPr txBox="1">
            <a:spLocks noGrp="1"/>
          </p:cNvSpPr>
          <p:nvPr>
            <p:ph type="body" idx="1" hasCustomPrompt="1"/>
          </p:nvPr>
        </p:nvSpPr>
        <p:spPr>
          <a:prstGeom prst="rect">
            <a:avLst/>
          </a:prstGeom>
        </p:spPr>
        <p:txBody>
          <a:bodyPr/>
          <a:lstStyle>
            <a:lvl1pPr>
              <a:defRPr/>
            </a:lvl1pPr>
            <a:lvl2pPr>
              <a:defRPr/>
            </a:lvl2pPr>
            <a:lvl3pPr>
              <a:defRPr/>
            </a:lvl3pPr>
            <a:lvl4pPr>
              <a:defRPr/>
            </a:lvl4pPr>
            <a:lvl5pPr>
              <a:defRPr/>
            </a:lvl5p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3734547" y="1211484"/>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3734547" y="4087139"/>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1" y="13076008"/>
            <a:ext cx="384721" cy="379591"/>
          </a:xfrm>
          <a:prstGeom prst="rect">
            <a:avLst/>
          </a:prstGeom>
          <a:ln w="12700">
            <a:miter lim="400000"/>
          </a:ln>
        </p:spPr>
        <p:txBody>
          <a:bodyPr wrap="none" lIns="50800" tIns="50800" rIns="50800" bIns="50800" anchor="b">
            <a:spAutoFit/>
          </a:bodyPr>
          <a:lstStyle>
            <a:lvl1pPr algn="ctr" defTabSz="584200">
              <a:defRPr sz="1800">
                <a:solidFill>
                  <a:srgbClr val="000000"/>
                </a:solidFill>
                <a:latin typeface="Arial" panose="020B0604020202020204" pitchFamily="34" charset="0"/>
                <a:ea typeface="Arial" panose="020B0604020202020204" pitchFamily="34" charset="0"/>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 id="2147483656" r:id="rId3"/>
  </p:sldLayoutIdLst>
  <p:transition spd="med"/>
  <p:txStyles>
    <p:titleStyle>
      <a:lvl1pPr marL="0" marR="0" indent="0" algn="l" defTabSz="2438338" rtl="0" latinLnBrk="0">
        <a:lnSpc>
          <a:spcPct val="80000"/>
        </a:lnSpc>
        <a:spcBef>
          <a:spcPts val="0"/>
        </a:spcBef>
        <a:spcAft>
          <a:spcPts val="0"/>
        </a:spcAft>
        <a:buClrTx/>
        <a:buSzTx/>
        <a:buFontTx/>
        <a:buNone/>
        <a:tabLst/>
        <a:defRPr sz="2600" b="0" i="0" u="none" strike="noStrike" cap="none" spc="-52" baseline="0">
          <a:solidFill>
            <a:schemeClr val="bg1"/>
          </a:solidFill>
          <a:uFillTx/>
          <a:latin typeface="Arial" panose="020B0604020202020204" pitchFamily="34" charset="0"/>
          <a:ea typeface="+mn-ea"/>
          <a:cs typeface="Arial" panose="020B0604020202020204" pitchFamily="34" charset="0"/>
          <a:sym typeface="Lato-Light"/>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1pPr>
      <a:lvl2pPr marL="863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2pPr>
      <a:lvl3pPr marL="1473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3pPr>
      <a:lvl4pPr marL="2082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4pPr>
      <a:lvl5pPr marL="26924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3555253" y="1211484"/>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3555253"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1" y="13076008"/>
            <a:ext cx="384721" cy="379591"/>
          </a:xfrm>
          <a:prstGeom prst="rect">
            <a:avLst/>
          </a:prstGeom>
          <a:ln w="12700">
            <a:miter lim="400000"/>
          </a:ln>
        </p:spPr>
        <p:txBody>
          <a:bodyPr wrap="none" lIns="50800" tIns="50800" rIns="50800" bIns="50800" anchor="b">
            <a:spAutoFit/>
          </a:bodyPr>
          <a:lstStyle>
            <a:lvl1pPr algn="ctr" defTabSz="584200">
              <a:defRPr sz="1800">
                <a:solidFill>
                  <a:srgbClr val="000000"/>
                </a:solidFill>
                <a:latin typeface="Arial" panose="020B0604020202020204" pitchFamily="34" charset="0"/>
                <a:ea typeface="Arial" panose="020B0604020202020204" pitchFamily="34" charset="0"/>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54" r:id="rId1"/>
    <p:sldLayoutId id="2147483655" r:id="rId2"/>
  </p:sldLayoutIdLst>
  <p:transition spd="med"/>
  <p:txStyles>
    <p:titleStyle>
      <a:lvl1pPr marL="0" marR="0" indent="0" algn="l" defTabSz="2438338" rtl="0" latinLnBrk="0">
        <a:lnSpc>
          <a:spcPct val="80000"/>
        </a:lnSpc>
        <a:spcBef>
          <a:spcPts val="0"/>
        </a:spcBef>
        <a:spcAft>
          <a:spcPts val="0"/>
        </a:spcAft>
        <a:buClrTx/>
        <a:buSzTx/>
        <a:buFontTx/>
        <a:buNone/>
        <a:tabLst/>
        <a:defRPr sz="2600" b="0" i="0" u="none" strike="noStrike" cap="none" spc="-52" baseline="0">
          <a:solidFill>
            <a:schemeClr val="tx2">
              <a:lumMod val="10000"/>
            </a:schemeClr>
          </a:solidFill>
          <a:uFillTx/>
          <a:latin typeface="Arial" panose="020B0604020202020204" pitchFamily="34" charset="0"/>
          <a:ea typeface="+mn-ea"/>
          <a:cs typeface="Arial" panose="020B0604020202020204" pitchFamily="34" charset="0"/>
          <a:sym typeface="Lato-Light"/>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1pPr>
      <a:lvl2pPr marL="863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2pPr>
      <a:lvl3pPr marL="1473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3pPr>
      <a:lvl4pPr marL="2082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4pPr>
      <a:lvl5pPr marL="26924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29.jpg"/></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ct val="100000"/>
              </a:lnSpc>
            </a:pPr>
            <a:r>
              <a:rPr lang="en-US" b="1" dirty="0">
                <a:latin typeface="Arial"/>
                <a:cs typeface="Arial"/>
              </a:rPr>
              <a:t>Crispus Attucks	</a:t>
            </a:r>
            <a:br>
              <a:rPr lang="en-US" b="1" dirty="0">
                <a:latin typeface="Arial"/>
                <a:cs typeface="Arial"/>
              </a:rPr>
            </a:br>
            <a:r>
              <a:rPr lang="en-US" sz="5000" b="1" dirty="0">
                <a:latin typeface="Arial"/>
                <a:cs typeface="Arial"/>
              </a:rPr>
              <a:t>First Man to Fall in the American Revolution</a:t>
            </a:r>
            <a:endParaRPr b="1" dirty="0"/>
          </a:p>
        </p:txBody>
      </p:sp>
      <p:sp>
        <p:nvSpPr>
          <p:cNvPr id="3" name="Woodson Principles Critical Thinking and Discussion Questions">
            <a:extLst>
              <a:ext uri="{FF2B5EF4-FFF2-40B4-BE49-F238E27FC236}">
                <a16:creationId xmlns:a16="http://schemas.microsoft.com/office/drawing/2014/main" id="{A328A876-923C-B346-935E-5F7655038368}"/>
              </a:ext>
            </a:extLst>
          </p:cNvPr>
          <p:cNvSpPr txBox="1">
            <a:spLocks/>
          </p:cNvSpPr>
          <p:nvPr/>
        </p:nvSpPr>
        <p:spPr>
          <a:xfrm>
            <a:off x="3798920" y="2985816"/>
            <a:ext cx="19177347" cy="1762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4000" dirty="0">
              <a:latin typeface="Arial" panose="020B0604020202020204" pitchFamily="34" charset="0"/>
              <a:cs typeface="Arial" panose="020B0604020202020204" pitchFamily="34" charset="0"/>
            </a:endParaRPr>
          </a:p>
          <a:p>
            <a:pPr hangingPunct="1"/>
            <a:endParaRPr lang="en-US"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323D642-735A-B549-9F65-54081BCACB74}"/>
              </a:ext>
            </a:extLst>
          </p:cNvPr>
          <p:cNvSpPr txBox="1"/>
          <p:nvPr/>
        </p:nvSpPr>
        <p:spPr>
          <a:xfrm>
            <a:off x="5684211" y="3538876"/>
            <a:ext cx="3180358"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3600" dirty="0">
                <a:solidFill>
                  <a:schemeClr val="bg1"/>
                </a:solidFill>
                <a:latin typeface="Arial" panose="020B0604020202020204" pitchFamily="34" charset="0"/>
                <a:cs typeface="Arial" panose="020B0604020202020204" pitchFamily="34" charset="0"/>
              </a:rPr>
              <a:t>c. 1723 - 1770 </a:t>
            </a:r>
          </a:p>
        </p:txBody>
      </p:sp>
      <p:sp>
        <p:nvSpPr>
          <p:cNvPr id="7" name="Lorem ipsum…">
            <a:extLst>
              <a:ext uri="{FF2B5EF4-FFF2-40B4-BE49-F238E27FC236}">
                <a16:creationId xmlns:a16="http://schemas.microsoft.com/office/drawing/2014/main" id="{D7AADA00-B515-FA41-BCC1-FB3A9C650B38}"/>
              </a:ext>
            </a:extLst>
          </p:cNvPr>
          <p:cNvSpPr txBox="1"/>
          <p:nvPr/>
        </p:nvSpPr>
        <p:spPr>
          <a:xfrm>
            <a:off x="6552615" y="4748526"/>
            <a:ext cx="9701312" cy="66989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numCol="2" spcCol="1017907" anchor="t"/>
          <a:lstStyle/>
          <a:p>
            <a:r>
              <a:rPr lang="en-US" sz="3600" dirty="0">
                <a:solidFill>
                  <a:schemeClr val="bg1"/>
                </a:solidFill>
                <a:latin typeface="Arial" panose="020B0604020202020204" pitchFamily="34" charset="0"/>
                <a:cs typeface="Arial" panose="020B0604020202020204" pitchFamily="34" charset="0"/>
              </a:rPr>
              <a:t>Escaped Slave</a:t>
            </a:r>
          </a:p>
          <a:p>
            <a:endParaRPr lang="en-US" sz="36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panose="020B0604020202020204" pitchFamily="34" charset="0"/>
                <a:cs typeface="Arial" panose="020B0604020202020204" pitchFamily="34" charset="0"/>
              </a:rPr>
              <a:t>Atlantic Sailor</a:t>
            </a:r>
          </a:p>
          <a:p>
            <a:endParaRPr lang="en-US" sz="3600" dirty="0">
              <a:solidFill>
                <a:schemeClr val="bg1"/>
              </a:solidFill>
              <a:latin typeface="Arial"/>
              <a:cs typeface="Arial"/>
            </a:endParaRPr>
          </a:p>
          <a:p>
            <a:r>
              <a:rPr lang="en-US" sz="3600" dirty="0">
                <a:solidFill>
                  <a:schemeClr val="bg1"/>
                </a:solidFill>
                <a:latin typeface="Arial"/>
                <a:cs typeface="Arial"/>
              </a:rPr>
              <a:t>Revolutionary Martyr</a:t>
            </a:r>
            <a:endParaRPr lang="en-US" sz="3600" dirty="0">
              <a:solidFill>
                <a:schemeClr val="bg1"/>
              </a:solidFill>
              <a:latin typeface="Arial" panose="020B0604020202020204" pitchFamily="34" charset="0"/>
              <a:cs typeface="Arial" panose="020B0604020202020204" pitchFamily="34" charset="0"/>
            </a:endParaRPr>
          </a:p>
          <a:p>
            <a:endParaRPr lang="en-US" sz="36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panose="020B0604020202020204" pitchFamily="34" charset="0"/>
                <a:cs typeface="Arial" panose="020B0604020202020204" pitchFamily="34" charset="0"/>
              </a:rPr>
              <a:t>Civil Rights Symbol</a:t>
            </a:r>
          </a:p>
          <a:p>
            <a:endParaRPr lang="en-US" sz="36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panose="020B0604020202020204" pitchFamily="34" charset="0"/>
                <a:cs typeface="Arial" panose="020B0604020202020204" pitchFamily="34" charset="0"/>
              </a:rPr>
              <a:t>American Legend</a:t>
            </a:r>
          </a:p>
          <a:p>
            <a:endParaRPr lang="en-US" sz="3600"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24326F2D-C13C-6344-8816-32B533437C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87593" y="3418027"/>
            <a:ext cx="7315200" cy="9359900"/>
          </a:xfrm>
          <a:prstGeom prst="rect">
            <a:avLst/>
          </a:prstGeom>
          <a:effectLst>
            <a:softEdge rad="127000"/>
          </a:effectLst>
          <a:scene3d>
            <a:camera prst="orthographicFront"/>
            <a:lightRig rig="threePt" dir="t"/>
          </a:scene3d>
          <a:sp3d>
            <a:bevelT w="0" h="0"/>
          </a:sp3d>
        </p:spPr>
      </p:pic>
      <p:sp>
        <p:nvSpPr>
          <p:cNvPr id="8" name="Rectangle 7">
            <a:extLst>
              <a:ext uri="{FF2B5EF4-FFF2-40B4-BE49-F238E27FC236}">
                <a16:creationId xmlns:a16="http://schemas.microsoft.com/office/drawing/2014/main" id="{0FCCB050-5EC7-0D45-BEE9-D38DD86301C6}"/>
              </a:ext>
            </a:extLst>
          </p:cNvPr>
          <p:cNvSpPr/>
          <p:nvPr/>
        </p:nvSpPr>
        <p:spPr>
          <a:xfrm>
            <a:off x="5684211" y="11450110"/>
            <a:ext cx="7117082" cy="1077218"/>
          </a:xfrm>
          <a:prstGeom prst="rect">
            <a:avLst/>
          </a:prstGeom>
        </p:spPr>
        <p:txBody>
          <a:bodyPr wrap="square" lIns="91440" tIns="45720" rIns="91440" bIns="45720" anchor="t">
            <a:spAutoFit/>
          </a:bodyPr>
          <a:lstStyle/>
          <a:p>
            <a:pPr algn="r"/>
            <a:r>
              <a:rPr lang="en-US" sz="3200" dirty="0">
                <a:solidFill>
                  <a:schemeClr val="bg1">
                    <a:lumMod val="50000"/>
                    <a:lumOff val="50000"/>
                  </a:schemeClr>
                </a:solidFill>
                <a:latin typeface="Arial"/>
                <a:cs typeface="Arial"/>
              </a:rPr>
              <a:t>19</a:t>
            </a:r>
            <a:r>
              <a:rPr lang="en-US" sz="3200" baseline="30000" dirty="0">
                <a:solidFill>
                  <a:schemeClr val="bg1">
                    <a:lumMod val="50000"/>
                    <a:lumOff val="50000"/>
                  </a:schemeClr>
                </a:solidFill>
                <a:latin typeface="Arial"/>
                <a:cs typeface="Arial"/>
              </a:rPr>
              <a:t>th</a:t>
            </a:r>
            <a:r>
              <a:rPr lang="en-US" sz="3200" dirty="0">
                <a:solidFill>
                  <a:schemeClr val="bg1">
                    <a:lumMod val="50000"/>
                    <a:lumOff val="50000"/>
                  </a:schemeClr>
                </a:solidFill>
                <a:latin typeface="Arial"/>
                <a:cs typeface="Arial"/>
              </a:rPr>
              <a:t> century portrait of what Crispus Attucks might have looked like</a:t>
            </a:r>
          </a:p>
        </p:txBody>
      </p:sp>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1222182" cy="1799780"/>
          </a:xfrm>
          <a:prstGeom prst="rect">
            <a:avLst/>
          </a:prstGeom>
        </p:spPr>
        <p:txBody>
          <a:bodyPr lIns="50800" tIns="50800" rIns="50800" bIns="50800" anchor="t">
            <a:noAutofit/>
          </a:bodyPr>
          <a:lstStyle/>
          <a:p>
            <a:r>
              <a:rPr lang="en-US" sz="3600" dirty="0">
                <a:latin typeface="Arial"/>
                <a:cs typeface="Arial"/>
              </a:rPr>
              <a:t>Bostonians were ringing church bells, bringing patriots out to the streets. Meanwhile, White was joined by Captain Thomas Preston and seven soldiers of the 29th infantry, with rifles loaded and </a:t>
            </a:r>
            <a:r>
              <a:rPr lang="en-US" sz="3600" b="1" dirty="0">
                <a:latin typeface="Arial"/>
                <a:cs typeface="Arial"/>
              </a:rPr>
              <a:t>bayonets</a:t>
            </a:r>
            <a:r>
              <a:rPr lang="en-US" sz="3600" dirty="0">
                <a:latin typeface="Arial"/>
                <a:cs typeface="Arial"/>
              </a:rPr>
              <a:t> fixed. </a:t>
            </a:r>
            <a:endParaRPr lang="en-US" dirty="0">
              <a:latin typeface="Arial"/>
              <a:cs typeface="Arial"/>
            </a:endParaRPr>
          </a:p>
          <a:p>
            <a:endParaRPr lang="en-US" sz="3600" dirty="0">
              <a:latin typeface="Arial"/>
              <a:cs typeface="Arial"/>
            </a:endParaRPr>
          </a:p>
          <a:p>
            <a:r>
              <a:rPr lang="en-US" sz="3600" dirty="0">
                <a:latin typeface="Arial"/>
                <a:cs typeface="Arial"/>
              </a:rPr>
              <a:t>Attucks heard the bells and left his supper at a restaurant near Murray’s Barracks, where Bostonians were </a:t>
            </a:r>
            <a:r>
              <a:rPr lang="en-US" sz="3600" b="1" dirty="0">
                <a:latin typeface="Arial"/>
                <a:cs typeface="Arial"/>
              </a:rPr>
              <a:t>berating </a:t>
            </a:r>
            <a:r>
              <a:rPr lang="en-US" sz="3600" dirty="0">
                <a:latin typeface="Arial"/>
                <a:cs typeface="Arial"/>
              </a:rPr>
              <a:t>officers for their soldiers’ behavior. </a:t>
            </a:r>
            <a:endParaRPr lang="en-US" dirty="0">
              <a:latin typeface="Arial"/>
              <a:cs typeface="Arial"/>
            </a:endParaRPr>
          </a:p>
          <a:p>
            <a:endParaRPr lang="en-US" sz="3600" dirty="0">
              <a:latin typeface="Arial"/>
              <a:cs typeface="Arial"/>
            </a:endParaRPr>
          </a:p>
          <a:p>
            <a:r>
              <a:rPr lang="en-US" sz="3600" dirty="0">
                <a:latin typeface="Arial"/>
                <a:cs typeface="Arial"/>
              </a:rPr>
              <a:t>Attucks got two big sticks, and by 9:00 p.m. was trudging through the snow down to King Street. He handed one stick to a man named Patrick Keaton, who later testified that Attucks was “cursing and swearing at the soldiers,” but also claimed not to witness any physical assault on the soldiers.</a:t>
            </a:r>
            <a:endParaRPr lang="en-US" dirty="0">
              <a:latin typeface="Arial"/>
              <a:cs typeface="Arial"/>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190516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A Fateful Decision</a:t>
            </a:r>
          </a:p>
        </p:txBody>
      </p:sp>
      <p:pic>
        <p:nvPicPr>
          <p:cNvPr id="3" name="Picture 2">
            <a:extLst>
              <a:ext uri="{FF2B5EF4-FFF2-40B4-BE49-F238E27FC236}">
                <a16:creationId xmlns:a16="http://schemas.microsoft.com/office/drawing/2014/main" id="{CD7BFB2B-DB87-7647-8705-68770A8416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22269" y="2286000"/>
            <a:ext cx="6197904" cy="8737323"/>
          </a:xfrm>
          <a:prstGeom prst="rect">
            <a:avLst/>
          </a:prstGeom>
          <a:effectLst>
            <a:softEdge rad="127000"/>
          </a:effectLst>
        </p:spPr>
      </p:pic>
      <p:sp>
        <p:nvSpPr>
          <p:cNvPr id="6" name="TextBox 5">
            <a:extLst>
              <a:ext uri="{FF2B5EF4-FFF2-40B4-BE49-F238E27FC236}">
                <a16:creationId xmlns:a16="http://schemas.microsoft.com/office/drawing/2014/main" id="{862EFECD-1ABE-FC41-9A94-0B510CA94157}"/>
              </a:ext>
            </a:extLst>
          </p:cNvPr>
          <p:cNvSpPr txBox="1"/>
          <p:nvPr/>
        </p:nvSpPr>
        <p:spPr>
          <a:xfrm>
            <a:off x="17248909" y="11067120"/>
            <a:ext cx="6671264"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dirty="0">
                <a:solidFill>
                  <a:schemeClr val="bg1">
                    <a:lumMod val="50000"/>
                    <a:lumOff val="50000"/>
                  </a:schemeClr>
                </a:solidFill>
                <a:latin typeface="Arial" panose="020B0604020202020204" pitchFamily="34" charset="0"/>
                <a:cs typeface="Arial" panose="020B0604020202020204" pitchFamily="34" charset="0"/>
              </a:rPr>
              <a:t>  "Crispus Attucks," by Herschel Levit, mural at the Recorder of Deeds building, 515 D Street, NW, Washington, D.C.</a:t>
            </a:r>
            <a:endParaRPr lang="en-US" sz="3600" dirty="0">
              <a:solidFill>
                <a:schemeClr val="bg1">
                  <a:lumMod val="50000"/>
                  <a:lumOff val="50000"/>
                </a:schemeClr>
              </a:solidFill>
              <a:latin typeface="Arial" panose="020B0604020202020204" pitchFamily="34" charset="0"/>
              <a:cs typeface="Arial" panose="020B0604020202020204" pitchFamily="34" charset="0"/>
            </a:endParaRPr>
          </a:p>
          <a:p>
            <a:pPr marL="0" marR="0" indent="0" algn="r" defTabSz="2438338" rtl="0" fontAlgn="auto" latinLnBrk="0" hangingPunct="0">
              <a:lnSpc>
                <a:spcPct val="100000"/>
              </a:lnSpc>
              <a:spcBef>
                <a:spcPts val="0"/>
              </a:spcBef>
              <a:spcAft>
                <a:spcPts val="0"/>
              </a:spcAft>
              <a:buClrTx/>
              <a:buSzTx/>
              <a:buFontTx/>
              <a:buNone/>
              <a:tabLst/>
            </a:pPr>
            <a:endParaRPr kumimoji="0" lang="en-US" sz="2800" u="none" strike="noStrike" cap="none" spc="0" normalizeH="0" baseline="0" dirty="0">
              <a:ln>
                <a:noFill/>
              </a:ln>
              <a:solidFill>
                <a:schemeClr val="bg1">
                  <a:lumMod val="50000"/>
                  <a:lumOff val="5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421958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fade">
                                      <p:cBhvr>
                                        <p:cTn id="12"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6764896" cy="1799780"/>
          </a:xfrm>
          <a:prstGeom prst="rect">
            <a:avLst/>
          </a:prstGeom>
        </p:spPr>
        <p:txBody>
          <a:bodyPr lIns="50800" tIns="50800" rIns="50800" bIns="50800" anchor="t">
            <a:noAutofit/>
          </a:bodyPr>
          <a:lstStyle/>
          <a:p>
            <a:r>
              <a:rPr lang="en-US" sz="3600" dirty="0">
                <a:latin typeface="Arial"/>
                <a:cs typeface="Arial"/>
              </a:rPr>
              <a:t>The crowd threw rocks, snowballs, and ice, daring the soldiers to shoot, crying “Fire! Fire!” Some, but not all, eyewitness accounts claimed that Attucks and other protestors threatened the soldiers to their faces. Someone struck the head of a young private, Edward Montgomery, and knocked him to the ground.</a:t>
            </a:r>
          </a:p>
          <a:p>
            <a:endParaRPr lang="en-US" sz="3600" dirty="0">
              <a:latin typeface="Arial" panose="020B0604020202020204" pitchFamily="34" charset="0"/>
            </a:endParaRPr>
          </a:p>
          <a:p>
            <a:r>
              <a:rPr lang="en-US" sz="3600" dirty="0">
                <a:latin typeface="Arial"/>
                <a:cs typeface="Arial"/>
              </a:rPr>
              <a:t>In the struggle, Montgomery fired, and his fellow soldiers followed. Attucks, James Caldwell (also a sailor), Samuel Gray (a rope maker), and Samuel Maverick (a seventeen-year-old apprentice ivory worker) died that night, while Patrick Carr (a leatherworker) died several days later. </a:t>
            </a:r>
            <a:endParaRPr lang="en-US" sz="3600" dirty="0">
              <a:latin typeface="Arial" panose="020B0604020202020204" pitchFamily="34" charset="0"/>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0972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Shots Fired</a:t>
            </a:r>
          </a:p>
        </p:txBody>
      </p:sp>
      <p:pic>
        <p:nvPicPr>
          <p:cNvPr id="3" name="Picture 2">
            <a:extLst>
              <a:ext uri="{FF2B5EF4-FFF2-40B4-BE49-F238E27FC236}">
                <a16:creationId xmlns:a16="http://schemas.microsoft.com/office/drawing/2014/main" id="{05111366-0672-774E-BA4A-2A2B89D6A1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5281" y="7714797"/>
            <a:ext cx="6662537" cy="5234851"/>
          </a:xfrm>
          <a:prstGeom prst="rect">
            <a:avLst/>
          </a:prstGeom>
          <a:effectLst>
            <a:softEdge rad="127000"/>
          </a:effectLst>
        </p:spPr>
      </p:pic>
      <p:sp>
        <p:nvSpPr>
          <p:cNvPr id="9" name="Rectangle 8">
            <a:extLst>
              <a:ext uri="{FF2B5EF4-FFF2-40B4-BE49-F238E27FC236}">
                <a16:creationId xmlns:a16="http://schemas.microsoft.com/office/drawing/2014/main" id="{9A7F80F3-1205-8749-B93A-20841210329B}"/>
              </a:ext>
            </a:extLst>
          </p:cNvPr>
          <p:cNvSpPr/>
          <p:nvPr/>
        </p:nvSpPr>
        <p:spPr>
          <a:xfrm>
            <a:off x="9669132" y="11564653"/>
            <a:ext cx="6237535" cy="1384995"/>
          </a:xfrm>
          <a:prstGeom prst="rect">
            <a:avLst/>
          </a:prstGeom>
        </p:spPr>
        <p:txBody>
          <a:bodyPr wrap="square">
            <a:spAutoFit/>
          </a:bodyPr>
          <a:lstStyle/>
          <a:p>
            <a:pPr algn="r"/>
            <a:r>
              <a:rPr lang="en-US" dirty="0">
                <a:solidFill>
                  <a:schemeClr val="bg1">
                    <a:lumMod val="50000"/>
                    <a:lumOff val="50000"/>
                  </a:schemeClr>
                </a:solidFill>
                <a:latin typeface="Arial" panose="020B0604020202020204" pitchFamily="34" charset="0"/>
                <a:cs typeface="Arial" panose="020B0604020202020204" pitchFamily="34" charset="0"/>
              </a:rPr>
              <a:t>1856 print by William </a:t>
            </a:r>
            <a:r>
              <a:rPr lang="en-US" dirty="0" err="1">
                <a:solidFill>
                  <a:schemeClr val="bg1">
                    <a:lumMod val="50000"/>
                    <a:lumOff val="50000"/>
                  </a:schemeClr>
                </a:solidFill>
                <a:latin typeface="Arial" panose="020B0604020202020204" pitchFamily="34" charset="0"/>
                <a:cs typeface="Arial" panose="020B0604020202020204" pitchFamily="34" charset="0"/>
              </a:rPr>
              <a:t>Champney</a:t>
            </a:r>
            <a:r>
              <a:rPr lang="en-US" dirty="0">
                <a:solidFill>
                  <a:schemeClr val="bg1">
                    <a:lumMod val="50000"/>
                    <a:lumOff val="50000"/>
                  </a:schemeClr>
                </a:solidFill>
                <a:latin typeface="Arial" panose="020B0604020202020204" pitchFamily="34" charset="0"/>
                <a:cs typeface="Arial" panose="020B0604020202020204" pitchFamily="34" charset="0"/>
              </a:rPr>
              <a:t> and John Bufford, depicting Attucks being killed in the Boston Massacre.</a:t>
            </a:r>
          </a:p>
        </p:txBody>
      </p:sp>
    </p:spTree>
    <p:extLst>
      <p:ext uri="{BB962C8B-B14F-4D97-AF65-F5344CB8AC3E}">
        <p14:creationId xmlns:p14="http://schemas.microsoft.com/office/powerpoint/2010/main" val="1733032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extLst mod="1"/>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7218449" cy="1799780"/>
          </a:xfrm>
          <a:prstGeom prst="rect">
            <a:avLst/>
          </a:prstGeom>
        </p:spPr>
        <p:txBody>
          <a:bodyPr lIns="50800" tIns="50800" rIns="50800" bIns="50800" anchor="t">
            <a:noAutofit/>
          </a:bodyPr>
          <a:lstStyle/>
          <a:p>
            <a:r>
              <a:rPr lang="en-US" sz="3600" dirty="0">
                <a:latin typeface="Arial"/>
                <a:cs typeface="Arial"/>
              </a:rPr>
              <a:t>Some witnesses identified Attucks as an </a:t>
            </a:r>
            <a:r>
              <a:rPr lang="en-US" sz="3600" b="1" dirty="0">
                <a:latin typeface="Arial"/>
                <a:cs typeface="Arial"/>
              </a:rPr>
              <a:t>instigator</a:t>
            </a:r>
            <a:r>
              <a:rPr lang="en-US" sz="3600" dirty="0">
                <a:latin typeface="Arial"/>
                <a:cs typeface="Arial"/>
              </a:rPr>
              <a:t> of the violence; still others saw nothing aggressive about his behavior. The facts of what happened were lost almost immediately, in the hours and days after the shootings, as patriot leaders like Samuel Adams and Paul Revere, and British officials like Governor Hutchinson, scrambled to control how the story of the bloody King Street incident would be told.</a:t>
            </a:r>
          </a:p>
          <a:p>
            <a:endParaRPr lang="en-US" sz="3600" dirty="0"/>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The Immediate Aftermath of the Incident</a:t>
            </a:r>
          </a:p>
        </p:txBody>
      </p:sp>
      <p:grpSp>
        <p:nvGrpSpPr>
          <p:cNvPr id="2" name="Group 1">
            <a:extLst>
              <a:ext uri="{FF2B5EF4-FFF2-40B4-BE49-F238E27FC236}">
                <a16:creationId xmlns:a16="http://schemas.microsoft.com/office/drawing/2014/main" id="{7A30B923-0723-854D-ACBD-05E6C72EFE10}"/>
              </a:ext>
            </a:extLst>
          </p:cNvPr>
          <p:cNvGrpSpPr/>
          <p:nvPr/>
        </p:nvGrpSpPr>
        <p:grpSpPr>
          <a:xfrm>
            <a:off x="5029200" y="6018226"/>
            <a:ext cx="9283390" cy="6557025"/>
            <a:chOff x="4320608" y="6792257"/>
            <a:chExt cx="8792719" cy="6212602"/>
          </a:xfrm>
        </p:grpSpPr>
        <p:sp>
          <p:nvSpPr>
            <p:cNvPr id="9" name="Rectangle 8">
              <a:extLst>
                <a:ext uri="{FF2B5EF4-FFF2-40B4-BE49-F238E27FC236}">
                  <a16:creationId xmlns:a16="http://schemas.microsoft.com/office/drawing/2014/main" id="{3E921940-2F8E-9E43-B4FC-C07CD77605CB}"/>
                </a:ext>
              </a:extLst>
            </p:cNvPr>
            <p:cNvSpPr/>
            <p:nvPr/>
          </p:nvSpPr>
          <p:spPr>
            <a:xfrm>
              <a:off x="4320608" y="11780097"/>
              <a:ext cx="8792719" cy="1224762"/>
            </a:xfrm>
            <a:prstGeom prst="rect">
              <a:avLst/>
            </a:prstGeom>
          </p:spPr>
          <p:txBody>
            <a:bodyPr wrap="square" lIns="91440" tIns="45720" rIns="91440" bIns="45720" anchor="t">
              <a:spAutoFit/>
            </a:bodyPr>
            <a:lstStyle/>
            <a:p>
              <a:r>
                <a:rPr lang="en-US" dirty="0">
                  <a:solidFill>
                    <a:schemeClr val="bg1">
                      <a:lumMod val="50000"/>
                      <a:lumOff val="50000"/>
                    </a:schemeClr>
                  </a:solidFill>
                  <a:latin typeface="Arial"/>
                  <a:cs typeface="Arial"/>
                </a:rPr>
                <a:t>The shots fired by British soldiers in the streets of Boston in 1770 sparked the American Revolution.    </a:t>
              </a:r>
              <a:endParaRPr lang="en-US" dirty="0">
                <a:solidFill>
                  <a:schemeClr val="bg1">
                    <a:lumMod val="50000"/>
                    <a:lumOff val="50000"/>
                  </a:schemeClr>
                </a:solidFill>
                <a:latin typeface="Arial" panose="020B0604020202020204" pitchFamily="34" charset="0"/>
                <a:cs typeface="Arial" panose="020B0604020202020204" pitchFamily="34" charset="0"/>
              </a:endParaRPr>
            </a:p>
            <a:p>
              <a:r>
                <a:rPr lang="en-US" sz="2200" dirty="0" err="1">
                  <a:solidFill>
                    <a:schemeClr val="bg1">
                      <a:lumMod val="50000"/>
                      <a:lumOff val="50000"/>
                    </a:schemeClr>
                  </a:solidFill>
                  <a:latin typeface="Arial"/>
                  <a:cs typeface="Arial"/>
                </a:rPr>
                <a:t>Bettmann</a:t>
              </a:r>
              <a:r>
                <a:rPr lang="en-US" sz="2200" dirty="0">
                  <a:solidFill>
                    <a:schemeClr val="bg1">
                      <a:lumMod val="50000"/>
                      <a:lumOff val="50000"/>
                    </a:schemeClr>
                  </a:solidFill>
                  <a:latin typeface="Arial"/>
                  <a:cs typeface="Arial"/>
                </a:rPr>
                <a:t> Archive/Getty Images</a:t>
              </a:r>
              <a:endParaRPr lang="en-US" dirty="0">
                <a:solidFill>
                  <a:schemeClr val="bg1">
                    <a:lumMod val="50000"/>
                    <a:lumOff val="50000"/>
                  </a:schemeClr>
                </a:solidFill>
                <a:latin typeface="Arial"/>
                <a:cs typeface="Arial"/>
              </a:endParaRPr>
            </a:p>
          </p:txBody>
        </p:sp>
        <p:pic>
          <p:nvPicPr>
            <p:cNvPr id="10" name="Picture 9">
              <a:extLst>
                <a:ext uri="{FF2B5EF4-FFF2-40B4-BE49-F238E27FC236}">
                  <a16:creationId xmlns:a16="http://schemas.microsoft.com/office/drawing/2014/main" id="{A81E3300-2722-AC4F-A257-F58046A44A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608" y="6792257"/>
              <a:ext cx="8792719" cy="4948460"/>
            </a:xfrm>
            <a:prstGeom prst="rect">
              <a:avLst/>
            </a:prstGeom>
            <a:effectLst>
              <a:softEdge rad="76200"/>
            </a:effectLst>
          </p:spPr>
        </p:pic>
      </p:grpSp>
      <p:sp>
        <p:nvSpPr>
          <p:cNvPr id="6" name="TextBox 5">
            <a:extLst>
              <a:ext uri="{FF2B5EF4-FFF2-40B4-BE49-F238E27FC236}">
                <a16:creationId xmlns:a16="http://schemas.microsoft.com/office/drawing/2014/main" id="{6056C332-6079-B14E-9E61-3D461D0C99D0}"/>
              </a:ext>
            </a:extLst>
          </p:cNvPr>
          <p:cNvSpPr txBox="1"/>
          <p:nvPr/>
        </p:nvSpPr>
        <p:spPr>
          <a:xfrm>
            <a:off x="15442852" y="6680898"/>
            <a:ext cx="6804797" cy="39805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bg1"/>
                </a:solidFill>
                <a:latin typeface="Arial"/>
                <a:cs typeface="Arial"/>
              </a:rPr>
              <a:t>The Sons of Liberty used the incident to further </a:t>
            </a:r>
            <a:r>
              <a:rPr lang="en-US" sz="3600" b="1" dirty="0">
                <a:solidFill>
                  <a:schemeClr val="bg1"/>
                </a:solidFill>
                <a:latin typeface="Arial"/>
                <a:cs typeface="Arial"/>
              </a:rPr>
              <a:t>incite</a:t>
            </a:r>
            <a:r>
              <a:rPr lang="en-US" sz="3600" dirty="0">
                <a:solidFill>
                  <a:schemeClr val="bg1"/>
                </a:solidFill>
                <a:latin typeface="Arial"/>
                <a:cs typeface="Arial"/>
              </a:rPr>
              <a:t> people against British rule by telling a largely false story about British soldiers deliberately attacking peaceful, unarmed people, massacring them. </a:t>
            </a:r>
            <a:endParaRPr kumimoji="0" lang="en-US" sz="360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2963941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9996054" cy="1799780"/>
          </a:xfrm>
          <a:prstGeom prst="rect">
            <a:avLst/>
          </a:prstGeom>
        </p:spPr>
        <p:txBody>
          <a:bodyPr lIns="50800" tIns="50800" rIns="50800" bIns="50800" anchor="t">
            <a:noAutofit/>
          </a:bodyPr>
          <a:lstStyle/>
          <a:p>
            <a:r>
              <a:rPr lang="en-US" sz="3600" dirty="0">
                <a:latin typeface="Arial"/>
                <a:cs typeface="Arial"/>
              </a:rPr>
              <a:t>Without patriot Paul Revere’s </a:t>
            </a:r>
            <a:r>
              <a:rPr lang="en-US" sz="3600" b="1" dirty="0">
                <a:latin typeface="Arial"/>
                <a:cs typeface="Arial"/>
              </a:rPr>
              <a:t>iconic</a:t>
            </a:r>
            <a:r>
              <a:rPr lang="en-US" sz="3600" dirty="0">
                <a:latin typeface="Arial"/>
                <a:cs typeface="Arial"/>
              </a:rPr>
              <a:t> image, the single most famous picture from colonial America, the memory of the Boston Massacre would be very different. But the famed engraver and silversmith’s print spread throughout Boston, titled “The BLOODY MASSACRE” and featuring a short poem and the names of the dead below the scene. Revere’s engraving was, in fact, based on an original painting by rival engraver Henry Pelham. </a:t>
            </a:r>
            <a:endParaRPr lang="en-US" sz="3600" dirty="0">
              <a:latin typeface="Arial" panose="020B0604020202020204" pitchFamily="34" charset="0"/>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The Bloody Massacre</a:t>
            </a:r>
          </a:p>
        </p:txBody>
      </p:sp>
      <p:sp>
        <p:nvSpPr>
          <p:cNvPr id="6" name="TextBox 5">
            <a:extLst>
              <a:ext uri="{FF2B5EF4-FFF2-40B4-BE49-F238E27FC236}">
                <a16:creationId xmlns:a16="http://schemas.microsoft.com/office/drawing/2014/main" id="{6056C332-6079-B14E-9E61-3D461D0C99D0}"/>
              </a:ext>
            </a:extLst>
          </p:cNvPr>
          <p:cNvSpPr txBox="1"/>
          <p:nvPr/>
        </p:nvSpPr>
        <p:spPr>
          <a:xfrm>
            <a:off x="5029201" y="8334491"/>
            <a:ext cx="9996054" cy="38574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bg1"/>
                </a:solidFill>
                <a:latin typeface="Arial"/>
                <a:cs typeface="Arial"/>
              </a:rPr>
              <a:t>Outrage over the actions of the British Army, stirred up by patriot activists like Paul Revere and Samuel Adams, helped spark a rebellion in Massachusetts that spread to the other 12 colonies. The blood of Boston’s martyrs became the seeds of a new nation.</a:t>
            </a:r>
          </a:p>
          <a:p>
            <a:endParaRPr lang="en-US" dirty="0">
              <a:solidFill>
                <a:schemeClr val="bg1"/>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36FC7DC4-D60A-DF45-A35A-3B64644CE9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52870" y="1666543"/>
            <a:ext cx="7773826" cy="9023191"/>
          </a:xfrm>
          <a:prstGeom prst="rect">
            <a:avLst/>
          </a:prstGeom>
          <a:effectLst>
            <a:softEdge rad="127000"/>
          </a:effectLst>
        </p:spPr>
      </p:pic>
      <p:sp>
        <p:nvSpPr>
          <p:cNvPr id="8" name="Rectangle 7">
            <a:extLst>
              <a:ext uri="{FF2B5EF4-FFF2-40B4-BE49-F238E27FC236}">
                <a16:creationId xmlns:a16="http://schemas.microsoft.com/office/drawing/2014/main" id="{EA34E82D-4B8C-114B-893D-42FBBEC85230}"/>
              </a:ext>
            </a:extLst>
          </p:cNvPr>
          <p:cNvSpPr/>
          <p:nvPr/>
        </p:nvSpPr>
        <p:spPr>
          <a:xfrm>
            <a:off x="17147672" y="10689734"/>
            <a:ext cx="5784221" cy="1569660"/>
          </a:xfrm>
          <a:prstGeom prst="rect">
            <a:avLst/>
          </a:prstGeom>
        </p:spPr>
        <p:txBody>
          <a:bodyPr wrap="square">
            <a:spAutoFit/>
          </a:bodyPr>
          <a:lstStyle/>
          <a:p>
            <a:pPr algn="ctr"/>
            <a:r>
              <a:rPr lang="en-US" sz="3200" dirty="0">
                <a:solidFill>
                  <a:schemeClr val="bg1">
                    <a:lumMod val="50000"/>
                    <a:lumOff val="50000"/>
                  </a:schemeClr>
                </a:solidFill>
                <a:latin typeface="Arial" panose="020B0604020202020204" pitchFamily="34" charset="0"/>
                <a:cs typeface="Arial" panose="020B0604020202020204" pitchFamily="34" charset="0"/>
              </a:rPr>
              <a:t>Paul Revere essentially stole Henry Pelham’s image and beat Pelham to print.</a:t>
            </a:r>
          </a:p>
        </p:txBody>
      </p:sp>
    </p:spTree>
    <p:extLst>
      <p:ext uri="{BB962C8B-B14F-4D97-AF65-F5344CB8AC3E}">
        <p14:creationId xmlns:p14="http://schemas.microsoft.com/office/powerpoint/2010/main" val="358302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3603444" cy="1799780"/>
          </a:xfrm>
          <a:prstGeom prst="rect">
            <a:avLst/>
          </a:prstGeom>
        </p:spPr>
        <p:txBody>
          <a:bodyPr lIns="50800" tIns="50800" rIns="50800" bIns="50800" anchor="t">
            <a:noAutofit/>
          </a:bodyPr>
          <a:lstStyle/>
          <a:p>
            <a:r>
              <a:rPr lang="en-US" sz="3600" dirty="0">
                <a:latin typeface="Arial" panose="020B0604020202020204" pitchFamily="34" charset="0"/>
              </a:rPr>
              <a:t>Captain Preston, Private Montgomery, and the other soldiers were arrested and put on trial for murder. </a:t>
            </a:r>
          </a:p>
          <a:p>
            <a:endParaRPr lang="en-US" sz="1800" dirty="0">
              <a:latin typeface="Arial" panose="020B0604020202020204" pitchFamily="34" charset="0"/>
            </a:endParaRPr>
          </a:p>
          <a:p>
            <a:r>
              <a:rPr lang="en-US" sz="3600" dirty="0">
                <a:latin typeface="Arial"/>
                <a:cs typeface="Arial"/>
              </a:rPr>
              <a:t>One of their defense attorneys was future President of the United States, John Adams. To shift attention away from ordinary Bostonians, John Adams blamed the two outsiders – “a Carr from Ireland, and an Attucks from Framingham” – for provoking the bloodshed. According to Adams, Attucks, in particular, had threatened and assaulted soldiers who were only doing their jobs – and suffered the consequences. </a:t>
            </a:r>
            <a:endParaRPr lang="en-US" sz="3600" dirty="0">
              <a:latin typeface="Arial" panose="020B0604020202020204" pitchFamily="34" charset="0"/>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The Trial</a:t>
            </a:r>
          </a:p>
        </p:txBody>
      </p:sp>
      <p:pic>
        <p:nvPicPr>
          <p:cNvPr id="3" name="Picture 2">
            <a:extLst>
              <a:ext uri="{FF2B5EF4-FFF2-40B4-BE49-F238E27FC236}">
                <a16:creationId xmlns:a16="http://schemas.microsoft.com/office/drawing/2014/main" id="{3D4A3947-34E5-D642-8A7C-E1B84F8F4F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61113" y="914400"/>
            <a:ext cx="4267200" cy="7137400"/>
          </a:xfrm>
          <a:prstGeom prst="rect">
            <a:avLst/>
          </a:prstGeom>
          <a:effectLst>
            <a:softEdge rad="63500"/>
          </a:effectLst>
        </p:spPr>
      </p:pic>
      <p:pic>
        <p:nvPicPr>
          <p:cNvPr id="6" name="Picture 5">
            <a:extLst>
              <a:ext uri="{FF2B5EF4-FFF2-40B4-BE49-F238E27FC236}">
                <a16:creationId xmlns:a16="http://schemas.microsoft.com/office/drawing/2014/main" id="{2030478C-31F0-324C-9486-2D90883E72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9470" y="8533603"/>
            <a:ext cx="4244813" cy="3858921"/>
          </a:xfrm>
          <a:prstGeom prst="rect">
            <a:avLst/>
          </a:prstGeom>
          <a:effectLst>
            <a:softEdge rad="63500"/>
          </a:effectLst>
        </p:spPr>
      </p:pic>
      <p:sp>
        <p:nvSpPr>
          <p:cNvPr id="7" name="TextBox 6">
            <a:extLst>
              <a:ext uri="{FF2B5EF4-FFF2-40B4-BE49-F238E27FC236}">
                <a16:creationId xmlns:a16="http://schemas.microsoft.com/office/drawing/2014/main" id="{5746C1D0-7B63-D74F-9EBD-617F1F3DA833}"/>
              </a:ext>
            </a:extLst>
          </p:cNvPr>
          <p:cNvSpPr txBox="1"/>
          <p:nvPr/>
        </p:nvSpPr>
        <p:spPr>
          <a:xfrm>
            <a:off x="9856763" y="8557419"/>
            <a:ext cx="11663181"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bg1"/>
                </a:solidFill>
                <a:latin typeface="Arial"/>
                <a:cs typeface="Arial"/>
              </a:rPr>
              <a:t>The defense argued that the soldiers fired in self-defense and the jury acquitted six of the soldiers on all charges. The two soldiers proven to have fired without orders were convicted of manslaughter, branded on their hands as punishment, and kicked out of the army. </a:t>
            </a:r>
            <a:endParaRPr kumimoji="0" lang="en-US" sz="360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3995051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0468819" cy="1799780"/>
          </a:xfrm>
          <a:prstGeom prst="rect">
            <a:avLst/>
          </a:prstGeom>
        </p:spPr>
        <p:txBody>
          <a:bodyPr lIns="50800" tIns="50800" rIns="50800" bIns="50800" anchor="t">
            <a:noAutofit/>
          </a:bodyPr>
          <a:lstStyle/>
          <a:p>
            <a:r>
              <a:rPr lang="en-US" sz="3600" dirty="0">
                <a:latin typeface="Arial"/>
                <a:cs typeface="Arial"/>
              </a:rPr>
              <a:t>Crispus Attucks was the first patriot to fall when he was shot by a British soldier during the Boston Massacre in 1770.</a:t>
            </a:r>
          </a:p>
          <a:p>
            <a:endParaRPr lang="en-US" sz="3600" dirty="0">
              <a:latin typeface="Arial" panose="020B0604020202020204" pitchFamily="34" charset="0"/>
            </a:endParaRPr>
          </a:p>
          <a:p>
            <a:r>
              <a:rPr lang="en-US" sz="3600" dirty="0">
                <a:latin typeface="Arial"/>
                <a:cs typeface="Arial"/>
              </a:rPr>
              <a:t>Although the soldiers who killed him were successfully defended by John Adams in the famous Boston Massacre Trial, Crispus Attucks is still remembered for playing a heroic role in the history of the United States.</a:t>
            </a:r>
          </a:p>
          <a:p>
            <a:endParaRPr lang="en-US" sz="3600" dirty="0">
              <a:latin typeface="Arial" panose="020B0604020202020204" pitchFamily="34" charset="0"/>
            </a:endParaRPr>
          </a:p>
          <a:p>
            <a:r>
              <a:rPr lang="en-US" sz="3600" dirty="0">
                <a:latin typeface="Arial"/>
                <a:cs typeface="Arial"/>
              </a:rPr>
              <a:t>There were more than 5,000 enslaved and free African Americans who fought for America’s independence from the British.</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Legacy</a:t>
            </a:r>
          </a:p>
        </p:txBody>
      </p:sp>
      <p:pic>
        <p:nvPicPr>
          <p:cNvPr id="7" name="Picture 6">
            <a:extLst>
              <a:ext uri="{FF2B5EF4-FFF2-40B4-BE49-F238E27FC236}">
                <a16:creationId xmlns:a16="http://schemas.microsoft.com/office/drawing/2014/main" id="{1D3AF3B9-EF80-8745-BD3D-FD7C26D3B8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34879" y="2014615"/>
            <a:ext cx="6123337" cy="8164449"/>
          </a:xfrm>
          <a:prstGeom prst="rect">
            <a:avLst/>
          </a:prstGeom>
          <a:effectLst>
            <a:softEdge rad="127000"/>
          </a:effectLst>
        </p:spPr>
      </p:pic>
      <p:sp>
        <p:nvSpPr>
          <p:cNvPr id="8" name="TextBox 7">
            <a:extLst>
              <a:ext uri="{FF2B5EF4-FFF2-40B4-BE49-F238E27FC236}">
                <a16:creationId xmlns:a16="http://schemas.microsoft.com/office/drawing/2014/main" id="{7C3BCA4B-398D-404A-B74D-090DC885910C}"/>
              </a:ext>
            </a:extLst>
          </p:cNvPr>
          <p:cNvSpPr txBox="1"/>
          <p:nvPr/>
        </p:nvSpPr>
        <p:spPr>
          <a:xfrm>
            <a:off x="17234879" y="10120756"/>
            <a:ext cx="6123337"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200" dirty="0">
                <a:solidFill>
                  <a:schemeClr val="bg1">
                    <a:lumMod val="50000"/>
                    <a:lumOff val="50000"/>
                  </a:schemeClr>
                </a:solidFill>
                <a:latin typeface="Arial"/>
                <a:cs typeface="Arial"/>
              </a:rPr>
              <a:t>The old State House in Boston, near the location of the </a:t>
            </a:r>
          </a:p>
          <a:p>
            <a:pPr algn="ctr"/>
            <a:r>
              <a:rPr lang="en-US" sz="3200" dirty="0">
                <a:solidFill>
                  <a:schemeClr val="bg1">
                    <a:lumMod val="50000"/>
                    <a:lumOff val="50000"/>
                  </a:schemeClr>
                </a:solidFill>
                <a:latin typeface="Arial"/>
                <a:cs typeface="Arial"/>
              </a:rPr>
              <a:t>Boston Massacre. </a:t>
            </a:r>
            <a:endParaRPr lang="en-US" sz="3200" dirty="0">
              <a:solidFill>
                <a:schemeClr val="bg1">
                  <a:lumMod val="50000"/>
                  <a:lumOff val="50000"/>
                </a:schemeClr>
              </a:solidFill>
              <a:latin typeface="Arial" panose="020B0604020202020204" pitchFamily="34" charset="0"/>
              <a:cs typeface="Arial" panose="020B0604020202020204" pitchFamily="34" charset="0"/>
            </a:endParaRPr>
          </a:p>
          <a:p>
            <a:pPr marL="0" marR="0" indent="0" algn="ctr" defTabSz="2438338" rtl="0" fontAlgn="auto" latinLnBrk="0" hangingPunct="0">
              <a:lnSpc>
                <a:spcPct val="100000"/>
              </a:lnSpc>
              <a:spcBef>
                <a:spcPts val="0"/>
              </a:spcBef>
              <a:spcAft>
                <a:spcPts val="0"/>
              </a:spcAft>
              <a:buClrTx/>
              <a:buSzTx/>
              <a:buFontTx/>
              <a:buNone/>
              <a:tabLst/>
            </a:pPr>
            <a:endParaRPr kumimoji="0" lang="en-US" sz="3200" u="none" strike="noStrike" cap="none" spc="0" normalizeH="0" baseline="0" dirty="0">
              <a:ln>
                <a:noFill/>
              </a:ln>
              <a:solidFill>
                <a:schemeClr val="bg1">
                  <a:lumMod val="50000"/>
                  <a:lumOff val="5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711021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subTnLst>
                                    <p:animClr clrSpc="rgb" dir="cw">
                                      <p:cBhvr override="childStyle">
                                        <p:cTn dur="1" fill="hold" display="0" masterRel="nextClick" afterEffect="1"/>
                                        <p:tgtEl>
                                          <p:spTgt spid="154">
                                            <p:txEl>
                                              <p:pRg st="2" end="2"/>
                                            </p:txEl>
                                          </p:spTgt>
                                        </p:tgtEl>
                                        <p:attrNameLst>
                                          <p:attrName>ppt_c</p:attrName>
                                        </p:attrNameLst>
                                      </p:cBhvr>
                                      <p:to>
                                        <a:schemeClr val="bg1"/>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fade">
                                      <p:cBhvr>
                                        <p:cTn id="12"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9850582" cy="1799780"/>
          </a:xfrm>
          <a:prstGeom prst="rect">
            <a:avLst/>
          </a:prstGeom>
        </p:spPr>
        <p:txBody>
          <a:bodyPr lIns="50800" tIns="50800" rIns="50800" bIns="50800" anchor="t">
            <a:noAutofit/>
          </a:bodyPr>
          <a:lstStyle/>
          <a:p>
            <a:r>
              <a:rPr lang="en-US" sz="3600" dirty="0">
                <a:latin typeface="Arial" panose="020B0604020202020204" pitchFamily="34" charset="0"/>
              </a:rPr>
              <a:t>All five victims of the Boston Massacre – Crispus Attucks, Samuel Gray, Samuel Maverick, James Caldwell and Patrick </a:t>
            </a:r>
            <a:r>
              <a:rPr lang="en-US" sz="3600" dirty="0" err="1">
                <a:latin typeface="Arial" panose="020B0604020202020204" pitchFamily="34" charset="0"/>
              </a:rPr>
              <a:t>Carr</a:t>
            </a:r>
            <a:r>
              <a:rPr lang="en-US" sz="3600" dirty="0">
                <a:latin typeface="Arial" panose="020B0604020202020204" pitchFamily="34" charset="0"/>
              </a:rPr>
              <a:t> – are buried together in the Granary Burial Ground in Boston, Massachusetts. </a:t>
            </a:r>
          </a:p>
          <a:p>
            <a:endParaRPr lang="en-US" sz="1800" dirty="0">
              <a:latin typeface="Arial" panose="020B0604020202020204" pitchFamily="34" charset="0"/>
            </a:endParaRPr>
          </a:p>
          <a:p>
            <a:r>
              <a:rPr lang="en-US" sz="3600" dirty="0">
                <a:latin typeface="Arial"/>
                <a:cs typeface="Arial"/>
              </a:rPr>
              <a:t>The body of young Christopher Seider, who had been killed two weeks earlier, is also buried in the same grave. They share one headstone.</a:t>
            </a:r>
          </a:p>
          <a:p>
            <a:r>
              <a:rPr lang="en-US" sz="1800" dirty="0"/>
              <a:t> </a:t>
            </a:r>
          </a:p>
          <a:p>
            <a:r>
              <a:rPr lang="en-US" sz="3600" dirty="0">
                <a:latin typeface="Arial"/>
                <a:cs typeface="Arial"/>
              </a:rPr>
              <a:t>The funeral for the victims also functioned as a rally for the patriot cause. From 1771 until the end of the revolution in 1783, when Britain finally surrendered its colonies, March 5</a:t>
            </a:r>
            <a:r>
              <a:rPr lang="en-US" sz="3600" baseline="30000" dirty="0">
                <a:latin typeface="Arial"/>
                <a:cs typeface="Arial"/>
              </a:rPr>
              <a:t>th</a:t>
            </a:r>
            <a:r>
              <a:rPr lang="en-US" sz="3600" dirty="0">
                <a:latin typeface="Arial"/>
                <a:cs typeface="Arial"/>
              </a:rPr>
              <a:t> was commemorated in Boston and elsewhere as the birth of American independence. Only in the early years of the republic was it replaced by a new day: July 4</a:t>
            </a:r>
            <a:r>
              <a:rPr lang="en-US" sz="3600" baseline="30000" dirty="0">
                <a:latin typeface="Arial"/>
                <a:cs typeface="Arial"/>
              </a:rPr>
              <a:t>th</a:t>
            </a:r>
            <a:r>
              <a:rPr lang="en-US" sz="3600" dirty="0">
                <a:latin typeface="Arial"/>
                <a:cs typeface="Arial"/>
              </a:rPr>
              <a:t>.</a:t>
            </a:r>
            <a:endParaRPr lang="en-US" sz="3600" dirty="0">
              <a:solidFill>
                <a:schemeClr val="tx1"/>
              </a:solidFill>
              <a:latin typeface="Arial"/>
              <a:cs typeface="Arial"/>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Legacy</a:t>
            </a:r>
          </a:p>
        </p:txBody>
      </p:sp>
      <p:pic>
        <p:nvPicPr>
          <p:cNvPr id="7" name="Picture 6">
            <a:extLst>
              <a:ext uri="{FF2B5EF4-FFF2-40B4-BE49-F238E27FC236}">
                <a16:creationId xmlns:a16="http://schemas.microsoft.com/office/drawing/2014/main" id="{824991F0-CF76-6944-9174-3416E83184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25744" y="1464507"/>
            <a:ext cx="7353300" cy="10058400"/>
          </a:xfrm>
          <a:prstGeom prst="rect">
            <a:avLst/>
          </a:prstGeom>
          <a:effectLst>
            <a:softEdge rad="127000"/>
          </a:effectLst>
        </p:spPr>
      </p:pic>
      <p:sp>
        <p:nvSpPr>
          <p:cNvPr id="11" name="Rectangle 10">
            <a:extLst>
              <a:ext uri="{FF2B5EF4-FFF2-40B4-BE49-F238E27FC236}">
                <a16:creationId xmlns:a16="http://schemas.microsoft.com/office/drawing/2014/main" id="{E9A792EE-A574-E741-B83D-69D65AAFE0F4}"/>
              </a:ext>
            </a:extLst>
          </p:cNvPr>
          <p:cNvSpPr/>
          <p:nvPr/>
        </p:nvSpPr>
        <p:spPr>
          <a:xfrm>
            <a:off x="15925744" y="11522907"/>
            <a:ext cx="7353082" cy="1077218"/>
          </a:xfrm>
          <a:prstGeom prst="rect">
            <a:avLst/>
          </a:prstGeom>
        </p:spPr>
        <p:txBody>
          <a:bodyPr wrap="square" lIns="91440" tIns="45720" rIns="91440" bIns="45720" anchor="t">
            <a:spAutoFit/>
          </a:bodyPr>
          <a:lstStyle/>
          <a:p>
            <a:pPr algn="ctr"/>
            <a:r>
              <a:rPr lang="en-US" sz="3200" dirty="0">
                <a:solidFill>
                  <a:schemeClr val="bg1">
                    <a:lumMod val="50000"/>
                    <a:lumOff val="50000"/>
                  </a:schemeClr>
                </a:solidFill>
                <a:latin typeface="Arial" panose="020B0604020202020204" pitchFamily="34" charset="0"/>
                <a:cs typeface="Arial" panose="020B0604020202020204" pitchFamily="34" charset="0"/>
              </a:rPr>
              <a:t>Marker for the grave site of the patriotic martyrs of the revolution.</a:t>
            </a:r>
            <a:endParaRPr lang="en-US" dirty="0">
              <a:solidFill>
                <a:schemeClr val="bg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9661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fade">
                                      <p:cBhvr>
                                        <p:cTn id="12"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2192000" y="2534101"/>
            <a:ext cx="9566564" cy="1438155"/>
          </a:xfrm>
          <a:prstGeom prst="rect">
            <a:avLst/>
          </a:prstGeom>
        </p:spPr>
        <p:txBody>
          <a:bodyPr lIns="50800" tIns="50800" rIns="50800" bIns="50800" anchor="t">
            <a:noAutofit/>
          </a:bodyPr>
          <a:lstStyle/>
          <a:p>
            <a:r>
              <a:rPr lang="en-US" sz="3600" dirty="0">
                <a:latin typeface="Arial" panose="020B0604020202020204" pitchFamily="34" charset="0"/>
              </a:rPr>
              <a:t>Modern historian Mitch Kachun authored the book </a:t>
            </a:r>
            <a:r>
              <a:rPr lang="en-US" sz="3600" i="1" dirty="0">
                <a:latin typeface="Arial" panose="020B0604020202020204" pitchFamily="34" charset="0"/>
              </a:rPr>
              <a:t>First Martyr of Liberty: Crispus Attucks in American Memory.</a:t>
            </a:r>
          </a:p>
          <a:p>
            <a:endParaRPr lang="en-US" sz="3600" b="1" i="1" dirty="0">
              <a:latin typeface="Arial" panose="020B0604020202020204" pitchFamily="34" charset="0"/>
            </a:endParaRPr>
          </a:p>
          <a:p>
            <a:r>
              <a:rPr lang="en-US" sz="3600" dirty="0">
                <a:latin typeface="Arial"/>
                <a:cs typeface="Arial"/>
              </a:rPr>
              <a:t>Published in 2017, it explores how </a:t>
            </a:r>
            <a:r>
              <a:rPr lang="en-US" sz="3600" dirty="0" err="1">
                <a:latin typeface="Arial"/>
                <a:cs typeface="Arial"/>
              </a:rPr>
              <a:t>Crispus</a:t>
            </a:r>
            <a:r>
              <a:rPr lang="en-US" sz="3600" dirty="0">
                <a:latin typeface="Arial"/>
                <a:cs typeface="Arial"/>
              </a:rPr>
              <a:t> Attucks’ death in the Boston Massacre led to his achieving mythic significance. </a:t>
            </a:r>
          </a:p>
          <a:p>
            <a:endParaRPr lang="en-US" sz="3600" dirty="0">
              <a:latin typeface="Arial"/>
              <a:cs typeface="Arial"/>
            </a:endParaRPr>
          </a:p>
          <a:p>
            <a:r>
              <a:rPr lang="en-US" sz="3600" dirty="0">
                <a:latin typeface="Arial"/>
                <a:cs typeface="Arial"/>
              </a:rPr>
              <a:t>While the other victims of the Boston Massacre have been largely ignored, Attucks is widely celebrated as the first to die in the cause of freedom during the era of the American Revolution. </a:t>
            </a:r>
            <a:endParaRPr lang="en-US" sz="3600" dirty="0"/>
          </a:p>
          <a:p>
            <a:endParaRPr lang="en-US" sz="3600" dirty="0">
              <a:latin typeface="Arial"/>
              <a:cs typeface="Arial"/>
            </a:endParaRPr>
          </a:p>
          <a:p>
            <a:r>
              <a:rPr lang="en-US" sz="3600" dirty="0">
                <a:latin typeface="Arial"/>
                <a:cs typeface="Arial"/>
              </a:rPr>
              <a:t>He has become a symbol of Black American patriotism and citizenship. </a:t>
            </a:r>
            <a:endParaRPr lang="en-US" sz="3600" dirty="0"/>
          </a:p>
          <a:p>
            <a:br>
              <a:rPr lang="en-US" sz="2800" dirty="0"/>
            </a:br>
            <a:br>
              <a:rPr lang="en-US" sz="2800" dirty="0"/>
            </a:br>
            <a:endParaRPr lang="en-US" sz="2800" i="1" dirty="0">
              <a:latin typeface="Arial" panose="020B0604020202020204" pitchFamily="34" charset="0"/>
            </a:endParaRPr>
          </a:p>
        </p:txBody>
      </p:sp>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7" y="11284384"/>
            <a:ext cx="19177347" cy="1762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latin typeface="Arial" panose="020B0604020202020204" pitchFamily="34" charset="0"/>
              <a:cs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0334523"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Legacy</a:t>
            </a:r>
          </a:p>
        </p:txBody>
      </p:sp>
      <p:pic>
        <p:nvPicPr>
          <p:cNvPr id="4" name="Picture 3">
            <a:extLst>
              <a:ext uri="{FF2B5EF4-FFF2-40B4-BE49-F238E27FC236}">
                <a16:creationId xmlns:a16="http://schemas.microsoft.com/office/drawing/2014/main" id="{9CE78B84-A0E5-A84C-8958-9A1EFEC475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177" y="2534101"/>
            <a:ext cx="6950180" cy="10501646"/>
          </a:xfrm>
          <a:prstGeom prst="rect">
            <a:avLst/>
          </a:prstGeom>
          <a:effectLst>
            <a:glow rad="127000">
              <a:schemeClr val="tx1">
                <a:alpha val="40000"/>
              </a:schemeClr>
            </a:glow>
            <a:outerShdw blurRad="50800" dist="254000" dir="2700000" algn="tl" rotWithShape="0">
              <a:prstClr val="black">
                <a:alpha val="40000"/>
              </a:prstClr>
            </a:outerShdw>
          </a:effectLst>
        </p:spPr>
      </p:pic>
    </p:spTree>
    <p:extLst>
      <p:ext uri="{BB962C8B-B14F-4D97-AF65-F5344CB8AC3E}">
        <p14:creationId xmlns:p14="http://schemas.microsoft.com/office/powerpoint/2010/main" val="38239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fade">
                                      <p:cBhvr>
                                        <p:cTn id="12" dur="500"/>
                                        <p:tgtEl>
                                          <p:spTgt spid="154">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54">
                                            <p:txEl>
                                              <p:pRg st="6" end="6"/>
                                            </p:txEl>
                                          </p:spTgt>
                                        </p:tgtEl>
                                        <p:attrNameLst>
                                          <p:attrName>style.visibility</p:attrName>
                                        </p:attrNameLst>
                                      </p:cBhvr>
                                      <p:to>
                                        <p:strVal val="visible"/>
                                      </p:to>
                                    </p:set>
                                    <p:animEffect transition="in" filter="fade">
                                      <p:cBhvr>
                                        <p:cTn id="15" dur="500"/>
                                        <p:tgtEl>
                                          <p:spTgt spid="15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9539060" cy="2536861"/>
          </a:xfrm>
          <a:prstGeom prst="rect">
            <a:avLst/>
          </a:prstGeom>
        </p:spPr>
        <p:txBody>
          <a:bodyPr lIns="50800" tIns="50800" rIns="50800" bIns="50800" anchor="t">
            <a:noAutofit/>
          </a:bodyPr>
          <a:lstStyle/>
          <a:p>
            <a:r>
              <a:rPr lang="en-US" sz="3600" dirty="0">
                <a:latin typeface="Arial"/>
                <a:cs typeface="Arial"/>
              </a:rPr>
              <a:t>How did someone we know so little about become such an </a:t>
            </a:r>
            <a:r>
              <a:rPr lang="en-US" sz="3600" b="1" dirty="0">
                <a:latin typeface="Arial"/>
                <a:cs typeface="Arial"/>
              </a:rPr>
              <a:t>icon</a:t>
            </a:r>
            <a:r>
              <a:rPr lang="en-US" sz="3600" dirty="0">
                <a:latin typeface="Arial"/>
                <a:cs typeface="Arial"/>
              </a:rPr>
              <a:t>?  </a:t>
            </a:r>
          </a:p>
          <a:p>
            <a:endParaRPr lang="en-US" sz="3600" dirty="0">
              <a:latin typeface="Arial"/>
              <a:cs typeface="Arial"/>
            </a:endParaRPr>
          </a:p>
          <a:p>
            <a:r>
              <a:rPr lang="en-US" sz="3600" dirty="0">
                <a:latin typeface="Arial"/>
                <a:cs typeface="Arial"/>
              </a:rPr>
              <a:t>To understand that, we have to look at the difference between </a:t>
            </a:r>
            <a:r>
              <a:rPr lang="en-US" sz="3600" i="1" dirty="0">
                <a:latin typeface="Arial"/>
                <a:cs typeface="Arial"/>
              </a:rPr>
              <a:t>history</a:t>
            </a:r>
            <a:r>
              <a:rPr lang="en-US" sz="3600" dirty="0">
                <a:latin typeface="Arial"/>
                <a:cs typeface="Arial"/>
              </a:rPr>
              <a:t> and </a:t>
            </a:r>
            <a:r>
              <a:rPr lang="en-US" sz="3600" i="1" dirty="0">
                <a:latin typeface="Arial"/>
                <a:cs typeface="Arial"/>
              </a:rPr>
              <a:t>memory.</a:t>
            </a:r>
            <a:endParaRPr lang="en-US" sz="3600" i="1" dirty="0"/>
          </a:p>
          <a:p>
            <a:pPr lvl="0"/>
            <a:endParaRPr lang="en-US" sz="3600" dirty="0">
              <a:latin typeface="Arial" panose="020B0604020202020204" pitchFamily="34" charset="0"/>
            </a:endParaRPr>
          </a:p>
        </p:txBody>
      </p:sp>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7" y="11284384"/>
            <a:ext cx="19177347" cy="1762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latin typeface="Arial" panose="020B0604020202020204" pitchFamily="34" charset="0"/>
              <a:cs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latin typeface="Arial"/>
                <a:cs typeface="Arial"/>
              </a:rPr>
              <a:t>History vs. Memory</a:t>
            </a:r>
          </a:p>
        </p:txBody>
      </p:sp>
      <p:pic>
        <p:nvPicPr>
          <p:cNvPr id="5" name="Picture 4">
            <a:extLst>
              <a:ext uri="{FF2B5EF4-FFF2-40B4-BE49-F238E27FC236}">
                <a16:creationId xmlns:a16="http://schemas.microsoft.com/office/drawing/2014/main" id="{6C0AA44F-B555-E647-8A5A-2DF9C7C540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12291" y="0"/>
            <a:ext cx="9171709" cy="13777766"/>
          </a:xfrm>
          <a:prstGeom prst="rect">
            <a:avLst/>
          </a:prstGeom>
        </p:spPr>
      </p:pic>
      <p:sp>
        <p:nvSpPr>
          <p:cNvPr id="17" name="Rectangle 16">
            <a:extLst>
              <a:ext uri="{FF2B5EF4-FFF2-40B4-BE49-F238E27FC236}">
                <a16:creationId xmlns:a16="http://schemas.microsoft.com/office/drawing/2014/main" id="{E56BD02F-6634-2C48-BEAF-95AE95079454}"/>
              </a:ext>
            </a:extLst>
          </p:cNvPr>
          <p:cNvSpPr/>
          <p:nvPr/>
        </p:nvSpPr>
        <p:spPr>
          <a:xfrm>
            <a:off x="7114515" y="10739497"/>
            <a:ext cx="7453745" cy="2062103"/>
          </a:xfrm>
          <a:prstGeom prst="rect">
            <a:avLst/>
          </a:prstGeom>
        </p:spPr>
        <p:txBody>
          <a:bodyPr wrap="square">
            <a:spAutoFit/>
          </a:bodyPr>
          <a:lstStyle/>
          <a:p>
            <a:pPr algn="r"/>
            <a:r>
              <a:rPr lang="en-US" sz="3200" dirty="0">
                <a:solidFill>
                  <a:schemeClr val="bg2"/>
                </a:solidFill>
                <a:latin typeface="Arial" panose="020B0604020202020204" pitchFamily="34" charset="0"/>
                <a:cs typeface="Arial" panose="020B0604020202020204" pitchFamily="34" charset="0"/>
              </a:rPr>
              <a:t>The Boston Massacre Monument</a:t>
            </a:r>
          </a:p>
          <a:p>
            <a:pPr algn="r"/>
            <a:r>
              <a:rPr lang="en-US" sz="3200" dirty="0">
                <a:solidFill>
                  <a:schemeClr val="bg2"/>
                </a:solidFill>
                <a:latin typeface="Arial" panose="020B0604020202020204" pitchFamily="34" charset="0"/>
                <a:cs typeface="Arial" panose="020B0604020202020204" pitchFamily="34" charset="0"/>
              </a:rPr>
              <a:t>(aka “Victory” or the “</a:t>
            </a:r>
            <a:r>
              <a:rPr lang="en-US" sz="3200" dirty="0" err="1">
                <a:solidFill>
                  <a:schemeClr val="bg2"/>
                </a:solidFill>
                <a:latin typeface="Arial" panose="020B0604020202020204" pitchFamily="34" charset="0"/>
                <a:cs typeface="Arial" panose="020B0604020202020204" pitchFamily="34" charset="0"/>
              </a:rPr>
              <a:t>Crispus</a:t>
            </a:r>
            <a:r>
              <a:rPr lang="en-US" sz="3200" dirty="0">
                <a:solidFill>
                  <a:schemeClr val="bg2"/>
                </a:solidFill>
                <a:latin typeface="Arial" panose="020B0604020202020204" pitchFamily="34" charset="0"/>
                <a:cs typeface="Arial" panose="020B0604020202020204" pitchFamily="34" charset="0"/>
              </a:rPr>
              <a:t> Attucks Monument”) by Adolph Robert Kraus, 1888. Photo by James Walsh.  </a:t>
            </a:r>
          </a:p>
        </p:txBody>
      </p:sp>
    </p:spTree>
    <p:extLst>
      <p:ext uri="{BB962C8B-B14F-4D97-AF65-F5344CB8AC3E}">
        <p14:creationId xmlns:p14="http://schemas.microsoft.com/office/powerpoint/2010/main" val="2149467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4919203" cy="865816"/>
          </a:xfrm>
          <a:prstGeom prst="rect">
            <a:avLst/>
          </a:prstGeom>
        </p:spPr>
        <p:txBody>
          <a:bodyPr anchor="t">
            <a:noAutofit/>
          </a:bodyPr>
          <a:lstStyle/>
          <a:p>
            <a:r>
              <a:rPr lang="en-US" b="1" dirty="0">
                <a:latin typeface="Arial"/>
                <a:cs typeface="Arial"/>
              </a:rPr>
              <a:t>History vs. Memory</a:t>
            </a:r>
            <a:endParaRPr b="1" dirty="0">
              <a:latin typeface="Arial"/>
              <a:cs typeface="Arial"/>
            </a:endParaRPr>
          </a:p>
        </p:txBody>
      </p:sp>
      <p:sp>
        <p:nvSpPr>
          <p:cNvPr id="154" name="Woodson Principles Critical Thinking and Discussion Questions"/>
          <p:cNvSpPr txBox="1">
            <a:spLocks noGrp="1"/>
          </p:cNvSpPr>
          <p:nvPr>
            <p:ph type="subTitle" sz="quarter" idx="1"/>
          </p:nvPr>
        </p:nvSpPr>
        <p:spPr>
          <a:xfrm>
            <a:off x="12488801" y="5277927"/>
            <a:ext cx="8916473" cy="3160145"/>
          </a:xfrm>
          <a:prstGeom prst="rect">
            <a:avLst/>
          </a:prstGeom>
        </p:spPr>
        <p:txBody>
          <a:bodyPr lIns="50800" tIns="50800" rIns="50800" bIns="50800" anchor="t">
            <a:noAutofit/>
          </a:bodyPr>
          <a:lstStyle/>
          <a:p>
            <a:r>
              <a:rPr lang="en-US" sz="4400" i="1" dirty="0">
                <a:latin typeface="Arial"/>
                <a:cs typeface="Arial"/>
              </a:rPr>
              <a:t>Memory</a:t>
            </a:r>
            <a:r>
              <a:rPr lang="en-US" sz="4400" dirty="0">
                <a:latin typeface="Arial"/>
                <a:cs typeface="Arial"/>
              </a:rPr>
              <a:t> </a:t>
            </a:r>
            <a:r>
              <a:rPr lang="en-US" sz="3600" dirty="0">
                <a:latin typeface="Arial"/>
                <a:cs typeface="Arial"/>
              </a:rPr>
              <a:t>is the way that real people, understand and use an event for their own purposes. They might focus on some facts and leave out of others, or make statements about what people involved were thinking or why they acted the way they did, with or without evidence.</a:t>
            </a:r>
          </a:p>
        </p:txBody>
      </p:sp>
      <p:sp>
        <p:nvSpPr>
          <p:cNvPr id="155" name="1/2"/>
          <p:cNvSpPr txBox="1"/>
          <p:nvPr/>
        </p:nvSpPr>
        <p:spPr>
          <a:xfrm>
            <a:off x="23506030" y="271487"/>
            <a:ext cx="10265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a:solidFill>
                  <a:srgbClr val="313653"/>
                </a:solidFill>
                <a:latin typeface="+mj-lt"/>
                <a:ea typeface="+mj-ea"/>
                <a:cs typeface="+mj-cs"/>
                <a:sym typeface="Bodoni SvtyTwo ITC TT-Bold"/>
              </a:defRPr>
            </a:pPr>
            <a:endParaRPr lang="en-US"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768AE9BA-57C5-B04B-B627-D61B591B11DB}"/>
              </a:ext>
            </a:extLst>
          </p:cNvPr>
          <p:cNvSpPr txBox="1"/>
          <p:nvPr/>
        </p:nvSpPr>
        <p:spPr>
          <a:xfrm>
            <a:off x="10515600" y="10515600"/>
            <a:ext cx="11785600"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dirty="0">
                <a:solidFill>
                  <a:schemeClr val="bg2"/>
                </a:solidFill>
                <a:latin typeface="Arial" panose="020B0604020202020204" pitchFamily="34" charset="0"/>
                <a:cs typeface="Arial" panose="020B0604020202020204" pitchFamily="34" charset="0"/>
              </a:rPr>
              <a:t>To commemorate the 275</a:t>
            </a:r>
            <a:r>
              <a:rPr lang="en-US" sz="3200" baseline="30000" dirty="0">
                <a:solidFill>
                  <a:schemeClr val="bg2"/>
                </a:solidFill>
                <a:latin typeface="Arial" panose="020B0604020202020204" pitchFamily="34" charset="0"/>
                <a:cs typeface="Arial" panose="020B0604020202020204" pitchFamily="34" charset="0"/>
              </a:rPr>
              <a:t>th</a:t>
            </a:r>
            <a:r>
              <a:rPr lang="en-US" sz="3200" dirty="0">
                <a:solidFill>
                  <a:schemeClr val="bg2"/>
                </a:solidFill>
                <a:latin typeface="Arial" panose="020B0604020202020204" pitchFamily="34" charset="0"/>
                <a:cs typeface="Arial" panose="020B0604020202020204" pitchFamily="34" charset="0"/>
              </a:rPr>
              <a:t> anniversary of </a:t>
            </a:r>
            <a:r>
              <a:rPr lang="en-US" sz="3200" dirty="0" err="1">
                <a:solidFill>
                  <a:schemeClr val="bg2"/>
                </a:solidFill>
                <a:latin typeface="Arial" panose="020B0604020202020204" pitchFamily="34" charset="0"/>
                <a:cs typeface="Arial" panose="020B0604020202020204" pitchFamily="34" charset="0"/>
              </a:rPr>
              <a:t>Crispus</a:t>
            </a:r>
            <a:r>
              <a:rPr lang="en-US" sz="3200" dirty="0">
                <a:solidFill>
                  <a:schemeClr val="bg2"/>
                </a:solidFill>
                <a:latin typeface="Arial" panose="020B0604020202020204" pitchFamily="34" charset="0"/>
                <a:cs typeface="Arial" panose="020B0604020202020204" pitchFamily="34" charset="0"/>
              </a:rPr>
              <a:t> Attucks’ birth, and to honor Black revolutionaries, the US Mint issued a silver dollar coin on February 13, 1998. The “heads” side of the coin shows Attucks and was designed by John Mercanti.</a:t>
            </a:r>
            <a:endParaRPr kumimoji="0" lang="en-US" sz="3200" u="none" strike="noStrike" cap="none" spc="0" normalizeH="0" baseline="0" dirty="0">
              <a:ln>
                <a:noFill/>
              </a:ln>
              <a:solidFill>
                <a:schemeClr val="bg2"/>
              </a:solidFill>
              <a:effectLst/>
              <a:uFillTx/>
              <a:latin typeface="Arial" panose="020B0604020202020204" pitchFamily="34" charset="0"/>
              <a:cs typeface="Arial" panose="020B0604020202020204" pitchFamily="34" charset="0"/>
              <a:sym typeface="Bodoni SvtyTwo ITC TT-Book"/>
            </a:endParaRPr>
          </a:p>
        </p:txBody>
      </p:sp>
      <p:sp>
        <p:nvSpPr>
          <p:cNvPr id="13" name="Rectangle 12">
            <a:extLst>
              <a:ext uri="{FF2B5EF4-FFF2-40B4-BE49-F238E27FC236}">
                <a16:creationId xmlns:a16="http://schemas.microsoft.com/office/drawing/2014/main" id="{3BDD224A-3ABB-0845-B7E9-9D5BA5EFD7B4}"/>
              </a:ext>
            </a:extLst>
          </p:cNvPr>
          <p:cNvSpPr/>
          <p:nvPr/>
        </p:nvSpPr>
        <p:spPr>
          <a:xfrm>
            <a:off x="5029200" y="2286000"/>
            <a:ext cx="16376074" cy="1877437"/>
          </a:xfrm>
          <a:prstGeom prst="rect">
            <a:avLst/>
          </a:prstGeom>
        </p:spPr>
        <p:txBody>
          <a:bodyPr wrap="square" lIns="91440" tIns="45720" rIns="91440" bIns="45720" anchor="t">
            <a:spAutoFit/>
          </a:bodyPr>
          <a:lstStyle/>
          <a:p>
            <a:r>
              <a:rPr lang="en-US" sz="4400" i="1" dirty="0">
                <a:solidFill>
                  <a:schemeClr val="tx2">
                    <a:lumMod val="10000"/>
                  </a:schemeClr>
                </a:solidFill>
                <a:latin typeface="Arial"/>
                <a:cs typeface="Arial"/>
              </a:rPr>
              <a:t>History</a:t>
            </a:r>
            <a:r>
              <a:rPr lang="en-US" sz="4400" b="1" i="1" dirty="0">
                <a:solidFill>
                  <a:schemeClr val="tx2">
                    <a:lumMod val="10000"/>
                  </a:schemeClr>
                </a:solidFill>
                <a:latin typeface="Arial"/>
                <a:cs typeface="Arial"/>
              </a:rPr>
              <a:t> </a:t>
            </a:r>
            <a:r>
              <a:rPr lang="en-US" sz="3600" dirty="0">
                <a:solidFill>
                  <a:schemeClr val="tx2">
                    <a:lumMod val="10000"/>
                  </a:schemeClr>
                </a:solidFill>
                <a:latin typeface="Arial"/>
                <a:cs typeface="Arial"/>
              </a:rPr>
              <a:t>is what we can know about the past by studying the </a:t>
            </a:r>
            <a:r>
              <a:rPr lang="en-US" sz="3600" b="1" dirty="0">
                <a:solidFill>
                  <a:schemeClr val="tx2">
                    <a:lumMod val="10000"/>
                  </a:schemeClr>
                </a:solidFill>
                <a:latin typeface="Arial"/>
                <a:cs typeface="Arial"/>
              </a:rPr>
              <a:t>artifacts</a:t>
            </a:r>
            <a:r>
              <a:rPr lang="en-US" sz="3600" dirty="0">
                <a:solidFill>
                  <a:schemeClr val="tx2">
                    <a:lumMod val="10000"/>
                  </a:schemeClr>
                </a:solidFill>
                <a:latin typeface="Arial"/>
                <a:cs typeface="Arial"/>
              </a:rPr>
              <a:t> of a previous era. History tells a story that might be incomplete or imperfect, but it’s the closest we can get to the truth.</a:t>
            </a:r>
          </a:p>
        </p:txBody>
      </p:sp>
      <p:pic>
        <p:nvPicPr>
          <p:cNvPr id="3" name="Picture 2">
            <a:extLst>
              <a:ext uri="{FF2B5EF4-FFF2-40B4-BE49-F238E27FC236}">
                <a16:creationId xmlns:a16="http://schemas.microsoft.com/office/drawing/2014/main" id="{A97DC0F8-B109-47F5-8E56-339BBD24CD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83487">
            <a:off x="2286000" y="5303520"/>
            <a:ext cx="7061503" cy="7127498"/>
          </a:xfrm>
          <a:prstGeom prst="rect">
            <a:avLst/>
          </a:prstGeom>
        </p:spPr>
      </p:pic>
    </p:spTree>
    <p:extLst>
      <p:ext uri="{BB962C8B-B14F-4D97-AF65-F5344CB8AC3E}">
        <p14:creationId xmlns:p14="http://schemas.microsoft.com/office/powerpoint/2010/main" val="1644795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0" end="0"/>
                                            </p:txEl>
                                          </p:spTgt>
                                        </p:tgtEl>
                                        <p:attrNameLst>
                                          <p:attrName>style.visibility</p:attrName>
                                        </p:attrNameLst>
                                      </p:cBhvr>
                                      <p:to>
                                        <p:strVal val="visible"/>
                                      </p:to>
                                    </p:set>
                                    <p:animEffect transition="in" filter="fade">
                                      <p:cBhvr>
                                        <p:cTn id="7" dur="500"/>
                                        <p:tgtEl>
                                          <p:spTgt spid="15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r>
              <a:rPr lang="en-US" b="1" dirty="0">
                <a:latin typeface="Arial"/>
                <a:cs typeface="Arial"/>
              </a:rPr>
              <a:t>Making of an American Martyr</a:t>
            </a:r>
            <a:endParaRPr b="1" dirty="0"/>
          </a:p>
        </p:txBody>
      </p:sp>
      <p:sp>
        <p:nvSpPr>
          <p:cNvPr id="7" name="Lorem ipsum…">
            <a:extLst>
              <a:ext uri="{FF2B5EF4-FFF2-40B4-BE49-F238E27FC236}">
                <a16:creationId xmlns:a16="http://schemas.microsoft.com/office/drawing/2014/main" id="{D7AADA00-B515-FA41-BCC1-FB3A9C650B38}"/>
              </a:ext>
            </a:extLst>
          </p:cNvPr>
          <p:cNvSpPr txBox="1"/>
          <p:nvPr/>
        </p:nvSpPr>
        <p:spPr>
          <a:xfrm>
            <a:off x="5107204" y="8762838"/>
            <a:ext cx="13928942" cy="34943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numCol="2" spcCol="1017907"/>
          <a:lstStyle/>
          <a:p>
            <a:endParaRPr lang="en-US" dirty="0">
              <a:latin typeface="Arial" panose="020B0604020202020204" pitchFamily="34" charset="0"/>
              <a:cs typeface="Arial" panose="020B0604020202020204" pitchFamily="34" charset="0"/>
            </a:endParaRPr>
          </a:p>
        </p:txBody>
      </p:sp>
      <p:sp>
        <p:nvSpPr>
          <p:cNvPr id="10" name="Woodson Principles Critical Thinking and Discussion Questions">
            <a:extLst>
              <a:ext uri="{FF2B5EF4-FFF2-40B4-BE49-F238E27FC236}">
                <a16:creationId xmlns:a16="http://schemas.microsoft.com/office/drawing/2014/main" id="{72DFB653-252B-D84C-A64C-9355FF7F492B}"/>
              </a:ext>
            </a:extLst>
          </p:cNvPr>
          <p:cNvSpPr txBox="1">
            <a:spLocks/>
          </p:cNvSpPr>
          <p:nvPr/>
        </p:nvSpPr>
        <p:spPr>
          <a:xfrm>
            <a:off x="9548006" y="2286000"/>
            <a:ext cx="12396442" cy="3046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a:cs typeface="Arial"/>
              </a:rPr>
              <a:t>Crispus Attucks is remembered today as the first man to die in the American Revolution. He was shot by British soldiers in what became known as the “Boston </a:t>
            </a:r>
            <a:r>
              <a:rPr lang="en-US" sz="3600" b="1" dirty="0">
                <a:solidFill>
                  <a:schemeClr val="bg1"/>
                </a:solidFill>
                <a:latin typeface="Arial"/>
                <a:cs typeface="Arial"/>
              </a:rPr>
              <a:t>Massacre</a:t>
            </a:r>
            <a:r>
              <a:rPr lang="en-US" sz="3600" dirty="0">
                <a:solidFill>
                  <a:schemeClr val="bg1"/>
                </a:solidFill>
                <a:latin typeface="Arial"/>
                <a:cs typeface="Arial"/>
              </a:rPr>
              <a:t>.”</a:t>
            </a:r>
          </a:p>
          <a:p>
            <a:endParaRPr lang="en-US" sz="24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a:cs typeface="Arial"/>
              </a:rPr>
              <a:t>This incident on March 5, 1770, was remembered as the start of America’s struggle for independence throughout the original colonies. </a:t>
            </a:r>
          </a:p>
        </p:txBody>
      </p:sp>
      <p:pic>
        <p:nvPicPr>
          <p:cNvPr id="4" name="Picture 3">
            <a:extLst>
              <a:ext uri="{FF2B5EF4-FFF2-40B4-BE49-F238E27FC236}">
                <a16:creationId xmlns:a16="http://schemas.microsoft.com/office/drawing/2014/main" id="{DB52BBAC-D17D-1B43-8A53-B0D7A6CBDE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0624" y="2286000"/>
            <a:ext cx="7217151" cy="9393752"/>
          </a:xfrm>
          <a:prstGeom prst="rect">
            <a:avLst/>
          </a:prstGeom>
          <a:effectLst>
            <a:softEdge rad="127000"/>
          </a:effectLst>
        </p:spPr>
      </p:pic>
      <p:sp>
        <p:nvSpPr>
          <p:cNvPr id="5" name="TextBox 4">
            <a:extLst>
              <a:ext uri="{FF2B5EF4-FFF2-40B4-BE49-F238E27FC236}">
                <a16:creationId xmlns:a16="http://schemas.microsoft.com/office/drawing/2014/main" id="{D9DE9872-6E52-3E47-B008-B686748D576B}"/>
              </a:ext>
            </a:extLst>
          </p:cNvPr>
          <p:cNvSpPr txBox="1"/>
          <p:nvPr/>
        </p:nvSpPr>
        <p:spPr>
          <a:xfrm>
            <a:off x="9548006" y="6464773"/>
            <a:ext cx="12396442" cy="45961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bg1"/>
                </a:solidFill>
                <a:latin typeface="Arial"/>
                <a:cs typeface="Arial"/>
              </a:rPr>
              <a:t>Crispus Attucks has become a symbol of African American contributions to a country that would take nearly 100 more years to end slavery. </a:t>
            </a:r>
          </a:p>
          <a:p>
            <a:endParaRPr lang="en-US" sz="24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a:cs typeface="Arial"/>
              </a:rPr>
              <a:t>The truth is, we know very little about who Attucks really was, or what he believed. </a:t>
            </a:r>
            <a:endParaRPr lang="en-US"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a:cs typeface="Arial"/>
              </a:rPr>
              <a:t>But we do have key facts about his life, death, and legacy.</a:t>
            </a:r>
          </a:p>
          <a:p>
            <a:pPr marL="0" marR="0" indent="0" algn="l" defTabSz="2438338" rtl="0" fontAlgn="auto" latinLnBrk="0" hangingPunct="0">
              <a:lnSpc>
                <a:spcPct val="100000"/>
              </a:lnSpc>
              <a:spcBef>
                <a:spcPts val="0"/>
              </a:spcBef>
              <a:spcAft>
                <a:spcPts val="0"/>
              </a:spcAft>
              <a:buClrTx/>
              <a:buSzTx/>
              <a:buFontTx/>
              <a:buNone/>
              <a:tabLst/>
            </a:pPr>
            <a:endParaRPr kumimoji="0" lang="en-US" sz="280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Bodoni SvtyTwo ITC TT-Book"/>
            </a:endParaRPr>
          </a:p>
        </p:txBody>
      </p:sp>
      <p:sp>
        <p:nvSpPr>
          <p:cNvPr id="12" name="Rectangle 11">
            <a:extLst>
              <a:ext uri="{FF2B5EF4-FFF2-40B4-BE49-F238E27FC236}">
                <a16:creationId xmlns:a16="http://schemas.microsoft.com/office/drawing/2014/main" id="{F38BB906-6CC3-8C4F-83CB-9D61B404F155}"/>
              </a:ext>
            </a:extLst>
          </p:cNvPr>
          <p:cNvSpPr/>
          <p:nvPr/>
        </p:nvSpPr>
        <p:spPr>
          <a:xfrm>
            <a:off x="5347854" y="11679752"/>
            <a:ext cx="7660763" cy="954107"/>
          </a:xfrm>
          <a:prstGeom prst="rect">
            <a:avLst/>
          </a:prstGeom>
        </p:spPr>
        <p:txBody>
          <a:bodyPr wrap="square">
            <a:spAutoFit/>
          </a:bodyPr>
          <a:lstStyle/>
          <a:p>
            <a:r>
              <a:rPr lang="en-US" dirty="0">
                <a:solidFill>
                  <a:schemeClr val="bg1">
                    <a:lumMod val="50000"/>
                    <a:lumOff val="50000"/>
                  </a:schemeClr>
                </a:solidFill>
                <a:latin typeface="Arial" panose="020B0604020202020204" pitchFamily="34" charset="0"/>
                <a:cs typeface="Arial" panose="020B0604020202020204" pitchFamily="34" charset="0"/>
              </a:rPr>
              <a:t>Another  portrait  of Attucks, created about 1897 by the W.H. Curd Company of Chicago.</a:t>
            </a:r>
          </a:p>
        </p:txBody>
      </p:sp>
    </p:spTree>
    <p:extLst>
      <p:ext uri="{BB962C8B-B14F-4D97-AF65-F5344CB8AC3E}">
        <p14:creationId xmlns:p14="http://schemas.microsoft.com/office/powerpoint/2010/main" val="1307986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fade">
                                      <p:cBhvr>
                                        <p:cTn id="15"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4919203" cy="865816"/>
          </a:xfrm>
          <a:prstGeom prst="rect">
            <a:avLst/>
          </a:prstGeom>
        </p:spPr>
        <p:txBody>
          <a:bodyPr anchor="t">
            <a:noAutofit/>
          </a:bodyPr>
          <a:lstStyle/>
          <a:p>
            <a:r>
              <a:rPr lang="en-US" b="1" dirty="0">
                <a:latin typeface="Arial"/>
                <a:cs typeface="Arial"/>
              </a:rPr>
              <a:t>History vs. Memory</a:t>
            </a:r>
            <a:endParaRPr b="1" dirty="0">
              <a:latin typeface="Arial"/>
              <a:cs typeface="Arial"/>
            </a:endParaRPr>
          </a:p>
        </p:txBody>
      </p:sp>
      <p:sp>
        <p:nvSpPr>
          <p:cNvPr id="154" name="Woodson Principles Critical Thinking and Discussion Questions"/>
          <p:cNvSpPr txBox="1">
            <a:spLocks noGrp="1"/>
          </p:cNvSpPr>
          <p:nvPr>
            <p:ph type="subTitle" sz="quarter" idx="1"/>
          </p:nvPr>
        </p:nvSpPr>
        <p:spPr>
          <a:xfrm>
            <a:off x="12488801" y="5294943"/>
            <a:ext cx="10183090" cy="2318969"/>
          </a:xfrm>
          <a:prstGeom prst="rect">
            <a:avLst/>
          </a:prstGeom>
        </p:spPr>
        <p:txBody>
          <a:bodyPr lIns="50800" tIns="50800" rIns="50800" bIns="50800" anchor="t">
            <a:noAutofit/>
          </a:bodyPr>
          <a:lstStyle/>
          <a:p>
            <a:r>
              <a:rPr lang="en-US" sz="3600" dirty="0">
                <a:latin typeface="Arial"/>
                <a:cs typeface="Arial"/>
              </a:rPr>
              <a:t>Memory can be a useful part of history, giving a voice to people that historians might ignore. After independence was won, White historians largely forgot about Crispus Attucks (along with other Black contributions to the Revolution), but his memory became very important to later generations of African Americans seeking to find their place in the national story.</a:t>
            </a:r>
          </a:p>
        </p:txBody>
      </p:sp>
      <p:sp>
        <p:nvSpPr>
          <p:cNvPr id="155" name="1/2"/>
          <p:cNvSpPr txBox="1"/>
          <p:nvPr/>
        </p:nvSpPr>
        <p:spPr>
          <a:xfrm>
            <a:off x="23506030" y="271487"/>
            <a:ext cx="602729"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a:solidFill>
                  <a:srgbClr val="313653"/>
                </a:solidFill>
                <a:latin typeface="+mj-lt"/>
                <a:ea typeface="+mj-ea"/>
                <a:cs typeface="+mj-cs"/>
                <a:sym typeface="Bodoni SvtyTwo ITC TT-Bold"/>
              </a:defRPr>
            </a:pPr>
            <a:r>
              <a:rPr dirty="0">
                <a:latin typeface="Arial" panose="020B0604020202020204" pitchFamily="34" charset="0"/>
                <a:cs typeface="Arial" panose="020B0604020202020204" pitchFamily="34" charset="0"/>
              </a:rPr>
              <a:t>1</a:t>
            </a:r>
            <a:r>
              <a:rPr dirty="0">
                <a:latin typeface="Arial" panose="020B0604020202020204" pitchFamily="34" charset="0"/>
                <a:cs typeface="Arial" panose="020B0604020202020204" pitchFamily="34" charset="0"/>
                <a:sym typeface="Bodoni SvtyTwo ITC TT-Book"/>
              </a:rPr>
              <a:t>/2</a:t>
            </a:r>
          </a:p>
        </p:txBody>
      </p:sp>
      <p:sp>
        <p:nvSpPr>
          <p:cNvPr id="13" name="Rectangle 12">
            <a:extLst>
              <a:ext uri="{FF2B5EF4-FFF2-40B4-BE49-F238E27FC236}">
                <a16:creationId xmlns:a16="http://schemas.microsoft.com/office/drawing/2014/main" id="{3BDD224A-3ABB-0845-B7E9-9D5BA5EFD7B4}"/>
              </a:ext>
            </a:extLst>
          </p:cNvPr>
          <p:cNvSpPr/>
          <p:nvPr/>
        </p:nvSpPr>
        <p:spPr>
          <a:xfrm>
            <a:off x="5029200" y="2286000"/>
            <a:ext cx="17830800" cy="2308324"/>
          </a:xfrm>
          <a:prstGeom prst="rect">
            <a:avLst/>
          </a:prstGeom>
        </p:spPr>
        <p:txBody>
          <a:bodyPr wrap="square" lIns="91440" tIns="45720" rIns="91440" bIns="45720" anchor="t">
            <a:spAutoFit/>
          </a:bodyPr>
          <a:lstStyle/>
          <a:p>
            <a:r>
              <a:rPr lang="en-US" sz="3600" dirty="0">
                <a:solidFill>
                  <a:schemeClr val="tx2">
                    <a:lumMod val="10000"/>
                  </a:schemeClr>
                </a:solidFill>
                <a:latin typeface="Arial"/>
                <a:cs typeface="Arial"/>
              </a:rPr>
              <a:t>History doesn't tell the whole story. Records are incomplete and can be misunderstood or misused. The beliefs of those telling the story always affects how the story is told. In fact, the story of Crispus Attucks was influenced by whether the story-teller was for or against the British military being in Boston, right from the start.</a:t>
            </a: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768AE9BA-57C5-B04B-B627-D61B591B11DB}"/>
              </a:ext>
            </a:extLst>
          </p:cNvPr>
          <p:cNvSpPr txBox="1"/>
          <p:nvPr/>
        </p:nvSpPr>
        <p:spPr>
          <a:xfrm>
            <a:off x="10515600" y="10515600"/>
            <a:ext cx="10794215"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dirty="0">
                <a:solidFill>
                  <a:schemeClr val="bg2"/>
                </a:solidFill>
                <a:latin typeface="Arial" panose="020B0604020202020204" pitchFamily="34" charset="0"/>
                <a:cs typeface="Arial" panose="020B0604020202020204" pitchFamily="34" charset="0"/>
              </a:rPr>
              <a:t>Pins like this and other memorabilia were produced by the  American Revolution Bicentennial Commission (formed by the U.S. Congress in 1966) as part of the American Bicentennial celebrations of 1976.</a:t>
            </a:r>
          </a:p>
        </p:txBody>
      </p:sp>
      <p:pic>
        <p:nvPicPr>
          <p:cNvPr id="5" name="Picture 4">
            <a:extLst>
              <a:ext uri="{FF2B5EF4-FFF2-40B4-BE49-F238E27FC236}">
                <a16:creationId xmlns:a16="http://schemas.microsoft.com/office/drawing/2014/main" id="{25C50848-BDCE-4998-8AEC-0DDE19BE52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41733">
            <a:off x="2286000" y="5303520"/>
            <a:ext cx="7680960" cy="7952298"/>
          </a:xfrm>
          <a:prstGeom prst="rect">
            <a:avLst/>
          </a:prstGeom>
        </p:spPr>
      </p:pic>
    </p:spTree>
    <p:extLst>
      <p:ext uri="{BB962C8B-B14F-4D97-AF65-F5344CB8AC3E}">
        <p14:creationId xmlns:p14="http://schemas.microsoft.com/office/powerpoint/2010/main" val="2838962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0" end="0"/>
                                            </p:txEl>
                                          </p:spTgt>
                                        </p:tgtEl>
                                        <p:attrNameLst>
                                          <p:attrName>style.visibility</p:attrName>
                                        </p:attrNameLst>
                                      </p:cBhvr>
                                      <p:to>
                                        <p:strVal val="visible"/>
                                      </p:to>
                                    </p:set>
                                    <p:animEffect transition="in" filter="fade">
                                      <p:cBhvr>
                                        <p:cTn id="7" dur="500"/>
                                        <p:tgtEl>
                                          <p:spTgt spid="15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7" y="11284384"/>
            <a:ext cx="19177347" cy="1762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latin typeface="Arial" panose="020B0604020202020204" pitchFamily="34" charset="0"/>
              <a:cs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302230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latin typeface="Arial"/>
                <a:cs typeface="Arial"/>
              </a:rPr>
              <a:t>History vs. Memory Exercise</a:t>
            </a:r>
          </a:p>
        </p:txBody>
      </p:sp>
      <p:sp>
        <p:nvSpPr>
          <p:cNvPr id="9" name="Woodson Principles Critical Thinking and Discussion Questions">
            <a:extLst>
              <a:ext uri="{FF2B5EF4-FFF2-40B4-BE49-F238E27FC236}">
                <a16:creationId xmlns:a16="http://schemas.microsoft.com/office/drawing/2014/main" id="{49F6BCE8-C19B-E84C-832B-8C7299DA65D4}"/>
              </a:ext>
            </a:extLst>
          </p:cNvPr>
          <p:cNvSpPr txBox="1">
            <a:spLocks/>
          </p:cNvSpPr>
          <p:nvPr/>
        </p:nvSpPr>
        <p:spPr>
          <a:xfrm>
            <a:off x="5029200" y="2286000"/>
            <a:ext cx="17469082" cy="6455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Can you think of some examples of historical stories that have changed over time?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a:cs typeface="Arial"/>
              </a:rPr>
              <a:t>Even the stories about recent events can be changed as they are reported on the news and then retold or reinterpreted on social media. </a:t>
            </a:r>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It also happens in our personal lives. Have you ever been part of a situation that you remember one way, but over time, the story changes, as people talk about it?</a:t>
            </a:r>
            <a:endParaRPr lang="en-US" dirty="0">
              <a:solidFill>
                <a:schemeClr val="tx2">
                  <a:lumMod val="10000"/>
                </a:schemeClr>
              </a:solidFill>
              <a:latin typeface="Arial" panose="020B0604020202020204" pitchFamily="34" charset="0"/>
              <a:cs typeface="Arial" panose="020B0604020202020204" pitchFamily="34" charset="0"/>
            </a:endParaRPr>
          </a:p>
          <a:p>
            <a:pPr hangingPunct="1"/>
            <a:endParaRPr lang="en-US" dirty="0">
              <a:solidFill>
                <a:schemeClr val="tx2">
                  <a:lumMod val="10000"/>
                </a:schemeClr>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18250221-8019-AC43-AE8D-C3D618558072}"/>
              </a:ext>
            </a:extLst>
          </p:cNvPr>
          <p:cNvSpPr/>
          <p:nvPr/>
        </p:nvSpPr>
        <p:spPr>
          <a:xfrm>
            <a:off x="6184973" y="11357670"/>
            <a:ext cx="16313310" cy="1200329"/>
          </a:xfrm>
          <a:prstGeom prst="rect">
            <a:avLst/>
          </a:prstGeom>
        </p:spPr>
        <p:txBody>
          <a:bodyPr wrap="square">
            <a:spAutoFit/>
          </a:bodyPr>
          <a:lstStyle/>
          <a:p>
            <a:pPr algn="r"/>
            <a:r>
              <a:rPr lang="en-US" sz="3600" dirty="0">
                <a:solidFill>
                  <a:schemeClr val="bg2"/>
                </a:solidFill>
                <a:latin typeface="Arial" panose="020B0604020202020204" pitchFamily="34" charset="0"/>
                <a:cs typeface="Arial" panose="020B0604020202020204" pitchFamily="34" charset="0"/>
              </a:rPr>
              <a:t>What is the meaning of the idiom, </a:t>
            </a:r>
            <a:r>
              <a:rPr lang="en-US" sz="3600" i="1" dirty="0">
                <a:solidFill>
                  <a:schemeClr val="bg2"/>
                </a:solidFill>
                <a:latin typeface="Arial" panose="020B0604020202020204" pitchFamily="34" charset="0"/>
                <a:cs typeface="Arial" panose="020B0604020202020204" pitchFamily="34" charset="0"/>
              </a:rPr>
              <a:t>to hear it through the grapevine</a:t>
            </a:r>
            <a:r>
              <a:rPr lang="en-US" sz="3600" dirty="0">
                <a:solidFill>
                  <a:schemeClr val="bg2"/>
                </a:solidFill>
                <a:latin typeface="Arial" panose="020B0604020202020204" pitchFamily="34" charset="0"/>
                <a:cs typeface="Arial" panose="020B0604020202020204" pitchFamily="34" charset="0"/>
              </a:rPr>
              <a:t>? </a:t>
            </a:r>
          </a:p>
          <a:p>
            <a:pPr algn="r"/>
            <a:r>
              <a:rPr lang="en-US" sz="3600" dirty="0">
                <a:solidFill>
                  <a:schemeClr val="bg2"/>
                </a:solidFill>
                <a:latin typeface="Arial" panose="020B0604020202020204" pitchFamily="34" charset="0"/>
                <a:cs typeface="Arial" panose="020B0604020202020204" pitchFamily="34" charset="0"/>
              </a:rPr>
              <a:t>Does it suggest that stories can change? </a:t>
            </a:r>
          </a:p>
        </p:txBody>
      </p:sp>
      <p:pic>
        <p:nvPicPr>
          <p:cNvPr id="3" name="Picture 2">
            <a:extLst>
              <a:ext uri="{FF2B5EF4-FFF2-40B4-BE49-F238E27FC236}">
                <a16:creationId xmlns:a16="http://schemas.microsoft.com/office/drawing/2014/main" id="{434C45EA-0F69-9048-9892-4B9892BABC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4972" y="6752909"/>
            <a:ext cx="16313310" cy="4531475"/>
          </a:xfrm>
          <a:prstGeom prst="rect">
            <a:avLst/>
          </a:prstGeom>
          <a:effectLst>
            <a:softEdge rad="127000"/>
          </a:effectLst>
        </p:spPr>
      </p:pic>
    </p:spTree>
    <p:extLst>
      <p:ext uri="{BB962C8B-B14F-4D97-AF65-F5344CB8AC3E}">
        <p14:creationId xmlns:p14="http://schemas.microsoft.com/office/powerpoint/2010/main" val="1760089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extLst mod="1"/>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0334523"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latin typeface="Arial" panose="020B0604020202020204" pitchFamily="34" charset="0"/>
                <a:cs typeface="Arial" panose="020B0604020202020204" pitchFamily="34" charset="0"/>
              </a:rPr>
              <a:t>Forgotten Memories</a:t>
            </a:r>
          </a:p>
        </p:txBody>
      </p:sp>
      <p:sp>
        <p:nvSpPr>
          <p:cNvPr id="4" name="TextBox 3">
            <a:extLst>
              <a:ext uri="{FF2B5EF4-FFF2-40B4-BE49-F238E27FC236}">
                <a16:creationId xmlns:a16="http://schemas.microsoft.com/office/drawing/2014/main" id="{5C0BC12B-565B-4F4C-A7ED-9F2AC0B09A53}"/>
              </a:ext>
            </a:extLst>
          </p:cNvPr>
          <p:cNvSpPr txBox="1"/>
          <p:nvPr/>
        </p:nvSpPr>
        <p:spPr>
          <a:xfrm>
            <a:off x="5029200" y="5438576"/>
            <a:ext cx="10334523" cy="39805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a:cs typeface="Arial"/>
              </a:rPr>
              <a:t>In the decades after independence, Crispus Attucks and the Boston Massacre were widely forgotten. By the 1820s, the fact that Attucks was a man of color seems to have been completely unknown even among early abolitionists who otherwise would have seized upon this fact while condemning the hypocrisy of American slavery.</a:t>
            </a:r>
          </a:p>
        </p:txBody>
      </p:sp>
      <p:sp>
        <p:nvSpPr>
          <p:cNvPr id="5" name="Woodson Principles Critical Thinking and Discussion Questions">
            <a:extLst>
              <a:ext uri="{FF2B5EF4-FFF2-40B4-BE49-F238E27FC236}">
                <a16:creationId xmlns:a16="http://schemas.microsoft.com/office/drawing/2014/main" id="{E4690E40-3562-014D-AA07-076A71563CDF}"/>
              </a:ext>
            </a:extLst>
          </p:cNvPr>
          <p:cNvSpPr txBox="1">
            <a:spLocks/>
          </p:cNvSpPr>
          <p:nvPr/>
        </p:nvSpPr>
        <p:spPr>
          <a:xfrm>
            <a:off x="5029200" y="2286000"/>
            <a:ext cx="16470201" cy="28811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a:ea typeface="Segoe UI"/>
                <a:cs typeface="Segoe UI"/>
              </a:rPr>
              <a:t>On July 4, 1826, the 50-year anniversary of the signing of the </a:t>
            </a:r>
            <a:r>
              <a:rPr lang="en-US" sz="3600" b="1" dirty="0">
                <a:solidFill>
                  <a:schemeClr val="tx2">
                    <a:lumMod val="10000"/>
                  </a:schemeClr>
                </a:solidFill>
                <a:latin typeface="Arial"/>
                <a:ea typeface="Segoe UI"/>
                <a:cs typeface="Segoe UI"/>
              </a:rPr>
              <a:t>Declaration of Independence,</a:t>
            </a:r>
            <a:r>
              <a:rPr lang="en-US" sz="3600" dirty="0">
                <a:solidFill>
                  <a:schemeClr val="tx2">
                    <a:lumMod val="10000"/>
                  </a:schemeClr>
                </a:solidFill>
                <a:latin typeface="Arial"/>
                <a:ea typeface="Segoe UI"/>
                <a:cs typeface="Segoe UI"/>
              </a:rPr>
              <a:t> two historic figures died within hours of each other, Thomas Jefferson and John Adams.  With those who had lived through the Revolution now dead, the desire to study the history of this era grew. ​</a:t>
            </a: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2E4765C4-08B9-9E4D-83A7-1DD21E5C3017}"/>
              </a:ext>
            </a:extLst>
          </p:cNvPr>
          <p:cNvSpPr/>
          <p:nvPr/>
        </p:nvSpPr>
        <p:spPr>
          <a:xfrm>
            <a:off x="17522802" y="12028580"/>
            <a:ext cx="4435820" cy="523220"/>
          </a:xfrm>
          <a:prstGeom prst="rect">
            <a:avLst/>
          </a:prstGeom>
        </p:spPr>
        <p:txBody>
          <a:bodyPr wrap="square">
            <a:spAutoFit/>
          </a:bodyPr>
          <a:lstStyle/>
          <a:p>
            <a:pPr algn="ctr"/>
            <a:r>
              <a:rPr lang="en-US" dirty="0">
                <a:solidFill>
                  <a:schemeClr val="bg2"/>
                </a:solidFill>
                <a:latin typeface="Arial" panose="020B0604020202020204" pitchFamily="34" charset="0"/>
                <a:cs typeface="Arial" panose="020B0604020202020204" pitchFamily="34" charset="0"/>
              </a:rPr>
              <a:t>“The Boston Tea Party”</a:t>
            </a:r>
          </a:p>
        </p:txBody>
      </p:sp>
      <p:pic>
        <p:nvPicPr>
          <p:cNvPr id="8" name="Picture 7">
            <a:extLst>
              <a:ext uri="{FF2B5EF4-FFF2-40B4-BE49-F238E27FC236}">
                <a16:creationId xmlns:a16="http://schemas.microsoft.com/office/drawing/2014/main" id="{29BFCE02-BC18-1D4F-A6BC-B6B3AC32B7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61172" y="5922819"/>
            <a:ext cx="7959080" cy="6055822"/>
          </a:xfrm>
          <a:prstGeom prst="rect">
            <a:avLst/>
          </a:prstGeom>
          <a:effectLst>
            <a:softEdge rad="63500"/>
          </a:effectLst>
        </p:spPr>
      </p:pic>
    </p:spTree>
    <p:extLst>
      <p:ext uri="{BB962C8B-B14F-4D97-AF65-F5344CB8AC3E}">
        <p14:creationId xmlns:p14="http://schemas.microsoft.com/office/powerpoint/2010/main" val="256620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B5E0CF0-8749-3B45-A3BD-C20BDE33F6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92885" y="2346826"/>
            <a:ext cx="7717042" cy="9961479"/>
          </a:xfrm>
          <a:prstGeom prst="rect">
            <a:avLst/>
          </a:prstGeom>
        </p:spPr>
      </p:pic>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0334523"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latin typeface="Arial" panose="020B0604020202020204" pitchFamily="34" charset="0"/>
                <a:cs typeface="Arial" panose="020B0604020202020204" pitchFamily="34" charset="0"/>
              </a:rPr>
              <a:t>A Good Question!</a:t>
            </a:r>
          </a:p>
        </p:txBody>
      </p:sp>
      <p:sp>
        <p:nvSpPr>
          <p:cNvPr id="4" name="TextBox 3">
            <a:extLst>
              <a:ext uri="{FF2B5EF4-FFF2-40B4-BE49-F238E27FC236}">
                <a16:creationId xmlns:a16="http://schemas.microsoft.com/office/drawing/2014/main" id="{5C0BC12B-565B-4F4C-A7ED-9F2AC0B09A53}"/>
              </a:ext>
            </a:extLst>
          </p:cNvPr>
          <p:cNvSpPr txBox="1"/>
          <p:nvPr/>
        </p:nvSpPr>
        <p:spPr>
          <a:xfrm>
            <a:off x="5029200" y="2623825"/>
            <a:ext cx="10681855" cy="73045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a:cs typeface="Arial"/>
              </a:rPr>
              <a:t>The renewed interest in America’s founding generation – not just official leaders like Adams and Jefferson, but ordinary people – led to the re-examination of the Boston Massacre and rediscovery of Crispus Attucks by Black intellectuals who not only wanted to abolish slavery, but to secure equal rights of citizenship for their people. </a:t>
            </a:r>
            <a:endParaRPr lang="en-US" sz="3600" dirty="0">
              <a:solidFill>
                <a:schemeClr val="tx2">
                  <a:lumMod val="10000"/>
                </a:schemeClr>
              </a:solidFill>
              <a:latin typeface="Arial" panose="020B0604020202020204" pitchFamily="34" charset="0"/>
              <a:cs typeface="Arial" panose="020B0604020202020204" pitchFamily="34" charset="0"/>
            </a:endParaRPr>
          </a:p>
          <a:p>
            <a:pPr lvl="0"/>
            <a:endParaRPr lang="en-US" sz="3600" dirty="0">
              <a:solidFill>
                <a:schemeClr val="tx2">
                  <a:lumMod val="10000"/>
                </a:schemeClr>
              </a:solidFill>
              <a:latin typeface="Arial" panose="020B0604020202020204" pitchFamily="34" charset="0"/>
              <a:cs typeface="Arial" panose="020B0604020202020204" pitchFamily="34" charset="0"/>
            </a:endParaRPr>
          </a:p>
          <a:p>
            <a:pPr lvl="0"/>
            <a:r>
              <a:rPr lang="en-US" sz="3600" dirty="0">
                <a:solidFill>
                  <a:schemeClr val="tx2">
                    <a:lumMod val="10000"/>
                  </a:schemeClr>
                </a:solidFill>
                <a:latin typeface="Arial" panose="020B0604020202020204" pitchFamily="34" charset="0"/>
                <a:cs typeface="Arial" panose="020B0604020202020204" pitchFamily="34" charset="0"/>
              </a:rPr>
              <a:t>In their minds, one very important question lingered:</a:t>
            </a:r>
          </a:p>
          <a:p>
            <a:pPr lvl="0"/>
            <a:endParaRPr lang="en-US" sz="3600" dirty="0">
              <a:solidFill>
                <a:schemeClr val="tx2">
                  <a:lumMod val="10000"/>
                </a:schemeClr>
              </a:solidFill>
              <a:latin typeface="Arial" panose="020B0604020202020204" pitchFamily="34" charset="0"/>
              <a:cs typeface="Arial" panose="020B0604020202020204" pitchFamily="34" charset="0"/>
            </a:endParaRPr>
          </a:p>
          <a:p>
            <a:pPr lvl="0"/>
            <a:r>
              <a:rPr lang="en-US" sz="3600" dirty="0">
                <a:solidFill>
                  <a:schemeClr val="tx2">
                    <a:lumMod val="10000"/>
                  </a:schemeClr>
                </a:solidFill>
                <a:latin typeface="Arial"/>
                <a:cs typeface="Arial"/>
              </a:rPr>
              <a:t>If a Black man was the first to die for American freedom, how then could America continue to deny freedom to Black men nearly half a century later?</a:t>
            </a:r>
          </a:p>
        </p:txBody>
      </p:sp>
    </p:spTree>
    <p:extLst>
      <p:ext uri="{BB962C8B-B14F-4D97-AF65-F5344CB8AC3E}">
        <p14:creationId xmlns:p14="http://schemas.microsoft.com/office/powerpoint/2010/main" val="3835327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30963" y="914400"/>
            <a:ext cx="10334523"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latin typeface="Arial"/>
                <a:cs typeface="Arial"/>
              </a:rPr>
              <a:t>Abolitionism in America</a:t>
            </a:r>
          </a:p>
        </p:txBody>
      </p:sp>
      <p:sp>
        <p:nvSpPr>
          <p:cNvPr id="4" name="TextBox 3">
            <a:extLst>
              <a:ext uri="{FF2B5EF4-FFF2-40B4-BE49-F238E27FC236}">
                <a16:creationId xmlns:a16="http://schemas.microsoft.com/office/drawing/2014/main" id="{5C0BC12B-565B-4F4C-A7ED-9F2AC0B09A53}"/>
              </a:ext>
            </a:extLst>
          </p:cNvPr>
          <p:cNvSpPr txBox="1"/>
          <p:nvPr/>
        </p:nvSpPr>
        <p:spPr>
          <a:xfrm>
            <a:off x="9027801" y="2527071"/>
            <a:ext cx="13229525"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a:cs typeface="Arial"/>
              </a:rPr>
              <a:t>After the Revolutionary War, northern states began to gradually abolish slavery and all had done so by 1804. Among Whites, it was primarily Christian activists who initiated and organized an anti-slavery movement. Many early leaders were Quakers and there were also many women (such as Harriet Beecher Stowe and Susan B. Anthony) who played crucial roles. William Lloyd Garrison was a prominent publisher who became an abolitionist.</a:t>
            </a:r>
          </a:p>
          <a:p>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835F8BF0-C94D-184A-819F-D8D5658E5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22802" y="7597876"/>
            <a:ext cx="4068395" cy="5695753"/>
          </a:xfrm>
          <a:prstGeom prst="rect">
            <a:avLst/>
          </a:prstGeom>
          <a:effectLst>
            <a:softEdge rad="127000"/>
          </a:effectLst>
        </p:spPr>
      </p:pic>
      <p:sp>
        <p:nvSpPr>
          <p:cNvPr id="8" name="TextBox 7">
            <a:extLst>
              <a:ext uri="{FF2B5EF4-FFF2-40B4-BE49-F238E27FC236}">
                <a16:creationId xmlns:a16="http://schemas.microsoft.com/office/drawing/2014/main" id="{D451E439-F6EE-244B-B895-CE3EDF06A197}"/>
              </a:ext>
            </a:extLst>
          </p:cNvPr>
          <p:cNvSpPr txBox="1"/>
          <p:nvPr/>
        </p:nvSpPr>
        <p:spPr>
          <a:xfrm>
            <a:off x="5030963" y="8178464"/>
            <a:ext cx="13606005"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a:cs typeface="Arial"/>
              </a:rPr>
              <a:t>Black abolitionists played an undeniably large role in shaping the movement. Some of the most prominent leaders of the movement were men and women who had escaped from bondage, like Frederick Douglass. Garrison and Douglass formed an </a:t>
            </a:r>
            <a:r>
              <a:rPr lang="en-US" sz="3600" b="1" dirty="0">
                <a:solidFill>
                  <a:schemeClr val="tx2">
                    <a:lumMod val="10000"/>
                  </a:schemeClr>
                </a:solidFill>
                <a:latin typeface="Arial"/>
                <a:cs typeface="Arial"/>
              </a:rPr>
              <a:t>alliance</a:t>
            </a:r>
            <a:r>
              <a:rPr lang="en-US" sz="3600" dirty="0">
                <a:solidFill>
                  <a:schemeClr val="tx2">
                    <a:lumMod val="10000"/>
                  </a:schemeClr>
                </a:solidFill>
                <a:latin typeface="Arial"/>
                <a:cs typeface="Arial"/>
              </a:rPr>
              <a:t> for several years, helping to provide a platform in antislavery media and on the abolitionist speaking circuit for activists and ex-slaves like Harriet Tubman and Sojourner Truth.</a:t>
            </a:r>
          </a:p>
          <a:p>
            <a:pPr marL="0" marR="0" indent="0" algn="l" defTabSz="2438338" rtl="0" fontAlgn="auto" latinLnBrk="0" hangingPunct="0">
              <a:lnSpc>
                <a:spcPct val="100000"/>
              </a:lnSpc>
              <a:spcBef>
                <a:spcPts val="0"/>
              </a:spcBef>
              <a:spcAft>
                <a:spcPts val="0"/>
              </a:spcAft>
              <a:buClrTx/>
              <a:buSzTx/>
              <a:buFontTx/>
              <a:buNone/>
              <a:tabLst/>
            </a:pPr>
            <a:endParaRPr kumimoji="0" lang="en-US" sz="36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
        <p:nvSpPr>
          <p:cNvPr id="9" name="Rectangle 8">
            <a:extLst>
              <a:ext uri="{FF2B5EF4-FFF2-40B4-BE49-F238E27FC236}">
                <a16:creationId xmlns:a16="http://schemas.microsoft.com/office/drawing/2014/main" id="{83C698BC-945C-2449-8372-8322CCB52E0A}"/>
              </a:ext>
            </a:extLst>
          </p:cNvPr>
          <p:cNvSpPr/>
          <p:nvPr/>
        </p:nvSpPr>
        <p:spPr>
          <a:xfrm>
            <a:off x="14494065" y="12702275"/>
            <a:ext cx="4435820" cy="523220"/>
          </a:xfrm>
          <a:prstGeom prst="rect">
            <a:avLst/>
          </a:prstGeom>
        </p:spPr>
        <p:txBody>
          <a:bodyPr wrap="square">
            <a:spAutoFit/>
          </a:bodyPr>
          <a:lstStyle/>
          <a:p>
            <a:pPr algn="r"/>
            <a:r>
              <a:rPr lang="en-US" dirty="0">
                <a:solidFill>
                  <a:schemeClr val="bg2"/>
                </a:solidFill>
                <a:latin typeface="Arial" panose="020B0604020202020204" pitchFamily="34" charset="0"/>
                <a:cs typeface="Arial" panose="020B0604020202020204" pitchFamily="34" charset="0"/>
              </a:rPr>
              <a:t>Frederick Douglass</a:t>
            </a:r>
          </a:p>
        </p:txBody>
      </p:sp>
      <p:pic>
        <p:nvPicPr>
          <p:cNvPr id="13" name="Picture 12">
            <a:extLst>
              <a:ext uri="{FF2B5EF4-FFF2-40B4-BE49-F238E27FC236}">
                <a16:creationId xmlns:a16="http://schemas.microsoft.com/office/drawing/2014/main" id="{84ED417C-B5DD-7548-8057-0A670ECB5E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8569" y="2250072"/>
            <a:ext cx="3712704" cy="5027620"/>
          </a:xfrm>
          <a:prstGeom prst="rect">
            <a:avLst/>
          </a:prstGeom>
          <a:effectLst>
            <a:softEdge rad="127000"/>
          </a:effectLst>
        </p:spPr>
      </p:pic>
      <p:sp>
        <p:nvSpPr>
          <p:cNvPr id="14" name="Rectangle 13">
            <a:extLst>
              <a:ext uri="{FF2B5EF4-FFF2-40B4-BE49-F238E27FC236}">
                <a16:creationId xmlns:a16="http://schemas.microsoft.com/office/drawing/2014/main" id="{76386064-D844-6E45-8D69-374FBFEC4DE8}"/>
              </a:ext>
            </a:extLst>
          </p:cNvPr>
          <p:cNvSpPr/>
          <p:nvPr/>
        </p:nvSpPr>
        <p:spPr>
          <a:xfrm>
            <a:off x="9027802" y="6806541"/>
            <a:ext cx="4435820" cy="523220"/>
          </a:xfrm>
          <a:prstGeom prst="rect">
            <a:avLst/>
          </a:prstGeom>
        </p:spPr>
        <p:txBody>
          <a:bodyPr wrap="square">
            <a:spAutoFit/>
          </a:bodyPr>
          <a:lstStyle/>
          <a:p>
            <a:r>
              <a:rPr lang="en-US" dirty="0">
                <a:solidFill>
                  <a:schemeClr val="bg2"/>
                </a:solidFill>
                <a:latin typeface="Arial" panose="020B0604020202020204" pitchFamily="34" charset="0"/>
                <a:cs typeface="Arial" panose="020B0604020202020204" pitchFamily="34" charset="0"/>
              </a:rPr>
              <a:t>William Lloyd Garrison</a:t>
            </a:r>
          </a:p>
        </p:txBody>
      </p:sp>
    </p:spTree>
    <p:extLst>
      <p:ext uri="{BB962C8B-B14F-4D97-AF65-F5344CB8AC3E}">
        <p14:creationId xmlns:p14="http://schemas.microsoft.com/office/powerpoint/2010/main" val="135368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6198832"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latin typeface="Arial" panose="020B0604020202020204" pitchFamily="34" charset="0"/>
                <a:cs typeface="Arial" panose="020B0604020202020204" pitchFamily="34" charset="0"/>
              </a:rPr>
              <a:t>William Cooper Nell </a:t>
            </a:r>
            <a:r>
              <a:rPr lang="en-US" sz="6000" b="1" dirty="0">
                <a:solidFill>
                  <a:schemeClr val="tx2">
                    <a:lumMod val="10000"/>
                  </a:schemeClr>
                </a:solidFill>
                <a:latin typeface="Arial" panose="020B0604020202020204" pitchFamily="34" charset="0"/>
                <a:cs typeface="Arial" panose="020B0604020202020204" pitchFamily="34" charset="0"/>
              </a:rPr>
              <a:t>(1816 -1874)</a:t>
            </a:r>
          </a:p>
        </p:txBody>
      </p:sp>
      <p:pic>
        <p:nvPicPr>
          <p:cNvPr id="5" name="Picture 4">
            <a:extLst>
              <a:ext uri="{FF2B5EF4-FFF2-40B4-BE49-F238E27FC236}">
                <a16:creationId xmlns:a16="http://schemas.microsoft.com/office/drawing/2014/main" id="{CAE69325-3E60-AD49-8187-DA31B8A6263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29200" y="5278582"/>
            <a:ext cx="5741186" cy="7709440"/>
          </a:xfrm>
          <a:prstGeom prst="rect">
            <a:avLst/>
          </a:prstGeom>
          <a:effectLst>
            <a:softEdge rad="76200"/>
          </a:effectLst>
        </p:spPr>
      </p:pic>
      <p:sp>
        <p:nvSpPr>
          <p:cNvPr id="7" name="TextBox 6">
            <a:extLst>
              <a:ext uri="{FF2B5EF4-FFF2-40B4-BE49-F238E27FC236}">
                <a16:creationId xmlns:a16="http://schemas.microsoft.com/office/drawing/2014/main" id="{398D8F15-00E9-5E4E-A78B-BDC8DD23C4B5}"/>
              </a:ext>
            </a:extLst>
          </p:cNvPr>
          <p:cNvSpPr txBox="1"/>
          <p:nvPr/>
        </p:nvSpPr>
        <p:spPr>
          <a:xfrm>
            <a:off x="12494442" y="5958966"/>
            <a:ext cx="9977631" cy="61965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a:cs typeface="Arial"/>
              </a:rPr>
              <a:t>Without the efforts of Nell, Crispus Attucks might have faded into total obscurity. But Nell, born free to a family of fervent Boston abolitionists, saw in Attucks a powerful icon of Black American belonging. </a:t>
            </a:r>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a:cs typeface="Arial"/>
              </a:rPr>
              <a:t>It was during this decade before emancipation, largely because of Nell’s writing, that Crispus Attucks suddenly rose from obscurity to become “the first martyr” of the American cause, the symbol of Black American civic identity. </a:t>
            </a: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2D30C5BE-2B15-DC4F-8AA8-5EB112CF2008}"/>
              </a:ext>
            </a:extLst>
          </p:cNvPr>
          <p:cNvSpPr txBox="1"/>
          <p:nvPr/>
        </p:nvSpPr>
        <p:spPr>
          <a:xfrm>
            <a:off x="5026795" y="2286000"/>
            <a:ext cx="17445278"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a:cs typeface="Arial"/>
              </a:rPr>
              <a:t>In the 1850s, Black author and historian, William Cooper Nell published two books on the service of “Colored Americans” in the Revolution and the War of 1812. These works examined American history from a specifically Black perspective. They also helped renew interest in Attucks, which helped unearth the notice about “</a:t>
            </a:r>
            <a:r>
              <a:rPr lang="en-US" sz="3600" dirty="0" err="1">
                <a:solidFill>
                  <a:schemeClr val="tx2">
                    <a:lumMod val="10000"/>
                  </a:schemeClr>
                </a:solidFill>
                <a:latin typeface="Arial"/>
                <a:cs typeface="Arial"/>
              </a:rPr>
              <a:t>Crispas</a:t>
            </a:r>
            <a:r>
              <a:rPr lang="en-US" sz="3600" dirty="0">
                <a:solidFill>
                  <a:schemeClr val="tx2">
                    <a:lumMod val="10000"/>
                  </a:schemeClr>
                </a:solidFill>
                <a:latin typeface="Arial"/>
                <a:cs typeface="Arial"/>
              </a:rPr>
              <a:t>,” the escaped slave, in the Boston Gazette. </a:t>
            </a:r>
            <a:endParaRPr lang="en-US" sz="3600" dirty="0">
              <a:solidFill>
                <a:schemeClr val="tx2">
                  <a:lumMod val="10000"/>
                </a:schemeClr>
              </a:solidFill>
              <a:latin typeface="Arial" panose="020B0604020202020204" pitchFamily="34" charset="0"/>
              <a:cs typeface="Arial" panose="020B0604020202020204" pitchFamily="34" charset="0"/>
            </a:endParaRPr>
          </a:p>
          <a:p>
            <a:pPr marL="0" marR="0" indent="0" algn="l" defTabSz="2438338" rtl="0" fontAlgn="auto" latinLnBrk="0" hangingPunct="0">
              <a:lnSpc>
                <a:spcPct val="100000"/>
              </a:lnSpc>
              <a:spcBef>
                <a:spcPts val="0"/>
              </a:spcBef>
              <a:spcAft>
                <a:spcPts val="0"/>
              </a:spcAft>
              <a:buClrTx/>
              <a:buSzTx/>
              <a:buFontTx/>
              <a:buNone/>
              <a:tabLst/>
            </a:pPr>
            <a:endParaRPr kumimoji="0" lang="en-US" sz="36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1942408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1850628" cy="2536861"/>
          </a:xfrm>
          <a:prstGeom prst="rect">
            <a:avLst/>
          </a:prstGeom>
        </p:spPr>
        <p:txBody>
          <a:bodyPr>
            <a:noAutofit/>
          </a:bodyPr>
          <a:lstStyle/>
          <a:p>
            <a:r>
              <a:rPr lang="en-US" sz="3600" dirty="0">
                <a:latin typeface="Arial" panose="020B0604020202020204" pitchFamily="34" charset="0"/>
              </a:rPr>
              <a:t>In the twenty-first century, many schools, parks, theaters, childcare and community centers, awards, scholarships, and at least one bridge are named for Crispus Attucks.</a:t>
            </a:r>
          </a:p>
          <a:p>
            <a:pPr lvl="0"/>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err="1">
                <a:solidFill>
                  <a:schemeClr val="tx2">
                    <a:lumMod val="10000"/>
                  </a:schemeClr>
                </a:solidFill>
                <a:latin typeface="Arial" panose="020B0604020202020204" pitchFamily="34" charset="0"/>
                <a:cs typeface="Arial" panose="020B0604020202020204" pitchFamily="34" charset="0"/>
              </a:rPr>
              <a:t>Crispus</a:t>
            </a:r>
            <a:r>
              <a:rPr lang="en-US" b="1" dirty="0">
                <a:solidFill>
                  <a:schemeClr val="tx2">
                    <a:lumMod val="10000"/>
                  </a:schemeClr>
                </a:solidFill>
                <a:latin typeface="Arial" panose="020B0604020202020204" pitchFamily="34" charset="0"/>
                <a:cs typeface="Arial" panose="020B0604020202020204" pitchFamily="34" charset="0"/>
              </a:rPr>
              <a:t> Attucks Memorialized</a:t>
            </a:r>
          </a:p>
        </p:txBody>
      </p:sp>
      <p:pic>
        <p:nvPicPr>
          <p:cNvPr id="3" name="Picture 2">
            <a:extLst>
              <a:ext uri="{FF2B5EF4-FFF2-40B4-BE49-F238E27FC236}">
                <a16:creationId xmlns:a16="http://schemas.microsoft.com/office/drawing/2014/main" id="{B0DFDFD1-F37A-814E-A64B-CE76D24052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8889" y="5579763"/>
            <a:ext cx="5715000" cy="4279900"/>
          </a:xfrm>
          <a:prstGeom prst="rect">
            <a:avLst/>
          </a:prstGeom>
          <a:effectLst>
            <a:softEdge rad="127000"/>
          </a:effectLst>
        </p:spPr>
      </p:pic>
      <p:pic>
        <p:nvPicPr>
          <p:cNvPr id="12" name="Picture 11">
            <a:extLst>
              <a:ext uri="{FF2B5EF4-FFF2-40B4-BE49-F238E27FC236}">
                <a16:creationId xmlns:a16="http://schemas.microsoft.com/office/drawing/2014/main" id="{EE7CF891-F833-774F-BD0E-3DDF9767FF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76167" y="4488329"/>
            <a:ext cx="3619500" cy="6070600"/>
          </a:xfrm>
          <a:prstGeom prst="rect">
            <a:avLst/>
          </a:prstGeom>
          <a:effectLst>
            <a:softEdge rad="127000"/>
          </a:effectLst>
        </p:spPr>
      </p:pic>
      <p:pic>
        <p:nvPicPr>
          <p:cNvPr id="4" name="Picture 3">
            <a:extLst>
              <a:ext uri="{FF2B5EF4-FFF2-40B4-BE49-F238E27FC236}">
                <a16:creationId xmlns:a16="http://schemas.microsoft.com/office/drawing/2014/main" id="{479EE7EC-B904-C043-9C73-3FDE775F4A2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1343102" y="6704497"/>
            <a:ext cx="7943851" cy="6310332"/>
          </a:xfrm>
          <a:prstGeom prst="rect">
            <a:avLst/>
          </a:prstGeom>
          <a:effectLst>
            <a:softEdge rad="101600"/>
          </a:effectLst>
        </p:spPr>
      </p:pic>
    </p:spTree>
    <p:extLst>
      <p:ext uri="{BB962C8B-B14F-4D97-AF65-F5344CB8AC3E}">
        <p14:creationId xmlns:p14="http://schemas.microsoft.com/office/powerpoint/2010/main" val="2981301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696576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latin typeface="Arial"/>
                <a:cs typeface="Arial"/>
              </a:rPr>
              <a:t>Crispus Attucks’ Name Invoked</a:t>
            </a:r>
          </a:p>
        </p:txBody>
      </p:sp>
      <p:sp>
        <p:nvSpPr>
          <p:cNvPr id="4" name="TextBox 3">
            <a:extLst>
              <a:ext uri="{FF2B5EF4-FFF2-40B4-BE49-F238E27FC236}">
                <a16:creationId xmlns:a16="http://schemas.microsoft.com/office/drawing/2014/main" id="{5C0BC12B-565B-4F4C-A7ED-9F2AC0B09A53}"/>
              </a:ext>
            </a:extLst>
          </p:cNvPr>
          <p:cNvSpPr txBox="1"/>
          <p:nvPr/>
        </p:nvSpPr>
        <p:spPr>
          <a:xfrm>
            <a:off x="5029200" y="2286000"/>
            <a:ext cx="15856527"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a:cs typeface="Arial"/>
              </a:rPr>
              <a:t>Crispus Attucks’ name has been used throughout American history to make the important point that African Americans’ contributions and sacrifices have too often been overlooked. </a:t>
            </a:r>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04B0A1D2-E538-3F47-9F13-B77C677200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05598" y="4564630"/>
            <a:ext cx="6241356" cy="8119411"/>
          </a:xfrm>
          <a:prstGeom prst="rect">
            <a:avLst/>
          </a:prstGeom>
          <a:effectLst>
            <a:softEdge rad="63500"/>
          </a:effectLst>
        </p:spPr>
      </p:pic>
      <p:sp>
        <p:nvSpPr>
          <p:cNvPr id="10" name="TextBox 9">
            <a:extLst>
              <a:ext uri="{FF2B5EF4-FFF2-40B4-BE49-F238E27FC236}">
                <a16:creationId xmlns:a16="http://schemas.microsoft.com/office/drawing/2014/main" id="{F1916856-DFC9-4E41-9495-5F122E685758}"/>
              </a:ext>
            </a:extLst>
          </p:cNvPr>
          <p:cNvSpPr txBox="1"/>
          <p:nvPr/>
        </p:nvSpPr>
        <p:spPr>
          <a:xfrm>
            <a:off x="5029200" y="4564630"/>
            <a:ext cx="10738320" cy="39805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He has been referenced by voices ranging from Dr. Martin Luther King to activist Stokely Carmichael and </a:t>
            </a:r>
            <a:r>
              <a:rPr lang="en-US" sz="3600" b="1" dirty="0">
                <a:solidFill>
                  <a:schemeClr val="tx2">
                    <a:lumMod val="10000"/>
                  </a:schemeClr>
                </a:solidFill>
                <a:latin typeface="Arial" panose="020B0604020202020204" pitchFamily="34" charset="0"/>
                <a:cs typeface="Arial" panose="020B0604020202020204" pitchFamily="34" charset="0"/>
              </a:rPr>
              <a:t>invoked</a:t>
            </a:r>
            <a:r>
              <a:rPr lang="en-US" sz="3600" dirty="0">
                <a:solidFill>
                  <a:schemeClr val="tx2">
                    <a:lumMod val="10000"/>
                  </a:schemeClr>
                </a:solidFill>
                <a:latin typeface="Arial" panose="020B0604020202020204" pitchFamily="34" charset="0"/>
                <a:cs typeface="Arial" panose="020B0604020202020204" pitchFamily="34" charset="0"/>
              </a:rPr>
              <a:t> in public discussions of events such as the 1970 Kent State campus shootings, the American Bicentennial celebration, and the death of George Floyd at the hands of police. </a:t>
            </a:r>
          </a:p>
          <a:p>
            <a:pPr marL="0" marR="0" indent="0" algn="l" defTabSz="2438338" rtl="0" fontAlgn="auto" latinLnBrk="0" hangingPunct="0">
              <a:lnSpc>
                <a:spcPct val="100000"/>
              </a:lnSpc>
              <a:spcBef>
                <a:spcPts val="0"/>
              </a:spcBef>
              <a:spcAft>
                <a:spcPts val="0"/>
              </a:spcAft>
              <a:buClrTx/>
              <a:buSzTx/>
              <a:buFontTx/>
              <a:buNone/>
              <a:tabLst/>
            </a:pPr>
            <a:endParaRPr kumimoji="0" lang="en-US" sz="36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
        <p:nvSpPr>
          <p:cNvPr id="11" name="Rectangle 10">
            <a:extLst>
              <a:ext uri="{FF2B5EF4-FFF2-40B4-BE49-F238E27FC236}">
                <a16:creationId xmlns:a16="http://schemas.microsoft.com/office/drawing/2014/main" id="{211CEC49-34A1-0147-B614-72CB2A27F6A8}"/>
              </a:ext>
            </a:extLst>
          </p:cNvPr>
          <p:cNvSpPr/>
          <p:nvPr/>
        </p:nvSpPr>
        <p:spPr>
          <a:xfrm>
            <a:off x="6941127" y="11057118"/>
            <a:ext cx="9867738" cy="1569660"/>
          </a:xfrm>
          <a:prstGeom prst="rect">
            <a:avLst/>
          </a:prstGeom>
        </p:spPr>
        <p:txBody>
          <a:bodyPr wrap="square">
            <a:spAutoFit/>
          </a:bodyPr>
          <a:lstStyle/>
          <a:p>
            <a:pPr algn="r"/>
            <a:r>
              <a:rPr lang="en-US" sz="3200" dirty="0">
                <a:solidFill>
                  <a:schemeClr val="bg2"/>
                </a:solidFill>
                <a:latin typeface="Arial" panose="020B0604020202020204" pitchFamily="34" charset="0"/>
                <a:cs typeface="Arial" panose="020B0604020202020204" pitchFamily="34" charset="0"/>
              </a:rPr>
              <a:t>Plaque dedicated by the Boston Equal Rights League and the City of Boston in honor of </a:t>
            </a:r>
            <a:r>
              <a:rPr lang="en-US" sz="3200" dirty="0" err="1">
                <a:solidFill>
                  <a:schemeClr val="bg2"/>
                </a:solidFill>
                <a:latin typeface="Arial" panose="020B0604020202020204" pitchFamily="34" charset="0"/>
                <a:cs typeface="Arial" panose="020B0604020202020204" pitchFamily="34" charset="0"/>
              </a:rPr>
              <a:t>Crispus</a:t>
            </a:r>
            <a:r>
              <a:rPr lang="en-US" sz="3200" dirty="0">
                <a:solidFill>
                  <a:schemeClr val="bg2"/>
                </a:solidFill>
                <a:latin typeface="Arial" panose="020B0604020202020204" pitchFamily="34" charset="0"/>
                <a:cs typeface="Arial" panose="020B0604020202020204" pitchFamily="34" charset="0"/>
              </a:rPr>
              <a:t> Attucks on the occasion of the U.S. Bicentennial in 1976.</a:t>
            </a:r>
          </a:p>
        </p:txBody>
      </p:sp>
    </p:spTree>
    <p:extLst>
      <p:ext uri="{BB962C8B-B14F-4D97-AF65-F5344CB8AC3E}">
        <p14:creationId xmlns:p14="http://schemas.microsoft.com/office/powerpoint/2010/main" val="4016228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696576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latin typeface="Arial"/>
                <a:cs typeface="Arial"/>
              </a:rPr>
              <a:t>History … and Memory</a:t>
            </a:r>
            <a:endParaRPr lang="en-US" b="1" dirty="0">
              <a:solidFill>
                <a:schemeClr val="tx2">
                  <a:lumMod val="10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5C0BC12B-565B-4F4C-A7ED-9F2AC0B09A53}"/>
              </a:ext>
            </a:extLst>
          </p:cNvPr>
          <p:cNvSpPr txBox="1"/>
          <p:nvPr/>
        </p:nvSpPr>
        <p:spPr>
          <a:xfrm>
            <a:off x="5029200" y="2151231"/>
            <a:ext cx="17997055"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a:cs typeface="Arial"/>
              </a:rPr>
              <a:t>Historical evidence exists to prove that Crispus Attucks was a real person, as were hundreds of thousands of other men and women who participated in the American Revolution, of all races and ethnicities.  We’ll never know the names of most of them, or anything about their thoughts, hopes and dreams, unless those people left behind letters or diaries that could be discovered.</a:t>
            </a:r>
            <a:endParaRPr lang="en-US" sz="3600" dirty="0">
              <a:solidFill>
                <a:schemeClr val="tx2">
                  <a:lumMod val="10000"/>
                </a:schemeClr>
              </a:solidFill>
              <a:latin typeface="Arial" panose="020B0604020202020204" pitchFamily="34" charset="0"/>
              <a:cs typeface="Arial"/>
            </a:endParaRPr>
          </a:p>
          <a:p>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0D0C7DD9-12FC-7046-B138-BC83F268EF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4960" y="5214525"/>
            <a:ext cx="8619679" cy="5269497"/>
          </a:xfrm>
          <a:prstGeom prst="rect">
            <a:avLst/>
          </a:prstGeom>
          <a:effectLst>
            <a:softEdge rad="127000"/>
          </a:effectLst>
        </p:spPr>
      </p:pic>
      <p:sp>
        <p:nvSpPr>
          <p:cNvPr id="7" name="Rectangle 6">
            <a:extLst>
              <a:ext uri="{FF2B5EF4-FFF2-40B4-BE49-F238E27FC236}">
                <a16:creationId xmlns:a16="http://schemas.microsoft.com/office/drawing/2014/main" id="{6E0D1145-2399-6C4D-BDAD-2F5FF07E5076}"/>
              </a:ext>
            </a:extLst>
          </p:cNvPr>
          <p:cNvSpPr/>
          <p:nvPr/>
        </p:nvSpPr>
        <p:spPr>
          <a:xfrm>
            <a:off x="4481347" y="6234242"/>
            <a:ext cx="9472863" cy="646331"/>
          </a:xfrm>
          <a:prstGeom prst="rect">
            <a:avLst/>
          </a:prstGeom>
        </p:spPr>
        <p:txBody>
          <a:bodyPr wrap="square" lIns="91440" tIns="45720" rIns="91440" bIns="45720" anchor="t">
            <a:spAutoFit/>
          </a:bodyPr>
          <a:lstStyle/>
          <a:p>
            <a:endParaRPr lang="en-US" sz="3600" dirty="0">
              <a:latin typeface="Arial"/>
              <a:cs typeface="Arial"/>
            </a:endParaRPr>
          </a:p>
        </p:txBody>
      </p:sp>
      <p:sp>
        <p:nvSpPr>
          <p:cNvPr id="8" name="Rectangle 7">
            <a:extLst>
              <a:ext uri="{FF2B5EF4-FFF2-40B4-BE49-F238E27FC236}">
                <a16:creationId xmlns:a16="http://schemas.microsoft.com/office/drawing/2014/main" id="{669D4739-45CF-8A4E-9869-987727BDC60A}"/>
              </a:ext>
            </a:extLst>
          </p:cNvPr>
          <p:cNvSpPr/>
          <p:nvPr/>
        </p:nvSpPr>
        <p:spPr>
          <a:xfrm>
            <a:off x="13254953" y="10845760"/>
            <a:ext cx="10409686" cy="2062103"/>
          </a:xfrm>
          <a:prstGeom prst="rect">
            <a:avLst/>
          </a:prstGeom>
        </p:spPr>
        <p:txBody>
          <a:bodyPr wrap="square" lIns="91440" tIns="45720" rIns="91440" bIns="45720" anchor="t">
            <a:spAutoFit/>
          </a:bodyPr>
          <a:lstStyle/>
          <a:p>
            <a:pPr algn="r"/>
            <a:r>
              <a:rPr lang="en-US" sz="3200" dirty="0">
                <a:solidFill>
                  <a:schemeClr val="bg2"/>
                </a:solidFill>
                <a:latin typeface="Arial"/>
                <a:cs typeface="Arial"/>
              </a:rPr>
              <a:t>The  Boston Gazette from March 12, 1770, included this drawing of four coffins bearing the initials of those first killed in the Boston Massacre: Samuel Gray, Samuel Maverick, James Caldwell, and Crispus Attucks.</a:t>
            </a:r>
          </a:p>
        </p:txBody>
      </p:sp>
      <p:sp>
        <p:nvSpPr>
          <p:cNvPr id="2" name="TextBox 1">
            <a:extLst>
              <a:ext uri="{FF2B5EF4-FFF2-40B4-BE49-F238E27FC236}">
                <a16:creationId xmlns:a16="http://schemas.microsoft.com/office/drawing/2014/main" id="{A2654432-2956-812C-8C3F-2679AF8692E1}"/>
              </a:ext>
            </a:extLst>
          </p:cNvPr>
          <p:cNvSpPr txBox="1"/>
          <p:nvPr/>
        </p:nvSpPr>
        <p:spPr>
          <a:xfrm>
            <a:off x="5029200" y="5443038"/>
            <a:ext cx="8021782" cy="56425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a:lstStyle>
          <a:p>
            <a:r>
              <a:rPr lang="en-US" sz="3600" dirty="0">
                <a:solidFill>
                  <a:schemeClr val="tx2">
                    <a:lumMod val="10000"/>
                  </a:schemeClr>
                </a:solidFill>
                <a:latin typeface="Arial"/>
                <a:cs typeface="Arial"/>
              </a:rPr>
              <a:t>Without our collective memory, and the desire to understand the people who came before us, we would not do the often difficult work of finding the artifacts that help us write history. </a:t>
            </a:r>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a:cs typeface="Arial"/>
              </a:rPr>
              <a:t>Crispus Attucks’ life and death is an example of our need for both history and memory as we interpret our past and envision our future.</a:t>
            </a:r>
          </a:p>
        </p:txBody>
      </p:sp>
    </p:spTree>
    <p:extLst>
      <p:ext uri="{BB962C8B-B14F-4D97-AF65-F5344CB8AC3E}">
        <p14:creationId xmlns:p14="http://schemas.microsoft.com/office/powerpoint/2010/main" val="1768421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6434092" y="2088970"/>
            <a:ext cx="5757908" cy="10712630"/>
          </a:xfrm>
          <a:prstGeom prst="rect">
            <a:avLst/>
          </a:prstGeom>
        </p:spPr>
        <p:txBody>
          <a:bodyPr lIns="50800" tIns="50800" rIns="50800" bIns="50800" numCol="2" anchor="t">
            <a:noAutofit/>
          </a:bodyPr>
          <a:lstStyle/>
          <a:p>
            <a:r>
              <a:rPr lang="en-US" sz="3600" dirty="0">
                <a:latin typeface="Arial"/>
                <a:cs typeface="Arial"/>
              </a:rPr>
              <a:t>Abolitionism</a:t>
            </a:r>
            <a:endParaRPr lang="en-US" sz="3600" dirty="0"/>
          </a:p>
          <a:p>
            <a:r>
              <a:rPr lang="en-US" sz="3600" dirty="0">
                <a:latin typeface="Arial"/>
                <a:cs typeface="Arial"/>
              </a:rPr>
              <a:t>Alliance</a:t>
            </a:r>
          </a:p>
          <a:p>
            <a:r>
              <a:rPr lang="en-US" sz="3600" dirty="0">
                <a:latin typeface="Arial"/>
                <a:cs typeface="Arial"/>
              </a:rPr>
              <a:t>Artifacts</a:t>
            </a:r>
          </a:p>
          <a:p>
            <a:r>
              <a:rPr lang="en-US" sz="3600" dirty="0">
                <a:latin typeface="Arial"/>
                <a:cs typeface="Arial"/>
              </a:rPr>
              <a:t>Barracks</a:t>
            </a:r>
          </a:p>
          <a:p>
            <a:r>
              <a:rPr lang="en-US" sz="3600" dirty="0">
                <a:latin typeface="Arial"/>
                <a:cs typeface="Arial"/>
              </a:rPr>
              <a:t>Bayonets</a:t>
            </a:r>
          </a:p>
          <a:p>
            <a:r>
              <a:rPr lang="en-US" sz="3600" dirty="0">
                <a:latin typeface="Arial"/>
                <a:cs typeface="Arial"/>
              </a:rPr>
              <a:t>Berate</a:t>
            </a:r>
          </a:p>
          <a:p>
            <a:r>
              <a:rPr lang="en-US" sz="3600" dirty="0">
                <a:latin typeface="Arial"/>
                <a:cs typeface="Arial"/>
              </a:rPr>
              <a:t>Emancipation</a:t>
            </a:r>
          </a:p>
          <a:p>
            <a:r>
              <a:rPr lang="en-US" sz="3600" dirty="0">
                <a:latin typeface="Arial"/>
                <a:cs typeface="Arial"/>
              </a:rPr>
              <a:t>Hypocrisy</a:t>
            </a:r>
          </a:p>
          <a:p>
            <a:r>
              <a:rPr lang="en-US" sz="3600" dirty="0">
                <a:latin typeface="Arial"/>
                <a:cs typeface="Arial"/>
              </a:rPr>
              <a:t>Iconic</a:t>
            </a:r>
            <a:endParaRPr lang="en-US" sz="3600" dirty="0"/>
          </a:p>
          <a:p>
            <a:r>
              <a:rPr lang="en-US" sz="3600" dirty="0">
                <a:latin typeface="Arial"/>
                <a:cs typeface="Arial"/>
              </a:rPr>
              <a:t>Incite</a:t>
            </a:r>
            <a:endParaRPr lang="en-US" sz="3600" dirty="0"/>
          </a:p>
          <a:p>
            <a:r>
              <a:rPr lang="en-US" sz="3600" dirty="0">
                <a:latin typeface="Arial"/>
                <a:cs typeface="Arial"/>
              </a:rPr>
              <a:t>Instigator</a:t>
            </a:r>
            <a:endParaRPr lang="en-US" sz="3600" dirty="0"/>
          </a:p>
          <a:p>
            <a:r>
              <a:rPr lang="en-US" sz="3600" dirty="0">
                <a:latin typeface="Arial"/>
                <a:cs typeface="Arial"/>
              </a:rPr>
              <a:t>Invoke</a:t>
            </a:r>
            <a:endParaRPr lang="en-US" sz="3600" dirty="0"/>
          </a:p>
          <a:p>
            <a:r>
              <a:rPr lang="en-US" sz="3600" dirty="0">
                <a:latin typeface="Arial"/>
                <a:cs typeface="Arial"/>
              </a:rPr>
              <a:t>Martyr </a:t>
            </a:r>
            <a:endParaRPr lang="en-US" sz="3600" dirty="0"/>
          </a:p>
          <a:p>
            <a:r>
              <a:rPr lang="en-US" sz="3600" dirty="0">
                <a:latin typeface="Arial"/>
                <a:cs typeface="Arial"/>
              </a:rPr>
              <a:t>Massacre</a:t>
            </a:r>
            <a:endParaRPr lang="en-US" sz="3600" dirty="0"/>
          </a:p>
          <a:p>
            <a:r>
              <a:rPr lang="en-US" sz="3600" dirty="0">
                <a:latin typeface="Arial"/>
                <a:cs typeface="Arial"/>
              </a:rPr>
              <a:t>Patriot</a:t>
            </a:r>
            <a:endParaRPr lang="en-US" sz="3600" dirty="0"/>
          </a:p>
          <a:p>
            <a:r>
              <a:rPr lang="en-US" sz="3600" dirty="0">
                <a:latin typeface="Arial"/>
                <a:cs typeface="Arial"/>
              </a:rPr>
              <a:t>Red Coats</a:t>
            </a:r>
          </a:p>
          <a:p>
            <a:pPr lvl="0"/>
            <a:r>
              <a:rPr lang="en-US" sz="3600" dirty="0">
                <a:latin typeface="Arial"/>
                <a:cs typeface="Arial"/>
              </a:rPr>
              <a:t>Smuggling</a:t>
            </a:r>
          </a:p>
          <a:p>
            <a:pPr lvl="0"/>
            <a:r>
              <a:rPr lang="en-US" sz="3600" dirty="0">
                <a:latin typeface="Arial"/>
                <a:cs typeface="Arial"/>
              </a:rPr>
              <a:t>Tory</a:t>
            </a:r>
            <a:endParaRPr lang="en-US" sz="3600" dirty="0">
              <a:latin typeface="Arial" panose="020B0604020202020204" pitchFamily="34" charset="0"/>
            </a:endParaRPr>
          </a:p>
          <a:p>
            <a:endParaRPr lang="en-US" sz="3600" dirty="0">
              <a:latin typeface="Arial"/>
              <a:cs typeface="Arial"/>
            </a:endParaRPr>
          </a:p>
          <a:p>
            <a:endParaRPr lang="en-US" sz="3600" dirty="0">
              <a:latin typeface="Arial"/>
              <a:cs typeface="Arial"/>
            </a:endParaRPr>
          </a:p>
          <a:p>
            <a:pPr lvl="0"/>
            <a:endParaRPr lang="en-US" sz="3600" dirty="0">
              <a:latin typeface="Arial"/>
              <a:cs typeface="Arial"/>
            </a:endParaRPr>
          </a:p>
          <a:p>
            <a:pPr lvl="0"/>
            <a:endParaRPr lang="en-US" sz="3600" dirty="0">
              <a:latin typeface="Arial" panose="020B0604020202020204" pitchFamily="34" charset="0"/>
            </a:endParaRPr>
          </a:p>
        </p:txBody>
      </p:sp>
      <p:sp>
        <p:nvSpPr>
          <p:cNvPr id="3" name="Woodson Principles…">
            <a:extLst>
              <a:ext uri="{FF2B5EF4-FFF2-40B4-BE49-F238E27FC236}">
                <a16:creationId xmlns:a16="http://schemas.microsoft.com/office/drawing/2014/main" id="{BDDB6EDF-A0C0-D546-BE8C-BC8EC245E009}"/>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Vocabulary</a:t>
            </a:r>
          </a:p>
        </p:txBody>
      </p:sp>
      <p:pic>
        <p:nvPicPr>
          <p:cNvPr id="4" name="Picture 3">
            <a:extLst>
              <a:ext uri="{FF2B5EF4-FFF2-40B4-BE49-F238E27FC236}">
                <a16:creationId xmlns:a16="http://schemas.microsoft.com/office/drawing/2014/main" id="{8CD972E2-2211-47B3-A582-B37E76F3EBC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607146" y="1847257"/>
            <a:ext cx="7045902" cy="10712631"/>
          </a:xfrm>
          <a:prstGeom prst="rect">
            <a:avLst/>
          </a:prstGeom>
          <a:effectLst>
            <a:softEdge rad="63500"/>
          </a:effectLst>
        </p:spPr>
      </p:pic>
      <p:sp>
        <p:nvSpPr>
          <p:cNvPr id="6" name="Rectangle 5">
            <a:extLst>
              <a:ext uri="{FF2B5EF4-FFF2-40B4-BE49-F238E27FC236}">
                <a16:creationId xmlns:a16="http://schemas.microsoft.com/office/drawing/2014/main" id="{2FB43BB8-4493-4240-82D7-51341970E1A7}"/>
              </a:ext>
            </a:extLst>
          </p:cNvPr>
          <p:cNvSpPr/>
          <p:nvPr/>
        </p:nvSpPr>
        <p:spPr>
          <a:xfrm>
            <a:off x="10453254" y="10046445"/>
            <a:ext cx="4928932" cy="2246769"/>
          </a:xfrm>
          <a:prstGeom prst="rect">
            <a:avLst/>
          </a:prstGeom>
        </p:spPr>
        <p:txBody>
          <a:bodyPr wrap="square" lIns="91440" tIns="45720" rIns="91440" bIns="45720" anchor="t">
            <a:spAutoFit/>
          </a:bodyPr>
          <a:lstStyle/>
          <a:p>
            <a:pPr algn="r"/>
            <a:r>
              <a:rPr lang="en-US" dirty="0">
                <a:solidFill>
                  <a:schemeClr val="tx1">
                    <a:lumMod val="50000"/>
                  </a:schemeClr>
                </a:solidFill>
                <a:latin typeface="Arial" panose="020B0604020202020204" pitchFamily="34" charset="0"/>
                <a:cs typeface="Arial" panose="020B0604020202020204" pitchFamily="34" charset="0"/>
              </a:rPr>
              <a:t>Bostonians, including Civil Rights activist and community organizer </a:t>
            </a:r>
            <a:r>
              <a:rPr lang="en-US" dirty="0" err="1">
                <a:solidFill>
                  <a:schemeClr val="tx1">
                    <a:lumMod val="50000"/>
                  </a:schemeClr>
                </a:solidFill>
                <a:latin typeface="Arial" panose="020B0604020202020204" pitchFamily="34" charset="0"/>
                <a:cs typeface="Arial" panose="020B0604020202020204" pitchFamily="34" charset="0"/>
              </a:rPr>
              <a:t>Melnea</a:t>
            </a:r>
            <a:r>
              <a:rPr lang="en-US" dirty="0">
                <a:solidFill>
                  <a:schemeClr val="tx1">
                    <a:lumMod val="50000"/>
                  </a:schemeClr>
                </a:solidFill>
                <a:latin typeface="Arial" panose="020B0604020202020204" pitchFamily="34" charset="0"/>
                <a:cs typeface="Arial" panose="020B0604020202020204" pitchFamily="34" charset="0"/>
              </a:rPr>
              <a:t> Cass, at the Attucks memorial.</a:t>
            </a:r>
          </a:p>
          <a:p>
            <a:pPr algn="r"/>
            <a:r>
              <a:rPr lang="en-US" dirty="0">
                <a:solidFill>
                  <a:schemeClr val="tx1">
                    <a:lumMod val="50000"/>
                  </a:schemeClr>
                </a:solidFill>
                <a:latin typeface="Arial" panose="020B0604020202020204" pitchFamily="34" charset="0"/>
                <a:cs typeface="Arial" panose="020B0604020202020204" pitchFamily="34" charset="0"/>
              </a:rPr>
              <a:t>March 5, 1976.</a:t>
            </a:r>
          </a:p>
        </p:txBody>
      </p:sp>
    </p:spTree>
    <p:extLst>
      <p:ext uri="{BB962C8B-B14F-4D97-AF65-F5344CB8AC3E}">
        <p14:creationId xmlns:p14="http://schemas.microsoft.com/office/powerpoint/2010/main" val="378223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7" y="11284384"/>
            <a:ext cx="19177347" cy="1762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latin typeface="Arial" panose="020B0604020202020204" pitchFamily="34" charset="0"/>
              <a:cs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a:cs typeface="Arial"/>
              </a:rPr>
              <a:t>Early Life of Crispus Attucks </a:t>
            </a:r>
            <a:endParaRPr lang="en-US" b="1" dirty="0">
              <a:solidFill>
                <a:schemeClr val="bg1"/>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FC7CA439-1758-7E48-B2A4-9884018DC9DB}"/>
              </a:ext>
            </a:extLst>
          </p:cNvPr>
          <p:cNvSpPr/>
          <p:nvPr/>
        </p:nvSpPr>
        <p:spPr>
          <a:xfrm>
            <a:off x="5331119" y="10475893"/>
            <a:ext cx="5453177" cy="954107"/>
          </a:xfrm>
          <a:prstGeom prst="rect">
            <a:avLst/>
          </a:prstGeom>
        </p:spPr>
        <p:txBody>
          <a:bodyPr wrap="square">
            <a:spAutoFit/>
          </a:bodyPr>
          <a:lstStyle/>
          <a:p>
            <a:pPr algn="ctr"/>
            <a:r>
              <a:rPr lang="en-US" dirty="0">
                <a:solidFill>
                  <a:schemeClr val="bg1">
                    <a:lumMod val="50000"/>
                    <a:lumOff val="50000"/>
                  </a:schemeClr>
                </a:solidFill>
                <a:latin typeface="Arial" panose="020B0604020202020204" pitchFamily="34" charset="0"/>
                <a:cs typeface="Arial" panose="020B0604020202020204" pitchFamily="34" charset="0"/>
              </a:rPr>
              <a:t>Depiction of a slave settlement prior to the American revolution. </a:t>
            </a:r>
          </a:p>
        </p:txBody>
      </p:sp>
      <p:pic>
        <p:nvPicPr>
          <p:cNvPr id="14" name="Picture 13">
            <a:extLst>
              <a:ext uri="{FF2B5EF4-FFF2-40B4-BE49-F238E27FC236}">
                <a16:creationId xmlns:a16="http://schemas.microsoft.com/office/drawing/2014/main" id="{288CBFAA-FEFD-1C40-B976-8274B0AF50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4508" y="5988760"/>
            <a:ext cx="5906401" cy="4532458"/>
          </a:xfrm>
          <a:prstGeom prst="rect">
            <a:avLst/>
          </a:prstGeom>
          <a:effectLst>
            <a:softEdge rad="127000"/>
          </a:effectLst>
        </p:spPr>
      </p:pic>
      <p:sp>
        <p:nvSpPr>
          <p:cNvPr id="15" name="TextBox 14">
            <a:extLst>
              <a:ext uri="{FF2B5EF4-FFF2-40B4-BE49-F238E27FC236}">
                <a16:creationId xmlns:a16="http://schemas.microsoft.com/office/drawing/2014/main" id="{32C2EEFA-069B-0E4E-91DF-7EA77154138C}"/>
              </a:ext>
            </a:extLst>
          </p:cNvPr>
          <p:cNvSpPr txBox="1"/>
          <p:nvPr/>
        </p:nvSpPr>
        <p:spPr>
          <a:xfrm>
            <a:off x="12055238" y="6195811"/>
            <a:ext cx="8751595" cy="50885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bg1"/>
                </a:solidFill>
                <a:latin typeface="Arial"/>
                <a:cs typeface="Arial"/>
              </a:rPr>
              <a:t>His early home was close to  a settlement of Algonquian peoples who converted to Christianity and were known to colonial settlers as “praying Indians.” </a:t>
            </a:r>
          </a:p>
          <a:p>
            <a:endParaRPr lang="en-US" sz="3600" dirty="0">
              <a:solidFill>
                <a:schemeClr val="bg1"/>
              </a:solidFill>
              <a:latin typeface="Arial"/>
              <a:cs typeface="Arial"/>
            </a:endParaRPr>
          </a:p>
          <a:p>
            <a:r>
              <a:rPr lang="en-US" sz="3600" dirty="0">
                <a:solidFill>
                  <a:schemeClr val="bg1"/>
                </a:solidFill>
                <a:latin typeface="Arial"/>
                <a:cs typeface="Arial"/>
              </a:rPr>
              <a:t>The word “attucks” comes from the native language of the local Wampanoag Indians and means small, male deer.</a:t>
            </a:r>
          </a:p>
          <a:p>
            <a:pPr marL="0" marR="0" indent="0" algn="l" defTabSz="2438338" rtl="0" fontAlgn="auto" latinLnBrk="0" hangingPunct="0">
              <a:lnSpc>
                <a:spcPct val="100000"/>
              </a:lnSpc>
              <a:spcBef>
                <a:spcPts val="0"/>
              </a:spcBef>
              <a:spcAft>
                <a:spcPts val="0"/>
              </a:spcAft>
              <a:buClrTx/>
              <a:buSzTx/>
              <a:buFontTx/>
              <a:buNone/>
              <a:tabLst/>
            </a:pPr>
            <a:endParaRPr kumimoji="0" lang="en-US" sz="360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Bodoni SvtyTwo ITC TT-Book"/>
            </a:endParaRPr>
          </a:p>
        </p:txBody>
      </p:sp>
      <p:sp>
        <p:nvSpPr>
          <p:cNvPr id="16" name="TextBox 15">
            <a:extLst>
              <a:ext uri="{FF2B5EF4-FFF2-40B4-BE49-F238E27FC236}">
                <a16:creationId xmlns:a16="http://schemas.microsoft.com/office/drawing/2014/main" id="{D26F3591-4956-D740-8101-18FD601AA52B}"/>
              </a:ext>
            </a:extLst>
          </p:cNvPr>
          <p:cNvSpPr txBox="1"/>
          <p:nvPr/>
        </p:nvSpPr>
        <p:spPr>
          <a:xfrm>
            <a:off x="5029200" y="2286000"/>
            <a:ext cx="15914395"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bg1"/>
                </a:solidFill>
                <a:latin typeface="Arial"/>
                <a:cs typeface="Arial" panose="020B0604020202020204" pitchFamily="34" charset="0"/>
              </a:rPr>
              <a:t>Attucks’</a:t>
            </a:r>
            <a:r>
              <a:rPr lang="en-US" sz="3600" u="none" strike="noStrike" dirty="0">
                <a:solidFill>
                  <a:schemeClr val="bg1"/>
                </a:solidFill>
                <a:latin typeface="Arial"/>
                <a:cs typeface="Arial" panose="020B0604020202020204" pitchFamily="34" charset="0"/>
              </a:rPr>
              <a:t> parents are believed to have been slaves owned by Colonel Buckminster from Framingham, Massachusetts. </a:t>
            </a:r>
            <a:r>
              <a:rPr lang="en-US" sz="3600" dirty="0">
                <a:solidFill>
                  <a:schemeClr val="bg1"/>
                </a:solidFill>
                <a:latin typeface="Arial"/>
                <a:cs typeface="Arial" panose="020B0604020202020204" pitchFamily="34" charset="0"/>
              </a:rPr>
              <a:t>Crispus’</a:t>
            </a:r>
            <a:r>
              <a:rPr lang="en-US" sz="3600" u="none" strike="noStrike" dirty="0">
                <a:solidFill>
                  <a:schemeClr val="bg1"/>
                </a:solidFill>
                <a:latin typeface="Arial"/>
                <a:cs typeface="Arial" panose="020B0604020202020204" pitchFamily="34" charset="0"/>
              </a:rPr>
              <a:t> date of birth is estimated to have been 1723. His father may have been known as Prince, an African slave, and his mother, Nancy, was a Wampanoag</a:t>
            </a:r>
            <a:r>
              <a:rPr lang="en-US" sz="3600" dirty="0">
                <a:solidFill>
                  <a:schemeClr val="bg1"/>
                </a:solidFill>
                <a:latin typeface="Arial"/>
                <a:cs typeface="Arial" panose="020B0604020202020204" pitchFamily="34" charset="0"/>
              </a:rPr>
              <a:t> </a:t>
            </a:r>
            <a:r>
              <a:rPr lang="en-US" sz="3600" u="none" strike="noStrike" dirty="0">
                <a:solidFill>
                  <a:schemeClr val="bg1"/>
                </a:solidFill>
                <a:latin typeface="Arial"/>
                <a:cs typeface="Arial" panose="020B0604020202020204" pitchFamily="34" charset="0"/>
              </a:rPr>
              <a:t>or </a:t>
            </a:r>
            <a:r>
              <a:rPr lang="en-US" sz="3600" dirty="0">
                <a:solidFill>
                  <a:schemeClr val="bg1"/>
                </a:solidFill>
                <a:latin typeface="Arial"/>
                <a:cs typeface="Arial" panose="020B0604020202020204" pitchFamily="34" charset="0"/>
              </a:rPr>
              <a:t>Natick</a:t>
            </a:r>
            <a:r>
              <a:rPr lang="en-US" sz="3600" u="none" strike="noStrike" dirty="0">
                <a:solidFill>
                  <a:schemeClr val="bg1"/>
                </a:solidFill>
                <a:latin typeface="Arial"/>
                <a:cs typeface="Arial" panose="020B0604020202020204" pitchFamily="34" charset="0"/>
              </a:rPr>
              <a:t> Indian forced into slavery. </a:t>
            </a:r>
            <a:r>
              <a:rPr lang="en-US" sz="3600" b="0" i="0" dirty="0">
                <a:solidFill>
                  <a:schemeClr val="bg1"/>
                </a:solidFill>
                <a:latin typeface="Arial"/>
                <a:ea typeface="Arial"/>
                <a:cs typeface="Arial"/>
              </a:rPr>
              <a:t>​</a:t>
            </a:r>
            <a:endParaRPr lang="en-US" sz="360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3902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7FEB11-E68F-4467-973C-C2FEAD2F5C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9267821" cy="4883003"/>
          </a:xfrm>
          <a:prstGeom prst="rect">
            <a:avLst/>
          </a:prstGeom>
        </p:spPr>
        <p:txBody>
          <a:bodyPr lIns="50800" tIns="50800" rIns="50800" bIns="50800" anchor="t">
            <a:noAutofit/>
          </a:bodyPr>
          <a:lstStyle/>
          <a:p>
            <a:r>
              <a:rPr lang="en-US" sz="3600" dirty="0">
                <a:latin typeface="Arial"/>
                <a:cs typeface="Arial"/>
              </a:rPr>
              <a:t>In 1750, an advertisement appeared in the </a:t>
            </a:r>
            <a:r>
              <a:rPr lang="en-US" sz="3600" i="1" dirty="0">
                <a:latin typeface="Arial"/>
                <a:cs typeface="Arial"/>
              </a:rPr>
              <a:t>Boston Gazette</a:t>
            </a:r>
            <a:r>
              <a:rPr lang="en-US" sz="3600" dirty="0">
                <a:latin typeface="Arial"/>
                <a:cs typeface="Arial"/>
              </a:rPr>
              <a:t> seeking the return of “</a:t>
            </a:r>
            <a:r>
              <a:rPr lang="en-US" sz="3600" dirty="0" err="1">
                <a:latin typeface="Arial"/>
                <a:cs typeface="Arial"/>
              </a:rPr>
              <a:t>Crispas</a:t>
            </a:r>
            <a:r>
              <a:rPr lang="en-US" sz="3600" dirty="0">
                <a:latin typeface="Arial"/>
                <a:cs typeface="Arial"/>
              </a:rPr>
              <a:t>,” an escaped slave to his owner, William Brown of Framingham, Massachusetts. </a:t>
            </a:r>
            <a:endParaRPr lang="en-US" sz="3600" dirty="0">
              <a:latin typeface="Arial" panose="020B0604020202020204" pitchFamily="34" charset="0"/>
            </a:endParaRPr>
          </a:p>
          <a:p>
            <a:endParaRPr lang="en-US" sz="3600" dirty="0">
              <a:latin typeface="Arial" panose="020B0604020202020204" pitchFamily="34" charset="0"/>
            </a:endParaRPr>
          </a:p>
          <a:p>
            <a:r>
              <a:rPr lang="en-US" sz="3600" dirty="0">
                <a:latin typeface="Arial"/>
                <a:cs typeface="Arial"/>
              </a:rPr>
              <a:t>This was almost certainly Crispus Attucks, and helps explain why he was first identified as “Michael Johnson” after his death in Boston 20 years later – it may have been a false name</a:t>
            </a:r>
            <a:r>
              <a:rPr lang="en-US" sz="3600" b="1" dirty="0">
                <a:latin typeface="Arial"/>
                <a:cs typeface="Arial"/>
              </a:rPr>
              <a:t> </a:t>
            </a:r>
            <a:r>
              <a:rPr lang="en-US" sz="3600" dirty="0">
                <a:latin typeface="Arial"/>
                <a:cs typeface="Arial"/>
              </a:rPr>
              <a:t>he used to avoid capture.</a:t>
            </a:r>
          </a:p>
          <a:p>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Escape from Slavery</a:t>
            </a:r>
          </a:p>
        </p:txBody>
      </p:sp>
      <p:pic>
        <p:nvPicPr>
          <p:cNvPr id="3" name="Picture 2">
            <a:extLst>
              <a:ext uri="{FF2B5EF4-FFF2-40B4-BE49-F238E27FC236}">
                <a16:creationId xmlns:a16="http://schemas.microsoft.com/office/drawing/2014/main" id="{C4012712-ACA7-3B45-8996-9B9148A065F7}"/>
              </a:ext>
            </a:extLst>
          </p:cNvPr>
          <p:cNvPicPr>
            <a:picLocks noChangeAspect="1"/>
          </p:cNvPicPr>
          <p:nvPr/>
        </p:nvPicPr>
        <p:blipFill rotWithShape="1">
          <a:blip r:embed="rId3" cstate="print">
            <a:alphaModFix amt="51000"/>
            <a:extLst>
              <a:ext uri="{28A0092B-C50C-407E-A947-70E740481C1C}">
                <a14:useLocalDpi xmlns:a14="http://schemas.microsoft.com/office/drawing/2010/main" val="0"/>
              </a:ext>
            </a:extLst>
          </a:blip>
          <a:srcRect/>
          <a:stretch/>
        </p:blipFill>
        <p:spPr>
          <a:xfrm>
            <a:off x="14768753" y="0"/>
            <a:ext cx="9615247" cy="13716000"/>
          </a:xfrm>
          <a:prstGeom prst="rect">
            <a:avLst/>
          </a:prstGeom>
          <a:ln>
            <a:noFill/>
          </a:ln>
          <a:effectLst>
            <a:softEdge rad="0"/>
          </a:effectLst>
        </p:spPr>
      </p:pic>
    </p:spTree>
    <p:extLst>
      <p:ext uri="{BB962C8B-B14F-4D97-AF65-F5344CB8AC3E}">
        <p14:creationId xmlns:p14="http://schemas.microsoft.com/office/powerpoint/2010/main" val="1626042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1905160" cy="1100215"/>
          </a:xfrm>
          <a:prstGeom prst="rect">
            <a:avLst/>
          </a:prstGeom>
        </p:spPr>
        <p:txBody>
          <a:bodyPr anchor="t">
            <a:noAutofit/>
          </a:bodyPr>
          <a:lstStyle/>
          <a:p>
            <a:r>
              <a:rPr lang="en-US" b="1" dirty="0"/>
              <a:t>Life as a Sailor</a:t>
            </a:r>
            <a:endParaRPr b="1" dirty="0"/>
          </a:p>
        </p:txBody>
      </p:sp>
      <p:sp>
        <p:nvSpPr>
          <p:cNvPr id="3" name="Woodson Principles Critical Thinking and Discussion Questions">
            <a:extLst>
              <a:ext uri="{FF2B5EF4-FFF2-40B4-BE49-F238E27FC236}">
                <a16:creationId xmlns:a16="http://schemas.microsoft.com/office/drawing/2014/main" id="{9877819E-039D-994B-B9E5-5D06BCD809BF}"/>
              </a:ext>
            </a:extLst>
          </p:cNvPr>
          <p:cNvSpPr txBox="1">
            <a:spLocks/>
          </p:cNvSpPr>
          <p:nvPr/>
        </p:nvSpPr>
        <p:spPr>
          <a:xfrm>
            <a:off x="5029200" y="2286000"/>
            <a:ext cx="14079355" cy="17627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a:cs typeface="Arial"/>
              </a:rPr>
              <a:t>In his twenty years of freedom from slavery, Crispus Attucks seems to have mostly worked as a sailor, spending at least some of that time in and around Boston harbor.</a:t>
            </a:r>
          </a:p>
        </p:txBody>
      </p:sp>
      <p:sp>
        <p:nvSpPr>
          <p:cNvPr id="5" name="Rectangle 4">
            <a:extLst>
              <a:ext uri="{FF2B5EF4-FFF2-40B4-BE49-F238E27FC236}">
                <a16:creationId xmlns:a16="http://schemas.microsoft.com/office/drawing/2014/main" id="{6307FFF6-8F1E-0F4A-A31D-01942959F0CA}"/>
              </a:ext>
            </a:extLst>
          </p:cNvPr>
          <p:cNvSpPr/>
          <p:nvPr/>
        </p:nvSpPr>
        <p:spPr>
          <a:xfrm>
            <a:off x="15975499" y="11679316"/>
            <a:ext cx="7834708" cy="954107"/>
          </a:xfrm>
          <a:prstGeom prst="rect">
            <a:avLst/>
          </a:prstGeom>
        </p:spPr>
        <p:txBody>
          <a:bodyPr wrap="square" lIns="91440" tIns="45720" rIns="91440" bIns="45720" anchor="t">
            <a:spAutoFit/>
          </a:bodyPr>
          <a:lstStyle/>
          <a:p>
            <a:pPr algn="ctr"/>
            <a:r>
              <a:rPr lang="en-US" dirty="0">
                <a:solidFill>
                  <a:schemeClr val="bg1">
                    <a:lumMod val="50000"/>
                    <a:lumOff val="50000"/>
                  </a:schemeClr>
                </a:solidFill>
                <a:latin typeface="Arial" panose="020B0604020202020204" pitchFamily="34" charset="0"/>
                <a:cs typeface="Arial" panose="020B0604020202020204" pitchFamily="34" charset="0"/>
              </a:rPr>
              <a:t>Painting by George Gaadt </a:t>
            </a:r>
            <a:br>
              <a:rPr lang="en-US" dirty="0">
                <a:solidFill>
                  <a:schemeClr val="bg1">
                    <a:lumMod val="50000"/>
                    <a:lumOff val="50000"/>
                  </a:schemeClr>
                </a:solidFill>
                <a:latin typeface="Arial" panose="020B0604020202020204" pitchFamily="34" charset="0"/>
                <a:cs typeface="Arial" panose="020B0604020202020204" pitchFamily="34" charset="0"/>
              </a:rPr>
            </a:br>
            <a:r>
              <a:rPr lang="en-US" dirty="0">
                <a:solidFill>
                  <a:schemeClr val="bg1">
                    <a:lumMod val="50000"/>
                    <a:lumOff val="50000"/>
                  </a:schemeClr>
                </a:solidFill>
                <a:latin typeface="Arial" panose="020B0604020202020204" pitchFamily="34" charset="0"/>
                <a:cs typeface="Arial" panose="020B0604020202020204" pitchFamily="34" charset="0"/>
              </a:rPr>
              <a:t>depicting Crispus Attucks as a sailor.</a:t>
            </a:r>
          </a:p>
        </p:txBody>
      </p:sp>
      <p:pic>
        <p:nvPicPr>
          <p:cNvPr id="9" name="Picture 8">
            <a:extLst>
              <a:ext uri="{FF2B5EF4-FFF2-40B4-BE49-F238E27FC236}">
                <a16:creationId xmlns:a16="http://schemas.microsoft.com/office/drawing/2014/main" id="{7E9AE87A-6DCA-0E41-BB96-98DA204CB5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75500" y="6334710"/>
            <a:ext cx="7834707" cy="5344606"/>
          </a:xfrm>
          <a:prstGeom prst="rect">
            <a:avLst/>
          </a:prstGeom>
          <a:effectLst>
            <a:softEdge rad="101600"/>
          </a:effectLst>
        </p:spPr>
      </p:pic>
      <p:sp>
        <p:nvSpPr>
          <p:cNvPr id="4" name="Woodson Principles Critical Thinking and Discussion Questions">
            <a:extLst>
              <a:ext uri="{FF2B5EF4-FFF2-40B4-BE49-F238E27FC236}">
                <a16:creationId xmlns:a16="http://schemas.microsoft.com/office/drawing/2014/main" id="{B6F8AED9-583F-F5AE-4D97-5D0E397DA289}"/>
              </a:ext>
            </a:extLst>
          </p:cNvPr>
          <p:cNvSpPr txBox="1">
            <a:spLocks/>
          </p:cNvSpPr>
          <p:nvPr/>
        </p:nvSpPr>
        <p:spPr>
          <a:xfrm>
            <a:off x="5029200" y="4572000"/>
            <a:ext cx="16842434" cy="1762710"/>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a:lstStyle>
          <a:p>
            <a:r>
              <a:rPr lang="en-US" sz="3600" dirty="0">
                <a:solidFill>
                  <a:schemeClr val="bg1"/>
                </a:solidFill>
                <a:latin typeface="Arial"/>
                <a:cs typeface="Arial"/>
              </a:rPr>
              <a:t>Sailors during this time often came from all races, ages and backgrounds and frequently took part in the unrest and rebellions of that era.</a:t>
            </a:r>
          </a:p>
        </p:txBody>
      </p:sp>
      <p:sp>
        <p:nvSpPr>
          <p:cNvPr id="6" name="TextBox 5">
            <a:extLst>
              <a:ext uri="{FF2B5EF4-FFF2-40B4-BE49-F238E27FC236}">
                <a16:creationId xmlns:a16="http://schemas.microsoft.com/office/drawing/2014/main" id="{EF58B26A-4627-03FB-8ED2-9491598AFE95}"/>
              </a:ext>
            </a:extLst>
          </p:cNvPr>
          <p:cNvSpPr txBox="1"/>
          <p:nvPr/>
        </p:nvSpPr>
        <p:spPr>
          <a:xfrm>
            <a:off x="5029200" y="8585331"/>
            <a:ext cx="10242572" cy="2769989"/>
          </a:xfrm>
          <a:prstGeom prst="rect">
            <a:avLst/>
          </a:prstGeom>
          <a:solidFill>
            <a:schemeClr val="accent4">
              <a:lumMod val="40000"/>
              <a:lumOff val="60000"/>
            </a:schemeClr>
          </a:solidFill>
          <a:ln w="12700" cap="flat">
            <a:solidFill>
              <a:srgbClr val="4472C4"/>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4320" tIns="274320" rIns="274320" bIns="274320" numCol="1" spcCol="38100" rtlCol="0" fromWordArt="0" anchor="ctr" anchorCtr="0" forceAA="0" compatLnSpc="1">
            <a:prstTxWarp prst="textNoShape">
              <a:avLst/>
            </a:prstTxWarp>
            <a:spAutoFit/>
          </a:bodyPr>
          <a:lstStyle/>
          <a:p>
            <a:r>
              <a:rPr lang="en-US" sz="3600" i="1" dirty="0">
                <a:solidFill>
                  <a:schemeClr val="bg1"/>
                </a:solidFill>
                <a:latin typeface="Arial"/>
                <a:cs typeface="Arial" panose="020B0604020202020204" pitchFamily="34" charset="0"/>
              </a:rPr>
              <a:t>Why do you think sailors were likely to be a part of rebellions?  What effect do you think working with so many different types of people had on the way sailors thought about society?</a:t>
            </a:r>
            <a:endParaRPr lang="en-US" sz="3600" i="1" u="none" strike="noStrike" cap="none" spc="0" normalizeH="0" baseline="0" dirty="0">
              <a:ln>
                <a:noFill/>
              </a:ln>
              <a:solidFill>
                <a:schemeClr val="bg1"/>
              </a:solidFill>
              <a:effectLst/>
              <a:uFillTx/>
              <a:latin typeface="Arial"/>
              <a:cs typeface="Arial" panose="020B0604020202020204" pitchFamily="34" charset="0"/>
            </a:endParaRPr>
          </a:p>
        </p:txBody>
      </p:sp>
    </p:spTree>
    <p:extLst>
      <p:ext uri="{BB962C8B-B14F-4D97-AF65-F5344CB8AC3E}">
        <p14:creationId xmlns:p14="http://schemas.microsoft.com/office/powerpoint/2010/main" val="2502976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4550886" y="2527862"/>
            <a:ext cx="7772401" cy="1966034"/>
          </a:xfrm>
          <a:prstGeom prst="rect">
            <a:avLst/>
          </a:prstGeom>
        </p:spPr>
        <p:txBody>
          <a:bodyPr lIns="50800" tIns="50800" rIns="50800" bIns="50800" anchor="t">
            <a:noAutofit/>
          </a:bodyPr>
          <a:lstStyle/>
          <a:p>
            <a:r>
              <a:rPr lang="en-US" sz="3600" dirty="0">
                <a:latin typeface="Arial"/>
                <a:cs typeface="Arial"/>
              </a:rPr>
              <a:t>Not much more is known about the life of Crispus Attucks. </a:t>
            </a:r>
          </a:p>
          <a:p>
            <a:endParaRPr lang="en-US" sz="3600" dirty="0">
              <a:latin typeface="Arial"/>
              <a:cs typeface="Arial"/>
            </a:endParaRPr>
          </a:p>
          <a:p>
            <a:r>
              <a:rPr lang="en-US" sz="3600" dirty="0">
                <a:latin typeface="Arial"/>
                <a:cs typeface="Arial"/>
              </a:rPr>
              <a:t>The truth is, we know much more about the moments leading up to Attucks’s death than we do about his life before that point.</a:t>
            </a:r>
          </a:p>
        </p:txBody>
      </p:sp>
      <p:sp>
        <p:nvSpPr>
          <p:cNvPr id="8" name="Woodson Principles…">
            <a:extLst>
              <a:ext uri="{FF2B5EF4-FFF2-40B4-BE49-F238E27FC236}">
                <a16:creationId xmlns:a16="http://schemas.microsoft.com/office/drawing/2014/main" id="{BF3098F4-71D2-7B42-B5B7-A24547A44D3B}"/>
              </a:ext>
            </a:extLst>
          </p:cNvPr>
          <p:cNvSpPr txBox="1">
            <a:spLocks/>
          </p:cNvSpPr>
          <p:nvPr/>
        </p:nvSpPr>
        <p:spPr>
          <a:xfrm>
            <a:off x="5029200" y="914400"/>
            <a:ext cx="13433484"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The Death of Crispus Attucks</a:t>
            </a:r>
          </a:p>
        </p:txBody>
      </p:sp>
      <p:pic>
        <p:nvPicPr>
          <p:cNvPr id="10" name="Picture 9">
            <a:extLst>
              <a:ext uri="{FF2B5EF4-FFF2-40B4-BE49-F238E27FC236}">
                <a16:creationId xmlns:a16="http://schemas.microsoft.com/office/drawing/2014/main" id="{71187DED-8C03-7147-877C-934A994379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2280321"/>
            <a:ext cx="9064487" cy="10521279"/>
          </a:xfrm>
          <a:prstGeom prst="rect">
            <a:avLst/>
          </a:prstGeom>
          <a:effectLst>
            <a:softEdge rad="127000"/>
          </a:effectLst>
        </p:spPr>
      </p:pic>
      <p:sp>
        <p:nvSpPr>
          <p:cNvPr id="12" name="Rectangle 11">
            <a:extLst>
              <a:ext uri="{FF2B5EF4-FFF2-40B4-BE49-F238E27FC236}">
                <a16:creationId xmlns:a16="http://schemas.microsoft.com/office/drawing/2014/main" id="{86AF3708-225C-BE43-B6EE-5E7404770A2C}"/>
              </a:ext>
            </a:extLst>
          </p:cNvPr>
          <p:cNvSpPr/>
          <p:nvPr/>
        </p:nvSpPr>
        <p:spPr>
          <a:xfrm>
            <a:off x="14550885" y="10207299"/>
            <a:ext cx="7772401" cy="2554545"/>
          </a:xfrm>
          <a:prstGeom prst="rect">
            <a:avLst/>
          </a:prstGeom>
        </p:spPr>
        <p:txBody>
          <a:bodyPr wrap="square" lIns="91440" tIns="45720" rIns="91440" bIns="45720" anchor="t">
            <a:spAutoFit/>
          </a:bodyPr>
          <a:lstStyle/>
          <a:p>
            <a:r>
              <a:rPr lang="en-US" sz="3200" dirty="0">
                <a:solidFill>
                  <a:schemeClr val="bg1">
                    <a:lumMod val="50000"/>
                    <a:lumOff val="50000"/>
                  </a:schemeClr>
                </a:solidFill>
                <a:latin typeface="Arial"/>
                <a:cs typeface="Arial"/>
              </a:rPr>
              <a:t>Though not an accurate representation of the event, this engraving by Paul Revere, “The Bloody Massacre Perpetrated in King Street Boston on March 5th, 1770,” captures the public’s outrage.</a:t>
            </a:r>
            <a:endParaRPr lang="en-US" sz="3200" dirty="0">
              <a:solidFill>
                <a:schemeClr val="bg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4143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6528473" cy="1799780"/>
          </a:xfrm>
          <a:prstGeom prst="rect">
            <a:avLst/>
          </a:prstGeom>
        </p:spPr>
        <p:txBody>
          <a:bodyPr lIns="50800" tIns="50800" rIns="50800" bIns="50800" anchor="t">
            <a:noAutofit/>
          </a:bodyPr>
          <a:lstStyle/>
          <a:p>
            <a:r>
              <a:rPr lang="en-US" sz="3600" dirty="0">
                <a:latin typeface="Arial"/>
                <a:cs typeface="Arial"/>
              </a:rPr>
              <a:t>For over a decade, there was opposition in Boston to what many believed was unjust rule by England. The 1765 Stamp Act and the 1767 Townshend Acts, both new tax laws, provoked protests not only in Boston, but throughout the colonies.</a:t>
            </a:r>
          </a:p>
        </p:txBody>
      </p:sp>
      <p:sp>
        <p:nvSpPr>
          <p:cNvPr id="8" name="Woodson Principles…">
            <a:extLst>
              <a:ext uri="{FF2B5EF4-FFF2-40B4-BE49-F238E27FC236}">
                <a16:creationId xmlns:a16="http://schemas.microsoft.com/office/drawing/2014/main" id="{BF3098F4-71D2-7B42-B5B7-A24547A44D3B}"/>
              </a:ext>
            </a:extLst>
          </p:cNvPr>
          <p:cNvSpPr txBox="1">
            <a:spLocks/>
          </p:cNvSpPr>
          <p:nvPr/>
        </p:nvSpPr>
        <p:spPr>
          <a:xfrm>
            <a:off x="5029200" y="914400"/>
            <a:ext cx="16318052"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Events that Led to the Boston Massacre</a:t>
            </a:r>
          </a:p>
        </p:txBody>
      </p:sp>
      <p:sp>
        <p:nvSpPr>
          <p:cNvPr id="4" name="TextBox 3">
            <a:extLst>
              <a:ext uri="{FF2B5EF4-FFF2-40B4-BE49-F238E27FC236}">
                <a16:creationId xmlns:a16="http://schemas.microsoft.com/office/drawing/2014/main" id="{80BE55B5-FB81-8341-8938-2507EFF3C694}"/>
              </a:ext>
            </a:extLst>
          </p:cNvPr>
          <p:cNvSpPr txBox="1"/>
          <p:nvPr/>
        </p:nvSpPr>
        <p:spPr>
          <a:xfrm>
            <a:off x="13494327" y="4960021"/>
            <a:ext cx="8063346" cy="4411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bg1"/>
                </a:solidFill>
                <a:latin typeface="Arial"/>
                <a:cs typeface="Arial"/>
              </a:rPr>
              <a:t>Some Boston merchants were </a:t>
            </a:r>
            <a:r>
              <a:rPr lang="en-US" sz="3600" b="1" dirty="0">
                <a:solidFill>
                  <a:schemeClr val="bg1"/>
                </a:solidFill>
                <a:latin typeface="Arial"/>
                <a:cs typeface="Arial"/>
              </a:rPr>
              <a:t>smuggling </a:t>
            </a:r>
            <a:r>
              <a:rPr lang="en-US" sz="3600" dirty="0">
                <a:solidFill>
                  <a:schemeClr val="bg1"/>
                </a:solidFill>
                <a:latin typeface="Arial"/>
                <a:cs typeface="Arial"/>
              </a:rPr>
              <a:t>items to avoid British taxes. British efforts to crack down on smuggling in the colonies only led to further boycotts and riots, some of them led by </a:t>
            </a:r>
            <a:r>
              <a:rPr lang="en-US" sz="3600" b="1" dirty="0">
                <a:solidFill>
                  <a:schemeClr val="bg1"/>
                </a:solidFill>
                <a:latin typeface="Arial"/>
                <a:cs typeface="Arial"/>
              </a:rPr>
              <a:t>patriots</a:t>
            </a:r>
            <a:r>
              <a:rPr lang="en-US" sz="3600" dirty="0">
                <a:solidFill>
                  <a:schemeClr val="bg1"/>
                </a:solidFill>
                <a:latin typeface="Arial"/>
                <a:cs typeface="Arial"/>
              </a:rPr>
              <a:t> like Samuel Adams and Paul Revere. </a:t>
            </a:r>
            <a:endParaRPr lang="en-US" sz="3600" dirty="0">
              <a:solidFill>
                <a:schemeClr val="bg1"/>
              </a:solidFill>
              <a:latin typeface="Arial" panose="020B0604020202020204" pitchFamily="34" charset="0"/>
              <a:cs typeface="Arial" panose="020B0604020202020204" pitchFamily="34" charset="0"/>
            </a:endParaRPr>
          </a:p>
          <a:p>
            <a:pPr marL="0" marR="0" indent="0" algn="l" defTabSz="2438338" rtl="0" fontAlgn="auto" latinLnBrk="0" hangingPunct="0">
              <a:lnSpc>
                <a:spcPct val="100000"/>
              </a:lnSpc>
              <a:spcBef>
                <a:spcPts val="0"/>
              </a:spcBef>
              <a:spcAft>
                <a:spcPts val="0"/>
              </a:spcAft>
              <a:buClrTx/>
              <a:buSzTx/>
              <a:buFontTx/>
              <a:buNone/>
              <a:tabLst/>
            </a:pPr>
            <a:endParaRPr kumimoji="0" lang="en-US" sz="280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Bodoni SvtyTwo ITC TT-Book"/>
            </a:endParaRPr>
          </a:p>
        </p:txBody>
      </p:sp>
      <p:pic>
        <p:nvPicPr>
          <p:cNvPr id="9" name="Picture 8">
            <a:extLst>
              <a:ext uri="{FF2B5EF4-FFF2-40B4-BE49-F238E27FC236}">
                <a16:creationId xmlns:a16="http://schemas.microsoft.com/office/drawing/2014/main" id="{327860DD-4F3E-564A-AB28-573EE9FE21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2610" y="4904510"/>
            <a:ext cx="7385902" cy="4331582"/>
          </a:xfrm>
          <a:prstGeom prst="rect">
            <a:avLst/>
          </a:prstGeom>
          <a:effectLst>
            <a:softEdge rad="63500"/>
          </a:effectLst>
        </p:spPr>
      </p:pic>
      <p:sp>
        <p:nvSpPr>
          <p:cNvPr id="11" name="Rectangle 10">
            <a:extLst>
              <a:ext uri="{FF2B5EF4-FFF2-40B4-BE49-F238E27FC236}">
                <a16:creationId xmlns:a16="http://schemas.microsoft.com/office/drawing/2014/main" id="{AF51C197-ED83-914F-A22E-B659C25B60E9}"/>
              </a:ext>
            </a:extLst>
          </p:cNvPr>
          <p:cNvSpPr/>
          <p:nvPr/>
        </p:nvSpPr>
        <p:spPr>
          <a:xfrm>
            <a:off x="5402610" y="9362324"/>
            <a:ext cx="7385902" cy="1569660"/>
          </a:xfrm>
          <a:prstGeom prst="rect">
            <a:avLst/>
          </a:prstGeom>
        </p:spPr>
        <p:txBody>
          <a:bodyPr wrap="square" lIns="91440" tIns="45720" rIns="91440" bIns="45720" anchor="t">
            <a:spAutoFit/>
          </a:bodyPr>
          <a:lstStyle/>
          <a:p>
            <a:pPr algn="ctr"/>
            <a:r>
              <a:rPr lang="en-US" sz="3200" dirty="0">
                <a:solidFill>
                  <a:schemeClr val="bg1">
                    <a:lumMod val="50000"/>
                    <a:lumOff val="50000"/>
                  </a:schemeClr>
                </a:solidFill>
                <a:latin typeface="Arial" panose="020B0604020202020204" pitchFamily="34" charset="0"/>
                <a:cs typeface="Arial" panose="020B0604020202020204" pitchFamily="34" charset="0"/>
              </a:rPr>
              <a:t>Depiction of smugglers unloading goods from a ship and loading them onto wagons.</a:t>
            </a:r>
          </a:p>
        </p:txBody>
      </p:sp>
    </p:spTree>
    <p:extLst>
      <p:ext uri="{BB962C8B-B14F-4D97-AF65-F5344CB8AC3E}">
        <p14:creationId xmlns:p14="http://schemas.microsoft.com/office/powerpoint/2010/main" val="1393566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1" y="2286000"/>
            <a:ext cx="9164782" cy="1799780"/>
          </a:xfrm>
          <a:prstGeom prst="rect">
            <a:avLst/>
          </a:prstGeom>
        </p:spPr>
        <p:txBody>
          <a:bodyPr lIns="50800" tIns="50800" rIns="50800" bIns="50800" anchor="t">
            <a:noAutofit/>
          </a:bodyPr>
          <a:lstStyle/>
          <a:p>
            <a:r>
              <a:rPr lang="en-US" sz="3600" dirty="0">
                <a:latin typeface="Arial"/>
                <a:cs typeface="Arial"/>
              </a:rPr>
              <a:t>In 1768, to handle the protests, Great Britain sent four army regiments to Boston. The army drilled and patrolled in the city, sometimes stopping and questioning Bostonians without cause, which the colonists resented.</a:t>
            </a:r>
          </a:p>
          <a:p>
            <a:endParaRPr lang="en-US" sz="3600" dirty="0"/>
          </a:p>
          <a:p>
            <a:r>
              <a:rPr lang="en-US" sz="3600" dirty="0">
                <a:latin typeface="Arial"/>
                <a:cs typeface="Arial"/>
              </a:rPr>
              <a:t>Colonists often had to house British troops because there weren't enough military </a:t>
            </a:r>
            <a:r>
              <a:rPr lang="en-US" sz="3600" b="1" dirty="0">
                <a:latin typeface="Arial"/>
                <a:cs typeface="Arial"/>
              </a:rPr>
              <a:t>barracks</a:t>
            </a:r>
            <a:r>
              <a:rPr lang="en-US" sz="3600" dirty="0">
                <a:latin typeface="Arial"/>
                <a:cs typeface="Arial"/>
              </a:rPr>
              <a:t>. “</a:t>
            </a:r>
            <a:r>
              <a:rPr lang="en-US" sz="3600" b="1" dirty="0">
                <a:latin typeface="Arial"/>
                <a:cs typeface="Arial"/>
              </a:rPr>
              <a:t>Red Coats</a:t>
            </a:r>
            <a:r>
              <a:rPr lang="en-US" sz="3600" dirty="0">
                <a:latin typeface="Arial"/>
                <a:cs typeface="Arial"/>
              </a:rPr>
              <a:t>” rented spare rooms and bought goods from locals. They socialized in taverns and sometimes courted and married the city’s young women. </a:t>
            </a:r>
            <a:endParaRPr lang="en-US" sz="3600" dirty="0"/>
          </a:p>
          <a:p>
            <a:endParaRPr lang="en-US" sz="3600" dirty="0"/>
          </a:p>
          <a:p>
            <a:r>
              <a:rPr lang="en-US" sz="3600" dirty="0"/>
              <a:t>Some Bostonians got along fine with the British troops. But in general, their presence in the city only made an already tense situation worse.</a:t>
            </a:r>
          </a:p>
          <a:p>
            <a:endParaRPr lang="en-US" sz="3600" dirty="0"/>
          </a:p>
          <a:p>
            <a:endParaRPr lang="en-US" sz="3600" dirty="0"/>
          </a:p>
          <a:p>
            <a:endParaRPr lang="en-US" sz="3600" dirty="0"/>
          </a:p>
          <a:p>
            <a:endParaRPr lang="en-US" sz="3600" dirty="0"/>
          </a:p>
          <a:p>
            <a:pPr lvl="0"/>
            <a:endParaRPr lang="en-US" sz="3600" dirty="0"/>
          </a:p>
        </p:txBody>
      </p:sp>
      <p:sp>
        <p:nvSpPr>
          <p:cNvPr id="5" name="Rectangle 4">
            <a:extLst>
              <a:ext uri="{FF2B5EF4-FFF2-40B4-BE49-F238E27FC236}">
                <a16:creationId xmlns:a16="http://schemas.microsoft.com/office/drawing/2014/main" id="{1E8B1705-0B51-424F-9FCA-606D1E1DB2EB}"/>
              </a:ext>
            </a:extLst>
          </p:cNvPr>
          <p:cNvSpPr/>
          <p:nvPr/>
        </p:nvSpPr>
        <p:spPr>
          <a:xfrm>
            <a:off x="16101927" y="9011619"/>
            <a:ext cx="5918793" cy="523220"/>
          </a:xfrm>
          <a:prstGeom prst="rect">
            <a:avLst/>
          </a:prstGeom>
        </p:spPr>
        <p:txBody>
          <a:bodyPr wrap="square">
            <a:spAutoFit/>
          </a:bodyPr>
          <a:lstStyle/>
          <a:p>
            <a:pPr algn="ctr"/>
            <a:r>
              <a:rPr lang="en-US" dirty="0">
                <a:solidFill>
                  <a:schemeClr val="bg1">
                    <a:lumMod val="50000"/>
                    <a:lumOff val="50000"/>
                  </a:schemeClr>
                </a:solidFill>
                <a:latin typeface="Arial" panose="020B0604020202020204" pitchFamily="34" charset="0"/>
                <a:cs typeface="Arial" panose="020B0604020202020204" pitchFamily="34" charset="0"/>
              </a:rPr>
              <a:t>British Troops in Boston</a:t>
            </a:r>
          </a:p>
        </p:txBody>
      </p:sp>
      <p:sp>
        <p:nvSpPr>
          <p:cNvPr id="8" name="Woodson Principles…">
            <a:extLst>
              <a:ext uri="{FF2B5EF4-FFF2-40B4-BE49-F238E27FC236}">
                <a16:creationId xmlns:a16="http://schemas.microsoft.com/office/drawing/2014/main" id="{E54609A6-499D-864A-A975-F1FED53C4BF5}"/>
              </a:ext>
            </a:extLst>
          </p:cNvPr>
          <p:cNvSpPr txBox="1">
            <a:spLocks/>
          </p:cNvSpPr>
          <p:nvPr/>
        </p:nvSpPr>
        <p:spPr>
          <a:xfrm>
            <a:off x="5029200" y="914400"/>
            <a:ext cx="1190516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panose="020B0604020202020204" pitchFamily="34" charset="0"/>
                <a:cs typeface="Arial" panose="020B0604020202020204" pitchFamily="34" charset="0"/>
              </a:rPr>
              <a:t>British Troops in Boston</a:t>
            </a:r>
          </a:p>
        </p:txBody>
      </p:sp>
      <p:pic>
        <p:nvPicPr>
          <p:cNvPr id="6" name="Picture 5">
            <a:extLst>
              <a:ext uri="{FF2B5EF4-FFF2-40B4-BE49-F238E27FC236}">
                <a16:creationId xmlns:a16="http://schemas.microsoft.com/office/drawing/2014/main" id="{871BD55F-DE3A-7248-B33D-A0B64D9571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20035" y="2131068"/>
            <a:ext cx="7669528" cy="6764098"/>
          </a:xfrm>
          <a:prstGeom prst="rect">
            <a:avLst/>
          </a:prstGeom>
          <a:effectLst>
            <a:softEdge rad="127000"/>
          </a:effectLst>
        </p:spPr>
      </p:pic>
      <p:sp>
        <p:nvSpPr>
          <p:cNvPr id="2" name="TextBox 1">
            <a:extLst>
              <a:ext uri="{FF2B5EF4-FFF2-40B4-BE49-F238E27FC236}">
                <a16:creationId xmlns:a16="http://schemas.microsoft.com/office/drawing/2014/main" id="{091D21BE-C3C8-AE97-D405-6AAC14B9C0AD}"/>
              </a:ext>
            </a:extLst>
          </p:cNvPr>
          <p:cNvSpPr txBox="1"/>
          <p:nvPr/>
        </p:nvSpPr>
        <p:spPr>
          <a:xfrm>
            <a:off x="15106389" y="9857426"/>
            <a:ext cx="8496819" cy="2769989"/>
          </a:xfrm>
          <a:prstGeom prst="rect">
            <a:avLst/>
          </a:prstGeom>
          <a:solidFill>
            <a:schemeClr val="accent4">
              <a:lumMod val="40000"/>
              <a:lumOff val="60000"/>
            </a:schemeClr>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4320" tIns="274320" rIns="274320" bIns="274320" numCol="1" spcCol="38100" rtlCol="0" fromWordArt="0" anchor="ctr" anchorCtr="0" forceAA="0" compatLnSpc="1">
            <a:prstTxWarp prst="textNoShape">
              <a:avLst/>
            </a:prstTxWarp>
            <a:spAutoFit/>
          </a:bodyPr>
          <a:lstStyle/>
          <a:p>
            <a:r>
              <a:rPr lang="en-US" sz="3600" i="1" dirty="0">
                <a:solidFill>
                  <a:schemeClr val="bg1"/>
                </a:solidFill>
                <a:latin typeface="Arial" panose="020B0604020202020204" pitchFamily="34" charset="0"/>
                <a:cs typeface="Arial" panose="020B0604020202020204" pitchFamily="34" charset="0"/>
              </a:rPr>
              <a:t>How do you think you would feel to be forced to let soldiers stay in your house? Would it matter whether you were loyal to British rule or opposed it?</a:t>
            </a:r>
            <a:endParaRPr lang="en-US" sz="3600" i="1"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2820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fade">
                                      <p:cBhvr>
                                        <p:cTn id="12" dur="500"/>
                                        <p:tgtEl>
                                          <p:spTgt spid="15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extLst mod="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6713200" cy="1799780"/>
          </a:xfrm>
          <a:prstGeom prst="rect">
            <a:avLst/>
          </a:prstGeom>
        </p:spPr>
        <p:txBody>
          <a:bodyPr lIns="50800" tIns="50800" rIns="50800" bIns="50800" anchor="t">
            <a:noAutofit/>
          </a:bodyPr>
          <a:lstStyle/>
          <a:p>
            <a:r>
              <a:rPr lang="en-US" sz="3600" dirty="0">
                <a:latin typeface="Arial"/>
                <a:cs typeface="Arial"/>
              </a:rPr>
              <a:t>In February 1770, a Bostonian named Ebenezer Richardson, who was considered a </a:t>
            </a:r>
            <a:r>
              <a:rPr lang="en-US" sz="3600" b="1" dirty="0">
                <a:latin typeface="Arial"/>
                <a:cs typeface="Arial"/>
              </a:rPr>
              <a:t>Tory </a:t>
            </a:r>
            <a:r>
              <a:rPr lang="en-US" sz="3600" dirty="0">
                <a:latin typeface="Arial"/>
                <a:cs typeface="Arial"/>
              </a:rPr>
              <a:t>(British loyalist)</a:t>
            </a:r>
            <a:r>
              <a:rPr lang="en-US" sz="3600" b="1" dirty="0">
                <a:latin typeface="Arial"/>
                <a:cs typeface="Arial"/>
              </a:rPr>
              <a:t> </a:t>
            </a:r>
            <a:r>
              <a:rPr lang="en-US" sz="3600" dirty="0">
                <a:latin typeface="Arial"/>
                <a:cs typeface="Arial"/>
              </a:rPr>
              <a:t>informer was harassed by a mob of patriots.  When the mob followed Richardson home and continued to attack his house, he fired his rifle into the crowd. An 11-year old boy was killed.  </a:t>
            </a:r>
            <a:endParaRPr lang="en-US" sz="3600" dirty="0"/>
          </a:p>
          <a:p>
            <a:endParaRPr lang="en-US" sz="3600" dirty="0">
              <a:latin typeface="Arial"/>
              <a:cs typeface="Arial"/>
            </a:endParaRPr>
          </a:p>
          <a:p>
            <a:r>
              <a:rPr lang="en-US" sz="3600" dirty="0">
                <a:latin typeface="Arial"/>
                <a:cs typeface="Arial"/>
              </a:rPr>
              <a:t>The boy, Christopher Seider (or Snider), was buried on February 26, 1770, in a huge, politicized funeral that stirred up public anger. For 11 days, the streets were filled with public outrage, arguments, and even brawls.</a:t>
            </a:r>
            <a:endParaRPr lang="en-US" sz="3600" dirty="0"/>
          </a:p>
          <a:p>
            <a:endParaRPr lang="en-US" sz="3600" dirty="0">
              <a:latin typeface="Arial" panose="020B0604020202020204" pitchFamily="34" charset="0"/>
            </a:endParaRPr>
          </a:p>
          <a:p>
            <a:pPr lvl="0"/>
            <a:endParaRPr lang="en-US" sz="3600" dirty="0">
              <a:latin typeface="Arial" panose="020B0604020202020204" pitchFamily="34" charset="0"/>
            </a:endParaRPr>
          </a:p>
        </p:txBody>
      </p:sp>
      <p:sp>
        <p:nvSpPr>
          <p:cNvPr id="3" name="Woodson Principles…">
            <a:extLst>
              <a:ext uri="{FF2B5EF4-FFF2-40B4-BE49-F238E27FC236}">
                <a16:creationId xmlns:a16="http://schemas.microsoft.com/office/drawing/2014/main" id="{03305699-4826-6E42-ABDF-56F2FC1CBBF2}"/>
              </a:ext>
            </a:extLst>
          </p:cNvPr>
          <p:cNvSpPr txBox="1">
            <a:spLocks/>
          </p:cNvSpPr>
          <p:nvPr/>
        </p:nvSpPr>
        <p:spPr>
          <a:xfrm>
            <a:off x="5029200" y="1073160"/>
            <a:ext cx="15479989"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bg1"/>
                </a:solidFill>
                <a:latin typeface="Arial"/>
                <a:cs typeface="Arial"/>
              </a:rPr>
              <a:t>Tensions Rise</a:t>
            </a:r>
            <a:endParaRPr lang="en-US" b="1"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E5E1BD14-14AD-5B48-930C-508B97D4F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73009" y="6858000"/>
            <a:ext cx="5469334" cy="6102625"/>
          </a:xfrm>
          <a:prstGeom prst="rect">
            <a:avLst/>
          </a:prstGeom>
          <a:effectLst>
            <a:softEdge rad="127000"/>
          </a:effectLst>
        </p:spPr>
      </p:pic>
      <p:sp>
        <p:nvSpPr>
          <p:cNvPr id="11" name="Rectangle 10">
            <a:extLst>
              <a:ext uri="{FF2B5EF4-FFF2-40B4-BE49-F238E27FC236}">
                <a16:creationId xmlns:a16="http://schemas.microsoft.com/office/drawing/2014/main" id="{86BC1F86-5563-B542-868C-09CB9AD1E1C1}"/>
              </a:ext>
            </a:extLst>
          </p:cNvPr>
          <p:cNvSpPr/>
          <p:nvPr/>
        </p:nvSpPr>
        <p:spPr>
          <a:xfrm>
            <a:off x="10126277" y="11755133"/>
            <a:ext cx="7832034" cy="954107"/>
          </a:xfrm>
          <a:prstGeom prst="rect">
            <a:avLst/>
          </a:prstGeom>
        </p:spPr>
        <p:txBody>
          <a:bodyPr wrap="square">
            <a:spAutoFit/>
          </a:bodyPr>
          <a:lstStyle/>
          <a:p>
            <a:pPr algn="r"/>
            <a:r>
              <a:rPr lang="en-US" dirty="0">
                <a:solidFill>
                  <a:schemeClr val="bg1">
                    <a:lumMod val="50000"/>
                    <a:lumOff val="50000"/>
                  </a:schemeClr>
                </a:solidFill>
                <a:latin typeface="Arial" panose="020B0604020202020204" pitchFamily="34" charset="0"/>
                <a:cs typeface="Arial" panose="020B0604020202020204" pitchFamily="34" charset="0"/>
              </a:rPr>
              <a:t>Depiction of Christopher Seider</a:t>
            </a:r>
          </a:p>
          <a:p>
            <a:pPr algn="r"/>
            <a:r>
              <a:rPr lang="en-US" dirty="0">
                <a:solidFill>
                  <a:schemeClr val="bg1">
                    <a:lumMod val="50000"/>
                    <a:lumOff val="50000"/>
                  </a:schemeClr>
                </a:solidFill>
                <a:latin typeface="Arial" panose="020B0604020202020204" pitchFamily="34" charset="0"/>
                <a:cs typeface="Arial" panose="020B0604020202020204" pitchFamily="34" charset="0"/>
              </a:rPr>
              <a:t>By Jessalyn Perry </a:t>
            </a:r>
          </a:p>
        </p:txBody>
      </p:sp>
      <p:sp>
        <p:nvSpPr>
          <p:cNvPr id="2" name="TextBox 1">
            <a:extLst>
              <a:ext uri="{FF2B5EF4-FFF2-40B4-BE49-F238E27FC236}">
                <a16:creationId xmlns:a16="http://schemas.microsoft.com/office/drawing/2014/main" id="{761E102F-B670-2379-F275-1622C6440772}"/>
              </a:ext>
            </a:extLst>
          </p:cNvPr>
          <p:cNvSpPr txBox="1"/>
          <p:nvPr/>
        </p:nvSpPr>
        <p:spPr>
          <a:xfrm>
            <a:off x="5029200" y="7315200"/>
            <a:ext cx="12441381"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dirty="0">
                <a:solidFill>
                  <a:schemeClr val="bg1"/>
                </a:solidFill>
                <a:latin typeface="Arial"/>
                <a:cs typeface="Arial" panose="020B0604020202020204" pitchFamily="34" charset="0"/>
              </a:rPr>
              <a:t>On March 5, a young wigmaker’s apprentice mocked a British infantry captain and, in return, was struck with a rifle butt by a sentry named Hugh White. When news of this incident spread, Boston civilians took to the streets and chased White to the King Street custom house, where he sought the help of its guards. ​</a:t>
            </a:r>
            <a:r>
              <a:rPr lang="en-US" sz="3600" dirty="0">
                <a:solidFill>
                  <a:schemeClr val="bg1"/>
                </a:solidFill>
                <a:latin typeface="Arial"/>
                <a:cs typeface="Arial"/>
              </a:rPr>
              <a:t>​</a:t>
            </a:r>
            <a:endParaRPr lang="en-US"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1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Custom 1">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297FD5"/>
      </a:hlink>
      <a:folHlink>
        <a:srgbClr val="3EBBF0"/>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4327</Words>
  <Application>Microsoft Office PowerPoint</Application>
  <PresentationFormat>Custom</PresentationFormat>
  <Paragraphs>233</Paragraphs>
  <Slides>30</Slides>
  <Notes>30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Arial</vt:lpstr>
      <vt:lpstr>Bodoni SvtyTwo ITC TT-Bold</vt:lpstr>
      <vt:lpstr>Bodoni SvtyTwo ITC TT-Book</vt:lpstr>
      <vt:lpstr>Helvetica Neue</vt:lpstr>
      <vt:lpstr>Lato Regular</vt:lpstr>
      <vt:lpstr>Lato-Light</vt:lpstr>
      <vt:lpstr>Segoe UI</vt:lpstr>
      <vt:lpstr>21_BasicWhite</vt:lpstr>
      <vt:lpstr>21_BasicWhite</vt:lpstr>
      <vt:lpstr>Crispus Attucks  First Man to Fall in the American Revolution</vt:lpstr>
      <vt:lpstr>Making of an American Martyr</vt:lpstr>
      <vt:lpstr>PowerPoint Presentation</vt:lpstr>
      <vt:lpstr>PowerPoint Presentation</vt:lpstr>
      <vt:lpstr>Life as a Sailor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History vs. Memory</vt:lpstr>
      <vt:lpstr>History vs. Memory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modified xsi:type="dcterms:W3CDTF">2023-01-31T19:51:02Z</dcterms:modified>
  <cp:category/>
</cp:coreProperties>
</file>