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sldIdLst>
    <p:sldId id="265" r:id="rId2"/>
    <p:sldId id="373" r:id="rId3"/>
    <p:sldId id="342" r:id="rId4"/>
    <p:sldId id="343" r:id="rId5"/>
    <p:sldId id="346" r:id="rId6"/>
    <p:sldId id="344" r:id="rId7"/>
    <p:sldId id="366" r:id="rId8"/>
    <p:sldId id="345" r:id="rId9"/>
    <p:sldId id="347" r:id="rId10"/>
    <p:sldId id="374" r:id="rId11"/>
    <p:sldId id="348" r:id="rId12"/>
    <p:sldId id="368" r:id="rId13"/>
    <p:sldId id="375" r:id="rId14"/>
    <p:sldId id="349" r:id="rId15"/>
    <p:sldId id="354" r:id="rId16"/>
    <p:sldId id="350" r:id="rId17"/>
    <p:sldId id="358" r:id="rId18"/>
    <p:sldId id="359" r:id="rId19"/>
    <p:sldId id="363" r:id="rId20"/>
    <p:sldId id="356" r:id="rId21"/>
    <p:sldId id="361" r:id="rId22"/>
    <p:sldId id="360" r:id="rId23"/>
    <p:sldId id="340" r:id="rId24"/>
    <p:sldId id="316"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0F48A0B-261C-6AC3-C345-38CD627781C3}" name="Joshua Buursma" initials="JB" userId="S::jbuursma@woodsoncenter.org::d07147bd-e4a1-4f12-8764-6eac6e6688ad" providerId="AD"/>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01"/>
    <p:restoredTop sz="75832"/>
  </p:normalViewPr>
  <p:slideViewPr>
    <p:cSldViewPr snapToGrid="0" snapToObjects="1">
      <p:cViewPr varScale="1">
        <p:scale>
          <a:sx n="32" d="100"/>
          <a:sy n="32" d="100"/>
        </p:scale>
        <p:origin x="1051" y="77"/>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35"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Helvetica Neue"/>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http://oldgoldsoul.com/wp-content/uploads/2019/03/cuffe.jpg</a:t>
            </a:r>
          </a:p>
        </p:txBody>
      </p:sp>
    </p:spTree>
    <p:extLst>
      <p:ext uri="{BB962C8B-B14F-4D97-AF65-F5344CB8AC3E}">
        <p14:creationId xmlns:p14="http://schemas.microsoft.com/office/powerpoint/2010/main" val="971098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https://paulcuffe.org/images/#gallery-6</a:t>
            </a:r>
          </a:p>
        </p:txBody>
      </p:sp>
    </p:spTree>
    <p:extLst>
      <p:ext uri="{BB962C8B-B14F-4D97-AF65-F5344CB8AC3E}">
        <p14:creationId xmlns:p14="http://schemas.microsoft.com/office/powerpoint/2010/main" val="80142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https://images-na.ssl-images-amazon.com/images/I/51nE3o6YTUL._SX339_BO1,204,203,200_.jpg	</a:t>
            </a:r>
          </a:p>
        </p:txBody>
      </p:sp>
    </p:spTree>
    <p:extLst>
      <p:ext uri="{BB962C8B-B14F-4D97-AF65-F5344CB8AC3E}">
        <p14:creationId xmlns:p14="http://schemas.microsoft.com/office/powerpoint/2010/main" val="4015610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4350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4410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http://www.custerbattle.com/wp-content/uploads/2017/04/war-of-1812-H.jpeg</a:t>
            </a:r>
          </a:p>
        </p:txBody>
      </p:sp>
    </p:spTree>
    <p:extLst>
      <p:ext uri="{BB962C8B-B14F-4D97-AF65-F5344CB8AC3E}">
        <p14:creationId xmlns:p14="http://schemas.microsoft.com/office/powerpoint/2010/main" val="358632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https://images.fineartamerica.com/images/artworkimages/mediumlarge/1/statue-of-james-madison-by-walker-k-everett.jpg</a:t>
            </a:r>
          </a:p>
        </p:txBody>
      </p:sp>
    </p:spTree>
    <p:extLst>
      <p:ext uri="{BB962C8B-B14F-4D97-AF65-F5344CB8AC3E}">
        <p14:creationId xmlns:p14="http://schemas.microsoft.com/office/powerpoint/2010/main" val="1861706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https://paulcuffe.org/wp-content/uploads/2017/09/WHScuffemasthead.jpg</a:t>
            </a:r>
          </a:p>
        </p:txBody>
      </p:sp>
    </p:spTree>
    <p:extLst>
      <p:ext uri="{BB962C8B-B14F-4D97-AF65-F5344CB8AC3E}">
        <p14:creationId xmlns:p14="http://schemas.microsoft.com/office/powerpoint/2010/main" val="2469322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blog.nyhistory.org</a:t>
            </a:r>
            <a:r>
              <a:rPr lang="en-US" dirty="0"/>
              <a:t>/wp-content/uploads/2015/06/nyhs_blog_004-e1434556598888.jpg</a:t>
            </a:r>
          </a:p>
          <a:p>
            <a:endParaRPr lang="en-US" dirty="0"/>
          </a:p>
        </p:txBody>
      </p:sp>
    </p:spTree>
    <p:extLst>
      <p:ext uri="{BB962C8B-B14F-4D97-AF65-F5344CB8AC3E}">
        <p14:creationId xmlns:p14="http://schemas.microsoft.com/office/powerpoint/2010/main" val="3471085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https://paulcuffe.org/wp-content/uploads/2018/03/IMG_5528.jpg</a:t>
            </a:r>
          </a:p>
          <a:p>
            <a:endParaRPr lang="en-US" dirty="0"/>
          </a:p>
        </p:txBody>
      </p:sp>
    </p:spTree>
    <p:extLst>
      <p:ext uri="{BB962C8B-B14F-4D97-AF65-F5344CB8AC3E}">
        <p14:creationId xmlns:p14="http://schemas.microsoft.com/office/powerpoint/2010/main" val="1187046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https://paulcuffe.org/images/#gallery-4</a:t>
            </a:r>
          </a:p>
        </p:txBody>
      </p:sp>
    </p:spTree>
    <p:extLst>
      <p:ext uri="{BB962C8B-B14F-4D97-AF65-F5344CB8AC3E}">
        <p14:creationId xmlns:p14="http://schemas.microsoft.com/office/powerpoint/2010/main" val="3157207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https://images.fineartamerica.com/images-medium-large-5/paul-cuffe-1759-1817-granger.jpg</a:t>
            </a:r>
          </a:p>
        </p:txBody>
      </p:sp>
    </p:spTree>
    <p:extLst>
      <p:ext uri="{BB962C8B-B14F-4D97-AF65-F5344CB8AC3E}">
        <p14:creationId xmlns:p14="http://schemas.microsoft.com/office/powerpoint/2010/main" val="239275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https://upload.wikimedia.org/wikipedia/commons/9/9b/Portrait_of_a_Black_Sailor_(Paul_Cuffe%3F)_-_Google_Art_Project.jpg</a:t>
            </a:r>
          </a:p>
        </p:txBody>
      </p:sp>
    </p:spTree>
    <p:extLst>
      <p:ext uri="{BB962C8B-B14F-4D97-AF65-F5344CB8AC3E}">
        <p14:creationId xmlns:p14="http://schemas.microsoft.com/office/powerpoint/2010/main" val="1863534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https://upload.wikimedia.org/wikipedia/commons/a/a2/Monrovia%2C_Liberia%2C_1842.jpg</a:t>
            </a:r>
          </a:p>
        </p:txBody>
      </p:sp>
    </p:spTree>
    <p:extLst>
      <p:ext uri="{BB962C8B-B14F-4D97-AF65-F5344CB8AC3E}">
        <p14:creationId xmlns:p14="http://schemas.microsoft.com/office/powerpoint/2010/main" val="9771537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https://esacademic.com/pictures/eswiki/80/Paul_Cuffee4.jpg</a:t>
            </a:r>
          </a:p>
        </p:txBody>
      </p:sp>
    </p:spTree>
    <p:extLst>
      <p:ext uri="{BB962C8B-B14F-4D97-AF65-F5344CB8AC3E}">
        <p14:creationId xmlns:p14="http://schemas.microsoft.com/office/powerpoint/2010/main" val="2073783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https://www.incollect.com/sites/uploads/fig00532.png</a:t>
            </a:r>
          </a:p>
        </p:txBody>
      </p:sp>
    </p:spTree>
    <p:extLst>
      <p:ext uri="{BB962C8B-B14F-4D97-AF65-F5344CB8AC3E}">
        <p14:creationId xmlns:p14="http://schemas.microsoft.com/office/powerpoint/2010/main" val="42248300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3880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https://images.fineartamerica.com/images-medium-large-5/paul-cuffe-1759-1817-granger.jpg</a:t>
            </a:r>
          </a:p>
        </p:txBody>
      </p:sp>
    </p:spTree>
    <p:extLst>
      <p:ext uri="{BB962C8B-B14F-4D97-AF65-F5344CB8AC3E}">
        <p14:creationId xmlns:p14="http://schemas.microsoft.com/office/powerpoint/2010/main" val="2188335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https://paulcuffe.org/images/#gallery-21</a:t>
            </a:r>
          </a:p>
        </p:txBody>
      </p:sp>
    </p:spTree>
    <p:extLst>
      <p:ext uri="{BB962C8B-B14F-4D97-AF65-F5344CB8AC3E}">
        <p14:creationId xmlns:p14="http://schemas.microsoft.com/office/powerpoint/2010/main" val="3515236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https://paulcuffe.org/images/#gallery-23</a:t>
            </a:r>
          </a:p>
        </p:txBody>
      </p:sp>
    </p:spTree>
    <p:extLst>
      <p:ext uri="{BB962C8B-B14F-4D97-AF65-F5344CB8AC3E}">
        <p14:creationId xmlns:p14="http://schemas.microsoft.com/office/powerpoint/2010/main" val="83016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https://paulcuffe.org/images/#gallery-25</a:t>
            </a:r>
          </a:p>
        </p:txBody>
      </p:sp>
    </p:spTree>
    <p:extLst>
      <p:ext uri="{BB962C8B-B14F-4D97-AF65-F5344CB8AC3E}">
        <p14:creationId xmlns:p14="http://schemas.microsoft.com/office/powerpoint/2010/main" val="4222846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https://paulcuffe.org/images/#gallery-27</a:t>
            </a:r>
          </a:p>
        </p:txBody>
      </p:sp>
    </p:spTree>
    <p:extLst>
      <p:ext uri="{BB962C8B-B14F-4D97-AF65-F5344CB8AC3E}">
        <p14:creationId xmlns:p14="http://schemas.microsoft.com/office/powerpoint/2010/main" val="802861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https://ids.si.edu/ids/deliveryService?id=NMAAHC-2009_26_1_001&amp;max=500</a:t>
            </a:r>
          </a:p>
        </p:txBody>
      </p:sp>
    </p:spTree>
    <p:extLst>
      <p:ext uri="{BB962C8B-B14F-4D97-AF65-F5344CB8AC3E}">
        <p14:creationId xmlns:p14="http://schemas.microsoft.com/office/powerpoint/2010/main" val="904857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https://paulcuffe.org/images/#gallery-7</a:t>
            </a:r>
          </a:p>
        </p:txBody>
      </p:sp>
    </p:spTree>
    <p:extLst>
      <p:ext uri="{BB962C8B-B14F-4D97-AF65-F5344CB8AC3E}">
        <p14:creationId xmlns:p14="http://schemas.microsoft.com/office/powerpoint/2010/main" val="24991243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102312" y="609126"/>
            <a:ext cx="20358152" cy="1264450"/>
          </a:xfrm>
          <a:prstGeom prst="rect">
            <a:avLst/>
          </a:prstGeom>
        </p:spPr>
        <p:txBody>
          <a:bodyPr anchor="b"/>
          <a:lstStyle>
            <a:lvl1pPr>
              <a:defRPr sz="7000" b="0" i="0" spc="-140">
                <a:solidFill>
                  <a:schemeClr val="tx2">
                    <a:lumMod val="10000"/>
                  </a:schemeClr>
                </a:solidFill>
                <a:latin typeface="Arial" panose="020B0604020202020204" pitchFamily="34"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102312" y="2155037"/>
            <a:ext cx="20358152"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1pPr>
            <a:lvl2pPr marL="0" indent="45720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2pPr>
            <a:lvl3pPr marL="0" indent="91440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3pPr>
            <a:lvl4pPr marL="0" indent="137160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4pPr>
            <a:lvl5pPr marL="0" indent="182880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pic>
        <p:nvPicPr>
          <p:cNvPr id="8" name="Picture 7">
            <a:extLst>
              <a:ext uri="{FF2B5EF4-FFF2-40B4-BE49-F238E27FC236}">
                <a16:creationId xmlns:a16="http://schemas.microsoft.com/office/drawing/2014/main" id="{C33FEB9C-CF3F-4039-9798-3A69BABA0D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xfrm>
            <a:off x="5340350" y="921940"/>
            <a:ext cx="21971000" cy="1433163"/>
          </a:xfrm>
          <a:prstGeom prst="rect">
            <a:avLst/>
          </a:prstGeom>
        </p:spPr>
        <p:txBody>
          <a:bodyPr/>
          <a:lstStyle>
            <a:lvl1pPr>
              <a:defRPr>
                <a:solidFill>
                  <a:schemeClr val="tx2">
                    <a:lumMod val="10000"/>
                  </a:schemeClr>
                </a:solidFill>
              </a:defRPr>
            </a:lvl1pPr>
          </a:lstStyle>
          <a:p>
            <a:r>
              <a:t>Slide Title</a:t>
            </a:r>
          </a:p>
        </p:txBody>
      </p:sp>
      <p:sp>
        <p:nvSpPr>
          <p:cNvPr id="45" name="Slide Subtitle"/>
          <p:cNvSpPr txBox="1">
            <a:spLocks noGrp="1"/>
          </p:cNvSpPr>
          <p:nvPr>
            <p:ph type="body" sz="quarter" idx="21" hasCustomPrompt="1"/>
          </p:nvPr>
        </p:nvSpPr>
        <p:spPr>
          <a:xfrm>
            <a:off x="5340350" y="2405294"/>
            <a:ext cx="21971000" cy="934780"/>
          </a:xfrm>
          <a:prstGeom prst="rect">
            <a:avLst/>
          </a:prstGeom>
        </p:spPr>
        <p:txBody>
          <a:bodyPr lIns="45719" tIns="45719" rIns="45719" bIns="45719"/>
          <a:lstStyle>
            <a:lvl1pPr marL="0" indent="0" defTabSz="825500">
              <a:lnSpc>
                <a:spcPct val="100000"/>
              </a:lnSpc>
              <a:buSzTx/>
              <a:buNone/>
              <a:defRPr sz="3000">
                <a:solidFill>
                  <a:schemeClr val="tx2">
                    <a:lumMod val="10000"/>
                  </a:schemeClr>
                </a:solidFill>
                <a:uFill>
                  <a:solidFill>
                    <a:srgbClr val="000000"/>
                  </a:solidFill>
                </a:uFill>
                <a:latin typeface="+mn-lt"/>
                <a:ea typeface="+mn-ea"/>
                <a:cs typeface="+mn-cs"/>
                <a:sym typeface="Lato-Light"/>
              </a:defRPr>
            </a:lvl1pPr>
          </a:lstStyle>
          <a:p>
            <a:r>
              <a:t>Slide Subtitle</a:t>
            </a:r>
          </a:p>
        </p:txBody>
      </p:sp>
      <p:sp>
        <p:nvSpPr>
          <p:cNvPr id="46" name="Body Level One…"/>
          <p:cNvSpPr txBox="1">
            <a:spLocks noGrp="1"/>
          </p:cNvSpPr>
          <p:nvPr>
            <p:ph type="body" idx="1" hasCustomPrompt="1"/>
          </p:nvPr>
        </p:nvSpPr>
        <p:spPr>
          <a:xfrm>
            <a:off x="5340350" y="4053144"/>
            <a:ext cx="21971000" cy="8256012"/>
          </a:xfrm>
          <a:prstGeom prst="rect">
            <a:avLst/>
          </a:prstGeom>
        </p:spPr>
        <p:txBody>
          <a:bodyPr/>
          <a:lstStyle>
            <a:lvl1pPr>
              <a:defRPr>
                <a:solidFill>
                  <a:schemeClr val="tx2">
                    <a:lumMod val="10000"/>
                  </a:schemeClr>
                </a:solidFill>
              </a:defRPr>
            </a:lvl1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4787900" y="1211484"/>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4787900" y="301025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Helvetica Neue"/>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chemeClr val="tx2">
              <a:lumMod val="10000"/>
            </a:schemeClr>
          </a:solidFill>
          <a:uFillTx/>
          <a:latin typeface="+mn-lt"/>
          <a:ea typeface="+mn-ea"/>
          <a:cs typeface="+mn-cs"/>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chemeClr val="tx2">
              <a:lumMod val="10000"/>
            </a:schemeClr>
          </a:solidFill>
          <a:uFillTx/>
          <a:latin typeface="Arial" panose="020B0604020202020204" pitchFamily="34" charset="0"/>
          <a:ea typeface="Arial" panose="020B0604020202020204" pitchFamily="34" charset="0"/>
          <a:cs typeface="Arial" panose="020B0604020202020204"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paulcuffe.or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paulcuffe.or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paulcuffe.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paulcuffe.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nmaahc.si.edu/object/nmaahc_2009.26.1"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6333400" y="893272"/>
            <a:ext cx="18299080" cy="1100215"/>
          </a:xfrm>
          <a:prstGeom prst="rect">
            <a:avLst/>
          </a:prstGeom>
        </p:spPr>
        <p:txBody>
          <a:bodyPr anchor="t">
            <a:noAutofit/>
          </a:bodyPr>
          <a:lstStyle/>
          <a:p>
            <a:r>
              <a:rPr lang="en-US" b="1" dirty="0">
                <a:latin typeface="+mj-lt"/>
              </a:rPr>
              <a:t>Paul Cuffe</a:t>
            </a:r>
            <a:r>
              <a:rPr lang="en-US" sz="9600" b="1" dirty="0">
                <a:latin typeface="+mj-lt"/>
              </a:rPr>
              <a:t>    </a:t>
            </a:r>
            <a:br>
              <a:rPr lang="en-US" sz="9600" b="1" dirty="0"/>
            </a:br>
            <a:r>
              <a:rPr lang="en-US" sz="4800" b="1" dirty="0">
                <a:latin typeface="+mj-lt"/>
              </a:rPr>
              <a:t>Daring Seafarer and Early Abolitionist</a:t>
            </a:r>
            <a:br>
              <a:rPr lang="en-US" sz="4800" b="1" dirty="0">
                <a:latin typeface="+mj-lt"/>
              </a:rPr>
            </a:br>
            <a:endParaRPr sz="4800" b="1" dirty="0">
              <a:latin typeface="+mj-lt"/>
            </a:endParaRPr>
          </a:p>
        </p:txBody>
      </p:sp>
      <p:sp>
        <p:nvSpPr>
          <p:cNvPr id="3" name="Woodson Principles Critical Thinking and Discussion Questions">
            <a:extLst>
              <a:ext uri="{FF2B5EF4-FFF2-40B4-BE49-F238E27FC236}">
                <a16:creationId xmlns:a16="http://schemas.microsoft.com/office/drawing/2014/main" id="{A328A876-923C-B346-935E-5F7655038368}"/>
              </a:ext>
            </a:extLst>
          </p:cNvPr>
          <p:cNvSpPr txBox="1">
            <a:spLocks/>
          </p:cNvSpPr>
          <p:nvPr/>
        </p:nvSpPr>
        <p:spPr>
          <a:xfrm>
            <a:off x="3798920" y="2985816"/>
            <a:ext cx="19177347" cy="1762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4000" dirty="0"/>
          </a:p>
          <a:p>
            <a:pPr hangingPunct="1"/>
            <a:endParaRPr lang="en-US" dirty="0"/>
          </a:p>
        </p:txBody>
      </p:sp>
      <p:sp>
        <p:nvSpPr>
          <p:cNvPr id="6" name="TextBox 5">
            <a:extLst>
              <a:ext uri="{FF2B5EF4-FFF2-40B4-BE49-F238E27FC236}">
                <a16:creationId xmlns:a16="http://schemas.microsoft.com/office/drawing/2014/main" id="{6323D642-735A-B549-9F65-54081BCACB74}"/>
              </a:ext>
            </a:extLst>
          </p:cNvPr>
          <p:cNvSpPr txBox="1"/>
          <p:nvPr/>
        </p:nvSpPr>
        <p:spPr>
          <a:xfrm>
            <a:off x="6333400" y="4143232"/>
            <a:ext cx="3180358"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c. 1759 - 1817 </a:t>
            </a: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7" name="Lorem ipsum…">
            <a:extLst>
              <a:ext uri="{FF2B5EF4-FFF2-40B4-BE49-F238E27FC236}">
                <a16:creationId xmlns:a16="http://schemas.microsoft.com/office/drawing/2014/main" id="{D7AADA00-B515-FA41-BCC1-FB3A9C650B38}"/>
              </a:ext>
            </a:extLst>
          </p:cNvPr>
          <p:cNvSpPr txBox="1"/>
          <p:nvPr/>
        </p:nvSpPr>
        <p:spPr>
          <a:xfrm>
            <a:off x="7325101" y="5353820"/>
            <a:ext cx="12124984" cy="66989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nchor="t"/>
          <a:lstStyle/>
          <a:p>
            <a:pPr marL="457200" indent="-457200">
              <a:buFont typeface="Arial" panose="020B0604020202020204" pitchFamily="34" charset="0"/>
              <a:buChar char="•"/>
            </a:pPr>
            <a:r>
              <a:rPr lang="en-US" sz="3600" dirty="0">
                <a:solidFill>
                  <a:schemeClr val="tx2">
                    <a:lumMod val="10000"/>
                  </a:schemeClr>
                </a:solidFill>
                <a:latin typeface="Arial" panose="020B0604020202020204" pitchFamily="34" charset="0"/>
                <a:cs typeface="Arial" panose="020B0604020202020204" pitchFamily="34" charset="0"/>
              </a:rPr>
              <a:t> Mariner</a:t>
            </a:r>
          </a:p>
          <a:p>
            <a:endParaRPr lang="en-US" sz="3600" dirty="0">
              <a:solidFill>
                <a:schemeClr val="tx2">
                  <a:lumMod val="10000"/>
                </a:schemeClr>
              </a:solidFill>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solidFill>
                  <a:schemeClr val="tx2">
                    <a:lumMod val="10000"/>
                  </a:schemeClr>
                </a:solidFill>
                <a:latin typeface="Arial" panose="020B0604020202020204" pitchFamily="34" charset="0"/>
                <a:cs typeface="Arial" panose="020B0604020202020204" pitchFamily="34" charset="0"/>
              </a:rPr>
              <a:t>Entrepreneur</a:t>
            </a:r>
          </a:p>
          <a:p>
            <a:endParaRPr lang="en-US" sz="3600" dirty="0">
              <a:solidFill>
                <a:schemeClr val="tx2">
                  <a:lumMod val="10000"/>
                </a:schemeClr>
              </a:solidFill>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solidFill>
                  <a:schemeClr val="tx2">
                    <a:lumMod val="10000"/>
                  </a:schemeClr>
                </a:solidFill>
                <a:latin typeface="Arial" panose="020B0604020202020204" pitchFamily="34" charset="0"/>
                <a:cs typeface="Arial" panose="020B0604020202020204" pitchFamily="34" charset="0"/>
              </a:rPr>
              <a:t>Philanthropist</a:t>
            </a:r>
          </a:p>
          <a:p>
            <a:endParaRPr lang="en-US" sz="3600" dirty="0">
              <a:solidFill>
                <a:schemeClr val="tx2">
                  <a:lumMod val="10000"/>
                </a:schemeClr>
              </a:solidFill>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solidFill>
                  <a:schemeClr val="tx2">
                    <a:lumMod val="10000"/>
                  </a:schemeClr>
                </a:solidFill>
                <a:latin typeface="Arial" panose="020B0604020202020204" pitchFamily="34" charset="0"/>
                <a:cs typeface="Arial" panose="020B0604020202020204" pitchFamily="34" charset="0"/>
              </a:rPr>
              <a:t>Abolitionist</a:t>
            </a:r>
          </a:p>
          <a:p>
            <a:endParaRPr lang="en-US" sz="3600" dirty="0">
              <a:solidFill>
                <a:schemeClr val="tx2">
                  <a:lumMod val="10000"/>
                </a:schemeClr>
              </a:solidFill>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solidFill>
                  <a:schemeClr val="tx2">
                    <a:lumMod val="10000"/>
                  </a:schemeClr>
                </a:solidFill>
                <a:latin typeface="Arial" panose="020B0604020202020204" pitchFamily="34" charset="0"/>
                <a:cs typeface="Arial" panose="020B0604020202020204" pitchFamily="34" charset="0"/>
              </a:rPr>
              <a:t>Pioneer</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0FCCB050-5EC7-0D45-BEE9-D38DD86301C6}"/>
              </a:ext>
            </a:extLst>
          </p:cNvPr>
          <p:cNvSpPr/>
          <p:nvPr/>
        </p:nvSpPr>
        <p:spPr>
          <a:xfrm>
            <a:off x="12609686" y="10182591"/>
            <a:ext cx="9544547" cy="1569660"/>
          </a:xfrm>
          <a:prstGeom prst="rect">
            <a:avLst/>
          </a:prstGeom>
        </p:spPr>
        <p:txBody>
          <a:bodyPr wrap="square" lIns="91440" tIns="45720" rIns="91440" bIns="45720" anchor="t">
            <a:spAutoFit/>
          </a:bodyPr>
          <a:lstStyle/>
          <a:p>
            <a:r>
              <a:rPr lang="en-US" sz="3200" dirty="0">
                <a:solidFill>
                  <a:schemeClr val="bg2"/>
                </a:solidFill>
                <a:latin typeface="Arial" panose="020B0604020202020204" pitchFamily="34" charset="0"/>
                <a:cs typeface="Arial" panose="020B0604020202020204" pitchFamily="34" charset="0"/>
              </a:rPr>
              <a:t>This oil-on-canvas painting once sold as an image of Captain Paul Cuffe – but we do not know where the painting came from or if it is actually </a:t>
            </a:r>
            <a:r>
              <a:rPr lang="en-US" sz="3200" dirty="0" err="1">
                <a:solidFill>
                  <a:schemeClr val="bg2"/>
                </a:solidFill>
                <a:latin typeface="Arial" panose="020B0604020202020204" pitchFamily="34" charset="0"/>
                <a:cs typeface="Arial" panose="020B0604020202020204" pitchFamily="34" charset="0"/>
              </a:rPr>
              <a:t>Cuffe</a:t>
            </a:r>
            <a:r>
              <a:rPr lang="en-US" sz="3200" dirty="0">
                <a:solidFill>
                  <a:schemeClr val="bg2"/>
                </a:solidFill>
                <a:latin typeface="Arial" panose="020B0604020202020204" pitchFamily="34" charset="0"/>
                <a:cs typeface="Arial" panose="020B0604020202020204" pitchFamily="34" charset="0"/>
              </a:rPr>
              <a:t>.</a:t>
            </a:r>
          </a:p>
        </p:txBody>
      </p:sp>
      <p:pic>
        <p:nvPicPr>
          <p:cNvPr id="10" name="Picture 9">
            <a:extLst>
              <a:ext uri="{FF2B5EF4-FFF2-40B4-BE49-F238E27FC236}">
                <a16:creationId xmlns:a16="http://schemas.microsoft.com/office/drawing/2014/main" id="{81FB688A-53B4-4C4C-9A01-46F9DF9F32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85507" y="3867171"/>
            <a:ext cx="9792906" cy="6241466"/>
          </a:xfrm>
          <a:prstGeom prst="rect">
            <a:avLst/>
          </a:prstGeom>
          <a:effectLst>
            <a:softEdge rad="127000"/>
          </a:effectLst>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7419308" cy="1641277"/>
          </a:xfrm>
          <a:prstGeom prst="rect">
            <a:avLst/>
          </a:prstGeom>
        </p:spPr>
        <p:txBody>
          <a:bodyPr>
            <a:noAutofit/>
          </a:bodyPr>
          <a:lstStyle/>
          <a:p>
            <a:r>
              <a:rPr lang="en-US" sz="3600" dirty="0">
                <a:latin typeface="Arial" panose="020B0604020202020204" pitchFamily="34" charset="0"/>
              </a:rPr>
              <a:t>Imagine what it must have been like sailing across the Atlantic ocean during this era! </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Business Success</a:t>
            </a:r>
          </a:p>
        </p:txBody>
      </p:sp>
      <p:grpSp>
        <p:nvGrpSpPr>
          <p:cNvPr id="9" name="Group 8">
            <a:extLst>
              <a:ext uri="{FF2B5EF4-FFF2-40B4-BE49-F238E27FC236}">
                <a16:creationId xmlns:a16="http://schemas.microsoft.com/office/drawing/2014/main" id="{5AF7A359-5A0F-BC44-B900-16B41700DDB1}"/>
              </a:ext>
            </a:extLst>
          </p:cNvPr>
          <p:cNvGrpSpPr/>
          <p:nvPr/>
        </p:nvGrpSpPr>
        <p:grpSpPr>
          <a:xfrm>
            <a:off x="2709333" y="3927277"/>
            <a:ext cx="11366041" cy="8265908"/>
            <a:chOff x="4319815" y="5612564"/>
            <a:chExt cx="10276454" cy="7285812"/>
          </a:xfrm>
        </p:grpSpPr>
        <p:pic>
          <p:nvPicPr>
            <p:cNvPr id="11" name="Picture 10">
              <a:extLst>
                <a:ext uri="{FF2B5EF4-FFF2-40B4-BE49-F238E27FC236}">
                  <a16:creationId xmlns:a16="http://schemas.microsoft.com/office/drawing/2014/main" id="{60A97B1E-05AD-3F42-9E5F-F4CD6DEE5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9815" y="5612564"/>
              <a:ext cx="10276454" cy="6679695"/>
            </a:xfrm>
            <a:prstGeom prst="rect">
              <a:avLst/>
            </a:prstGeom>
            <a:effectLst>
              <a:softEdge rad="127000"/>
            </a:effectLst>
          </p:spPr>
        </p:pic>
        <p:sp>
          <p:nvSpPr>
            <p:cNvPr id="12" name="Rectangle 11">
              <a:extLst>
                <a:ext uri="{FF2B5EF4-FFF2-40B4-BE49-F238E27FC236}">
                  <a16:creationId xmlns:a16="http://schemas.microsoft.com/office/drawing/2014/main" id="{46934AAF-9F9C-364C-B765-63409C1D2998}"/>
                </a:ext>
              </a:extLst>
            </p:cNvPr>
            <p:cNvSpPr/>
            <p:nvPr/>
          </p:nvSpPr>
          <p:spPr>
            <a:xfrm>
              <a:off x="7766188" y="12382938"/>
              <a:ext cx="6830081" cy="515438"/>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The Traveller, painting by Ray Shaw.  </a:t>
              </a:r>
            </a:p>
          </p:txBody>
        </p:sp>
      </p:grpSp>
      <p:sp>
        <p:nvSpPr>
          <p:cNvPr id="5" name="Rectangle 4">
            <a:extLst>
              <a:ext uri="{FF2B5EF4-FFF2-40B4-BE49-F238E27FC236}">
                <a16:creationId xmlns:a16="http://schemas.microsoft.com/office/drawing/2014/main" id="{4F448AA3-319B-8846-B425-1AE0FB65FCDF}"/>
              </a:ext>
            </a:extLst>
          </p:cNvPr>
          <p:cNvSpPr/>
          <p:nvPr/>
        </p:nvSpPr>
        <p:spPr>
          <a:xfrm>
            <a:off x="14770504" y="4976638"/>
            <a:ext cx="8266477" cy="646331"/>
          </a:xfrm>
          <a:prstGeom prst="rect">
            <a:avLst/>
          </a:prstGeom>
        </p:spPr>
        <p:txBody>
          <a:bodyPr wrap="square">
            <a:spAutoFit/>
          </a:bodyPr>
          <a:lstStyle/>
          <a:p>
            <a:endParaRPr lang="en-US" sz="36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7808A41-D30D-1841-9BE3-C2A552E27E00}"/>
              </a:ext>
            </a:extLst>
          </p:cNvPr>
          <p:cNvSpPr txBox="1"/>
          <p:nvPr/>
        </p:nvSpPr>
        <p:spPr>
          <a:xfrm>
            <a:off x="14841226" y="3771320"/>
            <a:ext cx="7669162"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How long do you think the trip would have taken?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How dangerous do you think it was?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What hazards would it involve?</a:t>
            </a:r>
          </a:p>
        </p:txBody>
      </p:sp>
    </p:spTree>
    <p:extLst>
      <p:ext uri="{BB962C8B-B14F-4D97-AF65-F5344CB8AC3E}">
        <p14:creationId xmlns:p14="http://schemas.microsoft.com/office/powerpoint/2010/main" val="234309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563901" cy="2536861"/>
          </a:xfrm>
          <a:prstGeom prst="rect">
            <a:avLst/>
          </a:prstGeom>
        </p:spPr>
        <p:txBody>
          <a:bodyPr lIns="50800" tIns="50800" rIns="50800" bIns="50800" anchor="t">
            <a:noAutofit/>
          </a:bodyPr>
          <a:lstStyle/>
          <a:p>
            <a:r>
              <a:rPr lang="en-US" sz="3600" dirty="0">
                <a:latin typeface="Arial" panose="020B0604020202020204" pitchFamily="34" charset="0"/>
              </a:rPr>
              <a:t>In London, where he stayed many times during his voyages, Cuffe formed close ties with many in the abolitionist movement. Impressed by this African American entrepreneur and his deep religious convictions, British abolitionists asked Cuffe to sail to a newer British colony—Sierra Leone—created as a settlement for former American slaves who had run away from their masters and joined the British during the Revolutionary War. </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“Back to Africa” Colonization</a:t>
            </a:r>
          </a:p>
        </p:txBody>
      </p:sp>
      <p:sp>
        <p:nvSpPr>
          <p:cNvPr id="2" name="TextBox 1">
            <a:extLst>
              <a:ext uri="{FF2B5EF4-FFF2-40B4-BE49-F238E27FC236}">
                <a16:creationId xmlns:a16="http://schemas.microsoft.com/office/drawing/2014/main" id="{F7CFCB72-A331-114E-80DE-E8C3FE83989E}"/>
              </a:ext>
            </a:extLst>
          </p:cNvPr>
          <p:cNvSpPr txBox="1"/>
          <p:nvPr/>
        </p:nvSpPr>
        <p:spPr>
          <a:xfrm>
            <a:off x="5029200" y="6231070"/>
            <a:ext cx="11873915"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Why would the British be interested in resettling people who had supported them during the Revolutionary War?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Have you heard of the “Back to Africa” movement?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Why would people have supported it?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Why might other people be opposed to it? </a:t>
            </a:r>
          </a:p>
        </p:txBody>
      </p:sp>
      <p:pic>
        <p:nvPicPr>
          <p:cNvPr id="7" name="Picture 6">
            <a:extLst>
              <a:ext uri="{FF2B5EF4-FFF2-40B4-BE49-F238E27FC236}">
                <a16:creationId xmlns:a16="http://schemas.microsoft.com/office/drawing/2014/main" id="{8F657516-95B4-3545-AD4C-871CA2CD7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2800" y="6068273"/>
            <a:ext cx="4927014" cy="7195463"/>
          </a:xfrm>
          <a:prstGeom prst="rect">
            <a:avLst/>
          </a:prstGeom>
          <a:effectLst>
            <a:softEdge rad="127000"/>
          </a:effectLst>
        </p:spPr>
      </p:pic>
      <p:sp>
        <p:nvSpPr>
          <p:cNvPr id="9" name="TextBox 8">
            <a:extLst>
              <a:ext uri="{FF2B5EF4-FFF2-40B4-BE49-F238E27FC236}">
                <a16:creationId xmlns:a16="http://schemas.microsoft.com/office/drawing/2014/main" id="{A9E7A7C8-5E69-4E45-BB61-EE477200FD15}"/>
              </a:ext>
            </a:extLst>
          </p:cNvPr>
          <p:cNvSpPr txBox="1"/>
          <p:nvPr/>
        </p:nvSpPr>
        <p:spPr>
          <a:xfrm>
            <a:off x="6331858" y="11988210"/>
            <a:ext cx="11873916"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2"/>
                </a:solidFill>
                <a:latin typeface="Arial" panose="020B0604020202020204" pitchFamily="34" charset="0"/>
                <a:cs typeface="Arial" panose="020B0604020202020204" pitchFamily="34" charset="0"/>
              </a:rPr>
              <a:t>A biography of Paul </a:t>
            </a:r>
            <a:r>
              <a:rPr lang="en-US" dirty="0" err="1">
                <a:solidFill>
                  <a:schemeClr val="bg2"/>
                </a:solidFill>
                <a:latin typeface="Arial" panose="020B0604020202020204" pitchFamily="34" charset="0"/>
                <a:cs typeface="Arial" panose="020B0604020202020204" pitchFamily="34" charset="0"/>
              </a:rPr>
              <a:t>Cuffe</a:t>
            </a:r>
            <a:r>
              <a:rPr lang="en-US" dirty="0">
                <a:solidFill>
                  <a:schemeClr val="bg2"/>
                </a:solidFill>
                <a:latin typeface="Arial" panose="020B0604020202020204" pitchFamily="34" charset="0"/>
                <a:cs typeface="Arial" panose="020B0604020202020204" pitchFamily="34" charset="0"/>
              </a:rPr>
              <a:t> and his quest to attract freed Blacks from America to the colony of Sierra Leone, by Mary Gage Atkin, 1977.</a:t>
            </a:r>
            <a:endParaRPr kumimoji="0" lang="en-US" sz="28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3325394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2223"/>
          </a:srgbClr>
        </a:solidFill>
        <a:effectLst/>
      </p:bgPr>
    </p:bg>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0542672" cy="2536861"/>
          </a:xfrm>
          <a:prstGeom prst="rect">
            <a:avLst/>
          </a:prstGeom>
        </p:spPr>
        <p:txBody>
          <a:bodyPr lIns="50800" tIns="50800" rIns="50800" bIns="50800" anchor="t">
            <a:noAutofit/>
          </a:bodyPr>
          <a:lstStyle/>
          <a:p>
            <a:r>
              <a:rPr lang="en-US" sz="3600" dirty="0">
                <a:latin typeface="Arial" panose="020B0604020202020204" pitchFamily="34" charset="0"/>
              </a:rPr>
              <a:t>In 1810, Cuffe spoke in Philadelphia to a large group of men sympathetic to the cause of colonization; in December, he set sail for Freetown, Sierra Leone, on his brig, Traveller, with a crew of eight Black men and one White apprentice seaman. For Cuffe, this was not just a business venture - he believed he had been called by God to uplift all his fellow men of African descent.</a:t>
            </a:r>
          </a:p>
          <a:p>
            <a:endParaRPr lang="en-US" sz="3600" dirty="0">
              <a:solidFill>
                <a:schemeClr val="tx2">
                  <a:lumMod val="10000"/>
                </a:schemeClr>
              </a:solidFill>
              <a:latin typeface="Arial" panose="020B0604020202020204" pitchFamily="34" charset="0"/>
            </a:endParaRPr>
          </a:p>
          <a:p>
            <a:r>
              <a:rPr lang="en-US" sz="3600" dirty="0">
                <a:latin typeface="Arial" panose="020B0604020202020204" pitchFamily="34" charset="0"/>
              </a:rPr>
              <a:t>Cuffe docked at Freetown in the spring of 1811. He was encouraged by much of what he saw —functioning courts, churches, and schools surrounded by abundant natural resources. </a:t>
            </a:r>
          </a:p>
          <a:p>
            <a:endParaRPr lang="en-US" sz="3600" dirty="0">
              <a:solidFill>
                <a:schemeClr val="tx2">
                  <a:lumMod val="10000"/>
                </a:schemeClr>
              </a:solidFill>
              <a:latin typeface="Arial" panose="020B0604020202020204" pitchFamily="34" charset="0"/>
            </a:endParaRPr>
          </a:p>
          <a:p>
            <a:r>
              <a:rPr lang="en-US" sz="3600" dirty="0">
                <a:latin typeface="Arial" panose="020B0604020202020204" pitchFamily="34" charset="0"/>
              </a:rPr>
              <a:t>He founded the “Friendly Society of Sierra Leone” after meeting with local leaders in Freetown.</a:t>
            </a:r>
          </a:p>
          <a:p>
            <a:endParaRPr lang="en-US" sz="3600" dirty="0">
              <a:solidFill>
                <a:schemeClr val="tx2">
                  <a:lumMod val="10000"/>
                </a:schemeClr>
              </a:solidFill>
              <a:latin typeface="Arial" panose="020B0604020202020204" pitchFamily="34" charset="0"/>
            </a:endParaRPr>
          </a:p>
          <a:p>
            <a:endParaRPr lang="en-US" sz="3600" dirty="0">
              <a:solidFill>
                <a:schemeClr val="tx2">
                  <a:lumMod val="10000"/>
                </a:schemeClr>
              </a:solidFill>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“Back to Africa” Colonization</a:t>
            </a:r>
          </a:p>
        </p:txBody>
      </p:sp>
      <p:pic>
        <p:nvPicPr>
          <p:cNvPr id="2" name="Graphic 2">
            <a:extLst>
              <a:ext uri="{FF2B5EF4-FFF2-40B4-BE49-F238E27FC236}">
                <a16:creationId xmlns:a16="http://schemas.microsoft.com/office/drawing/2014/main" id="{BA69210D-BA7B-045C-F748-3895F524ED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48799" y="2753641"/>
            <a:ext cx="8158114" cy="8153766"/>
          </a:xfrm>
          <a:prstGeom prst="rect">
            <a:avLst/>
          </a:prstGeom>
        </p:spPr>
      </p:pic>
      <p:sp>
        <p:nvSpPr>
          <p:cNvPr id="8" name="TextBox 7">
            <a:extLst>
              <a:ext uri="{FF2B5EF4-FFF2-40B4-BE49-F238E27FC236}">
                <a16:creationId xmlns:a16="http://schemas.microsoft.com/office/drawing/2014/main" id="{0C71C34F-30B0-9955-34F0-A5923BA1A7DE}"/>
              </a:ext>
            </a:extLst>
          </p:cNvPr>
          <p:cNvSpPr txBox="1"/>
          <p:nvPr/>
        </p:nvSpPr>
        <p:spPr>
          <a:xfrm>
            <a:off x="16338115" y="11646433"/>
            <a:ext cx="7379481"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algn="ctr"/>
            <a:r>
              <a:rPr lang="en-US" sz="3600" dirty="0">
                <a:solidFill>
                  <a:srgbClr val="5E5E5E"/>
                </a:solidFill>
                <a:latin typeface="Arial" panose="020B0604020202020204" pitchFamily="34" charset="0"/>
                <a:cs typeface="Arial" panose="020B0604020202020204" pitchFamily="34" charset="0"/>
              </a:rPr>
              <a:t>Sierra Leone is located on the </a:t>
            </a:r>
            <a:endParaRPr lang="en-US" sz="3600" dirty="0">
              <a:latin typeface="Arial" panose="020B0604020202020204" pitchFamily="34" charset="0"/>
              <a:cs typeface="Arial" panose="020B0604020202020204" pitchFamily="34" charset="0"/>
            </a:endParaRPr>
          </a:p>
          <a:p>
            <a:pPr algn="ctr"/>
            <a:r>
              <a:rPr lang="en-US" sz="3600" dirty="0">
                <a:solidFill>
                  <a:srgbClr val="5E5E5E"/>
                </a:solidFill>
                <a:latin typeface="Arial" panose="020B0604020202020204" pitchFamily="34" charset="0"/>
                <a:cs typeface="Arial" panose="020B0604020202020204" pitchFamily="34" charset="0"/>
              </a:rPr>
              <a:t>West Coast of the African Continent</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863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
          </a:srgbClr>
        </a:solidFill>
        <a:effectLst/>
      </p:bgPr>
    </p:bg>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199" y="2286000"/>
            <a:ext cx="17108905" cy="2536861"/>
          </a:xfrm>
          <a:prstGeom prst="rect">
            <a:avLst/>
          </a:prstGeom>
        </p:spPr>
        <p:txBody>
          <a:bodyPr lIns="50800" tIns="50800" rIns="50800" bIns="50800" anchor="t">
            <a:noAutofit/>
          </a:bodyPr>
          <a:lstStyle/>
          <a:p>
            <a:r>
              <a:rPr lang="en-US" sz="3600" dirty="0">
                <a:latin typeface="Arial" panose="020B0604020202020204" pitchFamily="34" charset="0"/>
              </a:rPr>
              <a:t>Having stayed in Sierra Leone a few months, Cuffe next sailed for Liverpool, England, where he was now famous. Crowds of Englishmen hoping to get a look at the famed captain greeted the Traveller. </a:t>
            </a:r>
          </a:p>
          <a:p>
            <a:endParaRPr lang="en-US" sz="3600" dirty="0">
              <a:latin typeface="Arial" panose="020B0604020202020204" pitchFamily="34" charset="0"/>
            </a:endParaRPr>
          </a:p>
          <a:p>
            <a:r>
              <a:rPr lang="en-US" sz="3600" dirty="0">
                <a:latin typeface="Arial" panose="020B0604020202020204" pitchFamily="34" charset="0"/>
              </a:rPr>
              <a:t>British writers reported on Cuffe’s daily activities as he and fellow abolitionists toured London to raise funds for the Friendly Society and formalize its status. During this time, the supporters made plans for the recruitment of settlers and the colony’s material development. </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“Back to Africa” Colonization</a:t>
            </a:r>
          </a:p>
        </p:txBody>
      </p:sp>
      <p:pic>
        <p:nvPicPr>
          <p:cNvPr id="8" name="Picture 7">
            <a:extLst>
              <a:ext uri="{FF2B5EF4-FFF2-40B4-BE49-F238E27FC236}">
                <a16:creationId xmlns:a16="http://schemas.microsoft.com/office/drawing/2014/main" id="{D2FC1B8E-53AE-498A-8D37-F3E36DF9F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8174588"/>
            <a:ext cx="18012708" cy="5003530"/>
          </a:xfrm>
          <a:prstGeom prst="rect">
            <a:avLst/>
          </a:prstGeom>
          <a:effectLst>
            <a:softEdge rad="127000"/>
          </a:effectLst>
        </p:spPr>
      </p:pic>
    </p:spTree>
    <p:extLst>
      <p:ext uri="{BB962C8B-B14F-4D97-AF65-F5344CB8AC3E}">
        <p14:creationId xmlns:p14="http://schemas.microsoft.com/office/powerpoint/2010/main" val="2448645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050126" cy="2536861"/>
          </a:xfrm>
          <a:prstGeom prst="rect">
            <a:avLst/>
          </a:prstGeom>
        </p:spPr>
        <p:txBody>
          <a:bodyPr lIns="50800" tIns="50800" rIns="50800" bIns="50800" anchor="t">
            <a:noAutofit/>
          </a:bodyPr>
          <a:lstStyle/>
          <a:p>
            <a:r>
              <a:rPr lang="en-US" sz="3600" dirty="0">
                <a:latin typeface="Arial" panose="020B0604020202020204" pitchFamily="34" charset="0"/>
              </a:rPr>
              <a:t>When Cuffe returned to the United States, the War of 1812 between America and Great Britain had broken out. Given that the Traveller was carrying goods from Sierra Leone, a British colony, Cuffe’s ship and cargo were seized. </a:t>
            </a:r>
          </a:p>
          <a:p>
            <a:endParaRPr lang="en-US" sz="3600" dirty="0">
              <a:latin typeface="Arial" panose="020B0604020202020204" pitchFamily="34" charset="0"/>
            </a:endParaRPr>
          </a:p>
          <a:p>
            <a:r>
              <a:rPr lang="en-US" sz="3600" dirty="0">
                <a:latin typeface="Arial" panose="020B0604020202020204" pitchFamily="34" charset="0"/>
              </a:rPr>
              <a:t>But Cuffe had never been afraid to stand up for his rights. He appealed to some of his Quaker friends to arrange a meeting with President James Madison, whom Cuffe hoped to persuade that the situation was only the result of bad timing, not a deliberate attempt to break the blockade. </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War of 1812</a:t>
            </a:r>
          </a:p>
        </p:txBody>
      </p:sp>
      <p:pic>
        <p:nvPicPr>
          <p:cNvPr id="3" name="Picture 2">
            <a:extLst>
              <a:ext uri="{FF2B5EF4-FFF2-40B4-BE49-F238E27FC236}">
                <a16:creationId xmlns:a16="http://schemas.microsoft.com/office/drawing/2014/main" id="{A7E164A6-EFE2-734C-9D08-93D2F80373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3010" y="7124876"/>
            <a:ext cx="17355270" cy="5676724"/>
          </a:xfrm>
          <a:prstGeom prst="rect">
            <a:avLst/>
          </a:prstGeom>
          <a:effectLst>
            <a:softEdge rad="127000"/>
          </a:effectLst>
        </p:spPr>
      </p:pic>
    </p:spTree>
    <p:extLst>
      <p:ext uri="{BB962C8B-B14F-4D97-AF65-F5344CB8AC3E}">
        <p14:creationId xmlns:p14="http://schemas.microsoft.com/office/powerpoint/2010/main" val="3927834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6695" y="2261937"/>
            <a:ext cx="12031579" cy="9414918"/>
          </a:xfrm>
          <a:prstGeom prst="rect">
            <a:avLst/>
          </a:prstGeom>
        </p:spPr>
        <p:txBody>
          <a:bodyPr lIns="50800" tIns="50800" rIns="50800" bIns="50800" anchor="t">
            <a:noAutofit/>
          </a:bodyPr>
          <a:lstStyle/>
          <a:p>
            <a:r>
              <a:rPr lang="en-US" sz="3600" dirty="0">
                <a:latin typeface="Arial" panose="020B0604020202020204" pitchFamily="34" charset="0"/>
              </a:rPr>
              <a:t>Cuffe rode the stagecoach from Massachusetts to Washington and became the first Black American to visit the White House, where he met President James Madison.</a:t>
            </a:r>
          </a:p>
          <a:p>
            <a:endParaRPr lang="en-US" sz="3600" dirty="0">
              <a:latin typeface="Arial" panose="020B0604020202020204" pitchFamily="34" charset="0"/>
            </a:endParaRPr>
          </a:p>
          <a:p>
            <a:r>
              <a:rPr lang="en-US" sz="3600" dirty="0">
                <a:latin typeface="Arial" panose="020B0604020202020204" pitchFamily="34" charset="0"/>
              </a:rPr>
              <a:t>Cuffe was, by all accounts, greeted warmly by the President and his advisors, and Madison ordered that Cuffe’s ship and cargo be released. He wanted to hear about Cuffe’s travels in Sierra Leone and Cuffe’s assessment of its chances for success.</a:t>
            </a:r>
          </a:p>
          <a:p>
            <a:endParaRPr lang="en-US" sz="3600" dirty="0">
              <a:latin typeface="Arial" panose="020B0604020202020204" pitchFamily="34" charset="0"/>
            </a:endParaRPr>
          </a:p>
          <a:p>
            <a:r>
              <a:rPr lang="en-US" sz="3600" dirty="0">
                <a:latin typeface="Arial" panose="020B0604020202020204" pitchFamily="34" charset="0"/>
              </a:rPr>
              <a:t>Madison had a strong interest in colonization and would become a member of the American Colonization Society (ACS) — an effort to colonize Africa with Black American freedmen led mostly by White Southerners (including slave owners) and Presbyterian churchmen. This project which would eventually lead to the creation of Liberia.</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6695"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Visiting The White House</a:t>
            </a:r>
          </a:p>
        </p:txBody>
      </p:sp>
      <p:sp>
        <p:nvSpPr>
          <p:cNvPr id="9" name="TextBox 8">
            <a:extLst>
              <a:ext uri="{FF2B5EF4-FFF2-40B4-BE49-F238E27FC236}">
                <a16:creationId xmlns:a16="http://schemas.microsoft.com/office/drawing/2014/main" id="{DDF1DB5F-2A86-5243-A226-0D9CD6200115}"/>
              </a:ext>
            </a:extLst>
          </p:cNvPr>
          <p:cNvSpPr txBox="1"/>
          <p:nvPr/>
        </p:nvSpPr>
        <p:spPr>
          <a:xfrm>
            <a:off x="17839375" y="11273478"/>
            <a:ext cx="5486400"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2"/>
                </a:solidFill>
                <a:latin typeface="Arial" panose="020B0604020202020204" pitchFamily="34" charset="0"/>
                <a:cs typeface="Arial" panose="020B0604020202020204" pitchFamily="34" charset="0"/>
              </a:rPr>
              <a:t>Statue of James Madison by Walker K. Hancock, Library of Congress James Madison Building, Washington, D.C.</a:t>
            </a:r>
            <a:endParaRPr kumimoji="0" lang="en-US" sz="28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endParaRPr>
          </a:p>
        </p:txBody>
      </p:sp>
      <p:pic>
        <p:nvPicPr>
          <p:cNvPr id="12" name="Picture 11">
            <a:extLst>
              <a:ext uri="{FF2B5EF4-FFF2-40B4-BE49-F238E27FC236}">
                <a16:creationId xmlns:a16="http://schemas.microsoft.com/office/drawing/2014/main" id="{E5CBFC9A-4D53-944F-A59D-B63F4080DA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9375" y="2014615"/>
            <a:ext cx="5486400" cy="9144000"/>
          </a:xfrm>
          <a:prstGeom prst="rect">
            <a:avLst/>
          </a:prstGeom>
          <a:effectLst>
            <a:softEdge rad="63500"/>
          </a:effectLst>
        </p:spPr>
      </p:pic>
    </p:spTree>
    <p:extLst>
      <p:ext uri="{BB962C8B-B14F-4D97-AF65-F5344CB8AC3E}">
        <p14:creationId xmlns:p14="http://schemas.microsoft.com/office/powerpoint/2010/main" val="2653417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7722040" cy="5523052"/>
          </a:xfrm>
          <a:prstGeom prst="rect">
            <a:avLst/>
          </a:prstGeom>
        </p:spPr>
        <p:txBody>
          <a:bodyPr lIns="50800" tIns="50800" rIns="50800" bIns="50800" anchor="t">
            <a:noAutofit/>
          </a:bodyPr>
          <a:lstStyle/>
          <a:p>
            <a:r>
              <a:rPr lang="en-US" sz="3600" dirty="0">
                <a:latin typeface="Arial" panose="020B0604020202020204" pitchFamily="34" charset="0"/>
              </a:rPr>
              <a:t>Though later in life Cuffe did provide advice to the ACS, he was suspicious of their intentions and repelled by the prejudices held by many of its leaders. </a:t>
            </a:r>
          </a:p>
          <a:p>
            <a:endParaRPr lang="en-US" sz="3600" dirty="0">
              <a:latin typeface="Arial" panose="020B0604020202020204" pitchFamily="34" charset="0"/>
            </a:endParaRPr>
          </a:p>
          <a:p>
            <a:r>
              <a:rPr lang="en-US" sz="3600" dirty="0">
                <a:latin typeface="Arial" panose="020B0604020202020204" pitchFamily="34" charset="0"/>
              </a:rPr>
              <a:t>Cuffe believed Christianity, commerce, and democracy could help build in Africa a dramatic example of racial equality. The ACS, on the other hand, saw free Blacks as unequal and viewed colonization as a way to “repatriate” them from America to Africa. </a:t>
            </a:r>
          </a:p>
          <a:p>
            <a:endParaRPr lang="en-US" sz="3600" dirty="0">
              <a:latin typeface="Arial" panose="020B0604020202020204" pitchFamily="34" charset="0"/>
            </a:endParaRPr>
          </a:p>
          <a:p>
            <a:r>
              <a:rPr lang="en-US" sz="3600" dirty="0">
                <a:latin typeface="Arial" panose="020B0604020202020204" pitchFamily="34" charset="0"/>
              </a:rPr>
              <a:t>Still, though proud of his African ancestry, Cuffe always saw America (especially the Massachusetts coast) as his home.</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America: His True Home</a:t>
            </a:r>
          </a:p>
        </p:txBody>
      </p:sp>
      <p:pic>
        <p:nvPicPr>
          <p:cNvPr id="7" name="Picture 6">
            <a:extLst>
              <a:ext uri="{FF2B5EF4-FFF2-40B4-BE49-F238E27FC236}">
                <a16:creationId xmlns:a16="http://schemas.microsoft.com/office/drawing/2014/main" id="{3AD7C610-EFAE-4D51-B961-269BE7B4AA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04210" y="6858000"/>
            <a:ext cx="9339054" cy="6857999"/>
          </a:xfrm>
          <a:prstGeom prst="rect">
            <a:avLst/>
          </a:prstGeom>
          <a:effectLst>
            <a:softEdge rad="152400"/>
          </a:effectLst>
        </p:spPr>
      </p:pic>
      <p:sp>
        <p:nvSpPr>
          <p:cNvPr id="8" name="TextBox 7">
            <a:extLst>
              <a:ext uri="{FF2B5EF4-FFF2-40B4-BE49-F238E27FC236}">
                <a16:creationId xmlns:a16="http://schemas.microsoft.com/office/drawing/2014/main" id="{C1493A5F-7925-4041-BAAC-17645A565468}"/>
              </a:ext>
            </a:extLst>
          </p:cNvPr>
          <p:cNvSpPr txBox="1"/>
          <p:nvPr/>
        </p:nvSpPr>
        <p:spPr>
          <a:xfrm>
            <a:off x="5029200" y="11257988"/>
            <a:ext cx="9874471"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Arial" panose="020B0604020202020204" pitchFamily="34" charset="0"/>
                <a:cs typeface="Arial" panose="020B0604020202020204" pitchFamily="34" charset="0"/>
              </a:rPr>
              <a:t>American Colonization Society membership certification for Jonathan Crane, signed by “James Madison, President,” c. 1830s. In this context the title refers to his leadership of the ACS later in life.</a:t>
            </a:r>
            <a:endParaRPr kumimoji="0" lang="en-US" sz="32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3420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4">
                                            <p:txEl>
                                              <p:pRg st="4" end="4"/>
                                            </p:txEl>
                                          </p:spTgt>
                                        </p:tgtEl>
                                        <p:attrNameLst>
                                          <p:attrName>style.visibility</p:attrName>
                                        </p:attrNameLst>
                                      </p:cBhvr>
                                      <p:to>
                                        <p:strVal val="visible"/>
                                      </p:to>
                                    </p:set>
                                    <p:animEffect transition="in" filter="fade">
                                      <p:cBhvr>
                                        <p:cTn id="15"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8299080" cy="2536861"/>
          </a:xfrm>
          <a:prstGeom prst="rect">
            <a:avLst/>
          </a:prstGeom>
        </p:spPr>
        <p:txBody>
          <a:bodyPr>
            <a:noAutofit/>
          </a:bodyPr>
          <a:lstStyle/>
          <a:p>
            <a:r>
              <a:rPr lang="en-US" sz="3600" dirty="0">
                <a:latin typeface="Arial" panose="020B0604020202020204" pitchFamily="34" charset="0"/>
              </a:rPr>
              <a:t>Cuffe’s final voyage to Sierra Leone in 1815 brought 38 African Americans to Freetown. </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Last Voyage</a:t>
            </a:r>
          </a:p>
          <a:p>
            <a:pPr hangingPunct="1"/>
            <a:endParaRPr lang="en-US" b="1" dirty="0">
              <a:solidFill>
                <a:schemeClr val="tx2">
                  <a:lumMod val="10000"/>
                </a:schemeClr>
              </a:solidFill>
            </a:endParaRPr>
          </a:p>
        </p:txBody>
      </p:sp>
      <p:sp>
        <p:nvSpPr>
          <p:cNvPr id="7" name="TextBox 6">
            <a:extLst>
              <a:ext uri="{FF2B5EF4-FFF2-40B4-BE49-F238E27FC236}">
                <a16:creationId xmlns:a16="http://schemas.microsoft.com/office/drawing/2014/main" id="{85C5F7BE-023B-084A-A976-E25DD674F179}"/>
              </a:ext>
            </a:extLst>
          </p:cNvPr>
          <p:cNvSpPr txBox="1"/>
          <p:nvPr/>
        </p:nvSpPr>
        <p:spPr>
          <a:xfrm>
            <a:off x="5029200" y="3891096"/>
            <a:ext cx="5751095" cy="73045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It seems that Cuffe had been promised funding by his abolitionist friends in Britain to support this venture, but the money never materialized.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Cuffe brought this small number of settlers across the Atlantic at an enormous expense to himself, and lost much of his fortune.</a:t>
            </a:r>
          </a:p>
          <a:p>
            <a:pPr marL="0" marR="0" indent="0" algn="l" defTabSz="2438338" rtl="0" fontAlgn="auto" latinLnBrk="0" hangingPunct="0">
              <a:lnSpc>
                <a:spcPct val="100000"/>
              </a:lnSpc>
              <a:spcBef>
                <a:spcPts val="0"/>
              </a:spcBef>
              <a:spcAft>
                <a:spcPts val="0"/>
              </a:spcAft>
              <a:buClrTx/>
              <a:buSzTx/>
              <a:buFontTx/>
              <a:buNone/>
              <a:tabLst/>
            </a:pP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pic>
        <p:nvPicPr>
          <p:cNvPr id="11" name="Picture 10">
            <a:extLst>
              <a:ext uri="{FF2B5EF4-FFF2-40B4-BE49-F238E27FC236}">
                <a16:creationId xmlns:a16="http://schemas.microsoft.com/office/drawing/2014/main" id="{E6394577-D6CC-D943-AB60-87B48AC76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80519" y="3849260"/>
            <a:ext cx="11790492" cy="7388236"/>
          </a:xfrm>
          <a:prstGeom prst="rect">
            <a:avLst/>
          </a:prstGeom>
          <a:effectLst>
            <a:softEdge rad="127000"/>
          </a:effectLst>
        </p:spPr>
      </p:pic>
    </p:spTree>
    <p:extLst>
      <p:ext uri="{BB962C8B-B14F-4D97-AF65-F5344CB8AC3E}">
        <p14:creationId xmlns:p14="http://schemas.microsoft.com/office/powerpoint/2010/main" val="127357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3953347"/>
            <a:ext cx="8256494" cy="6279886"/>
          </a:xfrm>
          <a:prstGeom prst="rect">
            <a:avLst/>
          </a:prstGeom>
        </p:spPr>
        <p:txBody>
          <a:bodyPr lIns="50800" tIns="50800" rIns="50800" bIns="50800" anchor="t">
            <a:noAutofit/>
          </a:bodyPr>
          <a:lstStyle/>
          <a:p>
            <a:r>
              <a:rPr lang="en-US" sz="3600" dirty="0">
                <a:latin typeface="Arial" panose="020B0604020202020204" pitchFamily="34" charset="0"/>
              </a:rPr>
              <a:t>Cuffe’s last words to his family – “let me pass quietly away” – reflects the noble, reserved character for which he was respected and admired in his lifetime.</a:t>
            </a:r>
          </a:p>
          <a:p>
            <a:endParaRPr lang="en-US" sz="3600" dirty="0">
              <a:latin typeface="Arial" panose="020B0604020202020204" pitchFamily="34" charset="0"/>
            </a:endParaRPr>
          </a:p>
          <a:p>
            <a:r>
              <a:rPr lang="en-US" sz="3600" dirty="0">
                <a:latin typeface="Arial" panose="020B0604020202020204" pitchFamily="34" charset="0"/>
              </a:rPr>
              <a:t>He was buried in the Westport Friends Meeting House cemetery in Massachusetts. </a:t>
            </a:r>
          </a:p>
          <a:p>
            <a:pPr lvl="0"/>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Final Days</a:t>
            </a:r>
          </a:p>
        </p:txBody>
      </p:sp>
      <p:pic>
        <p:nvPicPr>
          <p:cNvPr id="7" name="Picture 6">
            <a:extLst>
              <a:ext uri="{FF2B5EF4-FFF2-40B4-BE49-F238E27FC236}">
                <a16:creationId xmlns:a16="http://schemas.microsoft.com/office/drawing/2014/main" id="{FD961B02-3FDC-7B46-B031-707728178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92666" y="4353601"/>
            <a:ext cx="9635614" cy="5865812"/>
          </a:xfrm>
          <a:prstGeom prst="rect">
            <a:avLst/>
          </a:prstGeom>
          <a:effectLst>
            <a:softEdge rad="127000"/>
          </a:effectLst>
        </p:spPr>
      </p:pic>
      <p:sp>
        <p:nvSpPr>
          <p:cNvPr id="9" name="Rectangle 8">
            <a:extLst>
              <a:ext uri="{FF2B5EF4-FFF2-40B4-BE49-F238E27FC236}">
                <a16:creationId xmlns:a16="http://schemas.microsoft.com/office/drawing/2014/main" id="{39C34556-01F8-E048-B96A-2FAB49D54DD4}"/>
              </a:ext>
            </a:extLst>
          </p:cNvPr>
          <p:cNvSpPr/>
          <p:nvPr/>
        </p:nvSpPr>
        <p:spPr>
          <a:xfrm>
            <a:off x="13692666" y="10219413"/>
            <a:ext cx="9476092" cy="1815882"/>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Gravestones commemorating Paul Cuffe (1759-1817) and his wife Alice Abel Cuffe (1755-1819) are located in the cemetery behind the Friends Meeting House at 930 Main Road, Westport, MA.</a:t>
            </a:r>
          </a:p>
        </p:txBody>
      </p:sp>
      <p:sp>
        <p:nvSpPr>
          <p:cNvPr id="2" name="TextBox 1">
            <a:extLst>
              <a:ext uri="{FF2B5EF4-FFF2-40B4-BE49-F238E27FC236}">
                <a16:creationId xmlns:a16="http://schemas.microsoft.com/office/drawing/2014/main" id="{72C6586E-2733-2F48-BBAE-70B257254B25}"/>
              </a:ext>
            </a:extLst>
          </p:cNvPr>
          <p:cNvSpPr txBox="1"/>
          <p:nvPr/>
        </p:nvSpPr>
        <p:spPr>
          <a:xfrm>
            <a:off x="5029200" y="2527518"/>
            <a:ext cx="17481176"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Just two years later on September 7, 1817, Paul Cuffee died at his home in Westport.</a:t>
            </a:r>
          </a:p>
        </p:txBody>
      </p:sp>
    </p:spTree>
    <p:extLst>
      <p:ext uri="{BB962C8B-B14F-4D97-AF65-F5344CB8AC3E}">
        <p14:creationId xmlns:p14="http://schemas.microsoft.com/office/powerpoint/2010/main" val="44364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2" end="2"/>
                                            </p:txEl>
                                          </p:spTgt>
                                        </p:tgtEl>
                                        <p:attrNameLst>
                                          <p:attrName>style.visibility</p:attrName>
                                        </p:attrNameLst>
                                      </p:cBhvr>
                                      <p:to>
                                        <p:strVal val="visible"/>
                                      </p:to>
                                    </p:set>
                                    <p:animEffect transition="in" filter="fade">
                                      <p:cBhvr>
                                        <p:cTn id="12"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5767489" cy="1405302"/>
          </a:xfrm>
          <a:prstGeom prst="rect">
            <a:avLst/>
          </a:prstGeom>
        </p:spPr>
        <p:txBody>
          <a:bodyPr lIns="50800" tIns="50800" rIns="50800" bIns="50800" anchor="t">
            <a:noAutofit/>
          </a:bodyPr>
          <a:lstStyle/>
          <a:p>
            <a:r>
              <a:rPr lang="en-US" sz="3600" dirty="0">
                <a:latin typeface="Arial" panose="020B0604020202020204" pitchFamily="34" charset="0"/>
              </a:rPr>
              <a:t>Today, Paul Cuffe is widely memorialized and celebrated, especially on the south coast of Massachusetts, where many of his descendants still live.</a:t>
            </a:r>
            <a:r>
              <a:rPr lang="en-US" sz="3600" i="1" dirty="0"/>
              <a:t> </a:t>
            </a:r>
            <a:endParaRPr lang="en-US" sz="3600" dirty="0"/>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Cuffe Remembered</a:t>
            </a:r>
          </a:p>
        </p:txBody>
      </p:sp>
      <p:sp>
        <p:nvSpPr>
          <p:cNvPr id="5" name="TextBox 4">
            <a:extLst>
              <a:ext uri="{FF2B5EF4-FFF2-40B4-BE49-F238E27FC236}">
                <a16:creationId xmlns:a16="http://schemas.microsoft.com/office/drawing/2014/main" id="{B729DBD4-8B8B-6340-8CBF-46FE6649DC1A}"/>
              </a:ext>
            </a:extLst>
          </p:cNvPr>
          <p:cNvSpPr txBox="1"/>
          <p:nvPr/>
        </p:nvSpPr>
        <p:spPr>
          <a:xfrm>
            <a:off x="13246634" y="4250072"/>
            <a:ext cx="8021158"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Cuffe has been called a “Pan-Africanist” and a father of the “Back-to-Africa” movement by later interpreters. In some ways, this is true; Cuffe saw a Black-led colonization movement as a path towards the destruction of the slave trade and the liberation of the African diaspora. But in other ways, his attitudes aligned with those of White 19</a:t>
            </a:r>
            <a:r>
              <a:rPr lang="en-US" sz="3600" baseline="30000" dirty="0">
                <a:solidFill>
                  <a:schemeClr val="tx2">
                    <a:lumMod val="10000"/>
                  </a:schemeClr>
                </a:solidFill>
                <a:latin typeface="Arial" panose="020B0604020202020204" pitchFamily="34" charset="0"/>
                <a:cs typeface="Arial" panose="020B0604020202020204" pitchFamily="34" charset="0"/>
              </a:rPr>
              <a:t>th</a:t>
            </a:r>
            <a:r>
              <a:rPr lang="en-US" sz="3600" dirty="0">
                <a:solidFill>
                  <a:schemeClr val="tx2">
                    <a:lumMod val="10000"/>
                  </a:schemeClr>
                </a:solidFill>
                <a:latin typeface="Arial" panose="020B0604020202020204" pitchFamily="34" charset="0"/>
                <a:cs typeface="Arial" panose="020B0604020202020204" pitchFamily="34" charset="0"/>
              </a:rPr>
              <a:t> century colonialists. </a:t>
            </a:r>
          </a:p>
        </p:txBody>
      </p:sp>
      <p:pic>
        <p:nvPicPr>
          <p:cNvPr id="15" name="Picture 14">
            <a:extLst>
              <a:ext uri="{FF2B5EF4-FFF2-40B4-BE49-F238E27FC236}">
                <a16:creationId xmlns:a16="http://schemas.microsoft.com/office/drawing/2014/main" id="{4E7D6B56-8F5D-0F46-BF5D-80D7C3EEE1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019" y="4250072"/>
            <a:ext cx="7654887" cy="8058764"/>
          </a:xfrm>
          <a:prstGeom prst="rect">
            <a:avLst/>
          </a:prstGeom>
          <a:effectLst>
            <a:softEdge rad="127000"/>
          </a:effectLst>
        </p:spPr>
      </p:pic>
      <p:sp>
        <p:nvSpPr>
          <p:cNvPr id="18" name="Rectangle 17">
            <a:extLst>
              <a:ext uri="{FF2B5EF4-FFF2-40B4-BE49-F238E27FC236}">
                <a16:creationId xmlns:a16="http://schemas.microsoft.com/office/drawing/2014/main" id="{F9E41209-3BDC-F241-BFE7-AAA6909E8D25}"/>
              </a:ext>
            </a:extLst>
          </p:cNvPr>
          <p:cNvSpPr/>
          <p:nvPr/>
        </p:nvSpPr>
        <p:spPr>
          <a:xfrm>
            <a:off x="13246634" y="11231618"/>
            <a:ext cx="9297351" cy="1077218"/>
          </a:xfrm>
          <a:prstGeom prst="rect">
            <a:avLst/>
          </a:prstGeom>
        </p:spPr>
        <p:txBody>
          <a:bodyPr wrap="square">
            <a:spAutoFit/>
          </a:bodyPr>
          <a:lstStyle/>
          <a:p>
            <a:r>
              <a:rPr lang="en-US" sz="3200" dirty="0">
                <a:solidFill>
                  <a:schemeClr val="bg2"/>
                </a:solidFill>
                <a:latin typeface="Arial" panose="020B0604020202020204" pitchFamily="34" charset="0"/>
                <a:cs typeface="Arial" panose="020B0604020202020204" pitchFamily="34" charset="0"/>
              </a:rPr>
              <a:t>Monument located at Westport, MA Quaker Meeting House. </a:t>
            </a:r>
          </a:p>
        </p:txBody>
      </p:sp>
    </p:spTree>
    <p:extLst>
      <p:ext uri="{BB962C8B-B14F-4D97-AF65-F5344CB8AC3E}">
        <p14:creationId xmlns:p14="http://schemas.microsoft.com/office/powerpoint/2010/main" val="2144970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8452288" cy="2536861"/>
          </a:xfrm>
          <a:prstGeom prst="rect">
            <a:avLst/>
          </a:prstGeom>
        </p:spPr>
        <p:txBody>
          <a:bodyPr lIns="50800" tIns="50800" rIns="50800" bIns="50800" anchor="t">
            <a:noAutofit/>
          </a:bodyPr>
          <a:lstStyle/>
          <a:p>
            <a:r>
              <a:rPr lang="en-US" sz="3600" dirty="0">
                <a:latin typeface="Arial" panose="020B0604020202020204" pitchFamily="34" charset="0"/>
              </a:rPr>
              <a:t>Paul Cuffe was a sea captain, entrepreneur, and philanthropist who lived during early development of the United States.</a:t>
            </a:r>
          </a:p>
          <a:p>
            <a:endParaRPr lang="en-US" sz="3600" dirty="0">
              <a:latin typeface="Arial" panose="020B0604020202020204" pitchFamily="34" charset="0"/>
            </a:endParaRPr>
          </a:p>
          <a:p>
            <a:r>
              <a:rPr lang="en-US" sz="3600" dirty="0">
                <a:latin typeface="Arial" panose="020B0604020202020204" pitchFamily="34" charset="0"/>
              </a:rPr>
              <a:t>In the early 1800s, he was perhaps the wealthiest Black man in the country, well known and respected for his business sense and moral character. </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Life Achievements</a:t>
            </a:r>
          </a:p>
        </p:txBody>
      </p:sp>
      <p:pic>
        <p:nvPicPr>
          <p:cNvPr id="10" name="Picture 9">
            <a:extLst>
              <a:ext uri="{FF2B5EF4-FFF2-40B4-BE49-F238E27FC236}">
                <a16:creationId xmlns:a16="http://schemas.microsoft.com/office/drawing/2014/main" id="{3605C4BA-7EE8-C446-90B1-EFE282BF37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41452" y="845084"/>
            <a:ext cx="9144000" cy="12331700"/>
          </a:xfrm>
          <a:prstGeom prst="rect">
            <a:avLst/>
          </a:prstGeom>
          <a:effectLst>
            <a:softEdge rad="63500"/>
          </a:effectLst>
        </p:spPr>
      </p:pic>
      <p:sp>
        <p:nvSpPr>
          <p:cNvPr id="7" name="Rectangle 6">
            <a:extLst>
              <a:ext uri="{FF2B5EF4-FFF2-40B4-BE49-F238E27FC236}">
                <a16:creationId xmlns:a16="http://schemas.microsoft.com/office/drawing/2014/main" id="{9915AA47-AD6F-41B4-8D91-1801D0F924E9}"/>
              </a:ext>
            </a:extLst>
          </p:cNvPr>
          <p:cNvSpPr/>
          <p:nvPr/>
        </p:nvSpPr>
        <p:spPr>
          <a:xfrm>
            <a:off x="6754336" y="11829495"/>
            <a:ext cx="7887116"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This engraving of Paul Cuffe by Mason &amp; Maas is in the Library of Congress.  </a:t>
            </a:r>
          </a:p>
        </p:txBody>
      </p:sp>
    </p:spTree>
    <p:extLst>
      <p:ext uri="{BB962C8B-B14F-4D97-AF65-F5344CB8AC3E}">
        <p14:creationId xmlns:p14="http://schemas.microsoft.com/office/powerpoint/2010/main" val="46192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1405937" cy="2536861"/>
          </a:xfrm>
          <a:prstGeom prst="rect">
            <a:avLst/>
          </a:prstGeom>
        </p:spPr>
        <p:txBody>
          <a:bodyPr lIns="50800" tIns="50800" rIns="50800" bIns="50800" anchor="t">
            <a:noAutofit/>
          </a:bodyPr>
          <a:lstStyle/>
          <a:p>
            <a:r>
              <a:rPr lang="en-US" sz="3600" dirty="0">
                <a:latin typeface="Arial" panose="020B0604020202020204" pitchFamily="34" charset="0"/>
              </a:rPr>
              <a:t>As historian Jeffrey A. Fortin wrote in his study of Cuffe’s Sierra Leone venture: </a:t>
            </a:r>
          </a:p>
          <a:p>
            <a:endParaRPr lang="en-US" sz="3600" dirty="0">
              <a:latin typeface="Arial" panose="020B0604020202020204" pitchFamily="34" charset="0"/>
            </a:endParaRPr>
          </a:p>
          <a:p>
            <a:r>
              <a:rPr lang="en-US" sz="3600" dirty="0">
                <a:latin typeface="Arial" panose="020B0604020202020204" pitchFamily="34" charset="0"/>
              </a:rPr>
              <a:t>“Scholars have often described Paul Cuffe as an early Black nationalist who brought with him the first shipload of colonists to Africa in 1815. Cuffe probably would have endorsed that view. At the same time, he would not have been at all reticent about explaining his determination to export Christian, entrepreneurial, moral, or American, values to Africa.”</a:t>
            </a:r>
          </a:p>
          <a:p>
            <a:endParaRPr lang="en-US" sz="3600" dirty="0">
              <a:latin typeface="Arial" panose="020B0604020202020204" pitchFamily="34" charset="0"/>
            </a:endParaRPr>
          </a:p>
          <a:p>
            <a:r>
              <a:rPr lang="en-US" sz="3600" dirty="0">
                <a:latin typeface="Arial" panose="020B0604020202020204" pitchFamily="34" charset="0"/>
              </a:rPr>
              <a:t>But very few free Black Americans had any interest in leaving the country in which they had lived all their lives. Those who did preferred to settle in the new Black republic of Haiti. However difficult their situation, most believed that the battle for freedom was here, in America, their home.</a:t>
            </a:r>
          </a:p>
          <a:p>
            <a:endParaRPr lang="en-US" sz="3600" dirty="0">
              <a:latin typeface="Arial" panose="020B0604020202020204" pitchFamily="34" charset="0"/>
            </a:endParaRPr>
          </a:p>
          <a:p>
            <a:endParaRPr lang="en-US" sz="3600" dirty="0">
              <a:latin typeface="Arial" panose="020B0604020202020204" pitchFamily="34" charset="0"/>
            </a:endParaRP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Cuffe’s Beliefs</a:t>
            </a:r>
          </a:p>
        </p:txBody>
      </p:sp>
      <p:pic>
        <p:nvPicPr>
          <p:cNvPr id="12" name="Picture 11">
            <a:extLst>
              <a:ext uri="{FF2B5EF4-FFF2-40B4-BE49-F238E27FC236}">
                <a16:creationId xmlns:a16="http://schemas.microsoft.com/office/drawing/2014/main" id="{249906DE-B1DC-7F4A-B3E5-FABD719016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91030" y="2014615"/>
            <a:ext cx="6388100" cy="8013700"/>
          </a:xfrm>
          <a:prstGeom prst="rect">
            <a:avLst/>
          </a:prstGeom>
          <a:effectLst>
            <a:softEdge rad="127000"/>
          </a:effectLst>
        </p:spPr>
      </p:pic>
      <p:sp>
        <p:nvSpPr>
          <p:cNvPr id="13" name="TextBox 12">
            <a:extLst>
              <a:ext uri="{FF2B5EF4-FFF2-40B4-BE49-F238E27FC236}">
                <a16:creationId xmlns:a16="http://schemas.microsoft.com/office/drawing/2014/main" id="{4DC7F1AD-2FAA-6B42-A5F1-3D779508EBD7}"/>
              </a:ext>
            </a:extLst>
          </p:cNvPr>
          <p:cNvSpPr txBox="1"/>
          <p:nvPr/>
        </p:nvSpPr>
        <p:spPr>
          <a:xfrm>
            <a:off x="17580701" y="10028315"/>
            <a:ext cx="5747579"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2"/>
                </a:solidFill>
                <a:latin typeface="Arial" panose="020B0604020202020204" pitchFamily="34" charset="0"/>
                <a:cs typeface="Arial" panose="020B0604020202020204" pitchFamily="34" charset="0"/>
              </a:rPr>
              <a:t>Portrait of a Black Sailor, possibly Paul Cuffe. Oil on canvas circa 1880.  Unknown Artist. (Los Angeles County Museum of Art)</a:t>
            </a:r>
            <a:endParaRPr lang="en-US" sz="28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9286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382253"/>
            <a:ext cx="8576030" cy="2536861"/>
          </a:xfrm>
          <a:prstGeom prst="rect">
            <a:avLst/>
          </a:prstGeom>
        </p:spPr>
        <p:txBody>
          <a:bodyPr lIns="50800" tIns="50800" rIns="50800" bIns="50800" anchor="t">
            <a:noAutofit/>
          </a:bodyPr>
          <a:lstStyle/>
          <a:p>
            <a:r>
              <a:rPr lang="en-US" sz="3600" dirty="0">
                <a:latin typeface="Arial" panose="020B0604020202020204" pitchFamily="34" charset="0"/>
              </a:rPr>
              <a:t>Liberia is a West African nation founded by Black American colonists in the 1820’s. It replicated the social structures of the American South, where most American settlers originated, both in terms of its folkways and form of government. The settlers mostly married among themselves, and until 1980, a minority of “Americo-Liberians” controlled the country even though native Africans were in the majority.</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Cuffe’s Beliefs</a:t>
            </a:r>
          </a:p>
        </p:txBody>
      </p:sp>
      <p:sp>
        <p:nvSpPr>
          <p:cNvPr id="15" name="TextBox 14">
            <a:extLst>
              <a:ext uri="{FF2B5EF4-FFF2-40B4-BE49-F238E27FC236}">
                <a16:creationId xmlns:a16="http://schemas.microsoft.com/office/drawing/2014/main" id="{505DA271-34CC-C34D-A7B7-0BC1E844FA9F}"/>
              </a:ext>
            </a:extLst>
          </p:cNvPr>
          <p:cNvSpPr txBox="1"/>
          <p:nvPr/>
        </p:nvSpPr>
        <p:spPr>
          <a:xfrm>
            <a:off x="5029200" y="9388461"/>
            <a:ext cx="16157203"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Cuffe himself seems never to have abandoned his colonial dream. A century later, when race relations in America were at their worst, Black leaders like Marcus Garvey would embrace (though for quite different reasons) a similar vision of building a Pan-African nation as a path to freedom and racial equality.</a:t>
            </a:r>
          </a:p>
        </p:txBody>
      </p:sp>
      <p:sp>
        <p:nvSpPr>
          <p:cNvPr id="16" name="TextBox 15">
            <a:extLst>
              <a:ext uri="{FF2B5EF4-FFF2-40B4-BE49-F238E27FC236}">
                <a16:creationId xmlns:a16="http://schemas.microsoft.com/office/drawing/2014/main" id="{1F5F796F-88BC-FE42-8EED-FBEEA1B9CF9F}"/>
              </a:ext>
            </a:extLst>
          </p:cNvPr>
          <p:cNvSpPr txBox="1"/>
          <p:nvPr/>
        </p:nvSpPr>
        <p:spPr>
          <a:xfrm>
            <a:off x="15466061" y="8164431"/>
            <a:ext cx="650178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32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rPr>
              <a:t>Colonization of Monrovia in Liberia.</a:t>
            </a:r>
          </a:p>
        </p:txBody>
      </p:sp>
      <p:pic>
        <p:nvPicPr>
          <p:cNvPr id="19" name="Picture 18">
            <a:extLst>
              <a:ext uri="{FF2B5EF4-FFF2-40B4-BE49-F238E27FC236}">
                <a16:creationId xmlns:a16="http://schemas.microsoft.com/office/drawing/2014/main" id="{115DC57B-AF64-D948-B1B8-C94D7AE3C9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05622" y="2624432"/>
            <a:ext cx="9222658" cy="5539999"/>
          </a:xfrm>
          <a:prstGeom prst="rect">
            <a:avLst/>
          </a:prstGeom>
          <a:effectLst>
            <a:softEdge rad="63500"/>
          </a:effectLst>
        </p:spPr>
      </p:pic>
    </p:spTree>
    <p:extLst>
      <p:ext uri="{BB962C8B-B14F-4D97-AF65-F5344CB8AC3E}">
        <p14:creationId xmlns:p14="http://schemas.microsoft.com/office/powerpoint/2010/main" val="383394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539060" cy="2536861"/>
          </a:xfrm>
          <a:prstGeom prst="rect">
            <a:avLst/>
          </a:prstGeom>
        </p:spPr>
        <p:txBody>
          <a:bodyPr>
            <a:noAutofit/>
          </a:bodyPr>
          <a:lstStyle/>
          <a:p>
            <a:pPr lvl="0"/>
            <a:r>
              <a:rPr lang="en-US" sz="3600" dirty="0">
                <a:latin typeface="Arial" panose="020B0604020202020204" pitchFamily="34" charset="0"/>
              </a:rPr>
              <a:t>How were Paul Cuffe’s beliefs shaped by the times in which he lived?</a:t>
            </a:r>
          </a:p>
          <a:p>
            <a:pPr lvl="0"/>
            <a:endParaRPr lang="en-US" sz="3600" dirty="0">
              <a:latin typeface="Arial" panose="020B0604020202020204" pitchFamily="34" charset="0"/>
            </a:endParaRPr>
          </a:p>
          <a:p>
            <a:pPr lvl="0"/>
            <a:r>
              <a:rPr lang="en-US" sz="3600" dirty="0">
                <a:latin typeface="Arial" panose="020B0604020202020204" pitchFamily="34" charset="0"/>
              </a:rPr>
              <a:t>Are your beliefs shaped by the times in which you live? How so?</a:t>
            </a:r>
          </a:p>
          <a:p>
            <a:pPr lvl="0"/>
            <a:endParaRPr lang="en-US" sz="3600" dirty="0">
              <a:latin typeface="Arial" panose="020B0604020202020204" pitchFamily="34" charset="0"/>
            </a:endParaRPr>
          </a:p>
          <a:p>
            <a:pPr lvl="0"/>
            <a:r>
              <a:rPr lang="en-US" sz="3600" dirty="0">
                <a:latin typeface="Arial" panose="020B0604020202020204" pitchFamily="34" charset="0"/>
              </a:rPr>
              <a:t>How might your beliefs be different if you were living in the 19</a:t>
            </a:r>
            <a:r>
              <a:rPr lang="en-US" sz="3600" baseline="30000" dirty="0">
                <a:latin typeface="Arial" panose="020B0604020202020204" pitchFamily="34" charset="0"/>
              </a:rPr>
              <a:t>th</a:t>
            </a:r>
            <a:r>
              <a:rPr lang="en-US" sz="3600" dirty="0">
                <a:latin typeface="Arial" panose="020B0604020202020204" pitchFamily="34" charset="0"/>
              </a:rPr>
              <a:t> century? The 20</a:t>
            </a:r>
            <a:r>
              <a:rPr lang="en-US" sz="3600" baseline="30000" dirty="0">
                <a:latin typeface="Arial" panose="020B0604020202020204" pitchFamily="34" charset="0"/>
              </a:rPr>
              <a:t>th</a:t>
            </a:r>
            <a:r>
              <a:rPr lang="en-US" sz="3600" dirty="0">
                <a:latin typeface="Arial" panose="020B0604020202020204" pitchFamily="34" charset="0"/>
              </a:rPr>
              <a:t>?</a:t>
            </a:r>
          </a:p>
          <a:p>
            <a:pPr lvl="0"/>
            <a:endParaRPr lang="en-US" sz="3600" dirty="0">
              <a:latin typeface="Arial" panose="020B0604020202020204" pitchFamily="34" charset="0"/>
            </a:endParaRPr>
          </a:p>
          <a:p>
            <a:pPr lvl="0"/>
            <a:r>
              <a:rPr lang="en-US" sz="3600" dirty="0">
                <a:latin typeface="Arial" panose="020B0604020202020204" pitchFamily="34" charset="0"/>
              </a:rPr>
              <a:t>What about the 22</a:t>
            </a:r>
            <a:r>
              <a:rPr lang="en-US" sz="3600" baseline="30000" dirty="0">
                <a:latin typeface="Arial" panose="020B0604020202020204" pitchFamily="34" charset="0"/>
              </a:rPr>
              <a:t>nd</a:t>
            </a:r>
            <a:r>
              <a:rPr lang="en-US" sz="3600" dirty="0">
                <a:latin typeface="Arial" panose="020B0604020202020204" pitchFamily="34" charset="0"/>
              </a:rPr>
              <a:t> century? </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A Leader in His Time</a:t>
            </a:r>
          </a:p>
        </p:txBody>
      </p:sp>
      <p:pic>
        <p:nvPicPr>
          <p:cNvPr id="10" name="Picture 9">
            <a:extLst>
              <a:ext uri="{FF2B5EF4-FFF2-40B4-BE49-F238E27FC236}">
                <a16:creationId xmlns:a16="http://schemas.microsoft.com/office/drawing/2014/main" id="{3605C4BA-7EE8-C446-90B1-EFE282BF37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41452" y="845084"/>
            <a:ext cx="9144000" cy="12331700"/>
          </a:xfrm>
          <a:prstGeom prst="rect">
            <a:avLst/>
          </a:prstGeom>
          <a:effectLst>
            <a:softEdge rad="63500"/>
          </a:effectLst>
        </p:spPr>
      </p:pic>
    </p:spTree>
    <p:extLst>
      <p:ext uri="{BB962C8B-B14F-4D97-AF65-F5344CB8AC3E}">
        <p14:creationId xmlns:p14="http://schemas.microsoft.com/office/powerpoint/2010/main" val="1407782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fade">
                                      <p:cBhvr>
                                        <p:cTn id="12" dur="500"/>
                                        <p:tgtEl>
                                          <p:spTgt spid="15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4">
                                            <p:txEl>
                                              <p:pRg st="6" end="6"/>
                                            </p:txEl>
                                          </p:spTgt>
                                        </p:tgtEl>
                                        <p:attrNameLst>
                                          <p:attrName>style.visibility</p:attrName>
                                        </p:attrNameLst>
                                      </p:cBhvr>
                                      <p:to>
                                        <p:strVal val="visible"/>
                                      </p:to>
                                    </p:set>
                                    <p:animEffect transition="in" filter="fade">
                                      <p:cBhvr>
                                        <p:cTn id="17" dur="500"/>
                                        <p:tgtEl>
                                          <p:spTgt spid="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6006696" y="2299131"/>
            <a:ext cx="7396483" cy="8769922"/>
          </a:xfrm>
          <a:prstGeom prst="rect">
            <a:avLst/>
          </a:prstGeom>
        </p:spPr>
        <p:txBody>
          <a:bodyPr lIns="50800" tIns="50800" rIns="50800" bIns="50800" numCol="2" anchor="t">
            <a:noAutofit/>
          </a:bodyPr>
          <a:lstStyle/>
          <a:p>
            <a:r>
              <a:rPr lang="en-US" sz="4000" b="1" dirty="0">
                <a:latin typeface="Arial" panose="020B0604020202020204" pitchFamily="34" charset="0"/>
                <a:cs typeface="Arial" panose="020B0604020202020204" pitchFamily="34" charset="0"/>
              </a:rPr>
              <a:t>Abolition</a:t>
            </a:r>
          </a:p>
          <a:p>
            <a:r>
              <a:rPr lang="en-US" sz="4000" b="1" dirty="0">
                <a:latin typeface="Arial" panose="020B0604020202020204" pitchFamily="34" charset="0"/>
                <a:ea typeface="+mn-lt"/>
                <a:cs typeface="Arial" panose="020B0604020202020204" pitchFamily="34" charset="0"/>
              </a:rPr>
              <a:t>Abundant</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Advocate</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Align</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Anglicized</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Brig</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Colonization</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Diaspora</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Entrepeneur</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cs typeface="Arial" panose="020B0604020202020204" pitchFamily="34" charset="0"/>
              </a:rPr>
              <a:t>Mariner</a:t>
            </a:r>
          </a:p>
          <a:p>
            <a:r>
              <a:rPr lang="en-US" sz="4000" b="1" dirty="0">
                <a:latin typeface="Arial" panose="020B0604020202020204" pitchFamily="34" charset="0"/>
                <a:ea typeface="+mn-lt"/>
                <a:cs typeface="Arial" panose="020B0604020202020204" pitchFamily="34" charset="0"/>
              </a:rPr>
              <a:t>Philanthropist</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Prejudice</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ea typeface="+mn-lt"/>
                <a:cs typeface="Arial" panose="020B0604020202020204" pitchFamily="34" charset="0"/>
              </a:rPr>
              <a:t>Repatriate</a:t>
            </a:r>
            <a:endParaRPr lang="en-US" sz="4000" dirty="0">
              <a:latin typeface="Arial" panose="020B0604020202020204" pitchFamily="34" charset="0"/>
              <a:ea typeface="+mn-lt"/>
              <a:cs typeface="Arial" panose="020B0604020202020204" pitchFamily="34" charset="0"/>
            </a:endParaRPr>
          </a:p>
          <a:p>
            <a:r>
              <a:rPr lang="en-US" sz="4000" b="1" dirty="0">
                <a:latin typeface="Arial" panose="020B0604020202020204" pitchFamily="34" charset="0"/>
                <a:cs typeface="Arial" panose="020B0604020202020204" pitchFamily="34" charset="0"/>
              </a:rPr>
              <a:t>Scrounging</a:t>
            </a:r>
          </a:p>
          <a:p>
            <a:endParaRPr lang="en-US" sz="4000" dirty="0">
              <a:latin typeface="Arial" panose="020B0604020202020204" pitchFamily="34" charset="0"/>
              <a:cs typeface="Arial" panose="020B0604020202020204" pitchFamily="34" charset="0"/>
            </a:endParaRPr>
          </a:p>
          <a:p>
            <a:endParaRPr lang="en-US" sz="3600" dirty="0">
              <a:highlight>
                <a:srgbClr val="FFFF00"/>
              </a:highlight>
              <a:latin typeface="Arial" panose="020B0604020202020204" pitchFamily="34" charset="0"/>
              <a:cs typeface="Arial" panose="020B0604020202020204" pitchFamily="34" charset="0"/>
            </a:endParaRPr>
          </a:p>
        </p:txBody>
      </p:sp>
      <p:sp>
        <p:nvSpPr>
          <p:cNvPr id="3" name="Woodson Principles…">
            <a:extLst>
              <a:ext uri="{FF2B5EF4-FFF2-40B4-BE49-F238E27FC236}">
                <a16:creationId xmlns:a16="http://schemas.microsoft.com/office/drawing/2014/main" id="{BDDB6EDF-A0C0-D546-BE8C-BC8EC245E009}"/>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Vocabulary</a:t>
            </a:r>
          </a:p>
        </p:txBody>
      </p:sp>
      <p:pic>
        <p:nvPicPr>
          <p:cNvPr id="4" name="Picture 3">
            <a:extLst>
              <a:ext uri="{FF2B5EF4-FFF2-40B4-BE49-F238E27FC236}">
                <a16:creationId xmlns:a16="http://schemas.microsoft.com/office/drawing/2014/main" id="{7C0C038D-260F-4FF4-993F-43DCEB7C2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03179" y="1842373"/>
            <a:ext cx="8809648" cy="10031253"/>
          </a:xfrm>
          <a:prstGeom prst="rect">
            <a:avLst/>
          </a:prstGeom>
        </p:spPr>
      </p:pic>
    </p:spTree>
    <p:extLst>
      <p:ext uri="{BB962C8B-B14F-4D97-AF65-F5344CB8AC3E}">
        <p14:creationId xmlns:p14="http://schemas.microsoft.com/office/powerpoint/2010/main" val="378223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7FEB11-E68F-4467-973C-C2FEAD2F5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8393295" cy="2536861"/>
          </a:xfrm>
          <a:prstGeom prst="rect">
            <a:avLst/>
          </a:prstGeom>
        </p:spPr>
        <p:txBody>
          <a:bodyPr lIns="50800" tIns="50800" rIns="50800" bIns="50800" anchor="t">
            <a:noAutofit/>
          </a:bodyPr>
          <a:lstStyle/>
          <a:p>
            <a:r>
              <a:rPr lang="en-US" sz="3600" dirty="0">
                <a:latin typeface="Arial" panose="020B0604020202020204" pitchFamily="34" charset="0"/>
              </a:rPr>
              <a:t>Cuffe used his wealth and influence to advocate for the abolition of slavery, advance the cause of racial equality, and promote unity among all people of African ancestry. </a:t>
            </a:r>
          </a:p>
          <a:p>
            <a:endParaRPr lang="en-US" sz="3600" dirty="0">
              <a:latin typeface="Arial" panose="020B0604020202020204" pitchFamily="34" charset="0"/>
            </a:endParaRPr>
          </a:p>
          <a:p>
            <a:r>
              <a:rPr lang="en-US" sz="3600" dirty="0">
                <a:latin typeface="Arial" panose="020B0604020202020204" pitchFamily="34" charset="0"/>
              </a:rPr>
              <a:t>Cuffe pioneered one of the first racially integrated schools in America and was the first man of color to visit the White House, where he met with President James Madison in 1812.</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9095551"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Life Achievements</a:t>
            </a:r>
          </a:p>
        </p:txBody>
      </p:sp>
      <p:pic>
        <p:nvPicPr>
          <p:cNvPr id="10" name="Picture 9">
            <a:extLst>
              <a:ext uri="{FF2B5EF4-FFF2-40B4-BE49-F238E27FC236}">
                <a16:creationId xmlns:a16="http://schemas.microsoft.com/office/drawing/2014/main" id="{3605C4BA-7EE8-C446-90B1-EFE282BF37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41452" y="845084"/>
            <a:ext cx="9144000" cy="12331700"/>
          </a:xfrm>
          <a:prstGeom prst="rect">
            <a:avLst/>
          </a:prstGeom>
          <a:effectLst>
            <a:softEdge rad="63500"/>
          </a:effectLst>
        </p:spPr>
      </p:pic>
      <p:sp>
        <p:nvSpPr>
          <p:cNvPr id="7" name="Rectangle 6">
            <a:extLst>
              <a:ext uri="{FF2B5EF4-FFF2-40B4-BE49-F238E27FC236}">
                <a16:creationId xmlns:a16="http://schemas.microsoft.com/office/drawing/2014/main" id="{53FF9266-E2E9-412E-91A8-6D433643038F}"/>
              </a:ext>
            </a:extLst>
          </p:cNvPr>
          <p:cNvSpPr/>
          <p:nvPr/>
        </p:nvSpPr>
        <p:spPr>
          <a:xfrm>
            <a:off x="6754336" y="11829495"/>
            <a:ext cx="7887116"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This engraving of Paul Cuffe by Mason &amp; Maas is in the Library of Congress.  </a:t>
            </a:r>
          </a:p>
        </p:txBody>
      </p:sp>
    </p:spTree>
    <p:extLst>
      <p:ext uri="{BB962C8B-B14F-4D97-AF65-F5344CB8AC3E}">
        <p14:creationId xmlns:p14="http://schemas.microsoft.com/office/powerpoint/2010/main" val="263010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AA4114-3D1D-3541-BE28-0B0CD3517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1642" y="2286000"/>
            <a:ext cx="8935508" cy="11079127"/>
          </a:xfrm>
          <a:prstGeom prst="rect">
            <a:avLst/>
          </a:prstGeom>
          <a:effectLst>
            <a:softEdge rad="127000"/>
          </a:effectLst>
        </p:spPr>
      </p:pic>
      <p:sp>
        <p:nvSpPr>
          <p:cNvPr id="9" name="Rectangle 8">
            <a:extLst>
              <a:ext uri="{FF2B5EF4-FFF2-40B4-BE49-F238E27FC236}">
                <a16:creationId xmlns:a16="http://schemas.microsoft.com/office/drawing/2014/main" id="{55C68335-F1BC-AD42-AE4E-F18E27697D19}"/>
              </a:ext>
            </a:extLst>
          </p:cNvPr>
          <p:cNvSpPr/>
          <p:nvPr/>
        </p:nvSpPr>
        <p:spPr>
          <a:xfrm>
            <a:off x="12894835" y="11232518"/>
            <a:ext cx="7068302" cy="954107"/>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This image from the </a:t>
            </a:r>
            <a:r>
              <a:rPr lang="en-US" dirty="0">
                <a:solidFill>
                  <a:schemeClr val="bg2"/>
                </a:solidFill>
                <a:latin typeface="Arial" panose="020B0604020202020204" pitchFamily="34" charset="0"/>
                <a:cs typeface="Arial" panose="020B0604020202020204" pitchFamily="34" charset="0"/>
                <a:hlinkClick r:id="rId4"/>
              </a:rPr>
              <a:t>PaulCuffe.org</a:t>
            </a:r>
            <a:r>
              <a:rPr lang="en-US" dirty="0">
                <a:solidFill>
                  <a:schemeClr val="bg2"/>
                </a:solidFill>
                <a:latin typeface="Arial" panose="020B0604020202020204" pitchFamily="34" charset="0"/>
                <a:cs typeface="Arial" panose="020B0604020202020204" pitchFamily="34" charset="0"/>
              </a:rPr>
              <a:t> website</a:t>
            </a:r>
            <a:r>
              <a:rPr lang="en-US" dirty="0">
                <a:solidFill>
                  <a:schemeClr val="bg2"/>
                </a:solidFill>
                <a:latin typeface="Arial" panose="020B0604020202020204" pitchFamily="34" charset="0"/>
                <a:cs typeface="Arial" panose="020B0604020202020204" pitchFamily="34" charset="0"/>
                <a:hlinkClick r:id="rId4"/>
              </a:rPr>
              <a:t> </a:t>
            </a:r>
            <a:r>
              <a:rPr lang="en-US" dirty="0">
                <a:solidFill>
                  <a:schemeClr val="bg2"/>
                </a:solidFill>
                <a:latin typeface="Arial" panose="020B0604020202020204" pitchFamily="34" charset="0"/>
                <a:cs typeface="Arial" panose="020B0604020202020204" pitchFamily="34" charset="0"/>
              </a:rPr>
              <a:t>depicts the parents of Paul Cuffe.</a:t>
            </a:r>
          </a:p>
        </p:txBody>
      </p:sp>
      <p:sp>
        <p:nvSpPr>
          <p:cNvPr id="12" name="Woodson Principles Critical Thinking and Discussion Questions">
            <a:extLst>
              <a:ext uri="{FF2B5EF4-FFF2-40B4-BE49-F238E27FC236}">
                <a16:creationId xmlns:a16="http://schemas.microsoft.com/office/drawing/2014/main" id="{072A1E6C-A5B6-5B40-8F97-FFEE9A6076B9}"/>
              </a:ext>
            </a:extLst>
          </p:cNvPr>
          <p:cNvSpPr txBox="1">
            <a:spLocks/>
          </p:cNvSpPr>
          <p:nvPr/>
        </p:nvSpPr>
        <p:spPr>
          <a:xfrm>
            <a:off x="12894835" y="2574758"/>
            <a:ext cx="8935508" cy="2536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rPr>
              <a:t>Paul Cuffe’s father was a man from the Ashanti tribe (likely born in modern-day Ghana) named Koffi, who had been kidnapped and sold into slavery as a boy. Koffi became a skilled carpenter and was freed by his owner, Jacob Slocum, in 1745.</a:t>
            </a:r>
          </a:p>
          <a:p>
            <a:pPr hangingPunct="1"/>
            <a:endParaRPr lang="en-US" sz="3600" dirty="0">
              <a:solidFill>
                <a:schemeClr val="tx2">
                  <a:lumMod val="10000"/>
                </a:schemeClr>
              </a:solidFill>
              <a:latin typeface="Arial" panose="020B0604020202020204" pitchFamily="34" charset="0"/>
            </a:endParaRPr>
          </a:p>
          <a:p>
            <a:pPr hangingPunct="1"/>
            <a:r>
              <a:rPr lang="en-US" sz="3600" dirty="0">
                <a:solidFill>
                  <a:schemeClr val="tx2">
                    <a:lumMod val="10000"/>
                  </a:schemeClr>
                </a:solidFill>
                <a:latin typeface="Arial" panose="020B0604020202020204" pitchFamily="34" charset="0"/>
              </a:rPr>
              <a:t>Koffi took his enslaver’s last name and married a Wampanoag Indian woman, Ruth Moses; together they settled on a farm and had seven children. </a:t>
            </a:r>
          </a:p>
          <a:p>
            <a:pPr hangingPunct="1"/>
            <a:endParaRPr lang="en-US" sz="3600" dirty="0">
              <a:solidFill>
                <a:schemeClr val="tx2">
                  <a:lumMod val="10000"/>
                </a:schemeClr>
              </a:solidFill>
              <a:latin typeface="Arial" panose="020B0604020202020204" pitchFamily="34" charset="0"/>
            </a:endParaRPr>
          </a:p>
          <a:p>
            <a:pPr hangingPunct="1"/>
            <a:r>
              <a:rPr lang="en-US" sz="3600" dirty="0">
                <a:solidFill>
                  <a:schemeClr val="tx2">
                    <a:lumMod val="10000"/>
                  </a:schemeClr>
                </a:solidFill>
                <a:latin typeface="Arial" panose="020B0604020202020204" pitchFamily="34" charset="0"/>
              </a:rPr>
              <a:t>Paul Cuffe was born Paul Slocum on Cuttyhunk Island, Massachusetts in 1759. </a:t>
            </a:r>
            <a:endParaRPr lang="en-US" dirty="0">
              <a:solidFill>
                <a:schemeClr val="tx2">
                  <a:lumMod val="10000"/>
                </a:schemeClr>
              </a:solidFill>
              <a:latin typeface="Arial" panose="020B0604020202020204" pitchFamily="34" charset="0"/>
            </a:endParaRPr>
          </a:p>
          <a:p>
            <a:pPr hangingPunct="1"/>
            <a:endParaRPr lang="en-US" dirty="0">
              <a:solidFill>
                <a:schemeClr val="tx2">
                  <a:lumMod val="10000"/>
                </a:schemeClr>
              </a:solidFill>
            </a:endParaRPr>
          </a:p>
        </p:txBody>
      </p:sp>
      <p:sp>
        <p:nvSpPr>
          <p:cNvPr id="13" name="Woodson Principles…">
            <a:extLst>
              <a:ext uri="{FF2B5EF4-FFF2-40B4-BE49-F238E27FC236}">
                <a16:creationId xmlns:a16="http://schemas.microsoft.com/office/drawing/2014/main" id="{E5D5A8B1-DD6C-6640-8BE0-85C1694B8795}"/>
              </a:ext>
            </a:extLst>
          </p:cNvPr>
          <p:cNvSpPr txBox="1">
            <a:spLocks/>
          </p:cNvSpPr>
          <p:nvPr/>
        </p:nvSpPr>
        <p:spPr>
          <a:xfrm>
            <a:off x="5029200" y="914400"/>
            <a:ext cx="4224203"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Ancestry</a:t>
            </a:r>
          </a:p>
        </p:txBody>
      </p:sp>
    </p:spTree>
    <p:extLst>
      <p:ext uri="{BB962C8B-B14F-4D97-AF65-F5344CB8AC3E}">
        <p14:creationId xmlns:p14="http://schemas.microsoft.com/office/powerpoint/2010/main" val="74523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4" end="4"/>
                                            </p:txEl>
                                          </p:spTgt>
                                        </p:tgtEl>
                                        <p:attrNameLst>
                                          <p:attrName>style.visibility</p:attrName>
                                        </p:attrNameLst>
                                      </p:cBhvr>
                                      <p:to>
                                        <p:strVal val="visible"/>
                                      </p:to>
                                    </p:set>
                                    <p:animEffect transition="in" filter="fade">
                                      <p:cBhvr>
                                        <p:cTn id="1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6630183" cy="2536861"/>
          </a:xfrm>
          <a:prstGeom prst="rect">
            <a:avLst/>
          </a:prstGeom>
        </p:spPr>
        <p:txBody>
          <a:bodyPr lIns="50800" tIns="50800" rIns="50800" bIns="50800" anchor="t">
            <a:noAutofit/>
          </a:bodyPr>
          <a:lstStyle/>
          <a:p>
            <a:r>
              <a:rPr lang="en-US" sz="3600" dirty="0">
                <a:latin typeface="Arial" panose="020B0604020202020204" pitchFamily="34" charset="0"/>
              </a:rPr>
              <a:t>Paul was only 12 when his father died in 1772.  He and his older brother John inherited the family’s 116-acre farm.</a:t>
            </a:r>
          </a:p>
          <a:p>
            <a:endParaRPr lang="en-US" sz="3600" dirty="0">
              <a:latin typeface="Arial" panose="020B0604020202020204" pitchFamily="34" charset="0"/>
            </a:endParaRPr>
          </a:p>
          <a:p>
            <a:r>
              <a:rPr lang="en-US" sz="3600" dirty="0">
                <a:latin typeface="Arial" panose="020B0604020202020204" pitchFamily="34" charset="0"/>
              </a:rPr>
              <a:t>Some years later, as young men, the brothers dropped “Slocum” and adopted the last name “Cuffe,” an Anglicized version of their father’s African name, as a tribute to him.</a:t>
            </a:r>
          </a:p>
          <a:p>
            <a:endParaRPr lang="en-US" sz="3600" dirty="0">
              <a:latin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Ancestry</a:t>
            </a:r>
          </a:p>
        </p:txBody>
      </p:sp>
      <p:sp>
        <p:nvSpPr>
          <p:cNvPr id="2" name="TextBox 1">
            <a:extLst>
              <a:ext uri="{FF2B5EF4-FFF2-40B4-BE49-F238E27FC236}">
                <a16:creationId xmlns:a16="http://schemas.microsoft.com/office/drawing/2014/main" id="{8E99738B-2B44-0F42-98FC-2777524D7F48}"/>
              </a:ext>
            </a:extLst>
          </p:cNvPr>
          <p:cNvSpPr txBox="1"/>
          <p:nvPr/>
        </p:nvSpPr>
        <p:spPr>
          <a:xfrm>
            <a:off x="10515600" y="1533486"/>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
        <p:nvSpPr>
          <p:cNvPr id="9" name="Rectangle 8">
            <a:extLst>
              <a:ext uri="{FF2B5EF4-FFF2-40B4-BE49-F238E27FC236}">
                <a16:creationId xmlns:a16="http://schemas.microsoft.com/office/drawing/2014/main" id="{2896838A-CA8F-4545-BB87-AD3929999BC0}"/>
              </a:ext>
            </a:extLst>
          </p:cNvPr>
          <p:cNvSpPr/>
          <p:nvPr/>
        </p:nvSpPr>
        <p:spPr>
          <a:xfrm>
            <a:off x="12192000" y="10481484"/>
            <a:ext cx="11176000"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This image from the </a:t>
            </a:r>
            <a:r>
              <a:rPr lang="en-US" dirty="0">
                <a:solidFill>
                  <a:schemeClr val="bg2"/>
                </a:solidFill>
                <a:latin typeface="Arial" panose="020B0604020202020204" pitchFamily="34" charset="0"/>
                <a:cs typeface="Arial" panose="020B0604020202020204" pitchFamily="34" charset="0"/>
                <a:hlinkClick r:id="rId3"/>
              </a:rPr>
              <a:t>PaulCuffe.org</a:t>
            </a:r>
            <a:r>
              <a:rPr lang="en-US" dirty="0">
                <a:solidFill>
                  <a:schemeClr val="bg2"/>
                </a:solidFill>
                <a:latin typeface="Arial" panose="020B0604020202020204" pitchFamily="34" charset="0"/>
                <a:cs typeface="Arial" panose="020B0604020202020204" pitchFamily="34" charset="0"/>
              </a:rPr>
              <a:t> website depicts Paul as a boy on Cuttyhunk tending sheep and watching passing ships.</a:t>
            </a:r>
          </a:p>
        </p:txBody>
      </p:sp>
      <p:pic>
        <p:nvPicPr>
          <p:cNvPr id="4" name="Picture 3">
            <a:extLst>
              <a:ext uri="{FF2B5EF4-FFF2-40B4-BE49-F238E27FC236}">
                <a16:creationId xmlns:a16="http://schemas.microsoft.com/office/drawing/2014/main" id="{E1E4EE16-695A-2241-A112-001A6AB20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95200" y="2286000"/>
            <a:ext cx="10972800" cy="8102600"/>
          </a:xfrm>
          <a:prstGeom prst="rect">
            <a:avLst/>
          </a:prstGeom>
          <a:effectLst>
            <a:softEdge rad="127000"/>
          </a:effectLst>
        </p:spPr>
      </p:pic>
    </p:spTree>
    <p:extLst>
      <p:ext uri="{BB962C8B-B14F-4D97-AF65-F5344CB8AC3E}">
        <p14:creationId xmlns:p14="http://schemas.microsoft.com/office/powerpoint/2010/main" val="72726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7478302" cy="1602181"/>
          </a:xfrm>
          <a:prstGeom prst="rect">
            <a:avLst/>
          </a:prstGeom>
        </p:spPr>
        <p:txBody>
          <a:bodyPr lIns="50800" tIns="50800" rIns="50800" bIns="50800" anchor="t">
            <a:noAutofit/>
          </a:bodyPr>
          <a:lstStyle/>
          <a:p>
            <a:r>
              <a:rPr lang="en-US" sz="3600" dirty="0">
                <a:latin typeface="Arial" panose="020B0604020202020204" pitchFamily="34" charset="0"/>
              </a:rPr>
              <a:t>At age fourteen, young Paul left the farm for a life on the sea.  He signed on to a whaling ship, and voyaged to the West Indies in 1773.</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Taking to Sea</a:t>
            </a:r>
          </a:p>
        </p:txBody>
      </p:sp>
      <p:pic>
        <p:nvPicPr>
          <p:cNvPr id="5" name="Picture 4">
            <a:extLst>
              <a:ext uri="{FF2B5EF4-FFF2-40B4-BE49-F238E27FC236}">
                <a16:creationId xmlns:a16="http://schemas.microsoft.com/office/drawing/2014/main" id="{0FDD8E89-1F6A-F44A-98C5-1B6EE71DEC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5480" y="4159566"/>
            <a:ext cx="10972800" cy="7658100"/>
          </a:xfrm>
          <a:prstGeom prst="rect">
            <a:avLst/>
          </a:prstGeom>
          <a:effectLst>
            <a:softEdge rad="127000"/>
          </a:effectLst>
        </p:spPr>
      </p:pic>
      <p:sp>
        <p:nvSpPr>
          <p:cNvPr id="7" name="TextBox 6">
            <a:extLst>
              <a:ext uri="{FF2B5EF4-FFF2-40B4-BE49-F238E27FC236}">
                <a16:creationId xmlns:a16="http://schemas.microsoft.com/office/drawing/2014/main" id="{D0C40301-39F9-D541-8122-749C5E8EC258}"/>
              </a:ext>
            </a:extLst>
          </p:cNvPr>
          <p:cNvSpPr txBox="1"/>
          <p:nvPr/>
        </p:nvSpPr>
        <p:spPr>
          <a:xfrm>
            <a:off x="5029200" y="4159566"/>
            <a:ext cx="6569859" cy="52116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During a voyage in 1776, he was imprisoned by the British Navy in New York harbor. </a:t>
            </a:r>
          </a:p>
          <a:p>
            <a:endParaRPr lang="en-US" sz="44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exact charges are unknown, but they were almost certainly connected to the outbreak of the Revolutionary War throughout the colonies.</a:t>
            </a:r>
          </a:p>
        </p:txBody>
      </p:sp>
      <p:sp>
        <p:nvSpPr>
          <p:cNvPr id="12" name="Rectangle 11">
            <a:extLst>
              <a:ext uri="{FF2B5EF4-FFF2-40B4-BE49-F238E27FC236}">
                <a16:creationId xmlns:a16="http://schemas.microsoft.com/office/drawing/2014/main" id="{0161DA79-4B1D-0A43-853A-F329944BB310}"/>
              </a:ext>
            </a:extLst>
          </p:cNvPr>
          <p:cNvSpPr/>
          <p:nvPr/>
        </p:nvSpPr>
        <p:spPr>
          <a:xfrm>
            <a:off x="14672615" y="12089051"/>
            <a:ext cx="8655665"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This image from the </a:t>
            </a:r>
            <a:r>
              <a:rPr lang="en-US" dirty="0">
                <a:solidFill>
                  <a:schemeClr val="bg2"/>
                </a:solidFill>
                <a:latin typeface="Arial" panose="020B0604020202020204" pitchFamily="34" charset="0"/>
                <a:cs typeface="Arial" panose="020B0604020202020204" pitchFamily="34" charset="0"/>
                <a:hlinkClick r:id="rId4"/>
              </a:rPr>
              <a:t>PaulCuffe.org</a:t>
            </a:r>
            <a:r>
              <a:rPr lang="en-US" dirty="0">
                <a:solidFill>
                  <a:schemeClr val="bg2"/>
                </a:solidFill>
                <a:latin typeface="Arial" panose="020B0604020202020204" pitchFamily="34" charset="0"/>
                <a:cs typeface="Arial" panose="020B0604020202020204" pitchFamily="34" charset="0"/>
              </a:rPr>
              <a:t> website</a:t>
            </a:r>
            <a:r>
              <a:rPr lang="en-US" dirty="0">
                <a:solidFill>
                  <a:schemeClr val="bg2"/>
                </a:solidFill>
                <a:latin typeface="Arial" panose="020B0604020202020204" pitchFamily="34" charset="0"/>
                <a:cs typeface="Arial" panose="020B0604020202020204" pitchFamily="34" charset="0"/>
                <a:hlinkClick r:id="rId4"/>
              </a:rPr>
              <a:t> </a:t>
            </a:r>
            <a:r>
              <a:rPr lang="en-US" dirty="0">
                <a:solidFill>
                  <a:schemeClr val="bg2"/>
                </a:solidFill>
                <a:latin typeface="Arial" panose="020B0604020202020204" pitchFamily="34" charset="0"/>
                <a:cs typeface="Arial" panose="020B0604020202020204" pitchFamily="34" charset="0"/>
              </a:rPr>
              <a:t>depicts Cuffe on a whaling expedition.</a:t>
            </a:r>
          </a:p>
        </p:txBody>
      </p:sp>
    </p:spTree>
    <p:extLst>
      <p:ext uri="{BB962C8B-B14F-4D97-AF65-F5344CB8AC3E}">
        <p14:creationId xmlns:p14="http://schemas.microsoft.com/office/powerpoint/2010/main" val="271216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752356" cy="2113225"/>
          </a:xfrm>
          <a:prstGeom prst="rect">
            <a:avLst/>
          </a:prstGeom>
        </p:spPr>
        <p:txBody>
          <a:bodyPr lIns="50800" tIns="50800" rIns="50800" bIns="50800" anchor="t">
            <a:noAutofit/>
          </a:bodyPr>
          <a:lstStyle/>
          <a:p>
            <a:r>
              <a:rPr lang="en-US" sz="3600" dirty="0">
                <a:latin typeface="Arial" panose="020B0604020202020204" pitchFamily="34" charset="0"/>
              </a:rPr>
              <a:t>During the Revolutionary War, the British blockade kept ships from bringing goods to the colonies.  This was especially a problem for island communities.  Once released, Cuffe used his skills as a sailor to take much-needed supplies past the British blockade to his neighbors in Nantucket and on Martha’s Vineyard.</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Daring Smuggler!</a:t>
            </a:r>
          </a:p>
        </p:txBody>
      </p:sp>
      <p:pic>
        <p:nvPicPr>
          <p:cNvPr id="3" name="Picture 2">
            <a:extLst>
              <a:ext uri="{FF2B5EF4-FFF2-40B4-BE49-F238E27FC236}">
                <a16:creationId xmlns:a16="http://schemas.microsoft.com/office/drawing/2014/main" id="{F4ACBA6E-9D90-7243-9346-78704A6B8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9746" y="5069442"/>
            <a:ext cx="10372254" cy="7166939"/>
          </a:xfrm>
          <a:prstGeom prst="rect">
            <a:avLst/>
          </a:prstGeom>
          <a:effectLst>
            <a:softEdge rad="127000"/>
          </a:effectLst>
        </p:spPr>
      </p:pic>
      <p:sp>
        <p:nvSpPr>
          <p:cNvPr id="4" name="TextBox 3">
            <a:extLst>
              <a:ext uri="{FF2B5EF4-FFF2-40B4-BE49-F238E27FC236}">
                <a16:creationId xmlns:a16="http://schemas.microsoft.com/office/drawing/2014/main" id="{95DD737F-E0E2-974C-B521-85000B01C5ED}"/>
              </a:ext>
            </a:extLst>
          </p:cNvPr>
          <p:cNvSpPr txBox="1"/>
          <p:nvPr/>
        </p:nvSpPr>
        <p:spPr>
          <a:xfrm>
            <a:off x="13742436" y="5069442"/>
            <a:ext cx="8039120" cy="50885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This was extremely dangerous work. In addition to outwitting the most powerful navy on earth, Cuffe had to deal with pirates and the natural dangers of navigating the Atlantic coast at night. While smuggling goods to people along the shore, he formed relationships with important families who relied on the smugglers to survive.</a:t>
            </a:r>
          </a:p>
        </p:txBody>
      </p:sp>
      <p:sp>
        <p:nvSpPr>
          <p:cNvPr id="11" name="Rectangle 10">
            <a:extLst>
              <a:ext uri="{FF2B5EF4-FFF2-40B4-BE49-F238E27FC236}">
                <a16:creationId xmlns:a16="http://schemas.microsoft.com/office/drawing/2014/main" id="{AE2AABAF-52B6-9042-B80B-E7BEDEB77B5E}"/>
              </a:ext>
            </a:extLst>
          </p:cNvPr>
          <p:cNvSpPr/>
          <p:nvPr/>
        </p:nvSpPr>
        <p:spPr>
          <a:xfrm>
            <a:off x="13742436" y="11234148"/>
            <a:ext cx="8395669" cy="954107"/>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This image from the </a:t>
            </a:r>
            <a:r>
              <a:rPr lang="en-US" dirty="0">
                <a:solidFill>
                  <a:schemeClr val="bg2"/>
                </a:solidFill>
                <a:latin typeface="Arial" panose="020B0604020202020204" pitchFamily="34" charset="0"/>
                <a:cs typeface="Arial" panose="020B0604020202020204" pitchFamily="34" charset="0"/>
                <a:hlinkClick r:id="rId4"/>
              </a:rPr>
              <a:t>PaulCuffe.org </a:t>
            </a:r>
            <a:r>
              <a:rPr lang="en-US" dirty="0">
                <a:solidFill>
                  <a:schemeClr val="bg2"/>
                </a:solidFill>
                <a:latin typeface="Arial" panose="020B0604020202020204" pitchFamily="34" charset="0"/>
                <a:cs typeface="Arial" panose="020B0604020202020204" pitchFamily="34" charset="0"/>
              </a:rPr>
              <a:t>website</a:t>
            </a:r>
            <a:r>
              <a:rPr lang="en-US" dirty="0">
                <a:solidFill>
                  <a:schemeClr val="bg2"/>
                </a:solidFill>
                <a:latin typeface="Arial" panose="020B0604020202020204" pitchFamily="34" charset="0"/>
                <a:cs typeface="Arial" panose="020B0604020202020204" pitchFamily="34" charset="0"/>
                <a:hlinkClick r:id="rId4"/>
              </a:rPr>
              <a:t> </a:t>
            </a:r>
            <a:r>
              <a:rPr lang="en-US" dirty="0">
                <a:solidFill>
                  <a:schemeClr val="bg2"/>
                </a:solidFill>
                <a:latin typeface="Arial" panose="020B0604020202020204" pitchFamily="34" charset="0"/>
                <a:cs typeface="Arial" panose="020B0604020202020204" pitchFamily="34" charset="0"/>
              </a:rPr>
              <a:t>depicts Cuffe and a friend nearing Nantucket at dawn. </a:t>
            </a:r>
          </a:p>
        </p:txBody>
      </p:sp>
    </p:spTree>
    <p:extLst>
      <p:ext uri="{BB962C8B-B14F-4D97-AF65-F5344CB8AC3E}">
        <p14:creationId xmlns:p14="http://schemas.microsoft.com/office/powerpoint/2010/main" val="266654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9839530" cy="2536861"/>
          </a:xfrm>
          <a:prstGeom prst="rect">
            <a:avLst/>
          </a:prstGeom>
        </p:spPr>
        <p:txBody>
          <a:bodyPr lIns="50800" tIns="50800" rIns="50800" bIns="50800" anchor="t">
            <a:noAutofit/>
          </a:bodyPr>
          <a:lstStyle/>
          <a:p>
            <a:r>
              <a:rPr lang="en-US" sz="3600" dirty="0">
                <a:latin typeface="Arial" panose="020B0604020202020204" pitchFamily="34" charset="0"/>
              </a:rPr>
              <a:t>Paul Cuffe fought for the values of the American Revolution on land and sea – even if that meant opposing the patriot leadership. </a:t>
            </a:r>
          </a:p>
          <a:p>
            <a:endParaRPr lang="en-US" sz="3600" dirty="0">
              <a:latin typeface="Arial" panose="020B0604020202020204" pitchFamily="34" charset="0"/>
            </a:endParaRPr>
          </a:p>
          <a:p>
            <a:r>
              <a:rPr lang="en-US" sz="3600" dirty="0">
                <a:latin typeface="Arial" panose="020B0604020202020204" pitchFamily="34" charset="0"/>
              </a:rPr>
              <a:t>In the spirit of the famous motto “No taxation without representation,” in 1780 Paul, his brother John, and some other men of color appealed to the Massachusetts state house that since men of African ancestry were unable to vote they should not be taxed. </a:t>
            </a:r>
          </a:p>
          <a:p>
            <a:endParaRPr lang="en-US" sz="3600" dirty="0">
              <a:latin typeface="Arial" panose="020B0604020202020204" pitchFamily="34" charset="0"/>
            </a:endParaRPr>
          </a:p>
          <a:p>
            <a:r>
              <a:rPr lang="en-US" sz="3600" dirty="0">
                <a:latin typeface="Arial" panose="020B0604020202020204" pitchFamily="34" charset="0"/>
              </a:rPr>
              <a:t>Young Paul’s wartime experiences on land and sea strengthened both his commercial ambitions and his resolve to fight for his rights.</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Tax Protests</a:t>
            </a:r>
          </a:p>
        </p:txBody>
      </p:sp>
      <p:sp>
        <p:nvSpPr>
          <p:cNvPr id="11" name="Rectangle 10">
            <a:extLst>
              <a:ext uri="{FF2B5EF4-FFF2-40B4-BE49-F238E27FC236}">
                <a16:creationId xmlns:a16="http://schemas.microsoft.com/office/drawing/2014/main" id="{D4892858-9674-0D46-9E63-F214540BAA50}"/>
              </a:ext>
            </a:extLst>
          </p:cNvPr>
          <p:cNvSpPr/>
          <p:nvPr/>
        </p:nvSpPr>
        <p:spPr>
          <a:xfrm>
            <a:off x="5978730" y="11097304"/>
            <a:ext cx="8890000" cy="1384995"/>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Actual petition signed by John and Paul Cuffe regarding taxation from the </a:t>
            </a:r>
            <a:r>
              <a:rPr lang="en-US" dirty="0">
                <a:solidFill>
                  <a:schemeClr val="bg2"/>
                </a:solidFill>
                <a:latin typeface="Arial" panose="020B0604020202020204" pitchFamily="34" charset="0"/>
                <a:cs typeface="Arial" panose="020B0604020202020204" pitchFamily="34" charset="0"/>
                <a:hlinkClick r:id="rId3"/>
              </a:rPr>
              <a:t>National Museum of African American History and Culture</a:t>
            </a:r>
            <a:endParaRPr lang="en-US" dirty="0">
              <a:solidFill>
                <a:schemeClr val="bg2"/>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3B7CD7D9-EF66-544D-B33A-238997F62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42897" y="1458849"/>
            <a:ext cx="8890000" cy="9677400"/>
          </a:xfrm>
          <a:prstGeom prst="rect">
            <a:avLst/>
          </a:prstGeom>
          <a:effectLst>
            <a:softEdge rad="127000"/>
          </a:effectLst>
        </p:spPr>
      </p:pic>
      <p:pic>
        <p:nvPicPr>
          <p:cNvPr id="9" name="Picture 8">
            <a:extLst>
              <a:ext uri="{FF2B5EF4-FFF2-40B4-BE49-F238E27FC236}">
                <a16:creationId xmlns:a16="http://schemas.microsoft.com/office/drawing/2014/main" id="{A09EEE21-BB36-8A40-B85C-0C9EB6B253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02324" y="5604387"/>
            <a:ext cx="6880501" cy="7499747"/>
          </a:xfrm>
          <a:prstGeom prst="rect">
            <a:avLst/>
          </a:prstGeom>
          <a:effectLst>
            <a:softEdge rad="127000"/>
          </a:effectLst>
        </p:spPr>
      </p:pic>
    </p:spTree>
    <p:extLst>
      <p:ext uri="{BB962C8B-B14F-4D97-AF65-F5344CB8AC3E}">
        <p14:creationId xmlns:p14="http://schemas.microsoft.com/office/powerpoint/2010/main" val="31469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54">
                                            <p:txEl>
                                              <p:pRg st="4" end="4"/>
                                            </p:txEl>
                                          </p:spTgt>
                                        </p:tgtEl>
                                        <p:attrNameLst>
                                          <p:attrName>style.visibility</p:attrName>
                                        </p:attrNameLst>
                                      </p:cBhvr>
                                      <p:to>
                                        <p:strVal val="visible"/>
                                      </p:to>
                                    </p:set>
                                    <p:animEffect transition="in" filter="fade">
                                      <p:cBhvr>
                                        <p:cTn id="18"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286000"/>
            <a:ext cx="16122316" cy="2536861"/>
          </a:xfrm>
          <a:prstGeom prst="rect">
            <a:avLst/>
          </a:prstGeom>
        </p:spPr>
        <p:txBody>
          <a:bodyPr lIns="50800" tIns="50800" rIns="50800" bIns="50800" anchor="t">
            <a:noAutofit/>
          </a:bodyPr>
          <a:lstStyle/>
          <a:p>
            <a:r>
              <a:rPr lang="en-US" sz="3600" dirty="0">
                <a:latin typeface="Arial" panose="020B0604020202020204" pitchFamily="34" charset="0"/>
              </a:rPr>
              <a:t>In his twenties, Paul Cuffe was hard at work building a family and a successful trading business. In 1783, he married widow Alice Pequet (like his mother, a Wampanoag Indian woman) and went into business with his brother-in-law, Michael Wainer, who had married his sister Mary a few years earlier. </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rPr>
              <a:t>Going into Business</a:t>
            </a:r>
          </a:p>
        </p:txBody>
      </p:sp>
      <p:pic>
        <p:nvPicPr>
          <p:cNvPr id="3" name="Picture 2">
            <a:extLst>
              <a:ext uri="{FF2B5EF4-FFF2-40B4-BE49-F238E27FC236}">
                <a16:creationId xmlns:a16="http://schemas.microsoft.com/office/drawing/2014/main" id="{F577008C-D9F7-E740-8F06-A97D63FC6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8740" y="5124891"/>
            <a:ext cx="9525000" cy="6692900"/>
          </a:xfrm>
          <a:prstGeom prst="rect">
            <a:avLst/>
          </a:prstGeom>
          <a:effectLst>
            <a:softEdge rad="127000"/>
          </a:effectLst>
        </p:spPr>
      </p:pic>
      <p:sp>
        <p:nvSpPr>
          <p:cNvPr id="9" name="Rectangle 8">
            <a:extLst>
              <a:ext uri="{FF2B5EF4-FFF2-40B4-BE49-F238E27FC236}">
                <a16:creationId xmlns:a16="http://schemas.microsoft.com/office/drawing/2014/main" id="{647848F4-618A-5D4A-BADC-C5B5FAE6321D}"/>
              </a:ext>
            </a:extLst>
          </p:cNvPr>
          <p:cNvSpPr/>
          <p:nvPr/>
        </p:nvSpPr>
        <p:spPr>
          <a:xfrm>
            <a:off x="14393211" y="11858211"/>
            <a:ext cx="9096058" cy="584775"/>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Building the Traveller, painting by Ray Shaw.  </a:t>
            </a:r>
          </a:p>
        </p:txBody>
      </p:sp>
      <p:sp>
        <p:nvSpPr>
          <p:cNvPr id="4" name="TextBox 3">
            <a:extLst>
              <a:ext uri="{FF2B5EF4-FFF2-40B4-BE49-F238E27FC236}">
                <a16:creationId xmlns:a16="http://schemas.microsoft.com/office/drawing/2014/main" id="{09C9B55B-33C4-294E-AA63-85CBC45302B1}"/>
              </a:ext>
            </a:extLst>
          </p:cNvPr>
          <p:cNvSpPr txBox="1"/>
          <p:nvPr/>
        </p:nvSpPr>
        <p:spPr>
          <a:xfrm>
            <a:off x="5029200" y="5251055"/>
            <a:ext cx="8542421"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Michael and Mary’s sons grew up to serve on the ships that Paul and Michael built. Paul and Alice had seven children.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Paul Cuffe’s son, also named Paul, went into the family business and published his Narrative of the Life and Adventures of Paul Cuffe in 1839, a tale of life at sea in the early 1800s that includes memories of sailing with his father as a boy.</a:t>
            </a:r>
          </a:p>
        </p:txBody>
      </p:sp>
    </p:spTree>
    <p:extLst>
      <p:ext uri="{BB962C8B-B14F-4D97-AF65-F5344CB8AC3E}">
        <p14:creationId xmlns:p14="http://schemas.microsoft.com/office/powerpoint/2010/main" val="123833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stom 2">
      <a:majorFont>
        <a:latin typeface="Arial"/>
        <a:ea typeface="Bodoni SvtyTwo ITC TT-Bold"/>
        <a:cs typeface="Bodoni SvtyTwo ITC TT-Bold"/>
      </a:majorFont>
      <a:minorFont>
        <a:latin typeface="Arial"/>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2746</Words>
  <Application>Microsoft Office PowerPoint</Application>
  <PresentationFormat>Custom</PresentationFormat>
  <Paragraphs>178</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Bodoni SvtyTwo ITC TT-Bold</vt:lpstr>
      <vt:lpstr>Bodoni SvtyTwo ITC TT-Book</vt:lpstr>
      <vt:lpstr>Helvetica Neue</vt:lpstr>
      <vt:lpstr>Lato Regular</vt:lpstr>
      <vt:lpstr>Lato-Light</vt:lpstr>
      <vt:lpstr>21_BasicWhite</vt:lpstr>
      <vt:lpstr>Paul Cuffe     Daring Seafarer and Early Abolitionist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2023-01-30T21:37:10Z</dcterms:modified>
  <cp:category/>
</cp:coreProperties>
</file>