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1"/>
  </p:notesMasterIdLst>
  <p:sldIdLst>
    <p:sldId id="265" r:id="rId2"/>
    <p:sldId id="365" r:id="rId3"/>
    <p:sldId id="358" r:id="rId4"/>
    <p:sldId id="399" r:id="rId5"/>
    <p:sldId id="364" r:id="rId6"/>
    <p:sldId id="366" r:id="rId7"/>
    <p:sldId id="398" r:id="rId8"/>
    <p:sldId id="391" r:id="rId9"/>
    <p:sldId id="394" r:id="rId10"/>
    <p:sldId id="396" r:id="rId11"/>
    <p:sldId id="373" r:id="rId12"/>
    <p:sldId id="369" r:id="rId13"/>
    <p:sldId id="368" r:id="rId14"/>
    <p:sldId id="360" r:id="rId15"/>
    <p:sldId id="392" r:id="rId16"/>
    <p:sldId id="400" r:id="rId17"/>
    <p:sldId id="370" r:id="rId18"/>
    <p:sldId id="372" r:id="rId19"/>
    <p:sldId id="371" r:id="rId20"/>
    <p:sldId id="402" r:id="rId21"/>
    <p:sldId id="401" r:id="rId22"/>
    <p:sldId id="390" r:id="rId23"/>
    <p:sldId id="378" r:id="rId24"/>
    <p:sldId id="403" r:id="rId25"/>
    <p:sldId id="404" r:id="rId26"/>
    <p:sldId id="379" r:id="rId27"/>
    <p:sldId id="388" r:id="rId28"/>
    <p:sldId id="356" r:id="rId29"/>
    <p:sldId id="316" r:id="rId3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03" autoAdjust="0"/>
    <p:restoredTop sz="94687" autoAdjust="0"/>
  </p:normalViewPr>
  <p:slideViewPr>
    <p:cSldViewPr snapToGrid="0">
      <p:cViewPr varScale="1">
        <p:scale>
          <a:sx n="54" d="100"/>
          <a:sy n="54" d="100"/>
        </p:scale>
        <p:origin x="792" y="114"/>
      </p:cViewPr>
      <p:guideLst/>
    </p:cSldViewPr>
  </p:slideViewPr>
  <p:notesTextViewPr>
    <p:cViewPr>
      <p:scale>
        <a:sx n="1" d="1"/>
        <a:sy n="1" d="1"/>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Arial" panose="020B0604020202020204" pitchFamily="34" charset="0"/>
        <a:ea typeface="Arial" panose="020B0604020202020204" pitchFamily="34" charset="0"/>
        <a:cs typeface="Arial" panose="020B0604020202020204"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historymatters.gmu.edu/d/55/"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60506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a:p>
            <a:pPr marL="0" marR="0" lvl="0" indent="0" defTabSz="457200" eaLnBrk="1" fontAlgn="auto" latinLnBrk="0" hangingPunct="1">
              <a:lnSpc>
                <a:spcPct val="117999"/>
              </a:lnSpc>
              <a:spcBef>
                <a:spcPts val="0"/>
              </a:spcBef>
              <a:spcAft>
                <a:spcPts val="0"/>
              </a:spcAft>
              <a:buClrTx/>
              <a:buSzTx/>
              <a:buFontTx/>
              <a:buNone/>
              <a:tabLst/>
              <a:defRPr/>
            </a:pPr>
            <a:r>
              <a:rPr lang="en-US"/>
              <a:t>https://</a:t>
            </a:r>
            <a:r>
              <a:rPr lang="en-US" err="1"/>
              <a:t>www.pbs.org</a:t>
            </a:r>
            <a:r>
              <a:rPr lang="en-US"/>
              <a:t>/</a:t>
            </a:r>
            <a:r>
              <a:rPr lang="en-US" err="1"/>
              <a:t>wnet</a:t>
            </a:r>
            <a:r>
              <a:rPr lang="en-US"/>
              <a:t>/</a:t>
            </a:r>
            <a:r>
              <a:rPr lang="en-US" err="1"/>
              <a:t>african</a:t>
            </a:r>
            <a:r>
              <a:rPr lang="en-US"/>
              <a:t>-</a:t>
            </a:r>
            <a:r>
              <a:rPr lang="en-US" err="1"/>
              <a:t>americans</a:t>
            </a:r>
            <a:r>
              <a:rPr lang="en-US"/>
              <a:t>-many-rivers-to-cross/history/which-slave-sailed-himself-to-freedom/</a:t>
            </a:r>
          </a:p>
        </p:txBody>
      </p:sp>
    </p:spTree>
    <p:extLst>
      <p:ext uri="{BB962C8B-B14F-4D97-AF65-F5344CB8AC3E}">
        <p14:creationId xmlns:p14="http://schemas.microsoft.com/office/powerpoint/2010/main" val="4114930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www.pbs.org</a:t>
            </a:r>
            <a:r>
              <a:rPr lang="en-US"/>
              <a:t>/</a:t>
            </a:r>
            <a:r>
              <a:rPr lang="en-US" err="1"/>
              <a:t>wnet</a:t>
            </a:r>
            <a:r>
              <a:rPr lang="en-US"/>
              <a:t>/</a:t>
            </a:r>
            <a:r>
              <a:rPr lang="en-US" err="1"/>
              <a:t>african</a:t>
            </a:r>
            <a:r>
              <a:rPr lang="en-US"/>
              <a:t>-</a:t>
            </a:r>
            <a:r>
              <a:rPr lang="en-US" err="1"/>
              <a:t>americans</a:t>
            </a:r>
            <a:r>
              <a:rPr lang="en-US"/>
              <a:t>-many-rivers-to-cross/history/which-slave-sailed-himself-to-freedom/</a:t>
            </a:r>
          </a:p>
        </p:txBody>
      </p:sp>
    </p:spTree>
    <p:extLst>
      <p:ext uri="{BB962C8B-B14F-4D97-AF65-F5344CB8AC3E}">
        <p14:creationId xmlns:p14="http://schemas.microsoft.com/office/powerpoint/2010/main" val="2170988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www.nps.gov</a:t>
            </a:r>
            <a:r>
              <a:rPr lang="en-US"/>
              <a:t>/people/</a:t>
            </a:r>
            <a:r>
              <a:rPr lang="en-US" err="1"/>
              <a:t>robert-smalls.htm</a:t>
            </a:r>
            <a:endParaRPr lang="en-US"/>
          </a:p>
          <a:p>
            <a:endParaRPr lang="en-US"/>
          </a:p>
          <a:p>
            <a:r>
              <a:rPr lang="en-US"/>
              <a:t>https://</a:t>
            </a:r>
            <a:r>
              <a:rPr lang="en-US" err="1"/>
              <a:t>www.hagley.org</a:t>
            </a:r>
            <a:r>
              <a:rPr lang="en-US"/>
              <a:t>/research/digital-exhibits/escape</a:t>
            </a:r>
          </a:p>
        </p:txBody>
      </p:sp>
    </p:spTree>
    <p:extLst>
      <p:ext uri="{BB962C8B-B14F-4D97-AF65-F5344CB8AC3E}">
        <p14:creationId xmlns:p14="http://schemas.microsoft.com/office/powerpoint/2010/main" val="2342940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www.nps.gov</a:t>
            </a:r>
            <a:r>
              <a:rPr lang="en-US"/>
              <a:t>/people/</a:t>
            </a:r>
            <a:r>
              <a:rPr lang="en-US" err="1"/>
              <a:t>robert-smalls.htm</a:t>
            </a:r>
            <a:r>
              <a:rPr lang="en-US"/>
              <a:t>/</a:t>
            </a:r>
          </a:p>
          <a:p>
            <a:endParaRPr lang="en-US"/>
          </a:p>
        </p:txBody>
      </p:sp>
    </p:spTree>
    <p:extLst>
      <p:ext uri="{BB962C8B-B14F-4D97-AF65-F5344CB8AC3E}">
        <p14:creationId xmlns:p14="http://schemas.microsoft.com/office/powerpoint/2010/main" val="3321224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www.nps.gov</a:t>
            </a:r>
            <a:r>
              <a:rPr lang="en-US"/>
              <a:t>/people/</a:t>
            </a:r>
            <a:r>
              <a:rPr lang="en-US" err="1"/>
              <a:t>robert-smalls.htm</a:t>
            </a:r>
            <a:endParaRPr lang="en-US" i="0"/>
          </a:p>
          <a:p>
            <a:endParaRPr lang="en-US"/>
          </a:p>
        </p:txBody>
      </p:sp>
    </p:spTree>
    <p:extLst>
      <p:ext uri="{BB962C8B-B14F-4D97-AF65-F5344CB8AC3E}">
        <p14:creationId xmlns:p14="http://schemas.microsoft.com/office/powerpoint/2010/main" val="835212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www.scencyclopedia.org</a:t>
            </a:r>
            <a:r>
              <a:rPr lang="en-US"/>
              <a:t>/</a:t>
            </a:r>
            <a:r>
              <a:rPr lang="en-US" err="1"/>
              <a:t>sce</a:t>
            </a:r>
            <a:r>
              <a:rPr lang="en-US"/>
              <a:t>/entries/</a:t>
            </a:r>
            <a:r>
              <a:rPr lang="en-US" err="1"/>
              <a:t>gleaves-richard-howell</a:t>
            </a:r>
            <a:r>
              <a:rPr lang="en-US"/>
              <a:t>/</a:t>
            </a:r>
          </a:p>
          <a:p>
            <a:endParaRPr lang="en-US"/>
          </a:p>
          <a:p>
            <a:endParaRPr lang="en-US"/>
          </a:p>
        </p:txBody>
      </p:sp>
    </p:spTree>
    <p:extLst>
      <p:ext uri="{BB962C8B-B14F-4D97-AF65-F5344CB8AC3E}">
        <p14:creationId xmlns:p14="http://schemas.microsoft.com/office/powerpoint/2010/main" val="512207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www.nps.gov</a:t>
            </a:r>
            <a:r>
              <a:rPr lang="en-US"/>
              <a:t>/people/</a:t>
            </a:r>
            <a:r>
              <a:rPr lang="en-US" err="1"/>
              <a:t>robert-smalls.htm</a:t>
            </a:r>
            <a:endParaRPr lang="en-US"/>
          </a:p>
        </p:txBody>
      </p:sp>
    </p:spTree>
    <p:extLst>
      <p:ext uri="{BB962C8B-B14F-4D97-AF65-F5344CB8AC3E}">
        <p14:creationId xmlns:p14="http://schemas.microsoft.com/office/powerpoint/2010/main" val="6518647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www.nps.gov</a:t>
            </a:r>
            <a:r>
              <a:rPr lang="en-US"/>
              <a:t>/articles/</a:t>
            </a:r>
            <a:r>
              <a:rPr lang="en-US" err="1"/>
              <a:t>reconstruction.htm</a:t>
            </a:r>
            <a:endParaRPr lang="en-US"/>
          </a:p>
        </p:txBody>
      </p:sp>
    </p:spTree>
    <p:extLst>
      <p:ext uri="{BB962C8B-B14F-4D97-AF65-F5344CB8AC3E}">
        <p14:creationId xmlns:p14="http://schemas.microsoft.com/office/powerpoint/2010/main" val="386202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www.nps.gov</a:t>
            </a:r>
            <a:r>
              <a:rPr lang="en-US"/>
              <a:t>/articles/</a:t>
            </a:r>
            <a:r>
              <a:rPr lang="en-US" err="1"/>
              <a:t>reconstruction.htm</a:t>
            </a:r>
            <a:endParaRPr lang="en-US"/>
          </a:p>
        </p:txBody>
      </p:sp>
    </p:spTree>
    <p:extLst>
      <p:ext uri="{BB962C8B-B14F-4D97-AF65-F5344CB8AC3E}">
        <p14:creationId xmlns:p14="http://schemas.microsoft.com/office/powerpoint/2010/main" val="11656066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history.house.gov</a:t>
            </a:r>
            <a:r>
              <a:rPr lang="en-US"/>
              <a:t>/People/Detail/21764</a:t>
            </a:r>
          </a:p>
        </p:txBody>
      </p:sp>
    </p:spTree>
    <p:extLst>
      <p:ext uri="{BB962C8B-B14F-4D97-AF65-F5344CB8AC3E}">
        <p14:creationId xmlns:p14="http://schemas.microsoft.com/office/powerpoint/2010/main" val="2744117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https://africanamericancollection.com/portfolio/robert-smalls-famous-capture-csa-gunboat-planter/smalls-cdv-planter-signature-305kb/</a:t>
            </a:r>
          </a:p>
        </p:txBody>
      </p:sp>
    </p:spTree>
    <p:extLst>
      <p:ext uri="{BB962C8B-B14F-4D97-AF65-F5344CB8AC3E}">
        <p14:creationId xmlns:p14="http://schemas.microsoft.com/office/powerpoint/2010/main" val="3899579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www.scencyclopedia.org</a:t>
            </a:r>
            <a:r>
              <a:rPr lang="en-US"/>
              <a:t>/</a:t>
            </a:r>
            <a:r>
              <a:rPr lang="en-US" err="1"/>
              <a:t>sce</a:t>
            </a:r>
            <a:r>
              <a:rPr lang="en-US"/>
              <a:t>/entries/red-shirts/</a:t>
            </a:r>
          </a:p>
        </p:txBody>
      </p:sp>
    </p:spTree>
    <p:extLst>
      <p:ext uri="{BB962C8B-B14F-4D97-AF65-F5344CB8AC3E}">
        <p14:creationId xmlns:p14="http://schemas.microsoft.com/office/powerpoint/2010/main" val="1689180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a:p>
            <a:pPr marL="0" marR="0" lvl="0" indent="0" defTabSz="457200" eaLnBrk="1" fontAlgn="auto" latinLnBrk="0" hangingPunct="1">
              <a:lnSpc>
                <a:spcPct val="117999"/>
              </a:lnSpc>
              <a:spcBef>
                <a:spcPts val="0"/>
              </a:spcBef>
              <a:spcAft>
                <a:spcPts val="0"/>
              </a:spcAft>
              <a:buClrTx/>
              <a:buSzTx/>
              <a:buFontTx/>
              <a:buNone/>
              <a:tabLst/>
              <a:defRPr/>
            </a:pPr>
            <a:r>
              <a:rPr lang="en-US"/>
              <a:t>https://</a:t>
            </a:r>
            <a:r>
              <a:rPr lang="en-US" err="1"/>
              <a:t>www.scencyclopedia.org</a:t>
            </a:r>
            <a:r>
              <a:rPr lang="en-US"/>
              <a:t>/</a:t>
            </a:r>
            <a:r>
              <a:rPr lang="en-US" err="1"/>
              <a:t>sce</a:t>
            </a:r>
            <a:r>
              <a:rPr lang="en-US"/>
              <a:t>/entries/red-shirts/</a:t>
            </a:r>
          </a:p>
        </p:txBody>
      </p:sp>
    </p:spTree>
    <p:extLst>
      <p:ext uri="{BB962C8B-B14F-4D97-AF65-F5344CB8AC3E}">
        <p14:creationId xmlns:p14="http://schemas.microsoft.com/office/powerpoint/2010/main" val="19968842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a:t>
            </a:r>
            <a:r>
              <a:rPr lang="en-US" err="1"/>
              <a:t>scmuseum.org</a:t>
            </a:r>
            <a:r>
              <a:rPr lang="en-US"/>
              <a:t>/explore/exhibits/changing-exhibits/south-carolina-reconstruction-1865-1876/</a:t>
            </a:r>
          </a:p>
        </p:txBody>
      </p:sp>
    </p:spTree>
    <p:extLst>
      <p:ext uri="{BB962C8B-B14F-4D97-AF65-F5344CB8AC3E}">
        <p14:creationId xmlns:p14="http://schemas.microsoft.com/office/powerpoint/2010/main" val="27457594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history.house.gov</a:t>
            </a:r>
            <a:r>
              <a:rPr lang="en-US"/>
              <a:t>/People/Detail/21764</a:t>
            </a:r>
          </a:p>
        </p:txBody>
      </p:sp>
    </p:spTree>
    <p:extLst>
      <p:ext uri="{BB962C8B-B14F-4D97-AF65-F5344CB8AC3E}">
        <p14:creationId xmlns:p14="http://schemas.microsoft.com/office/powerpoint/2010/main" val="41356494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history.house.gov</a:t>
            </a:r>
            <a:r>
              <a:rPr lang="en-US"/>
              <a:t>/People/Detail/21764</a:t>
            </a:r>
          </a:p>
        </p:txBody>
      </p:sp>
    </p:spTree>
    <p:extLst>
      <p:ext uri="{BB962C8B-B14F-4D97-AF65-F5344CB8AC3E}">
        <p14:creationId xmlns:p14="http://schemas.microsoft.com/office/powerpoint/2010/main" val="37098208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i="1" dirty="0"/>
              <a:t>Tillman, Benjamin (March 23, 1900</a:t>
            </a:r>
            <a:r>
              <a:rPr lang="en-US" i="1"/>
              <a:t>). </a:t>
            </a:r>
            <a:r>
              <a:rPr lang="en-US" i="1">
                <a:hlinkClick r:id="rId3"/>
              </a:rPr>
              <a:t>"Speech </a:t>
            </a:r>
            <a:r>
              <a:rPr lang="en-US" i="1" dirty="0">
                <a:hlinkClick r:id="rId3"/>
              </a:rPr>
              <a:t>of Senator Benjamin R</a:t>
            </a:r>
            <a:r>
              <a:rPr lang="en-US" i="1">
                <a:hlinkClick r:id="rId3"/>
              </a:rPr>
              <a:t>. Tillman"</a:t>
            </a:r>
            <a:r>
              <a:rPr lang="en-US" i="1"/>
              <a:t>. </a:t>
            </a:r>
            <a:r>
              <a:rPr lang="en-US" i="1" dirty="0"/>
              <a:t>Congressional Record, 56th Congress, 1st Session. (Reprinted in Richard </a:t>
            </a:r>
            <a:r>
              <a:rPr lang="en-US" i="1" dirty="0" err="1"/>
              <a:t>Purday</a:t>
            </a:r>
            <a:r>
              <a:rPr lang="en-US" i="1" dirty="0"/>
              <a:t>, ed., Document Sets for the South in U. S. History [Lexington, MA.: D.C. Heath and Company, 1991], p. 147.). pp. 3223–3224.</a:t>
            </a:r>
            <a:endParaRPr lang="en-US" dirty="0"/>
          </a:p>
        </p:txBody>
      </p:sp>
    </p:spTree>
    <p:extLst>
      <p:ext uri="{BB962C8B-B14F-4D97-AF65-F5344CB8AC3E}">
        <p14:creationId xmlns:p14="http://schemas.microsoft.com/office/powerpoint/2010/main" val="24856476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history.house.gov</a:t>
            </a:r>
            <a:r>
              <a:rPr lang="en-US"/>
              <a:t>/People/Detail/21764/</a:t>
            </a:r>
          </a:p>
        </p:txBody>
      </p:sp>
    </p:spTree>
    <p:extLst>
      <p:ext uri="{BB962C8B-B14F-4D97-AF65-F5344CB8AC3E}">
        <p14:creationId xmlns:p14="http://schemas.microsoft.com/office/powerpoint/2010/main" val="34916971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400" dirty="0"/>
              <a:t>https://cfh.iaamuseum.org/project/grandchildren-of-robert-smalls-charlotte-nc-ca-early-1930s-contributed-by-m-b-moore/</a:t>
            </a:r>
            <a:endParaRPr lang="en-US" dirty="0"/>
          </a:p>
        </p:txBody>
      </p:sp>
    </p:spTree>
    <p:extLst>
      <p:ext uri="{BB962C8B-B14F-4D97-AF65-F5344CB8AC3E}">
        <p14:creationId xmlns:p14="http://schemas.microsoft.com/office/powerpoint/2010/main" val="4039158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52290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Robert L. Woodson, Sr. </a:t>
            </a:r>
            <a:r>
              <a:rPr lang="en-US" i="1"/>
              <a:t>Radical Grace in Action</a:t>
            </a:r>
            <a:r>
              <a:rPr lang="en-US" i="0"/>
              <a:t>: </a:t>
            </a:r>
            <a:r>
              <a:rPr lang="en-US" i="1"/>
              <a:t>Tales of Humility, Self-Sacrifice, and Valor</a:t>
            </a:r>
            <a:r>
              <a:rPr lang="en-US" i="0"/>
              <a:t>.  The Woodson Center, 2021.</a:t>
            </a:r>
            <a:endParaRPr lang="en-US"/>
          </a:p>
        </p:txBody>
      </p:sp>
    </p:spTree>
    <p:extLst>
      <p:ext uri="{BB962C8B-B14F-4D97-AF65-F5344CB8AC3E}">
        <p14:creationId xmlns:p14="http://schemas.microsoft.com/office/powerpoint/2010/main" val="202937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a:t>https://</a:t>
            </a:r>
            <a:r>
              <a:rPr lang="en-US" err="1"/>
              <a:t>www.britishmuseum.org</a:t>
            </a:r>
            <a:r>
              <a:rPr lang="en-US"/>
              <a:t>/collection/object/P_1857-0613-1018</a:t>
            </a:r>
          </a:p>
          <a:p>
            <a:pPr marL="0" marR="0" lvl="0" indent="0" defTabSz="457200" eaLnBrk="1" fontAlgn="auto" latinLnBrk="0" hangingPunct="1">
              <a:lnSpc>
                <a:spcPct val="117999"/>
              </a:lnSpc>
              <a:spcBef>
                <a:spcPts val="0"/>
              </a:spcBef>
              <a:spcAft>
                <a:spcPts val="0"/>
              </a:spcAft>
              <a:buClrTx/>
              <a:buSzTx/>
              <a:buFontTx/>
              <a:buNone/>
              <a:tabLst/>
              <a:defRPr/>
            </a:pPr>
            <a:endParaRPr lang="en-US"/>
          </a:p>
          <a:p>
            <a:pPr marL="0" marR="0" lvl="0" indent="0" defTabSz="457200" eaLnBrk="1" fontAlgn="auto" latinLnBrk="0" hangingPunct="1">
              <a:lnSpc>
                <a:spcPct val="117999"/>
              </a:lnSpc>
              <a:spcBef>
                <a:spcPts val="0"/>
              </a:spcBef>
              <a:spcAft>
                <a:spcPts val="0"/>
              </a:spcAft>
              <a:buClrTx/>
              <a:buSzTx/>
              <a:buFontTx/>
              <a:buNone/>
              <a:tabLst/>
              <a:defRPr/>
            </a:pPr>
            <a:r>
              <a:rPr lang="en-US"/>
              <a:t>https://</a:t>
            </a:r>
            <a:r>
              <a:rPr lang="en-US" err="1"/>
              <a:t>history.house.gov</a:t>
            </a:r>
            <a:r>
              <a:rPr lang="en-US"/>
              <a:t>/People/Detail/21764</a:t>
            </a:r>
          </a:p>
          <a:p>
            <a:pPr marL="0" marR="0" lvl="0" indent="0" defTabSz="457200" eaLnBrk="1" fontAlgn="auto" latinLnBrk="0" hangingPunct="1">
              <a:lnSpc>
                <a:spcPct val="117999"/>
              </a:lnSpc>
              <a:spcBef>
                <a:spcPts val="0"/>
              </a:spcBef>
              <a:spcAft>
                <a:spcPts val="0"/>
              </a:spcAft>
              <a:buClrTx/>
              <a:buSzTx/>
              <a:buFontTx/>
              <a:buNone/>
              <a:tabLst/>
              <a:defRPr/>
            </a:pPr>
            <a:endParaRPr lang="en-US"/>
          </a:p>
          <a:p>
            <a:pPr marL="0" marR="0" lvl="0" indent="0" defTabSz="457200" eaLnBrk="1" fontAlgn="auto" latinLnBrk="0" hangingPunct="1">
              <a:lnSpc>
                <a:spcPct val="117999"/>
              </a:lnSpc>
              <a:spcBef>
                <a:spcPts val="0"/>
              </a:spcBef>
              <a:spcAft>
                <a:spcPts val="0"/>
              </a:spcAft>
              <a:buClrTx/>
              <a:buSzTx/>
              <a:buFontTx/>
              <a:buNone/>
              <a:tabLst/>
              <a:defRPr/>
            </a:pPr>
            <a:endParaRPr lang="en-US"/>
          </a:p>
          <a:p>
            <a:pPr marL="0" marR="0" lvl="0" indent="0" defTabSz="457200" eaLnBrk="1" fontAlgn="auto" latinLnBrk="0" hangingPunct="1">
              <a:lnSpc>
                <a:spcPct val="117999"/>
              </a:lnSpc>
              <a:spcBef>
                <a:spcPts val="0"/>
              </a:spcBef>
              <a:spcAft>
                <a:spcPts val="0"/>
              </a:spcAft>
              <a:buClrTx/>
              <a:buSzTx/>
              <a:buFontTx/>
              <a:buNone/>
              <a:tabLst/>
              <a:defRPr/>
            </a:pPr>
            <a:endParaRPr lang="en-US"/>
          </a:p>
          <a:p>
            <a:pPr marL="0" marR="0" lvl="0" indent="0" defTabSz="457200" eaLnBrk="1" fontAlgn="auto" latinLnBrk="0" hangingPunct="1">
              <a:lnSpc>
                <a:spcPct val="117999"/>
              </a:lnSpc>
              <a:spcBef>
                <a:spcPts val="0"/>
              </a:spcBef>
              <a:spcAft>
                <a:spcPts val="0"/>
              </a:spcAft>
              <a:buClrTx/>
              <a:buSzTx/>
              <a:buFontTx/>
              <a:buNone/>
              <a:tabLst/>
              <a:defRPr/>
            </a:pPr>
            <a:endParaRPr lang="en-US"/>
          </a:p>
        </p:txBody>
      </p:sp>
    </p:spTree>
    <p:extLst>
      <p:ext uri="{BB962C8B-B14F-4D97-AF65-F5344CB8AC3E}">
        <p14:creationId xmlns:p14="http://schemas.microsoft.com/office/powerpoint/2010/main" val="555625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a:t>https://</a:t>
            </a:r>
            <a:r>
              <a:rPr lang="en-US" err="1"/>
              <a:t>history.house.gov</a:t>
            </a:r>
            <a:r>
              <a:rPr lang="en-US"/>
              <a:t>/People/Detail/21764</a:t>
            </a:r>
          </a:p>
        </p:txBody>
      </p:sp>
    </p:spTree>
    <p:extLst>
      <p:ext uri="{BB962C8B-B14F-4D97-AF65-F5344CB8AC3E}">
        <p14:creationId xmlns:p14="http://schemas.microsoft.com/office/powerpoint/2010/main" val="3264519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a:t>https://</a:t>
            </a:r>
            <a:r>
              <a:rPr lang="en-US" err="1"/>
              <a:t>www.arts.gov</a:t>
            </a:r>
            <a:r>
              <a:rPr lang="en-US"/>
              <a:t>/honors/heritage/</a:t>
            </a:r>
            <a:r>
              <a:rPr lang="en-US" err="1"/>
              <a:t>mary-jackson</a:t>
            </a:r>
            <a:endParaRPr lang="en-US"/>
          </a:p>
          <a:p>
            <a:pPr marL="0" marR="0" lvl="0" indent="0" defTabSz="457200" eaLnBrk="1" fontAlgn="auto" latinLnBrk="0" hangingPunct="1">
              <a:lnSpc>
                <a:spcPct val="117999"/>
              </a:lnSpc>
              <a:spcBef>
                <a:spcPts val="0"/>
              </a:spcBef>
              <a:spcAft>
                <a:spcPts val="0"/>
              </a:spcAft>
              <a:buClrTx/>
              <a:buSzTx/>
              <a:buFontTx/>
              <a:buNone/>
              <a:tabLst/>
              <a:defRPr/>
            </a:pPr>
            <a:endParaRPr lang="en-US"/>
          </a:p>
          <a:p>
            <a:pPr marL="0" marR="0" lvl="0" indent="0" defTabSz="457200" eaLnBrk="1" fontAlgn="auto" latinLnBrk="0" hangingPunct="1">
              <a:lnSpc>
                <a:spcPct val="117999"/>
              </a:lnSpc>
              <a:spcBef>
                <a:spcPts val="0"/>
              </a:spcBef>
              <a:spcAft>
                <a:spcPts val="0"/>
              </a:spcAft>
              <a:buClrTx/>
              <a:buSzTx/>
              <a:buFontTx/>
              <a:buNone/>
              <a:tabLst/>
              <a:defRPr/>
            </a:pPr>
            <a:r>
              <a:rPr lang="en-US"/>
              <a:t>https://</a:t>
            </a:r>
            <a:r>
              <a:rPr lang="en-US" err="1"/>
              <a:t>www.usnews.com</a:t>
            </a:r>
            <a:r>
              <a:rPr lang="en-US"/>
              <a:t>/news/articles/2016-03-30/why-clarence-</a:t>
            </a:r>
            <a:r>
              <a:rPr lang="en-US" err="1"/>
              <a:t>thomas</a:t>
            </a:r>
            <a:r>
              <a:rPr lang="en-US"/>
              <a:t>-rarely-speaks-from-the-supreme-court-bench</a:t>
            </a:r>
          </a:p>
          <a:p>
            <a:pPr marL="0" marR="0" lvl="0" indent="0" defTabSz="457200" eaLnBrk="1" fontAlgn="auto" latinLnBrk="0" hangingPunct="1">
              <a:lnSpc>
                <a:spcPct val="117999"/>
              </a:lnSpc>
              <a:spcBef>
                <a:spcPts val="0"/>
              </a:spcBef>
              <a:spcAft>
                <a:spcPts val="0"/>
              </a:spcAft>
              <a:buClrTx/>
              <a:buSzTx/>
              <a:buFontTx/>
              <a:buNone/>
              <a:tabLst/>
              <a:defRPr/>
            </a:pPr>
            <a:endParaRPr lang="en-US"/>
          </a:p>
          <a:p>
            <a:pPr marL="0" marR="0" lvl="0" indent="0" defTabSz="457200" eaLnBrk="1" fontAlgn="auto" latinLnBrk="0" hangingPunct="1">
              <a:lnSpc>
                <a:spcPct val="117999"/>
              </a:lnSpc>
              <a:spcBef>
                <a:spcPts val="0"/>
              </a:spcBef>
              <a:spcAft>
                <a:spcPts val="0"/>
              </a:spcAft>
              <a:buClrTx/>
              <a:buSzTx/>
              <a:buFontTx/>
              <a:buNone/>
              <a:tabLst/>
              <a:defRPr/>
            </a:pPr>
            <a:r>
              <a:rPr lang="en-US"/>
              <a:t>https://</a:t>
            </a:r>
            <a:r>
              <a:rPr lang="en-US" err="1"/>
              <a:t>www.britannica.com</a:t>
            </a:r>
            <a:r>
              <a:rPr lang="en-US"/>
              <a:t>/topic/Gullah-language</a:t>
            </a:r>
          </a:p>
        </p:txBody>
      </p:sp>
    </p:spTree>
    <p:extLst>
      <p:ext uri="{BB962C8B-B14F-4D97-AF65-F5344CB8AC3E}">
        <p14:creationId xmlns:p14="http://schemas.microsoft.com/office/powerpoint/2010/main" val="461131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a:t>
            </a:r>
            <a:r>
              <a:rPr lang="en-US" err="1"/>
              <a:t>www.pbs.org</a:t>
            </a:r>
            <a:r>
              <a:rPr lang="en-US"/>
              <a:t>/</a:t>
            </a:r>
            <a:r>
              <a:rPr lang="en-US" err="1"/>
              <a:t>wnet</a:t>
            </a:r>
            <a:r>
              <a:rPr lang="en-US"/>
              <a:t>/</a:t>
            </a:r>
            <a:r>
              <a:rPr lang="en-US" err="1"/>
              <a:t>african</a:t>
            </a:r>
            <a:r>
              <a:rPr lang="en-US"/>
              <a:t>-</a:t>
            </a:r>
            <a:r>
              <a:rPr lang="en-US" err="1"/>
              <a:t>americans</a:t>
            </a:r>
            <a:r>
              <a:rPr lang="en-US"/>
              <a:t>-many-rivers-to-cross/history/which-slave-sailed-himself-to-freedom/</a:t>
            </a:r>
          </a:p>
        </p:txBody>
      </p:sp>
    </p:spTree>
    <p:extLst>
      <p:ext uri="{BB962C8B-B14F-4D97-AF65-F5344CB8AC3E}">
        <p14:creationId xmlns:p14="http://schemas.microsoft.com/office/powerpoint/2010/main" val="2585723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1"/>
          </a:p>
          <a:p>
            <a:r>
              <a:rPr lang="en-US" b="1"/>
              <a:t>Headley, J T. </a:t>
            </a:r>
            <a:r>
              <a:rPr lang="en-US" b="1" i="1"/>
              <a:t>The Great Rebellion: A History of the Civil War in the United States.</a:t>
            </a:r>
            <a:r>
              <a:rPr lang="en-US" b="1"/>
              <a:t> Vol. 1. 2 vols. Washington, D.C.: The National Tribune, 1898. </a:t>
            </a:r>
          </a:p>
          <a:p>
            <a:endParaRPr lang="en-US" b="1"/>
          </a:p>
          <a:p>
            <a:r>
              <a:rPr lang="en-US" b="1"/>
              <a:t>https://</a:t>
            </a:r>
            <a:r>
              <a:rPr lang="en-US" b="1" err="1"/>
              <a:t>www.pbs.org</a:t>
            </a:r>
            <a:r>
              <a:rPr lang="en-US" b="1"/>
              <a:t>/</a:t>
            </a:r>
            <a:r>
              <a:rPr lang="en-US" b="1" err="1"/>
              <a:t>wnet</a:t>
            </a:r>
            <a:r>
              <a:rPr lang="en-US" b="1"/>
              <a:t>/</a:t>
            </a:r>
            <a:r>
              <a:rPr lang="en-US" b="1" err="1"/>
              <a:t>african</a:t>
            </a:r>
            <a:r>
              <a:rPr lang="en-US" b="1"/>
              <a:t>-</a:t>
            </a:r>
            <a:r>
              <a:rPr lang="en-US" b="1" err="1"/>
              <a:t>americans</a:t>
            </a:r>
            <a:r>
              <a:rPr lang="en-US" b="1"/>
              <a:t>-many-rivers-to-cross/history/which-slave-sailed-himself-to-freedom/</a:t>
            </a:r>
          </a:p>
          <a:p>
            <a:endParaRPr lang="en-US"/>
          </a:p>
          <a:p>
            <a:endParaRPr lang="en-US"/>
          </a:p>
        </p:txBody>
      </p:sp>
    </p:spTree>
    <p:extLst>
      <p:ext uri="{BB962C8B-B14F-4D97-AF65-F5344CB8AC3E}">
        <p14:creationId xmlns:p14="http://schemas.microsoft.com/office/powerpoint/2010/main" val="3390982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i="1"/>
              <a:t>Lineberry, Cate (2017). Be Free or Die: The Amazing Story of Robert Smalls' Escape from Slavery to Union Hero. New York: St. Martin’s Press</a:t>
            </a:r>
          </a:p>
          <a:p>
            <a:endParaRPr lang="en-US" i="1"/>
          </a:p>
          <a:p>
            <a:r>
              <a:rPr lang="en-US" i="1"/>
              <a:t>https://</a:t>
            </a:r>
            <a:r>
              <a:rPr lang="en-US" i="1" err="1"/>
              <a:t>www.nps.gov</a:t>
            </a:r>
            <a:r>
              <a:rPr lang="en-US" i="1"/>
              <a:t>/people/</a:t>
            </a:r>
            <a:r>
              <a:rPr lang="en-US" i="1" err="1"/>
              <a:t>robert-smalls.htm</a:t>
            </a:r>
            <a:endParaRPr lang="en-US" i="1"/>
          </a:p>
          <a:p>
            <a:endParaRPr lang="en-US" i="1"/>
          </a:p>
          <a:p>
            <a:r>
              <a:rPr lang="en-US"/>
              <a:t>https://</a:t>
            </a:r>
            <a:r>
              <a:rPr lang="en-US" err="1"/>
              <a:t>www.pbs.org</a:t>
            </a:r>
            <a:r>
              <a:rPr lang="en-US"/>
              <a:t>/</a:t>
            </a:r>
            <a:r>
              <a:rPr lang="en-US" err="1"/>
              <a:t>wnet</a:t>
            </a:r>
            <a:r>
              <a:rPr lang="en-US"/>
              <a:t>/</a:t>
            </a:r>
            <a:r>
              <a:rPr lang="en-US" err="1"/>
              <a:t>african</a:t>
            </a:r>
            <a:r>
              <a:rPr lang="en-US"/>
              <a:t>-</a:t>
            </a:r>
            <a:r>
              <a:rPr lang="en-US" err="1"/>
              <a:t>americans</a:t>
            </a:r>
            <a:r>
              <a:rPr lang="en-US"/>
              <a:t>-many-rivers-to-cross/history/which-slave-sailed-himself-to-freedom/</a:t>
            </a:r>
          </a:p>
        </p:txBody>
      </p:sp>
    </p:spTree>
    <p:extLst>
      <p:ext uri="{BB962C8B-B14F-4D97-AF65-F5344CB8AC3E}">
        <p14:creationId xmlns:p14="http://schemas.microsoft.com/office/powerpoint/2010/main" val="3216577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5029200" y="914400"/>
            <a:ext cx="18536816" cy="1264450"/>
          </a:xfrm>
          <a:prstGeom prst="rect">
            <a:avLst/>
          </a:prstGeom>
        </p:spPr>
        <p:txBody>
          <a:bodyPr anchor="b"/>
          <a:lstStyle>
            <a:lvl1pPr>
              <a:defRPr sz="7000" spc="-140">
                <a:solidFill>
                  <a:schemeClr val="tx2">
                    <a:lumMod val="10000"/>
                  </a:schemeClr>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5029200" y="2743200"/>
            <a:ext cx="18536816" cy="1905001"/>
          </a:xfrm>
          <a:prstGeom prst="rect">
            <a:avLst/>
          </a:prstGeom>
        </p:spPr>
        <p:txBody>
          <a:bodyPr/>
          <a:lstStyle>
            <a:lvl1pPr marL="0" indent="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6"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pic>
        <p:nvPicPr>
          <p:cNvPr id="10" name="Picture 9">
            <a:extLst>
              <a:ext uri="{FF2B5EF4-FFF2-40B4-BE49-F238E27FC236}">
                <a16:creationId xmlns:a16="http://schemas.microsoft.com/office/drawing/2014/main" id="{9DBEB98D-2B7A-48C7-8C35-1D1CC33BFE3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4627984" cy="13716000"/>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lvl1pPr>
              <a:defRPr/>
            </a:lvl1pPr>
          </a:lstStyle>
          <a:p>
            <a:r>
              <a:rPr dirty="0"/>
              <a:t>Slide Title</a:t>
            </a:r>
          </a:p>
        </p:txBody>
      </p:sp>
      <p:sp>
        <p:nvSpPr>
          <p:cNvPr id="45"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1pPr>
          </a:lstStyle>
          <a:p>
            <a:r>
              <a:rPr dirty="0"/>
              <a:t>Slide Subtitle</a:t>
            </a:r>
          </a:p>
        </p:txBody>
      </p:sp>
      <p:sp>
        <p:nvSpPr>
          <p:cNvPr id="46" name="Body Level One…"/>
          <p:cNvSpPr txBox="1">
            <a:spLocks noGrp="1"/>
          </p:cNvSpPr>
          <p:nvPr>
            <p:ph type="body" idx="1" hasCustomPrompt="1"/>
          </p:nvPr>
        </p:nvSpPr>
        <p:spPr>
          <a:prstGeom prst="rect">
            <a:avLst/>
          </a:prstGeom>
        </p:spPr>
        <p:txBody>
          <a:bodyPr/>
          <a:lstStyle>
            <a:lvl1pPr>
              <a:defRPr/>
            </a:lvl1pPr>
            <a:lvl2pPr>
              <a:defRPr/>
            </a:lvl2pPr>
            <a:lvl3pPr>
              <a:defRPr/>
            </a:lvl3pPr>
            <a:lvl4pPr>
              <a:defRPr/>
            </a:lvl4pPr>
            <a:lvl5pPr>
              <a:defRPr/>
            </a:lvl5pPr>
          </a:lstStyle>
          <a:p>
            <a:r>
              <a:rPr dirty="0"/>
              <a:t>Slide bullet text</a:t>
            </a:r>
          </a:p>
          <a:p>
            <a:pPr lvl="1"/>
            <a:endParaRPr dirty="0"/>
          </a:p>
          <a:p>
            <a:pPr lvl="2"/>
            <a:endParaRPr dirty="0"/>
          </a:p>
          <a:p>
            <a:pPr lvl="3"/>
            <a:endParaRPr dirty="0"/>
          </a:p>
          <a:p>
            <a:pPr lvl="4"/>
            <a:endParaRPr dirty="0"/>
          </a:p>
        </p:txBody>
      </p:sp>
      <p:sp>
        <p:nvSpPr>
          <p:cNvPr id="47"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1993391" y="13076008"/>
            <a:ext cx="384721" cy="379591"/>
          </a:xfrm>
          <a:prstGeom prst="rect">
            <a:avLst/>
          </a:prstGeom>
          <a:ln w="12700">
            <a:miter lim="400000"/>
          </a:ln>
        </p:spPr>
        <p:txBody>
          <a:bodyPr wrap="none" lIns="50800" tIns="50800" rIns="50800" bIns="50800" anchor="b">
            <a:spAutoFit/>
          </a:bodyPr>
          <a:lstStyle>
            <a:lvl1pPr algn="ctr" defTabSz="584200">
              <a:defRPr sz="1800">
                <a:solidFill>
                  <a:srgbClr val="000000"/>
                </a:solidFill>
                <a:latin typeface="Arial" panose="020B0604020202020204" pitchFamily="34" charset="0"/>
                <a:ea typeface="Arial" panose="020B0604020202020204" pitchFamily="34" charset="0"/>
                <a:cs typeface="Arial" panose="020B0604020202020204"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2" r:id="rId2"/>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Arial" panose="020B0604020202020204" pitchFamily="34" charset="0"/>
          <a:ea typeface="+mn-ea"/>
          <a:cs typeface="Arial" panose="020B0604020202020204" pitchFamily="34" charset="0"/>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microsoft.com/office/2007/relationships/hdphoto" Target="../media/hdphoto5.wdp"/></Relationships>
</file>

<file path=ppt/slides/_rels/slide25.xml.rels><?xml version="1.0" encoding="UTF-8" standalone="yes"?>
<Relationships xmlns="http://schemas.openxmlformats.org/package/2006/relationships"><Relationship Id="rId3" Type="http://schemas.openxmlformats.org/officeDocument/2006/relationships/hyperlink" Target="https://youtu.be/5XY0Lumu1Q8"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312056" y="1210566"/>
            <a:ext cx="11200931" cy="1100215"/>
          </a:xfrm>
          <a:prstGeom prst="rect">
            <a:avLst/>
          </a:prstGeom>
        </p:spPr>
        <p:txBody>
          <a:bodyPr anchor="t">
            <a:noAutofit/>
          </a:bodyPr>
          <a:lstStyle/>
          <a:p>
            <a:pPr>
              <a:lnSpc>
                <a:spcPts val="7640"/>
              </a:lnSpc>
              <a:spcAft>
                <a:spcPts val="600"/>
              </a:spcAft>
            </a:pPr>
            <a:r>
              <a:rPr lang="en-US" sz="7200" b="1" kern="2000" spc="20" dirty="0"/>
              <a:t>Robert Smalls</a:t>
            </a:r>
            <a:br>
              <a:rPr lang="en-US" sz="7200" b="1" kern="2000" spc="20" dirty="0"/>
            </a:br>
            <a:r>
              <a:rPr lang="en-US" sz="4800" kern="2000" spc="20" dirty="0"/>
              <a:t>Fearless Defender of Black America</a:t>
            </a:r>
            <a:br>
              <a:rPr lang="en-US" b="1" dirty="0"/>
            </a:br>
            <a:endParaRPr b="1" dirty="0"/>
          </a:p>
        </p:txBody>
      </p:sp>
      <p:sp>
        <p:nvSpPr>
          <p:cNvPr id="5" name="TextBox 4">
            <a:extLst>
              <a:ext uri="{FF2B5EF4-FFF2-40B4-BE49-F238E27FC236}">
                <a16:creationId xmlns:a16="http://schemas.microsoft.com/office/drawing/2014/main" id="{08642666-BAEA-114B-9020-3C679F1C53EB}"/>
              </a:ext>
            </a:extLst>
          </p:cNvPr>
          <p:cNvSpPr txBox="1"/>
          <p:nvPr/>
        </p:nvSpPr>
        <p:spPr>
          <a:xfrm>
            <a:off x="5312056" y="4558070"/>
            <a:ext cx="3119444"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4000" b="1" spc="100" dirty="0">
                <a:solidFill>
                  <a:schemeClr val="tx2">
                    <a:lumMod val="10000"/>
                  </a:schemeClr>
                </a:solidFill>
                <a:latin typeface="Arial" panose="020B0604020202020204" pitchFamily="34" charset="0"/>
              </a:rPr>
              <a:t>1839 – 1915</a:t>
            </a:r>
          </a:p>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Bodoni SvtyTwo ITC TT-Book"/>
              <a:ea typeface="Bodoni SvtyTwo ITC TT-Book"/>
              <a:cs typeface="Bodoni SvtyTwo ITC TT-Book"/>
              <a:sym typeface="Bodoni SvtyTwo ITC TT-Book"/>
            </a:endParaRPr>
          </a:p>
        </p:txBody>
      </p:sp>
      <p:sp>
        <p:nvSpPr>
          <p:cNvPr id="6" name="Lorem ipsum…">
            <a:extLst>
              <a:ext uri="{FF2B5EF4-FFF2-40B4-BE49-F238E27FC236}">
                <a16:creationId xmlns:a16="http://schemas.microsoft.com/office/drawing/2014/main" id="{330CB557-ED94-2B4E-B1B7-618ED11029BE}"/>
              </a:ext>
            </a:extLst>
          </p:cNvPr>
          <p:cNvSpPr txBox="1"/>
          <p:nvPr/>
        </p:nvSpPr>
        <p:spPr>
          <a:xfrm>
            <a:off x="5784110" y="5712653"/>
            <a:ext cx="6407890" cy="569811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numCol="1" spcCol="1017907"/>
          <a:lstStyle/>
          <a:p>
            <a:r>
              <a:rPr lang="en-US" sz="3600" dirty="0">
                <a:solidFill>
                  <a:schemeClr val="tx2">
                    <a:lumMod val="10000"/>
                  </a:schemeClr>
                </a:solidFill>
                <a:latin typeface="Arial" panose="020B0604020202020204" pitchFamily="34" charset="0"/>
              </a:rPr>
              <a:t>Civil War Hero</a:t>
            </a:r>
          </a:p>
          <a:p>
            <a:pPr>
              <a:lnSpc>
                <a:spcPct val="200000"/>
              </a:lnSpc>
            </a:pPr>
            <a:endParaRPr lang="en-US" sz="3600" dirty="0">
              <a:solidFill>
                <a:schemeClr val="tx2">
                  <a:lumMod val="10000"/>
                </a:schemeClr>
              </a:solidFill>
              <a:latin typeface="Arial" panose="020B0604020202020204" pitchFamily="34" charset="0"/>
            </a:endParaRPr>
          </a:p>
          <a:p>
            <a:r>
              <a:rPr lang="en-US" sz="3600" dirty="0">
                <a:solidFill>
                  <a:schemeClr val="tx2">
                    <a:lumMod val="10000"/>
                  </a:schemeClr>
                </a:solidFill>
                <a:latin typeface="Arial" panose="020B0604020202020204" pitchFamily="34" charset="0"/>
              </a:rPr>
              <a:t>United States Congressman</a:t>
            </a:r>
          </a:p>
          <a:p>
            <a:endParaRPr lang="en-US" sz="3600" dirty="0">
              <a:solidFill>
                <a:schemeClr val="tx2">
                  <a:lumMod val="10000"/>
                </a:schemeClr>
              </a:solidFill>
              <a:latin typeface="Arial" panose="020B0604020202020204" pitchFamily="34" charset="0"/>
            </a:endParaRPr>
          </a:p>
          <a:p>
            <a:endParaRPr lang="en-US" sz="3600" dirty="0">
              <a:solidFill>
                <a:schemeClr val="tx2">
                  <a:lumMod val="10000"/>
                </a:schemeClr>
              </a:solidFill>
              <a:latin typeface="Arial" panose="020B0604020202020204" pitchFamily="34" charset="0"/>
            </a:endParaRPr>
          </a:p>
          <a:p>
            <a:r>
              <a:rPr lang="en-US" sz="3600" dirty="0">
                <a:solidFill>
                  <a:schemeClr val="tx2">
                    <a:lumMod val="10000"/>
                  </a:schemeClr>
                </a:solidFill>
                <a:latin typeface="Arial" panose="020B0604020202020204" pitchFamily="34" charset="0"/>
              </a:rPr>
              <a:t>Ex-slave Turned Entrepreneur</a:t>
            </a:r>
          </a:p>
          <a:p>
            <a:endParaRPr lang="en-US" sz="3600" dirty="0">
              <a:solidFill>
                <a:schemeClr val="tx2">
                  <a:lumMod val="10000"/>
                </a:schemeClr>
              </a:solidFill>
              <a:latin typeface="Arial" panose="020B0604020202020204" pitchFamily="34" charset="0"/>
            </a:endParaRPr>
          </a:p>
          <a:p>
            <a:endParaRPr lang="en-US" sz="3600" dirty="0">
              <a:solidFill>
                <a:schemeClr val="tx2">
                  <a:lumMod val="10000"/>
                </a:schemeClr>
              </a:solidFill>
              <a:latin typeface="Arial" panose="020B0604020202020204" pitchFamily="34" charset="0"/>
            </a:endParaRPr>
          </a:p>
          <a:p>
            <a:r>
              <a:rPr lang="en-US" sz="3600" dirty="0">
                <a:solidFill>
                  <a:schemeClr val="tx2">
                    <a:lumMod val="10000"/>
                  </a:schemeClr>
                </a:solidFill>
                <a:latin typeface="Arial" panose="020B0604020202020204" pitchFamily="34" charset="0"/>
              </a:rPr>
              <a:t>Gullah Statesman</a:t>
            </a:r>
          </a:p>
          <a:p>
            <a:endParaRPr sz="3200" dirty="0">
              <a:latin typeface="Arial" panose="020B0604020202020204" pitchFamily="34" charset="0"/>
            </a:endParaRPr>
          </a:p>
          <a:p>
            <a:endParaRPr sz="3200" strike="sngStrike" dirty="0">
              <a:latin typeface="Arial" panose="020B0604020202020204" pitchFamily="34" charset="0"/>
            </a:endParaRPr>
          </a:p>
          <a:p>
            <a:endParaRPr lang="en-US" sz="3200" dirty="0">
              <a:latin typeface="Arial" panose="020B0604020202020204" pitchFamily="34" charset="0"/>
            </a:endParaRPr>
          </a:p>
          <a:p>
            <a:endParaRPr lang="en-US" sz="3200" dirty="0">
              <a:latin typeface="Arial" panose="020B0604020202020204" pitchFamily="34" charset="0"/>
            </a:endParaRPr>
          </a:p>
          <a:p>
            <a:endParaRPr lang="en-US" sz="3200" dirty="0">
              <a:latin typeface="Arial" panose="020B0604020202020204" pitchFamily="34" charset="0"/>
            </a:endParaRPr>
          </a:p>
        </p:txBody>
      </p:sp>
      <p:pic>
        <p:nvPicPr>
          <p:cNvPr id="3" name="Picture 2">
            <a:extLst>
              <a:ext uri="{FF2B5EF4-FFF2-40B4-BE49-F238E27FC236}">
                <a16:creationId xmlns:a16="http://schemas.microsoft.com/office/drawing/2014/main" id="{D3C774CB-3313-1D4C-AEF2-DDC08C771A8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362468" y="3717034"/>
            <a:ext cx="6936663" cy="8788400"/>
          </a:xfrm>
          <a:prstGeom prst="rect">
            <a:avLst/>
          </a:prstGeom>
          <a:ln w="22225">
            <a:solidFill>
              <a:schemeClr val="tx2">
                <a:lumMod val="10000"/>
              </a:schemeClr>
            </a:solidFill>
          </a:ln>
        </p:spPr>
      </p:pic>
      <p:pic>
        <p:nvPicPr>
          <p:cNvPr id="1026" name="Picture 2" descr="https://lh7-us.googleusercontent.com/docsz/AD_4nXd1VTlBajMG9rMIK_XMjd_lzaRI12yXtBR_GikYYA0O7iMxVHf6Zvj9A9ZsxbguQtDCgh-8Tn1Z3TssktHuBKfCKbpHzZFcBbSvZvGPkgMxapP7HbRIorrh2bjJ4Wu1aBhwtC20OIXoz-UHJjsqx_FX5lDr?key=OHi24SUHJVgzuF_tss-Fqw">
            <a:extLst>
              <a:ext uri="{FF2B5EF4-FFF2-40B4-BE49-F238E27FC236}">
                <a16:creationId xmlns:a16="http://schemas.microsoft.com/office/drawing/2014/main" id="{490A58B7-5C91-4B6E-B9CC-2C7871E6D6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09606" y="12980894"/>
            <a:ext cx="1774394" cy="735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May 13, 1861: Almost Free</a:t>
            </a:r>
            <a:endParaRPr b="1" dirty="0"/>
          </a:p>
        </p:txBody>
      </p:sp>
      <p:sp>
        <p:nvSpPr>
          <p:cNvPr id="6" name="Woodson Principles Critical Thinking and Discussion Questions">
            <a:extLst>
              <a:ext uri="{FF2B5EF4-FFF2-40B4-BE49-F238E27FC236}">
                <a16:creationId xmlns:a16="http://schemas.microsoft.com/office/drawing/2014/main" id="{0FA9AC16-F9A2-CC4C-A004-635F33DFD4E2}"/>
              </a:ext>
            </a:extLst>
          </p:cNvPr>
          <p:cNvSpPr txBox="1">
            <a:spLocks/>
          </p:cNvSpPr>
          <p:nvPr/>
        </p:nvSpPr>
        <p:spPr>
          <a:xfrm>
            <a:off x="5029200" y="2169597"/>
            <a:ext cx="18687606" cy="19797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 most dangerous moment came when Smalls sailed the </a:t>
            </a:r>
            <a:r>
              <a:rPr lang="en-US" sz="3600" i="1" dirty="0">
                <a:solidFill>
                  <a:schemeClr val="tx2">
                    <a:lumMod val="10000"/>
                  </a:schemeClr>
                </a:solidFill>
                <a:latin typeface="Arial" panose="020B0604020202020204" pitchFamily="34" charset="0"/>
                <a:cs typeface="Arial" panose="020B0604020202020204" pitchFamily="34" charset="0"/>
              </a:rPr>
              <a:t>Planter</a:t>
            </a:r>
            <a:r>
              <a:rPr lang="en-US" sz="3600" dirty="0">
                <a:solidFill>
                  <a:schemeClr val="tx2">
                    <a:lumMod val="10000"/>
                  </a:schemeClr>
                </a:solidFill>
                <a:latin typeface="Arial" panose="020B0604020202020204" pitchFamily="34" charset="0"/>
                <a:cs typeface="Arial" panose="020B0604020202020204" pitchFamily="34" charset="0"/>
              </a:rPr>
              <a:t> past heavily-armed Fort Sumter at 4:30 a.m. His fellow escapees were shocked when Smalls navigated close to the Fort. He knew that not following the usual route would look suspicious. Historian Cate Lineberry described the drama in her book </a:t>
            </a:r>
            <a:r>
              <a:rPr lang="en-US" sz="3600" i="1" dirty="0">
                <a:solidFill>
                  <a:schemeClr val="tx2">
                    <a:lumMod val="10000"/>
                  </a:schemeClr>
                </a:solidFill>
                <a:latin typeface="Arial" panose="020B0604020202020204" pitchFamily="34" charset="0"/>
                <a:cs typeface="Arial" panose="020B0604020202020204" pitchFamily="34" charset="0"/>
              </a:rPr>
              <a:t>Be Free or Die </a:t>
            </a:r>
            <a:r>
              <a:rPr lang="en-US" sz="3600" dirty="0">
                <a:solidFill>
                  <a:schemeClr val="tx2">
                    <a:lumMod val="10000"/>
                  </a:schemeClr>
                </a:solidFill>
                <a:latin typeface="Arial" panose="020B0604020202020204" pitchFamily="34" charset="0"/>
                <a:cs typeface="Arial" panose="020B0604020202020204" pitchFamily="34" charset="0"/>
              </a:rPr>
              <a:t>(2017):</a:t>
            </a:r>
            <a:endParaRPr lang="en-US" dirty="0">
              <a:solidFill>
                <a:schemeClr val="tx2">
                  <a:lumMod val="10000"/>
                </a:schemeClr>
              </a:solidFill>
              <a:latin typeface="Arial" panose="020B0604020202020204" pitchFamily="34" charset="0"/>
              <a:cs typeface="Arial" panose="020B0604020202020204" pitchFamily="34" charset="0"/>
            </a:endParaRPr>
          </a:p>
        </p:txBody>
      </p:sp>
      <p:sp>
        <p:nvSpPr>
          <p:cNvPr id="7" name="Woodson Principles Critical Thinking and Discussion Questions">
            <a:extLst>
              <a:ext uri="{FF2B5EF4-FFF2-40B4-BE49-F238E27FC236}">
                <a16:creationId xmlns:a16="http://schemas.microsoft.com/office/drawing/2014/main" id="{0EB9075D-CF4A-EC45-A50D-32CB0553EA67}"/>
              </a:ext>
            </a:extLst>
          </p:cNvPr>
          <p:cNvSpPr txBox="1">
            <a:spLocks/>
          </p:cNvSpPr>
          <p:nvPr/>
        </p:nvSpPr>
        <p:spPr>
          <a:xfrm>
            <a:off x="5029200" y="4929041"/>
            <a:ext cx="8517467" cy="19797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“[Smalls] steered the ship along its normal path, slowly, as though he were merely enjoying the early morning air and in no particular hurry. When Fort Sumter flashed the challenge signal, Smalls again gave the correct hand signs. There was a long pause. The fort didn’t immediately respond, and Smalls now expected cannon fire to shred the </a:t>
            </a:r>
            <a:r>
              <a:rPr lang="en-US" sz="3600" i="1" dirty="0">
                <a:solidFill>
                  <a:schemeClr val="tx2">
                    <a:lumMod val="10000"/>
                  </a:schemeClr>
                </a:solidFill>
                <a:latin typeface="Arial" panose="020B0604020202020204" pitchFamily="34" charset="0"/>
                <a:cs typeface="Arial" panose="020B0604020202020204" pitchFamily="34" charset="0"/>
              </a:rPr>
              <a:t>Planter</a:t>
            </a:r>
            <a:r>
              <a:rPr lang="en-US" sz="3600" dirty="0">
                <a:solidFill>
                  <a:schemeClr val="tx2">
                    <a:lumMod val="10000"/>
                  </a:schemeClr>
                </a:solidFill>
                <a:latin typeface="Arial" panose="020B0604020202020204" pitchFamily="34" charset="0"/>
                <a:cs typeface="Arial" panose="020B0604020202020204" pitchFamily="34" charset="0"/>
              </a:rPr>
              <a:t> at any moment. Finally, the fort signaled that all was well, and Smalls sailed his ship out of the harbor.”</a:t>
            </a:r>
          </a:p>
          <a:p>
            <a:pPr hangingPunct="1"/>
            <a:endParaRPr lang="en-US" sz="3600" dirty="0">
              <a:latin typeface="Arial" panose="020B0604020202020204" pitchFamily="34" charset="0"/>
              <a:cs typeface="Arial" panose="020B0604020202020204" pitchFamily="34" charset="0"/>
            </a:endParaRPr>
          </a:p>
          <a:p>
            <a:pPr hangingPunct="1"/>
            <a:endParaRPr lang="en-US" sz="3600" dirty="0">
              <a:latin typeface="Arial" panose="020B0604020202020204" pitchFamily="34" charset="0"/>
              <a:cs typeface="Arial" panose="020B0604020202020204" pitchFamily="34" charset="0"/>
            </a:endParaRPr>
          </a:p>
        </p:txBody>
      </p:sp>
      <p:pic>
        <p:nvPicPr>
          <p:cNvPr id="5122" name="Picture 2">
            <a:extLst>
              <a:ext uri="{FF2B5EF4-FFF2-40B4-BE49-F238E27FC236}">
                <a16:creationId xmlns:a16="http://schemas.microsoft.com/office/drawing/2014/main" id="{9C01634C-1BC0-074E-84DC-4BD23C3203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4156267" y="5342807"/>
            <a:ext cx="9719732" cy="7647537"/>
          </a:xfrm>
          <a:prstGeom prst="rect">
            <a:avLst/>
          </a:prstGeom>
          <a:noFill/>
          <a:ln>
            <a:solidFill>
              <a:schemeClr val="tx2">
                <a:lumMod val="10000"/>
              </a:schemeClr>
            </a:solidFill>
          </a:ln>
          <a:effectLst>
            <a:softEdge rad="387120"/>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A9D81EC-068D-BB48-A42C-D6941DF52293}"/>
              </a:ext>
            </a:extLst>
          </p:cNvPr>
          <p:cNvSpPr txBox="1"/>
          <p:nvPr/>
        </p:nvSpPr>
        <p:spPr>
          <a:xfrm>
            <a:off x="4320262" y="12205160"/>
            <a:ext cx="9477127" cy="4514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2600" i="1" dirty="0">
                <a:solidFill>
                  <a:schemeClr val="bg2"/>
                </a:solidFill>
                <a:latin typeface="Arial" panose="020B0604020202020204" pitchFamily="34" charset="0"/>
              </a:rPr>
              <a:t>The </a:t>
            </a:r>
            <a:r>
              <a:rPr lang="en-US" sz="2600" dirty="0">
                <a:solidFill>
                  <a:schemeClr val="bg2"/>
                </a:solidFill>
                <a:latin typeface="Arial" panose="020B0604020202020204" pitchFamily="34" charset="0"/>
              </a:rPr>
              <a:t>Planter </a:t>
            </a:r>
            <a:r>
              <a:rPr lang="en-US" sz="2600" i="1" dirty="0">
                <a:solidFill>
                  <a:schemeClr val="bg2"/>
                </a:solidFill>
                <a:latin typeface="Arial" panose="020B0604020202020204" pitchFamily="34" charset="0"/>
              </a:rPr>
              <a:t>loaded with 1000 bales of cotton, c. 1860</a:t>
            </a:r>
            <a:r>
              <a:rPr lang="en-US" sz="2600" dirty="0">
                <a:solidFill>
                  <a:schemeClr val="bg2"/>
                </a:solidFill>
                <a:latin typeface="Arial" panose="020B0604020202020204" pitchFamily="34" charset="0"/>
              </a:rPr>
              <a:t>.</a:t>
            </a:r>
            <a:endParaRPr lang="en-US" sz="2600" i="1" dirty="0">
              <a:solidFill>
                <a:schemeClr val="bg2"/>
              </a:solidFill>
              <a:latin typeface="Arial" panose="020B0604020202020204" pitchFamily="34" charset="0"/>
            </a:endParaRPr>
          </a:p>
        </p:txBody>
      </p:sp>
    </p:spTree>
    <p:extLst>
      <p:ext uri="{BB962C8B-B14F-4D97-AF65-F5344CB8AC3E}">
        <p14:creationId xmlns:p14="http://schemas.microsoft.com/office/powerpoint/2010/main" val="1967384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May 13, 1861: Reaching the USS </a:t>
            </a:r>
            <a:r>
              <a:rPr lang="en-US" sz="7200" b="1" i="1" dirty="0"/>
              <a:t>Onward</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5058220"/>
            <a:ext cx="9755237"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“Good morning, sir! I’ve brought you some of the old United States guns, sir,” Smalls declared.</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The story of the bold actions of Smalls and his crew spread quickly. In addition to the ship and its weapons, Smalls gave the Union forces valuable information about the Confederate Navy that he had learned from his year serving on the </a:t>
            </a:r>
            <a:r>
              <a:rPr lang="en-US" sz="3600" i="1" dirty="0">
                <a:solidFill>
                  <a:schemeClr val="tx2">
                    <a:lumMod val="10000"/>
                  </a:schemeClr>
                </a:solidFill>
                <a:latin typeface="Arial" panose="020B0604020202020204" pitchFamily="34" charset="0"/>
                <a:cs typeface="Arial" panose="020B0604020202020204" pitchFamily="34" charset="0"/>
              </a:rPr>
              <a:t>Planter.</a:t>
            </a:r>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7" name="Woodson Principles Critical Thinking and Discussion Questions">
            <a:extLst>
              <a:ext uri="{FF2B5EF4-FFF2-40B4-BE49-F238E27FC236}">
                <a16:creationId xmlns:a16="http://schemas.microsoft.com/office/drawing/2014/main" id="{7B9EC73E-7DC1-8A4E-BCA4-06F9B334B6ED}"/>
              </a:ext>
            </a:extLst>
          </p:cNvPr>
          <p:cNvSpPr txBox="1">
            <a:spLocks/>
          </p:cNvSpPr>
          <p:nvPr/>
        </p:nvSpPr>
        <p:spPr>
          <a:xfrm>
            <a:off x="5029200" y="2274205"/>
            <a:ext cx="18299080"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Then, just out of range of their guns, Smalls took down the rebel flags and raised the white flag of surrender (actually a bedsheet his wife had brought) and turned over the </a:t>
            </a:r>
            <a:r>
              <a:rPr lang="en-US" sz="3600" i="1" dirty="0">
                <a:solidFill>
                  <a:schemeClr val="tx2">
                    <a:lumMod val="10000"/>
                  </a:schemeClr>
                </a:solidFill>
                <a:latin typeface="Arial" panose="020B0604020202020204" pitchFamily="34" charset="0"/>
                <a:cs typeface="Arial" panose="020B0604020202020204" pitchFamily="34" charset="0"/>
              </a:rPr>
              <a:t>Planter</a:t>
            </a:r>
            <a:r>
              <a:rPr lang="en-US" sz="3600" dirty="0">
                <a:solidFill>
                  <a:schemeClr val="tx2">
                    <a:lumMod val="10000"/>
                  </a:schemeClr>
                </a:solidFill>
                <a:latin typeface="Arial" panose="020B0604020202020204" pitchFamily="34" charset="0"/>
                <a:cs typeface="Arial" panose="020B0604020202020204" pitchFamily="34" charset="0"/>
              </a:rPr>
              <a:t> and all the guns and military supplies on board to the USS </a:t>
            </a:r>
            <a:r>
              <a:rPr lang="en-US" sz="3600" i="1" dirty="0">
                <a:solidFill>
                  <a:schemeClr val="tx2">
                    <a:lumMod val="10000"/>
                  </a:schemeClr>
                </a:solidFill>
                <a:latin typeface="Arial" panose="020B0604020202020204" pitchFamily="34" charset="0"/>
                <a:cs typeface="Arial" panose="020B0604020202020204" pitchFamily="34" charset="0"/>
              </a:rPr>
              <a:t>Onward</a:t>
            </a:r>
            <a:r>
              <a:rPr lang="en-US" sz="3600" dirty="0">
                <a:solidFill>
                  <a:schemeClr val="tx2">
                    <a:lumMod val="10000"/>
                  </a:schemeClr>
                </a:solidFill>
                <a:latin typeface="Arial" panose="020B0604020202020204" pitchFamily="34" charset="0"/>
                <a:cs typeface="Arial" panose="020B0604020202020204" pitchFamily="34" charset="0"/>
              </a:rPr>
              <a:t>, part of the Union blockade fleet. </a:t>
            </a:r>
          </a:p>
        </p:txBody>
      </p:sp>
      <p:pic>
        <p:nvPicPr>
          <p:cNvPr id="3" name="Picture 2">
            <a:extLst>
              <a:ext uri="{FF2B5EF4-FFF2-40B4-BE49-F238E27FC236}">
                <a16:creationId xmlns:a16="http://schemas.microsoft.com/office/drawing/2014/main" id="{20E494E7-3E28-234B-B7A8-B2196B6094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646"/>
          <a:stretch/>
        </p:blipFill>
        <p:spPr>
          <a:xfrm>
            <a:off x="15047080" y="5470591"/>
            <a:ext cx="9232396" cy="6996711"/>
          </a:xfrm>
          <a:prstGeom prst="rect">
            <a:avLst/>
          </a:prstGeom>
          <a:solidFill>
            <a:srgbClr val="FFFFFF"/>
          </a:solidFill>
          <a:ln>
            <a:solidFill>
              <a:schemeClr val="tx2">
                <a:lumMod val="10000"/>
              </a:schemeClr>
            </a:solidFill>
          </a:ln>
          <a:effectLst>
            <a:softEdge rad="762000"/>
          </a:effectLst>
        </p:spPr>
      </p:pic>
      <p:sp>
        <p:nvSpPr>
          <p:cNvPr id="8" name="TextBox 7">
            <a:extLst>
              <a:ext uri="{FF2B5EF4-FFF2-40B4-BE49-F238E27FC236}">
                <a16:creationId xmlns:a16="http://schemas.microsoft.com/office/drawing/2014/main" id="{D8E0E579-0626-9447-A244-35F57F40E30C}"/>
              </a:ext>
            </a:extLst>
          </p:cNvPr>
          <p:cNvSpPr txBox="1"/>
          <p:nvPr/>
        </p:nvSpPr>
        <p:spPr>
          <a:xfrm>
            <a:off x="8156448" y="11646564"/>
            <a:ext cx="6022292"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2600" i="1" dirty="0">
                <a:solidFill>
                  <a:schemeClr val="bg2"/>
                </a:solidFill>
                <a:latin typeface="Arial" panose="020B0604020202020204" pitchFamily="34" charset="0"/>
              </a:rPr>
              <a:t>Illustration of Robert Smalls shortly after his escape, </a:t>
            </a:r>
            <a:r>
              <a:rPr lang="en-US" sz="2600" dirty="0">
                <a:solidFill>
                  <a:schemeClr val="bg2"/>
                </a:solidFill>
                <a:latin typeface="Arial" panose="020B0604020202020204" pitchFamily="34" charset="0"/>
              </a:rPr>
              <a:t>Harper’s Weekly</a:t>
            </a:r>
            <a:r>
              <a:rPr lang="en-US" sz="2600" i="1" dirty="0">
                <a:solidFill>
                  <a:schemeClr val="bg2"/>
                </a:solidFill>
                <a:latin typeface="Arial" panose="020B0604020202020204" pitchFamily="34" charset="0"/>
              </a:rPr>
              <a:t> (1862).</a:t>
            </a:r>
          </a:p>
        </p:txBody>
      </p:sp>
    </p:spTree>
    <p:extLst>
      <p:ext uri="{BB962C8B-B14F-4D97-AF65-F5344CB8AC3E}">
        <p14:creationId xmlns:p14="http://schemas.microsoft.com/office/powerpoint/2010/main" val="422759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CDEB7FD-CC48-8A4A-80B2-DF6A134DD32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35"/>
          <a:stretch/>
        </p:blipFill>
        <p:spPr>
          <a:xfrm>
            <a:off x="15991367" y="2015228"/>
            <a:ext cx="7908434" cy="10988512"/>
          </a:xfrm>
          <a:prstGeom prst="rect">
            <a:avLst/>
          </a:prstGeom>
          <a:effectLst>
            <a:softEdge rad="73248"/>
          </a:effectLst>
        </p:spPr>
      </p:pic>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Celebrated Hero of the Union Cause</a:t>
            </a:r>
            <a:br>
              <a:rPr lang="en-US" sz="7200" b="1" dirty="0"/>
            </a:br>
            <a:br>
              <a:rPr lang="en-US" b="1" dirty="0"/>
            </a:br>
            <a:endParaRPr b="1" dirty="0"/>
          </a:p>
        </p:txBody>
      </p:sp>
      <p:sp>
        <p:nvSpPr>
          <p:cNvPr id="4" name="Woodson Principles Critical Thinking and Discussion Questions">
            <a:extLst>
              <a:ext uri="{FF2B5EF4-FFF2-40B4-BE49-F238E27FC236}">
                <a16:creationId xmlns:a16="http://schemas.microsoft.com/office/drawing/2014/main" id="{8DF089CB-D9A6-9048-A981-FF9AD4551BA6}"/>
              </a:ext>
            </a:extLst>
          </p:cNvPr>
          <p:cNvSpPr txBox="1">
            <a:spLocks/>
          </p:cNvSpPr>
          <p:nvPr/>
        </p:nvSpPr>
        <p:spPr>
          <a:xfrm>
            <a:off x="5029200" y="2381115"/>
            <a:ext cx="1019736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ea typeface="+mn-lt"/>
                <a:cs typeface="Arial" panose="020B0604020202020204" pitchFamily="34" charset="0"/>
              </a:rPr>
              <a:t>News of this daring escape spread through the country, and Smalls quickly became a national celebrity, with major magazines telling the tale. </a:t>
            </a:r>
            <a:endParaRPr lang="en-US" dirty="0">
              <a:solidFill>
                <a:schemeClr val="tx2">
                  <a:lumMod val="10000"/>
                </a:schemeClr>
              </a:solidFill>
              <a:latin typeface="Arial" panose="020B0604020202020204" pitchFamily="34" charset="0"/>
              <a:ea typeface="+mn-lt"/>
              <a:cs typeface="Arial" panose="020B0604020202020204" pitchFamily="34" charset="0"/>
            </a:endParaRPr>
          </a:p>
          <a:p>
            <a:endParaRPr lang="en-US" sz="3600" dirty="0">
              <a:solidFill>
                <a:schemeClr val="tx2">
                  <a:lumMod val="10000"/>
                </a:schemeClr>
              </a:solidFill>
              <a:latin typeface="Arial" panose="020B0604020202020204" pitchFamily="34" charset="0"/>
              <a:ea typeface="+mn-lt"/>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He and his crew were awarded thousands of dollars in prize money. In recognition of his skill and bravery, Admiral Samuel Francis DuPont made Smalls captain of the </a:t>
            </a:r>
            <a:r>
              <a:rPr lang="en-US" sz="3600" i="1" dirty="0">
                <a:solidFill>
                  <a:schemeClr val="tx2">
                    <a:lumMod val="10000"/>
                  </a:schemeClr>
                </a:solidFill>
                <a:latin typeface="Arial" panose="020B0604020202020204" pitchFamily="34" charset="0"/>
                <a:ea typeface="+mn-lt"/>
                <a:cs typeface="Arial" panose="020B0604020202020204" pitchFamily="34" charset="0"/>
              </a:rPr>
              <a:t>Planter.</a:t>
            </a:r>
            <a:endParaRPr lang="en-US" sz="3600" dirty="0">
              <a:solidFill>
                <a:schemeClr val="tx2">
                  <a:lumMod val="10000"/>
                </a:schemeClr>
              </a:solidFill>
              <a:latin typeface="Arial" panose="020B0604020202020204" pitchFamily="34" charset="0"/>
              <a:ea typeface="+mn-lt"/>
              <a:cs typeface="Arial" panose="020B0604020202020204" pitchFamily="34" charset="0"/>
            </a:endParaRPr>
          </a:p>
          <a:p>
            <a:endParaRPr lang="en-US" sz="3600" i="1" dirty="0">
              <a:solidFill>
                <a:schemeClr val="tx2">
                  <a:lumMod val="10000"/>
                </a:schemeClr>
              </a:solidFill>
              <a:latin typeface="Arial" panose="020B0604020202020204" pitchFamily="34" charset="0"/>
              <a:ea typeface="+mn-lt"/>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Smalls went on to pilot several Union vessels during the war, was wounded in battle</a:t>
            </a:r>
            <a:r>
              <a:rPr lang="en-US" sz="3600" i="1" dirty="0">
                <a:solidFill>
                  <a:schemeClr val="tx2">
                    <a:lumMod val="10000"/>
                  </a:schemeClr>
                </a:solidFill>
                <a:latin typeface="Arial" panose="020B0604020202020204" pitchFamily="34" charset="0"/>
                <a:ea typeface="+mn-lt"/>
                <a:cs typeface="Arial" panose="020B0604020202020204" pitchFamily="34" charset="0"/>
              </a:rPr>
              <a:t> </a:t>
            </a:r>
            <a:r>
              <a:rPr lang="en-US" sz="3600" dirty="0">
                <a:solidFill>
                  <a:schemeClr val="tx2">
                    <a:lumMod val="10000"/>
                  </a:schemeClr>
                </a:solidFill>
                <a:latin typeface="Arial" panose="020B0604020202020204" pitchFamily="34" charset="0"/>
                <a:ea typeface="+mn-lt"/>
                <a:cs typeface="Arial" panose="020B0604020202020204" pitchFamily="34" charset="0"/>
              </a:rPr>
              <a:t>and provided naval support of General Sherman’s “March to the Sea” that was a key battle near the end of the war.</a:t>
            </a:r>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ACAADDA5-9676-C542-819A-8EF02BA6D451}"/>
              </a:ext>
            </a:extLst>
          </p:cNvPr>
          <p:cNvSpPr txBox="1"/>
          <p:nvPr/>
        </p:nvSpPr>
        <p:spPr>
          <a:xfrm>
            <a:off x="5029199" y="12152225"/>
            <a:ext cx="10197366"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a:r>
              <a:rPr lang="en-US" sz="2600" i="1" dirty="0">
                <a:solidFill>
                  <a:schemeClr val="bg2"/>
                </a:solidFill>
                <a:latin typeface="Arial" panose="020B0604020202020204" pitchFamily="34" charset="0"/>
              </a:rPr>
              <a:t>“HEROES IN EBONY: The Captors of the Rebel Steamer ‘Planter’”</a:t>
            </a:r>
            <a:endParaRPr lang="en-US" sz="2600" i="1" dirty="0"/>
          </a:p>
          <a:p>
            <a:pPr algn="r" defTabSz="1219169"/>
            <a:r>
              <a:rPr lang="en-US" sz="2600" i="1" dirty="0">
                <a:solidFill>
                  <a:schemeClr val="bg2"/>
                </a:solidFill>
                <a:latin typeface="Arial" panose="020B0604020202020204" pitchFamily="34" charset="0"/>
              </a:rPr>
              <a:t>Illustration from </a:t>
            </a:r>
            <a:r>
              <a:rPr lang="en-US" sz="2600" dirty="0">
                <a:solidFill>
                  <a:schemeClr val="bg2"/>
                </a:solidFill>
                <a:latin typeface="Arial" panose="020B0604020202020204" pitchFamily="34" charset="0"/>
              </a:rPr>
              <a:t>Frank Leslie's Illustrated Newspaper</a:t>
            </a:r>
            <a:r>
              <a:rPr lang="en-US" sz="2600" i="1" dirty="0">
                <a:solidFill>
                  <a:schemeClr val="bg2"/>
                </a:solidFill>
                <a:latin typeface="Arial" panose="020B0604020202020204" pitchFamily="34" charset="0"/>
              </a:rPr>
              <a:t>, June 21, 1862.</a:t>
            </a:r>
          </a:p>
        </p:txBody>
      </p:sp>
    </p:spTree>
    <p:extLst>
      <p:ext uri="{BB962C8B-B14F-4D97-AF65-F5344CB8AC3E}">
        <p14:creationId xmlns:p14="http://schemas.microsoft.com/office/powerpoint/2010/main" val="4165319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fade">
                                      <p:cBhvr>
                                        <p:cTn id="1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10B7DC-BE99-944F-8377-C3F1F7543534}"/>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45"/>
          <a:stretch/>
        </p:blipFill>
        <p:spPr>
          <a:xfrm>
            <a:off x="15398497" y="-1138"/>
            <a:ext cx="9609816" cy="13772002"/>
          </a:xfrm>
          <a:prstGeom prst="rect">
            <a:avLst/>
          </a:prstGeom>
          <a:effectLst>
            <a:softEdge rad="0"/>
          </a:effectLst>
        </p:spPr>
      </p:pic>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Life in Philadelphia</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545522"/>
            <a:ext cx="9609816"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Smalls’ political career began during the war. He joined free Black delegates to the May 1864 Republican National Convention.</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Later that spring, Smalls piloted the </a:t>
            </a:r>
            <a:r>
              <a:rPr lang="en-US" sz="3600" i="1" dirty="0">
                <a:solidFill>
                  <a:schemeClr val="tx2">
                    <a:lumMod val="10000"/>
                  </a:schemeClr>
                </a:solidFill>
                <a:latin typeface="Arial" panose="020B0604020202020204" pitchFamily="34" charset="0"/>
                <a:cs typeface="Arial" panose="020B0604020202020204" pitchFamily="34" charset="0"/>
              </a:rPr>
              <a:t>Planter</a:t>
            </a:r>
            <a:r>
              <a:rPr lang="en-US" sz="3600" dirty="0">
                <a:solidFill>
                  <a:schemeClr val="tx2">
                    <a:lumMod val="10000"/>
                  </a:schemeClr>
                </a:solidFill>
                <a:latin typeface="Arial" panose="020B0604020202020204" pitchFamily="34" charset="0"/>
                <a:cs typeface="Arial" panose="020B0604020202020204" pitchFamily="34" charset="0"/>
              </a:rPr>
              <a:t> to Philadelphia for an overhaul. While in Philadelphia, he began to learn to read and write, something many slaves had not been allowed to do.  He also learned about the kind of racism faced by free Blacks in the North.</a:t>
            </a:r>
            <a:endParaRPr lang="en-US" dirty="0">
              <a:solidFill>
                <a:schemeClr val="tx2">
                  <a:lumMod val="10000"/>
                </a:schemeClr>
              </a:solidFill>
              <a:latin typeface="Arial" panose="020B0604020202020204" pitchFamily="34" charset="0"/>
              <a:ea typeface="+mn-lt"/>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F9701747-5C7B-A64B-9528-494D13BECFB2}"/>
              </a:ext>
            </a:extLst>
          </p:cNvPr>
          <p:cNvSpPr txBox="1"/>
          <p:nvPr/>
        </p:nvSpPr>
        <p:spPr>
          <a:xfrm>
            <a:off x="7772400" y="11549975"/>
            <a:ext cx="6866616" cy="12516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a:r>
              <a:rPr lang="en-US" sz="2600" i="1" dirty="0">
                <a:solidFill>
                  <a:schemeClr val="bg2"/>
                </a:solidFill>
                <a:latin typeface="Arial" panose="020B0604020202020204" pitchFamily="34" charset="0"/>
              </a:rPr>
              <a:t>Supervisory Committee for Recruiting Colored Regiments, </a:t>
            </a:r>
            <a:r>
              <a:rPr lang="en-US" sz="2600" dirty="0">
                <a:solidFill>
                  <a:schemeClr val="bg2"/>
                </a:solidFill>
                <a:latin typeface="Arial" panose="020B0604020202020204" pitchFamily="34" charset="0"/>
              </a:rPr>
              <a:t>Freedom to the Slave</a:t>
            </a:r>
            <a:r>
              <a:rPr lang="en-US" sz="2600" i="1" dirty="0">
                <a:solidFill>
                  <a:schemeClr val="bg2"/>
                </a:solidFill>
                <a:latin typeface="Arial" panose="020B0604020202020204" pitchFamily="34" charset="0"/>
              </a:rPr>
              <a:t>. Colored lithograph. (Philadelphia, 1863 or 1864.)</a:t>
            </a:r>
          </a:p>
        </p:txBody>
      </p:sp>
    </p:spTree>
    <p:extLst>
      <p:ext uri="{BB962C8B-B14F-4D97-AF65-F5344CB8AC3E}">
        <p14:creationId xmlns:p14="http://schemas.microsoft.com/office/powerpoint/2010/main" val="28815454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Life in Philadelphia</a:t>
            </a:r>
            <a:br>
              <a:rPr lang="en-US" sz="7200" b="1" dirty="0"/>
            </a:br>
            <a:br>
              <a:rPr lang="en-US" b="1" dirty="0"/>
            </a:br>
            <a:endParaRPr b="1" dirty="0"/>
          </a:p>
        </p:txBody>
      </p:sp>
      <p:pic>
        <p:nvPicPr>
          <p:cNvPr id="8" name="Picture 7">
            <a:extLst>
              <a:ext uri="{FF2B5EF4-FFF2-40B4-BE49-F238E27FC236}">
                <a16:creationId xmlns:a16="http://schemas.microsoft.com/office/drawing/2014/main" id="{B41D66E6-E535-174B-B12A-DC8130DE3735}"/>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14838212" y="1945010"/>
            <a:ext cx="9202511" cy="10130780"/>
          </a:xfrm>
          <a:prstGeom prst="rect">
            <a:avLst/>
          </a:prstGeom>
          <a:effectLst>
            <a:softEdge rad="762000"/>
          </a:effectLst>
        </p:spPr>
      </p:pic>
      <p:sp>
        <p:nvSpPr>
          <p:cNvPr id="6" name="TextBox 5">
            <a:extLst>
              <a:ext uri="{FF2B5EF4-FFF2-40B4-BE49-F238E27FC236}">
                <a16:creationId xmlns:a16="http://schemas.microsoft.com/office/drawing/2014/main" id="{E0CFB298-EF51-CE46-B111-5A158AA5673B}"/>
              </a:ext>
            </a:extLst>
          </p:cNvPr>
          <p:cNvSpPr txBox="1"/>
          <p:nvPr/>
        </p:nvSpPr>
        <p:spPr>
          <a:xfrm>
            <a:off x="15570199" y="12075790"/>
            <a:ext cx="7738536"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2600" i="1" dirty="0">
                <a:solidFill>
                  <a:schemeClr val="bg2"/>
                </a:solidFill>
                <a:latin typeface="Arial" panose="020B0604020202020204" pitchFamily="34" charset="0"/>
              </a:rPr>
              <a:t>City streets in wartime Philadelphia, with streetcar tracks running down the center</a:t>
            </a:r>
            <a:r>
              <a:rPr lang="en-US" sz="2600" dirty="0">
                <a:solidFill>
                  <a:schemeClr val="bg2"/>
                </a:solidFill>
                <a:latin typeface="Arial" panose="020B0604020202020204" pitchFamily="34" charset="0"/>
              </a:rPr>
              <a:t>.</a:t>
            </a:r>
            <a:endParaRPr lang="en-US" sz="2600" i="1" dirty="0">
              <a:solidFill>
                <a:schemeClr val="bg2"/>
              </a:solidFill>
              <a:latin typeface="Arial" panose="020B0604020202020204" pitchFamily="34" charset="0"/>
              <a:sym typeface="Bodoni SvtyTwo ITC TT-Book"/>
            </a:endParaRPr>
          </a:p>
        </p:txBody>
      </p:sp>
      <p:sp>
        <p:nvSpPr>
          <p:cNvPr id="2" name="TextBox 1">
            <a:extLst>
              <a:ext uri="{FF2B5EF4-FFF2-40B4-BE49-F238E27FC236}">
                <a16:creationId xmlns:a16="http://schemas.microsoft.com/office/drawing/2014/main" id="{1CAE89D0-C96A-9685-F3E0-FACEE57B1723}"/>
              </a:ext>
            </a:extLst>
          </p:cNvPr>
          <p:cNvSpPr txBox="1"/>
          <p:nvPr/>
        </p:nvSpPr>
        <p:spPr>
          <a:xfrm>
            <a:off x="5029200" y="2262186"/>
            <a:ext cx="8670486" cy="84125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3600" dirty="0">
                <a:solidFill>
                  <a:schemeClr val="tx2">
                    <a:lumMod val="10000"/>
                  </a:schemeClr>
                </a:solidFill>
                <a:latin typeface="Arial" panose="020B0604020202020204" pitchFamily="34" charset="0"/>
                <a:cs typeface="Arial" panose="020B0604020202020204" pitchFamily="34" charset="0"/>
              </a:rPr>
              <a:t>While in Philadelphia, Smalls and a White companion were riding a streetcar one rainy day. At the time, streetcars were segregated, and the conductor told Smalls he would have to move and stand on the platform of the car. </a:t>
            </a:r>
            <a:endParaRPr lang="en-US" sz="3600" dirty="0">
              <a:solidFill>
                <a:schemeClr val="tx2">
                  <a:lumMod val="10000"/>
                </a:schemeClr>
              </a:solidFill>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Rather than submit to the humiliation, they both decided to get off and walk.  The newspapers reported the story of the war hero who was put off a streetcar. It sparked a protest that  eventually led to 1867 state laws against racial discrimination on public transit.​</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a:t>
            </a:r>
            <a:endParaRPr lang="en-US" sz="3600" dirty="0">
              <a:solidFill>
                <a:srgbClr val="AE484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5053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Postwar Business Ventures</a:t>
            </a:r>
            <a:br>
              <a:rPr lang="en-US" sz="7200" b="1" dirty="0"/>
            </a:br>
            <a:br>
              <a:rPr lang="en-US" b="1" dirty="0"/>
            </a:br>
            <a:endParaRPr b="1" dirty="0"/>
          </a:p>
        </p:txBody>
      </p:sp>
      <p:pic>
        <p:nvPicPr>
          <p:cNvPr id="3" name="Picture 2">
            <a:extLst>
              <a:ext uri="{FF2B5EF4-FFF2-40B4-BE49-F238E27FC236}">
                <a16:creationId xmlns:a16="http://schemas.microsoft.com/office/drawing/2014/main" id="{4B2EF84E-84F5-CA4A-A8A1-FAAF65419DD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rot="21600000">
            <a:off x="3407034" y="2640926"/>
            <a:ext cx="6952819" cy="9943665"/>
          </a:xfrm>
          <a:prstGeom prst="rect">
            <a:avLst/>
          </a:prstGeom>
          <a:ln w="25400">
            <a:solidFill>
              <a:schemeClr val="tx2">
                <a:lumMod val="10000"/>
              </a:schemeClr>
            </a:solidFill>
          </a:ln>
          <a:effectLst>
            <a:softEdge rad="173675"/>
          </a:effectLst>
        </p:spPr>
      </p:pic>
      <p:sp>
        <p:nvSpPr>
          <p:cNvPr id="6" name="TextBox 5">
            <a:extLst>
              <a:ext uri="{FF2B5EF4-FFF2-40B4-BE49-F238E27FC236}">
                <a16:creationId xmlns:a16="http://schemas.microsoft.com/office/drawing/2014/main" id="{BEAC1ED5-C01C-714B-9A40-40AE0E6110F8}"/>
              </a:ext>
            </a:extLst>
          </p:cNvPr>
          <p:cNvSpPr txBox="1"/>
          <p:nvPr/>
        </p:nvSpPr>
        <p:spPr>
          <a:xfrm>
            <a:off x="11431263" y="11558378"/>
            <a:ext cx="7826001"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ctr" defTabSz="1219169">
              <a:defRPr sz="2600" i="1">
                <a:solidFill>
                  <a:schemeClr val="bg2"/>
                </a:solidFill>
                <a:latin typeface="Arial" panose="020B0604020202020204" pitchFamily="34" charset="0"/>
              </a:defRPr>
            </a:lvl1pPr>
          </a:lstStyle>
          <a:p>
            <a:pPr algn="l"/>
            <a:r>
              <a:rPr lang="en-US" dirty="0"/>
              <a:t>Smalls’ postwar business partner, Haitian-American lawyer Richard Howell </a:t>
            </a:r>
            <a:r>
              <a:rPr lang="en-US" dirty="0" err="1"/>
              <a:t>Gleaves</a:t>
            </a:r>
            <a:r>
              <a:rPr lang="en-US" dirty="0"/>
              <a:t> .</a:t>
            </a:r>
          </a:p>
        </p:txBody>
      </p:sp>
      <p:sp>
        <p:nvSpPr>
          <p:cNvPr id="8" name="Woodson Principles Critical Thinking and Discussion Questions">
            <a:extLst>
              <a:ext uri="{FF2B5EF4-FFF2-40B4-BE49-F238E27FC236}">
                <a16:creationId xmlns:a16="http://schemas.microsoft.com/office/drawing/2014/main" id="{ED03B211-FB2B-5D46-BDBD-9E530B92A008}"/>
              </a:ext>
            </a:extLst>
          </p:cNvPr>
          <p:cNvSpPr txBox="1">
            <a:spLocks/>
          </p:cNvSpPr>
          <p:nvPr/>
        </p:nvSpPr>
        <p:spPr>
          <a:xfrm>
            <a:off x="4341873" y="8462275"/>
            <a:ext cx="911809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Arial" panose="020B0604020202020204" pitchFamily="34" charset="0"/>
              <a:cs typeface="Arial" panose="020B0604020202020204" pitchFamily="34" charset="0"/>
            </a:endParaRPr>
          </a:p>
        </p:txBody>
      </p:sp>
      <p:sp>
        <p:nvSpPr>
          <p:cNvPr id="10" name="Woodson Principles Critical Thinking and Discussion Questions">
            <a:extLst>
              <a:ext uri="{FF2B5EF4-FFF2-40B4-BE49-F238E27FC236}">
                <a16:creationId xmlns:a16="http://schemas.microsoft.com/office/drawing/2014/main" id="{AB747DFC-B6AA-DE4E-8FFD-97D995E4C6FF}"/>
              </a:ext>
            </a:extLst>
          </p:cNvPr>
          <p:cNvSpPr txBox="1">
            <a:spLocks/>
          </p:cNvSpPr>
          <p:nvPr/>
        </p:nvSpPr>
        <p:spPr>
          <a:xfrm>
            <a:off x="11431264" y="3054104"/>
            <a:ext cx="1113482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Smalls continued his studies after settling in Beaufort. With business partner Richard </a:t>
            </a:r>
            <a:r>
              <a:rPr lang="en-US" sz="3600" dirty="0" err="1">
                <a:solidFill>
                  <a:schemeClr val="tx2">
                    <a:lumMod val="10000"/>
                  </a:schemeClr>
                </a:solidFill>
                <a:latin typeface="Arial" panose="020B0604020202020204" pitchFamily="34" charset="0"/>
                <a:cs typeface="Arial" panose="020B0604020202020204" pitchFamily="34" charset="0"/>
              </a:rPr>
              <a:t>Gleaves</a:t>
            </a:r>
            <a:r>
              <a:rPr lang="en-US" sz="3600" dirty="0">
                <a:solidFill>
                  <a:schemeClr val="tx2">
                    <a:lumMod val="10000"/>
                  </a:schemeClr>
                </a:solidFill>
                <a:latin typeface="Arial" panose="020B0604020202020204" pitchFamily="34" charset="0"/>
                <a:cs typeface="Arial" panose="020B0604020202020204" pitchFamily="34" charset="0"/>
              </a:rPr>
              <a:t>, a Haitian-American from Philadelphia, Smalls opened a store that catered to freedmen, as well as a school for Black children in 1867. He also published a newspaper, the </a:t>
            </a:r>
            <a:r>
              <a:rPr lang="en-US" sz="3600" i="1" dirty="0">
                <a:solidFill>
                  <a:schemeClr val="tx2">
                    <a:lumMod val="10000"/>
                  </a:schemeClr>
                </a:solidFill>
                <a:latin typeface="Arial" panose="020B0604020202020204" pitchFamily="34" charset="0"/>
                <a:cs typeface="Arial" panose="020B0604020202020204" pitchFamily="34" charset="0"/>
              </a:rPr>
              <a:t>Beaufort Southern Standard</a:t>
            </a:r>
            <a:r>
              <a:rPr lang="en-US" sz="3600" dirty="0">
                <a:solidFill>
                  <a:schemeClr val="tx2">
                    <a:lumMod val="10000"/>
                  </a:schemeClr>
                </a:solidFill>
                <a:latin typeface="Arial" panose="020B0604020202020204" pitchFamily="34" charset="0"/>
                <a:cs typeface="Arial" panose="020B0604020202020204" pitchFamily="34" charset="0"/>
              </a:rPr>
              <a:t>, starting in 1872. </a:t>
            </a:r>
          </a:p>
        </p:txBody>
      </p:sp>
      <p:sp>
        <p:nvSpPr>
          <p:cNvPr id="12" name="Woodson Principles Critical Thinking and Discussion Questions">
            <a:extLst>
              <a:ext uri="{FF2B5EF4-FFF2-40B4-BE49-F238E27FC236}">
                <a16:creationId xmlns:a16="http://schemas.microsoft.com/office/drawing/2014/main" id="{17EB652C-3CB2-B94D-9039-0428351AE125}"/>
              </a:ext>
            </a:extLst>
          </p:cNvPr>
          <p:cNvSpPr txBox="1">
            <a:spLocks/>
          </p:cNvSpPr>
          <p:nvPr/>
        </p:nvSpPr>
        <p:spPr>
          <a:xfrm>
            <a:off x="11431263" y="6936075"/>
            <a:ext cx="11134824"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Smalls and other prominent Black politicians formed the Enterprise Railroad, an 18-mile horse-drawn railway line that carried cargo and passengers between the Charleston wharves and inland depots. Except for one White Northerner, the railroad's board of directors was entirely African American.</a:t>
            </a:r>
          </a:p>
        </p:txBody>
      </p:sp>
    </p:spTree>
    <p:extLst>
      <p:ext uri="{BB962C8B-B14F-4D97-AF65-F5344CB8AC3E}">
        <p14:creationId xmlns:p14="http://schemas.microsoft.com/office/powerpoint/2010/main" val="1693178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a:t>Radical Grace in Action</a:t>
            </a:r>
            <a:br>
              <a:rPr lang="en-US" sz="7200" b="1"/>
            </a:br>
            <a:br>
              <a:rPr lang="en-US" b="1"/>
            </a:br>
            <a:endParaRPr b="1" dirty="0"/>
          </a:p>
        </p:txBody>
      </p:sp>
      <p:pic>
        <p:nvPicPr>
          <p:cNvPr id="3" name="Picture 2">
            <a:extLst>
              <a:ext uri="{FF2B5EF4-FFF2-40B4-BE49-F238E27FC236}">
                <a16:creationId xmlns:a16="http://schemas.microsoft.com/office/drawing/2014/main" id="{4B2EF84E-84F5-CA4A-A8A1-FAAF65419DD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600000">
            <a:off x="16230598" y="951463"/>
            <a:ext cx="6952819" cy="10515728"/>
          </a:xfrm>
          <a:prstGeom prst="rect">
            <a:avLst/>
          </a:prstGeom>
          <a:ln w="25400">
            <a:solidFill>
              <a:schemeClr val="tx2">
                <a:lumMod val="10000"/>
              </a:schemeClr>
            </a:solidFill>
          </a:ln>
          <a:effectLst>
            <a:softEdge rad="173675"/>
          </a:effectLst>
        </p:spPr>
      </p:pic>
      <p:sp>
        <p:nvSpPr>
          <p:cNvPr id="6" name="TextBox 5">
            <a:extLst>
              <a:ext uri="{FF2B5EF4-FFF2-40B4-BE49-F238E27FC236}">
                <a16:creationId xmlns:a16="http://schemas.microsoft.com/office/drawing/2014/main" id="{BEAC1ED5-C01C-714B-9A40-40AE0E6110F8}"/>
              </a:ext>
            </a:extLst>
          </p:cNvPr>
          <p:cNvSpPr txBox="1"/>
          <p:nvPr/>
        </p:nvSpPr>
        <p:spPr>
          <a:xfrm>
            <a:off x="15962344" y="11504253"/>
            <a:ext cx="7489328"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a:r>
              <a:rPr lang="en-US" sz="2600" i="1" dirty="0">
                <a:solidFill>
                  <a:schemeClr val="bg2"/>
                </a:solidFill>
                <a:latin typeface="Arial" panose="020B0604020202020204" pitchFamily="34" charset="0"/>
              </a:rPr>
              <a:t>The McKee house in Beaufort, South Carolina, where the Smalls family lived for almost a century.</a:t>
            </a:r>
            <a:endParaRPr lang="en-US" sz="2600" i="1" dirty="0">
              <a:solidFill>
                <a:schemeClr val="bg2"/>
              </a:solidFill>
              <a:latin typeface="Arial" panose="020B0604020202020204" pitchFamily="34"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ED03B211-FB2B-5D46-BDBD-9E530B92A008}"/>
              </a:ext>
            </a:extLst>
          </p:cNvPr>
          <p:cNvSpPr txBox="1">
            <a:spLocks/>
          </p:cNvSpPr>
          <p:nvPr/>
        </p:nvSpPr>
        <p:spPr>
          <a:xfrm>
            <a:off x="4341873" y="8462275"/>
            <a:ext cx="9118095"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Arial" panose="020B0604020202020204" pitchFamily="34" charset="0"/>
              <a:cs typeface="Arial" panose="020B0604020202020204" pitchFamily="34" charset="0"/>
            </a:endParaRPr>
          </a:p>
        </p:txBody>
      </p:sp>
      <p:sp>
        <p:nvSpPr>
          <p:cNvPr id="7" name="Woodson Principles Critical Thinking and Discussion Questions">
            <a:extLst>
              <a:ext uri="{FF2B5EF4-FFF2-40B4-BE49-F238E27FC236}">
                <a16:creationId xmlns:a16="http://schemas.microsoft.com/office/drawing/2014/main" id="{834C65D4-F941-174D-826B-260335F81543}"/>
              </a:ext>
            </a:extLst>
          </p:cNvPr>
          <p:cNvSpPr txBox="1">
            <a:spLocks/>
          </p:cNvSpPr>
          <p:nvPr/>
        </p:nvSpPr>
        <p:spPr>
          <a:xfrm>
            <a:off x="5029200" y="2277517"/>
            <a:ext cx="10664890"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uFillTx/>
                <a:latin typeface="Arial" panose="020B0604020202020204" pitchFamily="34" charset="0"/>
                <a:ea typeface="Bodoni SvtyTwo ITC TT-Book"/>
                <a:cs typeface="Bodoni SvtyTwo ITC TT-Book"/>
                <a:sym typeface="Bodoni SvtyTwo ITC TT-Book"/>
              </a:rPr>
              <a:t>Smalls didn’t just invest in opportunities for the betterment of newly freed Blacks.  After the Civil War, many former slave owners faced financial ruin. Smalls’ former enslavers, the McKees, were almost </a:t>
            </a:r>
            <a:r>
              <a:rPr lang="en-US" sz="3600" b="1" dirty="0">
                <a:solidFill>
                  <a:schemeClr val="tx2">
                    <a:lumMod val="10000"/>
                  </a:schemeClr>
                </a:solidFill>
                <a:uFillTx/>
                <a:latin typeface="Arial" panose="020B0604020202020204" pitchFamily="34" charset="0"/>
                <a:ea typeface="Bodoni SvtyTwo ITC TT-Book"/>
                <a:cs typeface="Bodoni SvtyTwo ITC TT-Book"/>
                <a:sym typeface="Bodoni SvtyTwo ITC TT-Book"/>
              </a:rPr>
              <a:t>bankrupt</a:t>
            </a:r>
            <a:r>
              <a:rPr lang="en-US" sz="3600" dirty="0">
                <a:solidFill>
                  <a:schemeClr val="tx2">
                    <a:lumMod val="10000"/>
                  </a:schemeClr>
                </a:solidFill>
                <a:uFillTx/>
                <a:latin typeface="Arial" panose="020B0604020202020204" pitchFamily="34" charset="0"/>
                <a:ea typeface="Bodoni SvtyTwo ITC TT-Book"/>
                <a:cs typeface="Bodoni SvtyTwo ITC TT-Book"/>
                <a:sym typeface="Bodoni SvtyTwo ITC TT-Book"/>
              </a:rPr>
              <a:t>. </a:t>
            </a:r>
            <a:endParaRPr lang="en-US" dirty="0">
              <a:solidFill>
                <a:schemeClr val="tx2">
                  <a:lumMod val="10000"/>
                </a:schemeClr>
              </a:solidFill>
              <a:latin typeface="Arial" panose="020B0604020202020204" pitchFamily="34" charset="0"/>
              <a:cs typeface="Arial" panose="020B0604020202020204" pitchFamily="34" charset="0"/>
              <a:sym typeface="Bodoni SvtyTwo ITC TT-Book"/>
            </a:endParaRPr>
          </a:p>
          <a:p>
            <a:endParaRPr lang="en-US" sz="3600" dirty="0">
              <a:solidFill>
                <a:schemeClr val="tx2">
                  <a:lumMod val="10000"/>
                </a:schemeClr>
              </a:solidFill>
              <a:uFillTx/>
              <a:latin typeface="Arial" panose="020B0604020202020204" pitchFamily="34" charset="0"/>
              <a:ea typeface="Bodoni SvtyTwo ITC TT-Book"/>
              <a:cs typeface="Bodoni SvtyTwo ITC TT-Book"/>
              <a:sym typeface="Bodoni SvtyTwo ITC TT-Book"/>
            </a:endParaRPr>
          </a:p>
          <a:p>
            <a:r>
              <a:rPr lang="en-US" sz="3600" dirty="0">
                <a:solidFill>
                  <a:schemeClr val="tx2">
                    <a:lumMod val="10000"/>
                  </a:schemeClr>
                </a:solidFill>
                <a:uFillTx/>
                <a:latin typeface="Arial" panose="020B0604020202020204" pitchFamily="34" charset="0"/>
                <a:ea typeface="Bodoni SvtyTwo ITC TT-Book"/>
                <a:cs typeface="Bodoni SvtyTwo ITC TT-Book"/>
                <a:sym typeface="Bodoni SvtyTwo ITC TT-Book"/>
              </a:rPr>
              <a:t>With prize money he received for capturing the </a:t>
            </a:r>
            <a:r>
              <a:rPr lang="en-US" sz="3600" i="1" dirty="0">
                <a:solidFill>
                  <a:schemeClr val="tx2">
                    <a:lumMod val="10000"/>
                  </a:schemeClr>
                </a:solidFill>
                <a:uFillTx/>
                <a:latin typeface="Arial" panose="020B0604020202020204" pitchFamily="34" charset="0"/>
                <a:ea typeface="Bodoni SvtyTwo ITC TT-Book"/>
                <a:cs typeface="Bodoni SvtyTwo ITC TT-Book"/>
                <a:sym typeface="Bodoni SvtyTwo ITC TT-Book"/>
              </a:rPr>
              <a:t>Planter</a:t>
            </a:r>
            <a:r>
              <a:rPr lang="en-US" sz="3600" dirty="0">
                <a:solidFill>
                  <a:schemeClr val="tx2">
                    <a:lumMod val="10000"/>
                  </a:schemeClr>
                </a:solidFill>
                <a:uFillTx/>
                <a:latin typeface="Arial" panose="020B0604020202020204" pitchFamily="34" charset="0"/>
                <a:ea typeface="Bodoni SvtyTwo ITC TT-Book"/>
                <a:cs typeface="Bodoni SvtyTwo ITC TT-Book"/>
                <a:sym typeface="Bodoni SvtyTwo ITC TT-Book"/>
              </a:rPr>
              <a:t>, Smalls bought the McKee house at 511 Prince Street in Beaufort where he and his mother had been enslaved before the war. His family lived in the house for the next 90 years. </a:t>
            </a:r>
            <a:endParaRPr lang="en-US" dirty="0">
              <a:solidFill>
                <a:schemeClr val="tx2">
                  <a:lumMod val="10000"/>
                </a:schemeClr>
              </a:solidFill>
              <a:latin typeface="Arial" panose="020B0604020202020204" pitchFamily="34" charset="0"/>
              <a:ea typeface="Bodoni SvtyTwo ITC TT-Book"/>
              <a:cs typeface="Bodoni SvtyTwo ITC TT-Book"/>
            </a:endParaRPr>
          </a:p>
          <a:p>
            <a:endParaRPr lang="en-US" sz="3600" dirty="0">
              <a:solidFill>
                <a:schemeClr val="tx2">
                  <a:lumMod val="10000"/>
                </a:schemeClr>
              </a:solidFill>
              <a:uFillTx/>
              <a:latin typeface="Arial" panose="020B0604020202020204" pitchFamily="34" charset="0"/>
              <a:ea typeface="Bodoni SvtyTwo ITC TT-Book"/>
              <a:cs typeface="Bodoni SvtyTwo ITC TT-Book"/>
            </a:endParaRPr>
          </a:p>
          <a:p>
            <a:r>
              <a:rPr lang="en-US" sz="3600" dirty="0">
                <a:solidFill>
                  <a:schemeClr val="tx2">
                    <a:lumMod val="10000"/>
                  </a:schemeClr>
                </a:solidFill>
                <a:uFillTx/>
                <a:latin typeface="Arial" panose="020B0604020202020204" pitchFamily="34" charset="0"/>
                <a:ea typeface="Bodoni SvtyTwo ITC TT-Book"/>
                <a:cs typeface="Bodoni SvtyTwo ITC TT-Book"/>
              </a:rPr>
              <a:t>In a startling act of mercy and “radical grace,” Smalls allowed Mrs. McKee, the aged and impoverished wife of his former enslaver, to reside at the house in her old bedroom until her death. </a:t>
            </a:r>
            <a:endParaRPr lang="en-US"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highlight>
                <a:srgbClr val="FFFF00"/>
              </a:highlight>
              <a:uFillTx/>
              <a:latin typeface="Arial" panose="020B0604020202020204" pitchFamily="34" charset="0"/>
              <a:ea typeface="Bodoni SvtyTwo ITC TT-Book"/>
              <a:cs typeface="Bodoni SvtyTwo ITC TT-Book"/>
              <a:sym typeface="Bodoni SvtyTwo ITC TT-Book"/>
            </a:endParaRPr>
          </a:p>
        </p:txBody>
      </p:sp>
    </p:spTree>
    <p:extLst>
      <p:ext uri="{BB962C8B-B14F-4D97-AF65-F5344CB8AC3E}">
        <p14:creationId xmlns:p14="http://schemas.microsoft.com/office/powerpoint/2010/main" val="13796206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4" end="4"/>
                                            </p:txEl>
                                          </p:spTgt>
                                        </p:tgtEl>
                                        <p:attrNameLst>
                                          <p:attrName>style.visibility</p:attrName>
                                        </p:attrNameLst>
                                      </p:cBhvr>
                                      <p:to>
                                        <p:strVal val="visible"/>
                                      </p:to>
                                    </p:set>
                                    <p:animEffect transition="in" filter="fade">
                                      <p:cBhvr>
                                        <p:cTn id="10"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Reconstruction in America</a:t>
            </a:r>
            <a:br>
              <a:rPr lang="en-US" sz="7200" b="1" dirty="0"/>
            </a:br>
            <a:br>
              <a:rPr lang="en-US" b="1" dirty="0"/>
            </a:br>
            <a:endParaRPr b="1" dirty="0"/>
          </a:p>
        </p:txBody>
      </p:sp>
      <p:pic>
        <p:nvPicPr>
          <p:cNvPr id="7" name="Picture 6">
            <a:extLst>
              <a:ext uri="{FF2B5EF4-FFF2-40B4-BE49-F238E27FC236}">
                <a16:creationId xmlns:a16="http://schemas.microsoft.com/office/drawing/2014/main" id="{D6943739-EDDE-7545-9CDD-B93602DA543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25254" y="2231284"/>
            <a:ext cx="8768892" cy="7516728"/>
          </a:xfrm>
          <a:prstGeom prst="rect">
            <a:avLst/>
          </a:prstGeom>
          <a:ln>
            <a:solidFill>
              <a:schemeClr val="tx2">
                <a:lumMod val="10000"/>
              </a:schemeClr>
            </a:solidFill>
          </a:ln>
        </p:spPr>
      </p:pic>
      <p:sp>
        <p:nvSpPr>
          <p:cNvPr id="5" name="TextBox 4">
            <a:extLst>
              <a:ext uri="{FF2B5EF4-FFF2-40B4-BE49-F238E27FC236}">
                <a16:creationId xmlns:a16="http://schemas.microsoft.com/office/drawing/2014/main" id="{3C773225-140C-A548-9395-21E87D6F9857}"/>
              </a:ext>
            </a:extLst>
          </p:cNvPr>
          <p:cNvSpPr txBox="1"/>
          <p:nvPr/>
        </p:nvSpPr>
        <p:spPr>
          <a:xfrm>
            <a:off x="5029200" y="9832139"/>
            <a:ext cx="5764946" cy="34060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a:spcAft>
                <a:spcPts val="600"/>
              </a:spcAft>
            </a:pPr>
            <a:r>
              <a:rPr lang="en-US" sz="2600" i="1" dirty="0">
                <a:solidFill>
                  <a:schemeClr val="bg2"/>
                </a:solidFill>
                <a:latin typeface="Arial" panose="020B0604020202020204" pitchFamily="34" charset="0"/>
              </a:rPr>
              <a:t>“The First Colored Senator and Representatives,” 1872.</a:t>
            </a:r>
          </a:p>
          <a:p>
            <a:pPr defTabSz="1219169">
              <a:spcAft>
                <a:spcPts val="600"/>
              </a:spcAft>
            </a:pPr>
            <a:r>
              <a:rPr lang="en-US" sz="2600" i="1" dirty="0">
                <a:solidFill>
                  <a:schemeClr val="bg2"/>
                </a:solidFill>
                <a:latin typeface="Arial" panose="020B0604020202020204" pitchFamily="34" charset="0"/>
              </a:rPr>
              <a:t>U.S. Senator H.R. Revels of Mississippi; Reps. Benjamin Turner of Alabama, Robert </a:t>
            </a:r>
            <a:r>
              <a:rPr lang="en-US" sz="2600" i="1" dirty="0" err="1">
                <a:solidFill>
                  <a:schemeClr val="bg2"/>
                </a:solidFill>
                <a:latin typeface="Arial" panose="020B0604020202020204" pitchFamily="34" charset="0"/>
              </a:rPr>
              <a:t>DeLange</a:t>
            </a:r>
            <a:r>
              <a:rPr lang="en-US" sz="2600" i="1" dirty="0">
                <a:solidFill>
                  <a:schemeClr val="bg2"/>
                </a:solidFill>
                <a:latin typeface="Arial" panose="020B0604020202020204" pitchFamily="34" charset="0"/>
              </a:rPr>
              <a:t> of S.C., Jefferson Long of Georgia, Josiah T. Walls of Florida, Joseph Rainy of S.C., and R. Brown Elliott of S.C. </a:t>
            </a:r>
          </a:p>
        </p:txBody>
      </p:sp>
      <p:sp>
        <p:nvSpPr>
          <p:cNvPr id="2" name="TextBox 1">
            <a:extLst>
              <a:ext uri="{FF2B5EF4-FFF2-40B4-BE49-F238E27FC236}">
                <a16:creationId xmlns:a16="http://schemas.microsoft.com/office/drawing/2014/main" id="{1C1911BE-C8EB-66D0-83C8-04ABD476CCFB}"/>
              </a:ext>
            </a:extLst>
          </p:cNvPr>
          <p:cNvSpPr txBox="1"/>
          <p:nvPr/>
        </p:nvSpPr>
        <p:spPr>
          <a:xfrm>
            <a:off x="11905491" y="2014615"/>
            <a:ext cx="10453255" cy="95205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3600" dirty="0">
                <a:solidFill>
                  <a:schemeClr val="tx2">
                    <a:lumMod val="10000"/>
                  </a:schemeClr>
                </a:solidFill>
                <a:latin typeface="Arial" panose="020B0604020202020204" pitchFamily="34" charset="0"/>
                <a:ea typeface="Lato"/>
                <a:cs typeface="Arial" panose="020B0604020202020204" pitchFamily="34" charset="0"/>
              </a:rPr>
              <a:t>From the end of the Civil War to 1877, America went through an era known as Reconstruction. During this time, society went through many changes as newly freed slaves took their place in society. Black Americans held national office and measures against racial discrimination were implemented across the nation. </a:t>
            </a:r>
          </a:p>
          <a:p>
            <a:endParaRPr lang="en-US" sz="3600" dirty="0">
              <a:solidFill>
                <a:schemeClr val="tx2">
                  <a:lumMod val="10000"/>
                </a:schemeClr>
              </a:solidFill>
              <a:latin typeface="Arial" panose="020B0604020202020204" pitchFamily="34" charset="0"/>
              <a:ea typeface="Lato"/>
              <a:cs typeface="Arial" panose="020B0604020202020204" pitchFamily="34" charset="0"/>
            </a:endParaRPr>
          </a:p>
          <a:p>
            <a:r>
              <a:rPr lang="en-US" sz="3600" dirty="0">
                <a:solidFill>
                  <a:schemeClr val="tx2">
                    <a:lumMod val="10000"/>
                  </a:schemeClr>
                </a:solidFill>
                <a:latin typeface="Arial" panose="020B0604020202020204" pitchFamily="34" charset="0"/>
                <a:ea typeface="Lato"/>
                <a:cs typeface="Arial" panose="020B0604020202020204" pitchFamily="34" charset="0"/>
              </a:rPr>
              <a:t>Changes were most strongly felt in the South, with the government placing restrictions on those who had recently rebelled against the Union. Thousands of Republicans travelled south for new business ventures and to work in politics. Most White Southerners opposed Reconstruction. They were unwilling to share social and political power with Blacks and resented Northerners who they saw as profiting for their suffering.</a:t>
            </a:r>
            <a:endParaRPr lang="en-US" sz="3600" dirty="0">
              <a:latin typeface="Arial" panose="020B0604020202020204" pitchFamily="34" charset="0"/>
            </a:endParaRPr>
          </a:p>
        </p:txBody>
      </p:sp>
    </p:spTree>
    <p:extLst>
      <p:ext uri="{BB962C8B-B14F-4D97-AF65-F5344CB8AC3E}">
        <p14:creationId xmlns:p14="http://schemas.microsoft.com/office/powerpoint/2010/main" val="368306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Reconstruction in South Carolina</a:t>
            </a:r>
            <a:br>
              <a:rPr lang="en-US" sz="7200" b="1" dirty="0"/>
            </a:br>
            <a:br>
              <a:rPr lang="en-US" b="1" dirty="0"/>
            </a:br>
            <a:endParaRPr b="1" dirty="0"/>
          </a:p>
        </p:txBody>
      </p:sp>
      <p:sp>
        <p:nvSpPr>
          <p:cNvPr id="6" name="TextBox 5">
            <a:extLst>
              <a:ext uri="{FF2B5EF4-FFF2-40B4-BE49-F238E27FC236}">
                <a16:creationId xmlns:a16="http://schemas.microsoft.com/office/drawing/2014/main" id="{AD79B3D5-4C2F-C84F-A60B-D197C8E29069}"/>
              </a:ext>
            </a:extLst>
          </p:cNvPr>
          <p:cNvSpPr txBox="1"/>
          <p:nvPr/>
        </p:nvSpPr>
        <p:spPr>
          <a:xfrm>
            <a:off x="13802646" y="8707419"/>
            <a:ext cx="8249156"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a:r>
              <a:rPr lang="en-US" sz="2600" i="1" dirty="0">
                <a:solidFill>
                  <a:schemeClr val="bg2"/>
                </a:solidFill>
                <a:latin typeface="Arial" panose="020B0604020202020204" pitchFamily="34" charset="0"/>
                <a:sym typeface="Bodoni SvtyTwo ITC TT-Book"/>
              </a:rPr>
              <a:t>The raciall</a:t>
            </a:r>
            <a:r>
              <a:rPr lang="en-US" sz="2600" i="1" dirty="0">
                <a:solidFill>
                  <a:schemeClr val="bg2"/>
                </a:solidFill>
                <a:latin typeface="Arial" panose="020B0604020202020204" pitchFamily="34" charset="0"/>
              </a:rPr>
              <a:t>y integrated South Carolina state legislature of the Reconstruction Era, 1876.</a:t>
            </a:r>
            <a:endParaRPr lang="en-US" sz="2600" i="1" dirty="0">
              <a:solidFill>
                <a:schemeClr val="bg2"/>
              </a:solidFill>
              <a:latin typeface="Arial" panose="020B0604020202020204" pitchFamily="34"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9FFD46EE-8359-A049-B148-24547B7C9D95}"/>
              </a:ext>
            </a:extLst>
          </p:cNvPr>
          <p:cNvSpPr txBox="1">
            <a:spLocks/>
          </p:cNvSpPr>
          <p:nvPr/>
        </p:nvSpPr>
        <p:spPr>
          <a:xfrm>
            <a:off x="5029200" y="10353331"/>
            <a:ext cx="6527323"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From 1870-74, Smalls served in the state House of Representatives, then set his sights on national office.</a:t>
            </a:r>
          </a:p>
          <a:p>
            <a:pPr hangingPunct="1"/>
            <a:endParaRPr lang="en-US" sz="3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AC8837FC-DA16-6B43-B770-75D3BE457A7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526168" y="2480739"/>
            <a:ext cx="10802112" cy="6064343"/>
          </a:xfrm>
          <a:prstGeom prst="rect">
            <a:avLst/>
          </a:prstGeom>
          <a:ln w="38100">
            <a:solidFill>
              <a:schemeClr val="tx2">
                <a:lumMod val="10000"/>
              </a:schemeClr>
            </a:solidFill>
          </a:ln>
          <a:effectLst>
            <a:softEdge rad="0"/>
          </a:effectLst>
        </p:spPr>
      </p:pic>
      <p:sp>
        <p:nvSpPr>
          <p:cNvPr id="10" name="Woodson Principles Critical Thinking and Discussion Questions">
            <a:extLst>
              <a:ext uri="{FF2B5EF4-FFF2-40B4-BE49-F238E27FC236}">
                <a16:creationId xmlns:a16="http://schemas.microsoft.com/office/drawing/2014/main" id="{A41E7F95-16FA-E44C-9A46-108036BCB636}"/>
              </a:ext>
            </a:extLst>
          </p:cNvPr>
          <p:cNvSpPr txBox="1">
            <a:spLocks/>
          </p:cNvSpPr>
          <p:nvPr/>
        </p:nvSpPr>
        <p:spPr>
          <a:xfrm>
            <a:off x="5029200" y="2243322"/>
            <a:ext cx="6728717"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Under the leadership of “Radical” Republicans, a new state constitution was established in 1868 that abolished all racial barriers to property, voting rights, and public services. With 400,000 former slaves now legally full citizens, Black Americans were the voting majority in South Carolina. 73 of the 124 delegates who ratified this constitution were men of color, among them Robert Smalls.</a:t>
            </a:r>
          </a:p>
        </p:txBody>
      </p:sp>
      <p:sp>
        <p:nvSpPr>
          <p:cNvPr id="3" name="Woodson Principles Critical Thinking and Discussion Questions">
            <a:extLst>
              <a:ext uri="{FF2B5EF4-FFF2-40B4-BE49-F238E27FC236}">
                <a16:creationId xmlns:a16="http://schemas.microsoft.com/office/drawing/2014/main" id="{FA3959ED-E716-8AD1-05D3-4D76C0AF7E41}"/>
              </a:ext>
            </a:extLst>
          </p:cNvPr>
          <p:cNvSpPr txBox="1">
            <a:spLocks/>
          </p:cNvSpPr>
          <p:nvPr/>
        </p:nvSpPr>
        <p:spPr>
          <a:xfrm>
            <a:off x="12827479" y="10353331"/>
            <a:ext cx="10199492" cy="1799780"/>
          </a:xfrm>
          <a:prstGeom prst="rect">
            <a:avLst/>
          </a:prstGeom>
          <a:ln w="12700">
            <a:miter lim="400000"/>
          </a:ln>
          <a:extLst>
            <a:ext uri="{C572A759-6A51-4108-AA02-DFA0A04FC94B}">
              <ma14:wrappingTextBoxFlag xmlns="" xmlns:lc="http://schemas.openxmlformats.org/drawingml/2006/lockedCanva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a:lstStyle>
          <a:p>
            <a:pPr algn="ctr"/>
            <a:r>
              <a:rPr lang="en-US" sz="3600" b="1" dirty="0">
                <a:solidFill>
                  <a:schemeClr val="tx2">
                    <a:lumMod val="10000"/>
                  </a:schemeClr>
                </a:solidFill>
                <a:latin typeface="Arial" panose="020B0604020202020204" pitchFamily="34" charset="0"/>
              </a:rPr>
              <a:t>How did Smalls’ experiences in the Civil War qualify him for public service?  </a:t>
            </a:r>
          </a:p>
          <a:p>
            <a:pPr algn="ctr"/>
            <a:r>
              <a:rPr lang="en-US" sz="3600" b="1" dirty="0">
                <a:solidFill>
                  <a:schemeClr val="tx2">
                    <a:lumMod val="10000"/>
                  </a:schemeClr>
                </a:solidFill>
                <a:latin typeface="Arial" panose="020B0604020202020204" pitchFamily="34" charset="0"/>
              </a:rPr>
              <a:t>What Woodson Principle does this represent?</a:t>
            </a:r>
            <a:endParaRPr lang="en-US" sz="3600" b="1" dirty="0">
              <a:solidFill>
                <a:schemeClr val="tx2">
                  <a:lumMod val="10000"/>
                </a:schemeClr>
              </a:solidFill>
              <a:highlight>
                <a:srgbClr val="FFFF00"/>
              </a:highlight>
              <a:latin typeface="Arial" panose="020B0604020202020204" pitchFamily="34" charset="0"/>
            </a:endParaRPr>
          </a:p>
        </p:txBody>
      </p:sp>
    </p:spTree>
    <p:extLst>
      <p:ext uri="{BB962C8B-B14F-4D97-AF65-F5344CB8AC3E}">
        <p14:creationId xmlns:p14="http://schemas.microsoft.com/office/powerpoint/2010/main" val="1609709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Congressman Robert Smalls</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300510"/>
            <a:ext cx="1121054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In 1874, Smalls ran for the U.S. Congress in a new southeast district where Blacks were 68 percent of the population. </a:t>
            </a:r>
            <a:r>
              <a:rPr lang="en-US" sz="3600" dirty="0">
                <a:solidFill>
                  <a:schemeClr val="tx2">
                    <a:lumMod val="10000"/>
                  </a:schemeClr>
                </a:solidFill>
                <a:latin typeface="Arial" panose="020B0604020202020204" pitchFamily="34" charset="0"/>
                <a:ea typeface="+mn-lt"/>
                <a:cs typeface="Arial" panose="020B0604020202020204" pitchFamily="34" charset="0"/>
              </a:rPr>
              <a:t>Many of these Black voters were part of Smalls' own Sea Island Gullah community. Their local hero won easily, with almost 80 percent of the vote.</a:t>
            </a:r>
            <a:br>
              <a:rPr lang="en-US" dirty="0">
                <a:solidFill>
                  <a:schemeClr val="tx2">
                    <a:lumMod val="10000"/>
                  </a:schemeClr>
                </a:solidFill>
                <a:latin typeface="Arial" panose="020B0604020202020204" pitchFamily="34" charset="0"/>
                <a:cs typeface="Arial" panose="020B0604020202020204" pitchFamily="34" charset="0"/>
              </a:rPr>
            </a:br>
            <a:endParaRPr lang="en-US"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Smalls worked to provide federal investment in the Sea Island and Lowcountry area, including improvements to Port Royal Harbor, near Beaufort, and to South Carolina’s military academy, the Citadel. </a:t>
            </a:r>
            <a:endParaRPr lang="en-US" dirty="0">
              <a:solidFill>
                <a:schemeClr val="tx2">
                  <a:lumMod val="10000"/>
                </a:schemeClr>
              </a:solidFill>
              <a:latin typeface="Arial" panose="020B0604020202020204" pitchFamily="34" charset="0"/>
              <a:cs typeface="Arial" panose="020B0604020202020204" pitchFamily="34" charset="0"/>
            </a:endParaRPr>
          </a:p>
          <a:p>
            <a:endParaRPr lang="en-US"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Despite his lack of formal education, Smalls proved himself a shrewd politician throughout his career, making many lifelong allies – and a few enemies – within the Republican party. But during his reelection campaign, he faced outright violence.</a:t>
            </a: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pic>
        <p:nvPicPr>
          <p:cNvPr id="6" name="Picture 2">
            <a:extLst>
              <a:ext uri="{FF2B5EF4-FFF2-40B4-BE49-F238E27FC236}">
                <a16:creationId xmlns:a16="http://schemas.microsoft.com/office/drawing/2014/main" id="{48032F3A-A307-494B-90A7-32B81F605B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7185811" y="2300510"/>
            <a:ext cx="6142469" cy="10419796"/>
          </a:xfrm>
          <a:prstGeom prst="rect">
            <a:avLst/>
          </a:prstGeom>
          <a:noFill/>
          <a:ln w="381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4CAE809-6AA0-5747-986B-3CEAE1AF9E6A}"/>
              </a:ext>
            </a:extLst>
          </p:cNvPr>
          <p:cNvSpPr txBox="1"/>
          <p:nvPr/>
        </p:nvSpPr>
        <p:spPr>
          <a:xfrm>
            <a:off x="5029200" y="12350194"/>
            <a:ext cx="11644146" cy="4514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a:r>
              <a:rPr lang="en-US" sz="2600" i="1" dirty="0">
                <a:solidFill>
                  <a:schemeClr val="bg2"/>
                </a:solidFill>
                <a:latin typeface="Arial" panose="020B0604020202020204" pitchFamily="34" charset="0"/>
                <a:sym typeface="Bodoni SvtyTwo ITC TT-Book"/>
              </a:rPr>
              <a:t>Another </a:t>
            </a:r>
            <a:r>
              <a:rPr lang="en-US" sz="2600" b="1" i="1" dirty="0">
                <a:solidFill>
                  <a:schemeClr val="bg2"/>
                </a:solidFill>
                <a:latin typeface="Arial" panose="020B0604020202020204" pitchFamily="34" charset="0"/>
                <a:sym typeface="Bodoni SvtyTwo ITC TT-Book"/>
              </a:rPr>
              <a:t>Carte De </a:t>
            </a:r>
            <a:r>
              <a:rPr lang="en-US" sz="2600" b="1" i="1" dirty="0" err="1">
                <a:solidFill>
                  <a:schemeClr val="bg2"/>
                </a:solidFill>
                <a:latin typeface="Arial" panose="020B0604020202020204" pitchFamily="34" charset="0"/>
                <a:sym typeface="Bodoni SvtyTwo ITC TT-Book"/>
              </a:rPr>
              <a:t>Visite</a:t>
            </a:r>
            <a:r>
              <a:rPr lang="en-US" sz="2600" b="1" i="1" dirty="0">
                <a:solidFill>
                  <a:schemeClr val="bg2"/>
                </a:solidFill>
                <a:latin typeface="Arial" panose="020B0604020202020204" pitchFamily="34" charset="0"/>
                <a:sym typeface="Bodoni SvtyTwo ITC TT-Book"/>
              </a:rPr>
              <a:t> </a:t>
            </a:r>
            <a:r>
              <a:rPr lang="en-US" sz="2600" i="1" dirty="0">
                <a:solidFill>
                  <a:schemeClr val="bg2"/>
                </a:solidFill>
                <a:latin typeface="Arial" panose="020B0604020202020204" pitchFamily="34" charset="0"/>
                <a:sym typeface="Bodoni SvtyTwo ITC TT-Book"/>
              </a:rPr>
              <a:t>from early in </a:t>
            </a:r>
            <a:r>
              <a:rPr lang="en-US" sz="2600" i="1" dirty="0">
                <a:solidFill>
                  <a:schemeClr val="bg2"/>
                </a:solidFill>
                <a:latin typeface="Arial" panose="020B0604020202020204" pitchFamily="34" charset="0"/>
              </a:rPr>
              <a:t>Smalls’</a:t>
            </a:r>
            <a:r>
              <a:rPr lang="en-US" sz="2600" i="1" dirty="0">
                <a:solidFill>
                  <a:schemeClr val="bg2"/>
                </a:solidFill>
                <a:latin typeface="Arial" panose="020B0604020202020204" pitchFamily="34" charset="0"/>
                <a:sym typeface="Bodoni SvtyTwo ITC TT-Book"/>
              </a:rPr>
              <a:t> political career.</a:t>
            </a:r>
          </a:p>
        </p:txBody>
      </p:sp>
    </p:spTree>
    <p:extLst>
      <p:ext uri="{BB962C8B-B14F-4D97-AF65-F5344CB8AC3E}">
        <p14:creationId xmlns:p14="http://schemas.microsoft.com/office/powerpoint/2010/main" val="30687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Robert Smalls: A Life of  “Radical Grace”</a:t>
            </a: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0712091" y="2514002"/>
            <a:ext cx="10922673" cy="12654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825500" hangingPunct="1">
              <a:defRPr sz="3600" b="1">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defRPr>
            </a:lvl1pPr>
            <a:lvl2pPr defTabSz="825500">
              <a:defRPr sz="3000">
                <a:uFill>
                  <a:solidFill>
                    <a:srgbClr val="000000"/>
                  </a:solidFill>
                </a:uFill>
                <a:latin typeface="+mn-lt"/>
                <a:ea typeface="+mn-ea"/>
                <a:cs typeface="+mn-cs"/>
              </a:defRPr>
            </a:lvl2pPr>
            <a:lvl3pPr defTabSz="825500">
              <a:defRPr sz="3000">
                <a:uFill>
                  <a:solidFill>
                    <a:srgbClr val="000000"/>
                  </a:solidFill>
                </a:uFill>
                <a:latin typeface="+mn-lt"/>
                <a:ea typeface="+mn-ea"/>
                <a:cs typeface="+mn-cs"/>
              </a:defRPr>
            </a:lvl3pPr>
            <a:lvl4pPr defTabSz="825500">
              <a:defRPr sz="3000">
                <a:uFill>
                  <a:solidFill>
                    <a:srgbClr val="000000"/>
                  </a:solidFill>
                </a:uFill>
                <a:latin typeface="+mn-lt"/>
                <a:ea typeface="+mn-ea"/>
                <a:cs typeface="+mn-cs"/>
              </a:defRPr>
            </a:lvl4pPr>
            <a:lvl5pPr defTabSz="825500">
              <a:defRPr sz="3000">
                <a:uFill>
                  <a:solidFill>
                    <a:srgbClr val="000000"/>
                  </a:solidFill>
                </a:uFill>
                <a:latin typeface="+mn-lt"/>
                <a:ea typeface="+mn-ea"/>
                <a:cs typeface="+mn-cs"/>
              </a:defRPr>
            </a:lvl5pPr>
            <a:lvl6pPr marL="3302000" indent="-254000">
              <a:lnSpc>
                <a:spcPct val="150000"/>
              </a:lnSpc>
              <a:buSzPct val="123000"/>
              <a:buChar char="•"/>
              <a:defRPr sz="2000">
                <a:solidFill>
                  <a:srgbClr val="5E5E5E"/>
                </a:solidFill>
                <a:latin typeface="Lato Regular"/>
                <a:ea typeface="Lato Regular"/>
                <a:cs typeface="Lato Regular"/>
              </a:defRPr>
            </a:lvl6pPr>
            <a:lvl7pPr marL="3911600" indent="-254000">
              <a:lnSpc>
                <a:spcPct val="150000"/>
              </a:lnSpc>
              <a:buSzPct val="123000"/>
              <a:buChar char="•"/>
              <a:defRPr sz="2000">
                <a:solidFill>
                  <a:srgbClr val="5E5E5E"/>
                </a:solidFill>
                <a:latin typeface="Lato Regular"/>
                <a:ea typeface="Lato Regular"/>
                <a:cs typeface="Lato Regular"/>
              </a:defRPr>
            </a:lvl7pPr>
            <a:lvl8pPr marL="4521200" indent="-254000">
              <a:lnSpc>
                <a:spcPct val="150000"/>
              </a:lnSpc>
              <a:buSzPct val="123000"/>
              <a:buChar char="•"/>
              <a:defRPr sz="2000">
                <a:solidFill>
                  <a:srgbClr val="5E5E5E"/>
                </a:solidFill>
                <a:latin typeface="Lato Regular"/>
                <a:ea typeface="Lato Regular"/>
                <a:cs typeface="Lato Regular"/>
              </a:defRPr>
            </a:lvl8pPr>
            <a:lvl9pPr marL="5130800" indent="-254000">
              <a:lnSpc>
                <a:spcPct val="150000"/>
              </a:lnSpc>
              <a:buSzPct val="123000"/>
              <a:buChar char="•"/>
              <a:defRPr sz="2000">
                <a:solidFill>
                  <a:srgbClr val="5E5E5E"/>
                </a:solidFill>
                <a:latin typeface="Lato Regular"/>
                <a:ea typeface="Lato Regular"/>
                <a:cs typeface="Lato Regular"/>
              </a:defRPr>
            </a:lvl9pPr>
          </a:lstStyle>
          <a:p>
            <a:r>
              <a:rPr lang="en-US" dirty="0"/>
              <a:t>Have you ever heard of Robert Smalls? If so, what stories have you heard?</a:t>
            </a:r>
          </a:p>
        </p:txBody>
      </p:sp>
      <p:sp>
        <p:nvSpPr>
          <p:cNvPr id="2" name="TextBox 1">
            <a:extLst>
              <a:ext uri="{FF2B5EF4-FFF2-40B4-BE49-F238E27FC236}">
                <a16:creationId xmlns:a16="http://schemas.microsoft.com/office/drawing/2014/main" id="{B99664AE-A76C-2E44-AAA7-9A929DE4CEC1}"/>
              </a:ext>
            </a:extLst>
          </p:cNvPr>
          <p:cNvSpPr txBox="1"/>
          <p:nvPr/>
        </p:nvSpPr>
        <p:spPr>
          <a:xfrm>
            <a:off x="24638000" y="7492975"/>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endParaRPr>
          </a:p>
        </p:txBody>
      </p:sp>
      <p:grpSp>
        <p:nvGrpSpPr>
          <p:cNvPr id="3" name="Group 2">
            <a:extLst>
              <a:ext uri="{FF2B5EF4-FFF2-40B4-BE49-F238E27FC236}">
                <a16:creationId xmlns:a16="http://schemas.microsoft.com/office/drawing/2014/main" id="{CACC90C6-ABE1-1A42-B2EA-C297B5AE1FFA}"/>
              </a:ext>
            </a:extLst>
          </p:cNvPr>
          <p:cNvGrpSpPr/>
          <p:nvPr/>
        </p:nvGrpSpPr>
        <p:grpSpPr>
          <a:xfrm>
            <a:off x="2456109" y="2656631"/>
            <a:ext cx="7718180" cy="9229712"/>
            <a:chOff x="14654140" y="2134086"/>
            <a:chExt cx="7718180" cy="9229712"/>
          </a:xfrm>
        </p:grpSpPr>
        <p:pic>
          <p:nvPicPr>
            <p:cNvPr id="6" name="Picture 5">
              <a:extLst>
                <a:ext uri="{FF2B5EF4-FFF2-40B4-BE49-F238E27FC236}">
                  <a16:creationId xmlns:a16="http://schemas.microsoft.com/office/drawing/2014/main" id="{F28E9A39-7E4B-A14B-B8A0-A73C588C9D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54140" y="2134086"/>
              <a:ext cx="7718180" cy="6174544"/>
            </a:xfrm>
            <a:prstGeom prst="rect">
              <a:avLst/>
            </a:prstGeom>
            <a:ln>
              <a:solidFill>
                <a:schemeClr val="tx2">
                  <a:lumMod val="10000"/>
                </a:schemeClr>
              </a:solidFill>
            </a:ln>
            <a:effectLst>
              <a:softEdge rad="154380"/>
            </a:effectLst>
          </p:spPr>
        </p:pic>
        <p:sp>
          <p:nvSpPr>
            <p:cNvPr id="7" name="TextBox 6">
              <a:extLst>
                <a:ext uri="{FF2B5EF4-FFF2-40B4-BE49-F238E27FC236}">
                  <a16:creationId xmlns:a16="http://schemas.microsoft.com/office/drawing/2014/main" id="{9E27B435-DD93-F84E-8847-6636C5AECA3D}"/>
                </a:ext>
              </a:extLst>
            </p:cNvPr>
            <p:cNvSpPr txBox="1"/>
            <p:nvPr/>
          </p:nvSpPr>
          <p:spPr>
            <a:xfrm>
              <a:off x="17227231" y="8511735"/>
              <a:ext cx="4742329" cy="28520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a:r>
                <a:rPr lang="en-US" sz="2600" i="1" dirty="0">
                  <a:solidFill>
                    <a:schemeClr val="bg2"/>
                  </a:solidFill>
                  <a:latin typeface="Arial" panose="020B0604020202020204" pitchFamily="34" charset="0"/>
                </a:rPr>
                <a:t>Robert Smalls memorabilia, including illustrations from </a:t>
              </a:r>
              <a:r>
                <a:rPr lang="en-US" sz="2600" dirty="0">
                  <a:solidFill>
                    <a:schemeClr val="bg2"/>
                  </a:solidFill>
                  <a:latin typeface="Arial" panose="020B0604020202020204" pitchFamily="34" charset="0"/>
                </a:rPr>
                <a:t>Harper’s Weekly </a:t>
              </a:r>
              <a:r>
                <a:rPr lang="en-US" sz="2600" i="1" dirty="0">
                  <a:solidFill>
                    <a:schemeClr val="bg2"/>
                  </a:solidFill>
                  <a:latin typeface="Arial" panose="020B0604020202020204" pitchFamily="34" charset="0"/>
                </a:rPr>
                <a:t>(1862), his </a:t>
              </a:r>
              <a:r>
                <a:rPr lang="en-US" sz="2600" b="1" dirty="0">
                  <a:solidFill>
                    <a:schemeClr val="bg2"/>
                  </a:solidFill>
                  <a:latin typeface="Arial" panose="020B0604020202020204" pitchFamily="34" charset="0"/>
                </a:rPr>
                <a:t>carte de </a:t>
              </a:r>
              <a:r>
                <a:rPr lang="en-US" sz="2600" b="1" dirty="0" err="1">
                  <a:solidFill>
                    <a:schemeClr val="bg2"/>
                  </a:solidFill>
                  <a:latin typeface="Arial" panose="020B0604020202020204" pitchFamily="34" charset="0"/>
                </a:rPr>
                <a:t>visite</a:t>
              </a:r>
              <a:r>
                <a:rPr lang="en-US" sz="2600" dirty="0">
                  <a:solidFill>
                    <a:schemeClr val="bg2"/>
                  </a:solidFill>
                  <a:latin typeface="Arial" panose="020B0604020202020204" pitchFamily="34" charset="0"/>
                </a:rPr>
                <a:t> </a:t>
              </a:r>
              <a:r>
                <a:rPr lang="en-US" sz="2600" i="1" dirty="0">
                  <a:solidFill>
                    <a:schemeClr val="bg2"/>
                  </a:solidFill>
                  <a:latin typeface="Arial" panose="020B0604020202020204" pitchFamily="34" charset="0"/>
                </a:rPr>
                <a:t>(1875)</a:t>
              </a:r>
              <a:r>
                <a:rPr lang="en-US" sz="2600" dirty="0">
                  <a:solidFill>
                    <a:schemeClr val="bg2"/>
                  </a:solidFill>
                  <a:latin typeface="Arial" panose="020B0604020202020204" pitchFamily="34" charset="0"/>
                </a:rPr>
                <a:t>, </a:t>
              </a:r>
              <a:r>
                <a:rPr lang="en-US" sz="2600" i="1" dirty="0">
                  <a:solidFill>
                    <a:schemeClr val="bg2"/>
                  </a:solidFill>
                  <a:latin typeface="Arial" panose="020B0604020202020204" pitchFamily="34" charset="0"/>
                </a:rPr>
                <a:t>and</a:t>
              </a:r>
              <a:r>
                <a:rPr lang="en-US" sz="2600" b="1" dirty="0">
                  <a:solidFill>
                    <a:schemeClr val="bg2"/>
                  </a:solidFill>
                  <a:latin typeface="Arial" panose="020B0604020202020204" pitchFamily="34" charset="0"/>
                </a:rPr>
                <a:t> </a:t>
              </a:r>
              <a:r>
                <a:rPr lang="en-US" sz="2600" i="1" dirty="0">
                  <a:solidFill>
                    <a:schemeClr val="bg2"/>
                  </a:solidFill>
                  <a:latin typeface="Arial" panose="020B0604020202020204" pitchFamily="34" charset="0"/>
                </a:rPr>
                <a:t>his Congressional autograph (1880). Source: The</a:t>
              </a:r>
              <a:r>
                <a:rPr lang="en-US" sz="2600" dirty="0">
                  <a:solidFill>
                    <a:schemeClr val="bg2"/>
                  </a:solidFill>
                  <a:latin typeface="Arial" panose="020B0604020202020204" pitchFamily="34" charset="0"/>
                </a:rPr>
                <a:t> </a:t>
              </a:r>
              <a:r>
                <a:rPr lang="en-US" sz="2600" i="1" dirty="0">
                  <a:solidFill>
                    <a:schemeClr val="bg2"/>
                  </a:solidFill>
                  <a:latin typeface="Arial" panose="020B0604020202020204" pitchFamily="34" charset="0"/>
                </a:rPr>
                <a:t>Mark E. Mitchell Collection.</a:t>
              </a:r>
            </a:p>
          </p:txBody>
        </p:sp>
      </p:grpSp>
      <p:sp>
        <p:nvSpPr>
          <p:cNvPr id="10" name="Woodson Principles Critical Thinking and Discussion Questions">
            <a:extLst>
              <a:ext uri="{FF2B5EF4-FFF2-40B4-BE49-F238E27FC236}">
                <a16:creationId xmlns:a16="http://schemas.microsoft.com/office/drawing/2014/main" id="{BED10E2A-6F34-B642-8F56-CB3AD60D31F1}"/>
              </a:ext>
            </a:extLst>
          </p:cNvPr>
          <p:cNvSpPr txBox="1">
            <a:spLocks/>
          </p:cNvSpPr>
          <p:nvPr/>
        </p:nvSpPr>
        <p:spPr>
          <a:xfrm>
            <a:off x="10712090" y="4019392"/>
            <a:ext cx="1092267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825500" hangingPunct="1">
              <a:defRPr sz="3600" b="1">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defRPr>
            </a:lvl1pPr>
            <a:lvl2pPr defTabSz="825500">
              <a:defRPr sz="3000">
                <a:uFill>
                  <a:solidFill>
                    <a:srgbClr val="000000"/>
                  </a:solidFill>
                </a:uFill>
                <a:latin typeface="+mn-lt"/>
                <a:ea typeface="+mn-ea"/>
                <a:cs typeface="+mn-cs"/>
              </a:defRPr>
            </a:lvl2pPr>
            <a:lvl3pPr defTabSz="825500">
              <a:defRPr sz="3000">
                <a:uFill>
                  <a:solidFill>
                    <a:srgbClr val="000000"/>
                  </a:solidFill>
                </a:uFill>
                <a:latin typeface="+mn-lt"/>
                <a:ea typeface="+mn-ea"/>
                <a:cs typeface="+mn-cs"/>
              </a:defRPr>
            </a:lvl3pPr>
            <a:lvl4pPr defTabSz="825500">
              <a:defRPr sz="3000">
                <a:uFill>
                  <a:solidFill>
                    <a:srgbClr val="000000"/>
                  </a:solidFill>
                </a:uFill>
                <a:latin typeface="+mn-lt"/>
                <a:ea typeface="+mn-ea"/>
                <a:cs typeface="+mn-cs"/>
              </a:defRPr>
            </a:lvl4pPr>
            <a:lvl5pPr defTabSz="825500">
              <a:defRPr sz="3000">
                <a:uFill>
                  <a:solidFill>
                    <a:srgbClr val="000000"/>
                  </a:solidFill>
                </a:uFill>
                <a:latin typeface="+mn-lt"/>
                <a:ea typeface="+mn-ea"/>
                <a:cs typeface="+mn-cs"/>
              </a:defRPr>
            </a:lvl5pPr>
            <a:lvl6pPr marL="3302000" indent="-254000">
              <a:lnSpc>
                <a:spcPct val="150000"/>
              </a:lnSpc>
              <a:buSzPct val="123000"/>
              <a:buChar char="•"/>
              <a:defRPr sz="2000">
                <a:solidFill>
                  <a:srgbClr val="5E5E5E"/>
                </a:solidFill>
                <a:latin typeface="Lato Regular"/>
                <a:ea typeface="Lato Regular"/>
                <a:cs typeface="Lato Regular"/>
              </a:defRPr>
            </a:lvl6pPr>
            <a:lvl7pPr marL="3911600" indent="-254000">
              <a:lnSpc>
                <a:spcPct val="150000"/>
              </a:lnSpc>
              <a:buSzPct val="123000"/>
              <a:buChar char="•"/>
              <a:defRPr sz="2000">
                <a:solidFill>
                  <a:srgbClr val="5E5E5E"/>
                </a:solidFill>
                <a:latin typeface="Lato Regular"/>
                <a:ea typeface="Lato Regular"/>
                <a:cs typeface="Lato Regular"/>
              </a:defRPr>
            </a:lvl7pPr>
            <a:lvl8pPr marL="4521200" indent="-254000">
              <a:lnSpc>
                <a:spcPct val="150000"/>
              </a:lnSpc>
              <a:buSzPct val="123000"/>
              <a:buChar char="•"/>
              <a:defRPr sz="2000">
                <a:solidFill>
                  <a:srgbClr val="5E5E5E"/>
                </a:solidFill>
                <a:latin typeface="Lato Regular"/>
                <a:ea typeface="Lato Regular"/>
                <a:cs typeface="Lato Regular"/>
              </a:defRPr>
            </a:lvl8pPr>
            <a:lvl9pPr marL="5130800" indent="-254000">
              <a:lnSpc>
                <a:spcPct val="150000"/>
              </a:lnSpc>
              <a:buSzPct val="123000"/>
              <a:buChar char="•"/>
              <a:defRPr sz="2000">
                <a:solidFill>
                  <a:srgbClr val="5E5E5E"/>
                </a:solidFill>
                <a:latin typeface="Lato Regular"/>
                <a:ea typeface="Lato Regular"/>
                <a:cs typeface="Lato Regular"/>
              </a:defRPr>
            </a:lvl9pPr>
          </a:lstStyle>
          <a:p>
            <a:r>
              <a:rPr lang="en-US" dirty="0"/>
              <a:t>What do you know about the Black American experience of the Civil War and Reconstruction? </a:t>
            </a:r>
          </a:p>
          <a:p>
            <a:endParaRPr lang="en-US" dirty="0"/>
          </a:p>
        </p:txBody>
      </p:sp>
      <p:sp>
        <p:nvSpPr>
          <p:cNvPr id="11" name="Woodson Principles Critical Thinking and Discussion Questions">
            <a:extLst>
              <a:ext uri="{FF2B5EF4-FFF2-40B4-BE49-F238E27FC236}">
                <a16:creationId xmlns:a16="http://schemas.microsoft.com/office/drawing/2014/main" id="{149E518E-0069-4F47-BAA6-26C8751D5579}"/>
              </a:ext>
            </a:extLst>
          </p:cNvPr>
          <p:cNvSpPr txBox="1">
            <a:spLocks/>
          </p:cNvSpPr>
          <p:nvPr/>
        </p:nvSpPr>
        <p:spPr>
          <a:xfrm>
            <a:off x="10712089" y="9348790"/>
            <a:ext cx="11490122"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Born into slavery in South Carolina, Robert Smalls became a hero of the Union cause when he </a:t>
            </a:r>
            <a:r>
              <a:rPr lang="en-US" sz="3600" b="1" dirty="0">
                <a:solidFill>
                  <a:schemeClr val="tx2">
                    <a:lumMod val="10000"/>
                  </a:schemeClr>
                </a:solidFill>
                <a:latin typeface="Arial" panose="020B0604020202020204" pitchFamily="34" charset="0"/>
                <a:cs typeface="Arial" panose="020B0604020202020204" pitchFamily="34" charset="0"/>
              </a:rPr>
              <a:t>commandeered</a:t>
            </a:r>
            <a:r>
              <a:rPr lang="en-US" sz="3600" dirty="0">
                <a:solidFill>
                  <a:schemeClr val="tx2">
                    <a:lumMod val="10000"/>
                  </a:schemeClr>
                </a:solidFill>
                <a:latin typeface="Arial" panose="020B0604020202020204" pitchFamily="34" charset="0"/>
                <a:cs typeface="Arial" panose="020B0604020202020204" pitchFamily="34" charset="0"/>
              </a:rPr>
              <a:t> a Confederate gunship and escaped to freedom with his family in 1862. His wartime celebrity began a life of public service.</a:t>
            </a:r>
          </a:p>
        </p:txBody>
      </p:sp>
      <p:sp>
        <p:nvSpPr>
          <p:cNvPr id="12" name="Woodson Principles Critical Thinking and Discussion Questions">
            <a:extLst>
              <a:ext uri="{FF2B5EF4-FFF2-40B4-BE49-F238E27FC236}">
                <a16:creationId xmlns:a16="http://schemas.microsoft.com/office/drawing/2014/main" id="{58FA3655-CBD6-504F-B695-D3525586604A}"/>
              </a:ext>
            </a:extLst>
          </p:cNvPr>
          <p:cNvSpPr txBox="1">
            <a:spLocks/>
          </p:cNvSpPr>
          <p:nvPr/>
        </p:nvSpPr>
        <p:spPr>
          <a:xfrm>
            <a:off x="10712089" y="5784201"/>
            <a:ext cx="1092267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tx2">
                    <a:lumMod val="10000"/>
                  </a:schemeClr>
                </a:solidFill>
                <a:latin typeface="Arial" panose="020B0604020202020204" pitchFamily="34" charset="0"/>
                <a:cs typeface="Arial" panose="020B0604020202020204" pitchFamily="34" charset="0"/>
              </a:rPr>
              <a:t>Why were many Black men – including Smalls, an escaped slave who fought for the Union army – able to hold positions of great political power across the South in the 1860s and 70s, but denied the right to vote by 1900?</a:t>
            </a:r>
            <a:endParaRPr lang="en-US" b="1"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00395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08FCE7-4EB0-9A4E-BBF2-8CD17F9024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381923" y="2393515"/>
            <a:ext cx="10245436" cy="6870115"/>
          </a:xfrm>
          <a:prstGeom prst="rect">
            <a:avLst/>
          </a:prstGeom>
          <a:solidFill>
            <a:srgbClr val="FFFFFF"/>
          </a:solidFill>
          <a:ln w="25400">
            <a:noFill/>
          </a:ln>
          <a:effectLst>
            <a:softEdge rad="63500"/>
          </a:effectLst>
        </p:spPr>
      </p:pic>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b="1" dirty="0"/>
              <a:t>1876: The Old South Strikes Back</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4559032" y="2393515"/>
            <a:ext cx="791206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 1870s saw waves of terrorism and corruption that sought to end multiracial government.</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White Democrats, often former Confederates, who overturned Reconstruction governments were known by supporters as “Redeemers.”</a:t>
            </a:r>
          </a:p>
          <a:p>
            <a:pPr hangingPunct="1"/>
            <a:endParaRPr lang="en-US" sz="3600" i="1"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sym typeface="Bodoni SvtyTwo ITC TT-Book"/>
              </a:rPr>
              <a:t>As “Redeemers” sought to destroy Reconstruction, the Northern press </a:t>
            </a:r>
            <a:r>
              <a:rPr lang="en-US" sz="3600" dirty="0">
                <a:solidFill>
                  <a:schemeClr val="tx2">
                    <a:lumMod val="10000"/>
                  </a:schemeClr>
                </a:solidFill>
                <a:latin typeface="Arial" panose="020B0604020202020204" pitchFamily="34" charset="0"/>
                <a:cs typeface="Arial" panose="020B0604020202020204" pitchFamily="34" charset="0"/>
              </a:rPr>
              <a:t>warned that former Confederates were </a:t>
            </a:r>
            <a:r>
              <a:rPr lang="en-US" sz="3600" dirty="0">
                <a:solidFill>
                  <a:schemeClr val="tx2">
                    <a:lumMod val="10000"/>
                  </a:schemeClr>
                </a:solidFill>
                <a:latin typeface="Arial" panose="020B0604020202020204" pitchFamily="34" charset="0"/>
                <a:cs typeface="Arial" panose="020B0604020202020204" pitchFamily="34" charset="0"/>
                <a:sym typeface="Bodoni SvtyTwo ITC TT-Book"/>
              </a:rPr>
              <a:t>“winning” elections by threatening Black voters.</a:t>
            </a:r>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99552A5-B0FC-C84E-93D0-89B46C882D6C}"/>
              </a:ext>
            </a:extLst>
          </p:cNvPr>
          <p:cNvSpPr txBox="1"/>
          <p:nvPr/>
        </p:nvSpPr>
        <p:spPr>
          <a:xfrm>
            <a:off x="5029200" y="9263630"/>
            <a:ext cx="7772400"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a:r>
              <a:rPr lang="en-US" sz="2600" i="1" dirty="0">
                <a:solidFill>
                  <a:schemeClr val="bg2"/>
                </a:solidFill>
                <a:latin typeface="Arial" panose="020B0604020202020204" pitchFamily="34" charset="0"/>
                <a:sym typeface="Bodoni SvtyTwo ITC TT-Book"/>
              </a:rPr>
              <a:t>1876 cartoon showing a Black voter threatened with death by “redeemers” if he doesn’t vote Democrat. </a:t>
            </a:r>
          </a:p>
        </p:txBody>
      </p:sp>
    </p:spTree>
    <p:extLst>
      <p:ext uri="{BB962C8B-B14F-4D97-AF65-F5344CB8AC3E}">
        <p14:creationId xmlns:p14="http://schemas.microsoft.com/office/powerpoint/2010/main" val="30471602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fade">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3EF51D5-0D0C-784F-B53C-51C91A802D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68433" y="8881695"/>
            <a:ext cx="8619744" cy="4309872"/>
          </a:xfrm>
          <a:prstGeom prst="rect">
            <a:avLst/>
          </a:prstGeom>
          <a:effectLst>
            <a:softEdge rad="302441"/>
          </a:effectLst>
        </p:spPr>
      </p:pic>
      <p:pic>
        <p:nvPicPr>
          <p:cNvPr id="3" name="Picture 2">
            <a:extLst>
              <a:ext uri="{FF2B5EF4-FFF2-40B4-BE49-F238E27FC236}">
                <a16:creationId xmlns:a16="http://schemas.microsoft.com/office/drawing/2014/main" id="{E608FCE7-4EB0-9A4E-BBF2-8CD17F9024E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7629827" y="2429244"/>
            <a:ext cx="6158350" cy="5989513"/>
          </a:xfrm>
          <a:prstGeom prst="rect">
            <a:avLst/>
          </a:prstGeom>
          <a:effectLst>
            <a:softEdge rad="274323"/>
          </a:effectLst>
        </p:spPr>
      </p:pic>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George Tillman and </a:t>
            </a:r>
            <a:r>
              <a:rPr lang="en-US" sz="7200" b="1"/>
              <a:t>the “Red Shirts”</a:t>
            </a:r>
            <a:br>
              <a:rPr lang="en-US" sz="7200" b="1" dirty="0"/>
            </a:br>
            <a:br>
              <a:rPr lang="en-US" sz="7200" b="1" dirty="0"/>
            </a:br>
            <a:br>
              <a:rPr lang="en-US" b="1" dirty="0"/>
            </a:br>
            <a:endParaRPr b="1" dirty="0"/>
          </a:p>
        </p:txBody>
      </p:sp>
      <p:sp>
        <p:nvSpPr>
          <p:cNvPr id="6" name="TextBox 5">
            <a:extLst>
              <a:ext uri="{FF2B5EF4-FFF2-40B4-BE49-F238E27FC236}">
                <a16:creationId xmlns:a16="http://schemas.microsoft.com/office/drawing/2014/main" id="{5781D6D0-F317-C345-9F3A-F59649EF10CB}"/>
              </a:ext>
            </a:extLst>
          </p:cNvPr>
          <p:cNvSpPr txBox="1"/>
          <p:nvPr/>
        </p:nvSpPr>
        <p:spPr>
          <a:xfrm>
            <a:off x="8138160" y="10749756"/>
            <a:ext cx="6040580" cy="205184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2600" i="1" dirty="0">
                <a:solidFill>
                  <a:schemeClr val="bg2"/>
                </a:solidFill>
                <a:latin typeface="Arial" panose="020B0604020202020204" pitchFamily="34" charset="0"/>
              </a:rPr>
              <a:t>Above: George Tillman. </a:t>
            </a:r>
          </a:p>
          <a:p>
            <a:pPr algn="r" defTabSz="1219169" hangingPunct="0"/>
            <a:endParaRPr lang="en-US" sz="2600" i="1" dirty="0">
              <a:solidFill>
                <a:schemeClr val="bg2"/>
              </a:solidFill>
              <a:latin typeface="Arial" panose="020B0604020202020204" pitchFamily="34" charset="0"/>
            </a:endParaRPr>
          </a:p>
          <a:p>
            <a:pPr algn="r" defTabSz="1219169" hangingPunct="0"/>
            <a:r>
              <a:rPr lang="en-US" sz="2600" i="1" dirty="0">
                <a:solidFill>
                  <a:schemeClr val="bg2"/>
                </a:solidFill>
                <a:latin typeface="Arial" panose="020B0604020202020204" pitchFamily="34" charset="0"/>
              </a:rPr>
              <a:t>Below: Hooded paramilitaries, Ku Klux Klan and Red Shirts among them, used violence to overthrow Reconstruction. </a:t>
            </a:r>
            <a:endParaRPr lang="en-US" sz="2600" i="1" dirty="0">
              <a:solidFill>
                <a:schemeClr val="bg2"/>
              </a:solidFill>
              <a:latin typeface="Arial" panose="020B0604020202020204" pitchFamily="34" charset="0"/>
              <a:sym typeface="Bodoni SvtyTwo ITC TT-Book"/>
            </a:endParaRPr>
          </a:p>
        </p:txBody>
      </p:sp>
      <p:sp>
        <p:nvSpPr>
          <p:cNvPr id="2" name="TextBox 1">
            <a:extLst>
              <a:ext uri="{FF2B5EF4-FFF2-40B4-BE49-F238E27FC236}">
                <a16:creationId xmlns:a16="http://schemas.microsoft.com/office/drawing/2014/main" id="{4DBBB614-4753-2E13-D0F3-D64ABD0FC6D6}"/>
              </a:ext>
            </a:extLst>
          </p:cNvPr>
          <p:cNvSpPr txBox="1"/>
          <p:nvPr/>
        </p:nvSpPr>
        <p:spPr>
          <a:xfrm>
            <a:off x="5029200" y="2029843"/>
            <a:ext cx="11503152" cy="73045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3600" dirty="0">
                <a:solidFill>
                  <a:schemeClr val="tx2">
                    <a:lumMod val="10000"/>
                  </a:schemeClr>
                </a:solidFill>
                <a:latin typeface="Arial" panose="020B0604020202020204" pitchFamily="34" charset="0"/>
                <a:ea typeface="Lato"/>
                <a:cs typeface="Arial" panose="020B0604020202020204" pitchFamily="34" charset="0"/>
              </a:rPr>
              <a:t>Robert Smalls’ Democratic opponent in the 1876 election was George D. Tillman, a veteran of the Confederate Army. Tillman focused on racial anxieties and prejudices of the state’s poor, uneducated Whites.</a:t>
            </a:r>
          </a:p>
          <a:p>
            <a:endParaRPr lang="en-US" sz="3600" dirty="0">
              <a:solidFill>
                <a:schemeClr val="tx2">
                  <a:lumMod val="10000"/>
                </a:schemeClr>
              </a:solidFill>
              <a:latin typeface="Arial" panose="020B0604020202020204" pitchFamily="34" charset="0"/>
              <a:ea typeface="Lato"/>
              <a:cs typeface="Arial" panose="020B0604020202020204" pitchFamily="34" charset="0"/>
            </a:endParaRPr>
          </a:p>
          <a:p>
            <a:r>
              <a:rPr lang="en-US" sz="3600" dirty="0">
                <a:solidFill>
                  <a:schemeClr val="tx2">
                    <a:lumMod val="10000"/>
                  </a:schemeClr>
                </a:solidFill>
                <a:latin typeface="Arial" panose="020B0604020202020204" pitchFamily="34" charset="0"/>
                <a:ea typeface="Lato"/>
                <a:cs typeface="Arial" panose="020B0604020202020204" pitchFamily="34" charset="0"/>
              </a:rPr>
              <a:t>Several times during the campaign for the election Smalls, his supporters, and other Republicans were met with riots. The most brutal of Tillman’s supporters were the Red Shirts, who used intimidation, mob violence, and even murder to try to end Reconstruction. </a:t>
            </a:r>
          </a:p>
          <a:p>
            <a:endParaRPr lang="en-US" sz="3600" dirty="0">
              <a:solidFill>
                <a:schemeClr val="tx2">
                  <a:lumMod val="10000"/>
                </a:schemeClr>
              </a:solidFill>
              <a:latin typeface="Arial" panose="020B0604020202020204" pitchFamily="34" charset="0"/>
              <a:ea typeface="Lato"/>
              <a:cs typeface="Arial" panose="020B0604020202020204" pitchFamily="34" charset="0"/>
            </a:endParaRPr>
          </a:p>
          <a:p>
            <a:r>
              <a:rPr lang="en-US" sz="3600" dirty="0">
                <a:solidFill>
                  <a:schemeClr val="tx2">
                    <a:lumMod val="10000"/>
                  </a:schemeClr>
                </a:solidFill>
                <a:latin typeface="Arial" panose="020B0604020202020204" pitchFamily="34" charset="0"/>
                <a:ea typeface="Lato"/>
                <a:cs typeface="Arial" panose="020B0604020202020204" pitchFamily="34" charset="0"/>
              </a:rPr>
              <a:t>Smalls lost the election by a thin margin – though he would return to Congress in 1881.</a:t>
            </a:r>
            <a:endParaRPr lang="en-US" sz="3600"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031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fade">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George Tillman and the “Red Shirts”</a:t>
            </a:r>
            <a:br>
              <a:rPr lang="en-US" b="1" dirty="0"/>
            </a:br>
            <a:endParaRPr b="1" dirty="0"/>
          </a:p>
        </p:txBody>
      </p:sp>
      <p:pic>
        <p:nvPicPr>
          <p:cNvPr id="3" name="Picture 2">
            <a:extLst>
              <a:ext uri="{FF2B5EF4-FFF2-40B4-BE49-F238E27FC236}">
                <a16:creationId xmlns:a16="http://schemas.microsoft.com/office/drawing/2014/main" id="{D22751DF-8D15-2A40-B46C-1E1DFBC12F2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678511" y="3401093"/>
            <a:ext cx="7649769" cy="6913813"/>
          </a:xfrm>
          <a:prstGeom prst="rect">
            <a:avLst/>
          </a:prstGeom>
          <a:ln>
            <a:solidFill>
              <a:schemeClr val="tx2">
                <a:lumMod val="10000"/>
              </a:schemeClr>
            </a:solidFill>
          </a:ln>
          <a:effectLst>
            <a:softEdge rad="0"/>
          </a:effectLst>
        </p:spPr>
      </p:pic>
      <p:sp>
        <p:nvSpPr>
          <p:cNvPr id="6" name="TextBox 5">
            <a:extLst>
              <a:ext uri="{FF2B5EF4-FFF2-40B4-BE49-F238E27FC236}">
                <a16:creationId xmlns:a16="http://schemas.microsoft.com/office/drawing/2014/main" id="{A1598FB8-CE69-4041-B8DB-E77E6CC5E623}"/>
              </a:ext>
            </a:extLst>
          </p:cNvPr>
          <p:cNvSpPr txBox="1"/>
          <p:nvPr/>
        </p:nvSpPr>
        <p:spPr>
          <a:xfrm>
            <a:off x="15678511" y="10537301"/>
            <a:ext cx="7463507"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2600" i="1" dirty="0">
                <a:solidFill>
                  <a:schemeClr val="bg2"/>
                </a:solidFill>
                <a:latin typeface="Arial" panose="020B0604020202020204" pitchFamily="34" charset="0"/>
                <a:sym typeface="Bodoni SvtyTwo ITC TT-Book"/>
              </a:rPr>
              <a:t>Typical u</a:t>
            </a:r>
            <a:r>
              <a:rPr lang="en-US" sz="2600" i="1" dirty="0">
                <a:solidFill>
                  <a:schemeClr val="bg2"/>
                </a:solidFill>
                <a:latin typeface="Arial" panose="020B0604020202020204" pitchFamily="34" charset="0"/>
              </a:rPr>
              <a:t>niform of a Red Shirt militia member. </a:t>
            </a:r>
          </a:p>
          <a:p>
            <a:pPr algn="ctr" defTabSz="1219169" hangingPunct="0"/>
            <a:r>
              <a:rPr lang="en-US" sz="2600" i="1" dirty="0">
                <a:solidFill>
                  <a:schemeClr val="bg2"/>
                </a:solidFill>
                <a:latin typeface="Arial" panose="020B0604020202020204" pitchFamily="34" charset="0"/>
              </a:rPr>
              <a:t>Source: South Carolina State Museum.</a:t>
            </a:r>
            <a:endParaRPr lang="en-US" sz="2600" i="1" dirty="0">
              <a:solidFill>
                <a:schemeClr val="bg2"/>
              </a:solidFill>
              <a:latin typeface="Arial" panose="020B0604020202020204" pitchFamily="34" charset="0"/>
              <a:sym typeface="Bodoni SvtyTwo ITC TT-Book"/>
            </a:endParaRPr>
          </a:p>
        </p:txBody>
      </p:sp>
      <p:sp>
        <p:nvSpPr>
          <p:cNvPr id="7" name="Woodson Principles Critical Thinking and Discussion Questions">
            <a:extLst>
              <a:ext uri="{FF2B5EF4-FFF2-40B4-BE49-F238E27FC236}">
                <a16:creationId xmlns:a16="http://schemas.microsoft.com/office/drawing/2014/main" id="{50B08C23-0A91-C942-A90D-87D76379FE4A}"/>
              </a:ext>
            </a:extLst>
          </p:cNvPr>
          <p:cNvSpPr txBox="1">
            <a:spLocks/>
          </p:cNvSpPr>
          <p:nvPr/>
        </p:nvSpPr>
        <p:spPr>
          <a:xfrm>
            <a:off x="5029200" y="2245475"/>
            <a:ext cx="98298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Less well-known than infamous terrorist groups like the Ku Klux Klan, the Red Shirt brigades were the armed wing of the South Carolina Democrats, and the main group responsible for ending Reconstruction in the state. They used intimidation, ballot-stuffing, and even assassination to ensure that Wade Hampton became governor in 1876 and “redeemed” the state from the rule leaders elected by the state’s Black majority under its 1868 constitution.</a:t>
            </a:r>
          </a:p>
          <a:p>
            <a:pPr hangingPunct="1"/>
            <a:endParaRPr lang="en-US" sz="3600" dirty="0">
              <a:solidFill>
                <a:schemeClr val="tx2">
                  <a:lumMod val="10000"/>
                </a:schemeClr>
              </a:solidFill>
              <a:highlight>
                <a:srgbClr val="FFFF00"/>
              </a:highlight>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Meanwhile, before he left office, Smalls attempted unsuccessfully to add an antidiscrimination amendment to an army reorganization bill. His amendment would have integrated army regiments and ensured that race was not a factor in promotions.</a:t>
            </a:r>
          </a:p>
        </p:txBody>
      </p:sp>
    </p:spTree>
    <p:extLst>
      <p:ext uri="{BB962C8B-B14F-4D97-AF65-F5344CB8AC3E}">
        <p14:creationId xmlns:p14="http://schemas.microsoft.com/office/powerpoint/2010/main" val="2849202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Final Return to Congress</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1" y="2332005"/>
            <a:ext cx="7162799" cy="18572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1884, Smalls was again elected to the U.S. Congress. Though both Smalls and his opponent, Confederate veteran William Elliott, expected violence, the election was relatively peaceful.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Sea Island Gullah voters, unintimidated, turned out to support their community’s great hero. Black state senators also nominated Smalls, unsuccessfully, for the U.S. Senate, primarily to protest the increasing power of White supremacist Democrats.</a:t>
            </a:r>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4100" name="Picture 4">
            <a:extLst>
              <a:ext uri="{FF2B5EF4-FFF2-40B4-BE49-F238E27FC236}">
                <a16:creationId xmlns:a16="http://schemas.microsoft.com/office/drawing/2014/main" id="{017760A4-7653-D549-9810-659ABB3EBD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2824973" y="2295429"/>
            <a:ext cx="10503307" cy="7993526"/>
          </a:xfrm>
          <a:prstGeom prst="rect">
            <a:avLst/>
          </a:prstGeom>
          <a:noFill/>
          <a:effectLst>
            <a:outerShdw blurRad="50800" dist="38100" dir="2700000" algn="tl" rotWithShape="0">
              <a:prstClr val="black">
                <a:alpha val="40000"/>
              </a:prstClr>
            </a:outerShdw>
            <a:softEdge rad="147723"/>
          </a:effectLst>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5CF5588-FA82-6448-9DB8-F124F7631A74}"/>
              </a:ext>
            </a:extLst>
          </p:cNvPr>
          <p:cNvSpPr txBox="1"/>
          <p:nvPr/>
        </p:nvSpPr>
        <p:spPr>
          <a:xfrm>
            <a:off x="12824973" y="10569769"/>
            <a:ext cx="10503308" cy="12516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2600" i="1" dirty="0">
                <a:solidFill>
                  <a:schemeClr val="bg2"/>
                </a:solidFill>
                <a:latin typeface="Arial" panose="020B0604020202020204" pitchFamily="34" charset="0"/>
                <a:sym typeface="Bodoni SvtyTwo ITC TT-Book"/>
              </a:rPr>
              <a:t>July 1892 comic from New York-based satirical magazine </a:t>
            </a:r>
            <a:r>
              <a:rPr lang="en-US" sz="2600" dirty="0">
                <a:solidFill>
                  <a:schemeClr val="bg2"/>
                </a:solidFill>
                <a:latin typeface="Arial" panose="020B0604020202020204" pitchFamily="34" charset="0"/>
                <a:sym typeface="Bodoni SvtyTwo ITC TT-Book"/>
              </a:rPr>
              <a:t>Judge</a:t>
            </a:r>
            <a:r>
              <a:rPr lang="en-US" sz="2600" i="1" dirty="0">
                <a:solidFill>
                  <a:schemeClr val="bg2"/>
                </a:solidFill>
                <a:latin typeface="Arial" panose="020B0604020202020204" pitchFamily="34" charset="0"/>
                <a:sym typeface="Bodoni SvtyTwo ITC TT-Book"/>
              </a:rPr>
              <a:t> shows a Black voter being denied access to the polls by hooded members of the Ku Klux Klan and other armed “rebels” and “</a:t>
            </a:r>
            <a:r>
              <a:rPr lang="en-US" sz="2600" i="1" dirty="0" err="1">
                <a:solidFill>
                  <a:schemeClr val="bg2"/>
                </a:solidFill>
                <a:latin typeface="Arial" panose="020B0604020202020204" pitchFamily="34" charset="0"/>
                <a:sym typeface="Bodoni SvtyTwo ITC TT-Book"/>
              </a:rPr>
              <a:t>rowdys</a:t>
            </a:r>
            <a:r>
              <a:rPr lang="en-US" sz="2600" i="1" dirty="0">
                <a:solidFill>
                  <a:schemeClr val="bg2"/>
                </a:solidFill>
                <a:latin typeface="Arial" panose="020B0604020202020204" pitchFamily="34" charset="0"/>
                <a:sym typeface="Bodoni SvtyTwo ITC TT-Book"/>
              </a:rPr>
              <a:t>.”</a:t>
            </a:r>
          </a:p>
        </p:txBody>
      </p:sp>
    </p:spTree>
    <p:extLst>
      <p:ext uri="{BB962C8B-B14F-4D97-AF65-F5344CB8AC3E}">
        <p14:creationId xmlns:p14="http://schemas.microsoft.com/office/powerpoint/2010/main" val="1294728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005840"/>
          </a:xfrm>
          <a:prstGeom prst="rect">
            <a:avLst/>
          </a:prstGeom>
        </p:spPr>
        <p:txBody>
          <a:bodyPr anchor="t">
            <a:noAutofit/>
          </a:bodyPr>
          <a:lstStyle/>
          <a:p>
            <a:pPr>
              <a:lnSpc>
                <a:spcPts val="7640"/>
              </a:lnSpc>
              <a:spcAft>
                <a:spcPts val="600"/>
              </a:spcAft>
            </a:pPr>
            <a:r>
              <a:rPr lang="en-US" sz="7200" b="1" dirty="0"/>
              <a:t>1895: One Last Battle with the Enemy</a:t>
            </a:r>
            <a:endParaRPr sz="7200"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363707"/>
            <a:ext cx="7396759" cy="18572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1894, Democrats in South Carolina got just enough votes to put a constitutional convention on the ballot. In an election full of violence and fraud, the constitutional convention was approved by only 2000 votes.</a:t>
            </a:r>
            <a:endParaRPr lang="en-US" sz="3600" dirty="0">
              <a:latin typeface="Arial" panose="020B0604020202020204" pitchFamily="34" charset="0"/>
              <a:cs typeface="Arial" panose="020B0604020202020204" pitchFamily="34" charset="0"/>
            </a:endParaRPr>
          </a:p>
          <a:p>
            <a:pPr hangingPunct="1"/>
            <a:endParaRPr lang="en-US" dirty="0">
              <a:latin typeface="Arial" panose="020B0604020202020204" pitchFamily="34" charset="0"/>
              <a:cs typeface="Arial" panose="020B0604020202020204" pitchFamily="34" charset="0"/>
            </a:endParaRPr>
          </a:p>
        </p:txBody>
      </p:sp>
      <p:pic>
        <p:nvPicPr>
          <p:cNvPr id="4100" name="Picture 4">
            <a:extLst>
              <a:ext uri="{FF2B5EF4-FFF2-40B4-BE49-F238E27FC236}">
                <a16:creationId xmlns:a16="http://schemas.microsoft.com/office/drawing/2014/main" id="{017760A4-7653-D549-9810-659ABB3EBD9F}"/>
              </a:ext>
            </a:extLst>
          </p:cNvPr>
          <p:cNvPicPr>
            <a:picLocks noChangeAspect="1" noChangeArrowheads="1"/>
          </p:cNvPicPr>
          <p:nvPr/>
        </p:nvPicPr>
        <p:blipFill rotWithShape="1">
          <a:blip r:embed="rId3" cstate="print">
            <a:alphaModFix/>
            <a:extLst>
              <a:ext uri="{BEBA8EAE-BF5A-486C-A8C5-ECC9F3942E4B}">
                <a14:imgProps xmlns:a14="http://schemas.microsoft.com/office/drawing/2010/main">
                  <a14:imgLayer r:embed="rId4">
                    <a14:imgEffect>
                      <a14:colorTemperature colorTemp="2886"/>
                    </a14:imgEffect>
                    <a14:imgEffect>
                      <a14:saturation sat="0"/>
                    </a14:imgEffect>
                  </a14:imgLayer>
                </a14:imgProps>
              </a:ext>
              <a:ext uri="{28A0092B-C50C-407E-A947-70E740481C1C}">
                <a14:useLocalDpi xmlns:a14="http://schemas.microsoft.com/office/drawing/2010/main" val="0"/>
              </a:ext>
            </a:extLst>
          </a:blip>
          <a:srcRect r="-840" b="-1286"/>
          <a:stretch/>
        </p:blipFill>
        <p:spPr bwMode="auto">
          <a:xfrm>
            <a:off x="13128172" y="2662459"/>
            <a:ext cx="10450480" cy="9144000"/>
          </a:xfrm>
          <a:prstGeom prst="rect">
            <a:avLst/>
          </a:prstGeom>
          <a:noFill/>
          <a:ln w="25400">
            <a:noFill/>
          </a:ln>
          <a:effectLst>
            <a:softEdge rad="101600"/>
          </a:effectLst>
          <a:extLst>
            <a:ext uri="{909E8E84-426E-40DD-AFC4-6F175D3DCCD1}">
              <a14:hiddenFill xmlns:a14="http://schemas.microsoft.com/office/drawing/2010/main">
                <a:solidFill>
                  <a:srgbClr val="FFFFFF"/>
                </a:solidFill>
              </a14:hiddenFill>
            </a:ext>
          </a:extLst>
        </p:spPr>
      </p:pic>
      <p:sp>
        <p:nvSpPr>
          <p:cNvPr id="7" name="Woodson Principles Critical Thinking and Discussion Questions">
            <a:extLst>
              <a:ext uri="{FF2B5EF4-FFF2-40B4-BE49-F238E27FC236}">
                <a16:creationId xmlns:a16="http://schemas.microsoft.com/office/drawing/2014/main" id="{65E61139-7209-4845-91DC-DAE282C2AD6C}"/>
              </a:ext>
            </a:extLst>
          </p:cNvPr>
          <p:cNvSpPr txBox="1">
            <a:spLocks/>
          </p:cNvSpPr>
          <p:nvPr/>
        </p:nvSpPr>
        <p:spPr>
          <a:xfrm>
            <a:off x="5029200" y="6589486"/>
            <a:ext cx="7396759"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 state’s 1868 constitution had granted voting rights to all men, regardless or race, and (at least on paper) integrated public schools. Everyone knew that a new constitution had one purpose: to finish what the “Redeemers” had begun in the 1870s and completely </a:t>
            </a:r>
            <a:r>
              <a:rPr lang="en-US" sz="3600" b="1" dirty="0">
                <a:solidFill>
                  <a:schemeClr val="tx2">
                    <a:lumMod val="10000"/>
                  </a:schemeClr>
                </a:solidFill>
                <a:latin typeface="Arial" panose="020B0604020202020204" pitchFamily="34" charset="0"/>
                <a:cs typeface="Arial" panose="020B0604020202020204" pitchFamily="34" charset="0"/>
              </a:rPr>
              <a:t>disenfranchise</a:t>
            </a:r>
            <a:r>
              <a:rPr lang="en-US" sz="3600" dirty="0">
                <a:solidFill>
                  <a:schemeClr val="tx2">
                    <a:lumMod val="10000"/>
                  </a:schemeClr>
                </a:solidFill>
                <a:latin typeface="Arial" panose="020B0604020202020204" pitchFamily="34" charset="0"/>
                <a:cs typeface="Arial" panose="020B0604020202020204" pitchFamily="34" charset="0"/>
              </a:rPr>
              <a:t> Black voters.</a:t>
            </a:r>
            <a:endParaRPr lang="en-US" sz="3600" dirty="0">
              <a:latin typeface="Arial" panose="020B0604020202020204" pitchFamily="34" charset="0"/>
              <a:cs typeface="Arial" panose="020B0604020202020204" pitchFamily="34" charset="0"/>
            </a:endParaRPr>
          </a:p>
          <a:p>
            <a:pPr hangingPunct="1"/>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8899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extLst mod="1"/>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1895: One Last Battle with the Enemy</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9969332" y="2448018"/>
            <a:ext cx="1224520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This new convention’s main supporter was Benjamin Tillman, younger brother of Smalls’ congressional rival, George. A vicious racist, Tillman openly bragged about having killed Black men as a “Red Shirt” militiaman and advocated violence to crush Republicans in the South.</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“We of the South have never recognized the right of the negro to govern White men, and we never will!” he declared later, in 1900. “I would to God the last one of them was in Africa and that none of them had ever been brought to our shores.” Tillman served as Senator until his death in 1918.</a:t>
            </a:r>
          </a:p>
        </p:txBody>
      </p:sp>
      <p:pic>
        <p:nvPicPr>
          <p:cNvPr id="4100" name="Picture 4">
            <a:hlinkClick r:id="rId3"/>
            <a:extLst>
              <a:ext uri="{FF2B5EF4-FFF2-40B4-BE49-F238E27FC236}">
                <a16:creationId xmlns:a16="http://schemas.microsoft.com/office/drawing/2014/main" id="{017760A4-7653-D549-9810-659ABB3EBD9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505007" y="2654089"/>
            <a:ext cx="5597728" cy="7975600"/>
          </a:xfrm>
          <a:prstGeom prst="rect">
            <a:avLst/>
          </a:prstGeom>
          <a:noFill/>
          <a:ln w="25400">
            <a:noFill/>
          </a:ln>
          <a:effectLst>
            <a:softEdge rad="63500"/>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E9CAB3F-45BA-0E41-B047-D5E4E360989A}"/>
              </a:ext>
            </a:extLst>
          </p:cNvPr>
          <p:cNvSpPr txBox="1"/>
          <p:nvPr/>
        </p:nvSpPr>
        <p:spPr>
          <a:xfrm>
            <a:off x="5029200" y="10714139"/>
            <a:ext cx="4073535" cy="12516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a:r>
              <a:rPr lang="en-US" sz="2600" i="1" dirty="0">
                <a:solidFill>
                  <a:schemeClr val="bg2"/>
                </a:solidFill>
                <a:latin typeface="Arial" panose="020B0604020202020204" pitchFamily="34" charset="0"/>
              </a:rPr>
              <a:t>United States </a:t>
            </a:r>
            <a:r>
              <a:rPr lang="en-US" sz="2600" i="1" dirty="0">
                <a:solidFill>
                  <a:schemeClr val="bg2"/>
                </a:solidFill>
                <a:latin typeface="Arial" panose="020B0604020202020204" pitchFamily="34" charset="0"/>
                <a:sym typeface="Bodoni SvtyTwo ITC TT-Book"/>
              </a:rPr>
              <a:t>Senator from South Carolina, Benjamin R. Tillman, c. 1910. </a:t>
            </a:r>
          </a:p>
        </p:txBody>
      </p:sp>
      <p:sp>
        <p:nvSpPr>
          <p:cNvPr id="9" name="Woodson Principles Critical Thinking and Discussion Questions">
            <a:extLst>
              <a:ext uri="{FF2B5EF4-FFF2-40B4-BE49-F238E27FC236}">
                <a16:creationId xmlns:a16="http://schemas.microsoft.com/office/drawing/2014/main" id="{632BDE72-5F3B-874C-A316-E9A78E7F13EF}"/>
              </a:ext>
            </a:extLst>
          </p:cNvPr>
          <p:cNvSpPr txBox="1">
            <a:spLocks/>
          </p:cNvSpPr>
          <p:nvPr/>
        </p:nvSpPr>
        <p:spPr>
          <a:xfrm>
            <a:off x="9969332" y="8989947"/>
            <a:ext cx="1224520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Despite the efforts of Smalls’ Black delegation, the new constitution was ratified. As the new century approached, similar efforts succeeded throughout the South. Thirty years after </a:t>
            </a:r>
            <a:r>
              <a:rPr lang="en-US" sz="3600" b="1" dirty="0">
                <a:solidFill>
                  <a:schemeClr val="tx2">
                    <a:lumMod val="10000"/>
                  </a:schemeClr>
                </a:solidFill>
                <a:latin typeface="Arial" panose="020B0604020202020204" pitchFamily="34" charset="0"/>
                <a:cs typeface="Arial" panose="020B0604020202020204" pitchFamily="34" charset="0"/>
              </a:rPr>
              <a:t>Appomattox</a:t>
            </a:r>
            <a:r>
              <a:rPr lang="en-US" sz="3600" dirty="0">
                <a:solidFill>
                  <a:schemeClr val="tx2">
                    <a:lumMod val="10000"/>
                  </a:schemeClr>
                </a:solidFill>
                <a:latin typeface="Arial" panose="020B0604020202020204" pitchFamily="34" charset="0"/>
                <a:cs typeface="Arial" panose="020B0604020202020204" pitchFamily="34" charset="0"/>
              </a:rPr>
              <a:t>, former Confederates had staged a </a:t>
            </a:r>
            <a:r>
              <a:rPr lang="en-US" sz="3600" b="1" i="1" dirty="0">
                <a:solidFill>
                  <a:schemeClr val="tx2">
                    <a:lumMod val="10000"/>
                  </a:schemeClr>
                </a:solidFill>
                <a:latin typeface="Arial" panose="020B0604020202020204" pitchFamily="34" charset="0"/>
                <a:cs typeface="Arial" panose="020B0604020202020204" pitchFamily="34" charset="0"/>
              </a:rPr>
              <a:t>coup d'état</a:t>
            </a:r>
            <a:r>
              <a:rPr lang="en-US" sz="3600" i="1" dirty="0">
                <a:solidFill>
                  <a:schemeClr val="tx2">
                    <a:lumMod val="10000"/>
                  </a:schemeClr>
                </a:solidFill>
                <a:latin typeface="Arial" panose="020B0604020202020204" pitchFamily="34" charset="0"/>
                <a:cs typeface="Arial" panose="020B0604020202020204" pitchFamily="34" charset="0"/>
              </a:rPr>
              <a:t> </a:t>
            </a:r>
            <a:r>
              <a:rPr lang="en-US" sz="3600" dirty="0">
                <a:solidFill>
                  <a:schemeClr val="tx2">
                    <a:lumMod val="10000"/>
                  </a:schemeClr>
                </a:solidFill>
                <a:latin typeface="Arial" panose="020B0604020202020204" pitchFamily="34" charset="0"/>
                <a:cs typeface="Arial" panose="020B0604020202020204" pitchFamily="34" charset="0"/>
              </a:rPr>
              <a:t>against multiracial democracy – and won.</a:t>
            </a:r>
          </a:p>
        </p:txBody>
      </p:sp>
    </p:spTree>
    <p:extLst>
      <p:ext uri="{BB962C8B-B14F-4D97-AF65-F5344CB8AC3E}">
        <p14:creationId xmlns:p14="http://schemas.microsoft.com/office/powerpoint/2010/main" val="3466388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Later Years in Beaufort</a:t>
            </a:r>
            <a:br>
              <a:rPr lang="en-US" dirty="0"/>
            </a:br>
            <a:endParaRPr dirty="0"/>
          </a:p>
        </p:txBody>
      </p:sp>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5029197" y="2101557"/>
            <a:ext cx="11626263"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 new constitution established “Jim Crow” law in South Carolina, a situation that would not begin to change until the Civil Rights movement of the 1950s and 60s. But Smalls was determined. He remained involved in local Beaufort politics, including successful efforts to stop at least one lynching. </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5029197" y="5958110"/>
            <a:ext cx="11626263"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1889, Republican President Benjamin Harrison had appointed him the collector at the Port of Beaufort. He held the post until Republicans lost the White House in 1892 – a pattern that would continue until 1913, when Southern Democrat Woodrow Wilson stripped Smalls of this appointment for a final time.</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On February 22, 1915, Smalls died peacefully in the house where he had lived as both slave and statesman. </a:t>
            </a:r>
          </a:p>
        </p:txBody>
      </p:sp>
      <p:pic>
        <p:nvPicPr>
          <p:cNvPr id="8" name="Picture 7">
            <a:extLst>
              <a:ext uri="{FF2B5EF4-FFF2-40B4-BE49-F238E27FC236}">
                <a16:creationId xmlns:a16="http://schemas.microsoft.com/office/drawing/2014/main" id="{7C41F7AF-CF95-FA46-86D9-CF158514B6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32689" y="2423742"/>
            <a:ext cx="5866992" cy="8346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38836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Family and Legacy</a:t>
            </a:r>
            <a:br>
              <a:rPr lang="en-US" sz="7200" b="1" dirty="0"/>
            </a:br>
            <a:br>
              <a:rPr lang="en-US" b="1" dirty="0"/>
            </a:br>
            <a:endParaRPr b="1"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753889" y="2311113"/>
            <a:ext cx="8806739" cy="7642744"/>
          </a:xfrm>
          <a:prstGeom prst="rect">
            <a:avLst/>
          </a:prstGeom>
          <a:noFill/>
          <a:ln w="38100">
            <a:solidFill>
              <a:schemeClr val="tx2">
                <a:lumMod val="10000"/>
              </a:schemeClr>
            </a:solidFill>
          </a:ln>
          <a:effectLst>
            <a:outerShdw blurRad="50800" dist="38100" dir="2700000" algn="tl" rotWithShape="0">
              <a:prstClr val="black">
                <a:alpha val="40000"/>
              </a:prstClr>
            </a:outerShdw>
            <a:softEdge rad="56924"/>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809062C-3D2E-B448-939E-D3E2AFF138DD}"/>
              </a:ext>
            </a:extLst>
          </p:cNvPr>
          <p:cNvSpPr txBox="1"/>
          <p:nvPr/>
        </p:nvSpPr>
        <p:spPr>
          <a:xfrm>
            <a:off x="5029200" y="10164100"/>
            <a:ext cx="6531428" cy="16517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2600" i="1" dirty="0">
                <a:solidFill>
                  <a:schemeClr val="bg2"/>
                </a:solidFill>
                <a:latin typeface="Arial" panose="020B0604020202020204" pitchFamily="34" charset="0"/>
              </a:rPr>
              <a:t>Grandchildren of Robert Smalls in Charlotte, North Carolina, c. 1930. </a:t>
            </a:r>
          </a:p>
          <a:p>
            <a:pPr defTabSz="1219169" hangingPunct="0"/>
            <a:r>
              <a:rPr lang="en-US" sz="2600" i="1" dirty="0">
                <a:solidFill>
                  <a:schemeClr val="bg2"/>
                </a:solidFill>
                <a:latin typeface="Arial" panose="020B0604020202020204" pitchFamily="34" charset="0"/>
              </a:rPr>
              <a:t>Source: International African American Museum.</a:t>
            </a:r>
            <a:endParaRPr lang="en-US" sz="2600" i="1" dirty="0">
              <a:solidFill>
                <a:schemeClr val="bg2"/>
              </a:solidFill>
              <a:latin typeface="Arial" panose="020B0604020202020204" pitchFamily="34" charset="0"/>
              <a:sym typeface="Bodoni SvtyTwo ITC TT-Book"/>
            </a:endParaRPr>
          </a:p>
        </p:txBody>
      </p:sp>
      <p:sp>
        <p:nvSpPr>
          <p:cNvPr id="9" name="Woodson Principles Critical Thinking and Discussion Questions">
            <a:extLst>
              <a:ext uri="{FF2B5EF4-FFF2-40B4-BE49-F238E27FC236}">
                <a16:creationId xmlns:a16="http://schemas.microsoft.com/office/drawing/2014/main" id="{B6C42847-7480-FB4C-A94D-4522560F3248}"/>
              </a:ext>
            </a:extLst>
          </p:cNvPr>
          <p:cNvSpPr txBox="1">
            <a:spLocks/>
          </p:cNvSpPr>
          <p:nvPr/>
        </p:nvSpPr>
        <p:spPr>
          <a:xfrm>
            <a:off x="12488528" y="2311113"/>
            <a:ext cx="1060268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b="0" i="0" u="none" strike="noStrike" dirty="0">
                <a:solidFill>
                  <a:schemeClr val="tx2">
                    <a:lumMod val="10000"/>
                  </a:schemeClr>
                </a:solidFill>
                <a:latin typeface="Arial" panose="020B0604020202020204" pitchFamily="34" charset="0"/>
                <a:ea typeface="Lato"/>
                <a:cs typeface="Arial" panose="020B0604020202020204" pitchFamily="34" charset="0"/>
              </a:rPr>
              <a:t>Smalls’ many descendants have helped keep the statesman’s memory alive, even as he was largely forgotten by mainstream historians in the twentieth century. Gradually Smalls’ story </a:t>
            </a:r>
            <a:r>
              <a:rPr lang="en-US" sz="3600" dirty="0">
                <a:solidFill>
                  <a:schemeClr val="tx2">
                    <a:lumMod val="10000"/>
                  </a:schemeClr>
                </a:solidFill>
                <a:latin typeface="Arial" panose="020B0604020202020204" pitchFamily="34" charset="0"/>
                <a:ea typeface="Lato"/>
                <a:cs typeface="Arial" panose="020B0604020202020204" pitchFamily="34" charset="0"/>
              </a:rPr>
              <a:t>began to be known again, especially the brave escape on the</a:t>
            </a:r>
            <a:r>
              <a:rPr lang="en-US" sz="3600" b="0" i="0" u="none" strike="noStrike" dirty="0">
                <a:solidFill>
                  <a:schemeClr val="tx2">
                    <a:lumMod val="10000"/>
                  </a:schemeClr>
                </a:solidFill>
                <a:latin typeface="Arial" panose="020B0604020202020204" pitchFamily="34" charset="0"/>
                <a:ea typeface="Lato"/>
                <a:cs typeface="Arial" panose="020B0604020202020204" pitchFamily="34" charset="0"/>
              </a:rPr>
              <a:t> </a:t>
            </a:r>
            <a:r>
              <a:rPr lang="en-US" sz="3600" b="0" i="1" u="none" strike="noStrike" dirty="0">
                <a:solidFill>
                  <a:schemeClr val="tx2">
                    <a:lumMod val="10000"/>
                  </a:schemeClr>
                </a:solidFill>
                <a:latin typeface="Arial" panose="020B0604020202020204" pitchFamily="34" charset="0"/>
                <a:ea typeface="Lato"/>
                <a:cs typeface="Arial" panose="020B0604020202020204" pitchFamily="34" charset="0"/>
              </a:rPr>
              <a:t>Planter</a:t>
            </a:r>
            <a:r>
              <a:rPr lang="en-US" sz="3600" dirty="0">
                <a:solidFill>
                  <a:schemeClr val="tx2">
                    <a:lumMod val="10000"/>
                  </a:schemeClr>
                </a:solidFill>
                <a:latin typeface="Arial" panose="020B0604020202020204" pitchFamily="34" charset="0"/>
                <a:ea typeface="Lato"/>
                <a:cs typeface="Arial" panose="020B0604020202020204" pitchFamily="34" charset="0"/>
              </a:rPr>
              <a:t>.</a:t>
            </a:r>
            <a:endParaRPr lang="en-US" sz="3600" b="0" i="0" u="none" strike="noStrike" dirty="0">
              <a:solidFill>
                <a:schemeClr val="tx2">
                  <a:lumMod val="10000"/>
                </a:schemeClr>
              </a:solidFill>
              <a:latin typeface="Arial" panose="020B0604020202020204" pitchFamily="34" charset="0"/>
              <a:ea typeface="Lato"/>
              <a:cs typeface="Arial" panose="020B0604020202020204" pitchFamily="34" charset="0"/>
            </a:endParaRPr>
          </a:p>
          <a:p>
            <a:endParaRPr lang="en-US" sz="3600" dirty="0">
              <a:solidFill>
                <a:schemeClr val="tx2">
                  <a:lumMod val="10000"/>
                </a:schemeClr>
              </a:solidFill>
              <a:latin typeface="Arial" panose="020B0604020202020204" pitchFamily="34" charset="0"/>
              <a:ea typeface="Lato"/>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Smalls attended Tabernacle Baptist Church in Beaufort, which today hosts a monument to his legacy. On it are these words from Smalls’ speech to the 1895 Constitutional Convention:</a:t>
            </a:r>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i="1" dirty="0">
                <a:solidFill>
                  <a:schemeClr val="tx2">
                    <a:lumMod val="10000"/>
                  </a:schemeClr>
                </a:solidFill>
                <a:latin typeface="Arial" panose="020B0604020202020204" pitchFamily="34" charset="0"/>
                <a:ea typeface="+mn-lt"/>
                <a:cs typeface="Arial" panose="020B0604020202020204" pitchFamily="34" charset="0"/>
              </a:rPr>
              <a:t>“My race needs no special defense, for the past history of them in this country proves them to be the equal of any people anywhere. All they need is an equal chance in the battle of life.”</a:t>
            </a:r>
            <a:endParaRPr lang="en-US" sz="3600" dirty="0">
              <a:solidFill>
                <a:schemeClr val="tx2">
                  <a:lumMod val="10000"/>
                </a:schemeClr>
              </a:solidFill>
              <a:latin typeface="Arial" panose="020B0604020202020204" pitchFamily="34" charset="0"/>
              <a:cs typeface="Arial" panose="020B0604020202020204" pitchFamily="34" charset="0"/>
            </a:endParaRPr>
          </a:p>
          <a:p>
            <a:br>
              <a:rPr lang="en-US" sz="3600" dirty="0">
                <a:latin typeface="Arial" panose="020B0604020202020204" pitchFamily="34" charset="0"/>
                <a:cs typeface="Arial" panose="020B0604020202020204" pitchFamily="34" charset="0"/>
              </a:rPr>
            </a:br>
            <a:br>
              <a:rPr lang="en-US" sz="3600" dirty="0">
                <a:latin typeface="Arial" panose="020B0604020202020204" pitchFamily="34" charset="0"/>
                <a:cs typeface="Arial" panose="020B0604020202020204" pitchFamily="34" charset="0"/>
              </a:rPr>
            </a:br>
            <a:endParaRPr lang="en-US" sz="3600" dirty="0">
              <a:latin typeface="Arial" panose="020B0604020202020204" pitchFamily="34" charset="0"/>
              <a:cs typeface="Arial" panose="020B0604020202020204" pitchFamily="34" charset="0"/>
            </a:endParaRPr>
          </a:p>
          <a:p>
            <a:br>
              <a:rPr lang="en-US" sz="3600" dirty="0">
                <a:latin typeface="Arial" panose="020B0604020202020204" pitchFamily="34" charset="0"/>
                <a:cs typeface="Arial" panose="020B0604020202020204" pitchFamily="34" charset="0"/>
              </a:rPr>
            </a:br>
            <a:endParaRPr lang="en-US" sz="3600" dirty="0">
              <a:highlight>
                <a:srgbClr val="FFFF00"/>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6008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4" end="4"/>
                                            </p:txEl>
                                          </p:spTgt>
                                        </p:tgtEl>
                                        <p:attrNameLst>
                                          <p:attrName>style.visibility</p:attrName>
                                        </p:attrNameLst>
                                      </p:cBhvr>
                                      <p:to>
                                        <p:strVal val="visible"/>
                                      </p:to>
                                    </p:set>
                                    <p:animEffect transition="in" filter="fade">
                                      <p:cBhvr>
                                        <p:cTn id="10"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206654" y="1138724"/>
            <a:ext cx="17645818" cy="1799780"/>
          </a:xfrm>
          <a:prstGeom prst="rect">
            <a:avLst/>
          </a:prstGeom>
        </p:spPr>
        <p:txBody>
          <a:bodyPr lIns="50800" tIns="50800" rIns="50800" bIns="50800" anchor="t">
            <a:noAutofit/>
          </a:bodyPr>
          <a:lstStyle/>
          <a:p>
            <a:r>
              <a:rPr lang="en-US" sz="4800" b="1" dirty="0">
                <a:latin typeface="Arial" panose="020B0604020202020204" pitchFamily="34" charset="0"/>
              </a:rPr>
              <a:t>Vocabulary</a:t>
            </a:r>
          </a:p>
          <a:p>
            <a:endParaRPr lang="en-US" sz="4800" b="1" dirty="0"/>
          </a:p>
          <a:p>
            <a:r>
              <a:rPr lang="en-US" sz="4400" dirty="0">
                <a:latin typeface="Arial" panose="020B0604020202020204" pitchFamily="34" charset="0"/>
              </a:rPr>
              <a:t>Appomattox</a:t>
            </a:r>
            <a:endParaRPr lang="en-US" sz="4400" dirty="0"/>
          </a:p>
          <a:p>
            <a:r>
              <a:rPr lang="en-US" sz="4400" dirty="0">
                <a:latin typeface="Arial" panose="020B0604020202020204" pitchFamily="34" charset="0"/>
              </a:rPr>
              <a:t>bankrupt</a:t>
            </a:r>
            <a:endParaRPr lang="en-US" sz="4400" dirty="0"/>
          </a:p>
          <a:p>
            <a:r>
              <a:rPr lang="en-US" sz="4400" dirty="0">
                <a:latin typeface="Arial" panose="020B0604020202020204" pitchFamily="34" charset="0"/>
              </a:rPr>
              <a:t>commandeer</a:t>
            </a:r>
            <a:endParaRPr lang="en-US" sz="4400" dirty="0"/>
          </a:p>
          <a:p>
            <a:r>
              <a:rPr lang="en-US" sz="4400" dirty="0">
                <a:latin typeface="Arial" panose="020B0604020202020204" pitchFamily="34" charset="0"/>
              </a:rPr>
              <a:t>creole</a:t>
            </a:r>
            <a:endParaRPr lang="en-US" sz="4400" i="1" dirty="0"/>
          </a:p>
          <a:p>
            <a:r>
              <a:rPr lang="en-US" sz="4400" i="1" dirty="0">
                <a:latin typeface="Arial" panose="020B0604020202020204" pitchFamily="34" charset="0"/>
              </a:rPr>
              <a:t>coup d'état</a:t>
            </a:r>
            <a:endParaRPr lang="en-US" sz="4400" dirty="0"/>
          </a:p>
          <a:p>
            <a:r>
              <a:rPr lang="en-US" sz="4400" dirty="0">
                <a:latin typeface="Arial" panose="020B0604020202020204" pitchFamily="34" charset="0"/>
              </a:rPr>
              <a:t>dialect</a:t>
            </a:r>
            <a:endParaRPr lang="en-US" sz="4400" dirty="0"/>
          </a:p>
          <a:p>
            <a:r>
              <a:rPr lang="en-US" sz="4400" dirty="0">
                <a:latin typeface="Arial" panose="020B0604020202020204" pitchFamily="34" charset="0"/>
              </a:rPr>
              <a:t>disenfranchise</a:t>
            </a:r>
          </a:p>
          <a:p>
            <a:r>
              <a:rPr lang="en-US" sz="4400" dirty="0">
                <a:latin typeface="Arial" panose="020B0604020202020204" pitchFamily="34" charset="0"/>
              </a:rPr>
              <a:t>Gullah</a:t>
            </a:r>
            <a:endParaRPr lang="en-US" sz="4400" dirty="0"/>
          </a:p>
          <a:p>
            <a:r>
              <a:rPr lang="en-US" sz="4400" dirty="0">
                <a:latin typeface="Arial" panose="020B0604020202020204" pitchFamily="34" charset="0"/>
              </a:rPr>
              <a:t>Lowcountry</a:t>
            </a:r>
            <a:endParaRPr lang="en-US" sz="4400" dirty="0"/>
          </a:p>
          <a:p>
            <a:r>
              <a:rPr lang="en-US" sz="4400" dirty="0">
                <a:latin typeface="Arial" panose="020B0604020202020204" pitchFamily="34" charset="0"/>
              </a:rPr>
              <a:t>Reconstruction</a:t>
            </a:r>
            <a:endParaRPr lang="en-US" sz="4400" dirty="0"/>
          </a:p>
          <a:p>
            <a:pPr marL="742950"/>
            <a:r>
              <a:rPr lang="en-US" sz="3600" dirty="0">
                <a:latin typeface="Arial" panose="020B0604020202020204" pitchFamily="34" charset="0"/>
              </a:rPr>
              <a:t>	</a:t>
            </a:r>
          </a:p>
        </p:txBody>
      </p:sp>
      <p:pic>
        <p:nvPicPr>
          <p:cNvPr id="1026" name="Picture 2">
            <a:extLst>
              <a:ext uri="{FF2B5EF4-FFF2-40B4-BE49-F238E27FC236}">
                <a16:creationId xmlns:a16="http://schemas.microsoft.com/office/drawing/2014/main" id="{11CCD9B7-9211-8042-A663-4B60DA97D6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1165719" y="2038614"/>
            <a:ext cx="11969319" cy="4850596"/>
          </a:xfrm>
          <a:prstGeom prst="rect">
            <a:avLst/>
          </a:prstGeom>
          <a:noFill/>
          <a:ln w="38100">
            <a:solidFill>
              <a:schemeClr val="tx2">
                <a:lumMod val="10000"/>
              </a:schemeClr>
            </a:solidFill>
          </a:ln>
          <a:effectLst>
            <a:softEdge rad="254000"/>
          </a:effectLst>
        </p:spPr>
      </p:pic>
      <p:sp>
        <p:nvSpPr>
          <p:cNvPr id="4" name="TextBox 3">
            <a:extLst>
              <a:ext uri="{FF2B5EF4-FFF2-40B4-BE49-F238E27FC236}">
                <a16:creationId xmlns:a16="http://schemas.microsoft.com/office/drawing/2014/main" id="{300A6C87-B7A9-674F-A2B5-47193FAD862B}"/>
              </a:ext>
            </a:extLst>
          </p:cNvPr>
          <p:cNvSpPr txBox="1"/>
          <p:nvPr/>
        </p:nvSpPr>
        <p:spPr>
          <a:xfrm>
            <a:off x="11526459" y="6889210"/>
            <a:ext cx="11247838" cy="28212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a:r>
              <a:rPr lang="en-US" sz="3600" i="1" dirty="0">
                <a:solidFill>
                  <a:schemeClr val="tx2">
                    <a:lumMod val="10000"/>
                  </a:schemeClr>
                </a:solidFill>
                <a:latin typeface="Arial" panose="020B0604020202020204" pitchFamily="34" charset="0"/>
              </a:rPr>
              <a:t>Gravestone of Robert Smalls. The image of a compass in the center is a common symbol in Freemasonry – Smalls was a Prince Hall Mason, an African American branch of Freemasonry founded by Black patriot and abolitionist Prince Hall in 1775.</a:t>
            </a:r>
            <a:endParaRPr lang="en-US" sz="3600" i="1" dirty="0">
              <a:solidFill>
                <a:schemeClr val="tx2">
                  <a:lumMod val="10000"/>
                </a:schemeClr>
              </a:solidFill>
              <a:latin typeface="Arial" panose="020B0604020202020204" pitchFamily="34" charset="0"/>
              <a:sym typeface="Bodoni SvtyTwo ITC TT-Book"/>
            </a:endParaRPr>
          </a:p>
        </p:txBody>
      </p:sp>
    </p:spTree>
    <p:extLst>
      <p:ext uri="{BB962C8B-B14F-4D97-AF65-F5344CB8AC3E}">
        <p14:creationId xmlns:p14="http://schemas.microsoft.com/office/powerpoint/2010/main" val="40441156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240EBC-3EBC-47E6-A033-03CC0A7B0D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a:ln w="12700">
            <a:miter lim="400000"/>
          </a:ln>
        </p:spPr>
        <p:txBody>
          <a:bodyPr lIns="50800" tIns="50800" rIns="50800" bIns="50800" anchor="t">
            <a:noAutofit/>
          </a:bodyPr>
          <a:lstStyle/>
          <a:p>
            <a:pPr>
              <a:lnSpc>
                <a:spcPts val="7640"/>
              </a:lnSpc>
              <a:spcAft>
                <a:spcPts val="600"/>
              </a:spcAft>
            </a:pPr>
            <a:r>
              <a:rPr lang="en-US" sz="7200" b="1" dirty="0"/>
              <a:t>Robert Smalls: A Life of  “Radical Grace”</a:t>
            </a:r>
            <a:br>
              <a:rPr lang="en-US" sz="7200" b="1" dirty="0"/>
            </a:br>
            <a:br>
              <a:rPr lang="en-US" sz="7200" b="1" dirty="0"/>
            </a:br>
            <a:endParaRPr sz="7200" b="1" dirty="0"/>
          </a:p>
        </p:txBody>
      </p:sp>
      <p:sp>
        <p:nvSpPr>
          <p:cNvPr id="7" name="TextBox 6">
            <a:extLst>
              <a:ext uri="{FF2B5EF4-FFF2-40B4-BE49-F238E27FC236}">
                <a16:creationId xmlns:a16="http://schemas.microsoft.com/office/drawing/2014/main" id="{1DE046BD-3C2C-8744-8497-69E5C0EC89B8}"/>
              </a:ext>
            </a:extLst>
          </p:cNvPr>
          <p:cNvSpPr txBox="1"/>
          <p:nvPr/>
        </p:nvSpPr>
        <p:spPr>
          <a:xfrm>
            <a:off x="5029200" y="11310909"/>
            <a:ext cx="4777120" cy="12516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a:r>
              <a:rPr lang="en-US" sz="2600" i="1" dirty="0">
                <a:solidFill>
                  <a:schemeClr val="bg2"/>
                </a:solidFill>
                <a:latin typeface="Arial" panose="020B0604020202020204" pitchFamily="34" charset="0"/>
              </a:rPr>
              <a:t>Robert Smalls, photographed shortly after his heroic escape from Charleston in 1861.</a:t>
            </a:r>
          </a:p>
        </p:txBody>
      </p:sp>
      <p:pic>
        <p:nvPicPr>
          <p:cNvPr id="3" name="Picture 2">
            <a:extLst>
              <a:ext uri="{FF2B5EF4-FFF2-40B4-BE49-F238E27FC236}">
                <a16:creationId xmlns:a16="http://schemas.microsoft.com/office/drawing/2014/main" id="{36620BC0-BB9B-844B-A39D-E3CB05CAAE2C}"/>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13000" contrast="-12000"/>
                    </a14:imgEffect>
                  </a14:imgLayer>
                </a14:imgProps>
              </a:ext>
              <a:ext uri="{28A0092B-C50C-407E-A947-70E740481C1C}">
                <a14:useLocalDpi xmlns:a14="http://schemas.microsoft.com/office/drawing/2010/main" val="0"/>
              </a:ext>
            </a:extLst>
          </a:blip>
          <a:srcRect/>
          <a:stretch/>
        </p:blipFill>
        <p:spPr>
          <a:xfrm>
            <a:off x="3616040" y="2405091"/>
            <a:ext cx="5908787" cy="8713418"/>
          </a:xfrm>
          <a:prstGeom prst="rect">
            <a:avLst/>
          </a:prstGeom>
          <a:ln>
            <a:solidFill>
              <a:schemeClr val="tx2">
                <a:lumMod val="10000"/>
              </a:schemeClr>
            </a:solidFill>
          </a:ln>
        </p:spPr>
      </p:pic>
      <p:sp>
        <p:nvSpPr>
          <p:cNvPr id="9" name="Woodson Principles Critical Thinking and Discussion Questions">
            <a:extLst>
              <a:ext uri="{FF2B5EF4-FFF2-40B4-BE49-F238E27FC236}">
                <a16:creationId xmlns:a16="http://schemas.microsoft.com/office/drawing/2014/main" id="{B1D50D9B-3AFD-1F47-8F83-EEE7722BA984}"/>
              </a:ext>
            </a:extLst>
          </p:cNvPr>
          <p:cNvSpPr txBox="1">
            <a:spLocks/>
          </p:cNvSpPr>
          <p:nvPr/>
        </p:nvSpPr>
        <p:spPr>
          <a:xfrm>
            <a:off x="10346702" y="2405091"/>
            <a:ext cx="12037810"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After serving in the U.S. Navy during the Civil War, Smalls was an entrepreneur, a representative in the South Carolina legislature, and a five-term United States Congressman. He worked tirelessly to defend the rights of newly-emancipated Black Americans during Reconstruction and hold back the rising tide of White supremacism that began to overtake the state – and the whole South – in the late 1870s.</a:t>
            </a:r>
          </a:p>
          <a:p>
            <a:pPr hangingPunct="1"/>
            <a:endParaRPr lang="en-US" sz="3600" dirty="0">
              <a:latin typeface="Arial" panose="020B0604020202020204" pitchFamily="34" charset="0"/>
              <a:cs typeface="Arial" panose="020B0604020202020204" pitchFamily="34" charset="0"/>
            </a:endParaRPr>
          </a:p>
          <a:p>
            <a:pPr hangingPunct="1"/>
            <a:endParaRPr lang="en-US" sz="3600" dirty="0">
              <a:latin typeface="Arial" panose="020B0604020202020204" pitchFamily="34" charset="0"/>
              <a:cs typeface="Arial" panose="020B0604020202020204" pitchFamily="34" charset="0"/>
            </a:endParaRPr>
          </a:p>
        </p:txBody>
      </p:sp>
      <p:sp>
        <p:nvSpPr>
          <p:cNvPr id="11" name="Woodson Principles Critical Thinking and Discussion Questions">
            <a:extLst>
              <a:ext uri="{FF2B5EF4-FFF2-40B4-BE49-F238E27FC236}">
                <a16:creationId xmlns:a16="http://schemas.microsoft.com/office/drawing/2014/main" id="{CB5215AF-6A37-C049-B582-B4AC7D65D582}"/>
              </a:ext>
            </a:extLst>
          </p:cNvPr>
          <p:cNvSpPr txBox="1">
            <a:spLocks/>
          </p:cNvSpPr>
          <p:nvPr/>
        </p:nvSpPr>
        <p:spPr>
          <a:xfrm>
            <a:off x="10346702" y="7401551"/>
            <a:ext cx="12037810"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Throughout his life, Smalls demonstrated “radical grace,” showing mercy to his former oppressors, trying earnestly to rebuild a South Carolina devastated by four years of war – with or without the help of the state’s White minority. But Smalls never compromised on the values for which he risked his life both during and after the war. </a:t>
            </a:r>
          </a:p>
          <a:p>
            <a:pPr hangingPunct="1"/>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459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Childhood in Slavery</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115282"/>
            <a:ext cx="8483600" cy="354640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Robert Smalls was born to his mother, Lydia, behind the house of his enslaver, John McKee, in Beaufort, South Carolina. His father was either McKee; his son, Henry; or possibly the plantation overseer Patrick Smalls.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Robert grew up favored by the McKee family, possibly because of this blood relation. His mother worked in the house, shielding Robert from the realities of the plantation life in the field  – though Lydia insisted her son witness the horrors of “the whipping post” at a young age. </a:t>
            </a:r>
          </a:p>
          <a:p>
            <a:pPr hangingPunct="1"/>
            <a:endParaRPr lang="en-US" sz="3600" dirty="0">
              <a:latin typeface="Arial" panose="020B0604020202020204" pitchFamily="34" charset="0"/>
              <a:cs typeface="Arial" panose="020B0604020202020204" pitchFamily="34" charset="0"/>
            </a:endParaRPr>
          </a:p>
        </p:txBody>
      </p:sp>
      <p:pic>
        <p:nvPicPr>
          <p:cNvPr id="2050" name="Picture 2">
            <a:extLst>
              <a:ext uri="{FF2B5EF4-FFF2-40B4-BE49-F238E27FC236}">
                <a16:creationId xmlns:a16="http://schemas.microsoft.com/office/drawing/2014/main" id="{BD0823EA-3338-1244-B66C-22FDB514481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5690"/>
                    </a14:imgEffect>
                    <a14:imgEffect>
                      <a14:saturation sat="41000"/>
                    </a14:imgEffect>
                  </a14:imgLayer>
                </a14:imgProps>
              </a:ext>
              <a:ext uri="{28A0092B-C50C-407E-A947-70E740481C1C}">
                <a14:useLocalDpi xmlns:a14="http://schemas.microsoft.com/office/drawing/2010/main" val="0"/>
              </a:ext>
            </a:extLst>
          </a:blip>
          <a:srcRect/>
          <a:stretch/>
        </p:blipFill>
        <p:spPr bwMode="auto">
          <a:xfrm>
            <a:off x="14178740" y="2014615"/>
            <a:ext cx="10148138" cy="7049772"/>
          </a:xfrm>
          <a:prstGeom prst="rect">
            <a:avLst/>
          </a:prstGeom>
          <a:noFill/>
          <a:effectLst>
            <a:softEdge rad="203091"/>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20C2027-B960-1941-AB8F-F9989AF3DD24}"/>
              </a:ext>
            </a:extLst>
          </p:cNvPr>
          <p:cNvSpPr txBox="1"/>
          <p:nvPr/>
        </p:nvSpPr>
        <p:spPr>
          <a:xfrm>
            <a:off x="14550122" y="9135287"/>
            <a:ext cx="9405373"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2600" i="1" dirty="0">
                <a:solidFill>
                  <a:schemeClr val="bg2"/>
                </a:solidFill>
                <a:latin typeface="Arial" panose="020B0604020202020204" pitchFamily="34" charset="0"/>
              </a:rPr>
              <a:t>London News illustration of a slave auction in Charleston, South Carolina, 1856. The British Museum.</a:t>
            </a:r>
            <a:endParaRPr lang="en-US" sz="2600" b="1" i="1" dirty="0">
              <a:solidFill>
                <a:schemeClr val="bg2"/>
              </a:solidFill>
              <a:latin typeface="Arial" panose="020B0604020202020204" pitchFamily="34"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267B5705-779F-AF48-82D5-9D3CBDCEEB23}"/>
              </a:ext>
            </a:extLst>
          </p:cNvPr>
          <p:cNvSpPr txBox="1">
            <a:spLocks/>
          </p:cNvSpPr>
          <p:nvPr/>
        </p:nvSpPr>
        <p:spPr>
          <a:xfrm>
            <a:off x="5029200" y="10779902"/>
            <a:ext cx="18559049" cy="110021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tx2">
                    <a:lumMod val="10000"/>
                  </a:schemeClr>
                </a:solidFill>
                <a:latin typeface="Arial" panose="020B0604020202020204" pitchFamily="34" charset="0"/>
                <a:cs typeface="Arial" panose="020B0604020202020204" pitchFamily="34" charset="0"/>
              </a:rPr>
              <a:t>What role did slavery play in the economy of South Carolina? </a:t>
            </a:r>
          </a:p>
          <a:p>
            <a:pPr hangingPunct="1"/>
            <a:endParaRPr lang="en-US" sz="3600" b="1"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Why would Lydia insist her son witness slaves in the fields being whipped?</a:t>
            </a:r>
          </a:p>
          <a:p>
            <a:pPr hangingPunct="1"/>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9368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a:ln w="12700">
            <a:miter lim="400000"/>
          </a:ln>
        </p:spPr>
        <p:txBody>
          <a:bodyPr lIns="50800" tIns="50800" rIns="50800" bIns="50800" anchor="t">
            <a:noAutofit/>
          </a:bodyPr>
          <a:lstStyle/>
          <a:p>
            <a:pPr>
              <a:lnSpc>
                <a:spcPts val="7640"/>
              </a:lnSpc>
              <a:spcAft>
                <a:spcPts val="600"/>
              </a:spcAft>
            </a:pPr>
            <a:r>
              <a:rPr lang="en-US" sz="7200" b="1" dirty="0"/>
              <a:t>Growing Up Gullah</a:t>
            </a:r>
            <a:br>
              <a:rPr lang="en-US" sz="7200" b="1" dirty="0"/>
            </a:br>
            <a:br>
              <a:rPr lang="en-US" sz="7200" b="1" dirty="0"/>
            </a:br>
            <a:endParaRPr sz="7200"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2745329" y="2216818"/>
            <a:ext cx="10154599" cy="3546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 </a:t>
            </a:r>
            <a:r>
              <a:rPr lang="en-US" sz="3600" b="1" dirty="0">
                <a:solidFill>
                  <a:schemeClr val="tx2">
                    <a:lumMod val="10000"/>
                  </a:schemeClr>
                </a:solidFill>
                <a:latin typeface="Arial" panose="020B0604020202020204" pitchFamily="34" charset="0"/>
                <a:cs typeface="Arial" panose="020B0604020202020204" pitchFamily="34" charset="0"/>
              </a:rPr>
              <a:t>Gullah</a:t>
            </a:r>
            <a:r>
              <a:rPr lang="en-US" sz="3600" dirty="0">
                <a:solidFill>
                  <a:schemeClr val="tx2">
                    <a:lumMod val="10000"/>
                  </a:schemeClr>
                </a:solidFill>
                <a:latin typeface="Arial" panose="020B0604020202020204" pitchFamily="34" charset="0"/>
                <a:cs typeface="Arial" panose="020B0604020202020204" pitchFamily="34" charset="0"/>
              </a:rPr>
              <a:t> are a historic African American community in the </a:t>
            </a:r>
            <a:r>
              <a:rPr lang="en-US" sz="3600" b="1" dirty="0">
                <a:solidFill>
                  <a:schemeClr val="tx2">
                    <a:lumMod val="10000"/>
                  </a:schemeClr>
                </a:solidFill>
                <a:latin typeface="Arial" panose="020B0604020202020204" pitchFamily="34" charset="0"/>
                <a:cs typeface="Arial" panose="020B0604020202020204" pitchFamily="34" charset="0"/>
              </a:rPr>
              <a:t>Lowcountry</a:t>
            </a:r>
            <a:r>
              <a:rPr lang="en-US" sz="3600" dirty="0">
                <a:solidFill>
                  <a:schemeClr val="tx2">
                    <a:lumMod val="10000"/>
                  </a:schemeClr>
                </a:solidFill>
                <a:latin typeface="Arial" panose="020B0604020202020204" pitchFamily="34" charset="0"/>
                <a:cs typeface="Arial" panose="020B0604020202020204" pitchFamily="34" charset="0"/>
              </a:rPr>
              <a:t> of the eastern U.S., stretching from the Carolinas to northern Florida. Their culture includes distinct folk beliefs, cuisine, and traditional crafts, and they speak an English </a:t>
            </a:r>
            <a:r>
              <a:rPr lang="en-US" sz="3600" b="1" dirty="0">
                <a:solidFill>
                  <a:schemeClr val="tx2">
                    <a:lumMod val="10000"/>
                  </a:schemeClr>
                </a:solidFill>
                <a:latin typeface="Arial" panose="020B0604020202020204" pitchFamily="34" charset="0"/>
                <a:cs typeface="Arial" panose="020B0604020202020204" pitchFamily="34" charset="0"/>
              </a:rPr>
              <a:t>creole</a:t>
            </a:r>
            <a:r>
              <a:rPr lang="en-US" sz="3600" dirty="0">
                <a:solidFill>
                  <a:schemeClr val="tx2">
                    <a:lumMod val="10000"/>
                  </a:schemeClr>
                </a:solidFill>
                <a:latin typeface="Arial" panose="020B0604020202020204" pitchFamily="34" charset="0"/>
                <a:cs typeface="Arial" panose="020B0604020202020204" pitchFamily="34" charset="0"/>
              </a:rPr>
              <a:t> language that includes words from a variety of African languages.</a:t>
            </a:r>
          </a:p>
        </p:txBody>
      </p:sp>
      <p:pic>
        <p:nvPicPr>
          <p:cNvPr id="2050" name="Picture 2">
            <a:extLst>
              <a:ext uri="{FF2B5EF4-FFF2-40B4-BE49-F238E27FC236}">
                <a16:creationId xmlns:a16="http://schemas.microsoft.com/office/drawing/2014/main" id="{BD0823EA-3338-1244-B66C-22FDB514481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261045" y="2307846"/>
            <a:ext cx="8377627" cy="7480788"/>
          </a:xfrm>
          <a:prstGeom prst="rect">
            <a:avLst/>
          </a:prstGeom>
          <a:noFill/>
          <a:effectLst>
            <a:softEdge rad="47007"/>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20C2027-B960-1941-AB8F-F9989AF3DD24}"/>
              </a:ext>
            </a:extLst>
          </p:cNvPr>
          <p:cNvSpPr txBox="1"/>
          <p:nvPr/>
        </p:nvSpPr>
        <p:spPr>
          <a:xfrm>
            <a:off x="5197054" y="9881811"/>
            <a:ext cx="6441618" cy="24519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2600" i="1" dirty="0">
                <a:solidFill>
                  <a:schemeClr val="bg2"/>
                </a:solidFill>
                <a:latin typeface="Arial" panose="020B0604020202020204" pitchFamily="34" charset="0"/>
              </a:rPr>
              <a:t>Map of the contemporary Gullah communities, running from southeast North Carolina to northern Florida. St. Helena Island, South Carolina – a main hub of Gullah culture – lies just east of Smalls' hometown of Beaufort.</a:t>
            </a:r>
            <a:endParaRPr lang="en-US" sz="2600" b="1" i="1" dirty="0">
              <a:solidFill>
                <a:schemeClr val="bg2"/>
              </a:solidFill>
              <a:latin typeface="Arial" panose="020B0604020202020204" pitchFamily="34"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267B5705-779F-AF48-82D5-9D3CBDCEEB23}"/>
              </a:ext>
            </a:extLst>
          </p:cNvPr>
          <p:cNvSpPr txBox="1">
            <a:spLocks/>
          </p:cNvSpPr>
          <p:nvPr/>
        </p:nvSpPr>
        <p:spPr>
          <a:xfrm>
            <a:off x="12745329" y="6535458"/>
            <a:ext cx="10154599" cy="3546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Smalls knew this language and culture well. Later in life, when Smalls ran for political offices, his ability to speak the Sea Island Gullah </a:t>
            </a:r>
            <a:r>
              <a:rPr lang="en-US" sz="3600" b="1" dirty="0">
                <a:solidFill>
                  <a:schemeClr val="tx2">
                    <a:lumMod val="10000"/>
                  </a:schemeClr>
                </a:solidFill>
                <a:latin typeface="Arial" panose="020B0604020202020204" pitchFamily="34" charset="0"/>
                <a:cs typeface="Arial" panose="020B0604020202020204" pitchFamily="34" charset="0"/>
              </a:rPr>
              <a:t>dialect </a:t>
            </a:r>
            <a:r>
              <a:rPr lang="en-US" sz="3600" dirty="0">
                <a:solidFill>
                  <a:schemeClr val="tx2">
                    <a:lumMod val="10000"/>
                  </a:schemeClr>
                </a:solidFill>
                <a:latin typeface="Arial" panose="020B0604020202020204" pitchFamily="34" charset="0"/>
                <a:cs typeface="Arial" panose="020B0604020202020204" pitchFamily="34" charset="0"/>
              </a:rPr>
              <a:t>made him a popular candidate.  </a:t>
            </a:r>
            <a:endParaRPr lang="en-US"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What are other distinct languages or dialects spoken in America? What are their origins?</a:t>
            </a:r>
            <a:r>
              <a:rPr lang="en-US" sz="3600" dirty="0">
                <a:solidFill>
                  <a:schemeClr val="tx2">
                    <a:lumMod val="10000"/>
                  </a:schemeClr>
                </a:solidFill>
                <a:latin typeface="Arial" panose="020B0604020202020204" pitchFamily="34" charset="0"/>
                <a:cs typeface="Arial" panose="020B0604020202020204" pitchFamily="34" charset="0"/>
              </a:rPr>
              <a:t>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Which other African diaspora cultures speak a creole language?</a:t>
            </a:r>
          </a:p>
        </p:txBody>
      </p:sp>
    </p:spTree>
    <p:extLst>
      <p:ext uri="{BB962C8B-B14F-4D97-AF65-F5344CB8AC3E}">
        <p14:creationId xmlns:p14="http://schemas.microsoft.com/office/powerpoint/2010/main" val="945045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Growing Up Gullah</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1954256" y="2561989"/>
            <a:ext cx="10744200" cy="13716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 Gullah community continues today, heavily concentrated in Smalls’ home state of South Carolina. Modern Gullah (or Geechee) culture is best known to outsiders for its traditional rice-based dishes and handwoven sweetgrass baskets.</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In the 20th century and today, the Gullah community has produced many notable African Americans, such as award-winning folk artist Mary Jackson and Supreme Court Justice Clarence Thomas, who both grew up speaking Gullah as their first language.</a:t>
            </a:r>
            <a:endParaRPr lang="en-US" sz="3600" strike="sngStrike" dirty="0">
              <a:solidFill>
                <a:schemeClr val="tx2">
                  <a:lumMod val="10000"/>
                </a:schemeClr>
              </a:solidFill>
              <a:latin typeface="Arial" panose="020B0604020202020204" pitchFamily="34" charset="0"/>
              <a:cs typeface="Arial" panose="020B0604020202020204" pitchFamily="34" charset="0"/>
            </a:endParaRPr>
          </a:p>
        </p:txBody>
      </p:sp>
      <p:sp>
        <p:nvSpPr>
          <p:cNvPr id="4" name="Woodson Principles Critical Thinking and Discussion Questions">
            <a:extLst>
              <a:ext uri="{FF2B5EF4-FFF2-40B4-BE49-F238E27FC236}">
                <a16:creationId xmlns:a16="http://schemas.microsoft.com/office/drawing/2014/main" id="{D7327F29-FA12-4B48-AD0E-42B3FDD9519F}"/>
              </a:ext>
            </a:extLst>
          </p:cNvPr>
          <p:cNvSpPr txBox="1">
            <a:spLocks/>
          </p:cNvSpPr>
          <p:nvPr/>
        </p:nvSpPr>
        <p:spPr>
          <a:xfrm>
            <a:off x="11954256" y="9354230"/>
            <a:ext cx="10744200"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tx2">
                    <a:lumMod val="10000"/>
                  </a:schemeClr>
                </a:solidFill>
                <a:latin typeface="Arial" panose="020B0604020202020204" pitchFamily="34" charset="0"/>
                <a:cs typeface="Arial" panose="020B0604020202020204" pitchFamily="34" charset="0"/>
              </a:rPr>
              <a:t>What are the advantages to coming from such a distinct culture, as Robert Smalls did?</a:t>
            </a:r>
          </a:p>
          <a:p>
            <a:pPr hangingPunct="1"/>
            <a:endParaRPr lang="en-US" sz="3600" b="1"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How do these cultures maintain their unique character in a world that’s always changing?</a:t>
            </a:r>
          </a:p>
        </p:txBody>
      </p:sp>
      <p:pic>
        <p:nvPicPr>
          <p:cNvPr id="2" name="Picture 1">
            <a:extLst>
              <a:ext uri="{FF2B5EF4-FFF2-40B4-BE49-F238E27FC236}">
                <a16:creationId xmlns:a16="http://schemas.microsoft.com/office/drawing/2014/main" id="{27B960B0-55CC-F445-84D9-D30D47D3B81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85509" y="2361019"/>
            <a:ext cx="5142524" cy="6646807"/>
          </a:xfrm>
          <a:prstGeom prst="rect">
            <a:avLst/>
          </a:prstGeom>
          <a:solidFill>
            <a:schemeClr val="tx2">
              <a:lumMod val="10000"/>
            </a:schemeClr>
          </a:solidFill>
          <a:ln w="38100">
            <a:solidFill>
              <a:schemeClr val="tx2">
                <a:lumMod val="10000"/>
              </a:schemeClr>
            </a:solidFill>
          </a:ln>
          <a:effectLst>
            <a:softEdge rad="208297"/>
          </a:effectLst>
        </p:spPr>
      </p:pic>
      <p:sp>
        <p:nvSpPr>
          <p:cNvPr id="6" name="TextBox 5">
            <a:extLst>
              <a:ext uri="{FF2B5EF4-FFF2-40B4-BE49-F238E27FC236}">
                <a16:creationId xmlns:a16="http://schemas.microsoft.com/office/drawing/2014/main" id="{C2D94665-20E6-B245-BC6D-03595630584E}"/>
              </a:ext>
            </a:extLst>
          </p:cNvPr>
          <p:cNvSpPr txBox="1"/>
          <p:nvPr/>
        </p:nvSpPr>
        <p:spPr>
          <a:xfrm>
            <a:off x="5156201" y="9354230"/>
            <a:ext cx="5706872" cy="24519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2600" i="1" dirty="0">
                <a:solidFill>
                  <a:schemeClr val="bg2"/>
                </a:solidFill>
                <a:latin typeface="Arial" panose="020B0604020202020204" pitchFamily="34" charset="0"/>
              </a:rPr>
              <a:t>Two contemporary Americans from the Gullah culture: MacArthur “genius grant” recipient, artist Mary Jackson of Charleston, South Carolina; and Supreme Court Justice Clarence Thomas of Savannah, Georgia.</a:t>
            </a:r>
          </a:p>
        </p:txBody>
      </p:sp>
      <p:pic>
        <p:nvPicPr>
          <p:cNvPr id="7" name="Picture 6">
            <a:extLst>
              <a:ext uri="{FF2B5EF4-FFF2-40B4-BE49-F238E27FC236}">
                <a16:creationId xmlns:a16="http://schemas.microsoft.com/office/drawing/2014/main" id="{6EB21E89-F705-6146-B17E-5984D878A24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128033" y="2361019"/>
            <a:ext cx="4886702" cy="6646807"/>
          </a:xfrm>
          <a:prstGeom prst="rect">
            <a:avLst/>
          </a:prstGeom>
          <a:solidFill>
            <a:schemeClr val="tx2">
              <a:lumMod val="10000"/>
            </a:schemeClr>
          </a:solidFill>
          <a:ln w="38100">
            <a:solidFill>
              <a:schemeClr val="tx2">
                <a:lumMod val="10000"/>
              </a:schemeClr>
            </a:solidFill>
          </a:ln>
          <a:effectLst>
            <a:softEdge rad="208297"/>
          </a:effectLst>
        </p:spPr>
      </p:pic>
    </p:spTree>
    <p:extLst>
      <p:ext uri="{BB962C8B-B14F-4D97-AF65-F5344CB8AC3E}">
        <p14:creationId xmlns:p14="http://schemas.microsoft.com/office/powerpoint/2010/main" val="33455796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Charleston: A Dollar a Week</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458758"/>
            <a:ext cx="18654456" cy="1371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Smalls moved to the McKees’ Charleston home in 1851, where he was hired out on the waterfront as a lamplighter, </a:t>
            </a:r>
            <a:r>
              <a:rPr lang="en-US" sz="3600" b="1" dirty="0">
                <a:solidFill>
                  <a:schemeClr val="tx2">
                    <a:lumMod val="10000"/>
                  </a:schemeClr>
                </a:solidFill>
                <a:latin typeface="Arial" panose="020B0604020202020204" pitchFamily="34" charset="0"/>
                <a:cs typeface="Arial" panose="020B0604020202020204" pitchFamily="34" charset="0"/>
              </a:rPr>
              <a:t>stevedore</a:t>
            </a:r>
            <a:r>
              <a:rPr lang="en-US" sz="3600" dirty="0">
                <a:solidFill>
                  <a:schemeClr val="tx2">
                    <a:lumMod val="10000"/>
                  </a:schemeClr>
                </a:solidFill>
                <a:latin typeface="Arial" panose="020B0604020202020204" pitchFamily="34" charset="0"/>
                <a:cs typeface="Arial" panose="020B0604020202020204" pitchFamily="34" charset="0"/>
              </a:rPr>
              <a:t> foreman, and sailor. He became an expert navigator of the South Carolina and Georgia coasts.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In 1856, he married Hannah Jones, a slave who worked as a hotel maid in Charleston. The couple had two daughters: Elizabeth and Sarah. A third child, Robert, Jr., died of smallpox as a toddler. </a:t>
            </a:r>
          </a:p>
        </p:txBody>
      </p:sp>
      <p:sp>
        <p:nvSpPr>
          <p:cNvPr id="7" name="Woodson Principles Critical Thinking and Discussion Questions">
            <a:extLst>
              <a:ext uri="{FF2B5EF4-FFF2-40B4-BE49-F238E27FC236}">
                <a16:creationId xmlns:a16="http://schemas.microsoft.com/office/drawing/2014/main" id="{2C59FB65-E9D8-4941-835A-872EB198B774}"/>
              </a:ext>
            </a:extLst>
          </p:cNvPr>
          <p:cNvSpPr txBox="1">
            <a:spLocks/>
          </p:cNvSpPr>
          <p:nvPr/>
        </p:nvSpPr>
        <p:spPr>
          <a:xfrm>
            <a:off x="5029200" y="6989125"/>
            <a:ext cx="7755467" cy="1371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 Smalls lived separately from their owners, but were forced to send their income back to the McKees in Beaufort, keeping only a dollar a week for themselves.</a:t>
            </a:r>
          </a:p>
        </p:txBody>
      </p:sp>
      <p:pic>
        <p:nvPicPr>
          <p:cNvPr id="8" name="Picture 2">
            <a:extLst>
              <a:ext uri="{FF2B5EF4-FFF2-40B4-BE49-F238E27FC236}">
                <a16:creationId xmlns:a16="http://schemas.microsoft.com/office/drawing/2014/main" id="{F86A64B8-C8EB-7740-B6B4-DE3E936F351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8"/>
          <a:stretch/>
        </p:blipFill>
        <p:spPr bwMode="auto">
          <a:xfrm>
            <a:off x="13528620" y="6284716"/>
            <a:ext cx="11001154" cy="7630068"/>
          </a:xfrm>
          <a:prstGeom prst="rect">
            <a:avLst/>
          </a:prstGeom>
          <a:noFill/>
          <a:ln>
            <a:solidFill>
              <a:schemeClr val="tx2">
                <a:lumMod val="10000"/>
              </a:schemeClr>
            </a:solidFill>
          </a:ln>
          <a:effectLst>
            <a:softEdge rad="165100"/>
          </a:effectLst>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7A507E9-76A4-FE4C-A3AD-57BAC17FC215}"/>
              </a:ext>
            </a:extLst>
          </p:cNvPr>
          <p:cNvSpPr txBox="1"/>
          <p:nvPr/>
        </p:nvSpPr>
        <p:spPr>
          <a:xfrm>
            <a:off x="7737466" y="12232725"/>
            <a:ext cx="5712773"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2600" i="1" dirty="0">
                <a:solidFill>
                  <a:schemeClr val="bg2"/>
                </a:solidFill>
                <a:latin typeface="Arial" panose="020B0604020202020204" pitchFamily="34" charset="0"/>
              </a:rPr>
              <a:t>Map of Charleston harbor and connected waterways, c. 1860.</a:t>
            </a:r>
          </a:p>
        </p:txBody>
      </p:sp>
    </p:spTree>
    <p:extLst>
      <p:ext uri="{BB962C8B-B14F-4D97-AF65-F5344CB8AC3E}">
        <p14:creationId xmlns:p14="http://schemas.microsoft.com/office/powerpoint/2010/main" val="1598270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89E2D7-F44D-734B-A96C-DEBFA7FB9C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391467" y="1743361"/>
            <a:ext cx="7526844" cy="10675191"/>
          </a:xfrm>
          <a:prstGeom prst="rect">
            <a:avLst/>
          </a:prstGeom>
          <a:ln>
            <a:solidFill>
              <a:schemeClr val="tx2">
                <a:lumMod val="10000"/>
              </a:schemeClr>
            </a:solidFill>
          </a:ln>
          <a:effectLst>
            <a:softEdge rad="438397"/>
          </a:effectLst>
        </p:spPr>
      </p:pic>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Charleston: The Civil War Begins</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410292"/>
            <a:ext cx="11034831"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 American Civil War began on April 11, 1861, with the Confederate attack on Fort Sumter occurring not far from the Charleston shore, where harbor opens onto ocean.</a:t>
            </a:r>
          </a:p>
          <a:p>
            <a:endParaRPr lang="en-US" sz="3600" dirty="0">
              <a:solidFill>
                <a:schemeClr val="tx2">
                  <a:lumMod val="10000"/>
                </a:schemeClr>
              </a:solidFill>
              <a:latin typeface="Arial" panose="020B0604020202020204" pitchFamily="34" charset="0"/>
              <a:ea typeface="+mn-lt"/>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Smalls was forced into the Confederate Army and worked aboard the </a:t>
            </a:r>
            <a:r>
              <a:rPr lang="en-US" sz="3600" i="1" dirty="0">
                <a:solidFill>
                  <a:schemeClr val="tx2">
                    <a:lumMod val="10000"/>
                  </a:schemeClr>
                </a:solidFill>
                <a:latin typeface="Arial" panose="020B0604020202020204" pitchFamily="34" charset="0"/>
                <a:ea typeface="+mn-lt"/>
                <a:cs typeface="Arial" panose="020B0604020202020204" pitchFamily="34" charset="0"/>
              </a:rPr>
              <a:t>Planter</a:t>
            </a:r>
            <a:r>
              <a:rPr lang="en-US" sz="3600" dirty="0">
                <a:solidFill>
                  <a:schemeClr val="tx2">
                    <a:lumMod val="10000"/>
                  </a:schemeClr>
                </a:solidFill>
                <a:latin typeface="Arial" panose="020B0604020202020204" pitchFamily="34" charset="0"/>
                <a:ea typeface="+mn-lt"/>
                <a:cs typeface="Arial" panose="020B0604020202020204" pitchFamily="34" charset="0"/>
              </a:rPr>
              <a:t>, a steamer once used to transport cotton. Now, outfitted with two heavy guns, it would transport Confederate weapons and supplies through the coastal waters that Smalls knew like the back of his hand. </a:t>
            </a:r>
            <a:endParaRPr lang="en-US" dirty="0">
              <a:solidFill>
                <a:schemeClr val="tx2">
                  <a:lumMod val="10000"/>
                </a:schemeClr>
              </a:solidFill>
              <a:latin typeface="Arial" panose="020B0604020202020204" pitchFamily="34" charset="0"/>
              <a:ea typeface="+mn-lt"/>
              <a:cs typeface="Arial" panose="020B0604020202020204" pitchFamily="34" charset="0"/>
            </a:endParaRPr>
          </a:p>
          <a:p>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hangingPunct="1"/>
            <a:endParaRPr lang="en-US"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C2433330-1EB5-944F-B75D-612BCC6D6590}"/>
              </a:ext>
            </a:extLst>
          </p:cNvPr>
          <p:cNvSpPr txBox="1"/>
          <p:nvPr/>
        </p:nvSpPr>
        <p:spPr>
          <a:xfrm>
            <a:off x="6970135" y="11549975"/>
            <a:ext cx="8410921" cy="12516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2600" i="1" dirty="0">
                <a:solidFill>
                  <a:schemeClr val="bg2"/>
                </a:solidFill>
                <a:latin typeface="Arial" panose="020B0604020202020204" pitchFamily="34" charset="0"/>
              </a:rPr>
              <a:t>Illustration of the assault on Fort Sumter by J.T. Headley, from </a:t>
            </a:r>
            <a:r>
              <a:rPr lang="en-US" sz="2600" dirty="0">
                <a:solidFill>
                  <a:schemeClr val="bg2"/>
                </a:solidFill>
                <a:latin typeface="Arial" panose="020B0604020202020204" pitchFamily="34" charset="0"/>
              </a:rPr>
              <a:t>The Great Rebellion: A History of the Civil War in the United States, </a:t>
            </a:r>
            <a:r>
              <a:rPr lang="en-US" sz="2600" i="1" dirty="0">
                <a:solidFill>
                  <a:schemeClr val="bg2"/>
                </a:solidFill>
                <a:latin typeface="Arial" panose="020B0604020202020204" pitchFamily="34" charset="0"/>
              </a:rPr>
              <a:t>The National Tribune, 1898. </a:t>
            </a:r>
            <a:endParaRPr lang="en-US" sz="2600" b="1" i="1" dirty="0">
              <a:solidFill>
                <a:schemeClr val="bg2"/>
              </a:solidFill>
              <a:latin typeface="Arial" panose="020B0604020202020204" pitchFamily="34" charset="0"/>
            </a:endParaRPr>
          </a:p>
        </p:txBody>
      </p:sp>
      <p:sp>
        <p:nvSpPr>
          <p:cNvPr id="6" name="Woodson Principles Critical Thinking and Discussion Questions">
            <a:extLst>
              <a:ext uri="{FF2B5EF4-FFF2-40B4-BE49-F238E27FC236}">
                <a16:creationId xmlns:a16="http://schemas.microsoft.com/office/drawing/2014/main" id="{2824D43F-FE79-5A4C-AA21-2B12842E393B}"/>
              </a:ext>
            </a:extLst>
          </p:cNvPr>
          <p:cNvSpPr txBox="1">
            <a:spLocks/>
          </p:cNvSpPr>
          <p:nvPr/>
        </p:nvSpPr>
        <p:spPr>
          <a:xfrm>
            <a:off x="5029200" y="8740693"/>
            <a:ext cx="11034833"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the outer harbor, visible from Charleston Harbor, was the federal blockade of Charleston. Smalls saw that this was his chance to escape – to commandeer the </a:t>
            </a:r>
            <a:r>
              <a:rPr lang="en-US" sz="3600" i="1" dirty="0">
                <a:solidFill>
                  <a:schemeClr val="tx2">
                    <a:lumMod val="10000"/>
                  </a:schemeClr>
                </a:solidFill>
                <a:latin typeface="Arial" panose="020B0604020202020204" pitchFamily="34" charset="0"/>
                <a:cs typeface="Arial" panose="020B0604020202020204" pitchFamily="34" charset="0"/>
              </a:rPr>
              <a:t>Planter</a:t>
            </a:r>
            <a:r>
              <a:rPr lang="en-US" sz="3600" dirty="0">
                <a:solidFill>
                  <a:schemeClr val="tx2">
                    <a:lumMod val="10000"/>
                  </a:schemeClr>
                </a:solidFill>
                <a:latin typeface="Arial" panose="020B0604020202020204" pitchFamily="34" charset="0"/>
                <a:cs typeface="Arial" panose="020B0604020202020204" pitchFamily="34" charset="0"/>
              </a:rPr>
              <a:t> and steer it right to the Union Navy. </a:t>
            </a:r>
            <a:endParaRPr lang="en-US"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92151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b="1" dirty="0"/>
              <a:t>May 12, 1861: Seizing the </a:t>
            </a:r>
            <a:r>
              <a:rPr lang="en-US" sz="7200" b="1" i="1" dirty="0"/>
              <a:t>Planter</a:t>
            </a:r>
            <a:endParaRPr b="1" dirty="0"/>
          </a:p>
        </p:txBody>
      </p:sp>
      <p:sp>
        <p:nvSpPr>
          <p:cNvPr id="6" name="Woodson Principles Critical Thinking and Discussion Questions">
            <a:extLst>
              <a:ext uri="{FF2B5EF4-FFF2-40B4-BE49-F238E27FC236}">
                <a16:creationId xmlns:a16="http://schemas.microsoft.com/office/drawing/2014/main" id="{0FA9AC16-F9A2-CC4C-A004-635F33DFD4E2}"/>
              </a:ext>
            </a:extLst>
          </p:cNvPr>
          <p:cNvSpPr txBox="1">
            <a:spLocks/>
          </p:cNvSpPr>
          <p:nvPr/>
        </p:nvSpPr>
        <p:spPr>
          <a:xfrm>
            <a:off x="5029200" y="5868121"/>
            <a:ext cx="9855200" cy="197975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Smalls and the others had waited until the last possible moment to tell their families about the plan. When Hannah learned of her husband’s plan, she said</a:t>
            </a:r>
            <a:r>
              <a:rPr lang="en-US" sz="3600">
                <a:solidFill>
                  <a:schemeClr val="tx2">
                    <a:lumMod val="10000"/>
                  </a:schemeClr>
                </a:solidFill>
                <a:latin typeface="Arial" panose="020B0604020202020204" pitchFamily="34" charset="0"/>
                <a:cs typeface="Arial" panose="020B0604020202020204" pitchFamily="34" charset="0"/>
              </a:rPr>
              <a:t>: “It </a:t>
            </a:r>
            <a:r>
              <a:rPr lang="en-US" sz="3600" dirty="0">
                <a:solidFill>
                  <a:schemeClr val="tx2">
                    <a:lumMod val="10000"/>
                  </a:schemeClr>
                </a:solidFill>
                <a:latin typeface="Arial" panose="020B0604020202020204" pitchFamily="34" charset="0"/>
                <a:cs typeface="Arial" panose="020B0604020202020204" pitchFamily="34" charset="0"/>
              </a:rPr>
              <a:t>is a risk, dear, but you and I, and our little ones must be free. I will go, for where you die, I will </a:t>
            </a:r>
            <a:r>
              <a:rPr lang="en-US" sz="3600">
                <a:solidFill>
                  <a:schemeClr val="tx2">
                    <a:lumMod val="10000"/>
                  </a:schemeClr>
                </a:solidFill>
                <a:latin typeface="Arial" panose="020B0604020202020204" pitchFamily="34" charset="0"/>
                <a:cs typeface="Arial" panose="020B0604020202020204" pitchFamily="34" charset="0"/>
              </a:rPr>
              <a:t>die.”</a:t>
            </a:r>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solidFill>
                <a:schemeClr val="tx2">
                  <a:lumMod val="10000"/>
                </a:schemeClr>
              </a:solidFill>
              <a:highlight>
                <a:srgbClr val="FFFF00"/>
              </a:highlight>
              <a:latin typeface="Arial" panose="020B0604020202020204" pitchFamily="34" charset="0"/>
              <a:ea typeface="+mn-lt"/>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When all were aboard and in hiding, they left Charleston Harbor. Smalls signaled Confederate forts with the ship's steam whistle so no one would suspect anything.</a:t>
            </a:r>
            <a:endParaRPr lang="en-US" dirty="0">
              <a:solidFill>
                <a:schemeClr val="tx2">
                  <a:lumMod val="10000"/>
                </a:schemeClr>
              </a:solidFill>
              <a:latin typeface="Arial" panose="020B0604020202020204" pitchFamily="34" charset="0"/>
              <a:cs typeface="Arial" panose="020B0604020202020204" pitchFamily="34" charset="0"/>
            </a:endParaRPr>
          </a:p>
          <a:p>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7" name="Woodson Principles Critical Thinking and Discussion Questions">
            <a:extLst>
              <a:ext uri="{FF2B5EF4-FFF2-40B4-BE49-F238E27FC236}">
                <a16:creationId xmlns:a16="http://schemas.microsoft.com/office/drawing/2014/main" id="{0EB9075D-CF4A-EC45-A50D-32CB0553EA67}"/>
              </a:ext>
            </a:extLst>
          </p:cNvPr>
          <p:cNvSpPr txBox="1">
            <a:spLocks/>
          </p:cNvSpPr>
          <p:nvPr/>
        </p:nvSpPr>
        <p:spPr>
          <a:xfrm>
            <a:off x="5029200" y="2092483"/>
            <a:ext cx="17958263" cy="197975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On May 12, 1862, Smalls and other enslaved members of the crew had to load some heavy guns onto the </a:t>
            </a:r>
            <a:r>
              <a:rPr lang="en-US" sz="3600" i="1" dirty="0">
                <a:solidFill>
                  <a:schemeClr val="tx2">
                    <a:lumMod val="10000"/>
                  </a:schemeClr>
                </a:solidFill>
                <a:latin typeface="Arial" panose="020B0604020202020204" pitchFamily="34" charset="0"/>
                <a:cs typeface="Arial" panose="020B0604020202020204" pitchFamily="34" charset="0"/>
              </a:rPr>
              <a:t>Planter</a:t>
            </a:r>
            <a:r>
              <a:rPr lang="en-US" sz="3600" dirty="0">
                <a:solidFill>
                  <a:schemeClr val="tx2">
                    <a:lumMod val="10000"/>
                  </a:schemeClr>
                </a:solidFill>
                <a:latin typeface="Arial" panose="020B0604020202020204" pitchFamily="34" charset="0"/>
                <a:cs typeface="Arial" panose="020B0604020202020204" pitchFamily="34" charset="0"/>
              </a:rPr>
              <a:t> to be taken to a Confederate fort. They made sure they didn't finish their work before it was dark so that they would be expected to spend the night on the ship.  When the captain and other White crew members went into town for the evening, Smalls put on the captain’s straw hat and sailed the vessel to another wharf where the crew’s family and friends were waiting. </a:t>
            </a:r>
          </a:p>
        </p:txBody>
      </p:sp>
      <p:pic>
        <p:nvPicPr>
          <p:cNvPr id="9" name="Google Shape;147;p9">
            <a:extLst>
              <a:ext uri="{FF2B5EF4-FFF2-40B4-BE49-F238E27FC236}">
                <a16:creationId xmlns:a16="http://schemas.microsoft.com/office/drawing/2014/main" id="{7C4D472C-CBF5-4A0E-9E4A-A51B721B4142}"/>
              </a:ext>
            </a:extLst>
          </p:cNvPr>
          <p:cNvPicPr preferRelativeResize="0"/>
          <p:nvPr/>
        </p:nvPicPr>
        <p:blipFill>
          <a:blip r:embed="rId3">
            <a:extLst>
              <a:ext uri="{28A0092B-C50C-407E-A947-70E740481C1C}">
                <a14:useLocalDpi xmlns:a14="http://schemas.microsoft.com/office/drawing/2010/main" val="0"/>
              </a:ext>
            </a:extLst>
          </a:blip>
          <a:stretch>
            <a:fillRect/>
          </a:stretch>
        </p:blipFill>
        <p:spPr>
          <a:xfrm>
            <a:off x="15505393" y="6120939"/>
            <a:ext cx="7698813" cy="4851862"/>
          </a:xfrm>
          <a:prstGeom prst="rect">
            <a:avLst/>
          </a:prstGeom>
          <a:noFill/>
          <a:ln w="9525" cap="flat" cmpd="sng">
            <a:solidFill>
              <a:srgbClr val="151515"/>
            </a:solidFill>
            <a:prstDash val="solid"/>
            <a:round/>
            <a:headEnd type="none" w="sm" len="sm"/>
            <a:tailEnd type="none" w="sm" len="sm"/>
          </a:ln>
        </p:spPr>
      </p:pic>
      <p:sp>
        <p:nvSpPr>
          <p:cNvPr id="10" name="Google Shape;148;p9">
            <a:extLst>
              <a:ext uri="{FF2B5EF4-FFF2-40B4-BE49-F238E27FC236}">
                <a16:creationId xmlns:a16="http://schemas.microsoft.com/office/drawing/2014/main" id="{1FE593F3-91E4-4B83-8A93-96F407A93851}"/>
              </a:ext>
            </a:extLst>
          </p:cNvPr>
          <p:cNvSpPr txBox="1"/>
          <p:nvPr/>
        </p:nvSpPr>
        <p:spPr>
          <a:xfrm>
            <a:off x="15505392" y="11172111"/>
            <a:ext cx="7698813" cy="451406"/>
          </a:xfrm>
          <a:prstGeom prst="rect">
            <a:avLst/>
          </a:prstGeom>
          <a:noFill/>
          <a:ln>
            <a:noFill/>
          </a:ln>
        </p:spPr>
        <p:txBody>
          <a:bodyPr spcFirstLastPara="1" wrap="square" lIns="25400" tIns="25400" rIns="25400" bIns="25400" anchor="ctr" anchorCtr="0">
            <a:spAutoFit/>
          </a:bodyPr>
          <a:lstStyle/>
          <a:p>
            <a:pPr marL="0" marR="0" lvl="0" indent="0" algn="l" rtl="0">
              <a:lnSpc>
                <a:spcPct val="100000"/>
              </a:lnSpc>
              <a:spcBef>
                <a:spcPts val="0"/>
              </a:spcBef>
              <a:spcAft>
                <a:spcPts val="0"/>
              </a:spcAft>
              <a:buClr>
                <a:schemeClr val="dk2"/>
              </a:buClr>
              <a:buSzPts val="2600"/>
              <a:buFont typeface="Lato"/>
              <a:buNone/>
            </a:pPr>
            <a:r>
              <a:rPr lang="en-US" sz="2600" b="0" i="1" u="none" strike="noStrike" cap="none" dirty="0">
                <a:solidFill>
                  <a:schemeClr val="dk2"/>
                </a:solidFill>
                <a:latin typeface="Arial" panose="020B0604020202020204" pitchFamily="34" charset="0"/>
                <a:ea typeface="Lato"/>
                <a:cs typeface="Arial" panose="020B0604020202020204" pitchFamily="34" charset="0"/>
                <a:sym typeface="Lato"/>
              </a:rPr>
              <a:t>Sunset over modern Charleston, S.C. skyline.</a:t>
            </a:r>
            <a:endParaRPr dirty="0"/>
          </a:p>
        </p:txBody>
      </p:sp>
    </p:spTree>
    <p:extLst>
      <p:ext uri="{BB962C8B-B14F-4D97-AF65-F5344CB8AC3E}">
        <p14:creationId xmlns:p14="http://schemas.microsoft.com/office/powerpoint/2010/main" val="3139498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     Powerpoint Presentation" id="{813EE0E7-93E7-CE4E-869A-E4759684CAEA}" vid="{D94C5021-445D-1A4F-AD2D-51E34FF53E35}"/>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21_BasicWhite</Template>
  <TotalTime>0</TotalTime>
  <Words>4498</Words>
  <Application>Microsoft Office PowerPoint</Application>
  <PresentationFormat>Custom</PresentationFormat>
  <Paragraphs>235</Paragraphs>
  <Slides>29</Slides>
  <Notes>28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Bodoni SvtyTwo ITC TT-Bold</vt:lpstr>
      <vt:lpstr>Bodoni SvtyTwo ITC TT-Book</vt:lpstr>
      <vt:lpstr>Helvetica Neue</vt:lpstr>
      <vt:lpstr>Lato</vt:lpstr>
      <vt:lpstr>Lato Regular</vt:lpstr>
      <vt:lpstr>Lato-Light</vt:lpstr>
      <vt:lpstr>21_BasicWhite</vt:lpstr>
      <vt:lpstr>Robert Smalls Fearless Defender of Black America </vt:lpstr>
      <vt:lpstr>Robert Smalls: A Life of  “Radical Grace”</vt:lpstr>
      <vt:lpstr>Robert Smalls: A Life of  “Radical Grace”  </vt:lpstr>
      <vt:lpstr>Childhood in Slavery  </vt:lpstr>
      <vt:lpstr>Growing Up Gullah  </vt:lpstr>
      <vt:lpstr>Growing Up Gullah  </vt:lpstr>
      <vt:lpstr>Charleston: A Dollar a Week  </vt:lpstr>
      <vt:lpstr>Charleston: The Civil War Begins  </vt:lpstr>
      <vt:lpstr>May 12, 1861: Seizing the Planter</vt:lpstr>
      <vt:lpstr>May 13, 1861: Almost Free</vt:lpstr>
      <vt:lpstr>May 13, 1861: Reaching the USS Onward </vt:lpstr>
      <vt:lpstr>Celebrated Hero of the Union Cause  </vt:lpstr>
      <vt:lpstr>Life in Philadelphia </vt:lpstr>
      <vt:lpstr>Life in Philadelphia  </vt:lpstr>
      <vt:lpstr>Postwar Business Ventures  </vt:lpstr>
      <vt:lpstr>Radical Grace in Action  </vt:lpstr>
      <vt:lpstr>Reconstruction in America  </vt:lpstr>
      <vt:lpstr>Reconstruction in South Carolina  </vt:lpstr>
      <vt:lpstr>Congressman Robert Smalls  </vt:lpstr>
      <vt:lpstr>1876: The Old South Strikes Back </vt:lpstr>
      <vt:lpstr>George Tillman and the “Red Shirts”   </vt:lpstr>
      <vt:lpstr>George Tillman and the “Red Shirts” </vt:lpstr>
      <vt:lpstr>Final Return to Congress  </vt:lpstr>
      <vt:lpstr>1895: One Last Battle with the Enemy</vt:lpstr>
      <vt:lpstr>1895: One Last Battle with the Enemy  </vt:lpstr>
      <vt:lpstr>Later Years in Beaufort </vt:lpstr>
      <vt:lpstr>Family and Legacy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2023-01-23T21:59:18Z</dcterms:created>
  <dcterms:modified xsi:type="dcterms:W3CDTF">2024-06-26T17:38:37Z</dcterms:modified>
  <cp:contentStatus/>
</cp:coreProperties>
</file>