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8"/>
  </p:notesMasterIdLst>
  <p:sldIdLst>
    <p:sldId id="265" r:id="rId2"/>
    <p:sldId id="384" r:id="rId3"/>
    <p:sldId id="388" r:id="rId4"/>
    <p:sldId id="386" r:id="rId5"/>
    <p:sldId id="258" r:id="rId6"/>
    <p:sldId id="359" r:id="rId7"/>
    <p:sldId id="377" r:id="rId8"/>
    <p:sldId id="378" r:id="rId9"/>
    <p:sldId id="376" r:id="rId10"/>
    <p:sldId id="379" r:id="rId11"/>
    <p:sldId id="290" r:id="rId12"/>
    <p:sldId id="336" r:id="rId13"/>
    <p:sldId id="337" r:id="rId14"/>
    <p:sldId id="389" r:id="rId15"/>
    <p:sldId id="375" r:id="rId16"/>
    <p:sldId id="362" r:id="rId17"/>
    <p:sldId id="387" r:id="rId18"/>
    <p:sldId id="383" r:id="rId19"/>
    <p:sldId id="364" r:id="rId20"/>
    <p:sldId id="381" r:id="rId21"/>
    <p:sldId id="382" r:id="rId22"/>
    <p:sldId id="368" r:id="rId23"/>
    <p:sldId id="380" r:id="rId24"/>
    <p:sldId id="385" r:id="rId25"/>
    <p:sldId id="340" r:id="rId26"/>
    <p:sldId id="390" r:id="rId2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
          <a:latin typeface="Helvetica Neue"/>
          <a:ea typeface="Helvetica Neue"/>
          <a:cs typeface="Helvetica Neue"/>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Helvetica Neue"/>
          <a:ea typeface="Helvetica Neue"/>
          <a:cs typeface="Helvetica Neue"/>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Helvetica Neue"/>
          <a:ea typeface="Helvetica Neue"/>
          <a:cs typeface="Helvetica Neue"/>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843"/>
    <p:restoredTop sz="93969" autoAdjust="0"/>
  </p:normalViewPr>
  <p:slideViewPr>
    <p:cSldViewPr snapToGrid="0" snapToObjects="1">
      <p:cViewPr varScale="1">
        <p:scale>
          <a:sx n="34" d="100"/>
          <a:sy n="34" d="100"/>
        </p:scale>
        <p:origin x="156" y="1104"/>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51" name="Shape 151"/>
          <p:cNvSpPr>
            <a:spLocks noGrp="1"/>
          </p:cNvSpPr>
          <p:nvPr>
            <p:ph type="body" sz="quarter" idx="1"/>
          </p:nvPr>
        </p:nvSpPr>
        <p:spPr>
          <a:xfrm>
            <a:off x="914400" y="4343400"/>
            <a:ext cx="5029200" cy="4114800"/>
          </a:xfrm>
          <a:prstGeom prst="rect">
            <a:avLst/>
          </a:prstGeom>
        </p:spPr>
        <p:txBody>
          <a:bodyPr/>
          <a:lstStyle/>
          <a:p>
            <a:endParaRPr dirty="0"/>
          </a:p>
        </p:txBody>
      </p:sp>
    </p:spTree>
  </p:cSld>
  <p:clrMap bg1="lt1" tx1="dk1" bg2="lt2" tx2="dk2" accent1="accent1" accent2="accent2" accent3="accent3" accent4="accent4" accent5="accent5" accent6="accent6" hlink="hlink" folHlink="folHlink"/>
  <p:notesStyle>
    <a:lvl1pPr defTabSz="457200" latinLnBrk="0">
      <a:lnSpc>
        <a:spcPct val="117999"/>
      </a:lnSpc>
      <a:defRPr sz="2200" b="0" i="0">
        <a:latin typeface="Arial" panose="020B0604020202020204" pitchFamily="34" charset="0"/>
        <a:ea typeface="Arial" panose="020B0604020202020204" pitchFamily="34" charset="0"/>
        <a:cs typeface="Arial" panose="020B0604020202020204" pitchFamily="34" charset="0"/>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710985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https://www.alumni.wvu.edu/media/spotlights/katherine-johnson</a:t>
            </a:r>
          </a:p>
        </p:txBody>
      </p:sp>
    </p:spTree>
    <p:extLst>
      <p:ext uri="{BB962C8B-B14F-4D97-AF65-F5344CB8AC3E}">
        <p14:creationId xmlns:p14="http://schemas.microsoft.com/office/powerpoint/2010/main" val="33097847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https://www.today.com/news/katherine-johnson-s-daughters-remember-mom-s-incredible-legacy-t219420</a:t>
            </a:r>
          </a:p>
        </p:txBody>
      </p:sp>
    </p:spTree>
    <p:extLst>
      <p:ext uri="{BB962C8B-B14F-4D97-AF65-F5344CB8AC3E}">
        <p14:creationId xmlns:p14="http://schemas.microsoft.com/office/powerpoint/2010/main" val="3769690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https://www.nasa.gov/centers/langley/news/researchernews/rn_kjohnson.html</a:t>
            </a:r>
          </a:p>
        </p:txBody>
      </p:sp>
    </p:spTree>
    <p:extLst>
      <p:ext uri="{BB962C8B-B14F-4D97-AF65-F5344CB8AC3E}">
        <p14:creationId xmlns:p14="http://schemas.microsoft.com/office/powerpoint/2010/main" val="11242756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https://www.nytimes.com/2016/09/06/books/on-being-black-female-math-whizzes-during-the-space-race.html</a:t>
            </a:r>
          </a:p>
          <a:p>
            <a:r>
              <a:rPr lang="en-US" dirty="0"/>
              <a:t>https://wams.nyhistory.org/growth-and-turmoil/cold-war-beginnings/katherine-johnson/</a:t>
            </a:r>
          </a:p>
        </p:txBody>
      </p:sp>
    </p:spTree>
    <p:extLst>
      <p:ext uri="{BB962C8B-B14F-4D97-AF65-F5344CB8AC3E}">
        <p14:creationId xmlns:p14="http://schemas.microsoft.com/office/powerpoint/2010/main" val="32940712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https://coldwar.unc.edu/2018/07/whos-last/</a:t>
            </a:r>
          </a:p>
        </p:txBody>
      </p:sp>
    </p:spTree>
    <p:extLst>
      <p:ext uri="{BB962C8B-B14F-4D97-AF65-F5344CB8AC3E}">
        <p14:creationId xmlns:p14="http://schemas.microsoft.com/office/powerpoint/2010/main" val="593419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https://www.mentalfloss.com/article/71576/black-female-mathematicians-who-sent-astronauts-space</a:t>
            </a:r>
          </a:p>
        </p:txBody>
      </p:sp>
    </p:spTree>
    <p:extLst>
      <p:ext uri="{BB962C8B-B14F-4D97-AF65-F5344CB8AC3E}">
        <p14:creationId xmlns:p14="http://schemas.microsoft.com/office/powerpoint/2010/main" val="28476226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https://airandspace.si.edu/stories/editorial/glenn-johnson-hidden-figures</a:t>
            </a:r>
          </a:p>
          <a:p>
            <a:pPr marL="0" marR="0" lvl="0" indent="0" defTabSz="457200" eaLnBrk="1" fontAlgn="auto" latinLnBrk="0" hangingPunct="1">
              <a:lnSpc>
                <a:spcPct val="117999"/>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7708339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http://heroicrelics.org/info/project-mercury/redstone-flight-plan.html</a:t>
            </a:r>
          </a:p>
          <a:p>
            <a:r>
              <a:rPr lang="en-US" dirty="0"/>
              <a:t>https://www.vox.com/science-and-health/2020/2/24/21150765/katherine-johnson-death-nasa-legacy-math-hidden-figures</a:t>
            </a:r>
          </a:p>
        </p:txBody>
      </p:sp>
    </p:spTree>
    <p:extLst>
      <p:ext uri="{BB962C8B-B14F-4D97-AF65-F5344CB8AC3E}">
        <p14:creationId xmlns:p14="http://schemas.microsoft.com/office/powerpoint/2010/main" val="22770910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https://www.nasa.gov/feature/katherine-johnson-the-girl-who-loved-to-count</a:t>
            </a:r>
          </a:p>
          <a:p>
            <a:r>
              <a:rPr lang="en-US" dirty="0"/>
              <a:t>https://commons.wikimedia.org/wiki/File:Astronaut_John_Glenn_During_Mercury-Atlas_6_Pre-launch_Activities_-_GPN-2002-000076.jpg</a:t>
            </a:r>
          </a:p>
        </p:txBody>
      </p:sp>
    </p:spTree>
    <p:extLst>
      <p:ext uri="{BB962C8B-B14F-4D97-AF65-F5344CB8AC3E}">
        <p14:creationId xmlns:p14="http://schemas.microsoft.com/office/powerpoint/2010/main" val="21783932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https://www.nasa.gov/feature/katherine-johnson-the-girl-who-loved-to-count</a:t>
            </a:r>
          </a:p>
          <a:p>
            <a:endParaRPr lang="en-US" dirty="0"/>
          </a:p>
        </p:txBody>
      </p:sp>
    </p:spTree>
    <p:extLst>
      <p:ext uri="{BB962C8B-B14F-4D97-AF65-F5344CB8AC3E}">
        <p14:creationId xmlns:p14="http://schemas.microsoft.com/office/powerpoint/2010/main" val="1279729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https://www.realclearscience.com/articles/2019/07/02/your_mobile_phone_vs_apollo_11s_guidance_computer_111026.html</a:t>
            </a:r>
          </a:p>
        </p:txBody>
      </p:sp>
    </p:spTree>
    <p:extLst>
      <p:ext uri="{BB962C8B-B14F-4D97-AF65-F5344CB8AC3E}">
        <p14:creationId xmlns:p14="http://schemas.microsoft.com/office/powerpoint/2010/main" val="660990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https://solarsystem.nasa.gov/people/434/katherine-johnson-1918-2020/</a:t>
            </a:r>
          </a:p>
        </p:txBody>
      </p:sp>
    </p:spTree>
    <p:extLst>
      <p:ext uri="{BB962C8B-B14F-4D97-AF65-F5344CB8AC3E}">
        <p14:creationId xmlns:p14="http://schemas.microsoft.com/office/powerpoint/2010/main" val="41678596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https://www.nasa.gov/image-feature/langley/katherine-johnson-receives-presidential-medal-of-freedom</a:t>
            </a:r>
          </a:p>
        </p:txBody>
      </p:sp>
    </p:spTree>
    <p:extLst>
      <p:ext uri="{BB962C8B-B14F-4D97-AF65-F5344CB8AC3E}">
        <p14:creationId xmlns:p14="http://schemas.microsoft.com/office/powerpoint/2010/main" val="14901479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101723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sym typeface="Helvetica Neue"/>
              </a:rPr>
              <a:t>https://www.nasa.gov/feature/langley/nasa-langley-s-katherine-johnson-computational-research-facility-officially-opens</a:t>
            </a:r>
          </a:p>
          <a:p>
            <a:endParaRPr lang="en-US" sz="2200" dirty="0">
              <a:effectLst/>
              <a:sym typeface="Helvetica Neue"/>
            </a:endParaRPr>
          </a:p>
          <a:p>
            <a:endParaRPr lang="en-US" dirty="0"/>
          </a:p>
        </p:txBody>
      </p:sp>
    </p:spTree>
    <p:extLst>
      <p:ext uri="{BB962C8B-B14F-4D97-AF65-F5344CB8AC3E}">
        <p14:creationId xmlns:p14="http://schemas.microsoft.com/office/powerpoint/2010/main" val="18464578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sym typeface="Helvetica Neue"/>
              </a:rPr>
              <a:t>https://www.aarp.org/politics-society/history/info-2018/katherine-johnson-fd.html</a:t>
            </a:r>
          </a:p>
          <a:p>
            <a:endParaRPr lang="en-US" sz="2200" dirty="0">
              <a:effectLst/>
              <a:sym typeface="Helvetica Neue"/>
            </a:endParaRPr>
          </a:p>
          <a:p>
            <a:endParaRPr lang="en-US" dirty="0"/>
          </a:p>
        </p:txBody>
      </p:sp>
    </p:spTree>
    <p:extLst>
      <p:ext uri="{BB962C8B-B14F-4D97-AF65-F5344CB8AC3E}">
        <p14:creationId xmlns:p14="http://schemas.microsoft.com/office/powerpoint/2010/main" val="1492188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07422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https://www.nasa.gov/content/katherine-johnson-biography</a:t>
            </a:r>
          </a:p>
        </p:txBody>
      </p:sp>
    </p:spTree>
    <p:extLst>
      <p:ext uri="{BB962C8B-B14F-4D97-AF65-F5344CB8AC3E}">
        <p14:creationId xmlns:p14="http://schemas.microsoft.com/office/powerpoint/2010/main" val="3054547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https://moon.nasa.gov/resources/322/hidden-figures-and-katherine-johnson/</a:t>
            </a:r>
          </a:p>
        </p:txBody>
      </p:sp>
    </p:spTree>
    <p:extLst>
      <p:ext uri="{BB962C8B-B14F-4D97-AF65-F5344CB8AC3E}">
        <p14:creationId xmlns:p14="http://schemas.microsoft.com/office/powerpoint/2010/main" val="4633461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https://www.nasa.gov/content/katherine-johnson-biography</a:t>
            </a:r>
          </a:p>
          <a:p>
            <a:endParaRPr lang="en-US" dirty="0"/>
          </a:p>
        </p:txBody>
      </p:sp>
    </p:spTree>
    <p:extLst>
      <p:ext uri="{BB962C8B-B14F-4D97-AF65-F5344CB8AC3E}">
        <p14:creationId xmlns:p14="http://schemas.microsoft.com/office/powerpoint/2010/main" val="40629631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https://www.herald-dispatch.com/news/katherine-johnson-immortalized-with-statue-on-campus-of-wvsu/article_b4a0428a-178f-5e97-89b5-9cb5d683b9cf.html</a:t>
            </a:r>
          </a:p>
        </p:txBody>
      </p:sp>
    </p:spTree>
    <p:extLst>
      <p:ext uri="{BB962C8B-B14F-4D97-AF65-F5344CB8AC3E}">
        <p14:creationId xmlns:p14="http://schemas.microsoft.com/office/powerpoint/2010/main" val="2151385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https://www.maa.org/programs-and-communities/outreach-initiatives/summa/summa-archival-record/william-claytor</a:t>
            </a:r>
          </a:p>
        </p:txBody>
      </p:sp>
    </p:spTree>
    <p:extLst>
      <p:ext uri="{BB962C8B-B14F-4D97-AF65-F5344CB8AC3E}">
        <p14:creationId xmlns:p14="http://schemas.microsoft.com/office/powerpoint/2010/main" val="8611311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https://books.google.com/books/about/My_Remarkable_Journey.html?id=-bPezQEACAAJ</a:t>
            </a:r>
          </a:p>
        </p:txBody>
      </p:sp>
    </p:spTree>
    <p:extLst>
      <p:ext uri="{BB962C8B-B14F-4D97-AF65-F5344CB8AC3E}">
        <p14:creationId xmlns:p14="http://schemas.microsoft.com/office/powerpoint/2010/main" val="15670533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p:spTree>
      <p:nvGrpSpPr>
        <p:cNvPr id="1" name=""/>
        <p:cNvGrpSpPr/>
        <p:nvPr/>
      </p:nvGrpSpPr>
      <p:grpSpPr>
        <a:xfrm>
          <a:off x="0" y="0"/>
          <a:ext cx="0" cy="0"/>
          <a:chOff x="0" y="0"/>
          <a:chExt cx="0" cy="0"/>
        </a:xfrm>
      </p:grpSpPr>
      <p:sp>
        <p:nvSpPr>
          <p:cNvPr id="11" name="1/1"/>
          <p:cNvSpPr txBox="1">
            <a:spLocks noGrp="1"/>
          </p:cNvSpPr>
          <p:nvPr>
            <p:ph type="body" sz="quarter" idx="21" hasCustomPrompt="1"/>
          </p:nvPr>
        </p:nvSpPr>
        <p:spPr>
          <a:xfrm>
            <a:off x="20699293" y="955136"/>
            <a:ext cx="3225766" cy="636979"/>
          </a:xfrm>
          <a:prstGeom prst="rect">
            <a:avLst/>
          </a:prstGeom>
        </p:spPr>
        <p:txBody>
          <a:bodyPr lIns="45719" tIns="45719" rIns="45719" bIns="45719"/>
          <a:lstStyle>
            <a:lvl1pPr marL="0" indent="0" algn="r">
              <a:lnSpc>
                <a:spcPct val="100000"/>
              </a:lnSpc>
              <a:buSzTx/>
              <a:buNone/>
              <a:defRPr sz="2800" b="0" i="0">
                <a:solidFill>
                  <a:srgbClr val="313653"/>
                </a:solidFill>
                <a:latin typeface="Arial" panose="020B0604020202020204" pitchFamily="34" charset="0"/>
                <a:ea typeface="Arial" panose="020B0604020202020204" pitchFamily="34" charset="0"/>
                <a:cs typeface="Arial" panose="020B0604020202020204" pitchFamily="34" charset="0"/>
                <a:sym typeface="Bodoni SvtyTwo ITC TT-Book"/>
              </a:defRPr>
            </a:lvl1pPr>
          </a:lstStyle>
          <a:p>
            <a:r>
              <a:rPr dirty="0"/>
              <a:t>Author and Date</a:t>
            </a:r>
          </a:p>
        </p:txBody>
      </p:sp>
      <p:sp>
        <p:nvSpPr>
          <p:cNvPr id="12" name="Presentation Title"/>
          <p:cNvSpPr txBox="1">
            <a:spLocks noGrp="1"/>
          </p:cNvSpPr>
          <p:nvPr>
            <p:ph type="title" hasCustomPrompt="1"/>
          </p:nvPr>
        </p:nvSpPr>
        <p:spPr>
          <a:xfrm>
            <a:off x="3235412" y="641401"/>
            <a:ext cx="20358152" cy="1264450"/>
          </a:xfrm>
          <a:prstGeom prst="rect">
            <a:avLst/>
          </a:prstGeom>
        </p:spPr>
        <p:txBody>
          <a:bodyPr anchor="b"/>
          <a:lstStyle>
            <a:lvl1pPr>
              <a:defRPr sz="7000" b="0" i="0" spc="-140">
                <a:solidFill>
                  <a:srgbClr val="313653"/>
                </a:solidFill>
                <a:latin typeface="Arial" panose="020B0604020202020204" pitchFamily="34" charset="0"/>
                <a:ea typeface="+mj-ea"/>
                <a:cs typeface="Arial" panose="020B0604020202020204" pitchFamily="34" charset="0"/>
                <a:sym typeface="Bodoni SvtyTwo ITC TT-Bold"/>
              </a:defRPr>
            </a:lvl1pPr>
          </a:lstStyle>
          <a:p>
            <a:r>
              <a:rPr dirty="0"/>
              <a:t>Presentation Title</a:t>
            </a:r>
          </a:p>
        </p:txBody>
      </p:sp>
      <p:sp>
        <p:nvSpPr>
          <p:cNvPr id="13" name="Body Level One…"/>
          <p:cNvSpPr txBox="1">
            <a:spLocks noGrp="1"/>
          </p:cNvSpPr>
          <p:nvPr>
            <p:ph type="body" sz="quarter" idx="1" hasCustomPrompt="1"/>
          </p:nvPr>
        </p:nvSpPr>
        <p:spPr>
          <a:xfrm>
            <a:off x="3235412" y="2191943"/>
            <a:ext cx="20358152" cy="1905001"/>
          </a:xfrm>
          <a:prstGeom prst="rect">
            <a:avLst/>
          </a:prstGeom>
        </p:spPr>
        <p:txBody>
          <a:bodyPr/>
          <a:lstStyle>
            <a:lvl1pPr marL="0" indent="0" defTabSz="825500">
              <a:lnSpc>
                <a:spcPct val="100000"/>
              </a:lnSpc>
              <a:buSzTx/>
              <a:buNone/>
              <a:defRPr sz="3000">
                <a:solidFill>
                  <a:schemeClr val="tx2">
                    <a:lumMod val="10000"/>
                  </a:schemeClr>
                </a:solidFill>
                <a:uFill>
                  <a:solidFill>
                    <a:srgbClr val="000000"/>
                  </a:solidFill>
                </a:uFill>
                <a:latin typeface="+mn-lt"/>
                <a:ea typeface="+mn-ea"/>
                <a:cs typeface="Arial" panose="020B0604020202020204" pitchFamily="34" charset="0"/>
                <a:sym typeface="Lato-Light"/>
              </a:defRPr>
            </a:lvl1pPr>
            <a:lvl2pPr marL="0" indent="457200" defTabSz="825500">
              <a:lnSpc>
                <a:spcPct val="100000"/>
              </a:lnSpc>
              <a:buSzTx/>
              <a:buNone/>
              <a:defRPr sz="3000">
                <a:solidFill>
                  <a:schemeClr val="tx2">
                    <a:lumMod val="10000"/>
                  </a:schemeClr>
                </a:solidFill>
                <a:uFill>
                  <a:solidFill>
                    <a:srgbClr val="000000"/>
                  </a:solidFill>
                </a:uFill>
                <a:latin typeface="+mn-lt"/>
                <a:ea typeface="+mn-ea"/>
                <a:cs typeface="Arial" panose="020B0604020202020204" pitchFamily="34" charset="0"/>
                <a:sym typeface="Lato-Light"/>
              </a:defRPr>
            </a:lvl2pPr>
            <a:lvl3pPr marL="0" indent="914400" defTabSz="825500">
              <a:lnSpc>
                <a:spcPct val="100000"/>
              </a:lnSpc>
              <a:buSzTx/>
              <a:buNone/>
              <a:defRPr sz="3000">
                <a:solidFill>
                  <a:schemeClr val="tx2">
                    <a:lumMod val="10000"/>
                  </a:schemeClr>
                </a:solidFill>
                <a:uFill>
                  <a:solidFill>
                    <a:srgbClr val="000000"/>
                  </a:solidFill>
                </a:uFill>
                <a:latin typeface="+mn-lt"/>
                <a:ea typeface="+mn-ea"/>
                <a:cs typeface="Arial" panose="020B0604020202020204" pitchFamily="34" charset="0"/>
                <a:sym typeface="Lato-Light"/>
              </a:defRPr>
            </a:lvl3pPr>
            <a:lvl4pPr marL="0" indent="1371600" defTabSz="825500">
              <a:lnSpc>
                <a:spcPct val="100000"/>
              </a:lnSpc>
              <a:buSzTx/>
              <a:buNone/>
              <a:defRPr sz="3000">
                <a:solidFill>
                  <a:schemeClr val="tx2">
                    <a:lumMod val="10000"/>
                  </a:schemeClr>
                </a:solidFill>
                <a:uFill>
                  <a:solidFill>
                    <a:srgbClr val="000000"/>
                  </a:solidFill>
                </a:uFill>
                <a:latin typeface="+mn-lt"/>
                <a:ea typeface="+mn-ea"/>
                <a:cs typeface="Arial" panose="020B0604020202020204" pitchFamily="34" charset="0"/>
                <a:sym typeface="Lato-Light"/>
              </a:defRPr>
            </a:lvl4pPr>
            <a:lvl5pPr marL="0" indent="1828800" defTabSz="825500">
              <a:lnSpc>
                <a:spcPct val="100000"/>
              </a:lnSpc>
              <a:buSzTx/>
              <a:buNone/>
              <a:defRPr sz="3000">
                <a:solidFill>
                  <a:schemeClr val="tx2">
                    <a:lumMod val="10000"/>
                  </a:schemeClr>
                </a:solidFill>
                <a:uFill>
                  <a:solidFill>
                    <a:srgbClr val="000000"/>
                  </a:solidFill>
                </a:uFill>
                <a:latin typeface="+mn-lt"/>
                <a:ea typeface="+mn-ea"/>
                <a:cs typeface="Arial" panose="020B0604020202020204" pitchFamily="34" charset="0"/>
                <a:sym typeface="Lato-Light"/>
              </a:defRPr>
            </a:lvl5pPr>
          </a:lstStyle>
          <a:p>
            <a:r>
              <a:rPr dirty="0"/>
              <a:t>Presentation Subtitle</a:t>
            </a:r>
          </a:p>
          <a:p>
            <a:pPr lvl="1"/>
            <a:endParaRPr dirty="0"/>
          </a:p>
          <a:p>
            <a:pPr lvl="2"/>
            <a:endParaRPr dirty="0"/>
          </a:p>
          <a:p>
            <a:pPr lvl="3"/>
            <a:endParaRPr dirty="0"/>
          </a:p>
          <a:p>
            <a:pPr lvl="4"/>
            <a:endParaRPr dirty="0"/>
          </a:p>
        </p:txBody>
      </p:sp>
      <p:sp>
        <p:nvSpPr>
          <p:cNvPr id="16"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
        <p:nvSpPr>
          <p:cNvPr id="27" name="TextBox 26">
            <a:extLst>
              <a:ext uri="{FF2B5EF4-FFF2-40B4-BE49-F238E27FC236}">
                <a16:creationId xmlns:a16="http://schemas.microsoft.com/office/drawing/2014/main" id="{EC4EB2E7-996B-EE41-9365-D7D75856A1CC}"/>
              </a:ext>
            </a:extLst>
          </p:cNvPr>
          <p:cNvSpPr txBox="1"/>
          <p:nvPr userDrawn="1"/>
        </p:nvSpPr>
        <p:spPr>
          <a:xfrm>
            <a:off x="1268507" y="11452417"/>
            <a:ext cx="1756047" cy="1815882"/>
          </a:xfrm>
          <a:prstGeom prst="rect">
            <a:avLst/>
          </a:prstGeom>
          <a:noFill/>
        </p:spPr>
        <p:txBody>
          <a:bodyPr wrap="square" rtlCol="0">
            <a:spAutoFit/>
          </a:bodyPr>
          <a:lstStyle/>
          <a:p>
            <a:pPr algn="ctr"/>
            <a:r>
              <a:rPr lang="en-US" sz="2800" b="0" i="0" dirty="0">
                <a:solidFill>
                  <a:schemeClr val="bg1"/>
                </a:solidFill>
                <a:latin typeface="Arial" panose="020B0604020202020204" pitchFamily="34" charset="0"/>
                <a:cs typeface="Arial" panose="020B0604020202020204" pitchFamily="34" charset="0"/>
              </a:rPr>
              <a:t>Lessons for </a:t>
            </a:r>
          </a:p>
          <a:p>
            <a:pPr algn="ctr"/>
            <a:r>
              <a:rPr lang="en-US" sz="2800" b="0" i="0" dirty="0">
                <a:solidFill>
                  <a:schemeClr val="bg1"/>
                </a:solidFill>
                <a:latin typeface="Arial" panose="020B0604020202020204" pitchFamily="34" charset="0"/>
                <a:cs typeface="Arial" panose="020B0604020202020204" pitchFamily="34" charset="0"/>
              </a:rPr>
              <a:t>Grade School</a:t>
            </a:r>
          </a:p>
        </p:txBody>
      </p:sp>
      <p:pic>
        <p:nvPicPr>
          <p:cNvPr id="10" name="White and Gold.png">
            <a:extLst>
              <a:ext uri="{FF2B5EF4-FFF2-40B4-BE49-F238E27FC236}">
                <a16:creationId xmlns:a16="http://schemas.microsoft.com/office/drawing/2014/main" id="{DFB80AE7-198D-44B8-BF52-58A2661EDBEF}"/>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0" y="0"/>
            <a:ext cx="4637893" cy="13716000"/>
          </a:xfrm>
          <a:prstGeom prst="rect">
            <a:avLst/>
          </a:prstGeom>
          <a:ln w="12700">
            <a:miter lim="400000"/>
          </a:ln>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54" name="Body Level One…"/>
          <p:cNvSpPr txBox="1">
            <a:spLocks noGrp="1"/>
          </p:cNvSpPr>
          <p:nvPr>
            <p:ph type="body" idx="1" hasCustomPrompt="1"/>
          </p:nvPr>
        </p:nvSpPr>
        <p:spPr>
          <a:prstGeom prst="rect">
            <a:avLst/>
          </a:prstGeom>
        </p:spPr>
        <p:txBody>
          <a:bodyPr numCol="2" spcCol="1098550"/>
          <a:lstStyle>
            <a:lvl1pPr>
              <a:defRPr/>
            </a:lvl1pPr>
            <a:lvl2pPr>
              <a:defRPr/>
            </a:lvl2pPr>
            <a:lvl3pPr>
              <a:defRPr/>
            </a:lvl3pPr>
            <a:lvl4pPr>
              <a:defRPr/>
            </a:lvl4pPr>
            <a:lvl5pPr>
              <a:defRPr/>
            </a:lvl5pPr>
          </a:lstStyle>
          <a:p>
            <a:r>
              <a:rPr dirty="0"/>
              <a:t>Slide bullet text</a:t>
            </a:r>
          </a:p>
          <a:p>
            <a:pPr lvl="1"/>
            <a:endParaRPr dirty="0"/>
          </a:p>
          <a:p>
            <a:pPr lvl="2"/>
            <a:endParaRPr dirty="0"/>
          </a:p>
          <a:p>
            <a:pPr lvl="3"/>
            <a:endParaRPr dirty="0"/>
          </a:p>
          <a:p>
            <a:pPr lvl="4"/>
            <a:endParaRPr dirty="0"/>
          </a:p>
        </p:txBody>
      </p:sp>
      <p:sp>
        <p:nvSpPr>
          <p:cNvPr id="55"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1206500" y="1079500"/>
            <a:ext cx="21971000" cy="14331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rPr dirty="0"/>
              <a:t>Slide Title</a:t>
            </a:r>
          </a:p>
        </p:txBody>
      </p:sp>
      <p:sp>
        <p:nvSpPr>
          <p:cNvPr id="3"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rPr dirty="0"/>
              <a:t>Slide bullet text</a:t>
            </a:r>
          </a:p>
          <a:p>
            <a:pPr lvl="1"/>
            <a:endParaRPr dirty="0"/>
          </a:p>
          <a:p>
            <a:pPr lvl="2"/>
            <a:endParaRPr dirty="0"/>
          </a:p>
          <a:p>
            <a:pPr lvl="3"/>
            <a:endParaRPr dirty="0"/>
          </a:p>
          <a:p>
            <a:pPr lvl="4"/>
            <a:endParaRPr dirty="0"/>
          </a:p>
        </p:txBody>
      </p:sp>
      <p:sp>
        <p:nvSpPr>
          <p:cNvPr id="4" name="Slide Number"/>
          <p:cNvSpPr txBox="1">
            <a:spLocks noGrp="1"/>
          </p:cNvSpPr>
          <p:nvPr>
            <p:ph type="sldNum" sz="quarter" idx="2"/>
          </p:nvPr>
        </p:nvSpPr>
        <p:spPr>
          <a:xfrm>
            <a:off x="11993391" y="13076008"/>
            <a:ext cx="384721" cy="379591"/>
          </a:xfrm>
          <a:prstGeom prst="rect">
            <a:avLst/>
          </a:prstGeom>
          <a:ln w="12700">
            <a:miter lim="400000"/>
          </a:ln>
        </p:spPr>
        <p:txBody>
          <a:bodyPr wrap="none" lIns="50800" tIns="50800" rIns="50800" bIns="50800" anchor="b">
            <a:spAutoFit/>
          </a:bodyPr>
          <a:lstStyle>
            <a:lvl1pPr algn="ctr" defTabSz="584200">
              <a:defRPr sz="1800" b="0" i="0">
                <a:solidFill>
                  <a:srgbClr val="000000"/>
                </a:solidFill>
                <a:latin typeface="Arial" panose="020B0604020202020204" pitchFamily="34" charset="0"/>
                <a:ea typeface="Arial" panose="020B0604020202020204" pitchFamily="34" charset="0"/>
                <a:cs typeface="Arial" panose="020B0604020202020204" pitchFamily="34" charset="0"/>
                <a:sym typeface="Helvetica Neue"/>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3" r:id="rId2"/>
  </p:sldLayoutIdLst>
  <p:transition spd="med"/>
  <p:txStyles>
    <p:titleStyle>
      <a:lvl1pPr marL="0" marR="0" indent="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Arial" panose="020B0604020202020204" pitchFamily="34" charset="0"/>
          <a:sym typeface="Lato-Light"/>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p:titleStyle>
    <p:bodyStyle>
      <a:lvl1pPr marL="254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1pPr>
      <a:lvl2pPr marL="863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2pPr>
      <a:lvl3pPr marL="1473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3pPr>
      <a:lvl4pPr marL="2082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4pPr>
      <a:lvl5pPr marL="26924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microsoft.com/office/2007/relationships/hdphoto" Target="../media/hdphoto1.wdp"/><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158116" y="914400"/>
            <a:ext cx="9862561" cy="1100215"/>
          </a:xfrm>
          <a:prstGeom prst="rect">
            <a:avLst/>
          </a:prstGeom>
        </p:spPr>
        <p:txBody>
          <a:bodyPr anchor="t">
            <a:noAutofit/>
          </a:bodyPr>
          <a:lstStyle/>
          <a:p>
            <a:pPr>
              <a:lnSpc>
                <a:spcPct val="100000"/>
              </a:lnSpc>
              <a:spcBef>
                <a:spcPts val="600"/>
              </a:spcBef>
              <a:spcAft>
                <a:spcPts val="1200"/>
              </a:spcAft>
            </a:pPr>
            <a:r>
              <a:rPr lang="en-US" sz="7200" b="1" dirty="0">
                <a:solidFill>
                  <a:schemeClr val="tx2">
                    <a:lumMod val="10000"/>
                  </a:schemeClr>
                </a:solidFill>
              </a:rPr>
              <a:t>Katherine Johnson</a:t>
            </a:r>
            <a:br>
              <a:rPr lang="en-US" dirty="0">
                <a:solidFill>
                  <a:schemeClr val="tx2">
                    <a:lumMod val="10000"/>
                  </a:schemeClr>
                </a:solidFill>
              </a:rPr>
            </a:br>
            <a:r>
              <a:rPr lang="en-US" sz="4800" dirty="0">
                <a:solidFill>
                  <a:schemeClr val="tx2">
                    <a:lumMod val="10000"/>
                  </a:schemeClr>
                </a:solidFill>
              </a:rPr>
              <a:t>Hidden Figure” and NASA Pioneer</a:t>
            </a:r>
            <a:endParaRPr sz="4800" dirty="0">
              <a:solidFill>
                <a:schemeClr val="tx2">
                  <a:lumMod val="10000"/>
                </a:schemeClr>
              </a:solidFill>
            </a:endParaRPr>
          </a:p>
        </p:txBody>
      </p:sp>
      <p:sp>
        <p:nvSpPr>
          <p:cNvPr id="3" name="Woodson Principles Critical Thinking and Discussion Questions">
            <a:extLst>
              <a:ext uri="{FF2B5EF4-FFF2-40B4-BE49-F238E27FC236}">
                <a16:creationId xmlns:a16="http://schemas.microsoft.com/office/drawing/2014/main" id="{A328A876-923C-B346-935E-5F7655038368}"/>
              </a:ext>
            </a:extLst>
          </p:cNvPr>
          <p:cNvSpPr txBox="1">
            <a:spLocks/>
          </p:cNvSpPr>
          <p:nvPr/>
        </p:nvSpPr>
        <p:spPr>
          <a:xfrm>
            <a:off x="3798920" y="2985816"/>
            <a:ext cx="19177347" cy="17627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sz="4000" dirty="0">
              <a:cs typeface="Arial" panose="020B0604020202020204" pitchFamily="34" charset="0"/>
            </a:endParaRPr>
          </a:p>
          <a:p>
            <a:pPr hangingPunct="1"/>
            <a:endParaRPr lang="en-US" dirty="0">
              <a:cs typeface="Arial" panose="020B0604020202020204" pitchFamily="34" charset="0"/>
            </a:endParaRPr>
          </a:p>
        </p:txBody>
      </p:sp>
      <p:sp>
        <p:nvSpPr>
          <p:cNvPr id="6" name="TextBox 5">
            <a:extLst>
              <a:ext uri="{FF2B5EF4-FFF2-40B4-BE49-F238E27FC236}">
                <a16:creationId xmlns:a16="http://schemas.microsoft.com/office/drawing/2014/main" id="{6323D642-735A-B549-9F65-54081BCACB74}"/>
              </a:ext>
            </a:extLst>
          </p:cNvPr>
          <p:cNvSpPr txBox="1"/>
          <p:nvPr/>
        </p:nvSpPr>
        <p:spPr>
          <a:xfrm>
            <a:off x="6184543" y="3599493"/>
            <a:ext cx="2984791" cy="11490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4000" dirty="0">
                <a:solidFill>
                  <a:schemeClr val="tx2">
                    <a:lumMod val="10000"/>
                  </a:schemeClr>
                </a:solidFill>
                <a:latin typeface="Arial" panose="020B0604020202020204" pitchFamily="34" charset="0"/>
                <a:cs typeface="Arial" panose="020B0604020202020204" pitchFamily="34" charset="0"/>
              </a:rPr>
              <a:t>1918 - 2020 </a:t>
            </a:r>
          </a:p>
          <a:p>
            <a:pPr marL="0" marR="0" indent="0" algn="l" defTabSz="2438338" rtl="0" fontAlgn="auto" latinLnBrk="0" hangingPunct="0">
              <a:lnSpc>
                <a:spcPct val="100000"/>
              </a:lnSpc>
              <a:spcBef>
                <a:spcPts val="0"/>
              </a:spcBef>
              <a:spcAft>
                <a:spcPts val="0"/>
              </a:spcAft>
              <a:buClrTx/>
              <a:buSzTx/>
              <a:buFontTx/>
              <a:buNone/>
              <a:tabLst/>
            </a:pPr>
            <a:endParaRPr kumimoji="0" lang="en-US" sz="2800" u="none" strike="noStrike" cap="none" spc="0" normalizeH="0" baseline="0" dirty="0">
              <a:ln>
                <a:noFill/>
              </a:ln>
              <a:solidFill>
                <a:schemeClr val="tx2">
                  <a:lumMod val="10000"/>
                </a:schemeClr>
              </a:solidFill>
              <a:effectLst/>
              <a:uFillTx/>
              <a:latin typeface="Arial" panose="020B0604020202020204" pitchFamily="34" charset="0"/>
              <a:cs typeface="Arial" panose="020B0604020202020204" pitchFamily="34" charset="0"/>
              <a:sym typeface="Bodoni SvtyTwo ITC TT-Book"/>
            </a:endParaRPr>
          </a:p>
        </p:txBody>
      </p:sp>
      <p:sp>
        <p:nvSpPr>
          <p:cNvPr id="7" name="Lorem ipsum…">
            <a:extLst>
              <a:ext uri="{FF2B5EF4-FFF2-40B4-BE49-F238E27FC236}">
                <a16:creationId xmlns:a16="http://schemas.microsoft.com/office/drawing/2014/main" id="{D7AADA00-B515-FA41-BCC1-FB3A9C650B38}"/>
              </a:ext>
            </a:extLst>
          </p:cNvPr>
          <p:cNvSpPr txBox="1"/>
          <p:nvPr/>
        </p:nvSpPr>
        <p:spPr>
          <a:xfrm>
            <a:off x="6185846" y="5016204"/>
            <a:ext cx="7306635" cy="669890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numCol="1" spcCol="1017907"/>
          <a:lstStyle/>
          <a:p>
            <a:r>
              <a:rPr lang="en-US" sz="4000" dirty="0">
                <a:solidFill>
                  <a:schemeClr val="tx2">
                    <a:lumMod val="10000"/>
                  </a:schemeClr>
                </a:solidFill>
                <a:latin typeface="Arial" panose="020B0604020202020204" pitchFamily="34" charset="0"/>
                <a:cs typeface="Arial" panose="020B0604020202020204" pitchFamily="34" charset="0"/>
              </a:rPr>
              <a:t>Mathematician</a:t>
            </a:r>
          </a:p>
          <a:p>
            <a:endParaRPr lang="en-US" sz="4000" dirty="0">
              <a:solidFill>
                <a:schemeClr val="tx2">
                  <a:lumMod val="10000"/>
                </a:schemeClr>
              </a:solidFill>
              <a:latin typeface="Arial" panose="020B0604020202020204" pitchFamily="34" charset="0"/>
              <a:cs typeface="Arial" panose="020B0604020202020204" pitchFamily="34" charset="0"/>
            </a:endParaRPr>
          </a:p>
          <a:p>
            <a:r>
              <a:rPr lang="en-US" sz="4000" dirty="0">
                <a:solidFill>
                  <a:schemeClr val="tx2">
                    <a:lumMod val="10000"/>
                  </a:schemeClr>
                </a:solidFill>
                <a:latin typeface="Arial" panose="020B0604020202020204" pitchFamily="34" charset="0"/>
                <a:cs typeface="Arial" panose="020B0604020202020204" pitchFamily="34" charset="0"/>
              </a:rPr>
              <a:t>Space Program Trailblazer</a:t>
            </a:r>
          </a:p>
          <a:p>
            <a:endParaRPr lang="en-US" sz="4000" dirty="0">
              <a:solidFill>
                <a:schemeClr val="tx2">
                  <a:lumMod val="10000"/>
                </a:schemeClr>
              </a:solidFill>
              <a:latin typeface="Arial" panose="020B0604020202020204" pitchFamily="34" charset="0"/>
              <a:cs typeface="Arial" panose="020B0604020202020204" pitchFamily="34" charset="0"/>
            </a:endParaRPr>
          </a:p>
          <a:p>
            <a:r>
              <a:rPr lang="en-US" sz="4000" dirty="0">
                <a:solidFill>
                  <a:schemeClr val="tx2">
                    <a:lumMod val="10000"/>
                  </a:schemeClr>
                </a:solidFill>
                <a:latin typeface="Arial" panose="020B0604020202020204" pitchFamily="34" charset="0"/>
                <a:cs typeface="Arial" panose="020B0604020202020204" pitchFamily="34" charset="0"/>
              </a:rPr>
              <a:t>“Human Computer”</a:t>
            </a:r>
          </a:p>
          <a:p>
            <a:endParaRPr lang="en-US" sz="4000" dirty="0">
              <a:solidFill>
                <a:schemeClr val="tx2">
                  <a:lumMod val="10000"/>
                </a:schemeClr>
              </a:solidFill>
              <a:latin typeface="Arial" panose="020B0604020202020204" pitchFamily="34" charset="0"/>
              <a:cs typeface="Arial" panose="020B0604020202020204" pitchFamily="34" charset="0"/>
            </a:endParaRPr>
          </a:p>
          <a:p>
            <a:r>
              <a:rPr lang="en-US" sz="4000" dirty="0">
                <a:solidFill>
                  <a:schemeClr val="tx2">
                    <a:lumMod val="10000"/>
                  </a:schemeClr>
                </a:solidFill>
                <a:latin typeface="Arial" panose="020B0604020202020204" pitchFamily="34" charset="0"/>
                <a:cs typeface="Arial" panose="020B0604020202020204" pitchFamily="34" charset="0"/>
              </a:rPr>
              <a:t>Medal of Freedom Recipient</a:t>
            </a:r>
          </a:p>
          <a:p>
            <a:endParaRPr lang="en-US" sz="4000" dirty="0">
              <a:solidFill>
                <a:schemeClr val="tx2">
                  <a:lumMod val="10000"/>
                </a:schemeClr>
              </a:solidFill>
              <a:latin typeface="Arial" panose="020B0604020202020204" pitchFamily="34" charset="0"/>
              <a:cs typeface="Arial" panose="020B0604020202020204" pitchFamily="34" charset="0"/>
            </a:endParaRPr>
          </a:p>
          <a:p>
            <a:r>
              <a:rPr lang="en-US" sz="4000" dirty="0">
                <a:solidFill>
                  <a:schemeClr val="tx2">
                    <a:lumMod val="10000"/>
                  </a:schemeClr>
                </a:solidFill>
                <a:latin typeface="Arial" panose="020B0604020202020204" pitchFamily="34" charset="0"/>
                <a:cs typeface="Arial" panose="020B0604020202020204" pitchFamily="34" charset="0"/>
              </a:rPr>
              <a:t>Inspiration to Women in STEM</a:t>
            </a:r>
          </a:p>
          <a:p>
            <a:endParaRPr lang="en-US" dirty="0">
              <a:solidFill>
                <a:schemeClr val="tx2">
                  <a:lumMod val="10000"/>
                </a:schemeClr>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24326F2D-C13C-6344-8816-32B533437C6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539748" y="1458849"/>
            <a:ext cx="8037292" cy="10115902"/>
          </a:xfrm>
          <a:prstGeom prst="rect">
            <a:avLst/>
          </a:prstGeom>
          <a:effectLst>
            <a:softEdge rad="127000"/>
          </a:effectLst>
          <a:scene3d>
            <a:camera prst="orthographicFront"/>
            <a:lightRig rig="threePt" dir="t"/>
          </a:scene3d>
          <a:sp3d>
            <a:bevelT w="0" h="0"/>
          </a:sp3d>
        </p:spPr>
      </p:pic>
      <p:sp>
        <p:nvSpPr>
          <p:cNvPr id="8" name="Rectangle 7">
            <a:extLst>
              <a:ext uri="{FF2B5EF4-FFF2-40B4-BE49-F238E27FC236}">
                <a16:creationId xmlns:a16="http://schemas.microsoft.com/office/drawing/2014/main" id="{0FCCB050-5EC7-0D45-BEE9-D38DD86301C6}"/>
              </a:ext>
            </a:extLst>
          </p:cNvPr>
          <p:cNvSpPr/>
          <p:nvPr/>
        </p:nvSpPr>
        <p:spPr>
          <a:xfrm>
            <a:off x="13836315" y="11546782"/>
            <a:ext cx="8740725" cy="954107"/>
          </a:xfrm>
          <a:prstGeom prst="rect">
            <a:avLst/>
          </a:prstGeom>
        </p:spPr>
        <p:txBody>
          <a:bodyPr wrap="square">
            <a:spAutoFit/>
          </a:bodyPr>
          <a:lstStyle/>
          <a:p>
            <a:pPr algn="r"/>
            <a:r>
              <a:rPr lang="en-US" dirty="0">
                <a:solidFill>
                  <a:schemeClr val="bg2"/>
                </a:solidFill>
                <a:latin typeface="Arial" panose="020B0604020202020204" pitchFamily="34" charset="0"/>
                <a:cs typeface="Arial" panose="020B0604020202020204" pitchFamily="34" charset="0"/>
              </a:rPr>
              <a:t>Katherine Johnson working as a NASA mathematician at the Langley Research Center in Virginia, c. 1966.</a:t>
            </a:r>
          </a:p>
        </p:txBody>
      </p:sp>
      <p:pic>
        <p:nvPicPr>
          <p:cNvPr id="4" name="Picture 3">
            <a:extLst>
              <a:ext uri="{FF2B5EF4-FFF2-40B4-BE49-F238E27FC236}">
                <a16:creationId xmlns:a16="http://schemas.microsoft.com/office/drawing/2014/main" id="{A3ECDB70-20F5-4892-8B98-A5C0D8AE193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733638" y="13032278"/>
            <a:ext cx="1650361" cy="683721"/>
          </a:xfrm>
          <a:prstGeom prst="rect">
            <a:avLst/>
          </a:prstGeom>
        </p:spPr>
      </p:pic>
    </p:spTree>
    <p:extLst>
      <p:ext uri="{BB962C8B-B14F-4D97-AF65-F5344CB8AC3E}">
        <p14:creationId xmlns:p14="http://schemas.microsoft.com/office/powerpoint/2010/main" val="41566884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464500"/>
            <a:ext cx="11686674" cy="1799780"/>
          </a:xfrm>
          <a:prstGeom prst="rect">
            <a:avLst/>
          </a:prstGeom>
        </p:spPr>
        <p:txBody>
          <a:bodyPr>
            <a:noAutofit/>
          </a:bodyPr>
          <a:lstStyle/>
          <a:p>
            <a:r>
              <a:rPr lang="en-US" sz="4000" dirty="0">
                <a:uFillTx/>
                <a:ea typeface="Bodoni SvtyTwo ITC TT-Book"/>
                <a:cs typeface="Arial" panose="020B0604020202020204" pitchFamily="34" charset="0"/>
                <a:sym typeface="Bodoni SvtyTwo ITC TT-Book"/>
              </a:rPr>
              <a:t>In 1939, Johnson had the chance to enroll in a graduate math program – and integrate higher education in West Virginia. She and two men became the first Black students to attend the state’s flagship school, West Virginia University. But after the first semester, Johnson left the university to focus on building a family with her first husband, James Goble.</a:t>
            </a:r>
            <a:endParaRPr lang="en-US" sz="4000" dirty="0">
              <a:highlight>
                <a:srgbClr val="FFFF00"/>
              </a:highlight>
              <a:uFillTx/>
              <a:ea typeface="Bodoni SvtyTwo ITC TT-Book"/>
              <a:cs typeface="Arial" panose="020B0604020202020204" pitchFamily="34" charset="0"/>
              <a:sym typeface="Bodoni SvtyTwo ITC TT-Book"/>
            </a:endParaRPr>
          </a:p>
        </p:txBody>
      </p:sp>
      <p:sp>
        <p:nvSpPr>
          <p:cNvPr id="8" name="Woodson Principles…">
            <a:extLst>
              <a:ext uri="{FF2B5EF4-FFF2-40B4-BE49-F238E27FC236}">
                <a16:creationId xmlns:a16="http://schemas.microsoft.com/office/drawing/2014/main" id="{BF3098F4-71D2-7B42-B5B7-A24547A44D3B}"/>
              </a:ext>
            </a:extLst>
          </p:cNvPr>
          <p:cNvSpPr txBox="1">
            <a:spLocks/>
          </p:cNvSpPr>
          <p:nvPr/>
        </p:nvSpPr>
        <p:spPr>
          <a:xfrm>
            <a:off x="5029200" y="914400"/>
            <a:ext cx="1676400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sz="7200" b="1" dirty="0">
                <a:solidFill>
                  <a:schemeClr val="tx2">
                    <a:lumMod val="10000"/>
                  </a:schemeClr>
                </a:solidFill>
                <a:latin typeface="Arial" panose="020B0604020202020204" pitchFamily="34" charset="0"/>
                <a:cs typeface="Arial" panose="020B0604020202020204" pitchFamily="34" charset="0"/>
              </a:rPr>
              <a:t>Integrating West Virginia University</a:t>
            </a:r>
          </a:p>
        </p:txBody>
      </p:sp>
      <p:pic>
        <p:nvPicPr>
          <p:cNvPr id="10" name="Picture 9">
            <a:extLst>
              <a:ext uri="{FF2B5EF4-FFF2-40B4-BE49-F238E27FC236}">
                <a16:creationId xmlns:a16="http://schemas.microsoft.com/office/drawing/2014/main" id="{71187DED-8C03-7147-877C-934A994379A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155081" y="2464500"/>
            <a:ext cx="5531542" cy="10006178"/>
          </a:xfrm>
          <a:prstGeom prst="rect">
            <a:avLst/>
          </a:prstGeom>
          <a:effectLst>
            <a:softEdge rad="127000"/>
          </a:effectLst>
        </p:spPr>
      </p:pic>
      <p:sp>
        <p:nvSpPr>
          <p:cNvPr id="12" name="Rectangle 11">
            <a:extLst>
              <a:ext uri="{FF2B5EF4-FFF2-40B4-BE49-F238E27FC236}">
                <a16:creationId xmlns:a16="http://schemas.microsoft.com/office/drawing/2014/main" id="{86AF3708-225C-BE43-B6EE-5E7404770A2C}"/>
              </a:ext>
            </a:extLst>
          </p:cNvPr>
          <p:cNvSpPr/>
          <p:nvPr/>
        </p:nvSpPr>
        <p:spPr>
          <a:xfrm>
            <a:off x="5534526" y="11516571"/>
            <a:ext cx="11686674" cy="954107"/>
          </a:xfrm>
          <a:prstGeom prst="rect">
            <a:avLst/>
          </a:prstGeom>
        </p:spPr>
        <p:txBody>
          <a:bodyPr wrap="square">
            <a:spAutoFit/>
          </a:bodyPr>
          <a:lstStyle/>
          <a:p>
            <a:pPr algn="r"/>
            <a:r>
              <a:rPr lang="en-US" dirty="0">
                <a:solidFill>
                  <a:schemeClr val="bg2"/>
                </a:solidFill>
                <a:latin typeface="Arial" panose="020B0604020202020204" pitchFamily="34" charset="0"/>
                <a:cs typeface="Arial" panose="020B0604020202020204" pitchFamily="34" charset="0"/>
              </a:rPr>
              <a:t>Statue of Katherine Johnson on the campus of West Virginia State University in Institute, unveiled in 2018 on the eve of her 100th birthday.</a:t>
            </a:r>
          </a:p>
        </p:txBody>
      </p:sp>
      <p:sp>
        <p:nvSpPr>
          <p:cNvPr id="9" name="Woodson Principles Critical Thinking and Discussion Questions">
            <a:extLst>
              <a:ext uri="{FF2B5EF4-FFF2-40B4-BE49-F238E27FC236}">
                <a16:creationId xmlns:a16="http://schemas.microsoft.com/office/drawing/2014/main" id="{94A9CDF8-D6E2-C344-AF29-E4A34442C28E}"/>
              </a:ext>
            </a:extLst>
          </p:cNvPr>
          <p:cNvSpPr txBox="1">
            <a:spLocks/>
          </p:cNvSpPr>
          <p:nvPr/>
        </p:nvSpPr>
        <p:spPr>
          <a:xfrm>
            <a:off x="5029200" y="7907461"/>
            <a:ext cx="11333747"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b="1" dirty="0">
                <a:solidFill>
                  <a:schemeClr val="tx2">
                    <a:lumMod val="10000"/>
                  </a:schemeClr>
                </a:solidFill>
                <a:uFillTx/>
                <a:latin typeface="Arial" panose="020B0604020202020204" pitchFamily="34" charset="0"/>
                <a:ea typeface="Bodoni SvtyTwo ITC TT-Book"/>
                <a:cs typeface="Arial" panose="020B0604020202020204" pitchFamily="34" charset="0"/>
                <a:sym typeface="Bodoni SvtyTwo ITC TT-Book"/>
              </a:rPr>
              <a:t>What people, events, or images do you associate with efforts to racially integrate schools?  What kinds of opposition did Katherine Johnson likely face?</a:t>
            </a:r>
          </a:p>
        </p:txBody>
      </p:sp>
    </p:spTree>
    <p:extLst>
      <p:ext uri="{BB962C8B-B14F-4D97-AF65-F5344CB8AC3E}">
        <p14:creationId xmlns:p14="http://schemas.microsoft.com/office/powerpoint/2010/main" val="142414315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Woodson Principles…">
            <a:extLst>
              <a:ext uri="{FF2B5EF4-FFF2-40B4-BE49-F238E27FC236}">
                <a16:creationId xmlns:a16="http://schemas.microsoft.com/office/drawing/2014/main" id="{BF3098F4-71D2-7B42-B5B7-A24547A44D3B}"/>
              </a:ext>
            </a:extLst>
          </p:cNvPr>
          <p:cNvSpPr txBox="1">
            <a:spLocks/>
          </p:cNvSpPr>
          <p:nvPr/>
        </p:nvSpPr>
        <p:spPr>
          <a:xfrm>
            <a:off x="5029200" y="914400"/>
            <a:ext cx="15343845"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sz="7200" b="1" dirty="0">
                <a:solidFill>
                  <a:schemeClr val="tx2">
                    <a:lumMod val="10000"/>
                  </a:schemeClr>
                </a:solidFill>
                <a:latin typeface="Arial" panose="020B0604020202020204" pitchFamily="34" charset="0"/>
                <a:cs typeface="Arial" panose="020B0604020202020204" pitchFamily="34" charset="0"/>
              </a:rPr>
              <a:t>Family and Teaching</a:t>
            </a:r>
          </a:p>
        </p:txBody>
      </p:sp>
      <p:sp>
        <p:nvSpPr>
          <p:cNvPr id="6" name="TextBox 5">
            <a:extLst>
              <a:ext uri="{FF2B5EF4-FFF2-40B4-BE49-F238E27FC236}">
                <a16:creationId xmlns:a16="http://schemas.microsoft.com/office/drawing/2014/main" id="{7A0BF14D-B1C5-AA4E-99B1-50A494FDF67C}"/>
              </a:ext>
            </a:extLst>
          </p:cNvPr>
          <p:cNvSpPr txBox="1"/>
          <p:nvPr/>
        </p:nvSpPr>
        <p:spPr>
          <a:xfrm>
            <a:off x="10275401" y="2426153"/>
            <a:ext cx="12378122" cy="92743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dirty="0">
                <a:solidFill>
                  <a:schemeClr val="tx2">
                    <a:lumMod val="10000"/>
                  </a:schemeClr>
                </a:solidFill>
                <a:latin typeface="Arial" panose="020B0604020202020204" pitchFamily="34" charset="0"/>
                <a:cs typeface="Arial" panose="020B0604020202020204" pitchFamily="34" charset="0"/>
              </a:rPr>
              <a:t>Katherine and James had three daughters: Constance, Joylette, and Katherine, all of whom were encouraged by their parents to value math and science. </a:t>
            </a:r>
          </a:p>
          <a:p>
            <a:endParaRPr lang="en-US" sz="1800" dirty="0">
              <a:solidFill>
                <a:schemeClr val="tx2">
                  <a:lumMod val="10000"/>
                </a:schemeClr>
              </a:solidFill>
              <a:latin typeface="Arial" panose="020B0604020202020204" pitchFamily="34" charset="0"/>
              <a:cs typeface="Arial" panose="020B0604020202020204" pitchFamily="34" charset="0"/>
            </a:endParaRPr>
          </a:p>
          <a:p>
            <a:r>
              <a:rPr lang="en-US" sz="4000" dirty="0">
                <a:solidFill>
                  <a:schemeClr val="tx2">
                    <a:lumMod val="10000"/>
                  </a:schemeClr>
                </a:solidFill>
                <a:latin typeface="Arial" panose="020B0604020202020204" pitchFamily="34" charset="0"/>
                <a:cs typeface="Arial" panose="020B0604020202020204" pitchFamily="34" charset="0"/>
              </a:rPr>
              <a:t>Johnson worked as a schoolteacher once her children were older; even after her career at NASA, she kept a love of teaching, sharing her experiences in the space program with students across the nation. </a:t>
            </a:r>
          </a:p>
          <a:p>
            <a:endParaRPr lang="en-US" sz="1800" dirty="0">
              <a:solidFill>
                <a:schemeClr val="tx2">
                  <a:lumMod val="10000"/>
                </a:schemeClr>
              </a:solidFill>
              <a:latin typeface="Arial" panose="020B0604020202020204" pitchFamily="34" charset="0"/>
              <a:cs typeface="Arial" panose="020B0604020202020204" pitchFamily="34" charset="0"/>
            </a:endParaRPr>
          </a:p>
          <a:p>
            <a:r>
              <a:rPr lang="en-US" sz="4000" dirty="0">
                <a:solidFill>
                  <a:schemeClr val="tx2">
                    <a:lumMod val="10000"/>
                  </a:schemeClr>
                </a:solidFill>
                <a:latin typeface="Arial" panose="020B0604020202020204" pitchFamily="34" charset="0"/>
                <a:cs typeface="Arial" panose="020B0604020202020204" pitchFamily="34" charset="0"/>
              </a:rPr>
              <a:t>In 1952, she heard from a friend that the National Advisory Committee for Aeronautics (NACA) was hiring Black mathematicians at their Langley Memorial Aeronautical Laboratory in  Virginia. The family moved to nearby Newport News, and Johnson joined the pool of “computers” at Langley in summer of 1953.</a:t>
            </a:r>
          </a:p>
        </p:txBody>
      </p:sp>
      <p:pic>
        <p:nvPicPr>
          <p:cNvPr id="3" name="Picture 2">
            <a:extLst>
              <a:ext uri="{FF2B5EF4-FFF2-40B4-BE49-F238E27FC236}">
                <a16:creationId xmlns:a16="http://schemas.microsoft.com/office/drawing/2014/main" id="{31C037AC-7689-7241-B8E0-A0AAF85E2C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8348" y="2630835"/>
            <a:ext cx="7112000" cy="7950200"/>
          </a:xfrm>
          <a:prstGeom prst="rect">
            <a:avLst/>
          </a:prstGeom>
          <a:effectLst>
            <a:softEdge rad="127000"/>
          </a:effectLst>
        </p:spPr>
      </p:pic>
      <p:sp>
        <p:nvSpPr>
          <p:cNvPr id="9" name="Rectangle 8">
            <a:extLst>
              <a:ext uri="{FF2B5EF4-FFF2-40B4-BE49-F238E27FC236}">
                <a16:creationId xmlns:a16="http://schemas.microsoft.com/office/drawing/2014/main" id="{7CA0A9B8-8CBD-1643-9989-F19691C5CFFF}"/>
              </a:ext>
            </a:extLst>
          </p:cNvPr>
          <p:cNvSpPr/>
          <p:nvPr/>
        </p:nvSpPr>
        <p:spPr>
          <a:xfrm>
            <a:off x="5029200" y="10658646"/>
            <a:ext cx="4591149" cy="1077218"/>
          </a:xfrm>
          <a:prstGeom prst="rect">
            <a:avLst/>
          </a:prstGeom>
        </p:spPr>
        <p:txBody>
          <a:bodyPr wrap="square">
            <a:spAutoFit/>
          </a:bodyPr>
          <a:lstStyle/>
          <a:p>
            <a:pPr algn="ctr"/>
            <a:r>
              <a:rPr lang="en-US" sz="3200" dirty="0">
                <a:solidFill>
                  <a:schemeClr val="bg2"/>
                </a:solidFill>
                <a:latin typeface="Arial" panose="020B0604020202020204" pitchFamily="34" charset="0"/>
                <a:cs typeface="Arial" panose="020B0604020202020204" pitchFamily="34" charset="0"/>
              </a:rPr>
              <a:t>Johnson and her daughters, c. 1940s.</a:t>
            </a:r>
          </a:p>
        </p:txBody>
      </p:sp>
    </p:spTree>
    <p:extLst>
      <p:ext uri="{BB962C8B-B14F-4D97-AF65-F5344CB8AC3E}">
        <p14:creationId xmlns:p14="http://schemas.microsoft.com/office/powerpoint/2010/main" val="13935663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animEffect transition="in" filter="fade">
                                      <p:cBhvr>
                                        <p:cTn id="15"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B70384-5762-D74C-A961-09FFAF472B8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3487400" y="4838211"/>
            <a:ext cx="9286895" cy="4814430"/>
          </a:xfrm>
          <a:prstGeom prst="rect">
            <a:avLst/>
          </a:prstGeom>
        </p:spPr>
      </p:pic>
      <p:sp>
        <p:nvSpPr>
          <p:cNvPr id="154" name="Woodson Principles Critical Thinking and Discussion Questions"/>
          <p:cNvSpPr txBox="1">
            <a:spLocks noGrp="1"/>
          </p:cNvSpPr>
          <p:nvPr>
            <p:ph type="subTitle" sz="quarter" idx="1"/>
          </p:nvPr>
        </p:nvSpPr>
        <p:spPr>
          <a:xfrm>
            <a:off x="5029200" y="2191981"/>
            <a:ext cx="17801761" cy="1799780"/>
          </a:xfrm>
          <a:prstGeom prst="rect">
            <a:avLst/>
          </a:prstGeom>
        </p:spPr>
        <p:txBody>
          <a:bodyPr>
            <a:noAutofit/>
          </a:bodyPr>
          <a:lstStyle/>
          <a:p>
            <a:r>
              <a:rPr lang="en-US" sz="3800" dirty="0"/>
              <a:t>NACA recruited women – some of them right out of high school – to perform the difficult, often tedious manual calculations necessary before the advent of “computational machines.” This was a time, Johnson later joked, “when the computer wore a skirt.”</a:t>
            </a:r>
            <a:endParaRPr lang="en-US" sz="4000" dirty="0"/>
          </a:p>
          <a:p>
            <a:r>
              <a:rPr lang="en-US" sz="4000" dirty="0"/>
              <a:t> </a:t>
            </a:r>
          </a:p>
          <a:p>
            <a:pPr lvl="0"/>
            <a:endParaRPr lang="en-US" dirty="0"/>
          </a:p>
        </p:txBody>
      </p:sp>
      <p:sp>
        <p:nvSpPr>
          <p:cNvPr id="5" name="Rectangle 4">
            <a:extLst>
              <a:ext uri="{FF2B5EF4-FFF2-40B4-BE49-F238E27FC236}">
                <a16:creationId xmlns:a16="http://schemas.microsoft.com/office/drawing/2014/main" id="{1E8B1705-0B51-424F-9FCA-606D1E1DB2EB}"/>
              </a:ext>
            </a:extLst>
          </p:cNvPr>
          <p:cNvSpPr/>
          <p:nvPr/>
        </p:nvSpPr>
        <p:spPr>
          <a:xfrm>
            <a:off x="5486399" y="12090400"/>
            <a:ext cx="10804359" cy="1077218"/>
          </a:xfrm>
          <a:prstGeom prst="rect">
            <a:avLst/>
          </a:prstGeom>
        </p:spPr>
        <p:txBody>
          <a:bodyPr wrap="square">
            <a:spAutoFit/>
          </a:bodyPr>
          <a:lstStyle/>
          <a:p>
            <a:pPr algn="r"/>
            <a:r>
              <a:rPr lang="en-US" sz="3200" dirty="0">
                <a:solidFill>
                  <a:schemeClr val="bg2"/>
                </a:solidFill>
                <a:latin typeface="Arial" panose="020B0604020202020204" pitchFamily="34" charset="0"/>
                <a:cs typeface="Arial" panose="020B0604020202020204" pitchFamily="34" charset="0"/>
              </a:rPr>
              <a:t>The plans for Langley’s segregated facilities, with “colored” dining area and rest rooms; computers at work.</a:t>
            </a:r>
          </a:p>
        </p:txBody>
      </p:sp>
      <p:sp>
        <p:nvSpPr>
          <p:cNvPr id="8" name="Woodson Principles…">
            <a:extLst>
              <a:ext uri="{FF2B5EF4-FFF2-40B4-BE49-F238E27FC236}">
                <a16:creationId xmlns:a16="http://schemas.microsoft.com/office/drawing/2014/main" id="{E54609A6-499D-864A-A975-F1FED53C4BF5}"/>
              </a:ext>
            </a:extLst>
          </p:cNvPr>
          <p:cNvSpPr txBox="1">
            <a:spLocks/>
          </p:cNvSpPr>
          <p:nvPr/>
        </p:nvSpPr>
        <p:spPr>
          <a:xfrm>
            <a:off x="5029200" y="914400"/>
            <a:ext cx="1691640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sz="7200" b="1" dirty="0">
                <a:solidFill>
                  <a:schemeClr val="tx2">
                    <a:lumMod val="10000"/>
                  </a:schemeClr>
                </a:solidFill>
                <a:latin typeface="Arial" panose="020B0604020202020204" pitchFamily="34" charset="0"/>
                <a:cs typeface="Arial" panose="020B0604020202020204" pitchFamily="34" charset="0"/>
              </a:rPr>
              <a:t>1953: “Computers Who Wear Skirts”</a:t>
            </a:r>
          </a:p>
        </p:txBody>
      </p:sp>
      <p:sp>
        <p:nvSpPr>
          <p:cNvPr id="7" name="Woodson Principles Critical Thinking and Discussion Questions">
            <a:extLst>
              <a:ext uri="{FF2B5EF4-FFF2-40B4-BE49-F238E27FC236}">
                <a16:creationId xmlns:a16="http://schemas.microsoft.com/office/drawing/2014/main" id="{33C8D6BA-5B4C-A249-8B2F-13B1968C39AB}"/>
              </a:ext>
            </a:extLst>
          </p:cNvPr>
          <p:cNvSpPr txBox="1">
            <a:spLocks/>
          </p:cNvSpPr>
          <p:nvPr/>
        </p:nvSpPr>
        <p:spPr>
          <a:xfrm>
            <a:off x="5029200" y="4915357"/>
            <a:ext cx="845820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800" dirty="0">
                <a:solidFill>
                  <a:schemeClr val="tx2">
                    <a:lumMod val="10000"/>
                  </a:schemeClr>
                </a:solidFill>
                <a:latin typeface="Arial" panose="020B0604020202020204" pitchFamily="34" charset="0"/>
                <a:cs typeface="Arial" panose="020B0604020202020204" pitchFamily="34" charset="0"/>
              </a:rPr>
              <a:t>Because Langley was in Virginia, the facility was officially segregated. Johnson ignored these rules, using the same restroom as her White colleagues and attending meetings that had only been attended by White men. She wrote in her autobiography: </a:t>
            </a:r>
          </a:p>
          <a:p>
            <a:pPr hangingPunct="1"/>
            <a:endParaRPr lang="en-US" sz="1800" dirty="0">
              <a:solidFill>
                <a:schemeClr val="tx2">
                  <a:lumMod val="10000"/>
                </a:schemeClr>
              </a:solidFill>
              <a:latin typeface="Arial" panose="020B0604020202020204" pitchFamily="34" charset="0"/>
              <a:cs typeface="Arial" panose="020B0604020202020204" pitchFamily="34" charset="0"/>
            </a:endParaRPr>
          </a:p>
          <a:p>
            <a:pPr hangingPunct="1"/>
            <a:r>
              <a:rPr lang="en-US" sz="3800" dirty="0">
                <a:solidFill>
                  <a:schemeClr val="tx2">
                    <a:lumMod val="10000"/>
                  </a:schemeClr>
                </a:solidFill>
                <a:latin typeface="Arial" panose="020B0604020202020204" pitchFamily="34" charset="0"/>
                <a:cs typeface="Arial" panose="020B0604020202020204" pitchFamily="34" charset="0"/>
              </a:rPr>
              <a:t>“I didn't allow their side-eyes and annoyed looks to intimidate or stop me. I just ignored the social customs that told me to stay in my place.”</a:t>
            </a:r>
            <a:endParaRPr lang="en-US" sz="3800" dirty="0">
              <a:solidFill>
                <a:schemeClr val="tx2">
                  <a:lumMod val="10000"/>
                </a:schemeClr>
              </a:solidFill>
              <a:cs typeface="Arial" panose="020B0604020202020204" pitchFamily="34" charset="0"/>
            </a:endParaRPr>
          </a:p>
        </p:txBody>
      </p:sp>
      <p:pic>
        <p:nvPicPr>
          <p:cNvPr id="6" name="Picture 5">
            <a:extLst>
              <a:ext uri="{FF2B5EF4-FFF2-40B4-BE49-F238E27FC236}">
                <a16:creationId xmlns:a16="http://schemas.microsoft.com/office/drawing/2014/main" id="{871BD55F-DE3A-7248-B33D-A0B64D95715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7032379" y="8708571"/>
            <a:ext cx="8365778" cy="5513808"/>
          </a:xfrm>
          <a:prstGeom prst="rect">
            <a:avLst/>
          </a:prstGeom>
          <a:effectLst>
            <a:softEdge rad="551947"/>
          </a:effectLst>
        </p:spPr>
      </p:pic>
    </p:spTree>
    <p:extLst>
      <p:ext uri="{BB962C8B-B14F-4D97-AF65-F5344CB8AC3E}">
        <p14:creationId xmlns:p14="http://schemas.microsoft.com/office/powerpoint/2010/main" val="19128203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30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30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8936747" y="2362431"/>
            <a:ext cx="13081041" cy="1799780"/>
          </a:xfrm>
          <a:prstGeom prst="rect">
            <a:avLst/>
          </a:prstGeom>
        </p:spPr>
        <p:txBody>
          <a:bodyPr>
            <a:noAutofit/>
          </a:bodyPr>
          <a:lstStyle/>
          <a:p>
            <a:r>
              <a:rPr lang="en-US" sz="4000" dirty="0"/>
              <a:t>At NACA, Johnson reported to Dorothy Vaughan, head of Langley’s West Area for Black computers. After two weeks Johnson was pulled from the pool, at Vaughan’s suggestion, and assigned to the Guidance and Control branch, a team of White male engineers. </a:t>
            </a:r>
          </a:p>
          <a:p>
            <a:endParaRPr lang="en-US" sz="4000" dirty="0"/>
          </a:p>
          <a:p>
            <a:r>
              <a:rPr lang="en-US" sz="4000" dirty="0"/>
              <a:t>The position was meant to be temporary. On her first day, Johnson caught an error in her colleagues’ calculations. She quickly became a permanent part of the team. </a:t>
            </a:r>
          </a:p>
          <a:p>
            <a:endParaRPr lang="en-US" sz="4000" dirty="0"/>
          </a:p>
          <a:p>
            <a:r>
              <a:rPr lang="en-US" sz="4000" dirty="0"/>
              <a:t>Johnson and her children were devastated by her husband’s death from a brain tumor in 1956. Johnson threw herself into her work. While at Langley, Katherine met Colonel James Johnson; they married in 1959, and were together for six decades, until his death in 2019.</a:t>
            </a:r>
          </a:p>
        </p:txBody>
      </p:sp>
      <p:sp>
        <p:nvSpPr>
          <p:cNvPr id="3" name="Woodson Principles…">
            <a:extLst>
              <a:ext uri="{FF2B5EF4-FFF2-40B4-BE49-F238E27FC236}">
                <a16:creationId xmlns:a16="http://schemas.microsoft.com/office/drawing/2014/main" id="{03305699-4826-6E42-ABDF-56F2FC1CBBF2}"/>
              </a:ext>
            </a:extLst>
          </p:cNvPr>
          <p:cNvSpPr txBox="1">
            <a:spLocks/>
          </p:cNvSpPr>
          <p:nvPr/>
        </p:nvSpPr>
        <p:spPr>
          <a:xfrm>
            <a:off x="5029200" y="914400"/>
            <a:ext cx="15479989"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sz="7200" b="1" dirty="0">
                <a:solidFill>
                  <a:schemeClr val="tx2">
                    <a:lumMod val="10000"/>
                  </a:schemeClr>
                </a:solidFill>
                <a:latin typeface="Arial" panose="020B0604020202020204" pitchFamily="34" charset="0"/>
                <a:cs typeface="Arial" panose="020B0604020202020204" pitchFamily="34" charset="0"/>
              </a:rPr>
              <a:t>Crunching the Numbers</a:t>
            </a:r>
          </a:p>
        </p:txBody>
      </p:sp>
      <p:grpSp>
        <p:nvGrpSpPr>
          <p:cNvPr id="4" name="Group 3">
            <a:extLst>
              <a:ext uri="{FF2B5EF4-FFF2-40B4-BE49-F238E27FC236}">
                <a16:creationId xmlns:a16="http://schemas.microsoft.com/office/drawing/2014/main" id="{A7A06E00-FDFB-8040-8516-DC5A4229FEDF}"/>
              </a:ext>
            </a:extLst>
          </p:cNvPr>
          <p:cNvGrpSpPr/>
          <p:nvPr/>
        </p:nvGrpSpPr>
        <p:grpSpPr>
          <a:xfrm>
            <a:off x="1597433" y="2362431"/>
            <a:ext cx="6631082" cy="9662733"/>
            <a:chOff x="15094939" y="1887257"/>
            <a:chExt cx="6631082" cy="9662733"/>
          </a:xfrm>
        </p:grpSpPr>
        <p:pic>
          <p:nvPicPr>
            <p:cNvPr id="7" name="Picture 6">
              <a:extLst>
                <a:ext uri="{FF2B5EF4-FFF2-40B4-BE49-F238E27FC236}">
                  <a16:creationId xmlns:a16="http://schemas.microsoft.com/office/drawing/2014/main" id="{3F03F74D-8A03-9540-81EF-A8B0770EB2B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5094939" y="1887257"/>
              <a:ext cx="6631082" cy="8288851"/>
            </a:xfrm>
            <a:prstGeom prst="rect">
              <a:avLst/>
            </a:prstGeom>
            <a:effectLst>
              <a:softEdge rad="127000"/>
            </a:effectLst>
          </p:spPr>
        </p:pic>
        <p:sp>
          <p:nvSpPr>
            <p:cNvPr id="8" name="Rectangle 7">
              <a:extLst>
                <a:ext uri="{FF2B5EF4-FFF2-40B4-BE49-F238E27FC236}">
                  <a16:creationId xmlns:a16="http://schemas.microsoft.com/office/drawing/2014/main" id="{DB19A1C9-3140-2147-A823-221C3B0DEE57}"/>
                </a:ext>
              </a:extLst>
            </p:cNvPr>
            <p:cNvSpPr/>
            <p:nvPr/>
          </p:nvSpPr>
          <p:spPr>
            <a:xfrm>
              <a:off x="18410480" y="10349661"/>
              <a:ext cx="3315541" cy="1200329"/>
            </a:xfrm>
            <a:prstGeom prst="rect">
              <a:avLst/>
            </a:prstGeom>
          </p:spPr>
          <p:txBody>
            <a:bodyPr wrap="square">
              <a:spAutoFit/>
            </a:bodyPr>
            <a:lstStyle/>
            <a:p>
              <a:r>
                <a:rPr lang="en-US" sz="2400" dirty="0">
                  <a:solidFill>
                    <a:schemeClr val="bg2"/>
                  </a:solidFill>
                  <a:latin typeface="Arial" panose="020B0604020202020204" pitchFamily="34" charset="0"/>
                  <a:cs typeface="Arial" panose="020B0604020202020204" pitchFamily="34" charset="0"/>
                </a:rPr>
                <a:t>Portrait of Katherine Johnson from NASA.gov, c. 1960s</a:t>
              </a:r>
            </a:p>
          </p:txBody>
        </p:sp>
      </p:grpSp>
    </p:spTree>
    <p:extLst>
      <p:ext uri="{BB962C8B-B14F-4D97-AF65-F5344CB8AC3E}">
        <p14:creationId xmlns:p14="http://schemas.microsoft.com/office/powerpoint/2010/main" val="5815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wipe(down)">
                                      <p:cBhvr>
                                        <p:cTn id="7" dur="500"/>
                                        <p:tgtEl>
                                          <p:spTgt spid="15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4">
                                            <p:txEl>
                                              <p:pRg st="4" end="4"/>
                                            </p:txEl>
                                          </p:spTgt>
                                        </p:tgtEl>
                                        <p:attrNameLst>
                                          <p:attrName>style.visibility</p:attrName>
                                        </p:attrNameLst>
                                      </p:cBhvr>
                                      <p:to>
                                        <p:strVal val="visible"/>
                                      </p:to>
                                    </p:set>
                                    <p:animEffect transition="in" filter="wipe(down)">
                                      <p:cBhvr>
                                        <p:cTn id="12" dur="500"/>
                                        <p:tgtEl>
                                          <p:spTgt spid="15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10334624" y="2375013"/>
            <a:ext cx="11905160" cy="1799780"/>
          </a:xfrm>
          <a:prstGeom prst="rect">
            <a:avLst/>
          </a:prstGeom>
        </p:spPr>
        <p:txBody>
          <a:bodyPr>
            <a:noAutofit/>
          </a:bodyPr>
          <a:lstStyle/>
          <a:p>
            <a:r>
              <a:rPr lang="en-US" sz="4000" dirty="0"/>
              <a:t>The technological battle known as the “space race” between the U.S. and its </a:t>
            </a:r>
            <a:r>
              <a:rPr lang="en-US" sz="4000" b="1" dirty="0"/>
              <a:t>Cold War </a:t>
            </a:r>
            <a:r>
              <a:rPr lang="en-US" sz="4000" dirty="0"/>
              <a:t>rival, the Soviet Union, began in 1957 when the Soviets successfully launched the first-ever satellite, Sputnik 1, into the Earth’s orbit.</a:t>
            </a:r>
          </a:p>
          <a:p>
            <a:endParaRPr lang="en-US" sz="1800" dirty="0"/>
          </a:p>
          <a:p>
            <a:r>
              <a:rPr lang="en-US" sz="4000" dirty="0"/>
              <a:t>Government leaders and the American public experienced “Sputnik shock,” upending assumptions about the nation’s scientific superiority. In response, NACA became NASA, and the agency officially desegregated. Johnson began work at NASA as an aerospace technologist, just as it launched Project Mercury, dedicated to human space flight.</a:t>
            </a:r>
          </a:p>
          <a:p>
            <a:endParaRPr lang="en-US" sz="4000" dirty="0"/>
          </a:p>
          <a:p>
            <a:endParaRPr lang="en-US" sz="3600" dirty="0"/>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5029200" y="914400"/>
            <a:ext cx="1190516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sz="7200" b="1" dirty="0">
                <a:solidFill>
                  <a:schemeClr val="tx2">
                    <a:lumMod val="10000"/>
                  </a:schemeClr>
                </a:solidFill>
                <a:latin typeface="Arial" panose="020B0604020202020204" pitchFamily="34" charset="0"/>
                <a:cs typeface="Arial" panose="020B0604020202020204" pitchFamily="34" charset="0"/>
              </a:rPr>
              <a:t>The Space Race</a:t>
            </a:r>
          </a:p>
        </p:txBody>
      </p:sp>
      <p:sp>
        <p:nvSpPr>
          <p:cNvPr id="7" name="Rectangle 6">
            <a:extLst>
              <a:ext uri="{FF2B5EF4-FFF2-40B4-BE49-F238E27FC236}">
                <a16:creationId xmlns:a16="http://schemas.microsoft.com/office/drawing/2014/main" id="{4B7D8E92-92FE-F243-A8E0-DB2312C8CEBD}"/>
              </a:ext>
            </a:extLst>
          </p:cNvPr>
          <p:cNvSpPr/>
          <p:nvPr/>
        </p:nvSpPr>
        <p:spPr>
          <a:xfrm>
            <a:off x="10334624" y="10803326"/>
            <a:ext cx="11995988" cy="1569660"/>
          </a:xfrm>
          <a:prstGeom prst="rect">
            <a:avLst/>
          </a:prstGeom>
        </p:spPr>
        <p:txBody>
          <a:bodyPr wrap="square">
            <a:spAutoFit/>
          </a:bodyPr>
          <a:lstStyle/>
          <a:p>
            <a:r>
              <a:rPr lang="en-US" sz="3200" dirty="0">
                <a:solidFill>
                  <a:schemeClr val="bg2"/>
                </a:solidFill>
                <a:latin typeface="Arial" panose="020B0604020202020204" pitchFamily="34" charset="0"/>
                <a:cs typeface="Arial" panose="020B0604020202020204" pitchFamily="34" charset="0"/>
              </a:rPr>
              <a:t>Soviet satirical newspaper KROKODIL (Crocodile) shows two “sputniks” (Russian for “satellites”) with tickets for space travel. Caption reads: ”Who’s last? I’m behind you!” November 20, 1957.</a:t>
            </a:r>
          </a:p>
        </p:txBody>
      </p:sp>
      <p:pic>
        <p:nvPicPr>
          <p:cNvPr id="8" name="Picture 7">
            <a:extLst>
              <a:ext uri="{FF2B5EF4-FFF2-40B4-BE49-F238E27FC236}">
                <a16:creationId xmlns:a16="http://schemas.microsoft.com/office/drawing/2014/main" id="{CADB6A13-DFD8-E04C-B8ED-212DF8F9145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703684" y="2375013"/>
            <a:ext cx="7976115" cy="10190479"/>
          </a:xfrm>
          <a:prstGeom prst="rect">
            <a:avLst/>
          </a:prstGeom>
          <a:effectLst>
            <a:softEdge rad="127000"/>
          </a:effectLst>
        </p:spPr>
      </p:pic>
    </p:spTree>
    <p:extLst>
      <p:ext uri="{BB962C8B-B14F-4D97-AF65-F5344CB8AC3E}">
        <p14:creationId xmlns:p14="http://schemas.microsoft.com/office/powerpoint/2010/main" val="37570500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1000"/>
                                        <p:tgtEl>
                                          <p:spTgt spid="154">
                                            <p:txEl>
                                              <p:pRg st="2" end="2"/>
                                            </p:txEl>
                                          </p:spTgt>
                                        </p:tgtEl>
                                      </p:cBhvr>
                                    </p:animEffect>
                                    <p:anim calcmode="lin" valueType="num">
                                      <p:cBhvr>
                                        <p:cTn id="8" dur="1000" fill="hold"/>
                                        <p:tgtEl>
                                          <p:spTgt spid="15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154">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1000"/>
                                        <p:tgtEl>
                                          <p:spTgt spid="7">
                                            <p:txEl>
                                              <p:pRg st="0" end="0"/>
                                            </p:txEl>
                                          </p:spTgt>
                                        </p:tgtEl>
                                      </p:cBhvr>
                                    </p:animEffect>
                                    <p:anim calcmode="lin" valueType="num">
                                      <p:cBhvr>
                                        <p:cTn id="13"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6685911"/>
            <a:ext cx="9113520" cy="1799780"/>
          </a:xfrm>
          <a:prstGeom prst="rect">
            <a:avLst/>
          </a:prstGeom>
        </p:spPr>
        <p:txBody>
          <a:bodyPr>
            <a:noAutofit/>
          </a:bodyPr>
          <a:lstStyle/>
          <a:p>
            <a:r>
              <a:rPr lang="en-US" sz="3800" dirty="0"/>
              <a:t>Johnson recalled those early years of the space program and its spirit of innovation:</a:t>
            </a:r>
          </a:p>
          <a:p>
            <a:endParaRPr lang="en-US" sz="1800" dirty="0"/>
          </a:p>
          <a:p>
            <a:r>
              <a:rPr lang="en-US" sz="3800" dirty="0"/>
              <a:t>“We wrote our own textbook, because there was no other text about space. We just started from what we knew. We had to go back to geometry and figure all of this stuff out. Inasmuch as I was in at the beginning, I was one of those lucky people.”</a:t>
            </a: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5029200" y="914400"/>
            <a:ext cx="1190516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sz="7200" b="1" dirty="0">
                <a:solidFill>
                  <a:schemeClr val="tx2">
                    <a:lumMod val="10000"/>
                  </a:schemeClr>
                </a:solidFill>
                <a:latin typeface="Arial" panose="020B0604020202020204" pitchFamily="34" charset="0"/>
                <a:cs typeface="Arial" panose="020B0604020202020204" pitchFamily="34" charset="0"/>
              </a:rPr>
              <a:t>Project Mercury</a:t>
            </a:r>
          </a:p>
        </p:txBody>
      </p:sp>
      <p:pic>
        <p:nvPicPr>
          <p:cNvPr id="3" name="Picture 2">
            <a:extLst>
              <a:ext uri="{FF2B5EF4-FFF2-40B4-BE49-F238E27FC236}">
                <a16:creationId xmlns:a16="http://schemas.microsoft.com/office/drawing/2014/main" id="{CD7BFB2B-DB87-7647-8705-68770A84168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610080" y="6685911"/>
            <a:ext cx="9148183" cy="4649572"/>
          </a:xfrm>
          <a:prstGeom prst="rect">
            <a:avLst/>
          </a:prstGeom>
          <a:effectLst>
            <a:softEdge rad="127000"/>
          </a:effectLst>
        </p:spPr>
      </p:pic>
      <p:sp>
        <p:nvSpPr>
          <p:cNvPr id="6" name="TextBox 5">
            <a:extLst>
              <a:ext uri="{FF2B5EF4-FFF2-40B4-BE49-F238E27FC236}">
                <a16:creationId xmlns:a16="http://schemas.microsoft.com/office/drawing/2014/main" id="{862EFECD-1ABE-FC41-9A94-0B510CA94157}"/>
              </a:ext>
            </a:extLst>
          </p:cNvPr>
          <p:cNvSpPr txBox="1"/>
          <p:nvPr/>
        </p:nvSpPr>
        <p:spPr>
          <a:xfrm>
            <a:off x="14142720" y="11377086"/>
            <a:ext cx="9296400"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sz="3200" dirty="0">
                <a:solidFill>
                  <a:schemeClr val="bg2"/>
                </a:solidFill>
                <a:latin typeface="Arial" panose="020B0604020202020204" pitchFamily="34" charset="0"/>
                <a:cs typeface="Arial" panose="020B0604020202020204" pitchFamily="34" charset="0"/>
              </a:rPr>
              <a:t>  Katherine Johnson at her desk, early 1960s.</a:t>
            </a:r>
            <a:endParaRPr lang="en-US" sz="3200" dirty="0">
              <a:latin typeface="Arial" panose="020B0604020202020204" pitchFamily="34" charset="0"/>
              <a:cs typeface="Arial" panose="020B0604020202020204" pitchFamily="34" charset="0"/>
            </a:endParaRPr>
          </a:p>
        </p:txBody>
      </p:sp>
      <p:sp>
        <p:nvSpPr>
          <p:cNvPr id="7" name="Woodson Principles Critical Thinking and Discussion Questions">
            <a:extLst>
              <a:ext uri="{FF2B5EF4-FFF2-40B4-BE49-F238E27FC236}">
                <a16:creationId xmlns:a16="http://schemas.microsoft.com/office/drawing/2014/main" id="{50732580-AC4A-5C41-BC0A-E8FCD21BB5AC}"/>
              </a:ext>
            </a:extLst>
          </p:cNvPr>
          <p:cNvSpPr txBox="1">
            <a:spLocks/>
          </p:cNvSpPr>
          <p:nvPr/>
        </p:nvSpPr>
        <p:spPr>
          <a:xfrm>
            <a:off x="5029200" y="2121717"/>
            <a:ext cx="178816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800" dirty="0">
                <a:solidFill>
                  <a:schemeClr val="tx2">
                    <a:lumMod val="10000"/>
                  </a:schemeClr>
                </a:solidFill>
                <a:latin typeface="Arial" panose="020B0604020202020204" pitchFamily="34" charset="0"/>
                <a:cs typeface="Arial" panose="020B0604020202020204" pitchFamily="34" charset="0"/>
              </a:rPr>
              <a:t>Mercury’s mission was to put a manned space flight into the Earth’s orbit – preferably before the Soviet Union accomplished the same goal with its similar Vostok program. Johnson’s knowledge of analytic geometry made her an invaluable member of the Space Controls Branch, which did the necessary math to chart a safe flight into orbit and back. She also made other contributions to scientific knowledge; in September 1960, Johnson co-authored a technical paper on satellite positioning, the first of many she wrote for NASA.</a:t>
            </a:r>
          </a:p>
        </p:txBody>
      </p:sp>
    </p:spTree>
    <p:extLst>
      <p:ext uri="{BB962C8B-B14F-4D97-AF65-F5344CB8AC3E}">
        <p14:creationId xmlns:p14="http://schemas.microsoft.com/office/powerpoint/2010/main" val="42195889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fade">
                                      <p:cBhvr>
                                        <p:cTn id="7" dur="500"/>
                                        <p:tgtEl>
                                          <p:spTgt spid="15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13571893" y="2570968"/>
            <a:ext cx="9215917" cy="1799780"/>
          </a:xfrm>
          <a:prstGeom prst="rect">
            <a:avLst/>
          </a:prstGeom>
        </p:spPr>
        <p:txBody>
          <a:bodyPr>
            <a:noAutofit/>
          </a:bodyPr>
          <a:lstStyle/>
          <a:p>
            <a:r>
              <a:rPr lang="en-US" sz="4000" dirty="0"/>
              <a:t>On April 12, 1961 , a few weeks after Mercury launched a successful unmanned test mission, the Soviets shocked the world by launching Vostok 1, the spacecraft piloted by </a:t>
            </a:r>
            <a:r>
              <a:rPr lang="en-US" sz="4000" b="1" dirty="0"/>
              <a:t>cosmonaut</a:t>
            </a:r>
            <a:r>
              <a:rPr lang="en-US" sz="4000" dirty="0"/>
              <a:t> Yuri Gagarin. He became the first man in space, orbiting the Earth once. Now the pressure was on for NASA to outshine its Soviet counterpart.</a:t>
            </a:r>
          </a:p>
          <a:p>
            <a:endParaRPr lang="en-US" sz="3600" dirty="0"/>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5029200" y="914400"/>
            <a:ext cx="1190516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sz="7200" b="1" dirty="0">
                <a:solidFill>
                  <a:schemeClr val="tx2">
                    <a:lumMod val="10000"/>
                  </a:schemeClr>
                </a:solidFill>
                <a:latin typeface="Arial" panose="020B0604020202020204" pitchFamily="34" charset="0"/>
                <a:cs typeface="Arial" panose="020B0604020202020204" pitchFamily="34" charset="0"/>
              </a:rPr>
              <a:t>1961: First Men in Space</a:t>
            </a:r>
          </a:p>
        </p:txBody>
      </p:sp>
      <p:sp>
        <p:nvSpPr>
          <p:cNvPr id="7" name="Rectangle 6">
            <a:extLst>
              <a:ext uri="{FF2B5EF4-FFF2-40B4-BE49-F238E27FC236}">
                <a16:creationId xmlns:a16="http://schemas.microsoft.com/office/drawing/2014/main" id="{4B7D8E92-92FE-F243-A8E0-DB2312C8CEBD}"/>
              </a:ext>
            </a:extLst>
          </p:cNvPr>
          <p:cNvSpPr/>
          <p:nvPr/>
        </p:nvSpPr>
        <p:spPr>
          <a:xfrm>
            <a:off x="5029200" y="9969056"/>
            <a:ext cx="7883674" cy="1569660"/>
          </a:xfrm>
          <a:prstGeom prst="rect">
            <a:avLst/>
          </a:prstGeom>
        </p:spPr>
        <p:txBody>
          <a:bodyPr wrap="square">
            <a:spAutoFit/>
          </a:bodyPr>
          <a:lstStyle/>
          <a:p>
            <a:r>
              <a:rPr lang="en-US" sz="3200" dirty="0">
                <a:solidFill>
                  <a:schemeClr val="bg2"/>
                </a:solidFill>
                <a:latin typeface="Arial" panose="020B0604020202020204" pitchFamily="34" charset="0"/>
                <a:cs typeface="Arial" panose="020B0604020202020204" pitchFamily="34" charset="0"/>
              </a:rPr>
              <a:t>Soviet cosmonaut Yuri Gagarin, first man in space; and American astronaut Alan Shepard, first American in space.</a:t>
            </a:r>
          </a:p>
        </p:txBody>
      </p:sp>
      <p:pic>
        <p:nvPicPr>
          <p:cNvPr id="3" name="Picture 2">
            <a:extLst>
              <a:ext uri="{FF2B5EF4-FFF2-40B4-BE49-F238E27FC236}">
                <a16:creationId xmlns:a16="http://schemas.microsoft.com/office/drawing/2014/main" id="{334E65A6-FBB0-CF4A-85D7-81657B29BB5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432575" y="2570968"/>
            <a:ext cx="5368639" cy="7244103"/>
          </a:xfrm>
          <a:prstGeom prst="rect">
            <a:avLst/>
          </a:prstGeom>
          <a:effectLst>
            <a:softEdge rad="12700"/>
          </a:effectLst>
        </p:spPr>
      </p:pic>
      <p:pic>
        <p:nvPicPr>
          <p:cNvPr id="6" name="Picture 5">
            <a:extLst>
              <a:ext uri="{FF2B5EF4-FFF2-40B4-BE49-F238E27FC236}">
                <a16:creationId xmlns:a16="http://schemas.microsoft.com/office/drawing/2014/main" id="{C5378A52-48B6-9C49-9E5F-799A8D674A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94186" y="2570969"/>
            <a:ext cx="5438389" cy="7244103"/>
          </a:xfrm>
          <a:prstGeom prst="rect">
            <a:avLst/>
          </a:prstGeom>
          <a:effectLst>
            <a:softEdge rad="12700"/>
          </a:effectLst>
        </p:spPr>
      </p:pic>
      <p:sp>
        <p:nvSpPr>
          <p:cNvPr id="10" name="Rectangle 9">
            <a:extLst>
              <a:ext uri="{FF2B5EF4-FFF2-40B4-BE49-F238E27FC236}">
                <a16:creationId xmlns:a16="http://schemas.microsoft.com/office/drawing/2014/main" id="{19A6838B-D2FB-E345-8417-EF80954F00E5}"/>
              </a:ext>
            </a:extLst>
          </p:cNvPr>
          <p:cNvSpPr/>
          <p:nvPr/>
        </p:nvSpPr>
        <p:spPr>
          <a:xfrm>
            <a:off x="13571892" y="8575310"/>
            <a:ext cx="9215917" cy="3785652"/>
          </a:xfrm>
          <a:prstGeom prst="rect">
            <a:avLst/>
          </a:prstGeom>
        </p:spPr>
        <p:txBody>
          <a:bodyPr wrap="square">
            <a:spAutoFit/>
          </a:bodyPr>
          <a:lstStyle/>
          <a:p>
            <a:pPr hangingPunct="1"/>
            <a:r>
              <a:rPr lang="en-US" sz="4000" dirty="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rPr>
              <a:t>The flight of Alan Shepard, who would become the first American in space, was scheduled for May. Johnson was responsible for the long, difficult work of calculating (and re-calculating) the </a:t>
            </a:r>
            <a:r>
              <a:rPr lang="en-US" sz="4000" b="1" dirty="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rPr>
              <a:t>trajectories</a:t>
            </a:r>
            <a:r>
              <a:rPr lang="en-US" sz="4000" dirty="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rPr>
              <a:t> for his flight.</a:t>
            </a:r>
          </a:p>
        </p:txBody>
      </p:sp>
    </p:spTree>
    <p:extLst>
      <p:ext uri="{BB962C8B-B14F-4D97-AF65-F5344CB8AC3E}">
        <p14:creationId xmlns:p14="http://schemas.microsoft.com/office/powerpoint/2010/main" val="176948380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par>
                                <p:cTn id="10" presetID="5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Scale>
                                      <p:cBhvr>
                                        <p:cTn id="12"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gtEl>
                                        <p:attrNameLst>
                                          <p:attrName>ppt_x</p:attrName>
                                          <p:attrName>ppt_y</p:attrName>
                                        </p:attrNameLst>
                                      </p:cBhvr>
                                    </p:animMotion>
                                    <p:animEffect transition="in" filter="fade">
                                      <p:cBhvr>
                                        <p:cTn id="14" dur="1000"/>
                                        <p:tgtEl>
                                          <p:spTgt spid="3"/>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Scale>
                                      <p:cBhvr>
                                        <p:cTn id="17"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0"/>
                                        </p:tgtEl>
                                        <p:attrNameLst>
                                          <p:attrName>ppt_x</p:attrName>
                                          <p:attrName>ppt_y</p:attrName>
                                        </p:attrNameLst>
                                      </p:cBhvr>
                                    </p:animMotion>
                                    <p:animEffect transition="in" filter="fade">
                                      <p:cBhvr>
                                        <p:cTn id="1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62EFECD-1ABE-FC41-9A94-0B510CA94157}"/>
              </a:ext>
            </a:extLst>
          </p:cNvPr>
          <p:cNvSpPr txBox="1"/>
          <p:nvPr/>
        </p:nvSpPr>
        <p:spPr>
          <a:xfrm>
            <a:off x="11645606" y="10160663"/>
            <a:ext cx="11198193" cy="25032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dirty="0">
                <a:solidFill>
                  <a:schemeClr val="bg2"/>
                </a:solidFill>
                <a:latin typeface="Arial" panose="020B0604020202020204" pitchFamily="34" charset="0"/>
                <a:cs typeface="Arial" panose="020B0604020202020204" pitchFamily="34" charset="0"/>
              </a:rPr>
              <a:t>  </a:t>
            </a:r>
            <a:r>
              <a:rPr lang="en-US" sz="3200" dirty="0">
                <a:solidFill>
                  <a:schemeClr val="bg2"/>
                </a:solidFill>
                <a:latin typeface="Arial" panose="020B0604020202020204" pitchFamily="34" charset="0"/>
                <a:cs typeface="Arial" panose="020B0604020202020204" pitchFamily="34" charset="0"/>
              </a:rPr>
              <a:t>Project Mercury Tentative Flight Plan. Developed by the Space Task Group, Langley Field, Virginia: June 10, 1959. (“Redstone” was the name of the series of rockets that carried the Mercury capsules into space.)</a:t>
            </a:r>
            <a:endParaRPr lang="en-US" sz="3600" dirty="0">
              <a:latin typeface="Arial" panose="020B0604020202020204" pitchFamily="34" charset="0"/>
              <a:cs typeface="Arial" panose="020B0604020202020204" pitchFamily="34" charset="0"/>
            </a:endParaRPr>
          </a:p>
          <a:p>
            <a:pPr marL="0" marR="0" indent="0" algn="r" defTabSz="2438338" rtl="0" fontAlgn="auto" latinLnBrk="0" hangingPunct="0">
              <a:lnSpc>
                <a:spcPct val="100000"/>
              </a:lnSpc>
              <a:spcBef>
                <a:spcPts val="0"/>
              </a:spcBef>
              <a:spcAft>
                <a:spcPts val="0"/>
              </a:spcAft>
              <a:buClrTx/>
              <a:buSzTx/>
              <a:buFontTx/>
              <a:buNone/>
              <a:tabLst/>
            </a:pPr>
            <a:endParaRPr kumimoji="0" lang="en-US" sz="2800" u="none" strike="noStrike" cap="none" spc="0" normalizeH="0" baseline="0" dirty="0">
              <a:ln>
                <a:noFill/>
              </a:ln>
              <a:solidFill>
                <a:srgbClr val="AE4844"/>
              </a:solidFill>
              <a:effectLst/>
              <a:uFillTx/>
              <a:latin typeface="Arial" panose="020B0604020202020204" pitchFamily="34" charset="0"/>
              <a:cs typeface="Arial" panose="020B0604020202020204" pitchFamily="34" charset="0"/>
              <a:sym typeface="Bodoni SvtyTwo ITC TT-Book"/>
            </a:endParaRPr>
          </a:p>
        </p:txBody>
      </p:sp>
      <p:pic>
        <p:nvPicPr>
          <p:cNvPr id="5" name="Picture 4">
            <a:extLst>
              <a:ext uri="{FF2B5EF4-FFF2-40B4-BE49-F238E27FC236}">
                <a16:creationId xmlns:a16="http://schemas.microsoft.com/office/drawing/2014/main" id="{D6B3DF8A-CD8E-944A-B86F-1E4670B2550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1222411" y="1873581"/>
            <a:ext cx="12622099" cy="8103796"/>
          </a:xfrm>
          <a:prstGeom prst="rect">
            <a:avLst/>
          </a:prstGeom>
          <a:effectLst>
            <a:softEdge rad="50800"/>
          </a:effectLst>
        </p:spPr>
      </p:pic>
      <p:sp>
        <p:nvSpPr>
          <p:cNvPr id="7" name="Woodson Principles Critical Thinking and Discussion Questions">
            <a:extLst>
              <a:ext uri="{FF2B5EF4-FFF2-40B4-BE49-F238E27FC236}">
                <a16:creationId xmlns:a16="http://schemas.microsoft.com/office/drawing/2014/main" id="{B6EB150A-D25B-F94F-99DD-00CC483AA175}"/>
              </a:ext>
            </a:extLst>
          </p:cNvPr>
          <p:cNvSpPr txBox="1">
            <a:spLocks/>
          </p:cNvSpPr>
          <p:nvPr/>
        </p:nvSpPr>
        <p:spPr>
          <a:xfrm>
            <a:off x="3798920" y="2726137"/>
            <a:ext cx="51926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sz="3600" dirty="0">
              <a:highlight>
                <a:srgbClr val="FFFF00"/>
              </a:highlight>
              <a:latin typeface="Arial" panose="020B0604020202020204" pitchFamily="34" charset="0"/>
              <a:cs typeface="Arial" panose="020B0604020202020204" pitchFamily="34" charset="0"/>
            </a:endParaRPr>
          </a:p>
        </p:txBody>
      </p:sp>
      <p:sp>
        <p:nvSpPr>
          <p:cNvPr id="10" name="Woodson Principles Critical Thinking and Discussion Questions">
            <a:extLst>
              <a:ext uri="{FF2B5EF4-FFF2-40B4-BE49-F238E27FC236}">
                <a16:creationId xmlns:a16="http://schemas.microsoft.com/office/drawing/2014/main" id="{77AF068B-69F0-114D-B364-0CC838E1D9C1}"/>
              </a:ext>
            </a:extLst>
          </p:cNvPr>
          <p:cNvSpPr txBox="1">
            <a:spLocks/>
          </p:cNvSpPr>
          <p:nvPr/>
        </p:nvSpPr>
        <p:spPr>
          <a:xfrm>
            <a:off x="5029200" y="2121550"/>
            <a:ext cx="58102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dirty="0">
                <a:solidFill>
                  <a:schemeClr val="tx2">
                    <a:lumMod val="10000"/>
                  </a:schemeClr>
                </a:solidFill>
                <a:latin typeface="Arial" panose="020B0604020202020204" pitchFamily="34" charset="0"/>
                <a:cs typeface="Arial" panose="020B0604020202020204" pitchFamily="34" charset="0"/>
              </a:rPr>
              <a:t>“The early trajectory was a </a:t>
            </a:r>
            <a:r>
              <a:rPr lang="en-US" sz="4000" b="1" dirty="0">
                <a:solidFill>
                  <a:schemeClr val="tx2">
                    <a:lumMod val="10000"/>
                  </a:schemeClr>
                </a:solidFill>
                <a:latin typeface="Arial" panose="020B0604020202020204" pitchFamily="34" charset="0"/>
                <a:cs typeface="Arial" panose="020B0604020202020204" pitchFamily="34" charset="0"/>
              </a:rPr>
              <a:t>parabola</a:t>
            </a:r>
            <a:r>
              <a:rPr lang="en-US" sz="4000" dirty="0">
                <a:solidFill>
                  <a:schemeClr val="tx2">
                    <a:lumMod val="10000"/>
                  </a:schemeClr>
                </a:solidFill>
                <a:latin typeface="Arial" panose="020B0604020202020204" pitchFamily="34" charset="0"/>
                <a:cs typeface="Arial" panose="020B0604020202020204" pitchFamily="34" charset="0"/>
              </a:rPr>
              <a:t>, and it was easy to predict where it would be at any point Early on, when they said they wanted the capsule to come down at a certain place, they were trying to compute when it should start. I said, ‘Let me do it. You tell me when you want it and where you want it to land, and I'll do it backwards and tell you when to take off.’ That was my forte.”</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5029200" y="914400"/>
            <a:ext cx="1190516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sz="7200" b="1" dirty="0">
                <a:solidFill>
                  <a:schemeClr val="tx2">
                    <a:lumMod val="10000"/>
                  </a:schemeClr>
                </a:solidFill>
                <a:latin typeface="Arial" panose="020B0604020202020204" pitchFamily="34" charset="0"/>
                <a:cs typeface="Arial" panose="020B0604020202020204" pitchFamily="34" charset="0"/>
              </a:rPr>
              <a:t>Shepard’s Flight</a:t>
            </a:r>
          </a:p>
        </p:txBody>
      </p:sp>
    </p:spTree>
    <p:extLst>
      <p:ext uri="{BB962C8B-B14F-4D97-AF65-F5344CB8AC3E}">
        <p14:creationId xmlns:p14="http://schemas.microsoft.com/office/powerpoint/2010/main" val="19706474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ppt_w</p:attrName>
                                        </p:attrNameLst>
                                      </p:cBhvr>
                                      <p:tavLst>
                                        <p:tav tm="0" fmla="#ppt_w*sin(2.5*pi*$)">
                                          <p:val>
                                            <p:fltVal val="0"/>
                                          </p:val>
                                        </p:tav>
                                        <p:tav tm="100000">
                                          <p:val>
                                            <p:fltVal val="1"/>
                                          </p:val>
                                        </p:tav>
                                      </p:tavLst>
                                    </p:anim>
                                    <p:anim calcmode="lin" valueType="num">
                                      <p:cBhvr>
                                        <p:cTn id="9" dur="500" fill="hold"/>
                                        <p:tgtEl>
                                          <p:spTgt spid="5"/>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ppt_w</p:attrName>
                                        </p:attrNameLst>
                                      </p:cBhvr>
                                      <p:tavLst>
                                        <p:tav tm="0" fmla="#ppt_w*sin(2.5*pi*$)">
                                          <p:val>
                                            <p:fltVal val="0"/>
                                          </p:val>
                                        </p:tav>
                                        <p:tav tm="100000">
                                          <p:val>
                                            <p:fltVal val="1"/>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8593553" y="2128241"/>
            <a:ext cx="14069371" cy="1799780"/>
          </a:xfrm>
          <a:prstGeom prst="rect">
            <a:avLst/>
          </a:prstGeom>
        </p:spPr>
        <p:txBody>
          <a:bodyPr>
            <a:noAutofit/>
          </a:bodyPr>
          <a:lstStyle/>
          <a:p>
            <a:r>
              <a:rPr lang="en-US" sz="4000" dirty="0">
                <a:uFillTx/>
                <a:ea typeface="Bodoni SvtyTwo ITC TT-Book"/>
                <a:cs typeface="Arial" panose="020B0604020202020204" pitchFamily="34" charset="0"/>
                <a:sym typeface="Bodoni SvtyTwo ITC TT-Book"/>
              </a:rPr>
              <a:t>The technological advances launched by the space race had also rapidly accelerated the development of mechanical computers. The human computers’ labor had helped to make their positions obsolete!</a:t>
            </a: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5029200" y="914400"/>
            <a:ext cx="17633724"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sz="7200" b="1" dirty="0">
                <a:solidFill>
                  <a:schemeClr val="tx2">
                    <a:lumMod val="10000"/>
                  </a:schemeClr>
                </a:solidFill>
                <a:latin typeface="Arial" panose="020B0604020202020204" pitchFamily="34" charset="0"/>
                <a:cs typeface="Arial" panose="020B0604020202020204" pitchFamily="34" charset="0"/>
              </a:rPr>
              <a:t>1962: “Get the Girl”</a:t>
            </a:r>
          </a:p>
        </p:txBody>
      </p:sp>
      <p:pic>
        <p:nvPicPr>
          <p:cNvPr id="7" name="Picture 6">
            <a:extLst>
              <a:ext uri="{FF2B5EF4-FFF2-40B4-BE49-F238E27FC236}">
                <a16:creationId xmlns:a16="http://schemas.microsoft.com/office/drawing/2014/main" id="{36FC7DC4-D60A-DF45-A35A-3B64644CE94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71372" y="2747364"/>
            <a:ext cx="7008819" cy="8916703"/>
          </a:xfrm>
          <a:prstGeom prst="rect">
            <a:avLst/>
          </a:prstGeom>
          <a:effectLst>
            <a:softEdge rad="127000"/>
          </a:effectLst>
        </p:spPr>
      </p:pic>
      <p:sp>
        <p:nvSpPr>
          <p:cNvPr id="8" name="Rectangle 7">
            <a:extLst>
              <a:ext uri="{FF2B5EF4-FFF2-40B4-BE49-F238E27FC236}">
                <a16:creationId xmlns:a16="http://schemas.microsoft.com/office/drawing/2014/main" id="{EA34E82D-4B8C-114B-893D-42FBBEC85230}"/>
              </a:ext>
            </a:extLst>
          </p:cNvPr>
          <p:cNvSpPr/>
          <p:nvPr/>
        </p:nvSpPr>
        <p:spPr>
          <a:xfrm>
            <a:off x="5029200" y="12396817"/>
            <a:ext cx="18682096" cy="523220"/>
          </a:xfrm>
          <a:prstGeom prst="rect">
            <a:avLst/>
          </a:prstGeom>
        </p:spPr>
        <p:txBody>
          <a:bodyPr wrap="square">
            <a:spAutoFit/>
          </a:bodyPr>
          <a:lstStyle/>
          <a:p>
            <a:r>
              <a:rPr lang="en-US" dirty="0">
                <a:solidFill>
                  <a:schemeClr val="bg2"/>
                </a:solidFill>
                <a:latin typeface="Arial" panose="020B0604020202020204" pitchFamily="34" charset="0"/>
                <a:cs typeface="Arial" panose="020B0604020202020204" pitchFamily="34" charset="0"/>
              </a:rPr>
              <a:t>Astronaut John Glenn gives the “ready” sign during Mercury-Atlas 6 pre-launch training activities, 1962.</a:t>
            </a:r>
          </a:p>
        </p:txBody>
      </p:sp>
      <p:sp>
        <p:nvSpPr>
          <p:cNvPr id="6" name="Woodson Principles Critical Thinking and Discussion Questions">
            <a:extLst>
              <a:ext uri="{FF2B5EF4-FFF2-40B4-BE49-F238E27FC236}">
                <a16:creationId xmlns:a16="http://schemas.microsoft.com/office/drawing/2014/main" id="{7D7E690B-5487-C84A-AD1C-52AD12434C5F}"/>
              </a:ext>
            </a:extLst>
          </p:cNvPr>
          <p:cNvSpPr txBox="1">
            <a:spLocks/>
          </p:cNvSpPr>
          <p:nvPr/>
        </p:nvSpPr>
        <p:spPr>
          <a:xfrm>
            <a:off x="8577598" y="5050466"/>
            <a:ext cx="1408532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dirty="0">
                <a:solidFill>
                  <a:schemeClr val="tx2">
                    <a:lumMod val="10000"/>
                  </a:schemeClr>
                </a:solidFill>
                <a:uFillTx/>
                <a:latin typeface="Arial" panose="020B0604020202020204" pitchFamily="34" charset="0"/>
                <a:ea typeface="Bodoni SvtyTwo ITC TT-Book"/>
                <a:cs typeface="Arial" panose="020B0604020202020204" pitchFamily="34" charset="0"/>
                <a:sym typeface="Bodoni SvtyTwo ITC TT-Book"/>
              </a:rPr>
              <a:t>These new computers, used for the next Mercury flight, John Glenn’s 1962 Friendship 7 mission, were programmed with the necessary equations to take his capsule into orbit and safely back to Earth’s surface. But the astronaut didn’t trust this untested technology with his life. Glenn wanted a human to double-check the calculations. “Get the girl,” he said. “If she says they’re good, then I’m ready to go.” </a:t>
            </a:r>
          </a:p>
          <a:p>
            <a:pPr hangingPunct="1"/>
            <a:endParaRPr lang="en-US" sz="1800" dirty="0">
              <a:solidFill>
                <a:schemeClr val="tx2">
                  <a:lumMod val="10000"/>
                </a:schemeClr>
              </a:solidFill>
              <a:uFillTx/>
              <a:latin typeface="Arial" panose="020B0604020202020204" pitchFamily="34" charset="0"/>
              <a:ea typeface="Bodoni SvtyTwo ITC TT-Book"/>
              <a:cs typeface="Arial" panose="020B0604020202020204" pitchFamily="34" charset="0"/>
              <a:sym typeface="Bodoni SvtyTwo ITC TT-Book"/>
            </a:endParaRPr>
          </a:p>
          <a:p>
            <a:pPr hangingPunct="1"/>
            <a:r>
              <a:rPr lang="en-US" sz="4000" dirty="0">
                <a:solidFill>
                  <a:schemeClr val="tx2">
                    <a:lumMod val="10000"/>
                  </a:schemeClr>
                </a:solidFill>
                <a:uFillTx/>
                <a:latin typeface="Arial" panose="020B0604020202020204" pitchFamily="34" charset="0"/>
                <a:ea typeface="Bodoni SvtyTwo ITC TT-Book"/>
                <a:cs typeface="Arial" panose="020B0604020202020204" pitchFamily="34" charset="0"/>
                <a:sym typeface="Bodoni SvtyTwo ITC TT-Book"/>
              </a:rPr>
              <a:t>The “girl” was Johnson, who diligently repeated the machine’s math with her desktop calculator. Glenn’s flight was a success; he orbited the Earth three times before splashing down in the Atlantic.</a:t>
            </a:r>
          </a:p>
        </p:txBody>
      </p:sp>
    </p:spTree>
    <p:extLst>
      <p:ext uri="{BB962C8B-B14F-4D97-AF65-F5344CB8AC3E}">
        <p14:creationId xmlns:p14="http://schemas.microsoft.com/office/powerpoint/2010/main" val="3583029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9787022" y="2242138"/>
            <a:ext cx="12699999" cy="1799780"/>
          </a:xfrm>
          <a:prstGeom prst="rect">
            <a:avLst/>
          </a:prstGeom>
        </p:spPr>
        <p:txBody>
          <a:bodyPr>
            <a:noAutofit/>
          </a:bodyPr>
          <a:lstStyle/>
          <a:p>
            <a:r>
              <a:rPr lang="en-US" sz="3800" dirty="0">
                <a:uFillTx/>
                <a:ea typeface="Bodoni SvtyTwo ITC TT-Book"/>
                <a:cs typeface="Arial" panose="020B0604020202020204" pitchFamily="34" charset="0"/>
                <a:sym typeface="Bodoni SvtyTwo ITC TT-Book"/>
              </a:rPr>
              <a:t>Johnson’s calculations were also critical to a high point of NASA’s manned flights: the first lunar walk. In the Space Mechanics Division,  she crunched the numbers for Apollo 11’s successful moon landing on July 20, 1969. Her work helped </a:t>
            </a:r>
            <a:r>
              <a:rPr lang="en-US" sz="3800" b="1" dirty="0">
                <a:uFillTx/>
                <a:ea typeface="Bodoni SvtyTwo ITC TT-Book"/>
                <a:cs typeface="Arial" panose="020B0604020202020204" pitchFamily="34" charset="0"/>
                <a:sym typeface="Bodoni SvtyTwo ITC TT-Book"/>
              </a:rPr>
              <a:t>synchronize</a:t>
            </a:r>
            <a:r>
              <a:rPr lang="en-US" sz="3800" dirty="0">
                <a:uFillTx/>
                <a:ea typeface="Bodoni SvtyTwo ITC TT-Book"/>
                <a:cs typeface="Arial" panose="020B0604020202020204" pitchFamily="34" charset="0"/>
                <a:sym typeface="Bodoni SvtyTwo ITC TT-Book"/>
              </a:rPr>
              <a:t> the lunar lander with the command module orbiting the moon.</a:t>
            </a: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5029200" y="914400"/>
            <a:ext cx="1851660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sz="7200" b="1" dirty="0">
                <a:solidFill>
                  <a:schemeClr val="tx2">
                    <a:lumMod val="10000"/>
                  </a:schemeClr>
                </a:solidFill>
                <a:latin typeface="Arial" panose="020B0604020202020204" pitchFamily="34" charset="0"/>
                <a:cs typeface="Arial" panose="020B0604020202020204" pitchFamily="34" charset="0"/>
              </a:rPr>
              <a:t>1969: Project Apollo and the Moon Landing</a:t>
            </a:r>
          </a:p>
        </p:txBody>
      </p:sp>
      <p:grpSp>
        <p:nvGrpSpPr>
          <p:cNvPr id="2" name="Group 1">
            <a:extLst>
              <a:ext uri="{FF2B5EF4-FFF2-40B4-BE49-F238E27FC236}">
                <a16:creationId xmlns:a16="http://schemas.microsoft.com/office/drawing/2014/main" id="{7A30B923-0723-854D-ACBD-05E6C72EFE10}"/>
              </a:ext>
            </a:extLst>
          </p:cNvPr>
          <p:cNvGrpSpPr/>
          <p:nvPr/>
        </p:nvGrpSpPr>
        <p:grpSpPr>
          <a:xfrm>
            <a:off x="1026059" y="2449445"/>
            <a:ext cx="14859101" cy="10352162"/>
            <a:chOff x="3892232" y="4198017"/>
            <a:chExt cx="11312285" cy="8485699"/>
          </a:xfrm>
        </p:grpSpPr>
        <p:sp>
          <p:nvSpPr>
            <p:cNvPr id="9" name="Rectangle 8">
              <a:extLst>
                <a:ext uri="{FF2B5EF4-FFF2-40B4-BE49-F238E27FC236}">
                  <a16:creationId xmlns:a16="http://schemas.microsoft.com/office/drawing/2014/main" id="{3E921940-2F8E-9E43-B4FC-C07CD77605CB}"/>
                </a:ext>
              </a:extLst>
            </p:cNvPr>
            <p:cNvSpPr/>
            <p:nvPr/>
          </p:nvSpPr>
          <p:spPr>
            <a:xfrm>
              <a:off x="6939837" y="11901631"/>
              <a:ext cx="8264680" cy="782085"/>
            </a:xfrm>
            <a:prstGeom prst="rect">
              <a:avLst/>
            </a:prstGeom>
          </p:spPr>
          <p:txBody>
            <a:bodyPr wrap="square">
              <a:spAutoFit/>
            </a:bodyPr>
            <a:lstStyle/>
            <a:p>
              <a:r>
                <a:rPr lang="en-US" dirty="0">
                  <a:solidFill>
                    <a:schemeClr val="bg2"/>
                  </a:solidFill>
                  <a:latin typeface="Arial" panose="020B0604020202020204" pitchFamily="34" charset="0"/>
                  <a:cs typeface="Arial" panose="020B0604020202020204" pitchFamily="34" charset="0"/>
                </a:rPr>
                <a:t>“One small step for a man, one giant leap for mankind”: Buzz Aldrin exits the Apollo 11 lander to take his first steps on the moon.</a:t>
              </a:r>
            </a:p>
          </p:txBody>
        </p:sp>
        <p:pic>
          <p:nvPicPr>
            <p:cNvPr id="10" name="Picture 9">
              <a:extLst>
                <a:ext uri="{FF2B5EF4-FFF2-40B4-BE49-F238E27FC236}">
                  <a16:creationId xmlns:a16="http://schemas.microsoft.com/office/drawing/2014/main" id="{A81E3300-2722-AC4F-A257-F58046A44AF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892232" y="4198017"/>
              <a:ext cx="6095212" cy="7336788"/>
            </a:xfrm>
            <a:prstGeom prst="rect">
              <a:avLst/>
            </a:prstGeom>
            <a:effectLst>
              <a:softEdge rad="127000"/>
            </a:effectLst>
          </p:spPr>
        </p:pic>
      </p:grpSp>
      <p:sp>
        <p:nvSpPr>
          <p:cNvPr id="6" name="TextBox 5">
            <a:extLst>
              <a:ext uri="{FF2B5EF4-FFF2-40B4-BE49-F238E27FC236}">
                <a16:creationId xmlns:a16="http://schemas.microsoft.com/office/drawing/2014/main" id="{6056C332-6079-B14E-9E61-3D461D0C99D0}"/>
              </a:ext>
            </a:extLst>
          </p:cNvPr>
          <p:cNvSpPr txBox="1"/>
          <p:nvPr/>
        </p:nvSpPr>
        <p:spPr>
          <a:xfrm>
            <a:off x="9787022" y="6085274"/>
            <a:ext cx="12699999" cy="536557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800" dirty="0">
                <a:solidFill>
                  <a:schemeClr val="tx2">
                    <a:lumMod val="10000"/>
                  </a:schemeClr>
                </a:solidFill>
                <a:latin typeface="Arial" panose="020B0604020202020204" pitchFamily="34" charset="0"/>
                <a:cs typeface="Arial" panose="020B0604020202020204" pitchFamily="34" charset="0"/>
                <a:sym typeface="Lato-Light"/>
              </a:rPr>
              <a:t>Johnson was at a reunion of her sorority in the Pocono Mountains during the landing and like most Americans, watched it on television. Johnson was confident in her calculations – she had run and re-run the numbers – but still nervous. “Anything could happen,” she said later. But the landing and return to Earth were a triumph.</a:t>
            </a:r>
          </a:p>
          <a:p>
            <a:endParaRPr lang="en-US" sz="3800" dirty="0">
              <a:solidFill>
                <a:schemeClr val="tx2">
                  <a:lumMod val="10000"/>
                </a:schemeClr>
              </a:solidFill>
              <a:highlight>
                <a:srgbClr val="FFFF00"/>
              </a:highlight>
              <a:latin typeface="Arial" panose="020B0604020202020204" pitchFamily="34" charset="0"/>
              <a:cs typeface="Arial" panose="020B0604020202020204" pitchFamily="34" charset="0"/>
              <a:sym typeface="Lato-Light"/>
            </a:endParaRPr>
          </a:p>
          <a:p>
            <a:r>
              <a:rPr lang="en-US" sz="3800" dirty="0">
                <a:solidFill>
                  <a:schemeClr val="tx2">
                    <a:lumMod val="10000"/>
                  </a:schemeClr>
                </a:solidFill>
                <a:latin typeface="Arial" panose="020B0604020202020204" pitchFamily="34" charset="0"/>
                <a:cs typeface="Arial" panose="020B0604020202020204" pitchFamily="34" charset="0"/>
                <a:sym typeface="Lato-Light"/>
              </a:rPr>
              <a:t>Johnson considered her trajectory calculations for Apollo 11 her greatest professional accomplishment.</a:t>
            </a:r>
          </a:p>
        </p:txBody>
      </p:sp>
    </p:spTree>
    <p:extLst>
      <p:ext uri="{BB962C8B-B14F-4D97-AF65-F5344CB8AC3E}">
        <p14:creationId xmlns:p14="http://schemas.microsoft.com/office/powerpoint/2010/main" val="2963941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r>
              <a:rPr lang="en-US" sz="7200" b="1" dirty="0">
                <a:solidFill>
                  <a:schemeClr val="tx2">
                    <a:lumMod val="10000"/>
                  </a:schemeClr>
                </a:solidFill>
              </a:rPr>
              <a:t>Space-Age Computer</a:t>
            </a:r>
            <a:endParaRPr b="1" dirty="0">
              <a:solidFill>
                <a:schemeClr val="tx2">
                  <a:lumMod val="10000"/>
                </a:schemeClr>
              </a:solidFill>
            </a:endParaRPr>
          </a:p>
        </p:txBody>
      </p:sp>
      <p:sp>
        <p:nvSpPr>
          <p:cNvPr id="10" name="Woodson Principles Critical Thinking and Discussion Questions">
            <a:extLst>
              <a:ext uri="{FF2B5EF4-FFF2-40B4-BE49-F238E27FC236}">
                <a16:creationId xmlns:a16="http://schemas.microsoft.com/office/drawing/2014/main" id="{72DFB653-252B-D84C-A64C-9355FF7F492B}"/>
              </a:ext>
            </a:extLst>
          </p:cNvPr>
          <p:cNvSpPr txBox="1">
            <a:spLocks/>
          </p:cNvSpPr>
          <p:nvPr/>
        </p:nvSpPr>
        <p:spPr>
          <a:xfrm>
            <a:off x="5029200" y="2042811"/>
            <a:ext cx="8807116" cy="3046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800" dirty="0">
                <a:solidFill>
                  <a:schemeClr val="tx2">
                    <a:lumMod val="10000"/>
                  </a:schemeClr>
                </a:solidFill>
                <a:latin typeface="Arial" panose="020B0604020202020204" pitchFamily="34" charset="0"/>
                <a:cs typeface="Arial" panose="020B0604020202020204" pitchFamily="34" charset="0"/>
              </a:rPr>
              <a:t>On July 20, 1969, astronauts Neil Armstrong and Buzz Aldrin walked on the </a:t>
            </a:r>
            <a:r>
              <a:rPr lang="en-US" sz="3800" b="1" dirty="0">
                <a:solidFill>
                  <a:schemeClr val="tx2">
                    <a:lumMod val="10000"/>
                  </a:schemeClr>
                </a:solidFill>
                <a:latin typeface="Arial" panose="020B0604020202020204" pitchFamily="34" charset="0"/>
                <a:cs typeface="Arial" panose="020B0604020202020204" pitchFamily="34" charset="0"/>
              </a:rPr>
              <a:t>lunar</a:t>
            </a:r>
            <a:r>
              <a:rPr lang="en-US" sz="3800" dirty="0">
                <a:solidFill>
                  <a:schemeClr val="tx2">
                    <a:lumMod val="10000"/>
                  </a:schemeClr>
                </a:solidFill>
                <a:latin typeface="Arial" panose="020B0604020202020204" pitchFamily="34" charset="0"/>
                <a:cs typeface="Arial" panose="020B0604020202020204" pitchFamily="34" charset="0"/>
              </a:rPr>
              <a:t> surface for about two and a half hours. Their safe trip to the moon and back was guided by fellow astronaut Michael Collins, piloting the command </a:t>
            </a:r>
            <a:r>
              <a:rPr lang="en-US" sz="3800" b="1" dirty="0">
                <a:solidFill>
                  <a:schemeClr val="tx2">
                    <a:lumMod val="10000"/>
                  </a:schemeClr>
                </a:solidFill>
                <a:latin typeface="Arial" panose="020B0604020202020204" pitchFamily="34" charset="0"/>
                <a:cs typeface="Arial" panose="020B0604020202020204" pitchFamily="34" charset="0"/>
              </a:rPr>
              <a:t>module</a:t>
            </a:r>
            <a:r>
              <a:rPr lang="en-US" sz="3800" dirty="0">
                <a:solidFill>
                  <a:schemeClr val="tx2">
                    <a:lumMod val="10000"/>
                  </a:schemeClr>
                </a:solidFill>
                <a:latin typeface="Arial" panose="020B0604020202020204" pitchFamily="34" charset="0"/>
                <a:cs typeface="Arial" panose="020B0604020202020204" pitchFamily="34" charset="0"/>
              </a:rPr>
              <a:t> in lunar </a:t>
            </a:r>
            <a:r>
              <a:rPr lang="en-US" sz="3800" b="1" dirty="0">
                <a:solidFill>
                  <a:schemeClr val="tx2">
                    <a:lumMod val="10000"/>
                  </a:schemeClr>
                </a:solidFill>
                <a:latin typeface="Arial" panose="020B0604020202020204" pitchFamily="34" charset="0"/>
                <a:cs typeface="Arial" panose="020B0604020202020204" pitchFamily="34" charset="0"/>
              </a:rPr>
              <a:t>orbit</a:t>
            </a:r>
            <a:r>
              <a:rPr lang="en-US" sz="3800" dirty="0">
                <a:solidFill>
                  <a:schemeClr val="tx2">
                    <a:lumMod val="10000"/>
                  </a:schemeClr>
                </a:solidFill>
                <a:latin typeface="Arial" panose="020B0604020202020204" pitchFamily="34" charset="0"/>
                <a:cs typeface="Arial" panose="020B0604020202020204" pitchFamily="34" charset="0"/>
              </a:rPr>
              <a:t>, and the onboard computer in both spacecraft, the Apollo Guidance Computer.</a:t>
            </a:r>
          </a:p>
        </p:txBody>
      </p:sp>
      <p:pic>
        <p:nvPicPr>
          <p:cNvPr id="4" name="Picture 3">
            <a:extLst>
              <a:ext uri="{FF2B5EF4-FFF2-40B4-BE49-F238E27FC236}">
                <a16:creationId xmlns:a16="http://schemas.microsoft.com/office/drawing/2014/main" id="{DB52BBAC-D17D-1B43-8A53-B0D7A6CBDEF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4456954" y="-310243"/>
            <a:ext cx="12256251" cy="14336485"/>
          </a:xfrm>
          <a:prstGeom prst="rect">
            <a:avLst/>
          </a:prstGeom>
          <a:effectLst>
            <a:softEdge rad="127000"/>
          </a:effectLst>
        </p:spPr>
      </p:pic>
      <p:sp>
        <p:nvSpPr>
          <p:cNvPr id="8" name="Woodson Principles Critical Thinking and Discussion Questions">
            <a:extLst>
              <a:ext uri="{FF2B5EF4-FFF2-40B4-BE49-F238E27FC236}">
                <a16:creationId xmlns:a16="http://schemas.microsoft.com/office/drawing/2014/main" id="{BF41BB3F-9CA4-3744-82F4-FB6D37B868C0}"/>
              </a:ext>
            </a:extLst>
          </p:cNvPr>
          <p:cNvSpPr txBox="1">
            <a:spLocks/>
          </p:cNvSpPr>
          <p:nvPr/>
        </p:nvSpPr>
        <p:spPr>
          <a:xfrm>
            <a:off x="5029201" y="7825750"/>
            <a:ext cx="8807116" cy="3046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800" dirty="0">
                <a:solidFill>
                  <a:schemeClr val="tx2">
                    <a:lumMod val="10000"/>
                  </a:schemeClr>
                </a:solidFill>
                <a:latin typeface="Arial" panose="020B0604020202020204" pitchFamily="34" charset="0"/>
                <a:cs typeface="Arial" panose="020B0604020202020204" pitchFamily="34" charset="0"/>
              </a:rPr>
              <a:t>This computer was a technological marvel for its time, but it held just over 4KB of processing data (</a:t>
            </a:r>
            <a:r>
              <a:rPr lang="en-US" sz="3800" b="1" dirty="0">
                <a:solidFill>
                  <a:schemeClr val="tx2">
                    <a:lumMod val="10000"/>
                  </a:schemeClr>
                </a:solidFill>
                <a:latin typeface="Arial" panose="020B0604020202020204" pitchFamily="34" charset="0"/>
                <a:cs typeface="Arial" panose="020B0604020202020204" pitchFamily="34" charset="0"/>
              </a:rPr>
              <a:t>RAM</a:t>
            </a:r>
            <a:r>
              <a:rPr lang="en-US" sz="3800" dirty="0">
                <a:solidFill>
                  <a:schemeClr val="tx2">
                    <a:lumMod val="10000"/>
                  </a:schemeClr>
                </a:solidFill>
                <a:latin typeface="Arial" panose="020B0604020202020204" pitchFamily="34" charset="0"/>
                <a:cs typeface="Arial" panose="020B0604020202020204" pitchFamily="34" charset="0"/>
              </a:rPr>
              <a:t>) and 72KB of storage data (</a:t>
            </a:r>
            <a:r>
              <a:rPr lang="en-US" sz="3800" b="1" dirty="0">
                <a:solidFill>
                  <a:schemeClr val="tx2">
                    <a:lumMod val="10000"/>
                  </a:schemeClr>
                </a:solidFill>
                <a:latin typeface="Arial" panose="020B0604020202020204" pitchFamily="34" charset="0"/>
                <a:cs typeface="Arial" panose="020B0604020202020204" pitchFamily="34" charset="0"/>
              </a:rPr>
              <a:t>ROM</a:t>
            </a:r>
            <a:r>
              <a:rPr lang="en-US" sz="3800" dirty="0">
                <a:solidFill>
                  <a:schemeClr val="tx2">
                    <a:lumMod val="10000"/>
                  </a:schemeClr>
                </a:solidFill>
                <a:latin typeface="Arial" panose="020B0604020202020204" pitchFamily="34" charset="0"/>
                <a:cs typeface="Arial" panose="020B0604020202020204" pitchFamily="34" charset="0"/>
              </a:rPr>
              <a:t>). </a:t>
            </a:r>
          </a:p>
          <a:p>
            <a:endParaRPr lang="en-US" sz="1800" dirty="0">
              <a:solidFill>
                <a:schemeClr val="tx2">
                  <a:lumMod val="10000"/>
                </a:schemeClr>
              </a:solidFill>
              <a:latin typeface="Arial" panose="020B0604020202020204" pitchFamily="34" charset="0"/>
              <a:cs typeface="Arial" panose="020B0604020202020204" pitchFamily="34" charset="0"/>
            </a:endParaRPr>
          </a:p>
          <a:p>
            <a:r>
              <a:rPr lang="en-US" sz="3800" dirty="0">
                <a:solidFill>
                  <a:schemeClr val="tx2">
                    <a:lumMod val="10000"/>
                  </a:schemeClr>
                </a:solidFill>
                <a:latin typeface="Arial" panose="020B0604020202020204" pitchFamily="34" charset="0"/>
                <a:cs typeface="Arial" panose="020B0604020202020204" pitchFamily="34" charset="0"/>
              </a:rPr>
              <a:t>In contrast, modern smart phones have about 4GB of RAM and as much as 500GB of ROM …</a:t>
            </a:r>
            <a:endParaRPr lang="en-US" sz="3600"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079862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11773894" y="2173666"/>
            <a:ext cx="10889030" cy="1799780"/>
          </a:xfrm>
          <a:prstGeom prst="rect">
            <a:avLst/>
          </a:prstGeom>
        </p:spPr>
        <p:txBody>
          <a:bodyPr>
            <a:noAutofit/>
          </a:bodyPr>
          <a:lstStyle/>
          <a:p>
            <a:r>
              <a:rPr lang="en-US" sz="4000" dirty="0"/>
              <a:t>Johnson worked on many projects for NASA until her retirement in 1986. “For 33 years,” she later recalled, “I went to work every day happy.”</a:t>
            </a:r>
          </a:p>
          <a:p>
            <a:endParaRPr lang="en-US" sz="1800" dirty="0"/>
          </a:p>
          <a:p>
            <a:r>
              <a:rPr lang="en-US" sz="4000" dirty="0"/>
              <a:t>In the decades after her retirement, Johnson lived a quiet life among family and friends in Newport News, Virginia. An active member Carver Memorial Presbyterian Church, she was humble about her accomplishments. Her pastor recalled knowing Johnson for years before learning the extent of her work for NASA.</a:t>
            </a:r>
          </a:p>
          <a:p>
            <a:endParaRPr lang="en-US" sz="3600" dirty="0"/>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5029200" y="914400"/>
            <a:ext cx="17633724"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sz="7200" b="1" dirty="0">
                <a:solidFill>
                  <a:schemeClr val="tx2">
                    <a:lumMod val="10000"/>
                  </a:schemeClr>
                </a:solidFill>
                <a:latin typeface="Arial" panose="020B0604020202020204" pitchFamily="34" charset="0"/>
                <a:cs typeface="Arial" panose="020B0604020202020204" pitchFamily="34" charset="0"/>
              </a:rPr>
              <a:t>33 Years of Happiness</a:t>
            </a:r>
          </a:p>
        </p:txBody>
      </p:sp>
      <p:pic>
        <p:nvPicPr>
          <p:cNvPr id="3" name="Picture 2">
            <a:extLst>
              <a:ext uri="{FF2B5EF4-FFF2-40B4-BE49-F238E27FC236}">
                <a16:creationId xmlns:a16="http://schemas.microsoft.com/office/drawing/2014/main" id="{3D4A3947-34E5-D642-8A7C-E1B84F8F4FB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63158" y="2589430"/>
            <a:ext cx="9598382" cy="7131412"/>
          </a:xfrm>
          <a:prstGeom prst="rect">
            <a:avLst/>
          </a:prstGeom>
          <a:effectLst>
            <a:softEdge rad="63500"/>
          </a:effectLst>
        </p:spPr>
      </p:pic>
      <p:sp>
        <p:nvSpPr>
          <p:cNvPr id="8" name="TextBox 7">
            <a:extLst>
              <a:ext uri="{FF2B5EF4-FFF2-40B4-BE49-F238E27FC236}">
                <a16:creationId xmlns:a16="http://schemas.microsoft.com/office/drawing/2014/main" id="{86935915-0C37-7A41-BEFD-870B2A4DA24D}"/>
              </a:ext>
            </a:extLst>
          </p:cNvPr>
          <p:cNvSpPr txBox="1"/>
          <p:nvPr/>
        </p:nvSpPr>
        <p:spPr>
          <a:xfrm>
            <a:off x="11773894" y="9149121"/>
            <a:ext cx="10889030" cy="25648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b="1" dirty="0">
                <a:solidFill>
                  <a:schemeClr val="tx2">
                    <a:lumMod val="10000"/>
                  </a:schemeClr>
                </a:solidFill>
                <a:latin typeface="Arial" panose="020B0604020202020204" pitchFamily="34" charset="0"/>
                <a:cs typeface="Arial" panose="020B0604020202020204" pitchFamily="34" charset="0"/>
              </a:rPr>
              <a:t>Johnson worked at NASA from 1953 to 1986. What are some key cultural, technological, and political changes that the United States experienced during those three decades?</a:t>
            </a:r>
            <a:endParaRPr kumimoji="0" lang="en-US" sz="4000" b="1" u="none" strike="noStrike" cap="none" spc="0" normalizeH="0" baseline="0" dirty="0">
              <a:ln>
                <a:noFill/>
              </a:ln>
              <a:solidFill>
                <a:schemeClr val="tx2">
                  <a:lumMod val="10000"/>
                </a:schemeClr>
              </a:solidFill>
              <a:effectLst/>
              <a:uFillTx/>
              <a:latin typeface="Arial" panose="020B0604020202020204" pitchFamily="34" charset="0"/>
              <a:cs typeface="Arial" panose="020B0604020202020204" pitchFamily="34" charset="0"/>
              <a:sym typeface="Bodoni SvtyTwo ITC TT-Book"/>
            </a:endParaRPr>
          </a:p>
        </p:txBody>
      </p:sp>
      <p:sp>
        <p:nvSpPr>
          <p:cNvPr id="9" name="Rectangle 8">
            <a:extLst>
              <a:ext uri="{FF2B5EF4-FFF2-40B4-BE49-F238E27FC236}">
                <a16:creationId xmlns:a16="http://schemas.microsoft.com/office/drawing/2014/main" id="{0C775ECE-A0D7-024F-8990-47CBB3F85C59}"/>
              </a:ext>
            </a:extLst>
          </p:cNvPr>
          <p:cNvSpPr/>
          <p:nvPr/>
        </p:nvSpPr>
        <p:spPr>
          <a:xfrm>
            <a:off x="5029200" y="9892915"/>
            <a:ext cx="6299200" cy="1077218"/>
          </a:xfrm>
          <a:prstGeom prst="rect">
            <a:avLst/>
          </a:prstGeom>
        </p:spPr>
        <p:txBody>
          <a:bodyPr wrap="square">
            <a:spAutoFit/>
          </a:bodyPr>
          <a:lstStyle/>
          <a:p>
            <a:r>
              <a:rPr lang="en-US" sz="3200" dirty="0">
                <a:solidFill>
                  <a:schemeClr val="bg2"/>
                </a:solidFill>
                <a:latin typeface="Arial" panose="020B0604020202020204" pitchFamily="34" charset="0"/>
                <a:cs typeface="Arial" panose="020B0604020202020204" pitchFamily="34" charset="0"/>
              </a:rPr>
              <a:t>Johnson working at a computer terminal in Langley, c. 1980.</a:t>
            </a:r>
            <a:endParaRPr lang="en-US" dirty="0">
              <a:solidFill>
                <a:schemeClr val="bg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95051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8670141" y="2138408"/>
            <a:ext cx="13780783" cy="1799780"/>
          </a:xfrm>
          <a:prstGeom prst="rect">
            <a:avLst/>
          </a:prstGeom>
        </p:spPr>
        <p:txBody>
          <a:bodyPr>
            <a:noAutofit/>
          </a:bodyPr>
          <a:lstStyle/>
          <a:p>
            <a:r>
              <a:rPr lang="en-US" sz="4000" dirty="0"/>
              <a:t>In retirement, Johnson often spoke to schoolchildren about her accomplishments and the importance of math and science. Though she was honored by NASA colleagues and her alma mater, WVSU, she was far from a household name. But that was about to change. </a:t>
            </a:r>
          </a:p>
          <a:p>
            <a:endParaRPr lang="en-US" sz="1800" dirty="0"/>
          </a:p>
          <a:p>
            <a:r>
              <a:rPr lang="en-US" sz="4000" dirty="0"/>
              <a:t>In 2015, The White House awarded her the Presidential Medal of Freedom for “an especially meritorious contribution to the security or national interests of the U.S., world peace, cultural or other significant public or private endeavors.”</a:t>
            </a:r>
          </a:p>
          <a:p>
            <a:endParaRPr lang="en-US" sz="1800" dirty="0"/>
          </a:p>
          <a:p>
            <a:r>
              <a:rPr lang="en-US" sz="4000" dirty="0"/>
              <a:t>Meanwhile, writer and entrepreneur Margot Lee Shetterly had been researching the Black women who served as computers in the early space program. Her research became the bestselling book Hidden Figures, in which Johnson was a central character.</a:t>
            </a:r>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5029200" y="914400"/>
            <a:ext cx="17633724"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sz="7200" b="1" dirty="0">
                <a:solidFill>
                  <a:schemeClr val="tx2">
                    <a:lumMod val="10000"/>
                  </a:schemeClr>
                </a:solidFill>
                <a:latin typeface="Arial" panose="020B0604020202020204" pitchFamily="34" charset="0"/>
                <a:cs typeface="Arial" panose="020B0604020202020204" pitchFamily="34" charset="0"/>
              </a:rPr>
              <a:t>2015: Presidential Medal of Freedom</a:t>
            </a:r>
          </a:p>
        </p:txBody>
      </p:sp>
      <p:pic>
        <p:nvPicPr>
          <p:cNvPr id="7" name="Picture 6">
            <a:extLst>
              <a:ext uri="{FF2B5EF4-FFF2-40B4-BE49-F238E27FC236}">
                <a16:creationId xmlns:a16="http://schemas.microsoft.com/office/drawing/2014/main" id="{1D3AF3B9-EF80-8745-BD3D-FD7C26D3B8C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956118" y="2748123"/>
            <a:ext cx="7039258" cy="8219754"/>
          </a:xfrm>
          <a:prstGeom prst="rect">
            <a:avLst/>
          </a:prstGeom>
          <a:effectLst>
            <a:softEdge rad="127000"/>
          </a:effectLst>
        </p:spPr>
      </p:pic>
      <p:sp>
        <p:nvSpPr>
          <p:cNvPr id="8" name="TextBox 7">
            <a:extLst>
              <a:ext uri="{FF2B5EF4-FFF2-40B4-BE49-F238E27FC236}">
                <a16:creationId xmlns:a16="http://schemas.microsoft.com/office/drawing/2014/main" id="{7C3BCA4B-398D-404A-B74D-090DC885910C}"/>
              </a:ext>
            </a:extLst>
          </p:cNvPr>
          <p:cNvSpPr txBox="1"/>
          <p:nvPr/>
        </p:nvSpPr>
        <p:spPr>
          <a:xfrm>
            <a:off x="5029200" y="11673844"/>
            <a:ext cx="17421724"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200" dirty="0">
                <a:solidFill>
                  <a:schemeClr val="bg2"/>
                </a:solidFill>
                <a:latin typeface="Arial" panose="020B0604020202020204" pitchFamily="34" charset="0"/>
                <a:cs typeface="Arial" panose="020B0604020202020204" pitchFamily="34" charset="0"/>
              </a:rPr>
              <a:t>November 24, 2015: Johnson receives the Medal of Freedom from President Barack Obama.</a:t>
            </a:r>
          </a:p>
        </p:txBody>
      </p:sp>
    </p:spTree>
    <p:extLst>
      <p:ext uri="{BB962C8B-B14F-4D97-AF65-F5344CB8AC3E}">
        <p14:creationId xmlns:p14="http://schemas.microsoft.com/office/powerpoint/2010/main" val="7110211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dissolve">
                                      <p:cBhvr>
                                        <p:cTn id="7" dur="500"/>
                                        <p:tgtEl>
                                          <p:spTgt spid="154">
                                            <p:txEl>
                                              <p:pRg st="2" end="2"/>
                                            </p:txEl>
                                          </p:spTgt>
                                        </p:tgtEl>
                                      </p:cBhvr>
                                    </p:animEffect>
                                  </p:childTnLst>
                                </p:cTn>
                              </p:par>
                              <p:par>
                                <p:cTn id="8" presetID="3" presetClass="entr" presetSubtype="10" fill="hold" nodeType="withEffect">
                                  <p:stCondLst>
                                    <p:cond delay="1000"/>
                                  </p:stCondLst>
                                  <p:childTnLst>
                                    <p:set>
                                      <p:cBhvr>
                                        <p:cTn id="9" dur="1" fill="hold">
                                          <p:stCondLst>
                                            <p:cond delay="0"/>
                                          </p:stCondLst>
                                        </p:cTn>
                                        <p:tgtEl>
                                          <p:spTgt spid="154">
                                            <p:txEl>
                                              <p:pRg st="4" end="4"/>
                                            </p:txEl>
                                          </p:spTgt>
                                        </p:tgtEl>
                                        <p:attrNameLst>
                                          <p:attrName>style.visibility</p:attrName>
                                        </p:attrNameLst>
                                      </p:cBhvr>
                                      <p:to>
                                        <p:strVal val="visible"/>
                                      </p:to>
                                    </p:set>
                                    <p:animEffect transition="in" filter="blinds(horizontal)">
                                      <p:cBhvr>
                                        <p:cTn id="10" dur="1000"/>
                                        <p:tgtEl>
                                          <p:spTgt spid="15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029200" y="2157349"/>
            <a:ext cx="10587790" cy="1540433"/>
          </a:xfrm>
          <a:prstGeom prst="rect">
            <a:avLst/>
          </a:prstGeom>
        </p:spPr>
        <p:txBody>
          <a:bodyPr>
            <a:noAutofit/>
          </a:bodyPr>
          <a:lstStyle/>
          <a:p>
            <a:r>
              <a:rPr lang="en-US" sz="3800" dirty="0"/>
              <a:t>The film adaptation of Hidden Figures was developed alongside its source material and released with the book. Along with the usual </a:t>
            </a:r>
            <a:r>
              <a:rPr lang="en-US" sz="3800" b="1" dirty="0"/>
              <a:t>dramatic license</a:t>
            </a:r>
            <a:r>
              <a:rPr lang="en-US" sz="3800" dirty="0"/>
              <a:t>, the award-winning film condenses many mathematical procedures that took weeks into a matter of hours. But it captures the pioneering spirit of the early space program and the thrill of the first Mercury missions.</a:t>
            </a:r>
          </a:p>
          <a:p>
            <a:endParaRPr lang="en-US" sz="1800" dirty="0"/>
          </a:p>
          <a:p>
            <a:r>
              <a:rPr lang="en-US" sz="3800" dirty="0"/>
              <a:t>Shetterly also created The Human Computer Project, ensuring that the work of NASA’s computers is preserved for future researchers and historians.</a:t>
            </a:r>
          </a:p>
          <a:p>
            <a:endParaRPr lang="en-US" sz="1800" dirty="0"/>
          </a:p>
          <a:p>
            <a:r>
              <a:rPr lang="en-US" sz="3800" dirty="0"/>
              <a:t>At the 2017 Oscars, Johnson was honored during the presentation of the award for Best Documentary (escorted by the stars of the movie and African American astronaut Yvonne Cagle).</a:t>
            </a:r>
          </a:p>
          <a:p>
            <a:endParaRPr lang="en-US" sz="1800" dirty="0"/>
          </a:p>
        </p:txBody>
      </p:sp>
      <p:sp>
        <p:nvSpPr>
          <p:cNvPr id="4" name="Woodson Principles…">
            <a:extLst>
              <a:ext uri="{FF2B5EF4-FFF2-40B4-BE49-F238E27FC236}">
                <a16:creationId xmlns:a16="http://schemas.microsoft.com/office/drawing/2014/main" id="{DE02C667-8274-D140-9B2B-5A571AAFC772}"/>
              </a:ext>
            </a:extLst>
          </p:cNvPr>
          <p:cNvSpPr txBox="1">
            <a:spLocks/>
          </p:cNvSpPr>
          <p:nvPr/>
        </p:nvSpPr>
        <p:spPr>
          <a:xfrm>
            <a:off x="5029200" y="914400"/>
            <a:ext cx="17633724"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sz="7200" b="1" dirty="0">
                <a:solidFill>
                  <a:schemeClr val="tx2">
                    <a:lumMod val="10000"/>
                  </a:schemeClr>
                </a:solidFill>
                <a:latin typeface="Arial" panose="020B0604020202020204" pitchFamily="34" charset="0"/>
                <a:cs typeface="Arial" panose="020B0604020202020204" pitchFamily="34" charset="0"/>
              </a:rPr>
              <a:t>2016: </a:t>
            </a:r>
            <a:r>
              <a:rPr lang="en-US" sz="7200" b="1" i="1" dirty="0">
                <a:solidFill>
                  <a:schemeClr val="tx2">
                    <a:lumMod val="10000"/>
                  </a:schemeClr>
                </a:solidFill>
                <a:latin typeface="Arial" panose="020B0604020202020204" pitchFamily="34" charset="0"/>
                <a:cs typeface="Arial" panose="020B0604020202020204" pitchFamily="34" charset="0"/>
              </a:rPr>
              <a:t>Hidden Figures  </a:t>
            </a:r>
          </a:p>
        </p:txBody>
      </p:sp>
      <p:pic>
        <p:nvPicPr>
          <p:cNvPr id="7" name="Picture 6">
            <a:extLst>
              <a:ext uri="{FF2B5EF4-FFF2-40B4-BE49-F238E27FC236}">
                <a16:creationId xmlns:a16="http://schemas.microsoft.com/office/drawing/2014/main" id="{824991F0-CF76-6944-9174-3416E831846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206425" y="1140256"/>
            <a:ext cx="8177575" cy="12110081"/>
          </a:xfrm>
          <a:prstGeom prst="rect">
            <a:avLst/>
          </a:prstGeom>
          <a:effectLst>
            <a:softEdge rad="52111"/>
          </a:effectLst>
        </p:spPr>
      </p:pic>
      <p:sp>
        <p:nvSpPr>
          <p:cNvPr id="11" name="Rectangle 10">
            <a:extLst>
              <a:ext uri="{FF2B5EF4-FFF2-40B4-BE49-F238E27FC236}">
                <a16:creationId xmlns:a16="http://schemas.microsoft.com/office/drawing/2014/main" id="{E9A792EE-A574-E741-B83D-69D65AAFE0F4}"/>
              </a:ext>
            </a:extLst>
          </p:cNvPr>
          <p:cNvSpPr/>
          <p:nvPr/>
        </p:nvSpPr>
        <p:spPr>
          <a:xfrm>
            <a:off x="6831151" y="12375977"/>
            <a:ext cx="9375274" cy="954107"/>
          </a:xfrm>
          <a:prstGeom prst="rect">
            <a:avLst/>
          </a:prstGeom>
        </p:spPr>
        <p:txBody>
          <a:bodyPr wrap="square">
            <a:spAutoFit/>
          </a:bodyPr>
          <a:lstStyle/>
          <a:p>
            <a:pPr algn="r"/>
            <a:r>
              <a:rPr lang="en-US" dirty="0">
                <a:solidFill>
                  <a:schemeClr val="bg2"/>
                </a:solidFill>
                <a:latin typeface="Arial" panose="020B0604020202020204" pitchFamily="34" charset="0"/>
                <a:cs typeface="Arial" panose="020B0604020202020204" pitchFamily="34" charset="0"/>
              </a:rPr>
              <a:t>International poster for the acclaimed film adaptation of Shetterly’s book. Taraji P. Henson, center, plays Johnson.</a:t>
            </a:r>
            <a:endParaRPr lang="en-US" sz="2400" dirty="0">
              <a:solidFill>
                <a:schemeClr val="bg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996612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4">
                                            <p:txEl>
                                              <p:pRg st="0" end="0"/>
                                            </p:txEl>
                                          </p:spTgt>
                                        </p:tgtEl>
                                        <p:attrNameLst>
                                          <p:attrName>style.visibility</p:attrName>
                                        </p:attrNameLst>
                                      </p:cBhvr>
                                      <p:to>
                                        <p:strVal val="visible"/>
                                      </p:to>
                                    </p:set>
                                    <p:animEffect transition="in" filter="fade">
                                      <p:cBhvr>
                                        <p:cTn id="7" dur="500"/>
                                        <p:tgtEl>
                                          <p:spTgt spid="15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4">
                                            <p:txEl>
                                              <p:pRg st="2" end="2"/>
                                            </p:txEl>
                                          </p:spTgt>
                                        </p:tgtEl>
                                        <p:attrNameLst>
                                          <p:attrName>style.visibility</p:attrName>
                                        </p:attrNameLst>
                                      </p:cBhvr>
                                      <p:to>
                                        <p:strVal val="visible"/>
                                      </p:to>
                                    </p:set>
                                    <p:animEffect transition="in" filter="fade">
                                      <p:cBhvr>
                                        <p:cTn id="12" dur="500"/>
                                        <p:tgtEl>
                                          <p:spTgt spid="15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4">
                                            <p:txEl>
                                              <p:pRg st="4" end="4"/>
                                            </p:txEl>
                                          </p:spTgt>
                                        </p:tgtEl>
                                        <p:attrNameLst>
                                          <p:attrName>style.visibility</p:attrName>
                                        </p:attrNameLst>
                                      </p:cBhvr>
                                      <p:to>
                                        <p:strVal val="visible"/>
                                      </p:to>
                                    </p:set>
                                    <p:animEffect transition="in" filter="fade">
                                      <p:cBhvr>
                                        <p:cTn id="17" dur="500"/>
                                        <p:tgtEl>
                                          <p:spTgt spid="15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11889365" y="2340432"/>
            <a:ext cx="10561562" cy="1438155"/>
          </a:xfrm>
          <a:prstGeom prst="rect">
            <a:avLst/>
          </a:prstGeom>
          <a:effectLst>
            <a:outerShdw blurRad="50800" dist="50800" dir="5400000" algn="ctr" rotWithShape="0">
              <a:schemeClr val="bg1"/>
            </a:outerShdw>
          </a:effectLst>
        </p:spPr>
        <p:txBody>
          <a:bodyPr>
            <a:noAutofit/>
          </a:bodyPr>
          <a:lstStyle/>
          <a:p>
            <a:r>
              <a:rPr lang="en-US" sz="4000" dirty="0"/>
              <a:t>In September 2016, NASA dedicated the Katherine G. Johnson Computational Research Facility with a ribbon-cutting ceremony attended by Johnson and her family, friends, and students from Black Girls Code and 21</a:t>
            </a:r>
            <a:r>
              <a:rPr lang="en-US" sz="4000" baseline="30000" dirty="0"/>
              <a:t>st</a:t>
            </a:r>
            <a:r>
              <a:rPr lang="en-US" sz="4000" dirty="0"/>
              <a:t> Century Community Learning Centers, organizations that work to broaden opportunities in the sciences.</a:t>
            </a:r>
          </a:p>
          <a:p>
            <a:endParaRPr lang="en-US" sz="1800" dirty="0"/>
          </a:p>
          <a:p>
            <a:r>
              <a:rPr lang="en-US" sz="4000" dirty="0"/>
              <a:t>The 23-million-dollar, </a:t>
            </a:r>
            <a:r>
              <a:rPr lang="en-US" sz="4000" b="1" dirty="0"/>
              <a:t>state-of-the-art facility </a:t>
            </a:r>
            <a:r>
              <a:rPr lang="en-US" sz="4000" dirty="0"/>
              <a:t>at Langley serves as an intellectual center for all those research mathematicians who follow in Johnson and her colleagues’ footsteps.</a:t>
            </a:r>
          </a:p>
        </p:txBody>
      </p:sp>
      <p:sp>
        <p:nvSpPr>
          <p:cNvPr id="8" name="Woodson Principles Critical Thinking and Discussion Questions">
            <a:extLst>
              <a:ext uri="{FF2B5EF4-FFF2-40B4-BE49-F238E27FC236}">
                <a16:creationId xmlns:a16="http://schemas.microsoft.com/office/drawing/2014/main" id="{CFDC175C-440B-0B45-9A4F-630600D21B0C}"/>
              </a:ext>
            </a:extLst>
          </p:cNvPr>
          <p:cNvSpPr txBox="1">
            <a:spLocks/>
          </p:cNvSpPr>
          <p:nvPr/>
        </p:nvSpPr>
        <p:spPr>
          <a:xfrm>
            <a:off x="4060177" y="11284384"/>
            <a:ext cx="19177347" cy="17627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dirty="0">
              <a:cs typeface="Arial" panose="020B0604020202020204"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0334523"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sz="7200" b="1" dirty="0">
                <a:solidFill>
                  <a:schemeClr val="tx2">
                    <a:lumMod val="10000"/>
                  </a:schemeClr>
                </a:solidFill>
                <a:latin typeface="Arial" panose="020B0604020202020204" pitchFamily="34" charset="0"/>
                <a:cs typeface="Arial" panose="020B0604020202020204" pitchFamily="34" charset="0"/>
              </a:rPr>
              <a:t>Death and Legacy</a:t>
            </a:r>
          </a:p>
        </p:txBody>
      </p:sp>
      <p:sp>
        <p:nvSpPr>
          <p:cNvPr id="7" name="Woodson Principles Critical Thinking and Discussion Questions">
            <a:extLst>
              <a:ext uri="{FF2B5EF4-FFF2-40B4-BE49-F238E27FC236}">
                <a16:creationId xmlns:a16="http://schemas.microsoft.com/office/drawing/2014/main" id="{4F6BCA0C-3AF1-834B-86B0-26284335C420}"/>
              </a:ext>
            </a:extLst>
          </p:cNvPr>
          <p:cNvSpPr txBox="1">
            <a:spLocks/>
          </p:cNvSpPr>
          <p:nvPr/>
        </p:nvSpPr>
        <p:spPr>
          <a:xfrm>
            <a:off x="5029201" y="10565306"/>
            <a:ext cx="17421726" cy="143815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dirty="0">
                <a:solidFill>
                  <a:schemeClr val="tx2">
                    <a:lumMod val="10000"/>
                  </a:schemeClr>
                </a:solidFill>
                <a:cs typeface="Arial" panose="020B0604020202020204" pitchFamily="34" charset="0"/>
              </a:rPr>
              <a:t>In 2020, the year of Johnson’s death at age 101, the National Geographic Society awarded her the Hubbard Medal – the same honor it awarded the Apollo 11 astronauts in 1969. </a:t>
            </a:r>
          </a:p>
          <a:p>
            <a:pPr hangingPunct="1"/>
            <a:br>
              <a:rPr lang="en-US" sz="3600" dirty="0">
                <a:solidFill>
                  <a:schemeClr val="tx2">
                    <a:lumMod val="10000"/>
                  </a:schemeClr>
                </a:solidFill>
                <a:cs typeface="Arial" panose="020B0604020202020204" pitchFamily="34" charset="0"/>
              </a:rPr>
            </a:br>
            <a:br>
              <a:rPr lang="en-US" sz="3600" dirty="0">
                <a:solidFill>
                  <a:schemeClr val="tx2">
                    <a:lumMod val="10000"/>
                  </a:schemeClr>
                </a:solidFill>
                <a:cs typeface="Arial" panose="020B0604020202020204" pitchFamily="34" charset="0"/>
              </a:rPr>
            </a:br>
            <a:endParaRPr lang="en-US" sz="3600" dirty="0">
              <a:solidFill>
                <a:schemeClr val="tx2">
                  <a:lumMod val="10000"/>
                </a:schemeClr>
              </a:solidFill>
              <a:cs typeface="Arial" panose="020B0604020202020204" pitchFamily="34" charset="0"/>
            </a:endParaRPr>
          </a:p>
        </p:txBody>
      </p:sp>
      <p:pic>
        <p:nvPicPr>
          <p:cNvPr id="9" name="Picture 8">
            <a:extLst>
              <a:ext uri="{FF2B5EF4-FFF2-40B4-BE49-F238E27FC236}">
                <a16:creationId xmlns:a16="http://schemas.microsoft.com/office/drawing/2014/main" id="{F01634BF-8A1C-4855-A006-88AC913869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33049" y="2896601"/>
            <a:ext cx="9261213" cy="6948997"/>
          </a:xfrm>
          <a:prstGeom prst="rect">
            <a:avLst/>
          </a:prstGeom>
          <a:ln>
            <a:noFill/>
          </a:ln>
          <a:effectLst>
            <a:outerShdw blurRad="50800" dist="38100" dir="8100000" algn="tr" rotWithShape="0">
              <a:prstClr val="black">
                <a:alpha val="40000"/>
              </a:prstClr>
            </a:outerShdw>
            <a:softEdge rad="63500"/>
          </a:effectLst>
        </p:spPr>
      </p:pic>
    </p:spTree>
    <p:extLst>
      <p:ext uri="{BB962C8B-B14F-4D97-AF65-F5344CB8AC3E}">
        <p14:creationId xmlns:p14="http://schemas.microsoft.com/office/powerpoint/2010/main" val="3823916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heckerboard(across)">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10628818" y="2442583"/>
            <a:ext cx="12292141" cy="1438155"/>
          </a:xfrm>
          <a:prstGeom prst="rect">
            <a:avLst/>
          </a:prstGeom>
        </p:spPr>
        <p:txBody>
          <a:bodyPr>
            <a:noAutofit/>
          </a:bodyPr>
          <a:lstStyle/>
          <a:p>
            <a:r>
              <a:rPr lang="en-US" sz="3800" dirty="0"/>
              <a:t>Katherine Johnson was born into an America where state-sanctioned racism was accepted as normal, where women were discouraged – if not barred – from working in science and engineering, and where the idea of space travel seemed the stuff of fantasy. When she died, the country she served had officially repudiated racial and gender discrimination and raised its flag on the moon.</a:t>
            </a:r>
          </a:p>
          <a:p>
            <a:endParaRPr lang="en-US" sz="1800" dirty="0"/>
          </a:p>
          <a:p>
            <a:r>
              <a:rPr lang="en-US" sz="3800" dirty="0"/>
              <a:t>In a 2018 interview, she offered these words of advice to those who come after her:</a:t>
            </a:r>
          </a:p>
        </p:txBody>
      </p:sp>
      <p:sp>
        <p:nvSpPr>
          <p:cNvPr id="8" name="Woodson Principles Critical Thinking and Discussion Questions">
            <a:extLst>
              <a:ext uri="{FF2B5EF4-FFF2-40B4-BE49-F238E27FC236}">
                <a16:creationId xmlns:a16="http://schemas.microsoft.com/office/drawing/2014/main" id="{CFDC175C-440B-0B45-9A4F-630600D21B0C}"/>
              </a:ext>
            </a:extLst>
          </p:cNvPr>
          <p:cNvSpPr txBox="1">
            <a:spLocks/>
          </p:cNvSpPr>
          <p:nvPr/>
        </p:nvSpPr>
        <p:spPr>
          <a:xfrm>
            <a:off x="4060177" y="11284384"/>
            <a:ext cx="19177347" cy="17627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dirty="0">
              <a:cs typeface="Arial" panose="020B0604020202020204"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4401994"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sz="7200" b="1" dirty="0">
                <a:solidFill>
                  <a:schemeClr val="tx2">
                    <a:lumMod val="10000"/>
                  </a:schemeClr>
                </a:solidFill>
                <a:latin typeface="Arial" panose="020B0604020202020204" pitchFamily="34" charset="0"/>
                <a:cs typeface="Arial" panose="020B0604020202020204" pitchFamily="34" charset="0"/>
              </a:rPr>
              <a:t>Katherine Johnson’s  Century</a:t>
            </a:r>
          </a:p>
        </p:txBody>
      </p:sp>
      <p:pic>
        <p:nvPicPr>
          <p:cNvPr id="4" name="Picture 3">
            <a:extLst>
              <a:ext uri="{FF2B5EF4-FFF2-40B4-BE49-F238E27FC236}">
                <a16:creationId xmlns:a16="http://schemas.microsoft.com/office/drawing/2014/main" id="{9CE78B84-A0E5-A84C-8958-9A1EFEC4751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450577" y="2393750"/>
            <a:ext cx="6369321" cy="9639540"/>
          </a:xfrm>
          <a:prstGeom prst="rect">
            <a:avLst/>
          </a:prstGeom>
          <a:effectLst>
            <a:glow rad="127000">
              <a:schemeClr val="tx1">
                <a:alpha val="40000"/>
              </a:schemeClr>
            </a:glow>
            <a:outerShdw blurRad="50800" dist="254000" dir="2700000" algn="tl" rotWithShape="0">
              <a:prstClr val="black">
                <a:alpha val="40000"/>
              </a:prstClr>
            </a:outerShdw>
          </a:effectLst>
        </p:spPr>
      </p:pic>
      <p:sp>
        <p:nvSpPr>
          <p:cNvPr id="7" name="TextBox 6">
            <a:extLst>
              <a:ext uri="{FF2B5EF4-FFF2-40B4-BE49-F238E27FC236}">
                <a16:creationId xmlns:a16="http://schemas.microsoft.com/office/drawing/2014/main" id="{E3D80110-DAB6-8545-A65F-194B390FDC29}"/>
              </a:ext>
            </a:extLst>
          </p:cNvPr>
          <p:cNvSpPr txBox="1"/>
          <p:nvPr/>
        </p:nvSpPr>
        <p:spPr>
          <a:xfrm>
            <a:off x="5029200" y="12496383"/>
            <a:ext cx="15773400"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200" i="1" dirty="0">
                <a:solidFill>
                  <a:schemeClr val="bg2"/>
                </a:solidFill>
                <a:latin typeface="Arial" panose="020B0604020202020204" pitchFamily="34" charset="0"/>
                <a:cs typeface="Arial" panose="020B0604020202020204" pitchFamily="34" charset="0"/>
              </a:rPr>
              <a:t>Reaching for the Moon</a:t>
            </a:r>
            <a:r>
              <a:rPr lang="en-US" sz="3200" dirty="0">
                <a:solidFill>
                  <a:schemeClr val="bg2"/>
                </a:solidFill>
                <a:latin typeface="Arial" panose="020B0604020202020204" pitchFamily="34" charset="0"/>
                <a:cs typeface="Arial" panose="020B0604020202020204" pitchFamily="34" charset="0"/>
              </a:rPr>
              <a:t>,  Johnson’s autobiography written for young people.</a:t>
            </a:r>
            <a:endParaRPr kumimoji="0" lang="en-US" sz="3200" u="none" strike="noStrike" cap="none" spc="0" normalizeH="0" baseline="0" dirty="0">
              <a:ln>
                <a:noFill/>
              </a:ln>
              <a:solidFill>
                <a:srgbClr val="AE4844"/>
              </a:solidFill>
              <a:effectLst/>
              <a:uFillTx/>
              <a:latin typeface="Arial" panose="020B0604020202020204" pitchFamily="34" charset="0"/>
              <a:cs typeface="Arial" panose="020B0604020202020204" pitchFamily="34" charset="0"/>
              <a:sym typeface="Bodoni SvtyTwo ITC TT-Book"/>
            </a:endParaRPr>
          </a:p>
        </p:txBody>
      </p:sp>
      <p:sp>
        <p:nvSpPr>
          <p:cNvPr id="9" name="Woodson Principles Critical Thinking and Discussion Questions">
            <a:extLst>
              <a:ext uri="{FF2B5EF4-FFF2-40B4-BE49-F238E27FC236}">
                <a16:creationId xmlns:a16="http://schemas.microsoft.com/office/drawing/2014/main" id="{00EDA75F-57F2-2949-829B-4B5DC78F175B}"/>
              </a:ext>
            </a:extLst>
          </p:cNvPr>
          <p:cNvSpPr txBox="1">
            <a:spLocks/>
          </p:cNvSpPr>
          <p:nvPr/>
        </p:nvSpPr>
        <p:spPr>
          <a:xfrm>
            <a:off x="10628818" y="8549316"/>
            <a:ext cx="11651590" cy="14381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800" dirty="0">
                <a:solidFill>
                  <a:schemeClr val="tx2">
                    <a:lumMod val="10000"/>
                  </a:schemeClr>
                </a:solidFill>
                <a:cs typeface="Arial" panose="020B0604020202020204" pitchFamily="34" charset="0"/>
              </a:rPr>
              <a:t>“Follow your passion. Whatever you’re doing, do your best at all times and make it as correct as possible. Work as if someone is watching you. Then you’ll be prepared when an opportunity presents itself. And you’ll have the answers.”  </a:t>
            </a:r>
          </a:p>
        </p:txBody>
      </p:sp>
    </p:spTree>
    <p:extLst>
      <p:ext uri="{BB962C8B-B14F-4D97-AF65-F5344CB8AC3E}">
        <p14:creationId xmlns:p14="http://schemas.microsoft.com/office/powerpoint/2010/main" val="304681043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4">
                                            <p:txEl>
                                              <p:pRg st="2" end="2"/>
                                            </p:txEl>
                                          </p:spTgt>
                                        </p:tgtEl>
                                        <p:attrNameLst>
                                          <p:attrName>style.visibility</p:attrName>
                                        </p:attrNameLst>
                                      </p:cBhvr>
                                      <p:to>
                                        <p:strVal val="visible"/>
                                      </p:to>
                                    </p:set>
                                    <p:animEffect transition="in" filter="dissolve">
                                      <p:cBhvr>
                                        <p:cTn id="7" dur="500"/>
                                        <p:tgtEl>
                                          <p:spTgt spid="154">
                                            <p:txEl>
                                              <p:pRg st="2" end="2"/>
                                            </p:txEl>
                                          </p:spTgt>
                                        </p:tgtEl>
                                      </p:cBhvr>
                                    </p:animEffect>
                                  </p:childTnLst>
                                </p:cTn>
                              </p:par>
                              <p:par>
                                <p:cTn id="8" presetID="42"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566430" y="2773264"/>
            <a:ext cx="7235170" cy="8994666"/>
          </a:xfrm>
          <a:prstGeom prst="rect">
            <a:avLst/>
          </a:prstGeom>
        </p:spPr>
        <p:txBody>
          <a:bodyPr numCol="2">
            <a:noAutofit/>
          </a:bodyPr>
          <a:lstStyle/>
          <a:p>
            <a:pPr lvl="0"/>
            <a:r>
              <a:rPr lang="en-US" sz="4000" dirty="0"/>
              <a:t>accolades</a:t>
            </a:r>
          </a:p>
          <a:p>
            <a:pPr lvl="0"/>
            <a:r>
              <a:rPr lang="en-US" sz="4000" dirty="0"/>
              <a:t>aeronautics</a:t>
            </a:r>
          </a:p>
          <a:p>
            <a:pPr lvl="0"/>
            <a:r>
              <a:rPr lang="en-US" sz="4000" dirty="0"/>
              <a:t>Cold War</a:t>
            </a:r>
          </a:p>
          <a:p>
            <a:pPr lvl="0"/>
            <a:r>
              <a:rPr lang="en-US" sz="4000" dirty="0"/>
              <a:t>computer</a:t>
            </a:r>
          </a:p>
          <a:p>
            <a:pPr lvl="0"/>
            <a:r>
              <a:rPr lang="en-US" sz="4000" dirty="0"/>
              <a:t>cosmonaut</a:t>
            </a:r>
          </a:p>
          <a:p>
            <a:pPr lvl="0"/>
            <a:r>
              <a:rPr lang="en-US" sz="4000" dirty="0"/>
              <a:t>dramatic license </a:t>
            </a:r>
          </a:p>
          <a:p>
            <a:pPr lvl="0"/>
            <a:r>
              <a:rPr lang="en-US" sz="4000" dirty="0"/>
              <a:t>lunar</a:t>
            </a:r>
          </a:p>
          <a:p>
            <a:pPr lvl="0"/>
            <a:r>
              <a:rPr lang="en-US" sz="4000" dirty="0"/>
              <a:t>module</a:t>
            </a:r>
          </a:p>
          <a:p>
            <a:pPr lvl="0"/>
            <a:r>
              <a:rPr lang="en-US" sz="4000" dirty="0"/>
              <a:t>orbit</a:t>
            </a:r>
          </a:p>
          <a:p>
            <a:pPr lvl="0"/>
            <a:r>
              <a:rPr lang="en-US" sz="4000" dirty="0"/>
              <a:t>parabola</a:t>
            </a:r>
          </a:p>
          <a:p>
            <a:pPr lvl="0"/>
            <a:r>
              <a:rPr lang="en-US" sz="4000" dirty="0"/>
              <a:t>precocious</a:t>
            </a:r>
          </a:p>
          <a:p>
            <a:pPr lvl="0"/>
            <a:r>
              <a:rPr lang="en-US" sz="4000" dirty="0"/>
              <a:t>prodigy</a:t>
            </a:r>
          </a:p>
          <a:p>
            <a:pPr lvl="0"/>
            <a:r>
              <a:rPr lang="en-US" sz="4000" dirty="0"/>
              <a:t>RAM</a:t>
            </a:r>
          </a:p>
          <a:p>
            <a:pPr lvl="0"/>
            <a:r>
              <a:rPr lang="en-US" sz="4000" dirty="0"/>
              <a:t>ROM</a:t>
            </a:r>
          </a:p>
          <a:p>
            <a:pPr lvl="0"/>
            <a:r>
              <a:rPr lang="en-US" sz="4000" dirty="0"/>
              <a:t>state-of-the-art</a:t>
            </a:r>
          </a:p>
          <a:p>
            <a:pPr lvl="0"/>
            <a:r>
              <a:rPr lang="en-US" sz="4000" dirty="0"/>
              <a:t>synchronize</a:t>
            </a:r>
          </a:p>
          <a:p>
            <a:pPr lvl="0"/>
            <a:r>
              <a:rPr lang="en-US" sz="4000" dirty="0"/>
              <a:t>trajectory</a:t>
            </a:r>
          </a:p>
        </p:txBody>
      </p:sp>
      <p:sp>
        <p:nvSpPr>
          <p:cNvPr id="3" name="Woodson Principles…">
            <a:extLst>
              <a:ext uri="{FF2B5EF4-FFF2-40B4-BE49-F238E27FC236}">
                <a16:creationId xmlns:a16="http://schemas.microsoft.com/office/drawing/2014/main" id="{BDDB6EDF-A0C0-D546-BE8C-BC8EC245E009}"/>
              </a:ext>
            </a:extLst>
          </p:cNvPr>
          <p:cNvSpPr txBox="1">
            <a:spLocks/>
          </p:cNvSpPr>
          <p:nvPr/>
        </p:nvSpPr>
        <p:spPr>
          <a:xfrm>
            <a:off x="5029200" y="1371600"/>
            <a:ext cx="18299080" cy="1100215"/>
          </a:xfrm>
          <a:prstGeom prst="rect">
            <a:avLst/>
          </a:prstGeom>
          <a:noFill/>
          <a:ln w="12700">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sz="7200" b="1" dirty="0">
                <a:solidFill>
                  <a:schemeClr val="tx2">
                    <a:lumMod val="10000"/>
                  </a:schemeClr>
                </a:solidFill>
                <a:latin typeface="Arial" panose="020B0604020202020204" pitchFamily="34" charset="0"/>
                <a:cs typeface="Arial" panose="020B0604020202020204" pitchFamily="34" charset="0"/>
              </a:rPr>
              <a:t>Vocabulary</a:t>
            </a:r>
          </a:p>
        </p:txBody>
      </p:sp>
      <p:pic>
        <p:nvPicPr>
          <p:cNvPr id="6" name="Picture 5">
            <a:extLst>
              <a:ext uri="{FF2B5EF4-FFF2-40B4-BE49-F238E27FC236}">
                <a16:creationId xmlns:a16="http://schemas.microsoft.com/office/drawing/2014/main" id="{89F94AD8-5BBA-6E40-9876-AD11743D0F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72059" y="2773264"/>
            <a:ext cx="8859078" cy="8305386"/>
          </a:xfrm>
          <a:prstGeom prst="rect">
            <a:avLst/>
          </a:prstGeom>
          <a:ln>
            <a:solidFill>
              <a:schemeClr val="tx2">
                <a:lumMod val="10000"/>
              </a:schemeClr>
            </a:solidFill>
          </a:ln>
          <a:effectLst>
            <a:softEdge rad="0"/>
          </a:effectLst>
        </p:spPr>
      </p:pic>
      <p:sp>
        <p:nvSpPr>
          <p:cNvPr id="8" name="TextBox 7">
            <a:extLst>
              <a:ext uri="{FF2B5EF4-FFF2-40B4-BE49-F238E27FC236}">
                <a16:creationId xmlns:a16="http://schemas.microsoft.com/office/drawing/2014/main" id="{BE339377-C00B-AC4E-AC27-DE2C45EBE896}"/>
              </a:ext>
            </a:extLst>
          </p:cNvPr>
          <p:cNvSpPr txBox="1"/>
          <p:nvPr/>
        </p:nvSpPr>
        <p:spPr>
          <a:xfrm>
            <a:off x="14484013" y="11096712"/>
            <a:ext cx="723517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dirty="0">
                <a:solidFill>
                  <a:schemeClr val="bg2"/>
                </a:solidFill>
                <a:latin typeface="Arial" panose="020B0604020202020204" pitchFamily="34" charset="0"/>
                <a:cs typeface="Arial" panose="020B0604020202020204" pitchFamily="34" charset="0"/>
              </a:rPr>
              <a:t>Katherine Johnson, photographed by Annie Leibowitz for Vanity Fair in 2016.</a:t>
            </a:r>
            <a:endParaRPr kumimoji="0" lang="en-US" sz="2800" u="none" strike="noStrike" cap="none" spc="0" normalizeH="0" baseline="0" dirty="0">
              <a:ln>
                <a:noFill/>
              </a:ln>
              <a:solidFill>
                <a:srgbClr val="AE4844"/>
              </a:solidFill>
              <a:effectLst/>
              <a:uFillTx/>
              <a:latin typeface="Arial" panose="020B0604020202020204"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37822323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95A977E-C0A1-48F1-AF7D-B9CA10E29422}"/>
              </a:ext>
            </a:extLst>
          </p:cNvPr>
          <p:cNvSpPr>
            <a:spLocks noGrp="1"/>
          </p:cNvSpPr>
          <p:nvPr>
            <p:ph type="body" idx="1"/>
          </p:nvPr>
        </p:nvSpPr>
        <p:spPr/>
        <p:txBody>
          <a:bodyPr/>
          <a:lstStyle/>
          <a:p>
            <a:endParaRPr lang="en-US" dirty="0"/>
          </a:p>
        </p:txBody>
      </p:sp>
      <p:pic>
        <p:nvPicPr>
          <p:cNvPr id="3" name="Picture 2">
            <a:extLst>
              <a:ext uri="{FF2B5EF4-FFF2-40B4-BE49-F238E27FC236}">
                <a16:creationId xmlns:a16="http://schemas.microsoft.com/office/drawing/2014/main" id="{94E435B3-D01D-4655-975D-1A3DA79308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2" y="-1"/>
            <a:ext cx="24841202" cy="13973175"/>
          </a:xfrm>
          <a:prstGeom prst="rect">
            <a:avLst/>
          </a:prstGeom>
        </p:spPr>
      </p:pic>
    </p:spTree>
    <p:extLst>
      <p:ext uri="{BB962C8B-B14F-4D97-AF65-F5344CB8AC3E}">
        <p14:creationId xmlns:p14="http://schemas.microsoft.com/office/powerpoint/2010/main" val="290453627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2CC2249-10AC-C14E-8AB5-C192736F372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4467305" y="-245840"/>
            <a:ext cx="11362363" cy="14207680"/>
          </a:xfrm>
          <a:prstGeom prst="rect">
            <a:avLst/>
          </a:prstGeom>
          <a:effectLst>
            <a:softEdge rad="127000"/>
          </a:effectLst>
        </p:spPr>
      </p:pic>
      <p:sp>
        <p:nvSpPr>
          <p:cNvPr id="153" name="Woodson Principles…"/>
          <p:cNvSpPr txBox="1">
            <a:spLocks noGrp="1"/>
          </p:cNvSpPr>
          <p:nvPr>
            <p:ph type="ctrTitle"/>
          </p:nvPr>
        </p:nvSpPr>
        <p:spPr>
          <a:xfrm>
            <a:off x="5029200" y="914400"/>
            <a:ext cx="18299080" cy="1100215"/>
          </a:xfrm>
          <a:prstGeom prst="rect">
            <a:avLst/>
          </a:prstGeom>
          <a:ln w="12700">
            <a:miter lim="400000"/>
          </a:ln>
        </p:spPr>
        <p:txBody>
          <a:bodyPr lIns="50800" tIns="50800" rIns="50800" bIns="50800" anchor="t">
            <a:noAutofit/>
          </a:bodyPr>
          <a:lstStyle/>
          <a:p>
            <a:r>
              <a:rPr lang="en-US" sz="7200" b="1" dirty="0">
                <a:solidFill>
                  <a:schemeClr val="tx2">
                    <a:lumMod val="10000"/>
                  </a:schemeClr>
                </a:solidFill>
              </a:rPr>
              <a:t>Space-Age Computer</a:t>
            </a:r>
            <a:endParaRPr sz="7200" b="1" dirty="0">
              <a:solidFill>
                <a:schemeClr val="tx2">
                  <a:lumMod val="10000"/>
                </a:schemeClr>
              </a:solidFill>
            </a:endParaRPr>
          </a:p>
        </p:txBody>
      </p:sp>
      <p:pic>
        <p:nvPicPr>
          <p:cNvPr id="4" name="Picture 3">
            <a:extLst>
              <a:ext uri="{FF2B5EF4-FFF2-40B4-BE49-F238E27FC236}">
                <a16:creationId xmlns:a16="http://schemas.microsoft.com/office/drawing/2014/main" id="{DB52BBAC-D17D-1B43-8A53-B0D7A6CBDEF5}"/>
              </a:ext>
            </a:extLst>
          </p:cNvPr>
          <p:cNvPicPr>
            <a:picLocks noChangeAspect="1"/>
          </p:cNvPicPr>
          <p:nvPr/>
        </p:nvPicPr>
        <p:blipFill rotWithShape="1">
          <a:blip r:embed="rId4">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Lst>
          </a:blip>
          <a:srcRect/>
          <a:stretch/>
        </p:blipFill>
        <p:spPr>
          <a:xfrm>
            <a:off x="14456954" y="-310243"/>
            <a:ext cx="12256251" cy="14336485"/>
          </a:xfrm>
          <a:prstGeom prst="rect">
            <a:avLst/>
          </a:prstGeom>
          <a:effectLst>
            <a:softEdge rad="127000"/>
          </a:effectLst>
        </p:spPr>
      </p:pic>
      <p:sp>
        <p:nvSpPr>
          <p:cNvPr id="8" name="Woodson Principles Critical Thinking and Discussion Questions">
            <a:extLst>
              <a:ext uri="{FF2B5EF4-FFF2-40B4-BE49-F238E27FC236}">
                <a16:creationId xmlns:a16="http://schemas.microsoft.com/office/drawing/2014/main" id="{BF41BB3F-9CA4-3744-82F4-FB6D37B868C0}"/>
              </a:ext>
            </a:extLst>
          </p:cNvPr>
          <p:cNvSpPr txBox="1">
            <a:spLocks/>
          </p:cNvSpPr>
          <p:nvPr/>
        </p:nvSpPr>
        <p:spPr>
          <a:xfrm>
            <a:off x="5029200" y="8178529"/>
            <a:ext cx="8544216" cy="3046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tx2">
                    <a:lumMod val="10000"/>
                  </a:schemeClr>
                </a:solidFill>
                <a:latin typeface="Arial" panose="020B0604020202020204" pitchFamily="34" charset="0"/>
                <a:cs typeface="Arial" panose="020B0604020202020204" pitchFamily="34" charset="0"/>
              </a:rPr>
              <a:t>They were powered by decades of painstaking work by an incredible team of engineers, physicists, and mathematicians. One of these figures was </a:t>
            </a:r>
            <a:r>
              <a:rPr lang="en-US" sz="4000" b="1" dirty="0">
                <a:solidFill>
                  <a:schemeClr val="tx2">
                    <a:lumMod val="10000"/>
                  </a:schemeClr>
                </a:solidFill>
                <a:latin typeface="Arial" panose="020B0604020202020204" pitchFamily="34" charset="0"/>
                <a:cs typeface="Arial" panose="020B0604020202020204" pitchFamily="34" charset="0"/>
              </a:rPr>
              <a:t>Katherine Johnson</a:t>
            </a:r>
            <a:r>
              <a:rPr lang="en-US" sz="3600" dirty="0">
                <a:solidFill>
                  <a:schemeClr val="tx2">
                    <a:lumMod val="10000"/>
                  </a:schemeClr>
                </a:solidFill>
                <a:latin typeface="Arial" panose="020B0604020202020204" pitchFamily="34" charset="0"/>
                <a:cs typeface="Arial" panose="020B0604020202020204" pitchFamily="34" charset="0"/>
              </a:rPr>
              <a:t>.</a:t>
            </a:r>
          </a:p>
        </p:txBody>
      </p:sp>
      <p:sp>
        <p:nvSpPr>
          <p:cNvPr id="13" name="Woodson Principles Critical Thinking and Discussion Questions">
            <a:extLst>
              <a:ext uri="{FF2B5EF4-FFF2-40B4-BE49-F238E27FC236}">
                <a16:creationId xmlns:a16="http://schemas.microsoft.com/office/drawing/2014/main" id="{8F3C9D50-B35B-A349-89A3-9BEDB0B6B47F}"/>
              </a:ext>
            </a:extLst>
          </p:cNvPr>
          <p:cNvSpPr txBox="1">
            <a:spLocks/>
          </p:cNvSpPr>
          <p:nvPr/>
        </p:nvSpPr>
        <p:spPr>
          <a:xfrm>
            <a:off x="5029199" y="2049906"/>
            <a:ext cx="8544217" cy="3046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tx2">
                    <a:lumMod val="10000"/>
                  </a:schemeClr>
                </a:solidFill>
                <a:latin typeface="Arial" panose="020B0604020202020204" pitchFamily="34" charset="0"/>
                <a:cs typeface="Arial" panose="020B0604020202020204" pitchFamily="34" charset="0"/>
              </a:rPr>
              <a:t>… over 7 million times the capacity of computers astronauts used to reach the moon.  </a:t>
            </a:r>
          </a:p>
          <a:p>
            <a:endParaRPr lang="en-US" sz="4000" dirty="0">
              <a:solidFill>
                <a:schemeClr val="tx2">
                  <a:lumMod val="10000"/>
                </a:schemeClr>
              </a:solidFill>
              <a:latin typeface="Arial" panose="020B0604020202020204" pitchFamily="34" charset="0"/>
              <a:cs typeface="Arial" panose="020B0604020202020204" pitchFamily="34" charset="0"/>
            </a:endParaRPr>
          </a:p>
          <a:p>
            <a:r>
              <a:rPr lang="en-US" sz="4000" dirty="0">
                <a:solidFill>
                  <a:schemeClr val="tx2">
                    <a:lumMod val="10000"/>
                  </a:schemeClr>
                </a:solidFill>
                <a:latin typeface="Arial" panose="020B0604020202020204" pitchFamily="34" charset="0"/>
                <a:cs typeface="Arial" panose="020B0604020202020204" pitchFamily="34" charset="0"/>
              </a:rPr>
              <a:t>How did the National </a:t>
            </a:r>
            <a:r>
              <a:rPr lang="en-US" sz="4000" b="1" dirty="0">
                <a:solidFill>
                  <a:schemeClr val="tx2">
                    <a:lumMod val="10000"/>
                  </a:schemeClr>
                </a:solidFill>
                <a:latin typeface="Arial" panose="020B0604020202020204" pitchFamily="34" charset="0"/>
                <a:cs typeface="Arial" panose="020B0604020202020204" pitchFamily="34" charset="0"/>
              </a:rPr>
              <a:t>Aeronautics</a:t>
            </a:r>
            <a:r>
              <a:rPr lang="en-US" sz="4000" dirty="0">
                <a:solidFill>
                  <a:schemeClr val="tx2">
                    <a:lumMod val="10000"/>
                  </a:schemeClr>
                </a:solidFill>
                <a:latin typeface="Arial" panose="020B0604020202020204" pitchFamily="34" charset="0"/>
                <a:cs typeface="Arial" panose="020B0604020202020204" pitchFamily="34" charset="0"/>
              </a:rPr>
              <a:t> and Space Engineering Administration (NASA) accomplish so much with far less computing power than a modern graphing calculator?</a:t>
            </a:r>
          </a:p>
        </p:txBody>
      </p:sp>
      <p:pic>
        <p:nvPicPr>
          <p:cNvPr id="3" name="Picture 2">
            <a:extLst>
              <a:ext uri="{FF2B5EF4-FFF2-40B4-BE49-F238E27FC236}">
                <a16:creationId xmlns:a16="http://schemas.microsoft.com/office/drawing/2014/main" id="{AC42AFAE-8198-BA4F-914C-7FD734ED4F25}"/>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4467306" y="-310243"/>
            <a:ext cx="12549696" cy="14336485"/>
          </a:xfrm>
          <a:prstGeom prst="rect">
            <a:avLst/>
          </a:prstGeom>
        </p:spPr>
      </p:pic>
      <p:sp>
        <p:nvSpPr>
          <p:cNvPr id="10" name="Rectangle 9">
            <a:extLst>
              <a:ext uri="{FF2B5EF4-FFF2-40B4-BE49-F238E27FC236}">
                <a16:creationId xmlns:a16="http://schemas.microsoft.com/office/drawing/2014/main" id="{3FE171AC-0E31-6943-A0BA-8D7DAFF8D8D7}"/>
              </a:ext>
            </a:extLst>
          </p:cNvPr>
          <p:cNvSpPr/>
          <p:nvPr/>
        </p:nvSpPr>
        <p:spPr>
          <a:xfrm>
            <a:off x="8142514" y="12166256"/>
            <a:ext cx="6010644" cy="1077218"/>
          </a:xfrm>
          <a:prstGeom prst="rect">
            <a:avLst/>
          </a:prstGeom>
        </p:spPr>
        <p:txBody>
          <a:bodyPr wrap="square">
            <a:spAutoFit/>
          </a:bodyPr>
          <a:lstStyle/>
          <a:p>
            <a:pPr algn="r"/>
            <a:r>
              <a:rPr lang="en-US" sz="3200" dirty="0">
                <a:solidFill>
                  <a:schemeClr val="bg2"/>
                </a:solidFill>
                <a:latin typeface="Arial" panose="020B0604020202020204" pitchFamily="34" charset="0"/>
                <a:cs typeface="Arial" panose="020B0604020202020204" pitchFamily="34" charset="0"/>
              </a:rPr>
              <a:t>Astronaut Buzz Aldrin inside the Apollo lunar module.</a:t>
            </a:r>
          </a:p>
        </p:txBody>
      </p:sp>
    </p:spTree>
    <p:extLst>
      <p:ext uri="{BB962C8B-B14F-4D97-AF65-F5344CB8AC3E}">
        <p14:creationId xmlns:p14="http://schemas.microsoft.com/office/powerpoint/2010/main" val="1748428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r>
              <a:rPr lang="en-US" sz="7200" b="1" dirty="0">
                <a:solidFill>
                  <a:schemeClr val="tx2">
                    <a:lumMod val="10000"/>
                  </a:schemeClr>
                </a:solidFill>
              </a:rPr>
              <a:t>A Human Computer?</a:t>
            </a:r>
            <a:br>
              <a:rPr lang="en-US" b="1" dirty="0">
                <a:solidFill>
                  <a:schemeClr val="tx2">
                    <a:lumMod val="10000"/>
                  </a:schemeClr>
                </a:solidFill>
              </a:rPr>
            </a:br>
            <a:endParaRPr b="1" dirty="0">
              <a:solidFill>
                <a:schemeClr val="tx2">
                  <a:lumMod val="10000"/>
                </a:schemeClr>
              </a:solidFill>
            </a:endParaRPr>
          </a:p>
        </p:txBody>
      </p:sp>
      <p:pic>
        <p:nvPicPr>
          <p:cNvPr id="4" name="Picture 3">
            <a:extLst>
              <a:ext uri="{FF2B5EF4-FFF2-40B4-BE49-F238E27FC236}">
                <a16:creationId xmlns:a16="http://schemas.microsoft.com/office/drawing/2014/main" id="{DB52BBAC-D17D-1B43-8A53-B0D7A6CBDEF5}"/>
              </a:ext>
            </a:extLst>
          </p:cNvPr>
          <p:cNvPicPr>
            <a:picLocks noChangeAspect="1"/>
          </p:cNvPicPr>
          <p:nvPr/>
        </p:nvPicPr>
        <p:blipFill rotWithShape="1">
          <a:blip r:embed="rId3">
            <a:extLst>
              <a:ext uri="{28A0092B-C50C-407E-A947-70E740481C1C}">
                <a14:useLocalDpi xmlns:a14="http://schemas.microsoft.com/office/drawing/2010/main" val="0"/>
              </a:ext>
            </a:extLst>
          </a:blip>
          <a:srcRect r="7287"/>
          <a:stretch/>
        </p:blipFill>
        <p:spPr>
          <a:xfrm>
            <a:off x="14467306" y="-245840"/>
            <a:ext cx="10534316" cy="14207680"/>
          </a:xfrm>
          <a:prstGeom prst="rect">
            <a:avLst/>
          </a:prstGeom>
          <a:effectLst>
            <a:softEdge rad="127000"/>
          </a:effectLst>
        </p:spPr>
      </p:pic>
      <p:sp>
        <p:nvSpPr>
          <p:cNvPr id="8" name="Woodson Principles Critical Thinking and Discussion Questions">
            <a:extLst>
              <a:ext uri="{FF2B5EF4-FFF2-40B4-BE49-F238E27FC236}">
                <a16:creationId xmlns:a16="http://schemas.microsoft.com/office/drawing/2014/main" id="{BCAA1DC6-A697-4C49-BA00-D3D38A535196}"/>
              </a:ext>
            </a:extLst>
          </p:cNvPr>
          <p:cNvSpPr txBox="1">
            <a:spLocks/>
          </p:cNvSpPr>
          <p:nvPr/>
        </p:nvSpPr>
        <p:spPr>
          <a:xfrm>
            <a:off x="5029199" y="2019867"/>
            <a:ext cx="8281575" cy="3046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tx2">
                    <a:lumMod val="10000"/>
                  </a:schemeClr>
                </a:solidFill>
                <a:latin typeface="Arial" panose="020B0604020202020204" pitchFamily="34" charset="0"/>
                <a:cs typeface="Arial" panose="020B0604020202020204" pitchFamily="34" charset="0"/>
              </a:rPr>
              <a:t>Born Creola Katherine Coleman in White Sulfur Springs, West Virginia, in 1918, Johnson’s gifted mind, supportive family, and strong work ethic led her on an extraordinary journey from a humble childhood to NASA’s breakthrough Mercury and Apollo programs.</a:t>
            </a:r>
          </a:p>
        </p:txBody>
      </p:sp>
      <p:sp>
        <p:nvSpPr>
          <p:cNvPr id="9" name="Woodson Principles Critical Thinking and Discussion Questions">
            <a:extLst>
              <a:ext uri="{FF2B5EF4-FFF2-40B4-BE49-F238E27FC236}">
                <a16:creationId xmlns:a16="http://schemas.microsoft.com/office/drawing/2014/main" id="{083F0427-B559-B945-B948-A33E6B0DE8EB}"/>
              </a:ext>
            </a:extLst>
          </p:cNvPr>
          <p:cNvSpPr txBox="1">
            <a:spLocks/>
          </p:cNvSpPr>
          <p:nvPr/>
        </p:nvSpPr>
        <p:spPr>
          <a:xfrm>
            <a:off x="5029200" y="7319621"/>
            <a:ext cx="8281575" cy="3046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tx2">
                    <a:lumMod val="10000"/>
                  </a:schemeClr>
                </a:solidFill>
                <a:latin typeface="Arial" panose="020B0604020202020204" pitchFamily="34" charset="0"/>
                <a:cs typeface="Arial" panose="020B0604020202020204" pitchFamily="34" charset="0"/>
              </a:rPr>
              <a:t>Her first job in the space program was as a </a:t>
            </a:r>
            <a:r>
              <a:rPr lang="en-US" sz="4000" b="1" dirty="0">
                <a:solidFill>
                  <a:schemeClr val="tx2">
                    <a:lumMod val="10000"/>
                  </a:schemeClr>
                </a:solidFill>
                <a:latin typeface="Arial" panose="020B0604020202020204" pitchFamily="34" charset="0"/>
                <a:cs typeface="Arial" panose="020B0604020202020204" pitchFamily="34" charset="0"/>
              </a:rPr>
              <a:t>computer</a:t>
            </a:r>
            <a:r>
              <a:rPr lang="en-US" sz="4000" dirty="0">
                <a:solidFill>
                  <a:schemeClr val="tx2">
                    <a:lumMod val="10000"/>
                  </a:schemeClr>
                </a:solidFill>
                <a:latin typeface="Arial" panose="020B0604020202020204" pitchFamily="34" charset="0"/>
                <a:cs typeface="Arial" panose="020B0604020202020204" pitchFamily="34" charset="0"/>
              </a:rPr>
              <a:t> – a word which originally meant “a person who performs computations.” Johnson would spend over three decades at NASA, earning great respect as a research mathematician.</a:t>
            </a:r>
          </a:p>
        </p:txBody>
      </p:sp>
      <p:sp>
        <p:nvSpPr>
          <p:cNvPr id="11" name="Rectangle 10">
            <a:extLst>
              <a:ext uri="{FF2B5EF4-FFF2-40B4-BE49-F238E27FC236}">
                <a16:creationId xmlns:a16="http://schemas.microsoft.com/office/drawing/2014/main" id="{C7C00792-00A2-9148-9F3D-E8742D6F721D}"/>
              </a:ext>
            </a:extLst>
          </p:cNvPr>
          <p:cNvSpPr/>
          <p:nvPr/>
        </p:nvSpPr>
        <p:spPr>
          <a:xfrm>
            <a:off x="7156863" y="12158830"/>
            <a:ext cx="6607262" cy="1100214"/>
          </a:xfrm>
          <a:prstGeom prst="rect">
            <a:avLst/>
          </a:prstGeom>
        </p:spPr>
        <p:txBody>
          <a:bodyPr wrap="square">
            <a:spAutoFit/>
          </a:bodyPr>
          <a:lstStyle/>
          <a:p>
            <a:pPr algn="r"/>
            <a:r>
              <a:rPr lang="en-US" sz="3200" dirty="0">
                <a:solidFill>
                  <a:schemeClr val="bg2"/>
                </a:solidFill>
                <a:latin typeface="Arial" panose="020B0604020202020204" pitchFamily="34" charset="0"/>
                <a:cs typeface="Arial" panose="020B0604020202020204" pitchFamily="34" charset="0"/>
              </a:rPr>
              <a:t>Johnson performing manual calculations at NASA, c. 1962.</a:t>
            </a:r>
          </a:p>
        </p:txBody>
      </p:sp>
      <p:pic>
        <p:nvPicPr>
          <p:cNvPr id="7" name="Picture 6">
            <a:extLst>
              <a:ext uri="{FF2B5EF4-FFF2-40B4-BE49-F238E27FC236}">
                <a16:creationId xmlns:a16="http://schemas.microsoft.com/office/drawing/2014/main" id="{365428FD-C889-5441-9C89-0CEF3588114D}"/>
              </a:ext>
            </a:extLst>
          </p:cNvPr>
          <p:cNvPicPr>
            <a:picLocks noChangeAspect="1"/>
          </p:cNvPicPr>
          <p:nvPr/>
        </p:nvPicPr>
        <p:blipFill rotWithShape="1">
          <a:blip r:embed="rId4">
            <a:extLst>
              <a:ext uri="{28A0092B-C50C-407E-A947-70E740481C1C}">
                <a14:useLocalDpi xmlns:a14="http://schemas.microsoft.com/office/drawing/2010/main" val="0"/>
              </a:ext>
            </a:extLst>
          </a:blip>
          <a:srcRect r="20391"/>
          <a:stretch/>
        </p:blipFill>
        <p:spPr>
          <a:xfrm>
            <a:off x="14465808" y="-262770"/>
            <a:ext cx="9380781" cy="14495240"/>
          </a:xfrm>
          <a:prstGeom prst="rect">
            <a:avLst/>
          </a:prstGeom>
        </p:spPr>
      </p:pic>
    </p:spTree>
    <p:extLst>
      <p:ext uri="{BB962C8B-B14F-4D97-AF65-F5344CB8AC3E}">
        <p14:creationId xmlns:p14="http://schemas.microsoft.com/office/powerpoint/2010/main" val="1333665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4" fill="hold" nodeType="withEffect">
                                  <p:stCondLst>
                                    <p:cond delay="0"/>
                                  </p:stCondLst>
                                  <p:childTnLst>
                                    <p:animEffect transition="out" filter="wipe(down)">
                                      <p:cBhvr>
                                        <p:cTn id="6" dur="5000"/>
                                        <p:tgtEl>
                                          <p:spTgt spid="7"/>
                                        </p:tgtEl>
                                      </p:cBhvr>
                                    </p:animEffect>
                                    <p:set>
                                      <p:cBhvr>
                                        <p:cTn id="7" dur="1" fill="hold">
                                          <p:stCondLst>
                                            <p:cond delay="49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Woodson Principles Critical Thinking and Discussion Questions">
            <a:extLst>
              <a:ext uri="{FF2B5EF4-FFF2-40B4-BE49-F238E27FC236}">
                <a16:creationId xmlns:a16="http://schemas.microsoft.com/office/drawing/2014/main" id="{CFDC175C-440B-0B45-9A4F-630600D21B0C}"/>
              </a:ext>
            </a:extLst>
          </p:cNvPr>
          <p:cNvSpPr txBox="1">
            <a:spLocks/>
          </p:cNvSpPr>
          <p:nvPr/>
        </p:nvSpPr>
        <p:spPr>
          <a:xfrm>
            <a:off x="4060177" y="11284384"/>
            <a:ext cx="19177347" cy="17627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dirty="0">
              <a:cs typeface="Arial" panose="020B0604020202020204"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sz="7200" b="1" dirty="0">
                <a:solidFill>
                  <a:schemeClr val="tx2">
                    <a:lumMod val="10000"/>
                  </a:schemeClr>
                </a:solidFill>
                <a:latin typeface="Arial" panose="020B0604020202020204" pitchFamily="34" charset="0"/>
                <a:cs typeface="Arial" panose="020B0604020202020204" pitchFamily="34" charset="0"/>
              </a:rPr>
              <a:t>A Once “Hidden Figure” Revealed</a:t>
            </a:r>
          </a:p>
        </p:txBody>
      </p:sp>
      <p:sp>
        <p:nvSpPr>
          <p:cNvPr id="15" name="TextBox 14">
            <a:extLst>
              <a:ext uri="{FF2B5EF4-FFF2-40B4-BE49-F238E27FC236}">
                <a16:creationId xmlns:a16="http://schemas.microsoft.com/office/drawing/2014/main" id="{32C2EEFA-069B-0E4E-91DF-7EA77154138C}"/>
              </a:ext>
            </a:extLst>
          </p:cNvPr>
          <p:cNvSpPr txBox="1"/>
          <p:nvPr/>
        </p:nvSpPr>
        <p:spPr>
          <a:xfrm>
            <a:off x="8107679" y="7006263"/>
            <a:ext cx="14583877" cy="530401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dirty="0">
                <a:solidFill>
                  <a:schemeClr val="tx2">
                    <a:lumMod val="10000"/>
                  </a:schemeClr>
                </a:solidFill>
                <a:latin typeface="Arial" panose="020B0604020202020204" pitchFamily="34" charset="0"/>
                <a:cs typeface="Arial" panose="020B0604020202020204" pitchFamily="34" charset="0"/>
              </a:rPr>
              <a:t>Unlike many of her colleagues, Johnson lived to see her achievements receive international attention. She lived to the remarkable age of 101, and her final years were filled with long-overdue celebrations in her honor.</a:t>
            </a:r>
          </a:p>
          <a:p>
            <a:endParaRPr kumimoji="0" lang="en-US" sz="1800" u="none" strike="noStrike" cap="none" spc="0" normalizeH="0" baseline="0" dirty="0">
              <a:ln>
                <a:noFill/>
              </a:ln>
              <a:solidFill>
                <a:schemeClr val="tx2">
                  <a:lumMod val="10000"/>
                </a:schemeClr>
              </a:solidFill>
              <a:effectLst/>
              <a:uFillTx/>
              <a:latin typeface="Arial" panose="020B0604020202020204" pitchFamily="34" charset="0"/>
              <a:cs typeface="Arial" panose="020B0604020202020204" pitchFamily="34" charset="0"/>
              <a:sym typeface="Bodoni SvtyTwo ITC TT-Book"/>
            </a:endParaRPr>
          </a:p>
          <a:p>
            <a:r>
              <a:rPr lang="en-US" sz="4000" dirty="0">
                <a:solidFill>
                  <a:schemeClr val="tx2">
                    <a:lumMod val="10000"/>
                  </a:schemeClr>
                </a:solidFill>
                <a:latin typeface="Arial" panose="020B0604020202020204" pitchFamily="34" charset="0"/>
                <a:cs typeface="Arial" panose="020B0604020202020204" pitchFamily="34" charset="0"/>
              </a:rPr>
              <a:t>But the greatest tribute to her achievements lies in the extraordinary success of the U.S. space program during her tenure, and in the work of later generations of women and African Americans who followed in her footsteps.</a:t>
            </a:r>
          </a:p>
        </p:txBody>
      </p:sp>
      <p:sp>
        <p:nvSpPr>
          <p:cNvPr id="16" name="TextBox 15">
            <a:extLst>
              <a:ext uri="{FF2B5EF4-FFF2-40B4-BE49-F238E27FC236}">
                <a16:creationId xmlns:a16="http://schemas.microsoft.com/office/drawing/2014/main" id="{D26F3591-4956-D740-8101-18FD601AA52B}"/>
              </a:ext>
            </a:extLst>
          </p:cNvPr>
          <p:cNvSpPr txBox="1"/>
          <p:nvPr/>
        </p:nvSpPr>
        <p:spPr>
          <a:xfrm>
            <a:off x="8107680" y="2298274"/>
            <a:ext cx="14583878" cy="44114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dirty="0">
                <a:solidFill>
                  <a:schemeClr val="tx2">
                    <a:lumMod val="10000"/>
                  </a:schemeClr>
                </a:solidFill>
                <a:latin typeface="Arial" panose="020B0604020202020204" pitchFamily="34" charset="0"/>
                <a:cs typeface="Arial" panose="020B0604020202020204" pitchFamily="34" charset="0"/>
              </a:rPr>
              <a:t>Throughout her career, Johnson received many </a:t>
            </a:r>
            <a:r>
              <a:rPr lang="en-US" sz="4000" b="1" dirty="0">
                <a:solidFill>
                  <a:schemeClr val="tx2">
                    <a:lumMod val="10000"/>
                  </a:schemeClr>
                </a:solidFill>
                <a:latin typeface="Arial" panose="020B0604020202020204" pitchFamily="34" charset="0"/>
                <a:cs typeface="Arial" panose="020B0604020202020204" pitchFamily="34" charset="0"/>
              </a:rPr>
              <a:t>accolades</a:t>
            </a:r>
            <a:r>
              <a:rPr lang="en-US" sz="4000" dirty="0">
                <a:solidFill>
                  <a:schemeClr val="tx2">
                    <a:lumMod val="10000"/>
                  </a:schemeClr>
                </a:solidFill>
                <a:latin typeface="Arial" panose="020B0604020202020204" pitchFamily="34" charset="0"/>
                <a:cs typeface="Arial" panose="020B0604020202020204" pitchFamily="34" charset="0"/>
              </a:rPr>
              <a:t> from colleagues and spoke widely to young students about math and science. But after the publication of Hidden Figures, a book about Black female computers in the early years of NASA – like Johnson and her colleagues, mathematician Dorothy Vaughn and aerospace engineer Mary Jackson – Johnson has been hailed as an American icon and an inspiration.</a:t>
            </a:r>
          </a:p>
        </p:txBody>
      </p:sp>
      <p:pic>
        <p:nvPicPr>
          <p:cNvPr id="3" name="Picture 2">
            <a:extLst>
              <a:ext uri="{FF2B5EF4-FFF2-40B4-BE49-F238E27FC236}">
                <a16:creationId xmlns:a16="http://schemas.microsoft.com/office/drawing/2014/main" id="{A86CFE60-C911-9D4B-98DD-35A85BB6E3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8933" y="2298274"/>
            <a:ext cx="5473374" cy="8253045"/>
          </a:xfrm>
          <a:prstGeom prst="rect">
            <a:avLst/>
          </a:prstGeom>
        </p:spPr>
      </p:pic>
    </p:spTree>
    <p:extLst>
      <p:ext uri="{BB962C8B-B14F-4D97-AF65-F5344CB8AC3E}">
        <p14:creationId xmlns:p14="http://schemas.microsoft.com/office/powerpoint/2010/main" val="25839026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12192000" y="2258091"/>
            <a:ext cx="10083833" cy="3843424"/>
          </a:xfrm>
          <a:prstGeom prst="rect">
            <a:avLst/>
          </a:prstGeom>
        </p:spPr>
        <p:txBody>
          <a:bodyPr>
            <a:noAutofit/>
          </a:bodyPr>
          <a:lstStyle/>
          <a:p>
            <a:r>
              <a:rPr lang="en-US" sz="4000" dirty="0">
                <a:uFillTx/>
                <a:ea typeface="Bodoni SvtyTwo ITC TT-Book"/>
                <a:cs typeface="Arial" panose="020B0604020202020204" pitchFamily="34" charset="0"/>
                <a:sym typeface="Bodoni SvtyTwo ITC TT-Book"/>
              </a:rPr>
              <a:t>Johnson was in love with numbers from the time she was a girl. “I counted everything,” she said later. “I counted the steps to the road, the steps up to church, the number of dishes and silverware I washed … anything that could be counted, I did.”</a:t>
            </a:r>
          </a:p>
          <a:p>
            <a:endParaRPr lang="en-US" sz="1800" dirty="0">
              <a:uFillTx/>
              <a:ea typeface="Bodoni SvtyTwo ITC TT-Book"/>
              <a:cs typeface="Arial" panose="020B0604020202020204" pitchFamily="34" charset="0"/>
              <a:sym typeface="Bodoni SvtyTwo ITC TT-Book"/>
            </a:endParaRPr>
          </a:p>
          <a:p>
            <a:r>
              <a:rPr lang="en-US" sz="4000" dirty="0">
                <a:uFillTx/>
                <a:ea typeface="Bodoni SvtyTwo ITC TT-Book"/>
                <a:cs typeface="Arial" panose="020B0604020202020204" pitchFamily="34" charset="0"/>
                <a:sym typeface="Bodoni SvtyTwo ITC TT-Book"/>
              </a:rPr>
              <a:t>Her father and mother, Joshua and Joylette, resolved early on that their precocious daughter would have every opportunity to develop her God-given talents.</a:t>
            </a: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sz="7200" b="1" dirty="0">
                <a:solidFill>
                  <a:schemeClr val="tx2">
                    <a:lumMod val="10000"/>
                  </a:schemeClr>
                </a:solidFill>
                <a:latin typeface="Arial" panose="020B0604020202020204" pitchFamily="34" charset="0"/>
                <a:cs typeface="Arial" panose="020B0604020202020204" pitchFamily="34" charset="0"/>
              </a:rPr>
              <a:t>Young Math Prodigy</a:t>
            </a:r>
          </a:p>
        </p:txBody>
      </p:sp>
      <p:sp>
        <p:nvSpPr>
          <p:cNvPr id="11" name="Woodson Principles Critical Thinking and Discussion Questions">
            <a:extLst>
              <a:ext uri="{FF2B5EF4-FFF2-40B4-BE49-F238E27FC236}">
                <a16:creationId xmlns:a16="http://schemas.microsoft.com/office/drawing/2014/main" id="{77A2F7D8-FE62-5A4A-B151-6E236AFE3BC2}"/>
              </a:ext>
            </a:extLst>
          </p:cNvPr>
          <p:cNvSpPr txBox="1">
            <a:spLocks/>
          </p:cNvSpPr>
          <p:nvPr/>
        </p:nvSpPr>
        <p:spPr>
          <a:xfrm>
            <a:off x="5029201" y="9141164"/>
            <a:ext cx="17246632" cy="24231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dirty="0">
                <a:solidFill>
                  <a:schemeClr val="tx2">
                    <a:lumMod val="10000"/>
                  </a:schemeClr>
                </a:solidFill>
                <a:uFillTx/>
                <a:latin typeface="Arial" panose="020B0604020202020204" pitchFamily="34" charset="0"/>
                <a:ea typeface="Bodoni SvtyTwo ITC TT-Book"/>
                <a:cs typeface="Arial" panose="020B0604020202020204" pitchFamily="34" charset="0"/>
                <a:sym typeface="Bodoni SvtyTwo ITC TT-Book"/>
              </a:rPr>
              <a:t>In the age of segregation, that meant finding a school that would educate Black students beyond the 8</a:t>
            </a:r>
            <a:r>
              <a:rPr lang="en-US" sz="4000" baseline="30000" dirty="0">
                <a:solidFill>
                  <a:schemeClr val="tx2">
                    <a:lumMod val="10000"/>
                  </a:schemeClr>
                </a:solidFill>
                <a:uFillTx/>
                <a:latin typeface="Arial" panose="020B0604020202020204" pitchFamily="34" charset="0"/>
                <a:ea typeface="Bodoni SvtyTwo ITC TT-Book"/>
                <a:cs typeface="Arial" panose="020B0604020202020204" pitchFamily="34" charset="0"/>
                <a:sym typeface="Bodoni SvtyTwo ITC TT-Book"/>
              </a:rPr>
              <a:t>th</a:t>
            </a:r>
            <a:r>
              <a:rPr lang="en-US" sz="4000" dirty="0">
                <a:solidFill>
                  <a:schemeClr val="tx2">
                    <a:lumMod val="10000"/>
                  </a:schemeClr>
                </a:solidFill>
                <a:uFillTx/>
                <a:latin typeface="Arial" panose="020B0604020202020204" pitchFamily="34" charset="0"/>
                <a:ea typeface="Bodoni SvtyTwo ITC TT-Book"/>
                <a:cs typeface="Arial" panose="020B0604020202020204" pitchFamily="34" charset="0"/>
                <a:sym typeface="Bodoni SvtyTwo ITC TT-Book"/>
              </a:rPr>
              <a:t> grade – and the nearest was 120 miles away in the town of Institute, West Virginia. Joshua made the long drive regularly, and the family divided their time between White Sulphur Springs and Institute for many years.</a:t>
            </a:r>
          </a:p>
        </p:txBody>
      </p:sp>
      <p:sp>
        <p:nvSpPr>
          <p:cNvPr id="7" name="Rectangle 6">
            <a:extLst>
              <a:ext uri="{FF2B5EF4-FFF2-40B4-BE49-F238E27FC236}">
                <a16:creationId xmlns:a16="http://schemas.microsoft.com/office/drawing/2014/main" id="{3C82907C-6029-D947-8E14-0B5591AFA962}"/>
              </a:ext>
            </a:extLst>
          </p:cNvPr>
          <p:cNvSpPr/>
          <p:nvPr/>
        </p:nvSpPr>
        <p:spPr>
          <a:xfrm>
            <a:off x="5093068" y="7563962"/>
            <a:ext cx="5453177" cy="954107"/>
          </a:xfrm>
          <a:prstGeom prst="rect">
            <a:avLst/>
          </a:prstGeom>
        </p:spPr>
        <p:txBody>
          <a:bodyPr wrap="square">
            <a:spAutoFit/>
          </a:bodyPr>
          <a:lstStyle/>
          <a:p>
            <a:pPr algn="ctr"/>
            <a:r>
              <a:rPr lang="en-US" dirty="0">
                <a:solidFill>
                  <a:schemeClr val="bg2"/>
                </a:solidFill>
                <a:latin typeface="Arial" panose="020B0604020202020204" pitchFamily="34" charset="0"/>
                <a:cs typeface="Arial" panose="020B0604020202020204" pitchFamily="34" charset="0"/>
              </a:rPr>
              <a:t>Young Katherine Johnson, c. 1930s </a:t>
            </a:r>
          </a:p>
        </p:txBody>
      </p:sp>
      <p:pic>
        <p:nvPicPr>
          <p:cNvPr id="8" name="Picture 7">
            <a:extLst>
              <a:ext uri="{FF2B5EF4-FFF2-40B4-BE49-F238E27FC236}">
                <a16:creationId xmlns:a16="http://schemas.microsoft.com/office/drawing/2014/main" id="{77BEAE39-1A55-1B40-98D7-ABE5CA7E1E6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22552" y="2258091"/>
            <a:ext cx="8914576" cy="4927465"/>
          </a:xfrm>
          <a:prstGeom prst="rect">
            <a:avLst/>
          </a:prstGeom>
          <a:effectLst>
            <a:softEdge rad="127000"/>
          </a:effectLst>
        </p:spPr>
      </p:pic>
    </p:spTree>
    <p:extLst>
      <p:ext uri="{BB962C8B-B14F-4D97-AF65-F5344CB8AC3E}">
        <p14:creationId xmlns:p14="http://schemas.microsoft.com/office/powerpoint/2010/main" val="3240626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199" y="914400"/>
            <a:ext cx="17758611" cy="1100215"/>
          </a:xfrm>
          <a:prstGeom prst="rect">
            <a:avLst/>
          </a:prstGeom>
        </p:spPr>
        <p:txBody>
          <a:bodyPr anchor="t">
            <a:noAutofit/>
          </a:bodyPr>
          <a:lstStyle/>
          <a:p>
            <a:r>
              <a:rPr lang="en-US" sz="7200" b="1" dirty="0">
                <a:solidFill>
                  <a:schemeClr val="tx2">
                    <a:lumMod val="10000"/>
                  </a:schemeClr>
                </a:solidFill>
              </a:rPr>
              <a:t>Education at West Virginia State College</a:t>
            </a:r>
            <a:endParaRPr sz="7200" b="1" dirty="0">
              <a:solidFill>
                <a:schemeClr val="tx2">
                  <a:lumMod val="10000"/>
                </a:schemeClr>
              </a:solidFill>
            </a:endParaRPr>
          </a:p>
        </p:txBody>
      </p:sp>
      <p:sp>
        <p:nvSpPr>
          <p:cNvPr id="3" name="Woodson Principles Critical Thinking and Discussion Questions">
            <a:extLst>
              <a:ext uri="{FF2B5EF4-FFF2-40B4-BE49-F238E27FC236}">
                <a16:creationId xmlns:a16="http://schemas.microsoft.com/office/drawing/2014/main" id="{9877819E-039D-994B-B9E5-5D06BCD809BF}"/>
              </a:ext>
            </a:extLst>
          </p:cNvPr>
          <p:cNvSpPr txBox="1">
            <a:spLocks/>
          </p:cNvSpPr>
          <p:nvPr/>
        </p:nvSpPr>
        <p:spPr>
          <a:xfrm>
            <a:off x="5029200" y="2191527"/>
            <a:ext cx="9095189" cy="16414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tx2">
                    <a:lumMod val="10000"/>
                  </a:schemeClr>
                </a:solidFill>
                <a:uFillTx/>
                <a:latin typeface="Arial" panose="020B0604020202020204" pitchFamily="34" charset="0"/>
                <a:cs typeface="Arial" panose="020B0604020202020204" pitchFamily="34" charset="0"/>
                <a:sym typeface="Bodoni SvtyTwo ITC TT-Book"/>
              </a:rPr>
              <a:t>Johnson’s high school education took place on the campus of historically Black West Virginia State College. After earning her high school diploma, she enrolled in the college. When it became clear that Johnson was sweeping through her undergraduate math courses with ease, professor W. W. Schieffelin Claytor took the young </a:t>
            </a:r>
            <a:r>
              <a:rPr lang="en-US" sz="4000" b="1" dirty="0">
                <a:solidFill>
                  <a:schemeClr val="tx2">
                    <a:lumMod val="10000"/>
                  </a:schemeClr>
                </a:solidFill>
                <a:uFillTx/>
                <a:latin typeface="Arial" panose="020B0604020202020204" pitchFamily="34" charset="0"/>
                <a:cs typeface="Arial" panose="020B0604020202020204" pitchFamily="34" charset="0"/>
                <a:sym typeface="Bodoni SvtyTwo ITC TT-Book"/>
              </a:rPr>
              <a:t>prodigy</a:t>
            </a:r>
            <a:r>
              <a:rPr lang="en-US" sz="4000" dirty="0">
                <a:solidFill>
                  <a:schemeClr val="tx2">
                    <a:lumMod val="10000"/>
                  </a:schemeClr>
                </a:solidFill>
                <a:uFillTx/>
                <a:latin typeface="Arial" panose="020B0604020202020204" pitchFamily="34" charset="0"/>
                <a:cs typeface="Arial" panose="020B0604020202020204" pitchFamily="34" charset="0"/>
                <a:sym typeface="Bodoni SvtyTwo ITC TT-Book"/>
              </a:rPr>
              <a:t> under his wing.</a:t>
            </a:r>
          </a:p>
          <a:p>
            <a:endParaRPr lang="en-US" sz="1800" dirty="0">
              <a:solidFill>
                <a:schemeClr val="tx2">
                  <a:lumMod val="10000"/>
                </a:schemeClr>
              </a:solidFill>
              <a:uFillTx/>
              <a:latin typeface="Arial" panose="020B0604020202020204" pitchFamily="34" charset="0"/>
              <a:cs typeface="Arial" panose="020B0604020202020204" pitchFamily="34" charset="0"/>
              <a:sym typeface="Bodoni SvtyTwo ITC TT-Book"/>
            </a:endParaRPr>
          </a:p>
          <a:p>
            <a:r>
              <a:rPr lang="en-US" sz="4000" dirty="0">
                <a:solidFill>
                  <a:schemeClr val="tx2">
                    <a:lumMod val="10000"/>
                  </a:schemeClr>
                </a:solidFill>
                <a:uFillTx/>
                <a:latin typeface="Arial" panose="020B0604020202020204" pitchFamily="34" charset="0"/>
                <a:cs typeface="Arial" panose="020B0604020202020204" pitchFamily="34" charset="0"/>
                <a:sym typeface="Bodoni SvtyTwo ITC TT-Book"/>
              </a:rPr>
              <a:t>Claytor became Katherine Johnson’s mentor and showed her the way to a potential career in mathematics.</a:t>
            </a:r>
          </a:p>
          <a:p>
            <a:endParaRPr lang="en-US" sz="3600" dirty="0">
              <a:solidFill>
                <a:schemeClr val="tx2">
                  <a:lumMod val="10000"/>
                </a:schemeClr>
              </a:solidFill>
              <a:highlight>
                <a:srgbClr val="FFFF00"/>
              </a:highlight>
              <a:uFillTx/>
              <a:latin typeface="Arial" panose="020B0604020202020204" pitchFamily="34" charset="0"/>
              <a:cs typeface="Arial" panose="020B0604020202020204" pitchFamily="34" charset="0"/>
              <a:sym typeface="Bodoni SvtyTwo ITC TT-Book"/>
            </a:endParaRPr>
          </a:p>
        </p:txBody>
      </p:sp>
      <p:sp>
        <p:nvSpPr>
          <p:cNvPr id="2" name="TextBox 1">
            <a:extLst>
              <a:ext uri="{FF2B5EF4-FFF2-40B4-BE49-F238E27FC236}">
                <a16:creationId xmlns:a16="http://schemas.microsoft.com/office/drawing/2014/main" id="{48C1A010-DE2B-C044-8FD5-3D3E761CEFBC}"/>
              </a:ext>
            </a:extLst>
          </p:cNvPr>
          <p:cNvSpPr txBox="1"/>
          <p:nvPr/>
        </p:nvSpPr>
        <p:spPr>
          <a:xfrm>
            <a:off x="5029199" y="11058964"/>
            <a:ext cx="18522961"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b="1" dirty="0">
                <a:solidFill>
                  <a:schemeClr val="tx2">
                    <a:lumMod val="10000"/>
                  </a:schemeClr>
                </a:solidFill>
                <a:latin typeface="Arial" panose="020B0604020202020204" pitchFamily="34" charset="0"/>
                <a:cs typeface="Arial" panose="020B0604020202020204" pitchFamily="34" charset="0"/>
              </a:rPr>
              <a:t>What opportunities likely presented themselves at WVSC, then an all-Black university? What would have been the limitations of such an environment?</a:t>
            </a:r>
            <a:endParaRPr kumimoji="0" lang="en-US" sz="2800" u="none" strike="noStrike" cap="none" spc="0" normalizeH="0" baseline="0" dirty="0">
              <a:ln>
                <a:noFill/>
              </a:ln>
              <a:solidFill>
                <a:schemeClr val="tx2">
                  <a:lumMod val="10000"/>
                </a:schemeClr>
              </a:solidFill>
              <a:effectLst/>
              <a:uFillTx/>
              <a:latin typeface="Arial" panose="020B0604020202020204" pitchFamily="34" charset="0"/>
              <a:cs typeface="Arial" panose="020B0604020202020204" pitchFamily="34" charset="0"/>
              <a:sym typeface="Bodoni SvtyTwo ITC TT-Book"/>
            </a:endParaRPr>
          </a:p>
        </p:txBody>
      </p:sp>
      <p:grpSp>
        <p:nvGrpSpPr>
          <p:cNvPr id="4" name="Group 3">
            <a:extLst>
              <a:ext uri="{FF2B5EF4-FFF2-40B4-BE49-F238E27FC236}">
                <a16:creationId xmlns:a16="http://schemas.microsoft.com/office/drawing/2014/main" id="{7C1ED12F-5510-6B47-988E-153E1C484099}"/>
              </a:ext>
            </a:extLst>
          </p:cNvPr>
          <p:cNvGrpSpPr/>
          <p:nvPr/>
        </p:nvGrpSpPr>
        <p:grpSpPr>
          <a:xfrm>
            <a:off x="14090107" y="2657036"/>
            <a:ext cx="9462054" cy="6791168"/>
            <a:chOff x="14124389" y="2980484"/>
            <a:chExt cx="9462054" cy="6791168"/>
          </a:xfrm>
        </p:grpSpPr>
        <p:sp>
          <p:nvSpPr>
            <p:cNvPr id="5" name="Rectangle 4">
              <a:extLst>
                <a:ext uri="{FF2B5EF4-FFF2-40B4-BE49-F238E27FC236}">
                  <a16:creationId xmlns:a16="http://schemas.microsoft.com/office/drawing/2014/main" id="{6307FFF6-8F1E-0F4A-A31D-01942959F0CA}"/>
                </a:ext>
              </a:extLst>
            </p:cNvPr>
            <p:cNvSpPr/>
            <p:nvPr/>
          </p:nvSpPr>
          <p:spPr>
            <a:xfrm>
              <a:off x="14124389" y="8817545"/>
              <a:ext cx="9462054" cy="954107"/>
            </a:xfrm>
            <a:prstGeom prst="rect">
              <a:avLst/>
            </a:prstGeom>
          </p:spPr>
          <p:txBody>
            <a:bodyPr wrap="square">
              <a:spAutoFit/>
            </a:bodyPr>
            <a:lstStyle/>
            <a:p>
              <a:pPr algn="ctr"/>
              <a:r>
                <a:rPr lang="en-US" dirty="0">
                  <a:solidFill>
                    <a:schemeClr val="bg2"/>
                  </a:solidFill>
                  <a:latin typeface="Arial" panose="020B0604020202020204" pitchFamily="34" charset="0"/>
                  <a:cs typeface="Arial" panose="020B0604020202020204" pitchFamily="34" charset="0"/>
                </a:rPr>
                <a:t>Women of West Virginia State College in its days as an all-Black college. Exact date unknown, c. 1940 or 50s.</a:t>
              </a:r>
            </a:p>
          </p:txBody>
        </p:sp>
        <p:pic>
          <p:nvPicPr>
            <p:cNvPr id="9" name="Picture 8">
              <a:extLst>
                <a:ext uri="{FF2B5EF4-FFF2-40B4-BE49-F238E27FC236}">
                  <a16:creationId xmlns:a16="http://schemas.microsoft.com/office/drawing/2014/main" id="{7E9AE87A-6DCA-0E41-BB96-98DA204CB57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527066" y="2980484"/>
              <a:ext cx="8623948" cy="5562446"/>
            </a:xfrm>
            <a:prstGeom prst="rect">
              <a:avLst/>
            </a:prstGeom>
            <a:ln>
              <a:solidFill>
                <a:schemeClr val="tx2">
                  <a:lumMod val="10000"/>
                </a:schemeClr>
              </a:solidFill>
            </a:ln>
            <a:effectLst>
              <a:softEdge rad="0"/>
            </a:effectLst>
          </p:spPr>
        </p:pic>
      </p:grpSp>
    </p:spTree>
    <p:extLst>
      <p:ext uri="{BB962C8B-B14F-4D97-AF65-F5344CB8AC3E}">
        <p14:creationId xmlns:p14="http://schemas.microsoft.com/office/powerpoint/2010/main" val="2502976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6219909" cy="1100215"/>
          </a:xfrm>
          <a:prstGeom prst="rect">
            <a:avLst/>
          </a:prstGeom>
        </p:spPr>
        <p:txBody>
          <a:bodyPr anchor="t">
            <a:noAutofit/>
          </a:bodyPr>
          <a:lstStyle/>
          <a:p>
            <a:r>
              <a:rPr lang="en-US" sz="7200" b="1" dirty="0">
                <a:solidFill>
                  <a:schemeClr val="tx2">
                    <a:lumMod val="10000"/>
                  </a:schemeClr>
                </a:solidFill>
              </a:rPr>
              <a:t>Mathematics Mentor: W.W. Claytor</a:t>
            </a:r>
            <a:endParaRPr sz="7200" b="1" dirty="0">
              <a:solidFill>
                <a:schemeClr val="tx2">
                  <a:lumMod val="10000"/>
                </a:schemeClr>
              </a:solidFill>
            </a:endParaRPr>
          </a:p>
        </p:txBody>
      </p:sp>
      <p:sp>
        <p:nvSpPr>
          <p:cNvPr id="3" name="Woodson Principles Critical Thinking and Discussion Questions">
            <a:extLst>
              <a:ext uri="{FF2B5EF4-FFF2-40B4-BE49-F238E27FC236}">
                <a16:creationId xmlns:a16="http://schemas.microsoft.com/office/drawing/2014/main" id="{9877819E-039D-994B-B9E5-5D06BCD809BF}"/>
              </a:ext>
            </a:extLst>
          </p:cNvPr>
          <p:cNvSpPr txBox="1">
            <a:spLocks/>
          </p:cNvSpPr>
          <p:nvPr/>
        </p:nvSpPr>
        <p:spPr>
          <a:xfrm>
            <a:off x="9013372" y="9756188"/>
            <a:ext cx="13176068" cy="17627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tx2">
                    <a:lumMod val="10000"/>
                  </a:schemeClr>
                </a:solidFill>
                <a:uFillTx/>
                <a:latin typeface="Arial" panose="020B0604020202020204" pitchFamily="34" charset="0"/>
                <a:cs typeface="Arial" panose="020B0604020202020204" pitchFamily="34" charset="0"/>
                <a:sym typeface="Bodoni SvtyTwo ITC TT-Book"/>
              </a:rPr>
              <a:t>Just as Johnson would later break down racial and gender barriers in STEM, Claytor’s earlier battles against discrimination and widespread racism made Johnson’s education possible. </a:t>
            </a:r>
          </a:p>
          <a:p>
            <a:endParaRPr lang="en-US" sz="3600" dirty="0">
              <a:solidFill>
                <a:schemeClr val="tx2">
                  <a:lumMod val="10000"/>
                </a:schemeClr>
              </a:solidFill>
              <a:highlight>
                <a:srgbClr val="FFFF00"/>
              </a:highlight>
              <a:uFillTx/>
              <a:latin typeface="Arial" panose="020B0604020202020204" pitchFamily="34" charset="0"/>
              <a:cs typeface="Arial" panose="020B0604020202020204" pitchFamily="34" charset="0"/>
              <a:sym typeface="Bodoni SvtyTwo ITC TT-Book"/>
            </a:endParaRPr>
          </a:p>
        </p:txBody>
      </p:sp>
      <p:sp>
        <p:nvSpPr>
          <p:cNvPr id="2" name="TextBox 1">
            <a:extLst>
              <a:ext uri="{FF2B5EF4-FFF2-40B4-BE49-F238E27FC236}">
                <a16:creationId xmlns:a16="http://schemas.microsoft.com/office/drawing/2014/main" id="{48C1A010-DE2B-C044-8FD5-3D3E761CEFBC}"/>
              </a:ext>
            </a:extLst>
          </p:cNvPr>
          <p:cNvSpPr txBox="1"/>
          <p:nvPr/>
        </p:nvSpPr>
        <p:spPr>
          <a:xfrm>
            <a:off x="9013372" y="2310064"/>
            <a:ext cx="13176068" cy="71506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dirty="0">
                <a:solidFill>
                  <a:schemeClr val="tx2">
                    <a:lumMod val="10000"/>
                  </a:schemeClr>
                </a:solidFill>
                <a:latin typeface="Arial" panose="020B0604020202020204" pitchFamily="34" charset="0"/>
                <a:cs typeface="Arial" panose="020B0604020202020204" pitchFamily="34" charset="0"/>
              </a:rPr>
              <a:t>Claytor was only the third African American to earn a mathematics Ph.D., at the University of Pennsylvania in 1933. He won a Rosenwald Fellowship – a prestigious grant for Black intellectuals and activists – to study at the University of Michigan, but racist policies kept him out of top academic positions, even in the North. </a:t>
            </a:r>
          </a:p>
          <a:p>
            <a:endParaRPr lang="en-US" sz="1800" dirty="0">
              <a:solidFill>
                <a:schemeClr val="tx2">
                  <a:lumMod val="10000"/>
                </a:schemeClr>
              </a:solidFill>
              <a:latin typeface="Arial" panose="020B0604020202020204" pitchFamily="34" charset="0"/>
              <a:cs typeface="Arial" panose="020B0604020202020204" pitchFamily="34" charset="0"/>
            </a:endParaRPr>
          </a:p>
          <a:p>
            <a:r>
              <a:rPr lang="en-US" sz="4000" dirty="0">
                <a:solidFill>
                  <a:schemeClr val="tx2">
                    <a:lumMod val="10000"/>
                  </a:schemeClr>
                </a:solidFill>
                <a:latin typeface="Arial" panose="020B0604020202020204" pitchFamily="34" charset="0"/>
                <a:cs typeface="Arial" panose="020B0604020202020204" pitchFamily="34" charset="0"/>
              </a:rPr>
              <a:t>Throughout her education, Claytor spoke frankly to young Johnson about the difficulties she would face finding a job in mathematics. Later in life, Claytor served in the U.S. Army during WWII, and went on to a teaching career at Howard University.</a:t>
            </a:r>
          </a:p>
        </p:txBody>
      </p:sp>
      <p:sp>
        <p:nvSpPr>
          <p:cNvPr id="5" name="Rectangle 4">
            <a:extLst>
              <a:ext uri="{FF2B5EF4-FFF2-40B4-BE49-F238E27FC236}">
                <a16:creationId xmlns:a16="http://schemas.microsoft.com/office/drawing/2014/main" id="{6307FFF6-8F1E-0F4A-A31D-01942959F0CA}"/>
              </a:ext>
            </a:extLst>
          </p:cNvPr>
          <p:cNvSpPr/>
          <p:nvPr/>
        </p:nvSpPr>
        <p:spPr>
          <a:xfrm>
            <a:off x="5029200" y="10841546"/>
            <a:ext cx="3205224" cy="1384995"/>
          </a:xfrm>
          <a:prstGeom prst="rect">
            <a:avLst/>
          </a:prstGeom>
        </p:spPr>
        <p:txBody>
          <a:bodyPr wrap="square">
            <a:spAutoFit/>
          </a:bodyPr>
          <a:lstStyle/>
          <a:p>
            <a:r>
              <a:rPr lang="en-US" dirty="0">
                <a:solidFill>
                  <a:schemeClr val="bg2"/>
                </a:solidFill>
                <a:latin typeface="Arial" panose="020B0604020202020204" pitchFamily="34" charset="0"/>
                <a:cs typeface="Arial" panose="020B0604020202020204" pitchFamily="34" charset="0"/>
              </a:rPr>
              <a:t>William W. Schiefflin Claytor, c. 1930. </a:t>
            </a:r>
          </a:p>
        </p:txBody>
      </p:sp>
      <p:pic>
        <p:nvPicPr>
          <p:cNvPr id="9" name="Picture 8">
            <a:extLst>
              <a:ext uri="{FF2B5EF4-FFF2-40B4-BE49-F238E27FC236}">
                <a16:creationId xmlns:a16="http://schemas.microsoft.com/office/drawing/2014/main" id="{7E9AE87A-6DCA-0E41-BB96-98DA204CB57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493818" y="2259306"/>
            <a:ext cx="5740606" cy="8337549"/>
          </a:xfrm>
          <a:prstGeom prst="rect">
            <a:avLst/>
          </a:prstGeom>
          <a:effectLst>
            <a:softEdge rad="63500"/>
          </a:effectLst>
        </p:spPr>
      </p:pic>
    </p:spTree>
    <p:extLst>
      <p:ext uri="{BB962C8B-B14F-4D97-AF65-F5344CB8AC3E}">
        <p14:creationId xmlns:p14="http://schemas.microsoft.com/office/powerpoint/2010/main" val="6836601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5203378" y="10901013"/>
            <a:ext cx="18299080" cy="1857031"/>
          </a:xfrm>
          <a:prstGeom prst="rect">
            <a:avLst/>
          </a:prstGeom>
        </p:spPr>
        <p:txBody>
          <a:bodyPr>
            <a:noAutofit/>
          </a:bodyPr>
          <a:lstStyle/>
          <a:p>
            <a:r>
              <a:rPr lang="en-US" sz="3800" dirty="0"/>
              <a:t>While West Virginia was less aggressively racist than states in the South, Johnson’s schooling was still severely curtailed. Without the dedication of her parents, pivotal opportunities would have been closed to her, regardless of her obvious gifts.</a:t>
            </a:r>
          </a:p>
        </p:txBody>
      </p:sp>
      <p:sp>
        <p:nvSpPr>
          <p:cNvPr id="8" name="Woodson Principles Critical Thinking and Discussion Questions">
            <a:extLst>
              <a:ext uri="{FF2B5EF4-FFF2-40B4-BE49-F238E27FC236}">
                <a16:creationId xmlns:a16="http://schemas.microsoft.com/office/drawing/2014/main" id="{CFDC175C-440B-0B45-9A4F-630600D21B0C}"/>
              </a:ext>
            </a:extLst>
          </p:cNvPr>
          <p:cNvSpPr txBox="1">
            <a:spLocks/>
          </p:cNvSpPr>
          <p:nvPr/>
        </p:nvSpPr>
        <p:spPr>
          <a:xfrm>
            <a:off x="4060177" y="11284384"/>
            <a:ext cx="19177347" cy="17627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dirty="0">
              <a:cs typeface="Arial" panose="020B0604020202020204" pitchFamily="34" charset="0"/>
            </a:endParaRPr>
          </a:p>
        </p:txBody>
      </p:sp>
      <p:sp>
        <p:nvSpPr>
          <p:cNvPr id="6" name="Woodson Principles…">
            <a:extLst>
              <a:ext uri="{FF2B5EF4-FFF2-40B4-BE49-F238E27FC236}">
                <a16:creationId xmlns:a16="http://schemas.microsoft.com/office/drawing/2014/main" id="{FFD2A8FA-6CF7-754F-8EC8-E88EBA8A4AD6}"/>
              </a:ext>
            </a:extLst>
          </p:cNvPr>
          <p:cNvSpPr txBox="1">
            <a:spLocks/>
          </p:cNvSpPr>
          <p:nvPr/>
        </p:nvSpPr>
        <p:spPr>
          <a:xfrm>
            <a:off x="5029200" y="1158240"/>
            <a:ext cx="1829908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sz="7200" b="1" dirty="0">
                <a:solidFill>
                  <a:schemeClr val="tx2">
                    <a:lumMod val="10000"/>
                  </a:schemeClr>
                </a:solidFill>
                <a:latin typeface="Arial" panose="020B0604020202020204" pitchFamily="34" charset="0"/>
                <a:cs typeface="Arial" panose="020B0604020202020204" pitchFamily="34" charset="0"/>
              </a:rPr>
              <a:t>Youth in Segregated West Virginia</a:t>
            </a:r>
          </a:p>
        </p:txBody>
      </p:sp>
      <p:grpSp>
        <p:nvGrpSpPr>
          <p:cNvPr id="2" name="Group 1">
            <a:extLst>
              <a:ext uri="{FF2B5EF4-FFF2-40B4-BE49-F238E27FC236}">
                <a16:creationId xmlns:a16="http://schemas.microsoft.com/office/drawing/2014/main" id="{AA792FCF-B223-E447-A201-D9106C8158EA}"/>
              </a:ext>
            </a:extLst>
          </p:cNvPr>
          <p:cNvGrpSpPr/>
          <p:nvPr/>
        </p:nvGrpSpPr>
        <p:grpSpPr>
          <a:xfrm>
            <a:off x="5123069" y="2940719"/>
            <a:ext cx="4347727" cy="7368715"/>
            <a:chOff x="4060177" y="2559064"/>
            <a:chExt cx="4377754" cy="7531445"/>
          </a:xfrm>
        </p:grpSpPr>
        <p:sp>
          <p:nvSpPr>
            <p:cNvPr id="5" name="Rectangle 4">
              <a:extLst>
                <a:ext uri="{FF2B5EF4-FFF2-40B4-BE49-F238E27FC236}">
                  <a16:creationId xmlns:a16="http://schemas.microsoft.com/office/drawing/2014/main" id="{8F4523CA-B2A4-F94C-94BB-2953FCE41B62}"/>
                </a:ext>
              </a:extLst>
            </p:cNvPr>
            <p:cNvSpPr/>
            <p:nvPr/>
          </p:nvSpPr>
          <p:spPr>
            <a:xfrm>
              <a:off x="4217521" y="9115332"/>
              <a:ext cx="4063065" cy="975177"/>
            </a:xfrm>
            <a:prstGeom prst="rect">
              <a:avLst/>
            </a:prstGeom>
          </p:spPr>
          <p:txBody>
            <a:bodyPr wrap="square">
              <a:spAutoFit/>
            </a:bodyPr>
            <a:lstStyle/>
            <a:p>
              <a:pPr algn="ctr"/>
              <a:r>
                <a:rPr lang="en-US" dirty="0">
                  <a:solidFill>
                    <a:schemeClr val="bg2"/>
                  </a:solidFill>
                  <a:latin typeface="Arial" panose="020B0604020202020204" pitchFamily="34" charset="0"/>
                  <a:cs typeface="Arial" panose="020B0604020202020204" pitchFamily="34" charset="0"/>
                </a:rPr>
                <a:t>Katherine Johnson in her 20s.</a:t>
              </a:r>
            </a:p>
          </p:txBody>
        </p:sp>
        <p:pic>
          <p:nvPicPr>
            <p:cNvPr id="7" name="Picture 6">
              <a:extLst>
                <a:ext uri="{FF2B5EF4-FFF2-40B4-BE49-F238E27FC236}">
                  <a16:creationId xmlns:a16="http://schemas.microsoft.com/office/drawing/2014/main" id="{B544EE8A-DBA0-3246-BFC4-11B72768C7E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60177" y="2559064"/>
              <a:ext cx="4377754" cy="6431037"/>
            </a:xfrm>
            <a:prstGeom prst="rect">
              <a:avLst/>
            </a:prstGeom>
            <a:effectLst>
              <a:softEdge rad="190500"/>
            </a:effectLst>
          </p:spPr>
        </p:pic>
      </p:grpSp>
      <p:sp>
        <p:nvSpPr>
          <p:cNvPr id="9" name="Woodson Principles Critical Thinking and Discussion Questions">
            <a:extLst>
              <a:ext uri="{FF2B5EF4-FFF2-40B4-BE49-F238E27FC236}">
                <a16:creationId xmlns:a16="http://schemas.microsoft.com/office/drawing/2014/main" id="{4093F791-7D75-B94E-BC75-132173656623}"/>
              </a:ext>
            </a:extLst>
          </p:cNvPr>
          <p:cNvSpPr txBox="1">
            <a:spLocks/>
          </p:cNvSpPr>
          <p:nvPr/>
        </p:nvSpPr>
        <p:spPr>
          <a:xfrm>
            <a:off x="9753808" y="2407875"/>
            <a:ext cx="13574472" cy="48830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800" dirty="0">
                <a:solidFill>
                  <a:schemeClr val="tx2">
                    <a:lumMod val="10000"/>
                  </a:schemeClr>
                </a:solidFill>
                <a:latin typeface="Arial" panose="020B0604020202020204" pitchFamily="34" charset="0"/>
                <a:cs typeface="Arial" panose="020B0604020202020204" pitchFamily="34" charset="0"/>
              </a:rPr>
              <a:t>Over 70 years later, Johnson would reflect on the challenges she faced in the Jim Crow era, especially the limits segregationist laws tried to place on her education:</a:t>
            </a:r>
          </a:p>
          <a:p>
            <a:pPr hangingPunct="1"/>
            <a:endParaRPr lang="en-US" sz="3800" dirty="0">
              <a:solidFill>
                <a:schemeClr val="tx2">
                  <a:lumMod val="10000"/>
                </a:schemeClr>
              </a:solidFill>
              <a:latin typeface="Arial" panose="020B0604020202020204" pitchFamily="34" charset="0"/>
              <a:cs typeface="Arial" panose="020B0604020202020204" pitchFamily="34" charset="0"/>
            </a:endParaRPr>
          </a:p>
          <a:p>
            <a:pPr hangingPunct="1"/>
            <a:r>
              <a:rPr lang="en-US" sz="3800" dirty="0">
                <a:solidFill>
                  <a:schemeClr val="tx2">
                    <a:lumMod val="10000"/>
                  </a:schemeClr>
                </a:solidFill>
                <a:latin typeface="Arial" panose="020B0604020202020204" pitchFamily="34" charset="0"/>
                <a:cs typeface="Arial" panose="020B0604020202020204" pitchFamily="34" charset="0"/>
              </a:rPr>
              <a:t>“[I]n its 1896 Plessy v. Ferguson decision, the Supreme Court legalized ‘separate but equal’ facilities that were segregated by race. But everyone knew that separate also meant unequal </a:t>
            </a:r>
          </a:p>
          <a:p>
            <a:pPr hangingPunct="1"/>
            <a:endParaRPr lang="en-US" sz="3800" dirty="0">
              <a:solidFill>
                <a:schemeClr val="tx2">
                  <a:lumMod val="10000"/>
                </a:schemeClr>
              </a:solidFill>
              <a:latin typeface="Arial" panose="020B0604020202020204" pitchFamily="34" charset="0"/>
              <a:cs typeface="Arial" panose="020B0604020202020204" pitchFamily="34" charset="0"/>
            </a:endParaRPr>
          </a:p>
          <a:p>
            <a:pPr hangingPunct="1"/>
            <a:r>
              <a:rPr lang="en-US" sz="3800" dirty="0">
                <a:solidFill>
                  <a:schemeClr val="tx2">
                    <a:lumMod val="10000"/>
                  </a:schemeClr>
                </a:solidFill>
                <a:latin typeface="Arial" panose="020B0604020202020204" pitchFamily="34" charset="0"/>
                <a:cs typeface="Arial" panose="020B0604020202020204" pitchFamily="34" charset="0"/>
              </a:rPr>
              <a:t>... Despite these considerable obstacles, [we] fought for our rights and took pride in our achievements. We engaged in self-help, educated ourselves and one another, and fought against laws and racial violence set up to oppress us and keep us ‘in our place,’ as many White people described our inferior position in American society.”</a:t>
            </a:r>
          </a:p>
        </p:txBody>
      </p:sp>
    </p:spTree>
    <p:extLst>
      <p:ext uri="{BB962C8B-B14F-4D97-AF65-F5344CB8AC3E}">
        <p14:creationId xmlns:p14="http://schemas.microsoft.com/office/powerpoint/2010/main" val="1626042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xEl>
                                              <p:pRg st="0" end="0"/>
                                            </p:txEl>
                                          </p:spTgt>
                                        </p:tgtEl>
                                        <p:attrNameLst>
                                          <p:attrName>style.visibility</p:attrName>
                                        </p:attrNameLst>
                                      </p:cBhvr>
                                      <p:to>
                                        <p:strVal val="visible"/>
                                      </p:to>
                                    </p:set>
                                    <p:animEffect transition="in" filter="fade">
                                      <p:cBhvr>
                                        <p:cTn id="7" dur="500"/>
                                        <p:tgtEl>
                                          <p:spTgt spid="1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1_BasicWhite">
  <a:themeElements>
    <a:clrScheme name="21_BasicWhite">
      <a:dk1>
        <a:srgbClr val="FFFFFF"/>
      </a:dk1>
      <a:lt1>
        <a:srgbClr val="AE4844"/>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Custom 1">
      <a:majorFont>
        <a:latin typeface="Arial"/>
        <a:ea typeface="Bodoni SvtyTwo ITC TT-Bold"/>
        <a:cs typeface="Bodoni SvtyTwo ITC TT-Bold"/>
      </a:majorFont>
      <a:minorFont>
        <a:latin typeface="Arial"/>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3707</Words>
  <Application>Microsoft Office PowerPoint</Application>
  <PresentationFormat>Custom</PresentationFormat>
  <Paragraphs>188</Paragraphs>
  <Slides>26</Slides>
  <Notes>24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Arial</vt:lpstr>
      <vt:lpstr>Bodoni SvtyTwo ITC TT-Bold</vt:lpstr>
      <vt:lpstr>Bodoni SvtyTwo ITC TT-Book</vt:lpstr>
      <vt:lpstr>Helvetica Neue</vt:lpstr>
      <vt:lpstr>Lato Regular</vt:lpstr>
      <vt:lpstr>Lato-Light</vt:lpstr>
      <vt:lpstr>21_BasicWhite</vt:lpstr>
      <vt:lpstr>Katherine Johnson Hidden Figure” and NASA Pioneer</vt:lpstr>
      <vt:lpstr>Space-Age Computer</vt:lpstr>
      <vt:lpstr>Space-Age Computer</vt:lpstr>
      <vt:lpstr>A Human Computer? </vt:lpstr>
      <vt:lpstr>PowerPoint Presentation</vt:lpstr>
      <vt:lpstr>PowerPoint Presentation</vt:lpstr>
      <vt:lpstr>Education at West Virginia State College</vt:lpstr>
      <vt:lpstr>Mathematics Mentor: W.W. Claytor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modified xsi:type="dcterms:W3CDTF">2024-07-17T18:35:50Z</dcterms:modified>
  <cp:category/>
</cp:coreProperties>
</file>