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3"/>
  </p:notesMasterIdLst>
  <p:sldIdLst>
    <p:sldId id="404" r:id="rId2"/>
    <p:sldId id="256" r:id="rId3"/>
    <p:sldId id="405" r:id="rId4"/>
    <p:sldId id="421" r:id="rId5"/>
    <p:sldId id="423" r:id="rId6"/>
    <p:sldId id="420" r:id="rId7"/>
    <p:sldId id="424" r:id="rId8"/>
    <p:sldId id="419" r:id="rId9"/>
    <p:sldId id="263" r:id="rId10"/>
    <p:sldId id="429" r:id="rId11"/>
    <p:sldId id="418" r:id="rId12"/>
    <p:sldId id="409" r:id="rId13"/>
    <p:sldId id="425" r:id="rId14"/>
    <p:sldId id="410" r:id="rId15"/>
    <p:sldId id="430" r:id="rId16"/>
    <p:sldId id="259" r:id="rId17"/>
    <p:sldId id="258" r:id="rId18"/>
    <p:sldId id="257" r:id="rId19"/>
    <p:sldId id="408" r:id="rId20"/>
    <p:sldId id="406" r:id="rId21"/>
    <p:sldId id="433" r:id="rId22"/>
    <p:sldId id="407" r:id="rId23"/>
    <p:sldId id="428" r:id="rId24"/>
    <p:sldId id="432" r:id="rId25"/>
    <p:sldId id="413" r:id="rId26"/>
    <p:sldId id="427" r:id="rId27"/>
    <p:sldId id="431" r:id="rId28"/>
    <p:sldId id="415" r:id="rId29"/>
    <p:sldId id="426" r:id="rId30"/>
    <p:sldId id="416" r:id="rId31"/>
    <p:sldId id="434"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5F19A2D-D12E-BFA0-0D38-351DFA69B16C}" name="Tina Webb" initials="TW" userId="S::twebb@woodsoncenter.org::0d532013-4449-4f89-8331-67e74df772bf" providerId="AD"/>
  <p188:author id="{AAFFD53B-2F87-7082-7C51-C7295C6C0903}" name="Stephanie Taylor" initials="ST" userId="S::staylor@woodsoncenter.org::6507a91e-9be2-47d5-8d9a-6937e9a2ac1c" providerId="AD"/>
  <p188:author id="{741105B3-CADC-D241-6690-02560E37ECB8}" name="Beth Feeley" initials="BF" userId="S::bfeeley@woodsoncenter.org::6f68d2de-dc32-42b1-90c0-5a361980b93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484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332" autoAdjust="0"/>
    <p:restoredTop sz="92055" autoAdjust="0"/>
  </p:normalViewPr>
  <p:slideViewPr>
    <p:cSldViewPr snapToGrid="0">
      <p:cViewPr varScale="1">
        <p:scale>
          <a:sx n="82" d="100"/>
          <a:sy n="82" d="100"/>
        </p:scale>
        <p:origin x="62" y="139"/>
      </p:cViewPr>
      <p:guideLst/>
    </p:cSldViewPr>
  </p:slideViewPr>
  <p:notesTextViewPr>
    <p:cViewPr>
      <p:scale>
        <a:sx n="400" d="100"/>
        <a:sy n="4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AF86B5-EB98-4CF4-8E51-C9BB4D8F9464}" type="datetimeFigureOut">
              <a:rPr lang="en-US" smtClean="0"/>
              <a:t>11/22/2022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EB26F7-A228-42CF-ACCD-60F210703DBF}" type="slidenum">
              <a:rPr lang="en-US" smtClean="0"/>
              <a:t>‹#›</a:t>
            </a:fld>
            <a:endParaRPr lang="en-US"/>
          </a:p>
        </p:txBody>
      </p:sp>
    </p:spTree>
    <p:extLst>
      <p:ext uri="{BB962C8B-B14F-4D97-AF65-F5344CB8AC3E}">
        <p14:creationId xmlns:p14="http://schemas.microsoft.com/office/powerpoint/2010/main" val="38833408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a:t>
            </a:fld>
            <a:endParaRPr lang="en-US"/>
          </a:p>
        </p:txBody>
      </p:sp>
    </p:spTree>
    <p:extLst>
      <p:ext uri="{BB962C8B-B14F-4D97-AF65-F5344CB8AC3E}">
        <p14:creationId xmlns:p14="http://schemas.microsoft.com/office/powerpoint/2010/main" val="10524663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https://jis.gov.jm/information/heroes/marcus-mosiah-garvey/</a:t>
            </a:r>
          </a:p>
        </p:txBody>
      </p:sp>
      <p:sp>
        <p:nvSpPr>
          <p:cNvPr id="4" name="Slide Number Placeholder 3"/>
          <p:cNvSpPr>
            <a:spLocks noGrp="1"/>
          </p:cNvSpPr>
          <p:nvPr>
            <p:ph type="sldNum" sz="quarter" idx="5"/>
          </p:nvPr>
        </p:nvSpPr>
        <p:spPr/>
        <p:txBody>
          <a:bodyPr/>
          <a:lstStyle/>
          <a:p>
            <a:fld id="{E3EB26F7-A228-42CF-ACCD-60F210703DBF}" type="slidenum">
              <a:rPr lang="en-US" smtClean="0"/>
              <a:t>2</a:t>
            </a:fld>
            <a:endParaRPr lang="en-US"/>
          </a:p>
        </p:txBody>
      </p:sp>
    </p:spTree>
    <p:extLst>
      <p:ext uri="{BB962C8B-B14F-4D97-AF65-F5344CB8AC3E}">
        <p14:creationId xmlns:p14="http://schemas.microsoft.com/office/powerpoint/2010/main" val="29625968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https://www.pbs.org/wgbh/americanexperience/features/garvey-gallery/</a:t>
            </a:r>
          </a:p>
          <a:p>
            <a:endParaRPr lang="en-US" dirty="0"/>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3</a:t>
            </a:fld>
            <a:endParaRPr lang="en-US"/>
          </a:p>
        </p:txBody>
      </p:sp>
    </p:spTree>
    <p:extLst>
      <p:ext uri="{BB962C8B-B14F-4D97-AF65-F5344CB8AC3E}">
        <p14:creationId xmlns:p14="http://schemas.microsoft.com/office/powerpoint/2010/main" val="11465878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15</a:t>
            </a:fld>
            <a:endParaRPr lang="en-US"/>
          </a:p>
        </p:txBody>
      </p:sp>
    </p:spTree>
    <p:extLst>
      <p:ext uri="{BB962C8B-B14F-4D97-AF65-F5344CB8AC3E}">
        <p14:creationId xmlns:p14="http://schemas.microsoft.com/office/powerpoint/2010/main" val="22387184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25000" dirty="0"/>
          </a:p>
        </p:txBody>
      </p:sp>
      <p:sp>
        <p:nvSpPr>
          <p:cNvPr id="4" name="Slide Number Placeholder 3"/>
          <p:cNvSpPr>
            <a:spLocks noGrp="1"/>
          </p:cNvSpPr>
          <p:nvPr>
            <p:ph type="sldNum" sz="quarter" idx="5"/>
          </p:nvPr>
        </p:nvSpPr>
        <p:spPr/>
        <p:txBody>
          <a:bodyPr/>
          <a:lstStyle/>
          <a:p>
            <a:fld id="{E3EB26F7-A228-42CF-ACCD-60F210703DBF}" type="slidenum">
              <a:rPr lang="en-US" smtClean="0"/>
              <a:t>23</a:t>
            </a:fld>
            <a:endParaRPr lang="en-US"/>
          </a:p>
        </p:txBody>
      </p:sp>
    </p:spTree>
    <p:extLst>
      <p:ext uri="{BB962C8B-B14F-4D97-AF65-F5344CB8AC3E}">
        <p14:creationId xmlns:p14="http://schemas.microsoft.com/office/powerpoint/2010/main" val="34760718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Rectangle">
            <a:extLst>
              <a:ext uri="{FF2B5EF4-FFF2-40B4-BE49-F238E27FC236}">
                <a16:creationId xmlns:a16="http://schemas.microsoft.com/office/drawing/2014/main" id="{82B0C5FE-FAB4-4D5E-A1CA-EF09720AD8EF}"/>
              </a:ext>
            </a:extLst>
          </p:cNvPr>
          <p:cNvSpPr/>
          <p:nvPr userDrawn="1"/>
        </p:nvSpPr>
        <p:spPr>
          <a:xfrm>
            <a:off x="1" y="0"/>
            <a:ext cx="1298671" cy="6858000"/>
          </a:xfrm>
          <a:prstGeom prst="rect">
            <a:avLst/>
          </a:prstGeom>
          <a:solidFill>
            <a:srgbClr val="313653"/>
          </a:solidFill>
          <a:ln w="12700">
            <a:miter lim="400000"/>
          </a:ln>
        </p:spPr>
        <p:txBody>
          <a:bodyPr lIns="50800" tIns="50800" rIns="50800" bIns="50800" anchor="ctr"/>
          <a:lstStyle/>
          <a:p>
            <a:pPr algn="ctr" defTabSz="825500">
              <a:defRPr sz="3200">
                <a:solidFill>
                  <a:schemeClr val="accent4">
                    <a:hueOff val="348544"/>
                    <a:lumOff val="7139"/>
                  </a:schemeClr>
                </a:solidFill>
                <a:latin typeface="Helvetica Neue Medium"/>
                <a:ea typeface="Helvetica Neue Medium"/>
                <a:cs typeface="Helvetica Neue Medium"/>
                <a:sym typeface="Helvetica Neue Medium"/>
              </a:defRPr>
            </a:pPr>
            <a:endParaRPr b="0" i="0" dirty="0">
              <a:latin typeface="Arial" panose="020B0604020202020204" pitchFamily="34" charset="0"/>
              <a:ea typeface="Lato" panose="020F0502020204030203" pitchFamily="34" charset="0"/>
              <a:cs typeface="Arial" panose="020B0604020202020204" pitchFamily="34" charset="0"/>
            </a:endParaRPr>
          </a:p>
        </p:txBody>
      </p:sp>
      <p:pic>
        <p:nvPicPr>
          <p:cNvPr id="9" name="White and Gold.png">
            <a:extLst>
              <a:ext uri="{FF2B5EF4-FFF2-40B4-BE49-F238E27FC236}">
                <a16:creationId xmlns:a16="http://schemas.microsoft.com/office/drawing/2014/main" id="{72DF83DA-8B27-4A90-9484-DF73883ADE0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rot="16200000">
            <a:off x="-1308190" y="3062452"/>
            <a:ext cx="3915052" cy="733096"/>
          </a:xfrm>
          <a:prstGeom prst="rect">
            <a:avLst/>
          </a:prstGeom>
          <a:ln w="12700">
            <a:miter lim="400000"/>
          </a:ln>
        </p:spPr>
      </p:pic>
      <p:sp>
        <p:nvSpPr>
          <p:cNvPr id="10" name="Presentation Title">
            <a:extLst>
              <a:ext uri="{FF2B5EF4-FFF2-40B4-BE49-F238E27FC236}">
                <a16:creationId xmlns:a16="http://schemas.microsoft.com/office/drawing/2014/main" id="{5D58CE95-66F6-4705-A55B-94645E7615A7}"/>
              </a:ext>
            </a:extLst>
          </p:cNvPr>
          <p:cNvSpPr txBox="1">
            <a:spLocks noGrp="1"/>
          </p:cNvSpPr>
          <p:nvPr>
            <p:ph type="title" hasCustomPrompt="1"/>
          </p:nvPr>
        </p:nvSpPr>
        <p:spPr>
          <a:xfrm>
            <a:off x="2743200" y="457200"/>
            <a:ext cx="8912506" cy="752821"/>
          </a:xfrm>
          <a:prstGeom prst="rect">
            <a:avLst/>
          </a:prstGeom>
        </p:spPr>
        <p:txBody>
          <a:bodyPr anchor="b">
            <a:normAutofit/>
          </a:bodyPr>
          <a:lstStyle>
            <a:lvl1pPr>
              <a:defRPr sz="4000" b="1" i="0" spc="-140" baseline="0">
                <a:solidFill>
                  <a:schemeClr val="tx1"/>
                </a:solidFill>
                <a:latin typeface="Arial" panose="020B0604020202020204" pitchFamily="34" charset="0"/>
                <a:ea typeface="+mj-ea"/>
                <a:cs typeface="Arial" panose="020B0604020202020204" pitchFamily="34" charset="0"/>
                <a:sym typeface="Bodoni SvtyTwo ITC TT-Bold"/>
              </a:defRPr>
            </a:lvl1pPr>
          </a:lstStyle>
          <a:p>
            <a:r>
              <a:rPr dirty="0"/>
              <a:t>Presentation Title</a:t>
            </a:r>
          </a:p>
        </p:txBody>
      </p:sp>
      <p:sp>
        <p:nvSpPr>
          <p:cNvPr id="11" name="Body Level One…">
            <a:extLst>
              <a:ext uri="{FF2B5EF4-FFF2-40B4-BE49-F238E27FC236}">
                <a16:creationId xmlns:a16="http://schemas.microsoft.com/office/drawing/2014/main" id="{BD293084-CB88-4B76-BED1-0BFCD160C0CA}"/>
              </a:ext>
            </a:extLst>
          </p:cNvPr>
          <p:cNvSpPr txBox="1">
            <a:spLocks noGrp="1"/>
          </p:cNvSpPr>
          <p:nvPr>
            <p:ph type="body" sz="quarter" idx="1" hasCustomPrompt="1"/>
          </p:nvPr>
        </p:nvSpPr>
        <p:spPr>
          <a:xfrm>
            <a:off x="2743200" y="1371600"/>
            <a:ext cx="8912506" cy="1905001"/>
          </a:xfrm>
          <a:prstGeom prst="rect">
            <a:avLst/>
          </a:prstGeom>
        </p:spPr>
        <p:txBody>
          <a:bodyPr/>
          <a:lstStyle>
            <a:lvl1pPr marL="0" indent="0" defTabSz="825500">
              <a:lnSpc>
                <a:spcPct val="100000"/>
              </a:lnSpc>
              <a:buSzTx/>
              <a:buNone/>
              <a:defRPr sz="2600">
                <a:solidFill>
                  <a:schemeClr val="tx1"/>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1pPr>
            <a:lvl2pPr marL="0" indent="457200" defTabSz="825500">
              <a:lnSpc>
                <a:spcPct val="100000"/>
              </a:lnSpc>
              <a:buSzTx/>
              <a:buNone/>
              <a:defRPr sz="30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2pPr>
            <a:lvl3pPr marL="0" indent="914400" defTabSz="825500">
              <a:lnSpc>
                <a:spcPct val="100000"/>
              </a:lnSpc>
              <a:buSzTx/>
              <a:buNone/>
              <a:defRPr sz="30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3pPr>
            <a:lvl4pPr marL="0" indent="1371600" defTabSz="825500">
              <a:lnSpc>
                <a:spcPct val="100000"/>
              </a:lnSpc>
              <a:buSzTx/>
              <a:buNone/>
              <a:defRPr sz="30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4pPr>
            <a:lvl5pPr marL="0" indent="1828800" defTabSz="825500">
              <a:lnSpc>
                <a:spcPct val="100000"/>
              </a:lnSpc>
              <a:buSzTx/>
              <a:buNone/>
              <a:defRPr sz="30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5pPr>
          </a:lstStyle>
          <a:p>
            <a:r>
              <a:rPr lang="en-US" dirty="0"/>
              <a:t>Presentation Subtitle</a:t>
            </a:r>
            <a:endParaRPr dirty="0"/>
          </a:p>
          <a:p>
            <a:pPr lvl="1"/>
            <a:endParaRPr dirty="0"/>
          </a:p>
          <a:p>
            <a:pPr lvl="2"/>
            <a:endParaRPr dirty="0"/>
          </a:p>
          <a:p>
            <a:pPr lvl="3"/>
            <a:endParaRPr dirty="0"/>
          </a:p>
          <a:p>
            <a:pPr lvl="4"/>
            <a:endParaRPr dirty="0"/>
          </a:p>
        </p:txBody>
      </p:sp>
      <p:pic>
        <p:nvPicPr>
          <p:cNvPr id="3" name="Picture 2">
            <a:extLst>
              <a:ext uri="{FF2B5EF4-FFF2-40B4-BE49-F238E27FC236}">
                <a16:creationId xmlns:a16="http://schemas.microsoft.com/office/drawing/2014/main" id="{7C5F6925-5F1F-4301-8F01-AB92F86AEFE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a:stretch/>
        </p:blipFill>
        <p:spPr>
          <a:xfrm>
            <a:off x="0" y="0"/>
            <a:ext cx="2323322" cy="6858000"/>
          </a:xfrm>
          <a:prstGeom prst="rect">
            <a:avLst/>
          </a:prstGeom>
        </p:spPr>
      </p:pic>
    </p:spTree>
    <p:extLst>
      <p:ext uri="{BB962C8B-B14F-4D97-AF65-F5344CB8AC3E}">
        <p14:creationId xmlns:p14="http://schemas.microsoft.com/office/powerpoint/2010/main" val="4402140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8" name="Rectangle">
            <a:extLst>
              <a:ext uri="{FF2B5EF4-FFF2-40B4-BE49-F238E27FC236}">
                <a16:creationId xmlns:a16="http://schemas.microsoft.com/office/drawing/2014/main" id="{82B0C5FE-FAB4-4D5E-A1CA-EF09720AD8EF}"/>
              </a:ext>
            </a:extLst>
          </p:cNvPr>
          <p:cNvSpPr/>
          <p:nvPr userDrawn="1"/>
        </p:nvSpPr>
        <p:spPr>
          <a:xfrm>
            <a:off x="1" y="0"/>
            <a:ext cx="1298671" cy="6858000"/>
          </a:xfrm>
          <a:prstGeom prst="rect">
            <a:avLst/>
          </a:prstGeom>
          <a:solidFill>
            <a:srgbClr val="313653"/>
          </a:solidFill>
          <a:ln w="12700">
            <a:miter lim="400000"/>
          </a:ln>
        </p:spPr>
        <p:txBody>
          <a:bodyPr lIns="50800" tIns="50800" rIns="50800" bIns="50800" anchor="ctr"/>
          <a:lstStyle/>
          <a:p>
            <a:pPr algn="ctr" defTabSz="825500">
              <a:defRPr sz="3200">
                <a:solidFill>
                  <a:schemeClr val="accent4">
                    <a:hueOff val="348544"/>
                    <a:lumOff val="7139"/>
                  </a:schemeClr>
                </a:solidFill>
                <a:latin typeface="Helvetica Neue Medium"/>
                <a:ea typeface="Helvetica Neue Medium"/>
                <a:cs typeface="Helvetica Neue Medium"/>
                <a:sym typeface="Helvetica Neue Medium"/>
              </a:defRPr>
            </a:pPr>
            <a:endParaRPr b="0" i="0" dirty="0">
              <a:latin typeface="Arial" panose="020B0604020202020204" pitchFamily="34" charset="0"/>
              <a:ea typeface="Lato" panose="020F0502020204030203" pitchFamily="34" charset="0"/>
              <a:cs typeface="Arial" panose="020B0604020202020204" pitchFamily="34" charset="0"/>
            </a:endParaRPr>
          </a:p>
        </p:txBody>
      </p:sp>
      <p:pic>
        <p:nvPicPr>
          <p:cNvPr id="3" name="Picture 2">
            <a:extLst>
              <a:ext uri="{FF2B5EF4-FFF2-40B4-BE49-F238E27FC236}">
                <a16:creationId xmlns:a16="http://schemas.microsoft.com/office/drawing/2014/main" id="{0840A401-431E-4DF8-923D-92459660AC1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0"/>
            <a:ext cx="2313992" cy="6858000"/>
          </a:xfrm>
          <a:prstGeom prst="rect">
            <a:avLst/>
          </a:prstGeom>
        </p:spPr>
      </p:pic>
    </p:spTree>
    <p:extLst>
      <p:ext uri="{BB962C8B-B14F-4D97-AF65-F5344CB8AC3E}">
        <p14:creationId xmlns:p14="http://schemas.microsoft.com/office/powerpoint/2010/main" val="369246880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C66766D-365C-4496-BBE9-912E19228FA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BFB34429-81C3-4C89-9DAB-A343D59D5E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2035B996-4F4B-4C8B-BA5C-5285B473461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defRPr>
            </a:lvl1pPr>
          </a:lstStyle>
          <a:p>
            <a:fld id="{A623F9DF-6A95-4BE1-B63A-0CFC487119B3}" type="slidenum">
              <a:rPr lang="en-US" smtClean="0"/>
              <a:pPr/>
              <a:t>‹#›</a:t>
            </a:fld>
            <a:endParaRPr lang="en-US" dirty="0"/>
          </a:p>
        </p:txBody>
      </p:sp>
    </p:spTree>
    <p:extLst>
      <p:ext uri="{BB962C8B-B14F-4D97-AF65-F5344CB8AC3E}">
        <p14:creationId xmlns:p14="http://schemas.microsoft.com/office/powerpoint/2010/main" val="761658175"/>
      </p:ext>
    </p:extLst>
  </p:cSld>
  <p:clrMap bg1="lt1" tx1="dk1" bg2="lt2" tx2="dk2" accent1="accent1" accent2="accent2" accent3="accent3" accent4="accent4" accent5="accent5" accent6="accent6" hlink="hlink" folHlink="folHlink"/>
  <p:sldLayoutIdLst>
    <p:sldLayoutId id="2147483649" r:id="rId1"/>
    <p:sldLayoutId id="2147483651" r:id="rId2"/>
  </p:sldLayoutIdLst>
  <p:txStyles>
    <p:titleStyle>
      <a:lvl1pPr algn="l" defTabSz="914400" rtl="0" eaLnBrk="1" latinLnBrk="0" hangingPunct="1">
        <a:lnSpc>
          <a:spcPct val="90000"/>
        </a:lnSpc>
        <a:spcBef>
          <a:spcPct val="0"/>
        </a:spcBef>
        <a:buNone/>
        <a:defRPr lang="en-US" sz="4000" b="1" i="0" kern="1200" spc="-140" baseline="0" dirty="0">
          <a:solidFill>
            <a:schemeClr val="tx1"/>
          </a:solidFill>
          <a:latin typeface="Arial" panose="020B0604020202020204" pitchFamily="34" charset="0"/>
          <a:ea typeface="+mj-ea"/>
          <a:cs typeface="Arial" panose="020B0604020202020204" pitchFamily="34" charset="0"/>
          <a:sym typeface="Bodoni SvtyTwo ITC TT-Bold"/>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Lato" panose="020F0502020204030203" pitchFamily="34" charset="0"/>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Lato" panose="020F0502020204030203" pitchFamily="34" charset="0"/>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Lato" panose="020F0502020204030203" pitchFamily="34" charset="0"/>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Lato" panose="020F0502020204030203" pitchFamily="34" charset="0"/>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Lato" panose="020F0502020204030203" pitchFamily="34" charset="0"/>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hyperlink" Target="https://woodsoncenter.s3.us-east-2.amazonaws.com/curriculum/Garvey+Part+1+Black+Star+Rising/GarveyPart1_K8_WCC/GarveyPart1_K8_PresentationPrintable.pdf" TargetMode="External"/></Relationships>
</file>

<file path=ppt/slides/_rels/slide10.xml.rels><?xml version="1.0" encoding="UTF-8" standalone="yes"?>
<Relationships xmlns="http://schemas.openxmlformats.org/package/2006/relationships"><Relationship Id="rId3" Type="http://schemas.openxmlformats.org/officeDocument/2006/relationships/hyperlink" Target="https://woodsoncenter.s3.us-east-2.amazonaws.com/curriculum/Garvey+Part+1+Black+Star+Rising/GarveyPart1_K8_WCC/GarveyPart1_K8_25CentsaMonth.pdf" TargetMode="External"/><Relationship Id="rId2" Type="http://schemas.openxmlformats.org/officeDocument/2006/relationships/image" Target="../media/image15.jpg"/><Relationship Id="rId1" Type="http://schemas.openxmlformats.org/officeDocument/2006/relationships/slideLayout" Target="../slideLayouts/slideLayout1.xml"/><Relationship Id="rId5" Type="http://schemas.openxmlformats.org/officeDocument/2006/relationships/image" Target="../media/image6.sv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hyperlink" Target="https://woodsoncenter.s3.us-east-2.amazonaws.com/curriculum/Garvey+Part+1+Black+Star+Rising/GarveyPart1_K8_WCC/GarveyPart1_K8_WarComesHome.pdf" TargetMode="Externa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woodsoncenter.s3.us-east-2.amazonaws.com/curriculum/Garvey+Part+1+Black+Star+Rising/GarveyPart1_K8_WCC/GarveyPart1_K8_VoiceofthePeople.pdf" TargetMode="External"/><Relationship Id="rId1" Type="http://schemas.openxmlformats.org/officeDocument/2006/relationships/slideLayout" Target="../slideLayouts/slideLayout1.xml"/><Relationship Id="rId4" Type="http://schemas.openxmlformats.org/officeDocument/2006/relationships/image" Target="../media/image6.sv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hyperlink" Target="https://woodsoncenter.s3.us-east-2.amazonaws.com/curriculum/Garvey+Part+1+Black+Star+Rising/GarveyPart1_K8_WCC/GarveyPart1_K8_AfricanAugust.pdf" TargetMode="External"/><Relationship Id="rId2" Type="http://schemas.openxmlformats.org/officeDocument/2006/relationships/image" Target="../media/image26.jpg"/><Relationship Id="rId1" Type="http://schemas.openxmlformats.org/officeDocument/2006/relationships/slideLayout" Target="../slideLayouts/slideLayout1.xml"/><Relationship Id="rId5" Type="http://schemas.openxmlformats.org/officeDocument/2006/relationships/image" Target="../media/image6.svg"/><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oodsoncenter.s3.us-east-2.amazonaws.com/curriculum/Garvey+Part+1+Black+Star+Rising/GarveyPart1_K8_WCC/GarveyPart1_K8_TectonicShifts.pdf" TargetMode="External"/><Relationship Id="rId2" Type="http://schemas.openxmlformats.org/officeDocument/2006/relationships/image" Target="../media/image9.jpg"/><Relationship Id="rId1" Type="http://schemas.openxmlformats.org/officeDocument/2006/relationships/slideLayout" Target="../slideLayouts/slideLayout1.xml"/><Relationship Id="rId5" Type="http://schemas.openxmlformats.org/officeDocument/2006/relationships/image" Target="../media/image6.sv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s://woodsoncenter.s3.us-east-2.amazonaws.com/curriculum/Garvey+Part+1+Black+Star+Rising/GarveyPart1_K8_WCC/GarveyPart1_K8_PanAfricanistAbroad.pdf" TargetMode="External"/><Relationship Id="rId2" Type="http://schemas.openxmlformats.org/officeDocument/2006/relationships/image" Target="../media/image12.jpeg"/><Relationship Id="rId1" Type="http://schemas.openxmlformats.org/officeDocument/2006/relationships/slideLayout" Target="../slideLayouts/slideLayout1.xml"/><Relationship Id="rId5" Type="http://schemas.openxmlformats.org/officeDocument/2006/relationships/image" Target="../media/image6.sv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2B46D4A-1D6A-45A5-8D40-0B65ACABB52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490670" y="0"/>
            <a:ext cx="3002280" cy="6858000"/>
          </a:xfrm>
          <a:prstGeom prst="rect">
            <a:avLst/>
          </a:prstGeom>
        </p:spPr>
      </p:pic>
      <p:sp>
        <p:nvSpPr>
          <p:cNvPr id="4" name="Title 9">
            <a:extLst>
              <a:ext uri="{FF2B5EF4-FFF2-40B4-BE49-F238E27FC236}">
                <a16:creationId xmlns:a16="http://schemas.microsoft.com/office/drawing/2014/main" id="{11387282-65E0-4619-9536-47B09B4D199D}"/>
              </a:ext>
            </a:extLst>
          </p:cNvPr>
          <p:cNvSpPr txBox="1">
            <a:spLocks/>
          </p:cNvSpPr>
          <p:nvPr/>
        </p:nvSpPr>
        <p:spPr>
          <a:xfrm>
            <a:off x="2743200" y="477028"/>
            <a:ext cx="7040880" cy="981421"/>
          </a:xfrm>
          <a:prstGeom prst="rect">
            <a:avLst/>
          </a:prstGeom>
        </p:spPr>
        <p:txBody>
          <a:bodyPr/>
          <a:lstStyle>
            <a:lvl1pPr algn="l" defTabSz="914400" rtl="0" eaLnBrk="1" latinLnBrk="0" hangingPunct="1">
              <a:lnSpc>
                <a:spcPct val="90000"/>
              </a:lnSpc>
              <a:spcBef>
                <a:spcPct val="0"/>
              </a:spcBef>
              <a:buNone/>
              <a:defRPr lang="en-US" sz="4800" b="1" i="0" kern="1200" spc="-140" baseline="0" dirty="0">
                <a:solidFill>
                  <a:srgbClr val="313653"/>
                </a:solidFill>
                <a:latin typeface="Garamond" panose="02020404030301010803" pitchFamily="18" charset="0"/>
                <a:ea typeface="+mj-ea"/>
                <a:cs typeface="+mj-cs"/>
                <a:sym typeface="Bodoni SvtyTwo ITC TT-Bold"/>
              </a:defRPr>
            </a:lvl1pPr>
          </a:lstStyle>
          <a:p>
            <a:r>
              <a:rPr lang="en-US" sz="4000" dirty="0">
                <a:solidFill>
                  <a:schemeClr val="tx1"/>
                </a:solidFill>
                <a:latin typeface="Arial" panose="020B0604020202020204" pitchFamily="34" charset="0"/>
                <a:cs typeface="Arial" panose="020B0604020202020204" pitchFamily="34" charset="0"/>
              </a:rPr>
              <a:t>Marcus Garvey, Part I: </a:t>
            </a:r>
          </a:p>
          <a:p>
            <a:r>
              <a:rPr lang="en-US" sz="3200" dirty="0">
                <a:solidFill>
                  <a:schemeClr val="tx1"/>
                </a:solidFill>
                <a:latin typeface="Arial" panose="020B0604020202020204" pitchFamily="34" charset="0"/>
                <a:cs typeface="Arial" panose="020B0604020202020204" pitchFamily="34" charset="0"/>
              </a:rPr>
              <a:t>Black Star Rising (1887 – 1920)</a:t>
            </a:r>
          </a:p>
        </p:txBody>
      </p:sp>
      <p:sp>
        <p:nvSpPr>
          <p:cNvPr id="5" name="Text Placeholder 2">
            <a:extLst>
              <a:ext uri="{FF2B5EF4-FFF2-40B4-BE49-F238E27FC236}">
                <a16:creationId xmlns:a16="http://schemas.microsoft.com/office/drawing/2014/main" id="{B4831C41-76C8-46F7-954C-84B082C99D4B}"/>
              </a:ext>
            </a:extLst>
          </p:cNvPr>
          <p:cNvSpPr txBox="1">
            <a:spLocks/>
          </p:cNvSpPr>
          <p:nvPr/>
        </p:nvSpPr>
        <p:spPr>
          <a:xfrm>
            <a:off x="2743200" y="1935477"/>
            <a:ext cx="6766560" cy="9814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a:uFill>
                  <a:solidFill>
                    <a:srgbClr val="000000"/>
                  </a:solidFill>
                </a:uFill>
                <a:latin typeface="Arial" panose="020B0604020202020204" pitchFamily="34" charset="0"/>
                <a:cs typeface="Arial" panose="020B0604020202020204" pitchFamily="34" charset="0"/>
                <a:sym typeface="Lato-Light"/>
              </a:rPr>
              <a:t>Marcus Mosiah Garvey (b. 1887, d. 1940)</a:t>
            </a:r>
            <a:endParaRPr lang="en-US" sz="2400" dirty="0">
              <a:uFill>
                <a:solidFill>
                  <a:srgbClr val="000000"/>
                </a:solidFill>
              </a:uFill>
              <a:latin typeface="Arial" panose="020B0604020202020204" pitchFamily="34" charset="0"/>
              <a:cs typeface="Arial" panose="020B0604020202020204" pitchFamily="34" charset="0"/>
              <a:sym typeface="Lato-Light"/>
            </a:endParaRPr>
          </a:p>
        </p:txBody>
      </p:sp>
      <p:sp>
        <p:nvSpPr>
          <p:cNvPr id="6" name="Text Placeholder 2">
            <a:extLst>
              <a:ext uri="{FF2B5EF4-FFF2-40B4-BE49-F238E27FC236}">
                <a16:creationId xmlns:a16="http://schemas.microsoft.com/office/drawing/2014/main" id="{8DF61CDA-907D-467A-BE00-4CAC0D6037BF}"/>
              </a:ext>
            </a:extLst>
          </p:cNvPr>
          <p:cNvSpPr txBox="1">
            <a:spLocks/>
          </p:cNvSpPr>
          <p:nvPr/>
        </p:nvSpPr>
        <p:spPr>
          <a:xfrm>
            <a:off x="2743200" y="2571119"/>
            <a:ext cx="6967086" cy="981421"/>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000"/>
              </a:spcAft>
            </a:pPr>
            <a:r>
              <a:rPr lang="en-US" sz="2400" dirty="0">
                <a:uFill>
                  <a:solidFill>
                    <a:srgbClr val="000000"/>
                  </a:solidFill>
                </a:uFill>
                <a:latin typeface="Arial" panose="020B0604020202020204" pitchFamily="34" charset="0"/>
                <a:ea typeface="Lato"/>
                <a:cs typeface="Arial" panose="020B0604020202020204" pitchFamily="34" charset="0"/>
                <a:sym typeface="Lato-Light"/>
              </a:rPr>
              <a:t>Champion of Black pride and Black power</a:t>
            </a:r>
            <a:endParaRPr lang="en-US" sz="2400" dirty="0">
              <a:uFill>
                <a:solidFill>
                  <a:srgbClr val="000000"/>
                </a:solidFill>
              </a:uFill>
              <a:latin typeface="Arial" panose="020B0604020202020204" pitchFamily="34" charset="0"/>
              <a:ea typeface="Lato"/>
              <a:cs typeface="Arial" panose="020B0604020202020204" pitchFamily="34" charset="0"/>
            </a:endParaRPr>
          </a:p>
          <a:p>
            <a:pPr>
              <a:spcAft>
                <a:spcPts val="1000"/>
              </a:spcAft>
            </a:pPr>
            <a:r>
              <a:rPr lang="en-US" sz="2400" dirty="0">
                <a:uFill>
                  <a:solidFill>
                    <a:srgbClr val="000000"/>
                  </a:solidFill>
                </a:uFill>
                <a:latin typeface="Arial" panose="020B0604020202020204" pitchFamily="34" charset="0"/>
                <a:ea typeface="Lato"/>
                <a:cs typeface="Arial" panose="020B0604020202020204" pitchFamily="34" charset="0"/>
                <a:sym typeface="Lato-Light"/>
              </a:rPr>
              <a:t>Adversary to mainstream civil rights leaders</a:t>
            </a:r>
            <a:endParaRPr lang="en-US" sz="2400" dirty="0">
              <a:uFill>
                <a:solidFill>
                  <a:srgbClr val="000000"/>
                </a:solidFill>
              </a:uFill>
              <a:latin typeface="Arial" panose="020B0604020202020204" pitchFamily="34" charset="0"/>
              <a:ea typeface="Lato"/>
              <a:cs typeface="Arial" panose="020B0604020202020204" pitchFamily="34" charset="0"/>
            </a:endParaRPr>
          </a:p>
          <a:p>
            <a:pPr>
              <a:spcAft>
                <a:spcPts val="1000"/>
              </a:spcAft>
            </a:pPr>
            <a:r>
              <a:rPr lang="en-US" sz="2400" dirty="0">
                <a:uFill>
                  <a:solidFill>
                    <a:srgbClr val="000000"/>
                  </a:solidFill>
                </a:uFill>
                <a:latin typeface="Arial" panose="020B0604020202020204" pitchFamily="34" charset="0"/>
                <a:ea typeface="Lato"/>
                <a:cs typeface="Arial" panose="020B0604020202020204" pitchFamily="34" charset="0"/>
                <a:sym typeface="Lato-Light"/>
              </a:rPr>
              <a:t>Father of the “Back to Africa” movement</a:t>
            </a:r>
            <a:endParaRPr lang="en-US" sz="2400" dirty="0">
              <a:uFill>
                <a:solidFill>
                  <a:srgbClr val="000000"/>
                </a:solidFill>
              </a:uFill>
              <a:latin typeface="Arial" panose="020B0604020202020204" pitchFamily="34" charset="0"/>
              <a:ea typeface="Lato"/>
              <a:cs typeface="Arial" panose="020B0604020202020204" pitchFamily="34" charset="0"/>
            </a:endParaRPr>
          </a:p>
          <a:p>
            <a:pPr>
              <a:spcAft>
                <a:spcPts val="1000"/>
              </a:spcAft>
            </a:pPr>
            <a:r>
              <a:rPr lang="en-US" sz="2400" dirty="0">
                <a:uFill>
                  <a:solidFill>
                    <a:srgbClr val="000000"/>
                  </a:solidFill>
                </a:uFill>
                <a:latin typeface="Arial" panose="020B0604020202020204" pitchFamily="34" charset="0"/>
                <a:ea typeface="Lato"/>
                <a:cs typeface="Arial" panose="020B0604020202020204" pitchFamily="34" charset="0"/>
              </a:rPr>
              <a:t>Voice of many everyday Black people</a:t>
            </a:r>
          </a:p>
          <a:p>
            <a:pPr marL="0" indent="0">
              <a:spcAft>
                <a:spcPts val="1000"/>
              </a:spcAft>
              <a:buNone/>
            </a:pPr>
            <a:endParaRPr lang="en-US" sz="2400" dirty="0">
              <a:solidFill>
                <a:srgbClr val="AE4844"/>
              </a:solidFill>
              <a:uFill>
                <a:solidFill>
                  <a:srgbClr val="000000"/>
                </a:solidFill>
              </a:uFill>
              <a:latin typeface="Arial" panose="020B0604020202020204" pitchFamily="34" charset="0"/>
              <a:cs typeface="Arial" panose="020B0604020202020204" pitchFamily="34" charset="0"/>
              <a:sym typeface="Lato-Light"/>
            </a:endParaRPr>
          </a:p>
          <a:p>
            <a:pPr marL="0" indent="0">
              <a:spcAft>
                <a:spcPts val="1000"/>
              </a:spcAft>
              <a:buNone/>
            </a:pPr>
            <a:endParaRPr lang="en-US" sz="2000" dirty="0">
              <a:solidFill>
                <a:srgbClr val="AE4844"/>
              </a:solidFill>
              <a:uFill>
                <a:solidFill>
                  <a:srgbClr val="000000"/>
                </a:solidFill>
              </a:uFill>
              <a:latin typeface="Arial" panose="020B0604020202020204" pitchFamily="34" charset="0"/>
              <a:cs typeface="Arial" panose="020B0604020202020204" pitchFamily="34" charset="0"/>
              <a:sym typeface="Lato-Light"/>
            </a:endParaRPr>
          </a:p>
          <a:p>
            <a:pPr marL="0" indent="0">
              <a:spcAft>
                <a:spcPts val="1000"/>
              </a:spcAft>
              <a:buNone/>
            </a:pPr>
            <a:endParaRPr lang="en-US" sz="2000" dirty="0">
              <a:solidFill>
                <a:srgbClr val="AE4844"/>
              </a:solidFill>
              <a:uFill>
                <a:solidFill>
                  <a:srgbClr val="000000"/>
                </a:solidFill>
              </a:uFill>
              <a:latin typeface="Arial" panose="020B0604020202020204" pitchFamily="34" charset="0"/>
              <a:cs typeface="Arial" panose="020B0604020202020204" pitchFamily="34" charset="0"/>
              <a:sym typeface="Lato-Light"/>
            </a:endParaRPr>
          </a:p>
          <a:p>
            <a:pPr marL="0" indent="0">
              <a:buNone/>
            </a:pPr>
            <a:endParaRPr lang="en-US" sz="3200" dirty="0">
              <a:solidFill>
                <a:srgbClr val="AE4844"/>
              </a:solidFill>
              <a:uFill>
                <a:solidFill>
                  <a:srgbClr val="000000"/>
                </a:solidFill>
              </a:uFill>
              <a:latin typeface="Arial" panose="020B0604020202020204" pitchFamily="34" charset="0"/>
              <a:cs typeface="Arial" panose="020B0604020202020204" pitchFamily="34" charset="0"/>
              <a:sym typeface="Lato-Light"/>
            </a:endParaRPr>
          </a:p>
        </p:txBody>
      </p:sp>
      <p:sp>
        <p:nvSpPr>
          <p:cNvPr id="9" name="Rectangle 8">
            <a:hlinkClick r:id="rId4"/>
            <a:extLst>
              <a:ext uri="{FF2B5EF4-FFF2-40B4-BE49-F238E27FC236}">
                <a16:creationId xmlns:a16="http://schemas.microsoft.com/office/drawing/2014/main" id="{C3D0A91F-3E1F-4A90-A1D7-53C35172DD3F}"/>
              </a:ext>
            </a:extLst>
          </p:cNvPr>
          <p:cNvSpPr/>
          <p:nvPr/>
        </p:nvSpPr>
        <p:spPr>
          <a:xfrm>
            <a:off x="3399715" y="5875635"/>
            <a:ext cx="5727850" cy="400110"/>
          </a:xfrm>
          <a:prstGeom prst="rect">
            <a:avLst/>
          </a:prstGeom>
        </p:spPr>
        <p:txBody>
          <a:bodyPr wrap="none">
            <a:spAutoFit/>
          </a:bodyPr>
          <a:lstStyle/>
          <a:p>
            <a:r>
              <a:rPr lang="en-US" sz="2000" i="1" dirty="0">
                <a:solidFill>
                  <a:schemeClr val="tx1">
                    <a:lumMod val="65000"/>
                    <a:lumOff val="35000"/>
                  </a:schemeClr>
                </a:solidFill>
                <a:latin typeface="Arial" panose="020B0604020202020204" pitchFamily="34" charset="0"/>
                <a:cs typeface="Arial" panose="020B0604020202020204" pitchFamily="34" charset="0"/>
              </a:rPr>
              <a:t>Download a printable version of this presentation</a:t>
            </a:r>
          </a:p>
        </p:txBody>
      </p:sp>
      <p:pic>
        <p:nvPicPr>
          <p:cNvPr id="10" name="Graphic 9" descr="Download from cloud">
            <a:hlinkClick r:id="rId4"/>
            <a:extLst>
              <a:ext uri="{FF2B5EF4-FFF2-40B4-BE49-F238E27FC236}">
                <a16:creationId xmlns:a16="http://schemas.microsoft.com/office/drawing/2014/main" id="{083D16AE-6628-41C9-8EEE-8FFA26A96F2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591995" y="5671830"/>
            <a:ext cx="807720" cy="807720"/>
          </a:xfrm>
          <a:prstGeom prst="rect">
            <a:avLst/>
          </a:prstGeom>
        </p:spPr>
      </p:pic>
    </p:spTree>
    <p:extLst>
      <p:ext uri="{BB962C8B-B14F-4D97-AF65-F5344CB8AC3E}">
        <p14:creationId xmlns:p14="http://schemas.microsoft.com/office/powerpoint/2010/main" val="1657302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Garvey in America</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4937760" y="1371600"/>
            <a:ext cx="6717946" cy="2610091"/>
          </a:xfrm>
        </p:spPr>
        <p:txBody>
          <a:bodyPr vert="horz" lIns="91440" tIns="45720" rIns="91440" bIns="45720" rtlCol="0" anchor="t">
            <a:noAutofit/>
          </a:bodyPr>
          <a:lstStyle/>
          <a:p>
            <a:r>
              <a:rPr lang="en-US" dirty="0">
                <a:ea typeface="Lato"/>
              </a:rPr>
              <a:t>Garvey’s first experience speaking at a public event in Harlem was a disaster. He stuttered, endured the heckling crowd and literally fell off the stage.</a:t>
            </a:r>
          </a:p>
        </p:txBody>
      </p:sp>
      <p:pic>
        <p:nvPicPr>
          <p:cNvPr id="6" name="Picture 5">
            <a:extLst>
              <a:ext uri="{FF2B5EF4-FFF2-40B4-BE49-F238E27FC236}">
                <a16:creationId xmlns:a16="http://schemas.microsoft.com/office/drawing/2014/main" id="{26163469-6143-4392-9D46-0516A21D3F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1113" y="1371600"/>
            <a:ext cx="3645180" cy="3755155"/>
          </a:xfrm>
          <a:prstGeom prst="rect">
            <a:avLst/>
          </a:prstGeom>
          <a:effectLst>
            <a:softEdge rad="165100"/>
          </a:effectLst>
        </p:spPr>
      </p:pic>
      <p:sp>
        <p:nvSpPr>
          <p:cNvPr id="7" name="Text Placeholder 2">
            <a:extLst>
              <a:ext uri="{FF2B5EF4-FFF2-40B4-BE49-F238E27FC236}">
                <a16:creationId xmlns:a16="http://schemas.microsoft.com/office/drawing/2014/main" id="{33D281B0-0073-4CF0-B43F-89C8545F2DDB}"/>
              </a:ext>
            </a:extLst>
          </p:cNvPr>
          <p:cNvSpPr txBox="1">
            <a:spLocks/>
          </p:cNvSpPr>
          <p:nvPr/>
        </p:nvSpPr>
        <p:spPr>
          <a:xfrm>
            <a:off x="4846320" y="3108960"/>
            <a:ext cx="6809386" cy="2203322"/>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chemeClr val="tx1"/>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ea typeface="Lato"/>
              </a:rPr>
              <a:t>But he later adopted another speaking style from a white evangelical preacher, Billy Sunday. </a:t>
            </a:r>
            <a:r>
              <a:rPr lang="en-US" dirty="0"/>
              <a:t>Garvey would use this dramatic approach to win the hearts and minds of many working-class Blacks</a:t>
            </a:r>
            <a:r>
              <a:rPr lang="en-US" dirty="0">
                <a:solidFill>
                  <a:srgbClr val="AE4844"/>
                </a:solidFill>
              </a:rPr>
              <a:t>.</a:t>
            </a:r>
            <a:r>
              <a:rPr lang="en-US" dirty="0">
                <a:ea typeface="Lato"/>
              </a:rPr>
              <a:t>​</a:t>
            </a:r>
          </a:p>
        </p:txBody>
      </p:sp>
      <p:sp>
        <p:nvSpPr>
          <p:cNvPr id="8" name="Text Box 16">
            <a:extLst>
              <a:ext uri="{FF2B5EF4-FFF2-40B4-BE49-F238E27FC236}">
                <a16:creationId xmlns:a16="http://schemas.microsoft.com/office/drawing/2014/main" id="{C03588D0-B2F6-4213-A912-71E38254FEF1}"/>
              </a:ext>
            </a:extLst>
          </p:cNvPr>
          <p:cNvSpPr txBox="1"/>
          <p:nvPr/>
        </p:nvSpPr>
        <p:spPr>
          <a:xfrm>
            <a:off x="2853184" y="5233884"/>
            <a:ext cx="6485631" cy="152703"/>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Arial" panose="020B0604020202020204" pitchFamily="34" charset="0"/>
                <a:cs typeface="Arial" panose="020B0604020202020204" pitchFamily="34" charset="0"/>
              </a:rPr>
              <a:t>Garvey in scholarly robes, c. early 1920s.</a:t>
            </a:r>
            <a:endParaRPr lang="en-US"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9" name="Graphic 8" descr="Download from cloud">
            <a:hlinkClick r:id="rId3"/>
            <a:extLst>
              <a:ext uri="{FF2B5EF4-FFF2-40B4-BE49-F238E27FC236}">
                <a16:creationId xmlns:a16="http://schemas.microsoft.com/office/drawing/2014/main" id="{60944C03-6921-4FC1-B271-E5DB626BED5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883703" y="5646420"/>
            <a:ext cx="807720" cy="807720"/>
          </a:xfrm>
          <a:prstGeom prst="rect">
            <a:avLst/>
          </a:prstGeom>
        </p:spPr>
      </p:pic>
      <p:sp>
        <p:nvSpPr>
          <p:cNvPr id="10" name="Text Box 16">
            <a:hlinkClick r:id="rId3"/>
            <a:extLst>
              <a:ext uri="{FF2B5EF4-FFF2-40B4-BE49-F238E27FC236}">
                <a16:creationId xmlns:a16="http://schemas.microsoft.com/office/drawing/2014/main" id="{40B67955-547C-4399-83DA-FAA85F259A4F}"/>
              </a:ext>
            </a:extLst>
          </p:cNvPr>
          <p:cNvSpPr txBox="1"/>
          <p:nvPr/>
        </p:nvSpPr>
        <p:spPr>
          <a:xfrm>
            <a:off x="4062471" y="5744411"/>
            <a:ext cx="7269480" cy="80772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2000" i="1" dirty="0">
                <a:solidFill>
                  <a:schemeClr val="tx1">
                    <a:lumMod val="65000"/>
                    <a:lumOff val="35000"/>
                  </a:schemeClr>
                </a:solidFill>
                <a:effectLst/>
                <a:latin typeface="Arial" panose="020B0604020202020204" pitchFamily="34" charset="0"/>
                <a:ea typeface="Calibri" panose="020F0502020204030204" pitchFamily="34" charset="0"/>
                <a:cs typeface="Times New Roman" panose="02020603050405020304" pitchFamily="18" charset="0"/>
              </a:rPr>
              <a:t>Download the Case Study “Twenty-Five Cents a Month” to learn more about the structure and membership of U.N.I.A.</a:t>
            </a:r>
            <a:endParaRPr lang="en-US" sz="2000" i="1" dirty="0">
              <a:solidFill>
                <a:schemeClr val="tx1">
                  <a:lumMod val="65000"/>
                  <a:lumOff val="35000"/>
                </a:schemeClr>
              </a:solidFill>
              <a:effectLst/>
              <a:latin typeface="Georgia" panose="020405020504050203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64457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743200" y="457200"/>
            <a:ext cx="9936302" cy="752821"/>
          </a:xfrm>
        </p:spPr>
        <p:txBody>
          <a:bodyPr/>
          <a:lstStyle/>
          <a:p>
            <a:r>
              <a:rPr lang="en-US" dirty="0"/>
              <a:t>Garvey in America</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4286106" y="1371600"/>
            <a:ext cx="7269480" cy="1905001"/>
          </a:xfrm>
        </p:spPr>
        <p:txBody>
          <a:bodyPr vert="horz" lIns="91440" tIns="45720" rIns="91440" bIns="45720" rtlCol="0" anchor="t">
            <a:noAutofit/>
          </a:bodyPr>
          <a:lstStyle/>
          <a:p>
            <a:r>
              <a:rPr lang="en-US" dirty="0">
                <a:ea typeface="Lato"/>
              </a:rPr>
              <a:t>Garvey took his message of racial pride to the streets of Harlem and beyond; he became popular with Black Americans who didn't connect with mainstream Black organizations like the NAACP.</a:t>
            </a:r>
            <a:endParaRPr lang="en-US" dirty="0"/>
          </a:p>
          <a:p>
            <a:r>
              <a:rPr lang="en-US" dirty="0">
                <a:ea typeface="Lato"/>
              </a:rPr>
              <a:t>Garvey was deeply suspicious of such groups and openly criticized them for focusing on integration. He also distrusted the white liberals whose support these groups needed.</a:t>
            </a:r>
            <a:endParaRPr lang="en-US" dirty="0"/>
          </a:p>
        </p:txBody>
      </p:sp>
      <p:pic>
        <p:nvPicPr>
          <p:cNvPr id="10" name="Picture 9">
            <a:extLst>
              <a:ext uri="{FF2B5EF4-FFF2-40B4-BE49-F238E27FC236}">
                <a16:creationId xmlns:a16="http://schemas.microsoft.com/office/drawing/2014/main" id="{7364A221-E36B-42DE-A9EC-71D35D47D9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3271" y="1326370"/>
            <a:ext cx="2993256" cy="4396106"/>
          </a:xfrm>
          <a:prstGeom prst="rect">
            <a:avLst/>
          </a:prstGeom>
          <a:effectLst>
            <a:outerShdw blurRad="50800" dist="50800" dir="5400000" algn="ctr" rotWithShape="0">
              <a:srgbClr val="000000">
                <a:alpha val="99000"/>
              </a:srgbClr>
            </a:outerShdw>
            <a:softEdge rad="38100"/>
          </a:effectLst>
        </p:spPr>
      </p:pic>
      <p:sp>
        <p:nvSpPr>
          <p:cNvPr id="6" name="Text Box 16">
            <a:extLst>
              <a:ext uri="{FF2B5EF4-FFF2-40B4-BE49-F238E27FC236}">
                <a16:creationId xmlns:a16="http://schemas.microsoft.com/office/drawing/2014/main" id="{67BC7144-72E4-40C5-AEE8-F062942A476A}"/>
              </a:ext>
            </a:extLst>
          </p:cNvPr>
          <p:cNvSpPr txBox="1"/>
          <p:nvPr/>
        </p:nvSpPr>
        <p:spPr>
          <a:xfrm>
            <a:off x="2743200" y="5899150"/>
            <a:ext cx="8572500"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i="1" dirty="0">
                <a:solidFill>
                  <a:schemeClr val="tx1">
                    <a:lumMod val="65000"/>
                    <a:lumOff val="35000"/>
                  </a:schemeClr>
                </a:solidFill>
                <a:latin typeface="Arial" panose="020B0604020202020204" pitchFamily="34" charset="0"/>
                <a:cs typeface="Times New Roman"/>
              </a:rPr>
              <a:t>1917 cover of the NAACP magazine, </a:t>
            </a:r>
            <a:r>
              <a:rPr lang="en-US" sz="2000" dirty="0">
                <a:solidFill>
                  <a:schemeClr val="tx1">
                    <a:lumMod val="65000"/>
                    <a:lumOff val="35000"/>
                  </a:schemeClr>
                </a:solidFill>
                <a:latin typeface="Arial" panose="020B0604020202020204" pitchFamily="34" charset="0"/>
                <a:cs typeface="Times New Roman"/>
              </a:rPr>
              <a:t>The Crisis</a:t>
            </a:r>
            <a:r>
              <a:rPr lang="en-US" sz="2000" i="1" dirty="0">
                <a:solidFill>
                  <a:schemeClr val="tx1">
                    <a:lumMod val="65000"/>
                    <a:lumOff val="35000"/>
                  </a:schemeClr>
                </a:solidFill>
                <a:latin typeface="Arial" panose="020B0604020202020204" pitchFamily="34" charset="0"/>
                <a:cs typeface="Times New Roman"/>
              </a:rPr>
              <a:t>, edited by W.E.B. Du </a:t>
            </a:r>
            <a:r>
              <a:rPr lang="en-US" sz="2000" i="1" dirty="0" err="1">
                <a:solidFill>
                  <a:schemeClr val="tx1">
                    <a:lumMod val="65000"/>
                    <a:lumOff val="35000"/>
                  </a:schemeClr>
                </a:solidFill>
                <a:latin typeface="Arial" panose="020B0604020202020204" pitchFamily="34" charset="0"/>
                <a:cs typeface="Times New Roman"/>
              </a:rPr>
              <a:t>Bois</a:t>
            </a:r>
            <a:r>
              <a:rPr lang="en-US" sz="2000" i="1" dirty="0">
                <a:solidFill>
                  <a:schemeClr val="tx1">
                    <a:lumMod val="65000"/>
                    <a:lumOff val="35000"/>
                  </a:schemeClr>
                </a:solidFill>
                <a:latin typeface="Arial" panose="020B0604020202020204" pitchFamily="34" charset="0"/>
                <a:cs typeface="Times New Roman"/>
              </a:rPr>
              <a:t>.</a:t>
            </a:r>
          </a:p>
        </p:txBody>
      </p:sp>
    </p:spTree>
    <p:extLst>
      <p:ext uri="{BB962C8B-B14F-4D97-AF65-F5344CB8AC3E}">
        <p14:creationId xmlns:p14="http://schemas.microsoft.com/office/powerpoint/2010/main" val="4074221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“A Wholesale Massacre”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p:txBody>
          <a:bodyPr vert="horz" lIns="91440" tIns="45720" rIns="91440" bIns="45720" rtlCol="0" anchor="t">
            <a:noAutofit/>
          </a:bodyPr>
          <a:lstStyle/>
          <a:p>
            <a:r>
              <a:rPr lang="en-US" dirty="0">
                <a:ea typeface="Lato"/>
              </a:rPr>
              <a:t>In July 1917, East St. Louis, Illinois, descended into racist violence because of labor disputes in which Black workers were used as strikebreakers against unionized white laborers. At least one hundred Black residents were killed by white mobs. </a:t>
            </a:r>
            <a:endParaRPr lang="en-US" dirty="0"/>
          </a:p>
        </p:txBody>
      </p:sp>
      <p:pic>
        <p:nvPicPr>
          <p:cNvPr id="7" name="Picture 6">
            <a:extLst>
              <a:ext uri="{FF2B5EF4-FFF2-40B4-BE49-F238E27FC236}">
                <a16:creationId xmlns:a16="http://schemas.microsoft.com/office/drawing/2014/main" id="{DA58870E-2493-4EEE-AC66-1AE7DA0E492A}"/>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173585" y="3667125"/>
            <a:ext cx="6408903" cy="2663075"/>
          </a:xfrm>
          <a:prstGeom prst="rect">
            <a:avLst/>
          </a:prstGeom>
          <a:effectLst>
            <a:softEdge rad="63500"/>
          </a:effectLst>
        </p:spPr>
      </p:pic>
      <p:sp>
        <p:nvSpPr>
          <p:cNvPr id="5" name="TextBox 4">
            <a:extLst>
              <a:ext uri="{FF2B5EF4-FFF2-40B4-BE49-F238E27FC236}">
                <a16:creationId xmlns:a16="http://schemas.microsoft.com/office/drawing/2014/main" id="{09DDEC7B-877E-4708-526E-B2FD075E080A}"/>
              </a:ext>
            </a:extLst>
          </p:cNvPr>
          <p:cNvSpPr txBox="1"/>
          <p:nvPr/>
        </p:nvSpPr>
        <p:spPr>
          <a:xfrm>
            <a:off x="7813964" y="3438180"/>
            <a:ext cx="3841742" cy="289310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600" dirty="0">
                <a:latin typeface="Arial" panose="020B0604020202020204" pitchFamily="34" charset="0"/>
                <a:cs typeface="Segoe UI"/>
              </a:rPr>
              <a:t>News of this outrage shocked Black America, especially </a:t>
            </a:r>
            <a:endParaRPr lang="en-US" dirty="0">
              <a:latin typeface="Arial" panose="020B0604020202020204" pitchFamily="34" charset="0"/>
            </a:endParaRPr>
          </a:p>
          <a:p>
            <a:r>
              <a:rPr lang="en-US" sz="2600" dirty="0">
                <a:latin typeface="Arial" panose="020B0604020202020204" pitchFamily="34" charset="0"/>
                <a:cs typeface="Segoe UI"/>
              </a:rPr>
              <a:t>since many of their sons, drafted for World War I, were fighting and dying in Europe.​</a:t>
            </a:r>
            <a:endParaRPr lang="en-US" dirty="0">
              <a:latin typeface="Arial" panose="020B0604020202020204" pitchFamily="34" charset="0"/>
            </a:endParaRPr>
          </a:p>
        </p:txBody>
      </p:sp>
    </p:spTree>
    <p:extLst>
      <p:ext uri="{BB962C8B-B14F-4D97-AF65-F5344CB8AC3E}">
        <p14:creationId xmlns:p14="http://schemas.microsoft.com/office/powerpoint/2010/main" val="37567489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“A Wholesale Massacre”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5335930" y="1371600"/>
            <a:ext cx="6030410" cy="2255521"/>
          </a:xfrm>
        </p:spPr>
        <p:txBody>
          <a:bodyPr vert="horz" lIns="91440" tIns="45720" rIns="91440" bIns="45720" rtlCol="0" anchor="t">
            <a:noAutofit/>
          </a:bodyPr>
          <a:lstStyle/>
          <a:p>
            <a:r>
              <a:rPr lang="en-US" dirty="0">
                <a:ea typeface="Lato"/>
              </a:rPr>
              <a:t>The violence of 1917 was a sign of the trouble to come, like the “Red Summer” of 1919, which saw race riots across the country, and disasters like the 1921 Tulsa race massacre.</a:t>
            </a:r>
            <a:endParaRPr lang="en-US" dirty="0"/>
          </a:p>
          <a:p>
            <a:r>
              <a:rPr lang="en-US" dirty="0">
                <a:ea typeface="Lato"/>
              </a:rPr>
              <a:t>The NAACP staged a “silent parade” protest march in Harlem to protest the violence in East St. Louis.</a:t>
            </a:r>
          </a:p>
        </p:txBody>
      </p:sp>
      <p:pic>
        <p:nvPicPr>
          <p:cNvPr id="5" name="Picture 4">
            <a:extLst>
              <a:ext uri="{FF2B5EF4-FFF2-40B4-BE49-F238E27FC236}">
                <a16:creationId xmlns:a16="http://schemas.microsoft.com/office/drawing/2014/main" id="{8323B3BC-20A8-4489-A65E-97B73F1B0B04}"/>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662239" y="1465784"/>
            <a:ext cx="4411451" cy="3139553"/>
          </a:xfrm>
          <a:prstGeom prst="rect">
            <a:avLst/>
          </a:prstGeom>
          <a:effectLst>
            <a:softEdge rad="63500"/>
          </a:effectLst>
        </p:spPr>
      </p:pic>
      <p:sp>
        <p:nvSpPr>
          <p:cNvPr id="4" name="TextBox 3">
            <a:extLst>
              <a:ext uri="{FF2B5EF4-FFF2-40B4-BE49-F238E27FC236}">
                <a16:creationId xmlns:a16="http://schemas.microsoft.com/office/drawing/2014/main" id="{80989C12-518E-C9B7-1F40-635AE57E433C}"/>
              </a:ext>
            </a:extLst>
          </p:cNvPr>
          <p:cNvSpPr txBox="1"/>
          <p:nvPr/>
        </p:nvSpPr>
        <p:spPr>
          <a:xfrm>
            <a:off x="2867965" y="4861101"/>
            <a:ext cx="8498376" cy="129266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600" dirty="0">
                <a:latin typeface="Arial" panose="020B0604020202020204" pitchFamily="34" charset="0"/>
              </a:rPr>
              <a:t>But Garvey took a more militant stance, calling for armed self-defense in response to this “wholesale massacre of our people.”</a:t>
            </a:r>
            <a:r>
              <a:rPr lang="en-US" sz="2600" dirty="0">
                <a:latin typeface="Arial" panose="020B0604020202020204" pitchFamily="34" charset="0"/>
                <a:ea typeface="Lato"/>
                <a:cs typeface="Arial" panose="020B0604020202020204" pitchFamily="34" charset="0"/>
              </a:rPr>
              <a:t>​</a:t>
            </a:r>
            <a:endParaRPr lang="en-US" sz="2600" dirty="0">
              <a:latin typeface="Arial" panose="020B0604020202020204" pitchFamily="34" charset="0"/>
            </a:endParaRPr>
          </a:p>
        </p:txBody>
      </p:sp>
    </p:spTree>
    <p:extLst>
      <p:ext uri="{BB962C8B-B14F-4D97-AF65-F5344CB8AC3E}">
        <p14:creationId xmlns:p14="http://schemas.microsoft.com/office/powerpoint/2010/main" val="1127142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rmAutofit fontScale="90000"/>
          </a:bodyPr>
          <a:lstStyle/>
          <a:p>
            <a:br>
              <a:rPr lang="en-US" dirty="0"/>
            </a:br>
            <a:r>
              <a:rPr lang="en-US" sz="4900" dirty="0"/>
              <a:t>“White Man’s War”</a:t>
            </a:r>
            <a:endParaRPr lang="en-US" dirty="0"/>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4884516" y="1267951"/>
            <a:ext cx="6522623" cy="2103120"/>
          </a:xfrm>
        </p:spPr>
        <p:txBody>
          <a:bodyPr vert="horz" lIns="91440" tIns="45720" rIns="91440" bIns="45720" rtlCol="0" anchor="t">
            <a:noAutofit/>
          </a:bodyPr>
          <a:lstStyle/>
          <a:p>
            <a:r>
              <a:rPr lang="en-US" dirty="0">
                <a:ea typeface="Lato"/>
              </a:rPr>
              <a:t>In his speeches, Garvey harshly criticized America’s ongoing war in Europe. </a:t>
            </a:r>
            <a:endParaRPr lang="en-US" dirty="0"/>
          </a:p>
          <a:p>
            <a:r>
              <a:rPr lang="en-US" dirty="0">
                <a:ea typeface="Lato"/>
              </a:rPr>
              <a:t>He pointed out the hypocrisy of the U.S. government lecturing the world about the defense of democracy and condemning German crimes against civilians – all while the same kind of bloodshed was happening at home. </a:t>
            </a:r>
            <a:endParaRPr lang="en-US" dirty="0"/>
          </a:p>
        </p:txBody>
      </p:sp>
      <p:pic>
        <p:nvPicPr>
          <p:cNvPr id="7" name="Picture 6">
            <a:extLst>
              <a:ext uri="{FF2B5EF4-FFF2-40B4-BE49-F238E27FC236}">
                <a16:creationId xmlns:a16="http://schemas.microsoft.com/office/drawing/2014/main" id="{278400A8-3FBB-44B3-86ED-82A5DD1698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8800" y="1210021"/>
            <a:ext cx="2765965" cy="4130040"/>
          </a:xfrm>
          <a:prstGeom prst="rect">
            <a:avLst/>
          </a:prstGeom>
        </p:spPr>
      </p:pic>
      <p:sp>
        <p:nvSpPr>
          <p:cNvPr id="5" name="Text Box 16">
            <a:extLst>
              <a:ext uri="{FF2B5EF4-FFF2-40B4-BE49-F238E27FC236}">
                <a16:creationId xmlns:a16="http://schemas.microsoft.com/office/drawing/2014/main" id="{CA63A297-B5EB-4C45-94CF-B9739A29C37B}"/>
              </a:ext>
            </a:extLst>
          </p:cNvPr>
          <p:cNvSpPr txBox="1"/>
          <p:nvPr/>
        </p:nvSpPr>
        <p:spPr>
          <a:xfrm>
            <a:off x="2743200" y="5495579"/>
            <a:ext cx="5694744"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Arial" panose="020B0604020202020204" pitchFamily="34" charset="0"/>
                <a:cs typeface="Arial" panose="020B0604020202020204" pitchFamily="34" charset="0"/>
              </a:rPr>
              <a:t>Poster for a WWI-era propaganda film encouraging Black support for the war effort.</a:t>
            </a:r>
            <a:endParaRPr lang="en-US"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70503770"/>
      </p:ext>
    </p:extLst>
  </p:cSld>
  <p:clrMapOvr>
    <a:masterClrMapping/>
  </p:clrMapOvr>
  <p:transition spd="med">
    <p:pull/>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rmAutofit fontScale="90000"/>
          </a:bodyPr>
          <a:lstStyle/>
          <a:p>
            <a:br>
              <a:rPr lang="en-US" dirty="0"/>
            </a:br>
            <a:r>
              <a:rPr lang="en-US" sz="4900" dirty="0"/>
              <a:t>“White Man’s War”</a:t>
            </a:r>
            <a:endParaRPr lang="en-US" dirty="0"/>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5029200" y="1371600"/>
            <a:ext cx="5810491" cy="2103120"/>
          </a:xfrm>
        </p:spPr>
        <p:txBody>
          <a:bodyPr vert="horz" lIns="91440" tIns="45720" rIns="91440" bIns="45720" rtlCol="0" anchor="t">
            <a:noAutofit/>
          </a:bodyPr>
          <a:lstStyle/>
          <a:p>
            <a:r>
              <a:rPr lang="en-US" dirty="0">
                <a:ea typeface="Lato"/>
              </a:rPr>
              <a:t>Garvey denounced </a:t>
            </a:r>
            <a:r>
              <a:rPr lang="en-US" dirty="0">
                <a:latin typeface="lato"/>
                <a:ea typeface="lato"/>
                <a:cs typeface="lato"/>
              </a:rPr>
              <a:t>World War I</a:t>
            </a:r>
            <a:r>
              <a:rPr lang="en-US" dirty="0">
                <a:ea typeface="Lato"/>
              </a:rPr>
              <a:t>, calling it a "white man’s war". At a moment when Uncle Sam was eagerly recruiting Black Americans to support this war effort, Garvey's criticism was controversial to some – but increasingly respected by others.</a:t>
            </a:r>
          </a:p>
        </p:txBody>
      </p:sp>
      <p:pic>
        <p:nvPicPr>
          <p:cNvPr id="7" name="Picture 6">
            <a:extLst>
              <a:ext uri="{FF2B5EF4-FFF2-40B4-BE49-F238E27FC236}">
                <a16:creationId xmlns:a16="http://schemas.microsoft.com/office/drawing/2014/main" id="{C6EF530C-0D32-4B49-A806-631A2D79846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168931" y="1210021"/>
            <a:ext cx="3593569" cy="5284114"/>
          </a:xfrm>
          <a:prstGeom prst="rect">
            <a:avLst/>
          </a:prstGeom>
          <a:effectLst>
            <a:softEdge rad="101600"/>
          </a:effectLst>
        </p:spPr>
      </p:pic>
      <p:pic>
        <p:nvPicPr>
          <p:cNvPr id="5" name="Graphic 4" descr="Download from cloud">
            <a:hlinkClick r:id="rId4"/>
            <a:extLst>
              <a:ext uri="{FF2B5EF4-FFF2-40B4-BE49-F238E27FC236}">
                <a16:creationId xmlns:a16="http://schemas.microsoft.com/office/drawing/2014/main" id="{100D8EB9-2C92-4F59-B317-32C1B1D15F3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029200" y="4791341"/>
            <a:ext cx="807720" cy="807720"/>
          </a:xfrm>
          <a:prstGeom prst="rect">
            <a:avLst/>
          </a:prstGeom>
        </p:spPr>
      </p:pic>
      <p:sp>
        <p:nvSpPr>
          <p:cNvPr id="6" name="Text Box 16">
            <a:hlinkClick r:id="rId4"/>
            <a:extLst>
              <a:ext uri="{FF2B5EF4-FFF2-40B4-BE49-F238E27FC236}">
                <a16:creationId xmlns:a16="http://schemas.microsoft.com/office/drawing/2014/main" id="{1AC761CE-EE2F-4ED4-81C6-2148F162609D}"/>
              </a:ext>
            </a:extLst>
          </p:cNvPr>
          <p:cNvSpPr txBox="1"/>
          <p:nvPr/>
        </p:nvSpPr>
        <p:spPr>
          <a:xfrm>
            <a:off x="6103620" y="4791341"/>
            <a:ext cx="5181696" cy="80772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2000" i="1" dirty="0">
                <a:solidFill>
                  <a:schemeClr val="tx1">
                    <a:lumMod val="65000"/>
                    <a:lumOff val="35000"/>
                  </a:schemeClr>
                </a:solidFill>
                <a:effectLst/>
                <a:latin typeface="Arial" panose="020B0604020202020204" pitchFamily="34" charset="0"/>
                <a:ea typeface="Calibri" panose="020F0502020204030204" pitchFamily="34" charset="0"/>
                <a:cs typeface="Times New Roman" panose="02020603050405020304" pitchFamily="18" charset="0"/>
              </a:rPr>
              <a:t>Download the Case Study “The War Comes Home” to learn more about the East St. Louis massacre and how it shaped Garvey’s era.</a:t>
            </a:r>
            <a:endParaRPr lang="en-US" sz="2000" i="1" dirty="0">
              <a:solidFill>
                <a:schemeClr val="tx1">
                  <a:lumMod val="65000"/>
                  <a:lumOff val="35000"/>
                </a:schemeClr>
              </a:solidFill>
              <a:effectLst/>
              <a:latin typeface="Georgia" panose="020405020504050203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30733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Map&#10;&#10;Description automatically generated">
            <a:extLst>
              <a:ext uri="{FF2B5EF4-FFF2-40B4-BE49-F238E27FC236}">
                <a16:creationId xmlns:a16="http://schemas.microsoft.com/office/drawing/2014/main" id="{458C3279-4D9F-9605-63C9-A1E0622FA9CE}"/>
              </a:ext>
            </a:extLst>
          </p:cNvPr>
          <p:cNvPicPr>
            <a:picLocks noChangeAspect="1"/>
          </p:cNvPicPr>
          <p:nvPr/>
        </p:nvPicPr>
        <p:blipFill>
          <a:blip r:embed="rId2"/>
          <a:stretch>
            <a:fillRect/>
          </a:stretch>
        </p:blipFill>
        <p:spPr>
          <a:xfrm>
            <a:off x="7881638" y="-60804"/>
            <a:ext cx="6513296" cy="6956904"/>
          </a:xfrm>
          <a:prstGeom prst="rect">
            <a:avLst/>
          </a:prstGeom>
        </p:spPr>
      </p:pic>
      <p:sp>
        <p:nvSpPr>
          <p:cNvPr id="2" name="Title 1">
            <a:extLst>
              <a:ext uri="{FF2B5EF4-FFF2-40B4-BE49-F238E27FC236}">
                <a16:creationId xmlns:a16="http://schemas.microsoft.com/office/drawing/2014/main" id="{03AD9616-0B45-4A58-9A2D-20D5E3655AA5}"/>
              </a:ext>
            </a:extLst>
          </p:cNvPr>
          <p:cNvSpPr>
            <a:spLocks noGrp="1"/>
          </p:cNvSpPr>
          <p:nvPr>
            <p:ph type="title"/>
          </p:nvPr>
        </p:nvSpPr>
        <p:spPr>
          <a:xfrm>
            <a:off x="2743200" y="457200"/>
            <a:ext cx="9936302" cy="752821"/>
          </a:xfrm>
        </p:spPr>
        <p:txBody>
          <a:bodyPr vert="horz" lIns="91440" tIns="45720" rIns="91440" bIns="45720" rtlCol="0" anchor="b">
            <a:normAutofit/>
          </a:bodyPr>
          <a:lstStyle/>
          <a:p>
            <a:r>
              <a:rPr lang="en-US" dirty="0"/>
              <a:t>Back to Africa</a:t>
            </a:r>
          </a:p>
        </p:txBody>
      </p:sp>
      <p:sp>
        <p:nvSpPr>
          <p:cNvPr id="3" name="Text Placeholder 2">
            <a:extLst>
              <a:ext uri="{FF2B5EF4-FFF2-40B4-BE49-F238E27FC236}">
                <a16:creationId xmlns:a16="http://schemas.microsoft.com/office/drawing/2014/main" id="{F15DB4D6-65F9-48F9-BAA7-2796C69C9C5E}"/>
              </a:ext>
            </a:extLst>
          </p:cNvPr>
          <p:cNvSpPr>
            <a:spLocks noGrp="1"/>
          </p:cNvSpPr>
          <p:nvPr>
            <p:ph type="body" sz="quarter" idx="1"/>
          </p:nvPr>
        </p:nvSpPr>
        <p:spPr>
          <a:xfrm>
            <a:off x="2743200" y="1371600"/>
            <a:ext cx="5081287" cy="4617721"/>
          </a:xfrm>
        </p:spPr>
        <p:txBody>
          <a:bodyPr vert="horz" lIns="91440" tIns="45720" rIns="91440" bIns="45720" rtlCol="0" anchor="t">
            <a:noAutofit/>
          </a:bodyPr>
          <a:lstStyle/>
          <a:p>
            <a:r>
              <a:rPr lang="en-US" dirty="0">
                <a:ea typeface="Lato"/>
              </a:rPr>
              <a:t>Garvey truly believed that Black people in the</a:t>
            </a:r>
            <a:r>
              <a:rPr lang="en-US" b="1" dirty="0">
                <a:ea typeface="Lato"/>
              </a:rPr>
              <a:t> diaspora</a:t>
            </a:r>
            <a:r>
              <a:rPr lang="en-US" dirty="0">
                <a:ea typeface="Lato"/>
              </a:rPr>
              <a:t> should share a common political cause and, eventually, a government with the peoples of Africa.  </a:t>
            </a:r>
          </a:p>
          <a:p>
            <a:r>
              <a:rPr lang="en-US" dirty="0">
                <a:ea typeface="Lato"/>
              </a:rPr>
              <a:t>Garvey’s vision also gave millions of Black Americans and West Indians a shared sense of pride in their African ancestry that wasn't dependent on the promise of racial integration.</a:t>
            </a:r>
            <a:endParaRPr lang="en-US" dirty="0"/>
          </a:p>
        </p:txBody>
      </p:sp>
    </p:spTree>
    <p:extLst>
      <p:ext uri="{BB962C8B-B14F-4D97-AF65-F5344CB8AC3E}">
        <p14:creationId xmlns:p14="http://schemas.microsoft.com/office/powerpoint/2010/main" val="1351118530"/>
      </p:ext>
    </p:extLst>
  </p:cSld>
  <p:clrMapOvr>
    <a:masterClrMapping/>
  </p:clrMapOvr>
  <p:transition spd="slow">
    <p:cover dir="r"/>
  </p:transition>
  <p:extLst mod="1"/>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79D00-D39E-48A8-B490-77C8C5E60299}"/>
              </a:ext>
            </a:extLst>
          </p:cNvPr>
          <p:cNvSpPr>
            <a:spLocks noGrp="1"/>
          </p:cNvSpPr>
          <p:nvPr>
            <p:ph type="title"/>
          </p:nvPr>
        </p:nvSpPr>
        <p:spPr/>
        <p:txBody>
          <a:bodyPr/>
          <a:lstStyle/>
          <a:p>
            <a:r>
              <a:rPr lang="en-US" dirty="0"/>
              <a:t>“Black Moses”</a:t>
            </a:r>
          </a:p>
        </p:txBody>
      </p:sp>
      <p:sp>
        <p:nvSpPr>
          <p:cNvPr id="3" name="Text Placeholder 2">
            <a:extLst>
              <a:ext uri="{FF2B5EF4-FFF2-40B4-BE49-F238E27FC236}">
                <a16:creationId xmlns:a16="http://schemas.microsoft.com/office/drawing/2014/main" id="{DB4576A1-329E-42FA-9182-4659FFEA80D8}"/>
              </a:ext>
            </a:extLst>
          </p:cNvPr>
          <p:cNvSpPr>
            <a:spLocks noGrp="1"/>
          </p:cNvSpPr>
          <p:nvPr>
            <p:ph type="body" sz="quarter" idx="1"/>
          </p:nvPr>
        </p:nvSpPr>
        <p:spPr>
          <a:xfrm>
            <a:off x="4572000" y="1371600"/>
            <a:ext cx="6988158" cy="3119121"/>
          </a:xfrm>
        </p:spPr>
        <p:txBody>
          <a:bodyPr vert="horz" lIns="91440" tIns="45720" rIns="91440" bIns="45720" rtlCol="0" anchor="t">
            <a:noAutofit/>
          </a:bodyPr>
          <a:lstStyle/>
          <a:p>
            <a:r>
              <a:rPr lang="en-US" dirty="0">
                <a:ea typeface="Lato"/>
              </a:rPr>
              <a:t>Despite his</a:t>
            </a:r>
            <a:r>
              <a:rPr lang="en-US" b="1" dirty="0">
                <a:ea typeface="Lato"/>
              </a:rPr>
              <a:t> flamboyant</a:t>
            </a:r>
            <a:r>
              <a:rPr lang="en-US" dirty="0">
                <a:ea typeface="Lato"/>
              </a:rPr>
              <a:t> public self-presentation, Garvey’s private habits were modest</a:t>
            </a:r>
            <a:r>
              <a:rPr lang="en-US" b="1" dirty="0">
                <a:ea typeface="Lato"/>
              </a:rPr>
              <a:t>.</a:t>
            </a:r>
            <a:r>
              <a:rPr lang="en-US" dirty="0">
                <a:ea typeface="Lato"/>
              </a:rPr>
              <a:t> He lived in a simple apartment, neither drank nor smoked, and almost never made casual conversation. He rarely laughed and was totally focused on his movement.</a:t>
            </a:r>
            <a:endParaRPr lang="en-US" dirty="0"/>
          </a:p>
          <a:p>
            <a:r>
              <a:rPr lang="en-US" dirty="0">
                <a:ea typeface="Lato"/>
              </a:rPr>
              <a:t>Within the U.N.I.A., Garvey granted fancy titles to loyal followers. He even created an African government in exile, naming ambassadors and delegations, and declaring himself the </a:t>
            </a:r>
            <a:r>
              <a:rPr lang="en-US" b="1" dirty="0">
                <a:ea typeface="Lato"/>
              </a:rPr>
              <a:t>provisional</a:t>
            </a:r>
            <a:r>
              <a:rPr lang="en-US" dirty="0">
                <a:ea typeface="Lato"/>
              </a:rPr>
              <a:t> President of Africa. </a:t>
            </a:r>
            <a:endParaRPr lang="en-US" dirty="0"/>
          </a:p>
        </p:txBody>
      </p:sp>
      <p:pic>
        <p:nvPicPr>
          <p:cNvPr id="5" name="Picture 5" descr="A picture containing text&#10;&#10;Description automatically generated">
            <a:extLst>
              <a:ext uri="{FF2B5EF4-FFF2-40B4-BE49-F238E27FC236}">
                <a16:creationId xmlns:a16="http://schemas.microsoft.com/office/drawing/2014/main" id="{B29F52A0-6436-A637-6444-D039F1E0F521}"/>
              </a:ext>
            </a:extLst>
          </p:cNvPr>
          <p:cNvPicPr>
            <a:picLocks noChangeAspect="1"/>
          </p:cNvPicPr>
          <p:nvPr/>
        </p:nvPicPr>
        <p:blipFill rotWithShape="1">
          <a:blip r:embed="rId2"/>
          <a:srcRect l="16031" t="8822" r="9435" b="9055"/>
          <a:stretch/>
        </p:blipFill>
        <p:spPr>
          <a:xfrm>
            <a:off x="262871" y="1371600"/>
            <a:ext cx="4413302" cy="4849792"/>
          </a:xfrm>
          <a:prstGeom prst="rect">
            <a:avLst/>
          </a:prstGeom>
        </p:spPr>
      </p:pic>
    </p:spTree>
    <p:extLst>
      <p:ext uri="{BB962C8B-B14F-4D97-AF65-F5344CB8AC3E}">
        <p14:creationId xmlns:p14="http://schemas.microsoft.com/office/powerpoint/2010/main" val="34122248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71DB4-1D15-4336-9E42-F2F099F16132}"/>
              </a:ext>
            </a:extLst>
          </p:cNvPr>
          <p:cNvSpPr>
            <a:spLocks noGrp="1"/>
          </p:cNvSpPr>
          <p:nvPr>
            <p:ph type="title"/>
          </p:nvPr>
        </p:nvSpPr>
        <p:spPr/>
        <p:txBody>
          <a:bodyPr/>
          <a:lstStyle/>
          <a:p>
            <a:r>
              <a:rPr lang="en-US" dirty="0"/>
              <a:t>“Black Moses”</a:t>
            </a:r>
          </a:p>
        </p:txBody>
      </p:sp>
      <p:sp>
        <p:nvSpPr>
          <p:cNvPr id="3" name="Text Placeholder 2">
            <a:extLst>
              <a:ext uri="{FF2B5EF4-FFF2-40B4-BE49-F238E27FC236}">
                <a16:creationId xmlns:a16="http://schemas.microsoft.com/office/drawing/2014/main" id="{9861E6DD-E9F1-4749-B8FD-AAFA2B1973EE}"/>
              </a:ext>
            </a:extLst>
          </p:cNvPr>
          <p:cNvSpPr>
            <a:spLocks noGrp="1"/>
          </p:cNvSpPr>
          <p:nvPr>
            <p:ph type="body" sz="quarter" idx="1"/>
          </p:nvPr>
        </p:nvSpPr>
        <p:spPr>
          <a:xfrm>
            <a:off x="4298288" y="1371600"/>
            <a:ext cx="7357417" cy="1933232"/>
          </a:xfrm>
        </p:spPr>
        <p:txBody>
          <a:bodyPr vert="horz" lIns="91440" tIns="45720" rIns="91440" bIns="45720" rtlCol="0" anchor="t">
            <a:noAutofit/>
          </a:bodyPr>
          <a:lstStyle/>
          <a:p>
            <a:r>
              <a:rPr lang="en-US" dirty="0">
                <a:ea typeface="Lato"/>
              </a:rPr>
              <a:t>Garvey’s fame attracted the attention of the federal government. In 1919, the Department of Justice created the General Intelligence Division, led by J. Edgar Hoover, to monitor and combat the growth of radical movements.</a:t>
            </a:r>
            <a:endParaRPr lang="en-US" dirty="0"/>
          </a:p>
          <a:p>
            <a:endParaRPr lang="en-US" dirty="0">
              <a:ea typeface="Lato"/>
            </a:endParaRPr>
          </a:p>
        </p:txBody>
      </p:sp>
      <p:pic>
        <p:nvPicPr>
          <p:cNvPr id="7" name="Picture 6">
            <a:extLst>
              <a:ext uri="{FF2B5EF4-FFF2-40B4-BE49-F238E27FC236}">
                <a16:creationId xmlns:a16="http://schemas.microsoft.com/office/drawing/2014/main" id="{37989096-E181-438C-9779-1D843E3E7EE1}"/>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597970" y="1371600"/>
            <a:ext cx="3459990" cy="4122677"/>
          </a:xfrm>
          <a:prstGeom prst="rect">
            <a:avLst/>
          </a:prstGeom>
          <a:effectLst>
            <a:softEdge rad="76200"/>
          </a:effectLst>
        </p:spPr>
      </p:pic>
      <p:sp>
        <p:nvSpPr>
          <p:cNvPr id="4" name="TextBox 3">
            <a:extLst>
              <a:ext uri="{FF2B5EF4-FFF2-40B4-BE49-F238E27FC236}">
                <a16:creationId xmlns:a16="http://schemas.microsoft.com/office/drawing/2014/main" id="{CA276B3F-601E-09B6-1882-C6DB48CC8267}"/>
              </a:ext>
            </a:extLst>
          </p:cNvPr>
          <p:cNvSpPr txBox="1"/>
          <p:nvPr/>
        </p:nvSpPr>
        <p:spPr>
          <a:xfrm>
            <a:off x="4298288" y="3643425"/>
            <a:ext cx="7091200" cy="169277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600" dirty="0">
                <a:latin typeface="Arial" panose="020B0604020202020204" pitchFamily="34" charset="0"/>
              </a:rPr>
              <a:t>Hoover thought Garvey was a threat to political stability.  His agents tracked the U.N.I.A. and the first-ever Black Special Agent </a:t>
            </a:r>
            <a:r>
              <a:rPr lang="en-US" sz="2600" b="1" dirty="0">
                <a:latin typeface="Arial" panose="020B0604020202020204" pitchFamily="34" charset="0"/>
              </a:rPr>
              <a:t>infiltrated </a:t>
            </a:r>
            <a:r>
              <a:rPr lang="en-US" sz="2600" dirty="0">
                <a:latin typeface="Arial" panose="020B0604020202020204" pitchFamily="34" charset="0"/>
              </a:rPr>
              <a:t>Garvey’s followers.</a:t>
            </a:r>
            <a:endParaRPr lang="en-US" sz="2600" dirty="0">
              <a:latin typeface="Arial" panose="020B0604020202020204" pitchFamily="34" charset="0"/>
              <a:ea typeface="Lato"/>
              <a:cs typeface="Arial" panose="020B0604020202020204" pitchFamily="34" charset="0"/>
            </a:endParaRPr>
          </a:p>
        </p:txBody>
      </p:sp>
      <p:sp>
        <p:nvSpPr>
          <p:cNvPr id="5" name="Rectangle 4">
            <a:extLst>
              <a:ext uri="{FF2B5EF4-FFF2-40B4-BE49-F238E27FC236}">
                <a16:creationId xmlns:a16="http://schemas.microsoft.com/office/drawing/2014/main" id="{ACC5C777-9529-3A20-715D-C42151B49491}"/>
              </a:ext>
            </a:extLst>
          </p:cNvPr>
          <p:cNvSpPr/>
          <p:nvPr/>
        </p:nvSpPr>
        <p:spPr>
          <a:xfrm>
            <a:off x="2743200" y="5652158"/>
            <a:ext cx="6377650" cy="707886"/>
          </a:xfrm>
          <a:prstGeom prst="rect">
            <a:avLst/>
          </a:prstGeom>
        </p:spPr>
        <p:txBody>
          <a:bodyPr wrap="square" lIns="91440" tIns="45720" rIns="91440" bIns="4572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i="1" dirty="0">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Hoover in 1932. His department became today’s F.B.I., which he led until his death in 1972.</a:t>
            </a:r>
            <a:endParaRPr lang="en-US" dirty="0">
              <a:latin typeface="Arial" panose="020B0604020202020204" pitchFamily="34" charset="0"/>
            </a:endParaRPr>
          </a:p>
        </p:txBody>
      </p:sp>
    </p:spTree>
    <p:extLst>
      <p:ext uri="{BB962C8B-B14F-4D97-AF65-F5344CB8AC3E}">
        <p14:creationId xmlns:p14="http://schemas.microsoft.com/office/powerpoint/2010/main" val="2447522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rmAutofit fontScale="90000"/>
          </a:bodyPr>
          <a:lstStyle/>
          <a:p>
            <a:br>
              <a:rPr lang="en-US" dirty="0"/>
            </a:br>
            <a:r>
              <a:rPr lang="en-US" sz="4900" dirty="0"/>
              <a:t>“Africa for the Africans”</a:t>
            </a:r>
            <a:endParaRPr lang="en-US" dirty="0"/>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743200" y="1371600"/>
            <a:ext cx="8912506" cy="1905001"/>
          </a:xfrm>
        </p:spPr>
        <p:txBody>
          <a:bodyPr vert="horz" lIns="91440" tIns="45720" rIns="91440" bIns="45720" rtlCol="0" anchor="t">
            <a:noAutofit/>
          </a:bodyPr>
          <a:lstStyle/>
          <a:p>
            <a:r>
              <a:rPr lang="en-US" dirty="0">
                <a:ea typeface="Lato"/>
              </a:rPr>
              <a:t>After </a:t>
            </a:r>
            <a:r>
              <a:rPr lang="en-US" dirty="0">
                <a:latin typeface="lato"/>
                <a:ea typeface="lato"/>
                <a:cs typeface="lato"/>
              </a:rPr>
              <a:t>World War I</a:t>
            </a:r>
            <a:r>
              <a:rPr lang="en-US" dirty="0">
                <a:ea typeface="Lato"/>
              </a:rPr>
              <a:t> ended in 1919, the victors laid out their plan for world peace. American leaders wanted to limit the power of European empires and grant former colonies their independence. But no empire was prepared to give up its wealth and power, so the colonial system continued.</a:t>
            </a:r>
          </a:p>
          <a:p>
            <a:r>
              <a:rPr lang="en-US" dirty="0">
                <a:ea typeface="Lato"/>
              </a:rPr>
              <a:t>For many Black people, especially those in Garvey’s movement, deals made by white governments meant little. The message proclaimed in the U.N.I.A. newspaper, the </a:t>
            </a:r>
            <a:r>
              <a:rPr lang="en-US" i="1" dirty="0">
                <a:ea typeface="Lato"/>
              </a:rPr>
              <a:t>Negro World</a:t>
            </a:r>
            <a:r>
              <a:rPr lang="en-US" dirty="0">
                <a:ea typeface="Lato"/>
              </a:rPr>
              <a:t>, was more compelling: “Africa for Africans!”</a:t>
            </a:r>
          </a:p>
        </p:txBody>
      </p:sp>
      <p:pic>
        <p:nvPicPr>
          <p:cNvPr id="4" name="Graphic 3" descr="Download from cloud">
            <a:hlinkClick r:id="rId2"/>
            <a:extLst>
              <a:ext uri="{FF2B5EF4-FFF2-40B4-BE49-F238E27FC236}">
                <a16:creationId xmlns:a16="http://schemas.microsoft.com/office/drawing/2014/main" id="{3FAEDECD-2725-40A3-8340-B9CDF0C87A6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743200" y="5343253"/>
            <a:ext cx="807720" cy="807720"/>
          </a:xfrm>
          <a:prstGeom prst="rect">
            <a:avLst/>
          </a:prstGeom>
        </p:spPr>
      </p:pic>
      <p:sp>
        <p:nvSpPr>
          <p:cNvPr id="6" name="Text Box 16">
            <a:hlinkClick r:id="rId2"/>
            <a:extLst>
              <a:ext uri="{FF2B5EF4-FFF2-40B4-BE49-F238E27FC236}">
                <a16:creationId xmlns:a16="http://schemas.microsoft.com/office/drawing/2014/main" id="{773C55F8-E795-3518-99B5-C12CCFD2678D}"/>
              </a:ext>
            </a:extLst>
          </p:cNvPr>
          <p:cNvSpPr txBox="1"/>
          <p:nvPr/>
        </p:nvSpPr>
        <p:spPr>
          <a:xfrm>
            <a:off x="3766526" y="5438258"/>
            <a:ext cx="6309360" cy="617709"/>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i="1" dirty="0">
                <a:solidFill>
                  <a:schemeClr val="tx1">
                    <a:lumMod val="65000"/>
                    <a:lumOff val="35000"/>
                  </a:schemeClr>
                </a:solidFill>
                <a:effectLst/>
                <a:latin typeface="Arial" panose="020B0604020202020204" pitchFamily="34" charset="0"/>
                <a:ea typeface="Calibri" panose="020F0502020204030204" pitchFamily="34" charset="0"/>
                <a:cs typeface="Times New Roman"/>
              </a:rPr>
              <a:t>Download the Case Study “Voice of the People” to </a:t>
            </a:r>
            <a:r>
              <a:rPr lang="en-US" sz="2000" i="1" dirty="0">
                <a:solidFill>
                  <a:schemeClr val="tx1">
                    <a:lumMod val="65000"/>
                    <a:lumOff val="35000"/>
                  </a:schemeClr>
                </a:solidFill>
                <a:latin typeface="Arial" panose="020B0604020202020204" pitchFamily="34" charset="0"/>
                <a:ea typeface="Calibri" panose="020F0502020204030204" pitchFamily="34" charset="0"/>
                <a:cs typeface="Times New Roman"/>
              </a:rPr>
              <a:t>learn more</a:t>
            </a:r>
            <a:r>
              <a:rPr lang="en-US" sz="2000" i="1" dirty="0">
                <a:solidFill>
                  <a:schemeClr val="tx1">
                    <a:lumMod val="65000"/>
                    <a:lumOff val="35000"/>
                  </a:schemeClr>
                </a:solidFill>
                <a:effectLst/>
                <a:latin typeface="Arial" panose="020B0604020202020204" pitchFamily="34" charset="0"/>
                <a:ea typeface="Calibri" panose="020F0502020204030204" pitchFamily="34" charset="0"/>
                <a:cs typeface="Times New Roman"/>
              </a:rPr>
              <a:t> about the </a:t>
            </a:r>
            <a:r>
              <a:rPr lang="en-US" sz="2000" i="1" dirty="0">
                <a:solidFill>
                  <a:schemeClr val="tx1">
                    <a:lumMod val="65000"/>
                    <a:lumOff val="35000"/>
                  </a:schemeClr>
                </a:solidFill>
                <a:latin typeface="Arial" panose="020B0604020202020204" pitchFamily="34" charset="0"/>
                <a:ea typeface="Calibri" panose="020F0502020204030204" pitchFamily="34" charset="0"/>
                <a:cs typeface="Times New Roman"/>
              </a:rPr>
              <a:t>Negro World</a:t>
            </a:r>
            <a:r>
              <a:rPr lang="en-US" sz="2000" i="1" dirty="0">
                <a:solidFill>
                  <a:schemeClr val="tx1">
                    <a:lumMod val="65000"/>
                    <a:lumOff val="35000"/>
                  </a:schemeClr>
                </a:solidFill>
                <a:effectLst/>
                <a:latin typeface="Arial" panose="020B0604020202020204" pitchFamily="34" charset="0"/>
                <a:ea typeface="Calibri" panose="020F0502020204030204" pitchFamily="34" charset="0"/>
                <a:cs typeface="Times New Roman"/>
              </a:rPr>
              <a:t>.</a:t>
            </a:r>
          </a:p>
        </p:txBody>
      </p:sp>
    </p:spTree>
    <p:extLst>
      <p:ext uri="{BB962C8B-B14F-4D97-AF65-F5344CB8AC3E}">
        <p14:creationId xmlns:p14="http://schemas.microsoft.com/office/powerpoint/2010/main" val="3682269947"/>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0984863-24FB-46C1-A174-116CBDB4A8FE}"/>
              </a:ext>
            </a:extLst>
          </p:cNvPr>
          <p:cNvSpPr>
            <a:spLocks noGrp="1"/>
          </p:cNvSpPr>
          <p:nvPr>
            <p:ph type="title"/>
          </p:nvPr>
        </p:nvSpPr>
        <p:spPr>
          <a:xfrm>
            <a:off x="2743200" y="457200"/>
            <a:ext cx="9936302" cy="717550"/>
          </a:xfrm>
        </p:spPr>
        <p:txBody>
          <a:bodyPr/>
          <a:lstStyle/>
          <a:p>
            <a:r>
              <a:rPr lang="en-US" dirty="0"/>
              <a:t>Marcus Garvey: Black Star Rising</a:t>
            </a:r>
          </a:p>
        </p:txBody>
      </p:sp>
      <p:sp>
        <p:nvSpPr>
          <p:cNvPr id="4" name="Text Placeholder 2">
            <a:extLst>
              <a:ext uri="{FF2B5EF4-FFF2-40B4-BE49-F238E27FC236}">
                <a16:creationId xmlns:a16="http://schemas.microsoft.com/office/drawing/2014/main" id="{3FE28634-9601-4B68-BD01-D21130C84AF6}"/>
              </a:ext>
            </a:extLst>
          </p:cNvPr>
          <p:cNvSpPr>
            <a:spLocks noGrp="1"/>
          </p:cNvSpPr>
          <p:nvPr>
            <p:ph type="body" sz="quarter" idx="1"/>
          </p:nvPr>
        </p:nvSpPr>
        <p:spPr>
          <a:xfrm>
            <a:off x="3885058" y="1371600"/>
            <a:ext cx="7168765" cy="717550"/>
          </a:xfrm>
        </p:spPr>
        <p:txBody>
          <a:bodyPr vert="horz" lIns="91440" tIns="45720" rIns="91440" bIns="45720" rtlCol="0" anchor="t">
            <a:noAutofit/>
          </a:bodyPr>
          <a:lstStyle/>
          <a:p>
            <a:pPr>
              <a:spcAft>
                <a:spcPts val="1000"/>
              </a:spcAft>
            </a:pPr>
            <a:r>
              <a:rPr lang="en-US" dirty="0">
                <a:ea typeface="Lato"/>
              </a:rPr>
              <a:t>Charismatic and controversial, this Jamaican-born leader built a short-lived, but influential, international Black Power movement, winning the love and admiration of everyday men and women of African descent around the world. </a:t>
            </a:r>
            <a:endParaRPr lang="en-US" dirty="0"/>
          </a:p>
          <a:p>
            <a:pPr>
              <a:spcAft>
                <a:spcPts val="1000"/>
              </a:spcAft>
            </a:pPr>
            <a:r>
              <a:rPr lang="en-US" dirty="0">
                <a:ea typeface="Lato"/>
              </a:rPr>
              <a:t>Garvey also made enemies in government and among Black leaders who believed his </a:t>
            </a:r>
            <a:r>
              <a:rPr lang="en-US" b="1" dirty="0">
                <a:ea typeface="Lato"/>
              </a:rPr>
              <a:t>Pan-African </a:t>
            </a:r>
            <a:r>
              <a:rPr lang="en-US" dirty="0">
                <a:ea typeface="Lato"/>
              </a:rPr>
              <a:t>ideals undermined integration efforts.</a:t>
            </a:r>
          </a:p>
        </p:txBody>
      </p:sp>
      <p:pic>
        <p:nvPicPr>
          <p:cNvPr id="3" name="Picture 2">
            <a:extLst>
              <a:ext uri="{FF2B5EF4-FFF2-40B4-BE49-F238E27FC236}">
                <a16:creationId xmlns:a16="http://schemas.microsoft.com/office/drawing/2014/main" id="{91D5E655-DEFF-44D4-B653-05EF10AF47B4}"/>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77437" y="2089150"/>
            <a:ext cx="3307621" cy="4155729"/>
          </a:xfrm>
          <a:prstGeom prst="ellipse">
            <a:avLst/>
          </a:prstGeom>
          <a:effectLst>
            <a:softEdge rad="177800"/>
          </a:effectLst>
        </p:spPr>
      </p:pic>
      <p:sp>
        <p:nvSpPr>
          <p:cNvPr id="7" name="Text Box 16">
            <a:extLst>
              <a:ext uri="{FF2B5EF4-FFF2-40B4-BE49-F238E27FC236}">
                <a16:creationId xmlns:a16="http://schemas.microsoft.com/office/drawing/2014/main" id="{D2CF4913-414A-4723-9C45-A75C0AC999CC}"/>
              </a:ext>
            </a:extLst>
          </p:cNvPr>
          <p:cNvSpPr txBox="1"/>
          <p:nvPr/>
        </p:nvSpPr>
        <p:spPr>
          <a:xfrm>
            <a:off x="3231058" y="5743229"/>
            <a:ext cx="2864942"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2400" b="1" dirty="0">
                <a:solidFill>
                  <a:schemeClr val="tx1">
                    <a:lumMod val="65000"/>
                    <a:lumOff val="35000"/>
                  </a:schemeClr>
                </a:solidFill>
                <a:effectLst/>
                <a:latin typeface="Arial" panose="020B0604020202020204" pitchFamily="34" charset="0"/>
                <a:ea typeface="Calibri" panose="020F0502020204030204" pitchFamily="34" charset="0"/>
                <a:cs typeface="Times New Roman" panose="02020603050405020304" pitchFamily="18" charset="0"/>
              </a:rPr>
              <a:t>Marcus Garvey</a:t>
            </a:r>
            <a:endParaRPr lang="en-US" sz="2400" b="1" dirty="0">
              <a:solidFill>
                <a:schemeClr val="tx1">
                  <a:lumMod val="65000"/>
                  <a:lumOff val="35000"/>
                </a:schemeClr>
              </a:solidFill>
              <a:effectLst/>
              <a:latin typeface="Georgia" panose="020405020504050203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04921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The Black Star Line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743200" y="1371600"/>
            <a:ext cx="8912506" cy="1344285"/>
          </a:xfrm>
        </p:spPr>
        <p:txBody>
          <a:bodyPr vert="horz" lIns="91440" tIns="45720" rIns="91440" bIns="45720" rtlCol="0" anchor="t">
            <a:noAutofit/>
          </a:bodyPr>
          <a:lstStyle/>
          <a:p>
            <a:r>
              <a:rPr lang="en-US" dirty="0">
                <a:ea typeface="Lato"/>
              </a:rPr>
              <a:t>One of Garvey's biggest projects was The Black Star Line, a proposed fleet of steamships. The plan was to help Black people travel from America to the West Indies and, eventually, to Africa.</a:t>
            </a:r>
          </a:p>
        </p:txBody>
      </p:sp>
      <p:pic>
        <p:nvPicPr>
          <p:cNvPr id="6" name="Picture 4" descr="A picture containing text, newspaper&#10;&#10;Description automatically generated">
            <a:extLst>
              <a:ext uri="{FF2B5EF4-FFF2-40B4-BE49-F238E27FC236}">
                <a16:creationId xmlns:a16="http://schemas.microsoft.com/office/drawing/2014/main" id="{FBA341D9-B924-4564-9EB6-F3EC28C84B6A}"/>
              </a:ext>
            </a:extLst>
          </p:cNvPr>
          <p:cNvPicPr>
            <a:picLocks noChangeAspect="1"/>
          </p:cNvPicPr>
          <p:nvPr/>
        </p:nvPicPr>
        <p:blipFill rotWithShape="1">
          <a:blip r:embed="rId2"/>
          <a:srcRect l="2661"/>
          <a:stretch/>
        </p:blipFill>
        <p:spPr>
          <a:xfrm rot="21177009">
            <a:off x="7328285" y="2826074"/>
            <a:ext cx="5189429" cy="4840251"/>
          </a:xfrm>
          <a:prstGeom prst="rect">
            <a:avLst/>
          </a:prstGeom>
        </p:spPr>
      </p:pic>
      <p:sp>
        <p:nvSpPr>
          <p:cNvPr id="7" name="Text Placeholder 2">
            <a:extLst>
              <a:ext uri="{FF2B5EF4-FFF2-40B4-BE49-F238E27FC236}">
                <a16:creationId xmlns:a16="http://schemas.microsoft.com/office/drawing/2014/main" id="{1318EAAA-5269-4D00-BDE9-810489E493A0}"/>
              </a:ext>
            </a:extLst>
          </p:cNvPr>
          <p:cNvSpPr txBox="1">
            <a:spLocks/>
          </p:cNvSpPr>
          <p:nvPr/>
        </p:nvSpPr>
        <p:spPr>
          <a:xfrm>
            <a:off x="2743200" y="3159422"/>
            <a:ext cx="4097438" cy="1344285"/>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chemeClr val="tx1"/>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ea typeface="Lato"/>
              </a:rPr>
              <a:t>Black people faced routine discrimination and low-quality accommodations on steamships. The Black Star line would be a dignified, independent alternative.</a:t>
            </a:r>
            <a:endParaRPr lang="en-US" dirty="0"/>
          </a:p>
        </p:txBody>
      </p:sp>
    </p:spTree>
    <p:extLst>
      <p:ext uri="{BB962C8B-B14F-4D97-AF65-F5344CB8AC3E}">
        <p14:creationId xmlns:p14="http://schemas.microsoft.com/office/powerpoint/2010/main" val="7929071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The Black Star Line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743200" y="1371600"/>
            <a:ext cx="8912506" cy="1344285"/>
          </a:xfrm>
        </p:spPr>
        <p:txBody>
          <a:bodyPr vert="horz" lIns="91440" tIns="45720" rIns="91440" bIns="45720" rtlCol="0" anchor="t">
            <a:noAutofit/>
          </a:bodyPr>
          <a:lstStyle/>
          <a:p>
            <a:r>
              <a:rPr lang="en-US" dirty="0">
                <a:ea typeface="Lato"/>
              </a:rPr>
              <a:t>Garvey advertised for investors in the </a:t>
            </a:r>
            <a:r>
              <a:rPr lang="en-US" i="1" dirty="0">
                <a:ea typeface="Lato"/>
              </a:rPr>
              <a:t>Negro World</a:t>
            </a:r>
            <a:r>
              <a:rPr lang="en-US" dirty="0">
                <a:ea typeface="Lato"/>
              </a:rPr>
              <a:t>. With donations from U.N.I.A.’s members the first Black Star steamer, the SS</a:t>
            </a:r>
            <a:r>
              <a:rPr lang="en-US" i="1" dirty="0">
                <a:ea typeface="Lato"/>
              </a:rPr>
              <a:t> Yarmouth</a:t>
            </a:r>
            <a:r>
              <a:rPr lang="en-US" dirty="0">
                <a:ea typeface="Lato"/>
              </a:rPr>
              <a:t>, was purchased in 1919, just a few months after going into business!</a:t>
            </a:r>
          </a:p>
          <a:p>
            <a:r>
              <a:rPr lang="en-US" dirty="0">
                <a:ea typeface="Lato"/>
              </a:rPr>
              <a:t>Unfortunately, Garvey’s most ambitious project was full of problems, and would eventually ruin him.</a:t>
            </a:r>
            <a:endParaRPr lang="en-US" dirty="0"/>
          </a:p>
        </p:txBody>
      </p:sp>
      <p:pic>
        <p:nvPicPr>
          <p:cNvPr id="4" name="Picture 3">
            <a:extLst>
              <a:ext uri="{FF2B5EF4-FFF2-40B4-BE49-F238E27FC236}">
                <a16:creationId xmlns:a16="http://schemas.microsoft.com/office/drawing/2014/main" id="{55372453-EA8D-49E9-9DAA-DBAC9B42E335}"/>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2743200" y="4142116"/>
            <a:ext cx="4628477" cy="2206134"/>
          </a:xfrm>
          <a:prstGeom prst="rect">
            <a:avLst/>
          </a:prstGeom>
          <a:effectLst>
            <a:softEdge rad="38100"/>
          </a:effectLst>
        </p:spPr>
      </p:pic>
      <p:sp>
        <p:nvSpPr>
          <p:cNvPr id="5" name="Text Box 16">
            <a:extLst>
              <a:ext uri="{FF2B5EF4-FFF2-40B4-BE49-F238E27FC236}">
                <a16:creationId xmlns:a16="http://schemas.microsoft.com/office/drawing/2014/main" id="{D9E46778-2A30-473D-9888-9711302DAE58}"/>
              </a:ext>
            </a:extLst>
          </p:cNvPr>
          <p:cNvSpPr txBox="1"/>
          <p:nvPr/>
        </p:nvSpPr>
        <p:spPr>
          <a:xfrm>
            <a:off x="7704883" y="5732579"/>
            <a:ext cx="2206906" cy="439896"/>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i="1" dirty="0">
                <a:solidFill>
                  <a:schemeClr val="tx1">
                    <a:lumMod val="65000"/>
                    <a:lumOff val="35000"/>
                  </a:schemeClr>
                </a:solidFill>
                <a:latin typeface="Arial" panose="020B0604020202020204" pitchFamily="34" charset="0"/>
                <a:cs typeface="Arial" panose="020B0604020202020204" pitchFamily="34" charset="0"/>
              </a:rPr>
              <a:t>The SS </a:t>
            </a:r>
            <a:r>
              <a:rPr lang="en-US" sz="2000" dirty="0">
                <a:solidFill>
                  <a:schemeClr val="tx1">
                    <a:lumMod val="65000"/>
                    <a:lumOff val="35000"/>
                  </a:schemeClr>
                </a:solidFill>
                <a:latin typeface="Arial" panose="020B0604020202020204" pitchFamily="34" charset="0"/>
                <a:cs typeface="Arial" panose="020B0604020202020204" pitchFamily="34" charset="0"/>
              </a:rPr>
              <a:t>Yarmouth</a:t>
            </a:r>
            <a:r>
              <a:rPr lang="en-US" sz="2000" i="1" dirty="0">
                <a:solidFill>
                  <a:schemeClr val="tx1">
                    <a:lumMod val="65000"/>
                    <a:lumOff val="35000"/>
                  </a:schemeClr>
                </a:solidFill>
                <a:latin typeface="Arial" panose="020B0604020202020204" pitchFamily="34" charset="0"/>
                <a:cs typeface="Arial" panose="020B0604020202020204" pitchFamily="34" charset="0"/>
              </a:rPr>
              <a:t>, c. 1920.</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57291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First International Convention</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743200" y="1371600"/>
            <a:ext cx="5324354" cy="3133379"/>
          </a:xfrm>
        </p:spPr>
        <p:txBody>
          <a:bodyPr vert="horz" lIns="91440" tIns="45720" rIns="91440" bIns="45720" rtlCol="0" anchor="t">
            <a:noAutofit/>
          </a:bodyPr>
          <a:lstStyle/>
          <a:p>
            <a:r>
              <a:rPr lang="en-US" dirty="0">
                <a:ea typeface="Lato"/>
              </a:rPr>
              <a:t>In August of 1920, U.N.I.A. hosted its first convention, featuring about 2,000 delegates from 22 countries. </a:t>
            </a:r>
          </a:p>
          <a:p>
            <a:r>
              <a:rPr lang="en-US" dirty="0">
                <a:ea typeface="Lato"/>
              </a:rPr>
              <a:t>The sight of U.N.I.A. members parading through Harlem in their full </a:t>
            </a:r>
            <a:r>
              <a:rPr lang="en-US" b="1" dirty="0">
                <a:ea typeface="Lato"/>
              </a:rPr>
              <a:t>regalia</a:t>
            </a:r>
            <a:r>
              <a:rPr lang="en-US" dirty="0">
                <a:ea typeface="Lato"/>
              </a:rPr>
              <a:t> and the pageantry of the convention’s ceremonies electrified residents.</a:t>
            </a:r>
          </a:p>
        </p:txBody>
      </p:sp>
      <p:pic>
        <p:nvPicPr>
          <p:cNvPr id="4" name="Picture 3">
            <a:extLst>
              <a:ext uri="{FF2B5EF4-FFF2-40B4-BE49-F238E27FC236}">
                <a16:creationId xmlns:a16="http://schemas.microsoft.com/office/drawing/2014/main" id="{38860992-E008-4E8A-B4E2-98C4D32B2A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64953" y="1267661"/>
            <a:ext cx="2990753" cy="4322678"/>
          </a:xfrm>
          <a:prstGeom prst="rect">
            <a:avLst/>
          </a:prstGeom>
          <a:effectLst>
            <a:softEdge rad="38100"/>
          </a:effectLst>
        </p:spPr>
      </p:pic>
      <p:pic>
        <p:nvPicPr>
          <p:cNvPr id="7" name="Graphic 6" descr="Download from cloud">
            <a:hlinkClick r:id="rId3"/>
            <a:extLst>
              <a:ext uri="{FF2B5EF4-FFF2-40B4-BE49-F238E27FC236}">
                <a16:creationId xmlns:a16="http://schemas.microsoft.com/office/drawing/2014/main" id="{E31C0D3F-D920-43E4-9CFD-7B5A3A67316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743200" y="5244119"/>
            <a:ext cx="807720" cy="807720"/>
          </a:xfrm>
          <a:prstGeom prst="rect">
            <a:avLst/>
          </a:prstGeom>
        </p:spPr>
      </p:pic>
      <p:sp>
        <p:nvSpPr>
          <p:cNvPr id="8" name="Text Box 16">
            <a:hlinkClick r:id="rId3"/>
            <a:extLst>
              <a:ext uri="{FF2B5EF4-FFF2-40B4-BE49-F238E27FC236}">
                <a16:creationId xmlns:a16="http://schemas.microsoft.com/office/drawing/2014/main" id="{96AE8196-E8A4-4B68-B5F9-AE43B5EFCBBC}"/>
              </a:ext>
            </a:extLst>
          </p:cNvPr>
          <p:cNvSpPr txBox="1"/>
          <p:nvPr/>
        </p:nvSpPr>
        <p:spPr>
          <a:xfrm>
            <a:off x="3878915" y="5186479"/>
            <a:ext cx="4188639" cy="80772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2000" i="1" dirty="0">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Download the Case Study “African August” to learn more about the 1920 U.N.I.A. convention in Harlem.</a:t>
            </a:r>
          </a:p>
        </p:txBody>
      </p:sp>
    </p:spTree>
    <p:extLst>
      <p:ext uri="{BB962C8B-B14F-4D97-AF65-F5344CB8AC3E}">
        <p14:creationId xmlns:p14="http://schemas.microsoft.com/office/powerpoint/2010/main" val="36098828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6C9457A-D70B-4171-8034-A3C83DA4EB1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322278" y="1"/>
            <a:ext cx="9873246" cy="5543550"/>
          </a:xfrm>
          <a:prstGeom prst="rect">
            <a:avLst/>
          </a:prstGeom>
        </p:spPr>
      </p:pic>
      <p:sp>
        <p:nvSpPr>
          <p:cNvPr id="3" name="Rectangle 2">
            <a:extLst>
              <a:ext uri="{FF2B5EF4-FFF2-40B4-BE49-F238E27FC236}">
                <a16:creationId xmlns:a16="http://schemas.microsoft.com/office/drawing/2014/main" id="{1089EBBC-54E6-47B9-8194-DDB563C658FA}"/>
              </a:ext>
            </a:extLst>
          </p:cNvPr>
          <p:cNvSpPr/>
          <p:nvPr/>
        </p:nvSpPr>
        <p:spPr>
          <a:xfrm>
            <a:off x="3557267" y="5695962"/>
            <a:ext cx="7417256" cy="707886"/>
          </a:xfrm>
          <a:prstGeom prst="rect">
            <a:avLst/>
          </a:prstGeom>
        </p:spPr>
        <p:txBody>
          <a:bodyPr wrap="square">
            <a:spAutoFit/>
          </a:bodyPr>
          <a:lstStyle/>
          <a:p>
            <a:pPr algn="ctr"/>
            <a:r>
              <a:rPr lang="en-US" sz="2000" b="1"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THE NEW NEGRO HAS NO FEAR. </a:t>
            </a:r>
            <a:r>
              <a:rPr lang="en-US" sz="2000"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Crowd for a U.N.I.A. convention parade in Harlem, c. early 1920s.</a:t>
            </a:r>
          </a:p>
        </p:txBody>
      </p:sp>
    </p:spTree>
    <p:extLst>
      <p:ext uri="{BB962C8B-B14F-4D97-AF65-F5344CB8AC3E}">
        <p14:creationId xmlns:p14="http://schemas.microsoft.com/office/powerpoint/2010/main" val="3828658877"/>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First International Convention</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6766560" y="1371600"/>
            <a:ext cx="4644676" cy="1761779"/>
          </a:xfrm>
        </p:spPr>
        <p:txBody>
          <a:bodyPr vert="horz" lIns="91440" tIns="45720" rIns="91440" bIns="45720" rtlCol="0" anchor="t">
            <a:noAutofit/>
          </a:bodyPr>
          <a:lstStyle/>
          <a:p>
            <a:r>
              <a:rPr lang="en-US" dirty="0">
                <a:ea typeface="Lato"/>
              </a:rPr>
              <a:t>After holding regular meetings for a month, the convention concluded on August 31. Supporters celebrated the idea of the redemption of Africa and the creation of a Black empire, with Garvey at its head. </a:t>
            </a:r>
            <a:endParaRPr lang="en-US" dirty="0"/>
          </a:p>
          <a:p>
            <a:r>
              <a:rPr lang="en-US" dirty="0">
                <a:ea typeface="Lato"/>
              </a:rPr>
              <a:t>Garvey’s critics called the grand vision </a:t>
            </a:r>
            <a:r>
              <a:rPr lang="en-US" b="1" dirty="0">
                <a:ea typeface="Lato"/>
              </a:rPr>
              <a:t>delusional</a:t>
            </a:r>
            <a:r>
              <a:rPr lang="en-US" dirty="0">
                <a:ea typeface="Lato"/>
              </a:rPr>
              <a:t>. </a:t>
            </a:r>
            <a:endParaRPr lang="en-US" dirty="0"/>
          </a:p>
        </p:txBody>
      </p:sp>
      <p:pic>
        <p:nvPicPr>
          <p:cNvPr id="6" name="Picture 5">
            <a:extLst>
              <a:ext uri="{FF2B5EF4-FFF2-40B4-BE49-F238E27FC236}">
                <a16:creationId xmlns:a16="http://schemas.microsoft.com/office/drawing/2014/main" id="{E35BB11B-516A-40C5-A4D1-44520E6F2A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0764" y="1651599"/>
            <a:ext cx="5806440" cy="3277009"/>
          </a:xfrm>
          <a:prstGeom prst="rect">
            <a:avLst/>
          </a:prstGeom>
          <a:effectLst>
            <a:softEdge rad="63500"/>
          </a:effectLst>
        </p:spPr>
      </p:pic>
      <p:sp>
        <p:nvSpPr>
          <p:cNvPr id="5" name="Rectangle 4">
            <a:extLst>
              <a:ext uri="{FF2B5EF4-FFF2-40B4-BE49-F238E27FC236}">
                <a16:creationId xmlns:a16="http://schemas.microsoft.com/office/drawing/2014/main" id="{114EEA58-C8FC-4E12-8586-E921625693D1}"/>
              </a:ext>
            </a:extLst>
          </p:cNvPr>
          <p:cNvSpPr/>
          <p:nvPr/>
        </p:nvSpPr>
        <p:spPr>
          <a:xfrm>
            <a:off x="2743200" y="4984275"/>
            <a:ext cx="3609975" cy="1323439"/>
          </a:xfrm>
          <a:prstGeom prst="rect">
            <a:avLst/>
          </a:prstGeom>
        </p:spPr>
        <p:txBody>
          <a:bodyPr wrap="square" lIns="91440" tIns="45720" rIns="91440" bIns="45720" anchor="t">
            <a:spAutoFit/>
          </a:bodyPr>
          <a:lstStyle/>
          <a:p>
            <a:r>
              <a:rPr lang="en-US" sz="2000"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Delegates from Panama, Antigua, Bermuda, and elsewhere at the 1920 U.N.I.A. convention in Harlem.</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19010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br>
              <a:rPr lang="en-US" dirty="0"/>
            </a:br>
            <a:r>
              <a:rPr lang="en-US" dirty="0"/>
              <a:t>Declaration of Rights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943879" y="1371600"/>
            <a:ext cx="8491908" cy="1905001"/>
          </a:xfrm>
        </p:spPr>
        <p:txBody>
          <a:bodyPr vert="horz" lIns="91440" tIns="45720" rIns="91440" bIns="45720" rtlCol="0" anchor="t">
            <a:noAutofit/>
          </a:bodyPr>
          <a:lstStyle/>
          <a:p>
            <a:r>
              <a:rPr lang="en-US" dirty="0">
                <a:ea typeface="Lato"/>
              </a:rPr>
              <a:t>The convention’s most significant accomplishment was the “Declaration of the Rights of the Negro Peoples of the World,” a demand for racial equality and political power that </a:t>
            </a:r>
            <a:r>
              <a:rPr lang="en-US" b="1" dirty="0">
                <a:ea typeface="Lato"/>
              </a:rPr>
              <a:t>foreshadowed</a:t>
            </a:r>
            <a:r>
              <a:rPr lang="en-US" dirty="0">
                <a:ea typeface="Lato"/>
              </a:rPr>
              <a:t> other proclamations for human rights later in the 20th century.  </a:t>
            </a:r>
            <a:endParaRPr lang="en-US" dirty="0">
              <a:latin typeface="lato"/>
              <a:ea typeface="lato"/>
              <a:cs typeface="lato"/>
            </a:endParaRPr>
          </a:p>
          <a:p>
            <a:endParaRPr lang="en-US" dirty="0"/>
          </a:p>
        </p:txBody>
      </p:sp>
      <p:pic>
        <p:nvPicPr>
          <p:cNvPr id="8" name="Picture 7">
            <a:extLst>
              <a:ext uri="{FF2B5EF4-FFF2-40B4-BE49-F238E27FC236}">
                <a16:creationId xmlns:a16="http://schemas.microsoft.com/office/drawing/2014/main" id="{F7EE30EE-A5AC-47CB-8F33-C4EFAEE325CA}"/>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2943879" y="3581400"/>
            <a:ext cx="8491908" cy="3960856"/>
          </a:xfrm>
          <a:prstGeom prst="rect">
            <a:avLst/>
          </a:prstGeom>
          <a:effectLst>
            <a:softEdge rad="76200"/>
          </a:effectLst>
        </p:spPr>
      </p:pic>
    </p:spTree>
    <p:extLst>
      <p:ext uri="{BB962C8B-B14F-4D97-AF65-F5344CB8AC3E}">
        <p14:creationId xmlns:p14="http://schemas.microsoft.com/office/powerpoint/2010/main" val="1016974138"/>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br>
              <a:rPr lang="en-US" dirty="0"/>
            </a:br>
            <a:r>
              <a:rPr lang="en-US" dirty="0"/>
              <a:t>Declaration of Rights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210021"/>
            <a:ext cx="5546035" cy="1905001"/>
          </a:xfrm>
        </p:spPr>
        <p:txBody>
          <a:bodyPr vert="horz" lIns="91440" tIns="45720" rIns="91440" bIns="45720" rtlCol="0" anchor="t">
            <a:noAutofit/>
          </a:bodyPr>
          <a:lstStyle/>
          <a:p>
            <a:endParaRPr lang="en-US" dirty="0">
              <a:ea typeface="Lato"/>
            </a:endParaRPr>
          </a:p>
          <a:p>
            <a:endParaRPr lang="en-US" dirty="0"/>
          </a:p>
          <a:p>
            <a:endParaRPr lang="en-US" dirty="0"/>
          </a:p>
        </p:txBody>
      </p:sp>
      <p:sp>
        <p:nvSpPr>
          <p:cNvPr id="5" name="Text Placeholder 2">
            <a:extLst>
              <a:ext uri="{FF2B5EF4-FFF2-40B4-BE49-F238E27FC236}">
                <a16:creationId xmlns:a16="http://schemas.microsoft.com/office/drawing/2014/main" id="{A6BDC0DC-DEA0-2EC5-BF80-BABA443310C9}"/>
              </a:ext>
            </a:extLst>
          </p:cNvPr>
          <p:cNvSpPr txBox="1">
            <a:spLocks/>
          </p:cNvSpPr>
          <p:nvPr/>
        </p:nvSpPr>
        <p:spPr>
          <a:xfrm>
            <a:off x="4571999" y="1371601"/>
            <a:ext cx="7083705" cy="2586942"/>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chemeClr val="tx1"/>
                </a:solidFill>
                <a:latin typeface="lato"/>
                <a:ea typeface="lato"/>
                <a:cs typeface="lato"/>
              </a:rPr>
              <a:t>The document spoke on behalf of all Black people, to “protest against the wrongs and injustices they are suffering … and state what they deem are their fair and just rights, as well as the treatment they propose to demand of all men in the future.”</a:t>
            </a:r>
            <a:endParaRPr lang="en-US" dirty="0">
              <a:solidFill>
                <a:schemeClr val="tx1"/>
              </a:solidFill>
              <a:latin typeface="Arial" panose="020B0604020202020204" pitchFamily="34" charset="0"/>
              <a:ea typeface="Lato"/>
              <a:cs typeface="Arial" panose="020B0604020202020204" pitchFamily="34" charset="0"/>
            </a:endParaRPr>
          </a:p>
        </p:txBody>
      </p:sp>
      <p:pic>
        <p:nvPicPr>
          <p:cNvPr id="6" name="Picture 7" descr="A picture containing person, group, outdoor, standing&#10;&#10;Description automatically generated">
            <a:extLst>
              <a:ext uri="{FF2B5EF4-FFF2-40B4-BE49-F238E27FC236}">
                <a16:creationId xmlns:a16="http://schemas.microsoft.com/office/drawing/2014/main" id="{6E30127C-C66F-5AAE-872A-E2B913527DEA}"/>
              </a:ext>
            </a:extLst>
          </p:cNvPr>
          <p:cNvPicPr>
            <a:picLocks noChangeAspect="1"/>
          </p:cNvPicPr>
          <p:nvPr/>
        </p:nvPicPr>
        <p:blipFill>
          <a:blip r:embed="rId2"/>
          <a:stretch>
            <a:fillRect/>
          </a:stretch>
        </p:blipFill>
        <p:spPr>
          <a:xfrm>
            <a:off x="714828" y="1373265"/>
            <a:ext cx="3375803" cy="4111470"/>
          </a:xfrm>
          <a:prstGeom prst="rect">
            <a:avLst/>
          </a:prstGeom>
          <a:effectLst>
            <a:softEdge rad="76200"/>
          </a:effectLst>
        </p:spPr>
      </p:pic>
      <p:sp>
        <p:nvSpPr>
          <p:cNvPr id="8" name="TextBox 7">
            <a:extLst>
              <a:ext uri="{FF2B5EF4-FFF2-40B4-BE49-F238E27FC236}">
                <a16:creationId xmlns:a16="http://schemas.microsoft.com/office/drawing/2014/main" id="{360D4DCF-28BD-9350-B2E6-4971D3277E01}"/>
              </a:ext>
            </a:extLst>
          </p:cNvPr>
          <p:cNvSpPr txBox="1"/>
          <p:nvPr/>
        </p:nvSpPr>
        <p:spPr>
          <a:xfrm>
            <a:off x="4572000" y="3867843"/>
            <a:ext cx="7083706" cy="169277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600" dirty="0">
                <a:latin typeface="Arial" panose="020B0604020202020204" pitchFamily="34" charset="0"/>
              </a:rPr>
              <a:t>Garvey’s enemies in established Black groups denounced him as a </a:t>
            </a:r>
            <a:r>
              <a:rPr lang="en-US" sz="2600" b="1" dirty="0">
                <a:latin typeface="Arial" panose="020B0604020202020204" pitchFamily="34" charset="0"/>
              </a:rPr>
              <a:t>demagogue</a:t>
            </a:r>
            <a:r>
              <a:rPr lang="en-US" sz="2600" dirty="0">
                <a:latin typeface="Arial" panose="020B0604020202020204" pitchFamily="34" charset="0"/>
              </a:rPr>
              <a:t>, and critics within the U.N.I.A. were upset by his </a:t>
            </a:r>
            <a:r>
              <a:rPr lang="en-US" sz="2600" b="1" dirty="0">
                <a:latin typeface="Arial" panose="020B0604020202020204" pitchFamily="34" charset="0"/>
              </a:rPr>
              <a:t>authoritarian</a:t>
            </a:r>
            <a:r>
              <a:rPr lang="en-US" sz="2600" dirty="0">
                <a:latin typeface="Arial" panose="020B0604020202020204" pitchFamily="34" charset="0"/>
              </a:rPr>
              <a:t> personality. </a:t>
            </a:r>
          </a:p>
        </p:txBody>
      </p:sp>
      <p:sp>
        <p:nvSpPr>
          <p:cNvPr id="4" name="Rectangle 3">
            <a:extLst>
              <a:ext uri="{FF2B5EF4-FFF2-40B4-BE49-F238E27FC236}">
                <a16:creationId xmlns:a16="http://schemas.microsoft.com/office/drawing/2014/main" id="{45DD678C-19BB-5019-3E71-D0BFF9E23C1F}"/>
              </a:ext>
            </a:extLst>
          </p:cNvPr>
          <p:cNvSpPr/>
          <p:nvPr/>
        </p:nvSpPr>
        <p:spPr>
          <a:xfrm>
            <a:off x="2743200" y="5647979"/>
            <a:ext cx="6030410" cy="707886"/>
          </a:xfrm>
          <a:prstGeom prst="rect">
            <a:avLst/>
          </a:prstGeom>
        </p:spPr>
        <p:txBody>
          <a:bodyPr wrap="square" lIns="91440" tIns="45720" rIns="91440" bIns="4572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b="1" i="1" dirty="0">
                <a:solidFill>
                  <a:schemeClr val="tx1">
                    <a:lumMod val="65000"/>
                    <a:lumOff val="35000"/>
                  </a:schemeClr>
                </a:solidFill>
                <a:latin typeface="Arial" panose="020B0604020202020204" pitchFamily="34" charset="0"/>
                <a:ea typeface="Calibri" panose="020F0502020204030204" pitchFamily="34" charset="0"/>
                <a:cs typeface="Times New Roman"/>
              </a:rPr>
              <a:t>"</a:t>
            </a:r>
            <a:r>
              <a:rPr lang="en-US" sz="2000" i="1" dirty="0">
                <a:solidFill>
                  <a:schemeClr val="tx1">
                    <a:lumMod val="65000"/>
                    <a:lumOff val="35000"/>
                  </a:schemeClr>
                </a:solidFill>
                <a:latin typeface="Arial" panose="020B0604020202020204" pitchFamily="34" charset="0"/>
                <a:ea typeface="Calibri" panose="020F0502020204030204" pitchFamily="34" charset="0"/>
                <a:cs typeface="Times New Roman"/>
              </a:rPr>
              <a:t>Convention address, Hon. Marcus Garvey, Delivering Constitution for Negro Rights," 1920.</a:t>
            </a:r>
            <a:endParaRPr lang="en-US" sz="2000" i="1" dirty="0">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97153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br>
              <a:rPr lang="en-US" dirty="0"/>
            </a:br>
            <a:r>
              <a:rPr lang="en-US" dirty="0"/>
              <a:t>Declaration of Rights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4114800" y="1371600"/>
            <a:ext cx="7170516" cy="1813561"/>
          </a:xfrm>
        </p:spPr>
        <p:txBody>
          <a:bodyPr vert="horz" lIns="91440" tIns="45720" rIns="91440" bIns="45720" rtlCol="0" anchor="t">
            <a:noAutofit/>
          </a:bodyPr>
          <a:lstStyle/>
          <a:p>
            <a:r>
              <a:rPr lang="en-US" dirty="0">
                <a:latin typeface="lato"/>
                <a:ea typeface="lato"/>
                <a:cs typeface="lato"/>
              </a:rPr>
              <a:t>Garvey’s ambitious vision was too big to accomplish (in fact, Garvey himself would never set foot in Africa), and he did suppress any who challenged his ideas within U.N.I.A. ranks.  </a:t>
            </a:r>
            <a:endParaRPr lang="en-US" dirty="0">
              <a:ea typeface="Lato"/>
            </a:endParaRPr>
          </a:p>
          <a:p>
            <a:r>
              <a:rPr lang="en-US" dirty="0">
                <a:latin typeface="lato"/>
                <a:ea typeface="lato"/>
                <a:cs typeface="lato"/>
              </a:rPr>
              <a:t>Still, the convention’s impact was felt throughout the Black world.</a:t>
            </a:r>
            <a:endParaRPr lang="en-US" dirty="0">
              <a:ea typeface="Lato"/>
            </a:endParaRPr>
          </a:p>
          <a:p>
            <a:r>
              <a:rPr lang="en-US" dirty="0">
                <a:ea typeface="Lato"/>
              </a:rPr>
              <a:t>The values of the U.N.I.A. Declaration resonated with colonized people more than any postwar statements by European leaders. It would help define the shape of anti-</a:t>
            </a:r>
            <a:r>
              <a:rPr lang="en-US" b="1" dirty="0">
                <a:ea typeface="Lato"/>
              </a:rPr>
              <a:t>imperialist</a:t>
            </a:r>
            <a:r>
              <a:rPr lang="en-US" dirty="0">
                <a:ea typeface="Lato"/>
              </a:rPr>
              <a:t> movements for decades to come.</a:t>
            </a:r>
            <a:endParaRPr lang="en-US" dirty="0"/>
          </a:p>
        </p:txBody>
      </p:sp>
      <p:pic>
        <p:nvPicPr>
          <p:cNvPr id="4" name="Picture 4" descr="A picture containing text&#10;&#10;Description automatically generated">
            <a:extLst>
              <a:ext uri="{FF2B5EF4-FFF2-40B4-BE49-F238E27FC236}">
                <a16:creationId xmlns:a16="http://schemas.microsoft.com/office/drawing/2014/main" id="{F86CA526-ABAD-504F-88BE-31C8511C96F1}"/>
              </a:ext>
            </a:extLst>
          </p:cNvPr>
          <p:cNvPicPr>
            <a:picLocks noChangeAspect="1"/>
          </p:cNvPicPr>
          <p:nvPr/>
        </p:nvPicPr>
        <p:blipFill>
          <a:blip r:embed="rId2"/>
          <a:stretch>
            <a:fillRect/>
          </a:stretch>
        </p:blipFill>
        <p:spPr>
          <a:xfrm>
            <a:off x="1490662" y="1400175"/>
            <a:ext cx="2505075" cy="4057650"/>
          </a:xfrm>
          <a:prstGeom prst="rect">
            <a:avLst/>
          </a:prstGeom>
        </p:spPr>
      </p:pic>
      <p:sp>
        <p:nvSpPr>
          <p:cNvPr id="7" name="Rectangle 6">
            <a:extLst>
              <a:ext uri="{FF2B5EF4-FFF2-40B4-BE49-F238E27FC236}">
                <a16:creationId xmlns:a16="http://schemas.microsoft.com/office/drawing/2014/main" id="{396BA84F-AF03-DECD-D6E0-8E0FD192137C}"/>
              </a:ext>
            </a:extLst>
          </p:cNvPr>
          <p:cNvSpPr/>
          <p:nvPr/>
        </p:nvSpPr>
        <p:spPr>
          <a:xfrm>
            <a:off x="2743199" y="6200745"/>
            <a:ext cx="7892053" cy="400110"/>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i="1" dirty="0">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1970 stamp from the Republic of Senegal honors Marcus Garvey.</a:t>
            </a:r>
          </a:p>
        </p:txBody>
      </p:sp>
    </p:spTree>
    <p:extLst>
      <p:ext uri="{BB962C8B-B14F-4D97-AF65-F5344CB8AC3E}">
        <p14:creationId xmlns:p14="http://schemas.microsoft.com/office/powerpoint/2010/main" val="2395295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br>
              <a:rPr lang="en-US" dirty="0"/>
            </a:br>
            <a:r>
              <a:rPr lang="en-US" dirty="0"/>
              <a:t>Prophet – or Charlatan?</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743200" y="1371600"/>
            <a:ext cx="8089641" cy="1420082"/>
          </a:xfrm>
        </p:spPr>
        <p:txBody>
          <a:bodyPr vert="horz" lIns="91440" tIns="45720" rIns="91440" bIns="45720" rtlCol="0" anchor="t">
            <a:noAutofit/>
          </a:bodyPr>
          <a:lstStyle/>
          <a:p>
            <a:r>
              <a:rPr lang="en-US" dirty="0">
                <a:ea typeface="Lato"/>
              </a:rPr>
              <a:t>In the years following </a:t>
            </a:r>
            <a:r>
              <a:rPr lang="en-US" dirty="0">
                <a:latin typeface="lato"/>
                <a:ea typeface="lato"/>
                <a:cs typeface="lato"/>
              </a:rPr>
              <a:t>World War I</a:t>
            </a:r>
            <a:r>
              <a:rPr lang="en-US" dirty="0">
                <a:ea typeface="Lato"/>
              </a:rPr>
              <a:t>, Garvey was the most influential Black leader in the world. He was celebrated by working-class Black people in America, the West Indies, and colonial Africa.</a:t>
            </a:r>
          </a:p>
        </p:txBody>
      </p:sp>
      <p:pic>
        <p:nvPicPr>
          <p:cNvPr id="11" name="Picture 10">
            <a:extLst>
              <a:ext uri="{FF2B5EF4-FFF2-40B4-BE49-F238E27FC236}">
                <a16:creationId xmlns:a16="http://schemas.microsoft.com/office/drawing/2014/main" id="{02D51EC2-4636-422F-BB94-4A7635FFF13E}"/>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2743200" y="3429000"/>
            <a:ext cx="8706518" cy="2623081"/>
          </a:xfrm>
          <a:prstGeom prst="rect">
            <a:avLst/>
          </a:prstGeom>
          <a:effectLst>
            <a:softEdge rad="25400"/>
          </a:effectLst>
        </p:spPr>
      </p:pic>
    </p:spTree>
    <p:extLst>
      <p:ext uri="{BB962C8B-B14F-4D97-AF65-F5344CB8AC3E}">
        <p14:creationId xmlns:p14="http://schemas.microsoft.com/office/powerpoint/2010/main" val="101196749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br>
              <a:rPr lang="en-US" dirty="0"/>
            </a:br>
            <a:r>
              <a:rPr lang="en-US" dirty="0"/>
              <a:t>Prophet – or Charlatan?</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743201" y="1371600"/>
            <a:ext cx="5561044" cy="1905001"/>
          </a:xfrm>
        </p:spPr>
        <p:txBody>
          <a:bodyPr vert="horz" lIns="91440" tIns="45720" rIns="91440" bIns="45720" rtlCol="0" anchor="t">
            <a:noAutofit/>
          </a:bodyPr>
          <a:lstStyle/>
          <a:p>
            <a:r>
              <a:rPr lang="en-US" dirty="0">
                <a:ea typeface="Lato"/>
              </a:rPr>
              <a:t>But mainstream Black leaders like A. Philip Randolph and W.E.B. Du </a:t>
            </a:r>
            <a:r>
              <a:rPr lang="en-US" dirty="0" err="1">
                <a:ea typeface="Lato"/>
              </a:rPr>
              <a:t>Bois</a:t>
            </a:r>
            <a:r>
              <a:rPr lang="en-US" dirty="0">
                <a:ea typeface="Lato"/>
              </a:rPr>
              <a:t> regarded Garvey as a dangerous crank and a </a:t>
            </a:r>
            <a:r>
              <a:rPr lang="en-US" b="1" dirty="0">
                <a:ea typeface="Lato"/>
              </a:rPr>
              <a:t>charlatan</a:t>
            </a:r>
            <a:r>
              <a:rPr lang="en-US" dirty="0">
                <a:ea typeface="Lato"/>
              </a:rPr>
              <a:t>. </a:t>
            </a:r>
          </a:p>
          <a:p>
            <a:r>
              <a:rPr lang="en-US" dirty="0">
                <a:ea typeface="Lato"/>
              </a:rPr>
              <a:t>Just a few years after the first triumphant U.N.I.A. convention, their attacks, Hoover’s scrutiny, and Garvey’s own administrative and personal failures would swiftly destroy the movement he built.</a:t>
            </a:r>
          </a:p>
        </p:txBody>
      </p:sp>
      <p:pic>
        <p:nvPicPr>
          <p:cNvPr id="6" name="Picture 5">
            <a:extLst>
              <a:ext uri="{FF2B5EF4-FFF2-40B4-BE49-F238E27FC236}">
                <a16:creationId xmlns:a16="http://schemas.microsoft.com/office/drawing/2014/main" id="{EB522C1F-5E7E-465B-A45A-9EFC0706D4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75490" y="1371600"/>
            <a:ext cx="2023416" cy="2508640"/>
          </a:xfrm>
          <a:prstGeom prst="rect">
            <a:avLst/>
          </a:prstGeom>
        </p:spPr>
      </p:pic>
      <p:pic>
        <p:nvPicPr>
          <p:cNvPr id="8" name="Picture 7">
            <a:extLst>
              <a:ext uri="{FF2B5EF4-FFF2-40B4-BE49-F238E27FC236}">
                <a16:creationId xmlns:a16="http://schemas.microsoft.com/office/drawing/2014/main" id="{CB680B01-9EB2-4C4E-8F90-F699FEACBD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42107" y="3429000"/>
            <a:ext cx="1913599" cy="2411135"/>
          </a:xfrm>
          <a:prstGeom prst="rect">
            <a:avLst/>
          </a:prstGeom>
        </p:spPr>
      </p:pic>
      <p:sp>
        <p:nvSpPr>
          <p:cNvPr id="7" name="Rectangle 6">
            <a:extLst>
              <a:ext uri="{FF2B5EF4-FFF2-40B4-BE49-F238E27FC236}">
                <a16:creationId xmlns:a16="http://schemas.microsoft.com/office/drawing/2014/main" id="{A9C66749-0041-49EA-B795-A6B423AE79FC}"/>
              </a:ext>
            </a:extLst>
          </p:cNvPr>
          <p:cNvSpPr/>
          <p:nvPr/>
        </p:nvSpPr>
        <p:spPr>
          <a:xfrm>
            <a:off x="6378029" y="5937640"/>
            <a:ext cx="5277677" cy="584775"/>
          </a:xfrm>
          <a:prstGeom prst="rect">
            <a:avLst/>
          </a:prstGeom>
        </p:spPr>
        <p:txBody>
          <a:bodyPr wrap="square" lIns="91440" tIns="45720" rIns="91440" bIns="45720" anchor="t">
            <a:spAutoFit/>
          </a:bodyPr>
          <a:lstStyle/>
          <a:p>
            <a:pPr algn="r"/>
            <a:r>
              <a:rPr lang="en-US" sz="1600"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A. Philip Randolph  and W.E.B. Du </a:t>
            </a:r>
            <a:r>
              <a:rPr lang="en-US" sz="1600" i="1" dirty="0" err="1">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Bois</a:t>
            </a:r>
            <a:r>
              <a:rPr lang="en-US" sz="1600"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 two of Garvey's enemies in the civil rights movement, c. 1920.</a:t>
            </a:r>
            <a:endParaRPr lang="en-US" sz="14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45842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0984863-24FB-46C1-A174-116CBDB4A8FE}"/>
              </a:ext>
            </a:extLst>
          </p:cNvPr>
          <p:cNvSpPr>
            <a:spLocks noGrp="1"/>
          </p:cNvSpPr>
          <p:nvPr>
            <p:ph type="title"/>
          </p:nvPr>
        </p:nvSpPr>
        <p:spPr>
          <a:xfrm>
            <a:off x="2743200" y="457200"/>
            <a:ext cx="9936302" cy="717550"/>
          </a:xfrm>
        </p:spPr>
        <p:txBody>
          <a:bodyPr/>
          <a:lstStyle/>
          <a:p>
            <a:r>
              <a:rPr lang="en-US" dirty="0"/>
              <a:t>Marcus Garvey: Black Star Rising</a:t>
            </a:r>
          </a:p>
        </p:txBody>
      </p:sp>
      <p:sp>
        <p:nvSpPr>
          <p:cNvPr id="4" name="Text Placeholder 2">
            <a:extLst>
              <a:ext uri="{FF2B5EF4-FFF2-40B4-BE49-F238E27FC236}">
                <a16:creationId xmlns:a16="http://schemas.microsoft.com/office/drawing/2014/main" id="{3FE28634-9601-4B68-BD01-D21130C84AF6}"/>
              </a:ext>
            </a:extLst>
          </p:cNvPr>
          <p:cNvSpPr>
            <a:spLocks noGrp="1"/>
          </p:cNvSpPr>
          <p:nvPr>
            <p:ph type="body" sz="quarter" idx="1"/>
          </p:nvPr>
        </p:nvSpPr>
        <p:spPr>
          <a:xfrm>
            <a:off x="2743200" y="1371600"/>
            <a:ext cx="8565266" cy="717550"/>
          </a:xfrm>
        </p:spPr>
        <p:txBody>
          <a:bodyPr vert="horz" lIns="91440" tIns="45720" rIns="91440" bIns="45720" rtlCol="0" anchor="t">
            <a:noAutofit/>
          </a:bodyPr>
          <a:lstStyle/>
          <a:p>
            <a:r>
              <a:rPr lang="en-US" dirty="0">
                <a:ea typeface="Lato"/>
              </a:rPr>
              <a:t>This lesson covers Garvey’s rise to power, from his early life in St. Ann’s Bay, Jamaica, through the founding of his Universal Negro Improvement Association (U.N.I.A.) to the spectacular 1920 “First International Convention of the Negro Peoples of the World” in New York City.</a:t>
            </a:r>
          </a:p>
        </p:txBody>
      </p:sp>
      <p:pic>
        <p:nvPicPr>
          <p:cNvPr id="3" name="Picture 2">
            <a:extLst>
              <a:ext uri="{FF2B5EF4-FFF2-40B4-BE49-F238E27FC236}">
                <a16:creationId xmlns:a16="http://schemas.microsoft.com/office/drawing/2014/main" id="{3111AB3B-1D15-42F8-8CF0-37F20AFFCBEF}"/>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096632" y="3657601"/>
            <a:ext cx="7125848" cy="3384560"/>
          </a:xfrm>
          <a:prstGeom prst="rect">
            <a:avLst/>
          </a:prstGeom>
          <a:effectLst>
            <a:softEdge rad="63500"/>
          </a:effectLst>
        </p:spPr>
      </p:pic>
      <p:sp>
        <p:nvSpPr>
          <p:cNvPr id="9" name="Text Box 16">
            <a:extLst>
              <a:ext uri="{FF2B5EF4-FFF2-40B4-BE49-F238E27FC236}">
                <a16:creationId xmlns:a16="http://schemas.microsoft.com/office/drawing/2014/main" id="{45183C01-CFB7-44E2-BD92-0AEA3D15D65D}"/>
              </a:ext>
            </a:extLst>
          </p:cNvPr>
          <p:cNvSpPr txBox="1"/>
          <p:nvPr/>
        </p:nvSpPr>
        <p:spPr>
          <a:xfrm>
            <a:off x="2743200" y="4267201"/>
            <a:ext cx="2072462"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r">
              <a:spcBef>
                <a:spcPts val="0"/>
              </a:spcBef>
              <a:spcAft>
                <a:spcPts val="0"/>
              </a:spcAft>
            </a:pPr>
            <a:r>
              <a:rPr lang="en-US" sz="2000" i="1" dirty="0">
                <a:solidFill>
                  <a:schemeClr val="tx1">
                    <a:lumMod val="65000"/>
                    <a:lumOff val="35000"/>
                  </a:schemeClr>
                </a:solidFill>
                <a:effectLst/>
                <a:latin typeface="Arial" panose="020B0604020202020204" pitchFamily="34" charset="0"/>
                <a:ea typeface="Calibri" panose="020F0502020204030204" pitchFamily="34" charset="0"/>
                <a:cs typeface="Times New Roman"/>
              </a:rPr>
              <a:t>Uniformed </a:t>
            </a:r>
            <a:r>
              <a:rPr lang="en-US" sz="2000" i="1" dirty="0">
                <a:solidFill>
                  <a:schemeClr val="tx1">
                    <a:lumMod val="65000"/>
                    <a:lumOff val="35000"/>
                  </a:schemeClr>
                </a:solidFill>
                <a:latin typeface="Arial" panose="020B0604020202020204" pitchFamily="34" charset="0"/>
                <a:ea typeface="Calibri" panose="020F0502020204030204" pitchFamily="34" charset="0"/>
                <a:cs typeface="Times New Roman"/>
              </a:rPr>
              <a:t>UNIA</a:t>
            </a:r>
            <a:r>
              <a:rPr lang="en-US" sz="2000" i="1" dirty="0">
                <a:solidFill>
                  <a:schemeClr val="tx1">
                    <a:lumMod val="65000"/>
                    <a:lumOff val="35000"/>
                  </a:schemeClr>
                </a:solidFill>
                <a:effectLst/>
                <a:latin typeface="Arial" panose="020B0604020202020204" pitchFamily="34" charset="0"/>
                <a:ea typeface="Calibri" panose="020F0502020204030204" pitchFamily="34" charset="0"/>
                <a:cs typeface="Times New Roman"/>
              </a:rPr>
              <a:t> members on horseback parade through Harlem, early 1920s.</a:t>
            </a:r>
          </a:p>
        </p:txBody>
      </p:sp>
    </p:spTree>
    <p:extLst>
      <p:ext uri="{BB962C8B-B14F-4D97-AF65-F5344CB8AC3E}">
        <p14:creationId xmlns:p14="http://schemas.microsoft.com/office/powerpoint/2010/main" val="3769727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698974" y="477154"/>
            <a:ext cx="2741128" cy="4861563"/>
          </a:xfrm>
        </p:spPr>
        <p:txBody>
          <a:bodyPr vert="horz" lIns="91440" tIns="45720" rIns="91440" bIns="45720" rtlCol="0" anchor="t">
            <a:noAutofit/>
          </a:bodyPr>
          <a:lstStyle/>
          <a:p>
            <a:r>
              <a:rPr lang="en-US" sz="2400" b="1" dirty="0"/>
              <a:t>Vocabulary</a:t>
            </a:r>
          </a:p>
          <a:p>
            <a:pPr>
              <a:spcBef>
                <a:spcPts val="600"/>
              </a:spcBef>
            </a:pPr>
            <a:endParaRPr lang="en-US" sz="2400" b="1" dirty="0"/>
          </a:p>
          <a:p>
            <a:pPr>
              <a:spcBef>
                <a:spcPts val="0"/>
              </a:spcBef>
            </a:pPr>
            <a:r>
              <a:rPr lang="en-US" sz="2400" dirty="0">
                <a:ea typeface="Lato"/>
              </a:rPr>
              <a:t>Afrocentric</a:t>
            </a:r>
            <a:endParaRPr lang="en-US" sz="2400" dirty="0" err="1"/>
          </a:p>
          <a:p>
            <a:pPr>
              <a:spcBef>
                <a:spcPts val="0"/>
              </a:spcBef>
            </a:pPr>
            <a:r>
              <a:rPr lang="en-US" sz="2400" dirty="0">
                <a:ea typeface="Lato"/>
              </a:rPr>
              <a:t>authoritarian</a:t>
            </a:r>
          </a:p>
          <a:p>
            <a:pPr>
              <a:spcBef>
                <a:spcPts val="0"/>
              </a:spcBef>
            </a:pPr>
            <a:r>
              <a:rPr lang="en-US" sz="2400" dirty="0">
                <a:ea typeface="Lato"/>
              </a:rPr>
              <a:t>charismatic</a:t>
            </a:r>
            <a:endParaRPr lang="en-US" sz="2400" dirty="0"/>
          </a:p>
          <a:p>
            <a:pPr>
              <a:spcBef>
                <a:spcPts val="0"/>
              </a:spcBef>
            </a:pPr>
            <a:r>
              <a:rPr lang="en-US" sz="2400" dirty="0">
                <a:ea typeface="Lato"/>
              </a:rPr>
              <a:t>charlatan</a:t>
            </a:r>
          </a:p>
          <a:p>
            <a:pPr>
              <a:spcBef>
                <a:spcPts val="0"/>
              </a:spcBef>
            </a:pPr>
            <a:r>
              <a:rPr lang="en-US" sz="2400" dirty="0">
                <a:ea typeface="Lato"/>
              </a:rPr>
              <a:t>delusional</a:t>
            </a:r>
          </a:p>
          <a:p>
            <a:pPr>
              <a:spcBef>
                <a:spcPts val="0"/>
              </a:spcBef>
            </a:pPr>
            <a:r>
              <a:rPr lang="en-US" sz="2400" dirty="0">
                <a:ea typeface="Lato"/>
              </a:rPr>
              <a:t>demagogue</a:t>
            </a:r>
            <a:endParaRPr lang="en-US" dirty="0">
              <a:ea typeface="Lato"/>
            </a:endParaRPr>
          </a:p>
          <a:p>
            <a:pPr>
              <a:spcBef>
                <a:spcPts val="0"/>
              </a:spcBef>
            </a:pPr>
            <a:r>
              <a:rPr lang="en-US" sz="2400" dirty="0">
                <a:ea typeface="Lato"/>
              </a:rPr>
              <a:t>flamboyant</a:t>
            </a:r>
          </a:p>
          <a:p>
            <a:pPr>
              <a:spcBef>
                <a:spcPts val="0"/>
              </a:spcBef>
            </a:pPr>
            <a:r>
              <a:rPr lang="en-US" sz="2400" dirty="0">
                <a:ea typeface="Lato"/>
              </a:rPr>
              <a:t>foreshadowed</a:t>
            </a:r>
          </a:p>
        </p:txBody>
      </p:sp>
      <p:pic>
        <p:nvPicPr>
          <p:cNvPr id="9" name="Picture 8">
            <a:extLst>
              <a:ext uri="{FF2B5EF4-FFF2-40B4-BE49-F238E27FC236}">
                <a16:creationId xmlns:a16="http://schemas.microsoft.com/office/drawing/2014/main" id="{3DB19B2D-9C7A-49DE-8272-4FDFA37721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79122" y="850588"/>
            <a:ext cx="3817669" cy="4861563"/>
          </a:xfrm>
          <a:prstGeom prst="rect">
            <a:avLst/>
          </a:prstGeom>
          <a:effectLst>
            <a:softEdge rad="127000"/>
          </a:effectLst>
        </p:spPr>
      </p:pic>
      <p:sp>
        <p:nvSpPr>
          <p:cNvPr id="10" name="Text Box 16">
            <a:extLst>
              <a:ext uri="{FF2B5EF4-FFF2-40B4-BE49-F238E27FC236}">
                <a16:creationId xmlns:a16="http://schemas.microsoft.com/office/drawing/2014/main" id="{F7251EA0-8619-431A-9A2C-54C866696EE1}"/>
              </a:ext>
            </a:extLst>
          </p:cNvPr>
          <p:cNvSpPr txBox="1"/>
          <p:nvPr/>
        </p:nvSpPr>
        <p:spPr>
          <a:xfrm>
            <a:off x="8089442" y="5674586"/>
            <a:ext cx="3397028" cy="332826"/>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r>
              <a:rPr lang="en-US" sz="2400" i="1" dirty="0">
                <a:solidFill>
                  <a:schemeClr val="tx1">
                    <a:lumMod val="65000"/>
                    <a:lumOff val="35000"/>
                  </a:schemeClr>
                </a:solidFill>
                <a:effectLst/>
                <a:latin typeface="Arial" panose="020B0604020202020204" pitchFamily="34" charset="0"/>
                <a:ea typeface="Calibri" panose="020F0502020204030204" pitchFamily="34" charset="0"/>
                <a:cs typeface="Times New Roman" panose="02020603050405020304" pitchFamily="18" charset="0"/>
              </a:rPr>
              <a:t>Marcus Garvey in 1920</a:t>
            </a:r>
            <a:endParaRPr lang="en-US" sz="2400" i="1" dirty="0">
              <a:solidFill>
                <a:schemeClr val="tx1">
                  <a:lumMod val="65000"/>
                  <a:lumOff val="35000"/>
                </a:schemeClr>
              </a:solidFill>
              <a:effectLst/>
              <a:latin typeface="Georgia" panose="02040502050405020303" pitchFamily="18" charset="0"/>
              <a:ea typeface="Calibri" panose="020F0502020204030204" pitchFamily="34" charset="0"/>
              <a:cs typeface="Times New Roman" panose="02020603050405020304" pitchFamily="18" charset="0"/>
            </a:endParaRPr>
          </a:p>
        </p:txBody>
      </p:sp>
      <p:sp>
        <p:nvSpPr>
          <p:cNvPr id="5" name="Text Placeholder 2">
            <a:extLst>
              <a:ext uri="{FF2B5EF4-FFF2-40B4-BE49-F238E27FC236}">
                <a16:creationId xmlns:a16="http://schemas.microsoft.com/office/drawing/2014/main" id="{800060A0-963C-47F5-84E8-EF85BB26B2CC}"/>
              </a:ext>
            </a:extLst>
          </p:cNvPr>
          <p:cNvSpPr txBox="1">
            <a:spLocks/>
          </p:cNvSpPr>
          <p:nvPr/>
        </p:nvSpPr>
        <p:spPr>
          <a:xfrm>
            <a:off x="5137994" y="477153"/>
            <a:ext cx="2741128" cy="4861563"/>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chemeClr val="tx1"/>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400" b="1" dirty="0"/>
          </a:p>
          <a:p>
            <a:pPr>
              <a:spcBef>
                <a:spcPts val="600"/>
              </a:spcBef>
            </a:pPr>
            <a:endParaRPr lang="en-US" sz="2400" b="1" dirty="0"/>
          </a:p>
          <a:p>
            <a:pPr>
              <a:spcBef>
                <a:spcPts val="0"/>
              </a:spcBef>
            </a:pPr>
            <a:r>
              <a:rPr lang="en-US" sz="2400" dirty="0">
                <a:ea typeface="Lato"/>
              </a:rPr>
              <a:t>formative</a:t>
            </a:r>
          </a:p>
          <a:p>
            <a:pPr>
              <a:spcBef>
                <a:spcPts val="0"/>
              </a:spcBef>
            </a:pPr>
            <a:r>
              <a:rPr lang="en-US" sz="2400" dirty="0">
                <a:ea typeface="Lato"/>
              </a:rPr>
              <a:t>infiltrated</a:t>
            </a:r>
            <a:endParaRPr lang="en-US" dirty="0"/>
          </a:p>
          <a:p>
            <a:pPr>
              <a:spcBef>
                <a:spcPts val="0"/>
              </a:spcBef>
            </a:pPr>
            <a:r>
              <a:rPr lang="en-US" sz="2400" dirty="0">
                <a:ea typeface="Lato"/>
              </a:rPr>
              <a:t>imperialist</a:t>
            </a:r>
            <a:endParaRPr lang="en-US" dirty="0"/>
          </a:p>
          <a:p>
            <a:pPr>
              <a:spcBef>
                <a:spcPts val="0"/>
              </a:spcBef>
            </a:pPr>
            <a:r>
              <a:rPr lang="en-US" sz="2400" dirty="0">
                <a:ea typeface="Lato"/>
              </a:rPr>
              <a:t>labor movement</a:t>
            </a:r>
          </a:p>
          <a:p>
            <a:pPr>
              <a:spcBef>
                <a:spcPts val="0"/>
              </a:spcBef>
            </a:pPr>
            <a:r>
              <a:rPr lang="en-US" sz="2400" dirty="0">
                <a:ea typeface="Lato"/>
              </a:rPr>
              <a:t>Pan-Africanism</a:t>
            </a:r>
            <a:endParaRPr lang="en-US" dirty="0">
              <a:ea typeface="Lato"/>
            </a:endParaRPr>
          </a:p>
          <a:p>
            <a:pPr>
              <a:spcBef>
                <a:spcPts val="0"/>
              </a:spcBef>
            </a:pPr>
            <a:r>
              <a:rPr lang="en-US" sz="2400" dirty="0">
                <a:ea typeface="Lato"/>
              </a:rPr>
              <a:t>provisional</a:t>
            </a:r>
          </a:p>
          <a:p>
            <a:pPr>
              <a:spcBef>
                <a:spcPts val="0"/>
              </a:spcBef>
            </a:pPr>
            <a:r>
              <a:rPr lang="en-US" sz="2400" dirty="0">
                <a:ea typeface="Lato"/>
              </a:rPr>
              <a:t>regalia</a:t>
            </a:r>
            <a:endParaRPr lang="en-US" sz="2400"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1780313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1239874-B848-41C9-9A2E-4AA595F59F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41" y="0"/>
            <a:ext cx="12192001" cy="6858000"/>
          </a:xfrm>
          <a:prstGeom prst="rect">
            <a:avLst/>
          </a:prstGeom>
        </p:spPr>
      </p:pic>
    </p:spTree>
    <p:extLst>
      <p:ext uri="{BB962C8B-B14F-4D97-AF65-F5344CB8AC3E}">
        <p14:creationId xmlns:p14="http://schemas.microsoft.com/office/powerpoint/2010/main" val="31384454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Early Life in Jamaica</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707735" y="2604772"/>
            <a:ext cx="4389120" cy="1849993"/>
          </a:xfrm>
        </p:spPr>
        <p:txBody>
          <a:bodyPr vert="horz" lIns="91440" tIns="45720" rIns="91440" bIns="45720" rtlCol="0" anchor="t">
            <a:noAutofit/>
          </a:bodyPr>
          <a:lstStyle/>
          <a:p>
            <a:endParaRPr lang="en-US" dirty="0">
              <a:ea typeface="Lato"/>
            </a:endParaRPr>
          </a:p>
          <a:p>
            <a:endParaRPr lang="en-US" dirty="0">
              <a:ea typeface="Lato"/>
            </a:endParaRPr>
          </a:p>
          <a:p>
            <a:endParaRPr lang="en-US" dirty="0">
              <a:ea typeface="Lato"/>
            </a:endParaRPr>
          </a:p>
          <a:p>
            <a:endParaRPr lang="en-US" dirty="0"/>
          </a:p>
        </p:txBody>
      </p:sp>
      <p:pic>
        <p:nvPicPr>
          <p:cNvPr id="8" name="Picture 7">
            <a:extLst>
              <a:ext uri="{FF2B5EF4-FFF2-40B4-BE49-F238E27FC236}">
                <a16:creationId xmlns:a16="http://schemas.microsoft.com/office/drawing/2014/main" id="{42210C2D-3EF6-4D8F-8B18-595276CBE2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62368" y="1371600"/>
            <a:ext cx="3189303" cy="4782161"/>
          </a:xfrm>
          <a:prstGeom prst="rect">
            <a:avLst/>
          </a:prstGeom>
          <a:effectLst>
            <a:outerShdw blurRad="88900" dist="38100" dir="8100000" algn="tr" rotWithShape="0">
              <a:prstClr val="black">
                <a:alpha val="40000"/>
              </a:prstClr>
            </a:outerShdw>
            <a:softEdge rad="38100"/>
          </a:effectLst>
        </p:spPr>
      </p:pic>
      <p:sp>
        <p:nvSpPr>
          <p:cNvPr id="4" name="TextBox 3">
            <a:extLst>
              <a:ext uri="{FF2B5EF4-FFF2-40B4-BE49-F238E27FC236}">
                <a16:creationId xmlns:a16="http://schemas.microsoft.com/office/drawing/2014/main" id="{1A9EED9A-C152-1DAC-E724-E0C05AF06F6B}"/>
              </a:ext>
            </a:extLst>
          </p:cNvPr>
          <p:cNvSpPr txBox="1"/>
          <p:nvPr/>
        </p:nvSpPr>
        <p:spPr>
          <a:xfrm>
            <a:off x="4897038" y="1371600"/>
            <a:ext cx="6643868" cy="415498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dirty="0">
                <a:latin typeface="Arial" panose="020B0604020202020204" pitchFamily="34" charset="0"/>
              </a:rPr>
              <a:t>Marcus Garvey was born in St. Ann’s Bay on August 17, 1887. His father was a stonemason and his mother a domestic servant.</a:t>
            </a:r>
            <a:endParaRPr lang="en-US" sz="2400" dirty="0">
              <a:latin typeface="Arial" panose="020B0604020202020204" pitchFamily="34" charset="0"/>
              <a:ea typeface="Lato"/>
              <a:cs typeface="Arial" panose="020B0604020202020204" pitchFamily="34" charset="0"/>
            </a:endParaRPr>
          </a:p>
          <a:p>
            <a:endParaRPr lang="en-US" sz="2400" dirty="0">
              <a:latin typeface="Arial" panose="020B0604020202020204" pitchFamily="34" charset="0"/>
              <a:ea typeface="Lato"/>
              <a:cs typeface="Arial" panose="020B0604020202020204" pitchFamily="34" charset="0"/>
            </a:endParaRPr>
          </a:p>
          <a:p>
            <a:r>
              <a:rPr lang="en-US" sz="2400" dirty="0">
                <a:latin typeface="Arial" panose="020B0604020202020204" pitchFamily="34" charset="0"/>
                <a:ea typeface="Lato"/>
                <a:cs typeface="Arial" panose="020B0604020202020204" pitchFamily="34" charset="0"/>
              </a:rPr>
              <a:t>Though slavery in Jamaica had been outlawed almost 50 years before he was born, Marcus still grew up in a world of deep inequalities.  </a:t>
            </a:r>
          </a:p>
          <a:p>
            <a:endParaRPr lang="en-US" sz="2400" dirty="0">
              <a:latin typeface="Arial" panose="020B0604020202020204" pitchFamily="34" charset="0"/>
              <a:ea typeface="Lato"/>
              <a:cs typeface="Arial" panose="020B0604020202020204" pitchFamily="34" charset="0"/>
            </a:endParaRPr>
          </a:p>
          <a:p>
            <a:r>
              <a:rPr lang="en-US" sz="2400" dirty="0">
                <a:latin typeface="Arial" panose="020B0604020202020204" pitchFamily="34" charset="0"/>
                <a:ea typeface="Lato"/>
                <a:cs typeface="Arial" panose="020B0604020202020204" pitchFamily="34" charset="0"/>
              </a:rPr>
              <a:t>His dark skin meant he was at the bottom of the social structure, which was highly unjust and very frustrating for him. </a:t>
            </a:r>
            <a:r>
              <a:rPr lang="en-US" sz="2400" dirty="0">
                <a:solidFill>
                  <a:srgbClr val="C00000"/>
                </a:solidFill>
                <a:latin typeface="Arial" panose="020B0604020202020204" pitchFamily="34" charset="0"/>
                <a:ea typeface="Lato"/>
                <a:cs typeface="Arial" panose="020B0604020202020204" pitchFamily="34" charset="0"/>
              </a:rPr>
              <a:t> </a:t>
            </a:r>
            <a:endParaRPr lang="en-US" sz="2400" dirty="0">
              <a:solidFill>
                <a:srgbClr val="C00000"/>
              </a:solidFill>
              <a:latin typeface="Arial" panose="020B0604020202020204" pitchFamily="34" charset="0"/>
            </a:endParaRPr>
          </a:p>
        </p:txBody>
      </p:sp>
      <p:pic>
        <p:nvPicPr>
          <p:cNvPr id="6" name="Graphic 5" descr="Download from cloud">
            <a:hlinkClick r:id="rId3"/>
            <a:extLst>
              <a:ext uri="{FF2B5EF4-FFF2-40B4-BE49-F238E27FC236}">
                <a16:creationId xmlns:a16="http://schemas.microsoft.com/office/drawing/2014/main" id="{EAE0166E-A53B-4CFC-AC2D-954C54DA271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917232" y="5589946"/>
            <a:ext cx="807720" cy="807720"/>
          </a:xfrm>
          <a:prstGeom prst="rect">
            <a:avLst/>
          </a:prstGeom>
        </p:spPr>
      </p:pic>
      <p:sp>
        <p:nvSpPr>
          <p:cNvPr id="7" name="Text Box 16">
            <a:hlinkClick r:id="rId3"/>
            <a:extLst>
              <a:ext uri="{FF2B5EF4-FFF2-40B4-BE49-F238E27FC236}">
                <a16:creationId xmlns:a16="http://schemas.microsoft.com/office/drawing/2014/main" id="{3BFC8562-2120-490C-90A5-64AB3D7C3549}"/>
              </a:ext>
            </a:extLst>
          </p:cNvPr>
          <p:cNvSpPr txBox="1"/>
          <p:nvPr/>
        </p:nvSpPr>
        <p:spPr>
          <a:xfrm>
            <a:off x="5990513" y="5687937"/>
            <a:ext cx="5212702" cy="80772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2000" i="1" dirty="0">
                <a:solidFill>
                  <a:schemeClr val="tx1">
                    <a:lumMod val="65000"/>
                    <a:lumOff val="35000"/>
                  </a:schemeClr>
                </a:solidFill>
                <a:effectLst/>
                <a:latin typeface="Arial" panose="020B0604020202020204" pitchFamily="34" charset="0"/>
                <a:ea typeface="Calibri" panose="020F0502020204030204" pitchFamily="34" charset="0"/>
                <a:cs typeface="Times New Roman" panose="02020603050405020304" pitchFamily="18" charset="0"/>
              </a:rPr>
              <a:t>Download the Case Study “Tectonic Shifts” to read about Garvey’s early life in Jamaica.</a:t>
            </a:r>
            <a:endParaRPr lang="en-US" sz="2000" i="1" dirty="0">
              <a:solidFill>
                <a:schemeClr val="tx1">
                  <a:lumMod val="65000"/>
                  <a:lumOff val="35000"/>
                </a:schemeClr>
              </a:solidFill>
              <a:effectLst/>
              <a:latin typeface="Georgia" panose="020405020504050203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951498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Early Life in Jamaica</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7008350" y="1371600"/>
            <a:ext cx="4647355" cy="1364743"/>
          </a:xfrm>
        </p:spPr>
        <p:txBody>
          <a:bodyPr vert="horz" lIns="91440" tIns="45720" rIns="91440" bIns="45720" rtlCol="0" anchor="t">
            <a:noAutofit/>
          </a:bodyPr>
          <a:lstStyle/>
          <a:p>
            <a:r>
              <a:rPr lang="en-US" dirty="0">
                <a:ea typeface="Lato"/>
              </a:rPr>
              <a:t>One </a:t>
            </a:r>
            <a:r>
              <a:rPr lang="en-US" b="1" dirty="0">
                <a:ea typeface="Lato"/>
              </a:rPr>
              <a:t>formative </a:t>
            </a:r>
            <a:r>
              <a:rPr lang="en-US" dirty="0">
                <a:ea typeface="Lato"/>
              </a:rPr>
              <a:t>experience for Garvey was when a white childhood friend was suddenly told by her father that she could no longer see Garvey when she turned 14, because of his race.</a:t>
            </a:r>
            <a:endParaRPr lang="en-US" dirty="0"/>
          </a:p>
          <a:p>
            <a:endParaRPr lang="en-US" dirty="0">
              <a:ea typeface="Lato"/>
            </a:endParaRPr>
          </a:p>
          <a:p>
            <a:endParaRPr lang="en-US" dirty="0"/>
          </a:p>
        </p:txBody>
      </p:sp>
      <p:pic>
        <p:nvPicPr>
          <p:cNvPr id="6" name="Picture 5">
            <a:extLst>
              <a:ext uri="{FF2B5EF4-FFF2-40B4-BE49-F238E27FC236}">
                <a16:creationId xmlns:a16="http://schemas.microsoft.com/office/drawing/2014/main" id="{4DAE9020-2513-453E-BD7C-E339A34C49B4}"/>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187108" y="1357087"/>
            <a:ext cx="5548745" cy="2424711"/>
          </a:xfrm>
          <a:prstGeom prst="rect">
            <a:avLst/>
          </a:prstGeom>
          <a:effectLst>
            <a:softEdge rad="38100"/>
          </a:effectLst>
        </p:spPr>
      </p:pic>
      <p:sp>
        <p:nvSpPr>
          <p:cNvPr id="4" name="Rectangle 3">
            <a:extLst>
              <a:ext uri="{FF2B5EF4-FFF2-40B4-BE49-F238E27FC236}">
                <a16:creationId xmlns:a16="http://schemas.microsoft.com/office/drawing/2014/main" id="{594220CB-8555-4682-85C8-C69F459EE86E}"/>
              </a:ext>
            </a:extLst>
          </p:cNvPr>
          <p:cNvSpPr/>
          <p:nvPr/>
        </p:nvSpPr>
        <p:spPr>
          <a:xfrm>
            <a:off x="2365581" y="3790249"/>
            <a:ext cx="4386192" cy="707886"/>
          </a:xfrm>
          <a:prstGeom prst="rect">
            <a:avLst/>
          </a:prstGeom>
        </p:spPr>
        <p:txBody>
          <a:bodyPr wrap="square">
            <a:spAutoFit/>
          </a:bodyPr>
          <a:lstStyle/>
          <a:p>
            <a:pPr algn="r"/>
            <a:r>
              <a:rPr lang="en-US" sz="2000" i="1" dirty="0">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Racially integrated </a:t>
            </a:r>
            <a:r>
              <a:rPr lang="en-US" sz="2000" i="1" dirty="0" err="1">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Alphe</a:t>
            </a:r>
            <a:r>
              <a:rPr lang="en-US" sz="2000" i="1" dirty="0">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 Infants’ School, British Jamaica, early 1900s</a:t>
            </a:r>
          </a:p>
        </p:txBody>
      </p:sp>
      <p:sp>
        <p:nvSpPr>
          <p:cNvPr id="7" name="TextBox 6">
            <a:extLst>
              <a:ext uri="{FF2B5EF4-FFF2-40B4-BE49-F238E27FC236}">
                <a16:creationId xmlns:a16="http://schemas.microsoft.com/office/drawing/2014/main" id="{FAFBD538-1F00-CC25-68B3-4AFBE559B81E}"/>
              </a:ext>
            </a:extLst>
          </p:cNvPr>
          <p:cNvSpPr txBox="1"/>
          <p:nvPr/>
        </p:nvSpPr>
        <p:spPr>
          <a:xfrm>
            <a:off x="1187108" y="4727069"/>
            <a:ext cx="5548745" cy="1292662"/>
          </a:xfrm>
          <a:prstGeom prst="rect">
            <a:avLst/>
          </a:prstGeom>
          <a:solidFill>
            <a:srgbClr val="C00000"/>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i="1" dirty="0">
                <a:solidFill>
                  <a:schemeClr val="bg1"/>
                </a:solidFill>
                <a:latin typeface="Arial" panose="020B0604020202020204" pitchFamily="34" charset="0"/>
                <a:ea typeface="+mn-lt"/>
                <a:cs typeface="Arial" panose="020B0604020202020204" pitchFamily="34" charset="0"/>
              </a:rPr>
              <a:t>As people leave childhood, why does skin color sometimes become an issue within their social circles?</a:t>
            </a:r>
            <a:endParaRPr lang="en-US" sz="2000" i="1" dirty="0">
              <a:solidFill>
                <a:schemeClr val="bg1"/>
              </a:solidFill>
              <a:latin typeface="Arial" panose="020B0604020202020204" pitchFamily="34" charset="0"/>
              <a:ea typeface="+mn-lt"/>
              <a:cs typeface="Arial" panose="020B0604020202020204" pitchFamily="34" charset="0"/>
            </a:endParaRPr>
          </a:p>
          <a:p>
            <a:pPr algn="l"/>
            <a:endParaRPr lang="en-US" dirty="0">
              <a:latin typeface="Arial" panose="020B0604020202020204" pitchFamily="34" charset="0"/>
            </a:endParaRPr>
          </a:p>
        </p:txBody>
      </p:sp>
      <p:sp>
        <p:nvSpPr>
          <p:cNvPr id="8" name="TextBox 7">
            <a:extLst>
              <a:ext uri="{FF2B5EF4-FFF2-40B4-BE49-F238E27FC236}">
                <a16:creationId xmlns:a16="http://schemas.microsoft.com/office/drawing/2014/main" id="{5F30C393-4EC7-FEF7-189A-5F6FD53CC3FA}"/>
              </a:ext>
            </a:extLst>
          </p:cNvPr>
          <p:cNvSpPr txBox="1"/>
          <p:nvPr/>
        </p:nvSpPr>
        <p:spPr>
          <a:xfrm>
            <a:off x="7008351" y="4282440"/>
            <a:ext cx="4647354" cy="129266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600" dirty="0">
                <a:latin typeface="Arial" panose="020B0604020202020204" pitchFamily="34" charset="0"/>
              </a:rPr>
              <a:t>As he grew up, Garvey was determined to prove himself the equal of any man.</a:t>
            </a:r>
            <a:r>
              <a:rPr lang="en-US" sz="2600" dirty="0">
                <a:latin typeface="Arial" panose="020B0604020202020204" pitchFamily="34" charset="0"/>
                <a:ea typeface="Lato"/>
                <a:cs typeface="Arial" panose="020B0604020202020204" pitchFamily="34" charset="0"/>
              </a:rPr>
              <a:t>​</a:t>
            </a:r>
            <a:endParaRPr lang="en-US" sz="2600" dirty="0">
              <a:latin typeface="Arial" panose="020B0604020202020204" pitchFamily="34" charset="0"/>
            </a:endParaRPr>
          </a:p>
        </p:txBody>
      </p:sp>
    </p:spTree>
    <p:extLst>
      <p:ext uri="{BB962C8B-B14F-4D97-AF65-F5344CB8AC3E}">
        <p14:creationId xmlns:p14="http://schemas.microsoft.com/office/powerpoint/2010/main" val="3124360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743200" y="457200"/>
            <a:ext cx="9936302" cy="752821"/>
          </a:xfrm>
        </p:spPr>
        <p:txBody>
          <a:bodyPr/>
          <a:lstStyle/>
          <a:p>
            <a:r>
              <a:rPr lang="en-US" dirty="0"/>
              <a:t>Jamaican Activist</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743200" y="1251765"/>
            <a:ext cx="6705601" cy="3931921"/>
          </a:xfrm>
        </p:spPr>
        <p:txBody>
          <a:bodyPr vert="horz" lIns="91440" tIns="45720" rIns="91440" bIns="45720" rtlCol="0" anchor="t">
            <a:noAutofit/>
          </a:bodyPr>
          <a:lstStyle/>
          <a:p>
            <a:r>
              <a:rPr lang="en-US" dirty="0">
                <a:ea typeface="Lato"/>
              </a:rPr>
              <a:t>As a young man, Garvey cared about two causes: labor unions and Jamaican independence. He worked as a printer, gaining experience that would come in handy later. Eventually, he became the company’s first Black foreman. </a:t>
            </a:r>
          </a:p>
          <a:p>
            <a:r>
              <a:rPr lang="en-US" dirty="0">
                <a:ea typeface="Lato"/>
              </a:rPr>
              <a:t>The growing </a:t>
            </a:r>
            <a:r>
              <a:rPr lang="en-US" b="1" dirty="0">
                <a:ea typeface="Lato"/>
              </a:rPr>
              <a:t>labor movement</a:t>
            </a:r>
            <a:r>
              <a:rPr lang="en-US" dirty="0">
                <a:ea typeface="Lato"/>
              </a:rPr>
              <a:t> was a key issue in the late 19</a:t>
            </a:r>
            <a:r>
              <a:rPr lang="en-US" baseline="30000" dirty="0">
                <a:ea typeface="Lato"/>
              </a:rPr>
              <a:t>th</a:t>
            </a:r>
            <a:r>
              <a:rPr lang="en-US" dirty="0">
                <a:ea typeface="Lato"/>
              </a:rPr>
              <a:t> and early 20</a:t>
            </a:r>
            <a:r>
              <a:rPr lang="en-US" baseline="30000" dirty="0">
                <a:ea typeface="Lato"/>
              </a:rPr>
              <a:t>th</a:t>
            </a:r>
            <a:r>
              <a:rPr lang="en-US" dirty="0">
                <a:ea typeface="Lato"/>
              </a:rPr>
              <a:t> century. Most early civil rights leaders were involved with unions and/or socialist movements.</a:t>
            </a:r>
          </a:p>
        </p:txBody>
      </p:sp>
      <p:pic>
        <p:nvPicPr>
          <p:cNvPr id="1026" name="Picture 2" descr="1875–1906">
            <a:extLst>
              <a:ext uri="{FF2B5EF4-FFF2-40B4-BE49-F238E27FC236}">
                <a16:creationId xmlns:a16="http://schemas.microsoft.com/office/drawing/2014/main" id="{192B9554-8FE7-4DD2-A218-A7015E093D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8304235" y="2210913"/>
            <a:ext cx="5183686" cy="259184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9C8424D4-C0A7-148E-ED9B-D18B12BA1BDC}"/>
              </a:ext>
            </a:extLst>
          </p:cNvPr>
          <p:cNvSpPr txBox="1"/>
          <p:nvPr/>
        </p:nvSpPr>
        <p:spPr>
          <a:xfrm>
            <a:off x="1110392" y="5606235"/>
            <a:ext cx="6123785" cy="984885"/>
          </a:xfrm>
          <a:prstGeom prst="rect">
            <a:avLst/>
          </a:prstGeom>
          <a:solidFill>
            <a:srgbClr val="C00000"/>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i="1" dirty="0">
                <a:solidFill>
                  <a:schemeClr val="bg1"/>
                </a:solidFill>
                <a:latin typeface="Arial" panose="020B0604020202020204" pitchFamily="34" charset="0"/>
                <a:ea typeface="+mn-lt"/>
                <a:cs typeface="Arial" panose="020B0604020202020204" pitchFamily="34" charset="0"/>
              </a:rPr>
              <a:t>What is an activist?  Are there issues that make you want to work to change society?</a:t>
            </a:r>
          </a:p>
          <a:p>
            <a:pPr algn="l"/>
            <a:endParaRPr lang="en-US" dirty="0">
              <a:latin typeface="Arial" panose="020B0604020202020204" pitchFamily="34" charset="0"/>
            </a:endParaRPr>
          </a:p>
        </p:txBody>
      </p:sp>
    </p:spTree>
    <p:extLst>
      <p:ext uri="{BB962C8B-B14F-4D97-AF65-F5344CB8AC3E}">
        <p14:creationId xmlns:p14="http://schemas.microsoft.com/office/powerpoint/2010/main" val="1319469824"/>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Jamaican Activist</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6096000" y="1371600"/>
            <a:ext cx="5559706" cy="2719347"/>
          </a:xfrm>
        </p:spPr>
        <p:txBody>
          <a:bodyPr vert="horz" lIns="91440" tIns="45720" rIns="91440" bIns="45720" rtlCol="0" anchor="t">
            <a:noAutofit/>
          </a:bodyPr>
          <a:lstStyle/>
          <a:p>
            <a:r>
              <a:rPr lang="en-US" dirty="0">
                <a:ea typeface="Lato"/>
              </a:rPr>
              <a:t>Garvey’s role in the 1908 print worker’s strike got him fired. The shame of being unemployed made Garvey even more determined to fight for Black dignity.</a:t>
            </a:r>
          </a:p>
          <a:p>
            <a:r>
              <a:rPr lang="en-US" dirty="0">
                <a:ea typeface="Lato"/>
              </a:rPr>
              <a:t>Garvey died before his nation saw independence. In 1962, Jamaica became a self-governing member of the </a:t>
            </a:r>
            <a:r>
              <a:rPr lang="en-US" b="1" dirty="0">
                <a:ea typeface="Lato"/>
              </a:rPr>
              <a:t>Commonwealth of Nations.</a:t>
            </a:r>
            <a:endParaRPr lang="en-US" dirty="0">
              <a:ea typeface="Lato"/>
            </a:endParaRPr>
          </a:p>
        </p:txBody>
      </p:sp>
      <p:pic>
        <p:nvPicPr>
          <p:cNvPr id="5" name="Picture 4">
            <a:extLst>
              <a:ext uri="{FF2B5EF4-FFF2-40B4-BE49-F238E27FC236}">
                <a16:creationId xmlns:a16="http://schemas.microsoft.com/office/drawing/2014/main" id="{F9C67181-9D8B-4E8E-9DED-219A88A32E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7367" y="1382620"/>
            <a:ext cx="4532496" cy="3275437"/>
          </a:xfrm>
          <a:prstGeom prst="rect">
            <a:avLst/>
          </a:prstGeom>
          <a:effectLst>
            <a:outerShdw blurRad="50800" dist="38100" dir="8100000" algn="tr" rotWithShape="0">
              <a:prstClr val="black">
                <a:alpha val="40000"/>
              </a:prstClr>
            </a:outerShdw>
          </a:effectLst>
        </p:spPr>
      </p:pic>
      <p:sp>
        <p:nvSpPr>
          <p:cNvPr id="9" name="Rectangle 8">
            <a:extLst>
              <a:ext uri="{FF2B5EF4-FFF2-40B4-BE49-F238E27FC236}">
                <a16:creationId xmlns:a16="http://schemas.microsoft.com/office/drawing/2014/main" id="{2D6111F8-253F-4F9B-89AC-6A2804847772}"/>
              </a:ext>
            </a:extLst>
          </p:cNvPr>
          <p:cNvSpPr/>
          <p:nvPr/>
        </p:nvSpPr>
        <p:spPr>
          <a:xfrm>
            <a:off x="2546430" y="4830656"/>
            <a:ext cx="3063433" cy="1631216"/>
          </a:xfrm>
          <a:prstGeom prst="rect">
            <a:avLst/>
          </a:prstGeom>
        </p:spPr>
        <p:txBody>
          <a:bodyPr wrap="square">
            <a:spAutoFit/>
          </a:bodyPr>
          <a:lstStyle/>
          <a:p>
            <a:r>
              <a:rPr lang="en-US" sz="2000" i="1" dirty="0">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Founding fathers of independent Jamaica, Michael Manley (left) and Alexander Bustamante (right), c. 1960s. </a:t>
            </a:r>
          </a:p>
        </p:txBody>
      </p:sp>
      <p:pic>
        <p:nvPicPr>
          <p:cNvPr id="6" name="Graphic 5" descr="Download from cloud">
            <a:hlinkClick r:id="rId3"/>
            <a:extLst>
              <a:ext uri="{FF2B5EF4-FFF2-40B4-BE49-F238E27FC236}">
                <a16:creationId xmlns:a16="http://schemas.microsoft.com/office/drawing/2014/main" id="{7C18D3AF-B576-46C4-A0F6-998F07E772B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096000" y="5336911"/>
            <a:ext cx="807720" cy="807720"/>
          </a:xfrm>
          <a:prstGeom prst="rect">
            <a:avLst/>
          </a:prstGeom>
        </p:spPr>
      </p:pic>
      <p:sp>
        <p:nvSpPr>
          <p:cNvPr id="7" name="Text Box 16">
            <a:hlinkClick r:id="rId3"/>
            <a:extLst>
              <a:ext uri="{FF2B5EF4-FFF2-40B4-BE49-F238E27FC236}">
                <a16:creationId xmlns:a16="http://schemas.microsoft.com/office/drawing/2014/main" id="{96F1EF23-2793-49AC-8649-12399BAAF7DD}"/>
              </a:ext>
            </a:extLst>
          </p:cNvPr>
          <p:cNvSpPr txBox="1"/>
          <p:nvPr/>
        </p:nvSpPr>
        <p:spPr>
          <a:xfrm>
            <a:off x="7199453" y="5366146"/>
            <a:ext cx="4351845" cy="80772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2000" i="1" dirty="0">
                <a:solidFill>
                  <a:schemeClr val="tx1">
                    <a:lumMod val="65000"/>
                    <a:lumOff val="35000"/>
                  </a:schemeClr>
                </a:solidFill>
                <a:effectLst/>
                <a:latin typeface="Arial" panose="020B0604020202020204" pitchFamily="34" charset="0"/>
                <a:ea typeface="Calibri" panose="020F0502020204030204" pitchFamily="34" charset="0"/>
                <a:cs typeface="Times New Roman" panose="02020603050405020304" pitchFamily="18" charset="0"/>
              </a:rPr>
              <a:t>Download the Case Study “Pan-African Abroad” to read about Garvey’s travels as a young man.</a:t>
            </a:r>
            <a:endParaRPr lang="en-US" sz="2000" i="1" dirty="0">
              <a:solidFill>
                <a:schemeClr val="tx1">
                  <a:lumMod val="65000"/>
                  <a:lumOff val="35000"/>
                </a:schemeClr>
              </a:solidFill>
              <a:effectLst/>
              <a:latin typeface="Georgia" panose="020405020504050203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55312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C0115E5-65F0-411F-8A9D-7FD66E2DCB3F}"/>
              </a:ext>
            </a:extLst>
          </p:cNvPr>
          <p:cNvPicPr>
            <a:picLocks noChangeAspect="1"/>
          </p:cNvPicPr>
          <p:nvPr/>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p:blipFill>
        <p:spPr>
          <a:xfrm rot="20889895">
            <a:off x="835889" y="1663299"/>
            <a:ext cx="2625136" cy="4368198"/>
          </a:xfrm>
          <a:prstGeom prst="rect">
            <a:avLst/>
          </a:prstGeom>
          <a:noFill/>
          <a:effectLst>
            <a:glow>
              <a:schemeClr val="accent1"/>
            </a:glow>
            <a:outerShdw blurRad="50800" dist="50800" dir="5400000" algn="ctr" rotWithShape="0">
              <a:srgbClr val="000000">
                <a:alpha val="0"/>
              </a:srgbClr>
            </a:outerShdw>
            <a:reflection endPos="0" dir="5400000" sy="-100000" algn="bl" rotWithShape="0"/>
            <a:softEdge rad="76200"/>
          </a:effectLst>
        </p:spPr>
      </p:pic>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Founding the U.N.I.A.</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4015584" y="1422765"/>
            <a:ext cx="7177135" cy="1469005"/>
          </a:xfrm>
        </p:spPr>
        <p:txBody>
          <a:bodyPr vert="horz" lIns="91440" tIns="45720" rIns="91440" bIns="45720" rtlCol="0" anchor="t">
            <a:noAutofit/>
          </a:bodyPr>
          <a:lstStyle/>
          <a:p>
            <a:r>
              <a:rPr lang="en-US" dirty="0">
                <a:ea typeface="Lato"/>
              </a:rPr>
              <a:t>Garvey travelled to Central America and London, witnessing the harsh conditions of Black laborers, returning to Jamaica in 1914 to create the U.N.I.A. in Kingstown.</a:t>
            </a:r>
            <a:endParaRPr lang="en-US" dirty="0"/>
          </a:p>
        </p:txBody>
      </p:sp>
      <p:sp>
        <p:nvSpPr>
          <p:cNvPr id="6" name="Rectangle 5">
            <a:extLst>
              <a:ext uri="{FF2B5EF4-FFF2-40B4-BE49-F238E27FC236}">
                <a16:creationId xmlns:a16="http://schemas.microsoft.com/office/drawing/2014/main" id="{CB7E84AF-C9BA-42F4-861D-A4529B3277B1}"/>
              </a:ext>
            </a:extLst>
          </p:cNvPr>
          <p:cNvSpPr/>
          <p:nvPr/>
        </p:nvSpPr>
        <p:spPr>
          <a:xfrm>
            <a:off x="4015584" y="3165981"/>
            <a:ext cx="7177135" cy="3021340"/>
          </a:xfrm>
          <a:prstGeom prst="rect">
            <a:avLst/>
          </a:prstGeom>
        </p:spPr>
        <p:txBody>
          <a:bodyPr wrap="square" lIns="91440" tIns="45720" rIns="91440" bIns="45720" anchor="t">
            <a:spAutoFit/>
          </a:bodyPr>
          <a:lstStyle/>
          <a:p>
            <a:pPr defTabSz="825500">
              <a:spcBef>
                <a:spcPts val="1000"/>
              </a:spcBef>
            </a:pPr>
            <a:r>
              <a:rPr lang="en-US" sz="2600" dirty="0">
                <a:uFill>
                  <a:solidFill>
                    <a:srgbClr val="000000"/>
                  </a:solidFill>
                </a:uFill>
                <a:latin typeface="Arial" panose="020B0604020202020204" pitchFamily="34" charset="0"/>
                <a:ea typeface="Lato"/>
                <a:cs typeface="Arial" panose="020B0604020202020204" pitchFamily="34" charset="0"/>
                <a:sym typeface="Lato-Light"/>
              </a:rPr>
              <a:t>Garvey wanted the U.N.I.A. to focus on Black unity and Black pride and embrace Africa as the true homeland of all Black people.  Its motto was: “One Aim. One God. One Destiny.”  </a:t>
            </a:r>
            <a:endParaRPr lang="en-US" sz="2600" dirty="0">
              <a:uFill>
                <a:solidFill>
                  <a:srgbClr val="000000"/>
                </a:solidFill>
              </a:uFill>
              <a:latin typeface="Arial" panose="020B0604020202020204" pitchFamily="34" charset="0"/>
              <a:ea typeface="Lato"/>
              <a:cs typeface="Arial" panose="020B0604020202020204" pitchFamily="34" charset="0"/>
            </a:endParaRPr>
          </a:p>
          <a:p>
            <a:pPr defTabSz="825500">
              <a:spcBef>
                <a:spcPts val="1000"/>
              </a:spcBef>
            </a:pPr>
            <a:r>
              <a:rPr lang="en-US" sz="2600" dirty="0">
                <a:uFill>
                  <a:solidFill>
                    <a:srgbClr val="000000"/>
                  </a:solidFill>
                </a:uFill>
                <a:latin typeface="Arial" panose="020B0604020202020204" pitchFamily="34" charset="0"/>
                <a:ea typeface="Lato"/>
                <a:cs typeface="Arial" panose="020B0604020202020204" pitchFamily="34" charset="0"/>
              </a:rPr>
              <a:t>Garvey was inspired by Booker T. Washington, who invited Garvey to come to America, though sadly Washington died shortly thereafter. </a:t>
            </a:r>
            <a:endParaRPr lang="en-US" sz="2600" dirty="0">
              <a:solidFill>
                <a:srgbClr val="C00000"/>
              </a:solidFill>
              <a:uFill>
                <a:solidFill>
                  <a:srgbClr val="000000"/>
                </a:solidFill>
              </a:uFill>
              <a:latin typeface="Arial" panose="020B0604020202020204" pitchFamily="34" charset="0"/>
              <a:ea typeface="Lato"/>
              <a:cs typeface="Arial" panose="020B0604020202020204" pitchFamily="34" charset="0"/>
            </a:endParaRPr>
          </a:p>
        </p:txBody>
      </p:sp>
    </p:spTree>
    <p:extLst>
      <p:ext uri="{BB962C8B-B14F-4D97-AF65-F5344CB8AC3E}">
        <p14:creationId xmlns:p14="http://schemas.microsoft.com/office/powerpoint/2010/main" val="34823477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Garvey in America</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743200" y="1325879"/>
            <a:ext cx="8912506" cy="2103121"/>
          </a:xfrm>
        </p:spPr>
        <p:txBody>
          <a:bodyPr vert="horz" lIns="91440" tIns="45720" rIns="91440" bIns="45720" rtlCol="0" anchor="t">
            <a:noAutofit/>
          </a:bodyPr>
          <a:lstStyle/>
          <a:p>
            <a:r>
              <a:rPr lang="en-US" dirty="0">
                <a:ea typeface="Lato"/>
              </a:rPr>
              <a:t>Garvey arrived in Harlem, New York City, in 1916 during the “New Negro” movement, which had sparked a fire of political activism and </a:t>
            </a:r>
            <a:r>
              <a:rPr lang="en-US" b="1" dirty="0">
                <a:ea typeface="Lato"/>
              </a:rPr>
              <a:t>Afrocentric</a:t>
            </a:r>
            <a:r>
              <a:rPr lang="en-US" dirty="0">
                <a:ea typeface="Lato"/>
              </a:rPr>
              <a:t> art and literature. It was the beginning of the Harlem Renaissance, an era that produced and celebrated Black culture which lasted through the 1930s.</a:t>
            </a:r>
          </a:p>
        </p:txBody>
      </p:sp>
      <p:pic>
        <p:nvPicPr>
          <p:cNvPr id="5" name="Picture 4">
            <a:extLst>
              <a:ext uri="{FF2B5EF4-FFF2-40B4-BE49-F238E27FC236}">
                <a16:creationId xmlns:a16="http://schemas.microsoft.com/office/drawing/2014/main" id="{3F6739C6-11EF-4FD2-80E4-EEC950B43BDF}"/>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2015745" y="3900668"/>
            <a:ext cx="9639961" cy="2809176"/>
          </a:xfrm>
          <a:prstGeom prst="rect">
            <a:avLst/>
          </a:prstGeom>
          <a:effectLst>
            <a:outerShdw blurRad="50800" dist="38100" dir="2700000" algn="tl" rotWithShape="0">
              <a:prstClr val="black">
                <a:alpha val="40000"/>
              </a:prstClr>
            </a:outerShdw>
            <a:softEdge rad="63500"/>
          </a:effectLst>
        </p:spPr>
      </p:pic>
    </p:spTree>
    <p:extLst>
      <p:ext uri="{BB962C8B-B14F-4D97-AF65-F5344CB8AC3E}">
        <p14:creationId xmlns:p14="http://schemas.microsoft.com/office/powerpoint/2010/main" val="3603300415"/>
      </p:ext>
    </p:extLst>
  </p:cSld>
  <p:clrMapOvr>
    <a:masterClrMapping/>
  </p:clrMapOvr>
  <p:transition spd="slow">
    <p:cove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WCC">
      <a:majorFont>
        <a:latin typeface="Georgia"/>
        <a:ea typeface="Bodoni SvtyTwo ITC TT-Bold"/>
        <a:cs typeface="Bodoni SvtyTwo ITC TT-Bold"/>
      </a:majorFont>
      <a:minorFont>
        <a:latin typeface="Lato"/>
        <a:ea typeface="Lato-Light"/>
        <a:cs typeface="Lato-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2521</Words>
  <Application>Microsoft Office PowerPoint</Application>
  <PresentationFormat>Widescreen</PresentationFormat>
  <Paragraphs>147</Paragraphs>
  <Slides>31</Slides>
  <Notes>5</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31</vt:i4>
      </vt:variant>
    </vt:vector>
  </HeadingPairs>
  <TitlesOfParts>
    <vt:vector size="42" baseType="lpstr">
      <vt:lpstr>Arial</vt:lpstr>
      <vt:lpstr>Bodoni SvtyTwo ITC TT-Bold</vt:lpstr>
      <vt:lpstr>Calibri</vt:lpstr>
      <vt:lpstr>Georgia</vt:lpstr>
      <vt:lpstr>Helvetica Neue Medium</vt:lpstr>
      <vt:lpstr>lato</vt:lpstr>
      <vt:lpstr>lato</vt:lpstr>
      <vt:lpstr>Lato-Light</vt:lpstr>
      <vt:lpstr>Segoe UI</vt:lpstr>
      <vt:lpstr>Times New Roman</vt:lpstr>
      <vt:lpstr>Office Theme</vt:lpstr>
      <vt:lpstr>PowerPoint Presentation</vt:lpstr>
      <vt:lpstr>Marcus Garvey: Black Star Rising</vt:lpstr>
      <vt:lpstr>Marcus Garvey: Black Star Rising</vt:lpstr>
      <vt:lpstr>Early Life in Jamaica</vt:lpstr>
      <vt:lpstr>Early Life in Jamaica</vt:lpstr>
      <vt:lpstr>Jamaican Activist</vt:lpstr>
      <vt:lpstr>Jamaican Activist</vt:lpstr>
      <vt:lpstr>Founding the U.N.I.A.</vt:lpstr>
      <vt:lpstr>Garvey in America</vt:lpstr>
      <vt:lpstr>Garvey in America</vt:lpstr>
      <vt:lpstr>Garvey in America</vt:lpstr>
      <vt:lpstr>“A Wholesale Massacre”</vt:lpstr>
      <vt:lpstr>“A Wholesale Massacre”</vt:lpstr>
      <vt:lpstr> “White Man’s War”</vt:lpstr>
      <vt:lpstr> “White Man’s War”</vt:lpstr>
      <vt:lpstr>Back to Africa</vt:lpstr>
      <vt:lpstr>“Black Moses”</vt:lpstr>
      <vt:lpstr>“Black Moses”</vt:lpstr>
      <vt:lpstr> “Africa for the Africans”</vt:lpstr>
      <vt:lpstr>The Black Star Line</vt:lpstr>
      <vt:lpstr>The Black Star Line</vt:lpstr>
      <vt:lpstr>First International Convention</vt:lpstr>
      <vt:lpstr>PowerPoint Presentation</vt:lpstr>
      <vt:lpstr>First International Convention</vt:lpstr>
      <vt:lpstr> Declaration of Rights</vt:lpstr>
      <vt:lpstr> Declaration of Rights</vt:lpstr>
      <vt:lpstr> Declaration of Rights</vt:lpstr>
      <vt:lpstr> Prophet – or Charlatan?</vt:lpstr>
      <vt:lpstr> Prophet – or Charlatan?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2022-11-17T21:11:04Z</dcterms:created>
  <dcterms:modified xsi:type="dcterms:W3CDTF">2022-11-22T13:50:33Z</dcterms:modified>
</cp:coreProperties>
</file>