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2"/>
  </p:notesMasterIdLst>
  <p:sldIdLst>
    <p:sldId id="404" r:id="rId2"/>
    <p:sldId id="256" r:id="rId3"/>
    <p:sldId id="405" r:id="rId4"/>
    <p:sldId id="261" r:id="rId5"/>
    <p:sldId id="421" r:id="rId6"/>
    <p:sldId id="423" r:id="rId7"/>
    <p:sldId id="422" r:id="rId8"/>
    <p:sldId id="420" r:id="rId9"/>
    <p:sldId id="424" r:id="rId10"/>
    <p:sldId id="419" r:id="rId11"/>
    <p:sldId id="262" r:id="rId12"/>
    <p:sldId id="263" r:id="rId13"/>
    <p:sldId id="429" r:id="rId14"/>
    <p:sldId id="417" r:id="rId15"/>
    <p:sldId id="418" r:id="rId16"/>
    <p:sldId id="409" r:id="rId17"/>
    <p:sldId id="412" r:id="rId18"/>
    <p:sldId id="425" r:id="rId19"/>
    <p:sldId id="410" r:id="rId20"/>
    <p:sldId id="430" r:id="rId21"/>
    <p:sldId id="259" r:id="rId22"/>
    <p:sldId id="434" r:id="rId23"/>
    <p:sldId id="408" r:id="rId24"/>
    <p:sldId id="437" r:id="rId25"/>
    <p:sldId id="258" r:id="rId26"/>
    <p:sldId id="435" r:id="rId27"/>
    <p:sldId id="257" r:id="rId28"/>
    <p:sldId id="433" r:id="rId29"/>
    <p:sldId id="406" r:id="rId30"/>
    <p:sldId id="436" r:id="rId31"/>
    <p:sldId id="407" r:id="rId32"/>
    <p:sldId id="428" r:id="rId33"/>
    <p:sldId id="432" r:id="rId34"/>
    <p:sldId id="413" r:id="rId35"/>
    <p:sldId id="427" r:id="rId36"/>
    <p:sldId id="414" r:id="rId37"/>
    <p:sldId id="431" r:id="rId38"/>
    <p:sldId id="415" r:id="rId39"/>
    <p:sldId id="426" r:id="rId40"/>
    <p:sldId id="41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332" autoAdjust="0"/>
    <p:restoredTop sz="90542" autoAdjust="0"/>
  </p:normalViewPr>
  <p:slideViewPr>
    <p:cSldViewPr snapToGrid="0">
      <p:cViewPr varScale="1">
        <p:scale>
          <a:sx n="70" d="100"/>
          <a:sy n="70" d="100"/>
        </p:scale>
        <p:origin x="58" y="21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11/28/2022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a:t>
            </a:r>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3657914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https://www.pbs.org/wgbh/americanexperience/features/garvey-biography/</a:t>
            </a:r>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3872494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https://www.pbs.org/wgbh/americanexperience/films/garvey/</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22096837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https://www.pbs.org/wgbh/americanexperience/films/garvey/</a:t>
            </a:r>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1131272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109696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https://www.pbs.org/wgbh/americanexperience/features/garvey-riot/</a:t>
            </a:r>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1090370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https://catalog.archives.gov/id/45503132</a:t>
            </a:r>
          </a:p>
          <a:p>
            <a:r>
              <a:rPr lang="en-US" dirty="0"/>
              <a:t>https://www.pbs.org/wgbh/americanexperience/features/garvey-riot/</a:t>
            </a:r>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660736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https://www.pbs.org/wgbh/americanexperience/features/garvey-riot/</a:t>
            </a:r>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4254609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https://americanhistory.si.edu/collections/search/object/nmah_443592</a:t>
            </a:r>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2240380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https://www.imdb.com/title/tt0139511/</a:t>
            </a:r>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2238718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https://jis.gov.jm/information/heroes/marcus-mosiah-garvey/</a:t>
            </a:r>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https://www.worldmapsonline.com/historic-map-africa-1909/</a:t>
            </a:r>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2761200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https://www.worldmapsonline.com/historic-map-africa-1909/</a:t>
            </a:r>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1128745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https://npg.si.edu/learn/classroom-resource/signing-treaty-versailles</a:t>
            </a:r>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19187412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https://findingaids.commons.gc.cuny.edu/2022/02/15/the-negro-world-newspaper-collection-1923-1925/</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15091037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r>
              <a:rPr lang="en-US" i="0" dirty="0"/>
              <a:t>https://digitalcollections.nypl.org/items/8e0981a2-4ae0-a10a-e040-e00a18063089</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2638367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a:t>
            </a:r>
          </a:p>
          <a:p>
            <a:r>
              <a:rPr lang="en-US" dirty="0"/>
              <a:t>https://www.invaluable.com/auction-lot/marcus-garvey-provisional-president-of-africa-pin-184-c-9854d40bcd</a:t>
            </a:r>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2190395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https://vault.fbi.gov/marcus-garvey</a:t>
            </a:r>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13717582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https://vault.fbi.gov/marcus-garvey</a:t>
            </a:r>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1333647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https://www.blackpast.org/african-american-history/black-star-line-1919-1923/</a:t>
            </a:r>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42233575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https://www.blackpast.org/african-american-history/black-star-line-1919-1923/</a:t>
            </a:r>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2950767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https://www.pbs.org/wgbh/americanexperience/features/garvey-gallery/</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https://www.pbs.org/wgbh/americanexperience/features/garvey-unia-convention/</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2526755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https://www.pbs.org/wgbh/americanexperience/features/garvey-unia-convention/</a:t>
            </a:r>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126441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https://www.pbs.org/wgbh/americanexperience/features/garvey-unia-convention/</a:t>
            </a:r>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4214763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https://www.pbs.org/wgbh/americanexperience/features/garvey-unia-convention/</a:t>
            </a:r>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a:p>
        </p:txBody>
      </p:sp>
    </p:spTree>
    <p:extLst>
      <p:ext uri="{BB962C8B-B14F-4D97-AF65-F5344CB8AC3E}">
        <p14:creationId xmlns:p14="http://schemas.microsoft.com/office/powerpoint/2010/main" val="203020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https://www.pbs.org/wgbh/americanexperience/features/garvey-unia-convention/</a:t>
            </a:r>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a:p>
        </p:txBody>
      </p:sp>
    </p:spTree>
    <p:extLst>
      <p:ext uri="{BB962C8B-B14F-4D97-AF65-F5344CB8AC3E}">
        <p14:creationId xmlns:p14="http://schemas.microsoft.com/office/powerpoint/2010/main" val="24528498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https://www.pbs.org/wgbh/americanexperience/features/garvey-unia-convention/</a:t>
            </a:r>
          </a:p>
          <a:p>
            <a:r>
              <a:rPr lang="en-US" dirty="0"/>
              <a:t>https://www.wnyc.org/story/250329-marcus-garvey-20th-century-pan-africanist/</a:t>
            </a:r>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a:p>
        </p:txBody>
      </p:sp>
    </p:spTree>
    <p:extLst>
      <p:ext uri="{BB962C8B-B14F-4D97-AF65-F5344CB8AC3E}">
        <p14:creationId xmlns:p14="http://schemas.microsoft.com/office/powerpoint/2010/main" val="7003327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https://www.marcusgarveymuseum.com/index.php/history/the-negro-world</a:t>
            </a:r>
          </a:p>
          <a:p>
            <a:r>
              <a:rPr lang="en-US" dirty="0"/>
              <a:t>https://www.reddit.com/r/vexillology/comments/c5qbrc/old_chart_of_the_flags_of_the_british_empire/</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38</a:t>
            </a:fld>
            <a:endParaRPr lang="en-US"/>
          </a:p>
        </p:txBody>
      </p:sp>
    </p:spTree>
    <p:extLst>
      <p:ext uri="{BB962C8B-B14F-4D97-AF65-F5344CB8AC3E}">
        <p14:creationId xmlns:p14="http://schemas.microsoft.com/office/powerpoint/2010/main" val="38186192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p:txBody>
      </p:sp>
      <p:sp>
        <p:nvSpPr>
          <p:cNvPr id="4" name="Slide Number Placeholder 3"/>
          <p:cNvSpPr>
            <a:spLocks noGrp="1"/>
          </p:cNvSpPr>
          <p:nvPr>
            <p:ph type="sldNum" sz="quarter" idx="5"/>
          </p:nvPr>
        </p:nvSpPr>
        <p:spPr/>
        <p:txBody>
          <a:bodyPr/>
          <a:lstStyle/>
          <a:p>
            <a:fld id="{E3EB26F7-A228-42CF-ACCD-60F210703DBF}" type="slidenum">
              <a:rPr lang="en-US" smtClean="0"/>
              <a:t>39</a:t>
            </a:fld>
            <a:endParaRPr lang="en-US"/>
          </a:p>
        </p:txBody>
      </p:sp>
    </p:spTree>
    <p:extLst>
      <p:ext uri="{BB962C8B-B14F-4D97-AF65-F5344CB8AC3E}">
        <p14:creationId xmlns:p14="http://schemas.microsoft.com/office/powerpoint/2010/main" val="3377646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3051128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846583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a:p>
        </p:txBody>
      </p:sp>
    </p:spTree>
    <p:extLst>
      <p:ext uri="{BB962C8B-B14F-4D97-AF65-F5344CB8AC3E}">
        <p14:creationId xmlns:p14="http://schemas.microsoft.com/office/powerpoint/2010/main" val="1702025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a:p>
        </p:txBody>
      </p:sp>
    </p:spTree>
    <p:extLst>
      <p:ext uri="{BB962C8B-B14F-4D97-AF65-F5344CB8AC3E}">
        <p14:creationId xmlns:p14="http://schemas.microsoft.com/office/powerpoint/2010/main" val="1343336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4121274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http://digjamaica.com/m/blog/founding-fathers-wordlesswednesday/</a:t>
            </a:r>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2052884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1828800" y="457200"/>
            <a:ext cx="9936302" cy="752821"/>
          </a:xfrm>
          <a:prstGeom prst="rect">
            <a:avLst/>
          </a:prstGeom>
        </p:spPr>
        <p:txBody>
          <a:bodyPr anchor="b">
            <a:normAutofit/>
          </a:bodyPr>
          <a:lstStyle>
            <a:lvl1pPr>
              <a:defRPr sz="4400" b="1" i="0" spc="-140" baseline="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1828800" y="1325879"/>
            <a:ext cx="9936302" cy="1905001"/>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3F9DF-6A95-4BE1-B63A-0CFC487119B3}" type="slidenum">
              <a:rPr lang="en-US" smtClean="0"/>
              <a:t>‹#›</a:t>
            </a:fld>
            <a:endParaRPr lang="en-US"/>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arvey+Part+1+Black+Star+Rising/GarveyPart1_HS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4.sv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woodsoncenter.s3.us-east-2.amazonaws.com/curriculum/Garvey+Part+1+Black+Star+Rising/GarveyPart1_HS_PanAfricanistAbroad.pdf" TargetMode="Externa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HS_25CentsaMonth.pdf"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4.sv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HS_WarComesHome.pdf"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4.sv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woodsoncenter.s3.us-east-2.amazonaws.com/curriculum/Garvey+Part+1+Black+Star+Rising/GarveyPart1_HS_VoiceofthePeople.pdf"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4.sv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arvey+Part+1+Black+Star+Rising/GarveyPart1_HS_AfricanAugust.pdf"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microsoft.com/office/2007/relationships/hdphoto" Target="../media/hdphoto2.wdp"/></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5.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arvey+Part+1+Black+Star+Rising/GarveyPart1_HS_TectonicShifts.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189720" y="0"/>
            <a:ext cx="3002280"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18288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dirty="0"/>
              <a:t>Marcus Garvey, Part I: </a:t>
            </a:r>
          </a:p>
          <a:p>
            <a:r>
              <a:rPr lang="en-US" sz="4000" dirty="0"/>
              <a:t>Black Star Rising (1887 – 1920)</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1828800" y="2311979"/>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AE4844"/>
                </a:solidFill>
                <a:uFill>
                  <a:solidFill>
                    <a:srgbClr val="000000"/>
                  </a:solidFill>
                </a:uFill>
                <a:sym typeface="Lato-Light"/>
              </a:rPr>
              <a:t>Marcus Mosiah Garvey (b. 1887, d. 1940)</a:t>
            </a:r>
            <a:endParaRPr lang="en-US" dirty="0">
              <a:solidFill>
                <a:srgbClr val="AE4844"/>
              </a:solidFill>
              <a:uFill>
                <a:solidFill>
                  <a:srgbClr val="000000"/>
                </a:solidFill>
              </a:uFill>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1828800" y="2943548"/>
            <a:ext cx="6967086"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600" dirty="0">
                <a:solidFill>
                  <a:srgbClr val="AE4844"/>
                </a:solidFill>
                <a:uFill>
                  <a:solidFill>
                    <a:srgbClr val="000000"/>
                  </a:solidFill>
                </a:uFill>
                <a:latin typeface="Lato"/>
                <a:ea typeface="Lato"/>
                <a:cs typeface="Lato"/>
                <a:sym typeface="Lato-Light"/>
              </a:rPr>
              <a:t>Champion of Black pride and Black power</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Adversary to mainstream civil rights leaders</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Father of the “Back to Africa” movement</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rPr>
              <a:t>Voice of many everyday Black people</a:t>
            </a:r>
          </a:p>
          <a:p>
            <a:pPr marL="0" indent="0">
              <a:spcAft>
                <a:spcPts val="1000"/>
              </a:spcAft>
              <a:buNone/>
            </a:pPr>
            <a:endParaRPr lang="en-US" sz="24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buNone/>
            </a:pPr>
            <a:endParaRPr lang="en-US" sz="3200" dirty="0">
              <a:solidFill>
                <a:srgbClr val="AE4844"/>
              </a:solidFill>
              <a:uFill>
                <a:solidFill>
                  <a:srgbClr val="000000"/>
                </a:solidFill>
              </a:uFill>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2675206" y="5766107"/>
            <a:ext cx="6155788" cy="461665"/>
          </a:xfrm>
          <a:prstGeom prst="rect">
            <a:avLst/>
          </a:prstGeom>
        </p:spPr>
        <p:txBody>
          <a:bodyPr wrap="none">
            <a:spAutoFit/>
          </a:bodyPr>
          <a:lstStyle/>
          <a:p>
            <a:r>
              <a:rPr lang="en-US" sz="2400" dirty="0">
                <a:latin typeface="Garamond" panose="02020404030301010803" pitchFamily="18" charset="0"/>
              </a:rPr>
              <a:t>Download a printable version of this presentation</a:t>
            </a:r>
            <a:endParaRPr lang="en-US" sz="2400" i="1" dirty="0">
              <a:latin typeface="Garamond" panose="02020404030301010803" pitchFamily="18" charset="0"/>
            </a:endParaRP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28800" y="5593080"/>
            <a:ext cx="807720" cy="807720"/>
          </a:xfrm>
          <a:prstGeom prst="rect">
            <a:avLst/>
          </a:prstGeom>
        </p:spPr>
      </p:pic>
    </p:spTree>
    <p:extLst>
      <p:ext uri="{BB962C8B-B14F-4D97-AF65-F5344CB8AC3E}">
        <p14:creationId xmlns:p14="http://schemas.microsoft.com/office/powerpoint/2010/main" val="165730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C0115E5-65F0-411F-8A9D-7FD66E2DCB3F}"/>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177"/>
          <a:stretch/>
        </p:blipFill>
        <p:spPr>
          <a:xfrm rot="1018029">
            <a:off x="7630076" y="3477012"/>
            <a:ext cx="4118323" cy="4883993"/>
          </a:xfrm>
          <a:prstGeom prst="rect">
            <a:avLst/>
          </a:prstGeom>
          <a:noFill/>
          <a:effectLst>
            <a:glow>
              <a:schemeClr val="accent1"/>
            </a:glow>
            <a:outerShdw blurRad="50800" dist="50800" dir="5400000" algn="ctr" rotWithShape="0">
              <a:srgbClr val="000000">
                <a:alpha val="0"/>
              </a:srgbClr>
            </a:outerShdw>
            <a:reflection endPos="0" dir="5400000" sy="-100000" algn="bl" rotWithShape="0"/>
            <a:softEdge rad="762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the U.N.I.A.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42052" y="1210021"/>
            <a:ext cx="9923050" cy="2132619"/>
          </a:xfrm>
        </p:spPr>
        <p:txBody>
          <a:bodyPr vert="horz" lIns="91440" tIns="45720" rIns="91440" bIns="45720" rtlCol="0" anchor="t">
            <a:noAutofit/>
          </a:bodyPr>
          <a:lstStyle/>
          <a:p>
            <a:r>
              <a:rPr lang="en-US" dirty="0">
                <a:latin typeface="Lato"/>
                <a:ea typeface="Lato"/>
                <a:cs typeface="Lato"/>
              </a:rPr>
              <a:t>After a few years of travelling to Central America and London and witnessing the harsh conditions of Black laborers, as well as their lack of political organization, Garvey returned to Jamaica in 1914. That year, he founded the U.N.I.A. in Kingstown.</a:t>
            </a:r>
            <a:endParaRPr lang="en-US" dirty="0"/>
          </a:p>
        </p:txBody>
      </p:sp>
      <p:sp>
        <p:nvSpPr>
          <p:cNvPr id="6" name="Rectangle 5">
            <a:extLst>
              <a:ext uri="{FF2B5EF4-FFF2-40B4-BE49-F238E27FC236}">
                <a16:creationId xmlns:a16="http://schemas.microsoft.com/office/drawing/2014/main" id="{CB7E84AF-C9BA-42F4-861D-A4529B3277B1}"/>
              </a:ext>
            </a:extLst>
          </p:cNvPr>
          <p:cNvSpPr/>
          <p:nvPr/>
        </p:nvSpPr>
        <p:spPr>
          <a:xfrm>
            <a:off x="1842052" y="3047789"/>
            <a:ext cx="5771322" cy="2621230"/>
          </a:xfrm>
          <a:prstGeom prst="rect">
            <a:avLst/>
          </a:prstGeom>
        </p:spPr>
        <p:txBody>
          <a:bodyPr wrap="square">
            <a:spAutoFit/>
          </a:bodyPr>
          <a:lstStyle/>
          <a:p>
            <a:pPr defTabSz="825500">
              <a:spcBef>
                <a:spcPts val="1000"/>
              </a:spcBef>
            </a:pPr>
            <a:r>
              <a:rPr lang="en-US" sz="2600" dirty="0">
                <a:solidFill>
                  <a:srgbClr val="AE4844"/>
                </a:solidFill>
                <a:uFill>
                  <a:solidFill>
                    <a:srgbClr val="000000"/>
                  </a:solidFill>
                </a:uFill>
                <a:latin typeface="Lato"/>
                <a:ea typeface="Lato"/>
                <a:cs typeface="Lato"/>
                <a:sym typeface="Lato-Light"/>
              </a:rPr>
              <a:t>Garvey dedicated his organization to the mission of Black unity, Black pride, and an embrace of Africa as the true homeland of all Black people. </a:t>
            </a:r>
          </a:p>
          <a:p>
            <a:pPr defTabSz="825500">
              <a:spcBef>
                <a:spcPts val="1000"/>
              </a:spcBef>
            </a:pPr>
            <a:r>
              <a:rPr lang="en-US" sz="2600" dirty="0">
                <a:solidFill>
                  <a:srgbClr val="AE4844"/>
                </a:solidFill>
                <a:uFill>
                  <a:solidFill>
                    <a:srgbClr val="000000"/>
                  </a:solidFill>
                </a:uFill>
                <a:latin typeface="Lato"/>
                <a:ea typeface="Lato"/>
                <a:cs typeface="Lato"/>
                <a:sym typeface="Lato-Light"/>
              </a:rPr>
              <a:t>U.N.I.A.’s motto was: “One Aim. One God. One Destiny.”</a:t>
            </a:r>
          </a:p>
        </p:txBody>
      </p:sp>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 calcmode="lin" valueType="num">
                                      <p:cBhvr>
                                        <p:cTn id="9" dur="1500" fill="hold"/>
                                        <p:tgtEl>
                                          <p:spTgt spid="5"/>
                                        </p:tgtEl>
                                        <p:attrNameLst>
                                          <p:attrName>style.rotation</p:attrName>
                                        </p:attrNameLst>
                                      </p:cBhvr>
                                      <p:tavLst>
                                        <p:tav tm="0">
                                          <p:val>
                                            <p:fltVal val="90"/>
                                          </p:val>
                                        </p:tav>
                                        <p:tav tm="100000">
                                          <p:val>
                                            <p:fltVal val="0"/>
                                          </p:val>
                                        </p:tav>
                                      </p:tavLst>
                                    </p:anim>
                                    <p:animEffect transition="in" filter="fade">
                                      <p:cBhvr>
                                        <p:cTn id="10" dur="1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Founding the U.N.I.A.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6309360" cy="3909082"/>
          </a:xfrm>
        </p:spPr>
        <p:txBody>
          <a:bodyPr vert="horz" lIns="91440" tIns="45720" rIns="91440" bIns="45720" rtlCol="0" anchor="t">
            <a:noAutofit/>
          </a:bodyPr>
          <a:lstStyle/>
          <a:p>
            <a:r>
              <a:rPr lang="en-US" dirty="0">
                <a:latin typeface="Lato"/>
                <a:ea typeface="Lato"/>
                <a:cs typeface="Lato"/>
              </a:rPr>
              <a:t>In London, Garvey was transformed by </a:t>
            </a:r>
            <a:r>
              <a:rPr lang="en-US" i="1" dirty="0">
                <a:latin typeface="Lato"/>
                <a:ea typeface="Lato"/>
                <a:cs typeface="Lato"/>
              </a:rPr>
              <a:t>Up from Slavery,</a:t>
            </a:r>
            <a:r>
              <a:rPr lang="en-US" dirty="0">
                <a:latin typeface="Lato"/>
                <a:ea typeface="Lato"/>
                <a:cs typeface="Lato"/>
              </a:rPr>
              <a:t> authored by American social entrepreneur Booker T. Washington. The book’s vision of Black independence and development inspired Garvey, and the two men began a correspondence.</a:t>
            </a:r>
          </a:p>
          <a:p>
            <a:r>
              <a:rPr lang="en-US" dirty="0"/>
              <a:t>Garvey first travelled to the USA at his mentor’s invitation – but arrived just after Washington’s untimely death in 1916. </a:t>
            </a:r>
          </a:p>
        </p:txBody>
      </p:sp>
      <p:grpSp>
        <p:nvGrpSpPr>
          <p:cNvPr id="11" name="Group 10">
            <a:extLst>
              <a:ext uri="{FF2B5EF4-FFF2-40B4-BE49-F238E27FC236}">
                <a16:creationId xmlns:a16="http://schemas.microsoft.com/office/drawing/2014/main" id="{9BF39810-6B23-425F-885B-79B190B86BCC}"/>
              </a:ext>
            </a:extLst>
          </p:cNvPr>
          <p:cNvGrpSpPr/>
          <p:nvPr/>
        </p:nvGrpSpPr>
        <p:grpSpPr>
          <a:xfrm>
            <a:off x="8165922" y="457200"/>
            <a:ext cx="3599180" cy="4965700"/>
            <a:chOff x="7926445" y="457200"/>
            <a:chExt cx="3599180" cy="4965700"/>
          </a:xfrm>
        </p:grpSpPr>
        <p:pic>
          <p:nvPicPr>
            <p:cNvPr id="7" name="Picture 6">
              <a:extLst>
                <a:ext uri="{FF2B5EF4-FFF2-40B4-BE49-F238E27FC236}">
                  <a16:creationId xmlns:a16="http://schemas.microsoft.com/office/drawing/2014/main" id="{2933FE29-E661-4641-B2B5-DD1A902D9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3445" y="457200"/>
              <a:ext cx="3031560" cy="4965700"/>
            </a:xfrm>
            <a:prstGeom prst="rect">
              <a:avLst/>
            </a:prstGeom>
          </p:spPr>
        </p:pic>
        <p:pic>
          <p:nvPicPr>
            <p:cNvPr id="10" name="Picture 9">
              <a:extLst>
                <a:ext uri="{FF2B5EF4-FFF2-40B4-BE49-F238E27FC236}">
                  <a16:creationId xmlns:a16="http://schemas.microsoft.com/office/drawing/2014/main" id="{1331F68E-85CE-4731-86F5-EA38D6A35B3B}"/>
                </a:ext>
              </a:extLst>
            </p:cNvPr>
            <p:cNvPicPr>
              <a:picLocks noChangeAspect="1"/>
            </p:cNvPicPr>
            <p:nvPr/>
          </p:nvPicPr>
          <p:blipFill rotWithShape="1">
            <a:blip r:embed="rId4">
              <a:extLst>
                <a:ext uri="{28A0092B-C50C-407E-A947-70E740481C1C}">
                  <a14:useLocalDpi xmlns:a14="http://schemas.microsoft.com/office/drawing/2010/main" val="0"/>
                </a:ext>
              </a:extLst>
            </a:blip>
            <a:srcRect t="-4"/>
            <a:stretch/>
          </p:blipFill>
          <p:spPr>
            <a:xfrm>
              <a:off x="7926445" y="1766259"/>
              <a:ext cx="3599180" cy="3325481"/>
            </a:xfrm>
            <a:prstGeom prst="ellipse">
              <a:avLst/>
            </a:prstGeom>
            <a:effectLst>
              <a:softEdge rad="101600"/>
            </a:effectLst>
          </p:spPr>
        </p:pic>
      </p:grpSp>
      <p:pic>
        <p:nvPicPr>
          <p:cNvPr id="8" name="Graphic 7" descr="Download from cloud">
            <a:hlinkClick r:id="rId5"/>
            <a:extLst>
              <a:ext uri="{FF2B5EF4-FFF2-40B4-BE49-F238E27FC236}">
                <a16:creationId xmlns:a16="http://schemas.microsoft.com/office/drawing/2014/main" id="{319B65A8-951B-4309-9184-0E72BAA0D71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28800" y="5574430"/>
            <a:ext cx="807720" cy="807720"/>
          </a:xfrm>
          <a:prstGeom prst="rect">
            <a:avLst/>
          </a:prstGeom>
        </p:spPr>
      </p:pic>
      <p:sp>
        <p:nvSpPr>
          <p:cNvPr id="9" name="Text Box 16">
            <a:hlinkClick r:id="rId5"/>
            <a:extLst>
              <a:ext uri="{FF2B5EF4-FFF2-40B4-BE49-F238E27FC236}">
                <a16:creationId xmlns:a16="http://schemas.microsoft.com/office/drawing/2014/main" id="{7DD1C9CD-8464-49D2-B882-0D24EF240C50}"/>
              </a:ext>
            </a:extLst>
          </p:cNvPr>
          <p:cNvSpPr txBox="1"/>
          <p:nvPr/>
        </p:nvSpPr>
        <p:spPr>
          <a:xfrm>
            <a:off x="2903219" y="5627136"/>
            <a:ext cx="7614037"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“Pan-Africanist Abroad” to learn more about Garvey’s formative in Central America and London.</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4941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9639961" cy="2103121"/>
          </a:xfrm>
        </p:spPr>
        <p:txBody>
          <a:bodyPr vert="horz" lIns="91440" tIns="45720" rIns="91440" bIns="45720" rtlCol="0" anchor="t">
            <a:noAutofit/>
          </a:bodyPr>
          <a:lstStyle/>
          <a:p>
            <a:r>
              <a:rPr lang="en-US" dirty="0">
                <a:latin typeface="Lato"/>
                <a:ea typeface="Lato"/>
                <a:cs typeface="Lato"/>
              </a:rPr>
              <a:t>Garvey arrived in Harlem, New York City, at a moment of cultural revival in the historically Black neighborhood. The “New Negro” movement had sparked a fire of political activism and </a:t>
            </a:r>
            <a:r>
              <a:rPr lang="en-US" b="1" dirty="0">
                <a:latin typeface="Lato"/>
                <a:ea typeface="Lato"/>
                <a:cs typeface="Lato"/>
              </a:rPr>
              <a:t>Afrocentric</a:t>
            </a:r>
            <a:r>
              <a:rPr lang="en-US" dirty="0">
                <a:latin typeface="Lato"/>
                <a:ea typeface="Lato"/>
                <a:cs typeface="Lato"/>
              </a:rPr>
              <a:t> arts and literature – the beginnings of the Harlem Renaissance, an age of cultural flourishing that lasted through the 1930s.</a:t>
            </a:r>
          </a:p>
        </p:txBody>
      </p:sp>
      <p:pic>
        <p:nvPicPr>
          <p:cNvPr id="5" name="Picture 4">
            <a:extLst>
              <a:ext uri="{FF2B5EF4-FFF2-40B4-BE49-F238E27FC236}">
                <a16:creationId xmlns:a16="http://schemas.microsoft.com/office/drawing/2014/main" id="{3F6739C6-11EF-4FD2-80E4-EEC950B43BDF}"/>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828800" y="3544858"/>
            <a:ext cx="9639961" cy="31302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033004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06001"/>
            <a:ext cx="4748368" cy="2906520"/>
          </a:xfrm>
        </p:spPr>
        <p:txBody>
          <a:bodyPr vert="horz" lIns="91440" tIns="45720" rIns="91440" bIns="45720" rtlCol="0" anchor="t">
            <a:noAutofit/>
          </a:bodyPr>
          <a:lstStyle/>
          <a:p>
            <a:r>
              <a:rPr lang="en-US" dirty="0">
                <a:latin typeface="Lato"/>
                <a:ea typeface="Lato"/>
                <a:cs typeface="Lato"/>
              </a:rPr>
              <a:t>Garvey had extensive public speaking experience in Jamaica, even winning speech contests. But his first public event in Harlem was a disaster. </a:t>
            </a:r>
          </a:p>
          <a:p>
            <a:r>
              <a:rPr lang="en-US" dirty="0">
                <a:latin typeface="Lato"/>
                <a:ea typeface="Lato"/>
                <a:cs typeface="Lato"/>
              </a:rPr>
              <a:t>He stuttered his way through his remarks, enduring the heckling crowd, before literally falling off the stage.</a:t>
            </a:r>
          </a:p>
        </p:txBody>
      </p:sp>
      <p:pic>
        <p:nvPicPr>
          <p:cNvPr id="6" name="Picture 5">
            <a:extLst>
              <a:ext uri="{FF2B5EF4-FFF2-40B4-BE49-F238E27FC236}">
                <a16:creationId xmlns:a16="http://schemas.microsoft.com/office/drawing/2014/main" id="{26163469-6143-4392-9D46-0516A21D3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951" y="1100000"/>
            <a:ext cx="4592770" cy="4733545"/>
          </a:xfrm>
          <a:prstGeom prst="rect">
            <a:avLst/>
          </a:prstGeom>
          <a:ln>
            <a:noFill/>
          </a:ln>
          <a:effectLst>
            <a:softEdge rad="112500"/>
          </a:effectLst>
        </p:spPr>
      </p:pic>
      <p:sp>
        <p:nvSpPr>
          <p:cNvPr id="5" name="Text Box 16">
            <a:extLst>
              <a:ext uri="{FF2B5EF4-FFF2-40B4-BE49-F238E27FC236}">
                <a16:creationId xmlns:a16="http://schemas.microsoft.com/office/drawing/2014/main" id="{A148A098-CBB4-EE29-6931-C862E1F3BB34}"/>
              </a:ext>
            </a:extLst>
          </p:cNvPr>
          <p:cNvSpPr txBox="1"/>
          <p:nvPr/>
        </p:nvSpPr>
        <p:spPr>
          <a:xfrm>
            <a:off x="2105890" y="5539713"/>
            <a:ext cx="4471278" cy="29383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Garvey in scholarly robes, c. early 1920s.</a:t>
            </a:r>
            <a:endParaRPr lang="en-US" dirty="0">
              <a:solidFill>
                <a:schemeClr val="tx1">
                  <a:lumMod val="65000"/>
                  <a:lumOff val="35000"/>
                </a:schemeClr>
              </a:solidFill>
            </a:endParaRPr>
          </a:p>
        </p:txBody>
      </p:sp>
    </p:spTree>
    <p:extLst>
      <p:ext uri="{BB962C8B-B14F-4D97-AF65-F5344CB8AC3E}">
        <p14:creationId xmlns:p14="http://schemas.microsoft.com/office/powerpoint/2010/main" val="356445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836492" y="1297333"/>
            <a:ext cx="6451994" cy="1905001"/>
          </a:xfrm>
        </p:spPr>
        <p:txBody>
          <a:bodyPr vert="horz" lIns="91440" tIns="45720" rIns="91440" bIns="45720" rtlCol="0" anchor="t">
            <a:noAutofit/>
          </a:bodyPr>
          <a:lstStyle/>
          <a:p>
            <a:r>
              <a:rPr lang="en-US" dirty="0">
                <a:latin typeface="Lato"/>
                <a:ea typeface="Lato"/>
                <a:cs typeface="Lato"/>
              </a:rPr>
              <a:t>Dismayed at first, Garvey found inspiration in an unlikely source: the white evangelical preacher Billy Sunday. One of America’s first celebrity pastors, Sunday was famous throughout America in the 1910s and 20s for his </a:t>
            </a:r>
            <a:r>
              <a:rPr lang="en-US" b="1" dirty="0">
                <a:latin typeface="Lato"/>
                <a:ea typeface="Lato"/>
                <a:cs typeface="Lato"/>
              </a:rPr>
              <a:t>charismatic </a:t>
            </a:r>
            <a:r>
              <a:rPr lang="en-US" dirty="0">
                <a:latin typeface="Lato"/>
                <a:ea typeface="Lato"/>
                <a:cs typeface="Lato"/>
              </a:rPr>
              <a:t>preaching.</a:t>
            </a:r>
          </a:p>
          <a:p>
            <a:r>
              <a:rPr lang="en-US" dirty="0">
                <a:latin typeface="Lato"/>
                <a:ea typeface="Lato"/>
                <a:cs typeface="Lato"/>
              </a:rPr>
              <a:t>When Garvey attended Sunday’s big-tent revival, he found the dramatic rhetorical style that would win him the hearts and minds of many working-class Blacks Americans.</a:t>
            </a:r>
          </a:p>
        </p:txBody>
      </p:sp>
      <p:pic>
        <p:nvPicPr>
          <p:cNvPr id="9" name="Picture 8">
            <a:extLst>
              <a:ext uri="{FF2B5EF4-FFF2-40B4-BE49-F238E27FC236}">
                <a16:creationId xmlns:a16="http://schemas.microsoft.com/office/drawing/2014/main" id="{4E228363-DF99-4B33-BD56-490FD06A584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97333"/>
            <a:ext cx="2755636" cy="4746279"/>
          </a:xfrm>
          <a:prstGeom prst="rect">
            <a:avLst/>
          </a:prstGeom>
          <a:effectLst>
            <a:softEdge rad="50800"/>
          </a:effectLst>
        </p:spPr>
      </p:pic>
      <p:sp>
        <p:nvSpPr>
          <p:cNvPr id="5" name="Text Box 16">
            <a:extLst>
              <a:ext uri="{FF2B5EF4-FFF2-40B4-BE49-F238E27FC236}">
                <a16:creationId xmlns:a16="http://schemas.microsoft.com/office/drawing/2014/main" id="{DE15E07D-D14B-0339-9EC5-881A007B70E8}"/>
              </a:ext>
            </a:extLst>
          </p:cNvPr>
          <p:cNvSpPr txBox="1"/>
          <p:nvPr/>
        </p:nvSpPr>
        <p:spPr>
          <a:xfrm>
            <a:off x="1828800" y="6130924"/>
            <a:ext cx="394678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Popular “big tent” evangelist Billy Sunday.</a:t>
            </a:r>
            <a:endParaRPr lang="en-US" dirty="0"/>
          </a:p>
        </p:txBody>
      </p:sp>
    </p:spTree>
    <p:extLst>
      <p:ext uri="{BB962C8B-B14F-4D97-AF65-F5344CB8AC3E}">
        <p14:creationId xmlns:p14="http://schemas.microsoft.com/office/powerpoint/2010/main" val="3350471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16">
            <a:extLst>
              <a:ext uri="{FF2B5EF4-FFF2-40B4-BE49-F238E27FC236}">
                <a16:creationId xmlns:a16="http://schemas.microsoft.com/office/drawing/2014/main" id="{E22BCC5A-FCBE-3143-7654-BC39F98854FE}"/>
              </a:ext>
            </a:extLst>
          </p:cNvPr>
          <p:cNvSpPr txBox="1"/>
          <p:nvPr/>
        </p:nvSpPr>
        <p:spPr>
          <a:xfrm>
            <a:off x="8802876" y="4633264"/>
            <a:ext cx="270781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1917 cover of the NAACP magazine, </a:t>
            </a:r>
            <a:r>
              <a:rPr lang="en-US" sz="2000" dirty="0">
                <a:solidFill>
                  <a:schemeClr val="tx1">
                    <a:lumMod val="65000"/>
                    <a:lumOff val="35000"/>
                  </a:schemeClr>
                </a:solidFill>
                <a:latin typeface="Garamond"/>
                <a:cs typeface="Times New Roman"/>
              </a:rPr>
              <a:t>The Crisis</a:t>
            </a:r>
            <a:r>
              <a:rPr lang="en-US" sz="2000" i="1" dirty="0">
                <a:solidFill>
                  <a:schemeClr val="tx1">
                    <a:lumMod val="65000"/>
                    <a:lumOff val="35000"/>
                  </a:schemeClr>
                </a:solidFill>
                <a:latin typeface="Garamond"/>
                <a:cs typeface="Times New Roman"/>
              </a:rPr>
              <a:t>.</a:t>
            </a:r>
          </a:p>
        </p:txBody>
      </p:sp>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America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156914"/>
            <a:ext cx="6549887" cy="1905001"/>
          </a:xfrm>
        </p:spPr>
        <p:txBody>
          <a:bodyPr vert="horz" lIns="91440" tIns="45720" rIns="91440" bIns="45720" rtlCol="0" anchor="t">
            <a:noAutofit/>
          </a:bodyPr>
          <a:lstStyle/>
          <a:p>
            <a:r>
              <a:rPr lang="en-US" dirty="0">
                <a:latin typeface="Lato"/>
                <a:ea typeface="Lato"/>
                <a:cs typeface="Lato"/>
              </a:rPr>
              <a:t>Garvey took his message of racial pride to the streets of Harlem and beyond, finding a receptive audience among Black Americans who felt little connection to mainstream Black organizations like the NAACP.</a:t>
            </a:r>
          </a:p>
          <a:p>
            <a:r>
              <a:rPr lang="en-US" dirty="0">
                <a:latin typeface="Lato"/>
                <a:ea typeface="Lato"/>
                <a:cs typeface="Lato"/>
              </a:rPr>
              <a:t>Garvey was deeply suspicious of such groups and didn’t hide his contempt for their emphasis on integration. Neither did he disguise his distrust of the white liberals upon whose support they depended.</a:t>
            </a:r>
          </a:p>
        </p:txBody>
      </p:sp>
      <p:pic>
        <p:nvPicPr>
          <p:cNvPr id="4" name="Graphic 3" descr="Download from cloud">
            <a:hlinkClick r:id="rId3"/>
            <a:extLst>
              <a:ext uri="{FF2B5EF4-FFF2-40B4-BE49-F238E27FC236}">
                <a16:creationId xmlns:a16="http://schemas.microsoft.com/office/drawing/2014/main" id="{3FAEDECD-2725-40A3-8340-B9CDF0C87A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540374"/>
            <a:ext cx="807720" cy="807720"/>
          </a:xfrm>
          <a:prstGeom prst="rect">
            <a:avLst/>
          </a:prstGeom>
        </p:spPr>
      </p:pic>
      <p:sp>
        <p:nvSpPr>
          <p:cNvPr id="5" name="Text Box 16">
            <a:hlinkClick r:id="rId3"/>
            <a:extLst>
              <a:ext uri="{FF2B5EF4-FFF2-40B4-BE49-F238E27FC236}">
                <a16:creationId xmlns:a16="http://schemas.microsoft.com/office/drawing/2014/main" id="{960FADE7-3B27-41D4-B89E-B0575626CFDA}"/>
              </a:ext>
            </a:extLst>
          </p:cNvPr>
          <p:cNvSpPr txBox="1"/>
          <p:nvPr/>
        </p:nvSpPr>
        <p:spPr>
          <a:xfrm>
            <a:off x="2903220" y="5593080"/>
            <a:ext cx="7793973"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dirty="0">
                <a:effectLst/>
                <a:latin typeface="Garamond"/>
                <a:ea typeface="Calibri" panose="020F0502020204030204" pitchFamily="34" charset="0"/>
                <a:cs typeface="Times New Roman"/>
              </a:rPr>
              <a:t>Download the Case Study “Twenty-Five Cents a Month” to learn more about the structure and membership of </a:t>
            </a:r>
            <a:r>
              <a:rPr lang="en-US" sz="2400" dirty="0">
                <a:latin typeface="Garamond"/>
                <a:ea typeface="Calibri" panose="020F0502020204030204" pitchFamily="34" charset="0"/>
                <a:cs typeface="Times New Roman"/>
              </a:rPr>
              <a:t>the U.N.I.A</a:t>
            </a:r>
            <a:r>
              <a:rPr lang="en-US" sz="2400" dirty="0">
                <a:effectLst/>
                <a:latin typeface="Garamond"/>
                <a:ea typeface="Calibri" panose="020F0502020204030204" pitchFamily="34" charset="0"/>
                <a:cs typeface="Times New Roman"/>
              </a:rPr>
              <a:t>.</a:t>
            </a:r>
          </a:p>
        </p:txBody>
      </p:sp>
      <p:pic>
        <p:nvPicPr>
          <p:cNvPr id="10" name="Picture 9">
            <a:extLst>
              <a:ext uri="{FF2B5EF4-FFF2-40B4-BE49-F238E27FC236}">
                <a16:creationId xmlns:a16="http://schemas.microsoft.com/office/drawing/2014/main" id="{7364A221-E36B-42DE-A9EC-71D35D47D9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2876" y="594430"/>
            <a:ext cx="2538036" cy="37330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42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Wholesale Massacre”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9492343" cy="1905001"/>
          </a:xfrm>
        </p:spPr>
        <p:txBody>
          <a:bodyPr vert="horz" lIns="91440" tIns="45720" rIns="91440" bIns="45720" rtlCol="0" anchor="t">
            <a:noAutofit/>
          </a:bodyPr>
          <a:lstStyle/>
          <a:p>
            <a:r>
              <a:rPr lang="en-US" dirty="0">
                <a:latin typeface="Lato"/>
                <a:ea typeface="Lato"/>
                <a:cs typeface="Lato"/>
              </a:rPr>
              <a:t>In July 1917, after a month of labor disputes in which Black workers were used as strikebreakers against unionized white laborers, East St. Louis, Illinois, descended into racist violence. At least 100 Black residents were killed by roving white mobs. </a:t>
            </a:r>
            <a:endParaRPr lang="en-US" dirty="0"/>
          </a:p>
        </p:txBody>
      </p:sp>
      <p:pic>
        <p:nvPicPr>
          <p:cNvPr id="7" name="Picture 6">
            <a:extLst>
              <a:ext uri="{FF2B5EF4-FFF2-40B4-BE49-F238E27FC236}">
                <a16:creationId xmlns:a16="http://schemas.microsoft.com/office/drawing/2014/main" id="{DA58870E-2493-4EEE-AC66-1AE7DA0E492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407043" y="3218181"/>
            <a:ext cx="8937357" cy="3716020"/>
          </a:xfrm>
          <a:prstGeom prst="rect">
            <a:avLst/>
          </a:prstGeom>
          <a:effectLst>
            <a:softEdge rad="63500"/>
          </a:effectLst>
        </p:spPr>
      </p:pic>
      <p:sp>
        <p:nvSpPr>
          <p:cNvPr id="5" name="Text Box 16">
            <a:extLst>
              <a:ext uri="{FF2B5EF4-FFF2-40B4-BE49-F238E27FC236}">
                <a16:creationId xmlns:a16="http://schemas.microsoft.com/office/drawing/2014/main" id="{20870F4C-D907-E0CA-92B4-D5DFADC7196F}"/>
              </a:ext>
            </a:extLst>
          </p:cNvPr>
          <p:cNvSpPr txBox="1"/>
          <p:nvPr/>
        </p:nvSpPr>
        <p:spPr>
          <a:xfrm>
            <a:off x="1828800" y="4183948"/>
            <a:ext cx="1403486"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Eye-witness illustration of the 1917 East St. Louis massacre, St. Louis Globe-Democrat.</a:t>
            </a:r>
            <a:endParaRPr lang="en-US">
              <a:solidFill>
                <a:schemeClr val="tx1">
                  <a:lumMod val="65000"/>
                  <a:lumOff val="35000"/>
                </a:schemeClr>
              </a:solidFill>
            </a:endParaRPr>
          </a:p>
        </p:txBody>
      </p:sp>
    </p:spTree>
    <p:extLst>
      <p:ext uri="{BB962C8B-B14F-4D97-AF65-F5344CB8AC3E}">
        <p14:creationId xmlns:p14="http://schemas.microsoft.com/office/powerpoint/2010/main" val="3756748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ppt_x</p:attrName>
                                        </p:attrNameLst>
                                      </p:cBhvr>
                                      <p:tavLst>
                                        <p:tav tm="0">
                                          <p:val>
                                            <p:strVal val="#ppt_x"/>
                                          </p:val>
                                        </p:tav>
                                        <p:tav tm="100000">
                                          <p:val>
                                            <p:strVal val="#ppt_x"/>
                                          </p:val>
                                        </p:tav>
                                      </p:tavLst>
                                    </p:anim>
                                    <p:anim calcmode="lin" valueType="num">
                                      <p:cBhvr>
                                        <p:cTn id="9" dur="2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ppt_x</p:attrName>
                                        </p:attrNameLst>
                                      </p:cBhvr>
                                      <p:tavLst>
                                        <p:tav tm="0">
                                          <p:val>
                                            <p:strVal val="#ppt_x"/>
                                          </p:val>
                                        </p:tav>
                                        <p:tav tm="100000">
                                          <p:val>
                                            <p:strVal val="#ppt_x"/>
                                          </p:val>
                                        </p:tav>
                                      </p:tavLst>
                                    </p:anim>
                                    <p:anim calcmode="lin" valueType="num">
                                      <p:cBhvr>
                                        <p:cTn id="14"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Wholesale Massacre”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35818"/>
            <a:ext cx="4680857" cy="2699469"/>
          </a:xfrm>
        </p:spPr>
        <p:txBody>
          <a:bodyPr vert="horz" lIns="91440" tIns="45720" rIns="91440" bIns="45720" rtlCol="0" anchor="t">
            <a:noAutofit/>
          </a:bodyPr>
          <a:lstStyle/>
          <a:p>
            <a:r>
              <a:rPr lang="en-US" dirty="0">
                <a:latin typeface="Lato"/>
                <a:ea typeface="Lato"/>
                <a:cs typeface="Lato"/>
              </a:rPr>
              <a:t>News of this outrage shocked Black Americans, especially as many of their sons, drafted for World War I, were fighting and dying in Europe.</a:t>
            </a:r>
          </a:p>
          <a:p>
            <a:r>
              <a:rPr lang="en-US" dirty="0">
                <a:latin typeface="Lato"/>
                <a:ea typeface="Lato"/>
                <a:cs typeface="Lato"/>
              </a:rPr>
              <a:t>The violence of 1917 presaged the “Red Summer” of 1919, which saw race riots across the country and catastrophes like the 1921 Tulsa massacre.</a:t>
            </a:r>
          </a:p>
        </p:txBody>
      </p:sp>
      <p:pic>
        <p:nvPicPr>
          <p:cNvPr id="5" name="Picture 4">
            <a:extLst>
              <a:ext uri="{FF2B5EF4-FFF2-40B4-BE49-F238E27FC236}">
                <a16:creationId xmlns:a16="http://schemas.microsoft.com/office/drawing/2014/main" id="{EBF833E7-1010-47DD-8266-747ADEB0425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92686" y="1210021"/>
            <a:ext cx="5191554" cy="5255854"/>
          </a:xfrm>
          <a:prstGeom prst="rect">
            <a:avLst/>
          </a:prstGeom>
          <a:effectLst>
            <a:softEdge rad="38100"/>
          </a:effectLst>
        </p:spPr>
      </p:pic>
      <p:sp>
        <p:nvSpPr>
          <p:cNvPr id="6" name="Text Box 16">
            <a:extLst>
              <a:ext uri="{FF2B5EF4-FFF2-40B4-BE49-F238E27FC236}">
                <a16:creationId xmlns:a16="http://schemas.microsoft.com/office/drawing/2014/main" id="{7F5ACA53-2B39-5114-CCAC-D4D2E64420AA}"/>
              </a:ext>
            </a:extLst>
          </p:cNvPr>
          <p:cNvSpPr txBox="1"/>
          <p:nvPr/>
        </p:nvSpPr>
        <p:spPr>
          <a:xfrm>
            <a:off x="1828800" y="5777220"/>
            <a:ext cx="471868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African-American troops marching up 5th Ave to training camp, February 1918. </a:t>
            </a:r>
            <a:endParaRPr lang="en-US" dirty="0">
              <a:solidFill>
                <a:schemeClr val="tx1">
                  <a:lumMod val="65000"/>
                  <a:lumOff val="35000"/>
                </a:schemeClr>
              </a:solidFill>
            </a:endParaRPr>
          </a:p>
        </p:txBody>
      </p:sp>
    </p:spTree>
    <p:extLst>
      <p:ext uri="{BB962C8B-B14F-4D97-AF65-F5344CB8AC3E}">
        <p14:creationId xmlns:p14="http://schemas.microsoft.com/office/powerpoint/2010/main" val="305055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Wholesale Massacre”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7078916" y="1219937"/>
            <a:ext cx="4457822" cy="2255521"/>
          </a:xfrm>
        </p:spPr>
        <p:txBody>
          <a:bodyPr vert="horz" lIns="91440" tIns="45720" rIns="91440" bIns="45720" rtlCol="0" anchor="t">
            <a:noAutofit/>
          </a:bodyPr>
          <a:lstStyle/>
          <a:p>
            <a:r>
              <a:rPr lang="en-US" dirty="0">
                <a:latin typeface="Lato"/>
                <a:ea typeface="Lato"/>
                <a:cs typeface="Lato"/>
              </a:rPr>
              <a:t>The NAACP staged a “silent parade” in Harlem – a strategy they’d deployed before with a powerful impact – to protest the violence in East St. Louis.</a:t>
            </a:r>
          </a:p>
          <a:p>
            <a:r>
              <a:rPr lang="en-US" dirty="0"/>
              <a:t>But Garvey took a more militant stance, calling for armed self-defense in the wake of this “wholesale massacre of our people.”</a:t>
            </a:r>
          </a:p>
        </p:txBody>
      </p:sp>
      <p:pic>
        <p:nvPicPr>
          <p:cNvPr id="5" name="Picture 4">
            <a:extLst>
              <a:ext uri="{FF2B5EF4-FFF2-40B4-BE49-F238E27FC236}">
                <a16:creationId xmlns:a16="http://schemas.microsoft.com/office/drawing/2014/main" id="{8323B3BC-20A8-4489-A65E-97B73F1B0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20650"/>
            <a:ext cx="4905046" cy="3683725"/>
          </a:xfrm>
          <a:prstGeom prst="rect">
            <a:avLst/>
          </a:prstGeom>
          <a:ln>
            <a:noFill/>
          </a:ln>
          <a:effectLst>
            <a:softEdge rad="112500"/>
          </a:effectLst>
        </p:spPr>
      </p:pic>
      <p:sp>
        <p:nvSpPr>
          <p:cNvPr id="7" name="Text Box 16">
            <a:extLst>
              <a:ext uri="{FF2B5EF4-FFF2-40B4-BE49-F238E27FC236}">
                <a16:creationId xmlns:a16="http://schemas.microsoft.com/office/drawing/2014/main" id="{899ED14C-E781-93A4-B30B-F1C31B9B1A09}"/>
              </a:ext>
            </a:extLst>
          </p:cNvPr>
          <p:cNvSpPr txBox="1"/>
          <p:nvPr/>
        </p:nvSpPr>
        <p:spPr>
          <a:xfrm>
            <a:off x="2010228" y="4942649"/>
            <a:ext cx="456144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NAACP “silent protest parade” against lynching and the East St. Louis violence, July 1917.</a:t>
            </a:r>
            <a:endParaRPr lang="en-US" dirty="0">
              <a:solidFill>
                <a:schemeClr val="tx1">
                  <a:lumMod val="65000"/>
                  <a:lumOff val="35000"/>
                </a:schemeClr>
              </a:solidFill>
            </a:endParaRPr>
          </a:p>
        </p:txBody>
      </p:sp>
    </p:spTree>
    <p:extLst>
      <p:ext uri="{BB962C8B-B14F-4D97-AF65-F5344CB8AC3E}">
        <p14:creationId xmlns:p14="http://schemas.microsoft.com/office/powerpoint/2010/main" val="112714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“White Man’s War”</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242480" y="1325880"/>
            <a:ext cx="6231064" cy="2103120"/>
          </a:xfrm>
        </p:spPr>
        <p:txBody>
          <a:bodyPr vert="horz" lIns="91440" tIns="45720" rIns="91440" bIns="45720" rtlCol="0" anchor="t">
            <a:noAutofit/>
          </a:bodyPr>
          <a:lstStyle/>
          <a:p>
            <a:r>
              <a:rPr lang="en-US" dirty="0"/>
              <a:t>In his speeches, Garvey lambasted America’s ongoing war in Europe. </a:t>
            </a:r>
          </a:p>
          <a:p>
            <a:r>
              <a:rPr lang="en-US" dirty="0"/>
              <a:t>He hammered on the profound hypocrisy of the U.S. government lecturing the world about the defense of democracy and condemning German crimes against civilians – all while bloodshed and discrimination were happening at home. </a:t>
            </a:r>
          </a:p>
        </p:txBody>
      </p:sp>
      <p:pic>
        <p:nvPicPr>
          <p:cNvPr id="7" name="Picture 6">
            <a:extLst>
              <a:ext uri="{FF2B5EF4-FFF2-40B4-BE49-F238E27FC236}">
                <a16:creationId xmlns:a16="http://schemas.microsoft.com/office/drawing/2014/main" id="{278400A8-3FBB-44B3-86ED-82A5DD1698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25880"/>
            <a:ext cx="3104553" cy="463560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ext Box 16">
            <a:extLst>
              <a:ext uri="{FF2B5EF4-FFF2-40B4-BE49-F238E27FC236}">
                <a16:creationId xmlns:a16="http://schemas.microsoft.com/office/drawing/2014/main" id="{D144259A-C1F7-15F4-E99D-A7CEE61BFAF9}"/>
              </a:ext>
            </a:extLst>
          </p:cNvPr>
          <p:cNvSpPr txBox="1"/>
          <p:nvPr/>
        </p:nvSpPr>
        <p:spPr>
          <a:xfrm>
            <a:off x="5239657" y="5051506"/>
            <a:ext cx="589642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WWI recruitment poster by Harry R. Hopps for the U.S. Army depicts Germany, with its spiked helmet labeled "militarism," as a "mad brute" dragging a helpless maiden as he marches on America.</a:t>
            </a:r>
          </a:p>
        </p:txBody>
      </p:sp>
    </p:spTree>
    <p:extLst>
      <p:ext uri="{BB962C8B-B14F-4D97-AF65-F5344CB8AC3E}">
        <p14:creationId xmlns:p14="http://schemas.microsoft.com/office/powerpoint/2010/main" val="57050377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371600"/>
            <a:ext cx="6659217" cy="717550"/>
          </a:xfrm>
        </p:spPr>
        <p:txBody>
          <a:bodyPr vert="horz" lIns="91440" tIns="45720" rIns="91440" bIns="45720" rtlCol="0" anchor="t">
            <a:noAutofit/>
          </a:bodyPr>
          <a:lstStyle/>
          <a:p>
            <a:pPr>
              <a:spcAft>
                <a:spcPts val="1000"/>
              </a:spcAft>
            </a:pPr>
            <a:r>
              <a:rPr lang="en-US" dirty="0">
                <a:latin typeface="Lato"/>
                <a:ea typeface="Lato"/>
                <a:cs typeface="Lato"/>
              </a:rPr>
              <a:t>Charismatic and controversial, this Jamaican-born leader built a short-lived, but wildly influential, international Black Power movement, winning the love and admiration of everyday men and women of African descent around the world. </a:t>
            </a:r>
            <a:endParaRPr lang="en-US" dirty="0"/>
          </a:p>
          <a:p>
            <a:pPr>
              <a:spcAft>
                <a:spcPts val="1000"/>
              </a:spcAft>
            </a:pPr>
            <a:r>
              <a:rPr lang="en-US" dirty="0">
                <a:latin typeface="Lato"/>
                <a:ea typeface="Lato"/>
                <a:cs typeface="Lato"/>
              </a:rPr>
              <a:t>Garvey made many enemies, both in the halls of power and among other Black leaders who believed his </a:t>
            </a:r>
            <a:r>
              <a:rPr lang="en-US" b="1" dirty="0">
                <a:latin typeface="Lato"/>
                <a:ea typeface="Lato"/>
                <a:cs typeface="Lato"/>
              </a:rPr>
              <a:t>Pan-African </a:t>
            </a:r>
            <a:r>
              <a:rPr lang="en-US" dirty="0">
                <a:latin typeface="Lato"/>
                <a:ea typeface="Lato"/>
                <a:cs typeface="Lato"/>
              </a:rPr>
              <a:t>philosophy undermined integration efforts.</a:t>
            </a:r>
          </a:p>
        </p:txBody>
      </p:sp>
      <p:pic>
        <p:nvPicPr>
          <p:cNvPr id="3" name="Picture 2">
            <a:extLst>
              <a:ext uri="{FF2B5EF4-FFF2-40B4-BE49-F238E27FC236}">
                <a16:creationId xmlns:a16="http://schemas.microsoft.com/office/drawing/2014/main" id="{91D5E655-DEFF-44D4-B653-05EF10AF47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561859" y="1174750"/>
            <a:ext cx="3020363" cy="3794815"/>
          </a:xfrm>
          <a:prstGeom prst="ellipse">
            <a:avLst/>
          </a:prstGeom>
          <a:effectLst>
            <a:softEdge rad="177800"/>
          </a:effectLst>
        </p:spPr>
      </p:pic>
      <p:sp>
        <p:nvSpPr>
          <p:cNvPr id="7" name="Text Box 16">
            <a:extLst>
              <a:ext uri="{FF2B5EF4-FFF2-40B4-BE49-F238E27FC236}">
                <a16:creationId xmlns:a16="http://schemas.microsoft.com/office/drawing/2014/main" id="{D2CF4913-414A-4723-9C45-A75C0AC999CC}"/>
              </a:ext>
            </a:extLst>
          </p:cNvPr>
          <p:cNvSpPr txBox="1"/>
          <p:nvPr/>
        </p:nvSpPr>
        <p:spPr>
          <a:xfrm>
            <a:off x="8810708" y="5111819"/>
            <a:ext cx="286494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400" b="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Marcus Garvey</a:t>
            </a:r>
            <a:endParaRPr lang="en-US" sz="2400" b="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75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“White Man’s War”</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325880"/>
            <a:ext cx="5780315" cy="2103120"/>
          </a:xfrm>
        </p:spPr>
        <p:txBody>
          <a:bodyPr vert="horz" lIns="91440" tIns="45720" rIns="91440" bIns="45720" rtlCol="0" anchor="t">
            <a:noAutofit/>
          </a:bodyPr>
          <a:lstStyle/>
          <a:p>
            <a:r>
              <a:rPr lang="en-US" dirty="0">
                <a:latin typeface="Lato"/>
                <a:ea typeface="Lato"/>
                <a:cs typeface="Lato"/>
              </a:rPr>
              <a:t>Garvey denounced the war in Europe, World War I, as a white man’s war. </a:t>
            </a:r>
          </a:p>
          <a:p>
            <a:r>
              <a:rPr lang="en-US" dirty="0">
                <a:latin typeface="Lato"/>
                <a:ea typeface="Lato"/>
                <a:cs typeface="Lato"/>
              </a:rPr>
              <a:t>At a moment when Uncle Sam was keen to recruit Black Americans to support the war effort, Garvey was very controversial – and, by some, increasingly respected.</a:t>
            </a:r>
          </a:p>
        </p:txBody>
      </p:sp>
      <p:pic>
        <p:nvPicPr>
          <p:cNvPr id="4" name="Graphic 3" descr="Download from cloud">
            <a:hlinkClick r:id="rId3"/>
            <a:extLst>
              <a:ext uri="{FF2B5EF4-FFF2-40B4-BE49-F238E27FC236}">
                <a16:creationId xmlns:a16="http://schemas.microsoft.com/office/drawing/2014/main" id="{3FAEDECD-2725-40A3-8340-B9CDF0C87A6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479415"/>
            <a:ext cx="807720" cy="807720"/>
          </a:xfrm>
          <a:prstGeom prst="rect">
            <a:avLst/>
          </a:prstGeom>
        </p:spPr>
      </p:pic>
      <p:sp>
        <p:nvSpPr>
          <p:cNvPr id="5" name="Text Box 16">
            <a:hlinkClick r:id="rId3"/>
            <a:extLst>
              <a:ext uri="{FF2B5EF4-FFF2-40B4-BE49-F238E27FC236}">
                <a16:creationId xmlns:a16="http://schemas.microsoft.com/office/drawing/2014/main" id="{960FADE7-3B27-41D4-B89E-B0575626CFDA}"/>
              </a:ext>
            </a:extLst>
          </p:cNvPr>
          <p:cNvSpPr txBox="1"/>
          <p:nvPr/>
        </p:nvSpPr>
        <p:spPr>
          <a:xfrm>
            <a:off x="2903220" y="5532121"/>
            <a:ext cx="8503920"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“The War Comes Home” to learn more about the East St. Louis massacre and how it shaped Garvey’s era.</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C6EF530C-0D32-4B49-A806-631A2D7984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4258" y="518159"/>
            <a:ext cx="3362882" cy="4746171"/>
          </a:xfrm>
          <a:prstGeom prst="rect">
            <a:avLst/>
          </a:prstGeom>
          <a:ln>
            <a:noFill/>
          </a:ln>
          <a:effectLst>
            <a:softEdge rad="112500"/>
          </a:effectLst>
        </p:spPr>
      </p:pic>
      <p:sp>
        <p:nvSpPr>
          <p:cNvPr id="8" name="Text Box 16">
            <a:extLst>
              <a:ext uri="{FF2B5EF4-FFF2-40B4-BE49-F238E27FC236}">
                <a16:creationId xmlns:a16="http://schemas.microsoft.com/office/drawing/2014/main" id="{ACF567A2-E619-BCE0-B05A-E84D6C491C01}"/>
              </a:ext>
            </a:extLst>
          </p:cNvPr>
          <p:cNvSpPr txBox="1"/>
          <p:nvPr/>
        </p:nvSpPr>
        <p:spPr>
          <a:xfrm>
            <a:off x="4102704" y="4567696"/>
            <a:ext cx="3823633"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Poster for a WWI-era propaganda film encouraging Black support for the war effort.</a:t>
            </a:r>
            <a:endParaRPr lang="en-US" dirty="0">
              <a:solidFill>
                <a:schemeClr val="tx1">
                  <a:lumMod val="65000"/>
                  <a:lumOff val="35000"/>
                </a:schemeClr>
              </a:solidFill>
            </a:endParaRPr>
          </a:p>
        </p:txBody>
      </p:sp>
    </p:spTree>
    <p:extLst>
      <p:ext uri="{BB962C8B-B14F-4D97-AF65-F5344CB8AC3E}">
        <p14:creationId xmlns:p14="http://schemas.microsoft.com/office/powerpoint/2010/main" val="63073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p:txBody>
          <a:bodyPr/>
          <a:lstStyle/>
          <a:p>
            <a:r>
              <a:rPr lang="en-US" dirty="0"/>
              <a:t>Back to Africa</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5687309" y="1140366"/>
            <a:ext cx="5881366" cy="3028407"/>
          </a:xfrm>
        </p:spPr>
        <p:txBody>
          <a:bodyPr vert="horz" lIns="91440" tIns="45720" rIns="91440" bIns="45720" rtlCol="0" anchor="t">
            <a:noAutofit/>
          </a:bodyPr>
          <a:lstStyle/>
          <a:p>
            <a:r>
              <a:rPr lang="en-US" dirty="0">
                <a:latin typeface="Lato"/>
                <a:ea typeface="Lato"/>
                <a:cs typeface="Lato"/>
              </a:rPr>
              <a:t>Garvey truly believed that Black people in the</a:t>
            </a:r>
            <a:r>
              <a:rPr lang="en-US" b="1" dirty="0">
                <a:latin typeface="Lato"/>
                <a:ea typeface="Lato"/>
                <a:cs typeface="Lato"/>
              </a:rPr>
              <a:t> diaspora</a:t>
            </a:r>
            <a:r>
              <a:rPr lang="en-US" dirty="0">
                <a:latin typeface="Lato"/>
                <a:ea typeface="Lato"/>
                <a:cs typeface="Lato"/>
              </a:rPr>
              <a:t> should share a common political cause and, eventually, a government with the peoples of Africa – a vast continent which he actually knew little about. </a:t>
            </a:r>
          </a:p>
          <a:p>
            <a:r>
              <a:rPr lang="en-US" dirty="0">
                <a:latin typeface="Lato"/>
                <a:ea typeface="Lato"/>
                <a:cs typeface="Lato"/>
              </a:rPr>
              <a:t>Garvey could be quite condescending towards native Africans, describing them as “primitive” and imagining Blacks like himself playing a “civilizing” role in a new Pan-African society.</a:t>
            </a:r>
          </a:p>
        </p:txBody>
      </p:sp>
      <p:pic>
        <p:nvPicPr>
          <p:cNvPr id="8" name="Picture 7">
            <a:extLst>
              <a:ext uri="{FF2B5EF4-FFF2-40B4-BE49-F238E27FC236}">
                <a16:creationId xmlns:a16="http://schemas.microsoft.com/office/drawing/2014/main" id="{495C52F5-1953-451B-8B9F-F485B6416C0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00843"/>
            <a:ext cx="3683500" cy="3955358"/>
          </a:xfrm>
          <a:prstGeom prst="rect">
            <a:avLst/>
          </a:prstGeom>
          <a:effectLst>
            <a:softEdge rad="25400"/>
          </a:effectLst>
        </p:spPr>
      </p:pic>
      <p:sp>
        <p:nvSpPr>
          <p:cNvPr id="6" name="Rectangle 5">
            <a:extLst>
              <a:ext uri="{FF2B5EF4-FFF2-40B4-BE49-F238E27FC236}">
                <a16:creationId xmlns:a16="http://schemas.microsoft.com/office/drawing/2014/main" id="{5F9BD739-88D2-42BB-A1B0-1C5AB51319E2}"/>
              </a:ext>
            </a:extLst>
          </p:cNvPr>
          <p:cNvSpPr/>
          <p:nvPr/>
        </p:nvSpPr>
        <p:spPr>
          <a:xfrm>
            <a:off x="1828801" y="5158071"/>
            <a:ext cx="3683500" cy="400110"/>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General Map of Africa, 1909.</a:t>
            </a:r>
            <a:endParaRPr lang="en-US"/>
          </a:p>
        </p:txBody>
      </p:sp>
    </p:spTree>
    <p:extLst>
      <p:ext uri="{BB962C8B-B14F-4D97-AF65-F5344CB8AC3E}">
        <p14:creationId xmlns:p14="http://schemas.microsoft.com/office/powerpoint/2010/main" val="135111853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p:txBody>
          <a:bodyPr/>
          <a:lstStyle/>
          <a:p>
            <a:r>
              <a:rPr lang="en-US" dirty="0"/>
              <a:t>Back to Africa</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6892159" y="1210021"/>
            <a:ext cx="4567658" cy="1961331"/>
          </a:xfrm>
        </p:spPr>
        <p:txBody>
          <a:bodyPr vert="horz" lIns="91440" tIns="45720" rIns="91440" bIns="45720" rtlCol="0" anchor="t">
            <a:noAutofit/>
          </a:bodyPr>
          <a:lstStyle/>
          <a:p>
            <a:r>
              <a:rPr lang="en-US" dirty="0"/>
              <a:t>But Garvey’s vision also gave millions of Black Americans and West Indians a shared sense of pride in their ancestry, an identity that valued the dignity of their own people above and beyond the faint promise of racial integration. </a:t>
            </a:r>
          </a:p>
        </p:txBody>
      </p:sp>
      <p:pic>
        <p:nvPicPr>
          <p:cNvPr id="5" name="Picture 4">
            <a:extLst>
              <a:ext uri="{FF2B5EF4-FFF2-40B4-BE49-F238E27FC236}">
                <a16:creationId xmlns:a16="http://schemas.microsoft.com/office/drawing/2014/main" id="{4C7CAD05-14FD-4CC2-8665-965CE7596CD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924009" y="1210021"/>
            <a:ext cx="4872942" cy="4776639"/>
          </a:xfrm>
          <a:prstGeom prst="rect">
            <a:avLst/>
          </a:prstGeom>
          <a:effectLst>
            <a:softEdge rad="38100"/>
          </a:effectLst>
        </p:spPr>
      </p:pic>
      <p:sp>
        <p:nvSpPr>
          <p:cNvPr id="6" name="Rectangle 5">
            <a:extLst>
              <a:ext uri="{FF2B5EF4-FFF2-40B4-BE49-F238E27FC236}">
                <a16:creationId xmlns:a16="http://schemas.microsoft.com/office/drawing/2014/main" id="{8604D911-4844-493B-AD31-681660237883}"/>
              </a:ext>
            </a:extLst>
          </p:cNvPr>
          <p:cNvSpPr/>
          <p:nvPr/>
        </p:nvSpPr>
        <p:spPr>
          <a:xfrm>
            <a:off x="6892160" y="5278774"/>
            <a:ext cx="4567657" cy="707886"/>
          </a:xfrm>
          <a:prstGeom prst="rect">
            <a:avLst/>
          </a:prstGeom>
        </p:spPr>
        <p:txBody>
          <a:bodyPr wrap="square">
            <a:spAutoFit/>
          </a:bodyPr>
          <a:lstStyle/>
          <a:p>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Map detail showing Belgian, German, English, Portuguese, French, and other European claims.</a:t>
            </a:r>
          </a:p>
        </p:txBody>
      </p:sp>
      <p:pic>
        <p:nvPicPr>
          <p:cNvPr id="7" name="Picture 6">
            <a:extLst>
              <a:ext uri="{FF2B5EF4-FFF2-40B4-BE49-F238E27FC236}">
                <a16:creationId xmlns:a16="http://schemas.microsoft.com/office/drawing/2014/main" id="{18BD065F-6DF7-4AC4-8AD5-75819304B1E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633189" y="4101762"/>
            <a:ext cx="1932972" cy="2155947"/>
          </a:xfrm>
          <a:prstGeom prst="rect">
            <a:avLst/>
          </a:prstGeom>
          <a:effectLst>
            <a:glow rad="101600">
              <a:schemeClr val="accent2">
                <a:satMod val="175000"/>
                <a:alpha val="40000"/>
              </a:schemeClr>
            </a:glow>
            <a:outerShdw blurRad="50800" dist="38100" dir="2700000" sx="106000" sy="106000" algn="tl" rotWithShape="0">
              <a:prstClr val="black">
                <a:alpha val="40000"/>
              </a:prstClr>
            </a:outerShdw>
            <a:softEdge rad="38100"/>
          </a:effectLst>
        </p:spPr>
      </p:pic>
    </p:spTree>
    <p:extLst>
      <p:ext uri="{BB962C8B-B14F-4D97-AF65-F5344CB8AC3E}">
        <p14:creationId xmlns:p14="http://schemas.microsoft.com/office/powerpoint/2010/main" val="41592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“Africa for the Africans”</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5030529" cy="1905001"/>
          </a:xfrm>
        </p:spPr>
        <p:txBody>
          <a:bodyPr vert="horz" lIns="91440" tIns="45720" rIns="91440" bIns="45720" rtlCol="0" anchor="t">
            <a:noAutofit/>
          </a:bodyPr>
          <a:lstStyle/>
          <a:p>
            <a:r>
              <a:rPr lang="en-US" dirty="0">
                <a:latin typeface="Lato"/>
                <a:ea typeface="Lato"/>
                <a:cs typeface="Lato"/>
              </a:rPr>
              <a:t>During the 1919 Paris Peace Conference, the victorious allied powers laid out their plan for the postwar world. American leaders argued that the old European empires should grant its colonies the right of “self determination.”</a:t>
            </a:r>
          </a:p>
          <a:p>
            <a:r>
              <a:rPr lang="en-US" dirty="0">
                <a:latin typeface="Lato"/>
                <a:ea typeface="Lato"/>
                <a:cs typeface="Lato"/>
              </a:rPr>
              <a:t>But no European empire was prepared to risk its wealth and power, especially in victory.</a:t>
            </a:r>
          </a:p>
        </p:txBody>
      </p:sp>
      <p:pic>
        <p:nvPicPr>
          <p:cNvPr id="11" name="Picture 10">
            <a:extLst>
              <a:ext uri="{FF2B5EF4-FFF2-40B4-BE49-F238E27FC236}">
                <a16:creationId xmlns:a16="http://schemas.microsoft.com/office/drawing/2014/main" id="{2A73496F-43FB-4121-A73B-5F6B7D2E8E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9614" y="1210021"/>
            <a:ext cx="4015340" cy="4376392"/>
          </a:xfrm>
          <a:prstGeom prst="rect">
            <a:avLst/>
          </a:prstGeom>
          <a:effectLst>
            <a:softEdge rad="38100"/>
          </a:effectLst>
        </p:spPr>
      </p:pic>
      <p:sp>
        <p:nvSpPr>
          <p:cNvPr id="5" name="Text Box 16">
            <a:extLst>
              <a:ext uri="{FF2B5EF4-FFF2-40B4-BE49-F238E27FC236}">
                <a16:creationId xmlns:a16="http://schemas.microsoft.com/office/drawing/2014/main" id="{A63A2F63-C21C-AA75-56F8-1FD25A68B5CA}"/>
              </a:ext>
            </a:extLst>
          </p:cNvPr>
          <p:cNvSpPr txBox="1"/>
          <p:nvPr/>
        </p:nvSpPr>
        <p:spPr>
          <a:xfrm>
            <a:off x="4669675" y="5702271"/>
            <a:ext cx="665527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"Signing of the Treaty of Versailles, 1919."</a:t>
            </a:r>
            <a:r>
              <a:rPr lang="en-US" sz="2000" dirty="0">
                <a:solidFill>
                  <a:schemeClr val="tx1">
                    <a:lumMod val="65000"/>
                    <a:lumOff val="35000"/>
                  </a:schemeClr>
                </a:solidFill>
                <a:latin typeface="Garamond"/>
                <a:cs typeface="Times New Roman"/>
              </a:rPr>
              <a:t> </a:t>
            </a:r>
          </a:p>
          <a:p>
            <a:pPr algn="r"/>
            <a:r>
              <a:rPr lang="en-US" sz="2000" i="1" dirty="0">
                <a:solidFill>
                  <a:schemeClr val="tx1">
                    <a:lumMod val="65000"/>
                    <a:lumOff val="35000"/>
                  </a:schemeClr>
                </a:solidFill>
                <a:latin typeface="Garamond"/>
                <a:cs typeface="Times New Roman"/>
              </a:rPr>
              <a:t>John Christen Johansen. Smithsonian National Portrait Gallery.</a:t>
            </a:r>
          </a:p>
        </p:txBody>
      </p:sp>
    </p:spTree>
    <p:extLst>
      <p:ext uri="{BB962C8B-B14F-4D97-AF65-F5344CB8AC3E}">
        <p14:creationId xmlns:p14="http://schemas.microsoft.com/office/powerpoint/2010/main" val="3682269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“Africa for the Africans”</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616170" y="1210021"/>
            <a:ext cx="4813829" cy="1905001"/>
          </a:xfrm>
        </p:spPr>
        <p:txBody>
          <a:bodyPr vert="horz" lIns="91440" tIns="45720" rIns="91440" bIns="45720" rtlCol="0" anchor="t">
            <a:noAutofit/>
          </a:bodyPr>
          <a:lstStyle/>
          <a:p>
            <a:r>
              <a:rPr lang="en-US" dirty="0">
                <a:latin typeface="Lato"/>
                <a:ea typeface="Lato"/>
                <a:cs typeface="Lato"/>
              </a:rPr>
              <a:t>For many Black people, especially those flocking to Garvey’s movement, pacts between powerful white men in France meant little. The message U.N.I.A. proclaimed in its newspaper, the </a:t>
            </a:r>
            <a:r>
              <a:rPr lang="en-US" i="1" dirty="0">
                <a:latin typeface="Lato"/>
                <a:ea typeface="Lato"/>
                <a:cs typeface="Lato"/>
              </a:rPr>
              <a:t>Negro World</a:t>
            </a:r>
            <a:r>
              <a:rPr lang="en-US" dirty="0">
                <a:latin typeface="Lato"/>
                <a:ea typeface="Lato"/>
                <a:cs typeface="Lato"/>
              </a:rPr>
              <a:t>, was far more compelling: </a:t>
            </a:r>
          </a:p>
          <a:p>
            <a:r>
              <a:rPr lang="en-US" dirty="0">
                <a:latin typeface="Lato"/>
                <a:ea typeface="Lato"/>
                <a:cs typeface="Lato"/>
              </a:rPr>
              <a:t>“Africa for the Africans!”</a:t>
            </a:r>
          </a:p>
        </p:txBody>
      </p:sp>
      <p:pic>
        <p:nvPicPr>
          <p:cNvPr id="5" name="Graphic 4" descr="Download from cloud">
            <a:hlinkClick r:id="rId3"/>
            <a:extLst>
              <a:ext uri="{FF2B5EF4-FFF2-40B4-BE49-F238E27FC236}">
                <a16:creationId xmlns:a16="http://schemas.microsoft.com/office/drawing/2014/main" id="{26E6E932-FD9B-477C-AD8B-59AFC0179F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66900" y="5540374"/>
            <a:ext cx="807720" cy="807720"/>
          </a:xfrm>
          <a:prstGeom prst="rect">
            <a:avLst/>
          </a:prstGeom>
        </p:spPr>
      </p:pic>
      <p:sp>
        <p:nvSpPr>
          <p:cNvPr id="6" name="Text Box 16">
            <a:hlinkClick r:id="rId3"/>
            <a:extLst>
              <a:ext uri="{FF2B5EF4-FFF2-40B4-BE49-F238E27FC236}">
                <a16:creationId xmlns:a16="http://schemas.microsoft.com/office/drawing/2014/main" id="{9AB5B88F-E6F4-40F2-A02A-678DE06E8C40}"/>
              </a:ext>
            </a:extLst>
          </p:cNvPr>
          <p:cNvSpPr txBox="1"/>
          <p:nvPr/>
        </p:nvSpPr>
        <p:spPr>
          <a:xfrm>
            <a:off x="2941319" y="5593080"/>
            <a:ext cx="6848723"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“Voice of the People” to learn more about the </a:t>
            </a:r>
            <a:r>
              <a:rPr lang="en-US" sz="2400" i="1" dirty="0">
                <a:latin typeface="Garamond" panose="02020404030301010803" pitchFamily="18" charset="0"/>
                <a:ea typeface="Calibri" panose="020F0502020204030204" pitchFamily="34" charset="0"/>
                <a:cs typeface="Times New Roman" panose="02020603050405020304" pitchFamily="18" charset="0"/>
              </a:rPr>
              <a:t>Negro World</a:t>
            </a:r>
            <a:r>
              <a:rPr lang="en-US" sz="2400" dirty="0">
                <a:effectLst/>
                <a:latin typeface="Garamond" panose="02020404030301010803" pitchFamily="18" charset="0"/>
                <a:ea typeface="Calibri" panose="020F0502020204030204" pitchFamily="34" charset="0"/>
                <a:cs typeface="Times New Roman" panose="02020603050405020304" pitchFamily="18" charset="0"/>
              </a:rPr>
              <a:t>.</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id="{53B91335-8574-402D-A006-1CDA0F7B07BE}"/>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828800" y="1210021"/>
            <a:ext cx="4648200" cy="4200179"/>
          </a:xfrm>
          <a:prstGeom prst="rect">
            <a:avLst/>
          </a:prstGeom>
          <a:effectLst>
            <a:softEdge rad="38100"/>
          </a:effectLst>
        </p:spPr>
      </p:pic>
    </p:spTree>
    <p:extLst>
      <p:ext uri="{BB962C8B-B14F-4D97-AF65-F5344CB8AC3E}">
        <p14:creationId xmlns:p14="http://schemas.microsoft.com/office/powerpoint/2010/main" val="386667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2" presetClass="entr" presetSubtype="0" fill="hold"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1828799" y="1325879"/>
            <a:ext cx="4996543" cy="3119121"/>
          </a:xfrm>
        </p:spPr>
        <p:txBody>
          <a:bodyPr>
            <a:noAutofit/>
          </a:bodyPr>
          <a:lstStyle/>
          <a:p>
            <a:r>
              <a:rPr lang="en-US" dirty="0"/>
              <a:t>Despite his flamboyant public self-presentation, Garvey’s own personal habits were </a:t>
            </a:r>
            <a:r>
              <a:rPr lang="en-US" b="1" dirty="0"/>
              <a:t>ascetic</a:t>
            </a:r>
            <a:r>
              <a:rPr lang="en-US" dirty="0"/>
              <a:t>; he lived in a modest apartment, neither drank nor smoked, and almost never made casual conversation. Even his closest friends and family never saw him laugh or joke; Garvey was totally focused on his movement.</a:t>
            </a:r>
          </a:p>
        </p:txBody>
      </p:sp>
      <p:pic>
        <p:nvPicPr>
          <p:cNvPr id="7" name="Picture 6">
            <a:extLst>
              <a:ext uri="{FF2B5EF4-FFF2-40B4-BE49-F238E27FC236}">
                <a16:creationId xmlns:a16="http://schemas.microsoft.com/office/drawing/2014/main" id="{7F46BA89-EA2B-4086-9C1D-7240ABA760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6536" y="775104"/>
            <a:ext cx="3450064" cy="5307791"/>
          </a:xfrm>
          <a:prstGeom prst="rect">
            <a:avLst/>
          </a:prstGeom>
        </p:spPr>
      </p:pic>
      <p:sp>
        <p:nvSpPr>
          <p:cNvPr id="5" name="Text Box 16">
            <a:extLst>
              <a:ext uri="{FF2B5EF4-FFF2-40B4-BE49-F238E27FC236}">
                <a16:creationId xmlns:a16="http://schemas.microsoft.com/office/drawing/2014/main" id="{4EBD6079-6041-6EB9-8BF4-DF93D3068D34}"/>
              </a:ext>
            </a:extLst>
          </p:cNvPr>
          <p:cNvSpPr txBox="1"/>
          <p:nvPr/>
        </p:nvSpPr>
        <p:spPr>
          <a:xfrm>
            <a:off x="2481942" y="5765124"/>
            <a:ext cx="471868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Autographed photo of Garvey, c. 1920.</a:t>
            </a:r>
            <a:endParaRPr lang="en-US" dirty="0">
              <a:solidFill>
                <a:schemeClr val="tx1">
                  <a:lumMod val="65000"/>
                  <a:lumOff val="35000"/>
                </a:schemeClr>
              </a:solidFill>
            </a:endParaRPr>
          </a:p>
        </p:txBody>
      </p:sp>
    </p:spTree>
    <p:extLst>
      <p:ext uri="{BB962C8B-B14F-4D97-AF65-F5344CB8AC3E}">
        <p14:creationId xmlns:p14="http://schemas.microsoft.com/office/powerpoint/2010/main" val="3412224824"/>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1828799" y="1325879"/>
            <a:ext cx="4691743" cy="3119121"/>
          </a:xfrm>
        </p:spPr>
        <p:txBody>
          <a:bodyPr>
            <a:noAutofit/>
          </a:bodyPr>
          <a:lstStyle/>
          <a:p>
            <a:r>
              <a:rPr lang="en-US" dirty="0"/>
              <a:t>Within U.N.I.A., however, Garvey granted grand titles to loyal followers and created an African government in exile, naming ambassadors and delegations, and allowing followers to elect him as </a:t>
            </a:r>
            <a:r>
              <a:rPr lang="en-US" b="1" dirty="0"/>
              <a:t>Provisional</a:t>
            </a:r>
            <a:r>
              <a:rPr lang="en-US" dirty="0"/>
              <a:t> President of Africa. </a:t>
            </a:r>
          </a:p>
        </p:txBody>
      </p:sp>
      <p:pic>
        <p:nvPicPr>
          <p:cNvPr id="5" name="Picture 4">
            <a:extLst>
              <a:ext uri="{FF2B5EF4-FFF2-40B4-BE49-F238E27FC236}">
                <a16:creationId xmlns:a16="http://schemas.microsoft.com/office/drawing/2014/main" id="{C069D9CB-4A7F-4762-8310-7AE937A9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97914">
            <a:off x="6325045" y="457199"/>
            <a:ext cx="5943600" cy="5943600"/>
          </a:xfrm>
          <a:prstGeom prst="rect">
            <a:avLst/>
          </a:prstGeom>
        </p:spPr>
      </p:pic>
      <p:sp>
        <p:nvSpPr>
          <p:cNvPr id="6" name="Text Box 16">
            <a:extLst>
              <a:ext uri="{FF2B5EF4-FFF2-40B4-BE49-F238E27FC236}">
                <a16:creationId xmlns:a16="http://schemas.microsoft.com/office/drawing/2014/main" id="{4778FB20-69E1-78F0-8B4C-47017DE38BD4}"/>
              </a:ext>
            </a:extLst>
          </p:cNvPr>
          <p:cNvSpPr txBox="1"/>
          <p:nvPr/>
        </p:nvSpPr>
        <p:spPr>
          <a:xfrm>
            <a:off x="2929466" y="5269220"/>
            <a:ext cx="440420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U.N.I.A. pin depicting the Honorable Marcus Garvey as the Provisional President of Africa</a:t>
            </a:r>
          </a:p>
        </p:txBody>
      </p:sp>
    </p:spTree>
    <p:extLst>
      <p:ext uri="{BB962C8B-B14F-4D97-AF65-F5344CB8AC3E}">
        <p14:creationId xmlns:p14="http://schemas.microsoft.com/office/powerpoint/2010/main" val="273372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6333719" y="1210021"/>
            <a:ext cx="5150121" cy="1905001"/>
          </a:xfrm>
        </p:spPr>
        <p:txBody>
          <a:bodyPr>
            <a:noAutofit/>
          </a:bodyPr>
          <a:lstStyle/>
          <a:p>
            <a:r>
              <a:rPr lang="en-US" dirty="0"/>
              <a:t>Garvey’s fame also attracted the attention of the federal government. In 1919, U.S. Attorney General A. Mitchell Palmer created the General Intelligence Division to battle the growth of radical movements in the wake of World War I. </a:t>
            </a:r>
          </a:p>
          <a:p>
            <a:r>
              <a:rPr lang="en-US" dirty="0"/>
              <a:t>At its head, he placed an ambitious young attorney: </a:t>
            </a:r>
          </a:p>
          <a:p>
            <a:r>
              <a:rPr lang="en-US" dirty="0"/>
              <a:t>J. Edgar Hoover.</a:t>
            </a:r>
          </a:p>
        </p:txBody>
      </p:sp>
      <p:pic>
        <p:nvPicPr>
          <p:cNvPr id="7" name="Picture 6">
            <a:extLst>
              <a:ext uri="{FF2B5EF4-FFF2-40B4-BE49-F238E27FC236}">
                <a16:creationId xmlns:a16="http://schemas.microsoft.com/office/drawing/2014/main" id="{37989096-E181-438C-9779-1D843E3E7EE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50572" y="1210021"/>
            <a:ext cx="4093029" cy="4176659"/>
          </a:xfrm>
          <a:prstGeom prst="rect">
            <a:avLst/>
          </a:prstGeom>
          <a:effectLst>
            <a:softEdge rad="38100"/>
          </a:effectLst>
        </p:spPr>
      </p:pic>
      <p:sp>
        <p:nvSpPr>
          <p:cNvPr id="5" name="Rectangle 4">
            <a:extLst>
              <a:ext uri="{FF2B5EF4-FFF2-40B4-BE49-F238E27FC236}">
                <a16:creationId xmlns:a16="http://schemas.microsoft.com/office/drawing/2014/main" id="{50532F74-5721-4372-9FD3-86376FECA9E7}"/>
              </a:ext>
            </a:extLst>
          </p:cNvPr>
          <p:cNvSpPr/>
          <p:nvPr/>
        </p:nvSpPr>
        <p:spPr>
          <a:xfrm>
            <a:off x="1763486" y="5386680"/>
            <a:ext cx="4267200" cy="1015663"/>
          </a:xfrm>
          <a:prstGeom prst="rect">
            <a:avLst/>
          </a:prstGeom>
        </p:spPr>
        <p:txBody>
          <a:bodyPr wrap="square">
            <a:spAutoFit/>
          </a:bodyPr>
          <a:lstStyle/>
          <a:p>
            <a:pPr algn="ct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Hoover in 1932. The Justice Department’s Bureau of Investigation became today’s F.B.I. Hoover was its director until his death in 1972.</a:t>
            </a:r>
          </a:p>
        </p:txBody>
      </p:sp>
    </p:spTree>
    <p:extLst>
      <p:ext uri="{BB962C8B-B14F-4D97-AF65-F5344CB8AC3E}">
        <p14:creationId xmlns:p14="http://schemas.microsoft.com/office/powerpoint/2010/main" val="244752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“Black Moses”</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6585857" y="1231793"/>
            <a:ext cx="4718680" cy="1905001"/>
          </a:xfrm>
        </p:spPr>
        <p:txBody>
          <a:bodyPr>
            <a:noAutofit/>
          </a:bodyPr>
          <a:lstStyle/>
          <a:p>
            <a:r>
              <a:rPr lang="en-US" dirty="0"/>
              <a:t>Hoover’s agents attended many U.N.I.A. events, and the Department of Justice hired its first-ever Black special agent to infiltrate Garvey’s followers. </a:t>
            </a:r>
          </a:p>
          <a:p>
            <a:r>
              <a:rPr lang="en-US" dirty="0"/>
              <a:t>Hoover regarded Garvey as a dangerous agitator who threatened political stability. </a:t>
            </a:r>
          </a:p>
          <a:p>
            <a:r>
              <a:rPr lang="en-US" dirty="0"/>
              <a:t>Garvey, meanwhile, only became more influential.</a:t>
            </a:r>
          </a:p>
        </p:txBody>
      </p:sp>
      <p:pic>
        <p:nvPicPr>
          <p:cNvPr id="12" name="Picture 11">
            <a:extLst>
              <a:ext uri="{FF2B5EF4-FFF2-40B4-BE49-F238E27FC236}">
                <a16:creationId xmlns:a16="http://schemas.microsoft.com/office/drawing/2014/main" id="{87EF0024-A84F-42D0-9F51-99D20EE31CB6}"/>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31793"/>
            <a:ext cx="4417944" cy="5169007"/>
          </a:xfrm>
          <a:prstGeom prst="rect">
            <a:avLst/>
          </a:prstGeom>
          <a:effectLst>
            <a:softEdge rad="38100"/>
          </a:effectLst>
        </p:spPr>
      </p:pic>
      <p:sp>
        <p:nvSpPr>
          <p:cNvPr id="5" name="Text Box 16">
            <a:extLst>
              <a:ext uri="{FF2B5EF4-FFF2-40B4-BE49-F238E27FC236}">
                <a16:creationId xmlns:a16="http://schemas.microsoft.com/office/drawing/2014/main" id="{E6CA25C6-DBD9-314E-BBFB-5D2AB9B9E0F1}"/>
              </a:ext>
            </a:extLst>
          </p:cNvPr>
          <p:cNvSpPr txBox="1"/>
          <p:nvPr/>
        </p:nvSpPr>
        <p:spPr>
          <a:xfrm>
            <a:off x="6246744" y="5899150"/>
            <a:ext cx="471868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Cover page from Garvey's Bureau of Investigation file.</a:t>
            </a:r>
            <a:endParaRPr lang="en-US" dirty="0">
              <a:solidFill>
                <a:schemeClr val="tx1">
                  <a:lumMod val="65000"/>
                  <a:lumOff val="35000"/>
                </a:schemeClr>
              </a:solidFill>
            </a:endParaRPr>
          </a:p>
        </p:txBody>
      </p:sp>
    </p:spTree>
    <p:extLst>
      <p:ext uri="{BB962C8B-B14F-4D97-AF65-F5344CB8AC3E}">
        <p14:creationId xmlns:p14="http://schemas.microsoft.com/office/powerpoint/2010/main" val="3730392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2000"/>
                                        <p:tgtEl>
                                          <p:spTgt spid="1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50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860"/>
            <a:ext cx="4892039" cy="1344285"/>
          </a:xfrm>
        </p:spPr>
        <p:txBody>
          <a:bodyPr vert="horz" lIns="91440" tIns="45720" rIns="91440" bIns="45720" rtlCol="0" anchor="t">
            <a:noAutofit/>
          </a:bodyPr>
          <a:lstStyle/>
          <a:p>
            <a:r>
              <a:rPr lang="en-US" dirty="0">
                <a:latin typeface="Lato"/>
                <a:ea typeface="Lato"/>
                <a:cs typeface="Lato"/>
              </a:rPr>
              <a:t>Black travelers by sea faced routine discrimination and </a:t>
            </a:r>
            <a:r>
              <a:rPr lang="en-US" b="1" dirty="0">
                <a:latin typeface="Lato"/>
                <a:ea typeface="Lato"/>
                <a:cs typeface="Lato"/>
              </a:rPr>
              <a:t>meager</a:t>
            </a:r>
            <a:r>
              <a:rPr lang="en-US" dirty="0">
                <a:latin typeface="Lato"/>
                <a:ea typeface="Lato"/>
                <a:cs typeface="Lato"/>
              </a:rPr>
              <a:t> accommodations. Garvey’s grandest scheme tried to give Black passengers a dignified alternative.</a:t>
            </a:r>
          </a:p>
          <a:p>
            <a:r>
              <a:rPr lang="en-US" dirty="0">
                <a:latin typeface="Lato"/>
                <a:ea typeface="Lato"/>
                <a:cs typeface="Lato"/>
              </a:rPr>
              <a:t>The Black Star Line, a proposed fleet of steamships, was intended to help Black people travel from the U.S. to the West Indies and, eventually, to Africa.</a:t>
            </a:r>
          </a:p>
          <a:p>
            <a:endParaRPr lang="en-US" dirty="0">
              <a:latin typeface="Lato"/>
              <a:ea typeface="Lato"/>
              <a:cs typeface="Lato"/>
            </a:endParaRPr>
          </a:p>
        </p:txBody>
      </p:sp>
      <p:pic>
        <p:nvPicPr>
          <p:cNvPr id="5" name="Picture 4">
            <a:extLst>
              <a:ext uri="{FF2B5EF4-FFF2-40B4-BE49-F238E27FC236}">
                <a16:creationId xmlns:a16="http://schemas.microsoft.com/office/drawing/2014/main" id="{153CFE21-C607-4F38-992F-6A073FB67D4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962024" y="677085"/>
            <a:ext cx="5749901" cy="5923770"/>
          </a:xfrm>
          <a:prstGeom prst="rect">
            <a:avLst/>
          </a:prstGeom>
          <a:effectLst>
            <a:softEdge rad="101600"/>
          </a:effectLst>
        </p:spPr>
      </p:pic>
      <p:sp>
        <p:nvSpPr>
          <p:cNvPr id="6" name="Rectangle 5">
            <a:extLst>
              <a:ext uri="{FF2B5EF4-FFF2-40B4-BE49-F238E27FC236}">
                <a16:creationId xmlns:a16="http://schemas.microsoft.com/office/drawing/2014/main" id="{79A5E4E4-2DDA-4537-ABD8-B7F3843FEE88}"/>
              </a:ext>
            </a:extLst>
          </p:cNvPr>
          <p:cNvSpPr/>
          <p:nvPr/>
        </p:nvSpPr>
        <p:spPr>
          <a:xfrm>
            <a:off x="1708208" y="6000690"/>
            <a:ext cx="5133224" cy="400110"/>
          </a:xfrm>
          <a:prstGeom prst="rect">
            <a:avLst/>
          </a:prstGeom>
        </p:spPr>
        <p:txBody>
          <a:bodyPr wrap="square">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Black Star Line, Inc. share certificate, 1919. </a:t>
            </a:r>
          </a:p>
        </p:txBody>
      </p:sp>
    </p:spTree>
    <p:extLst>
      <p:ext uri="{BB962C8B-B14F-4D97-AF65-F5344CB8AC3E}">
        <p14:creationId xmlns:p14="http://schemas.microsoft.com/office/powerpoint/2010/main" val="7929071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750" fill="hold"/>
                                        <p:tgtEl>
                                          <p:spTgt spid="5"/>
                                        </p:tgtEl>
                                        <p:attrNameLst>
                                          <p:attrName>ppt_x</p:attrName>
                                        </p:attrNameLst>
                                      </p:cBhvr>
                                      <p:tavLst>
                                        <p:tav tm="0">
                                          <p:val>
                                            <p:strVal val="1+#ppt_w/2"/>
                                          </p:val>
                                        </p:tav>
                                        <p:tav tm="100000">
                                          <p:val>
                                            <p:strVal val="#ppt_x"/>
                                          </p:val>
                                        </p:tav>
                                      </p:tavLst>
                                    </p:anim>
                                    <p:anim calcmode="lin" valueType="num">
                                      <p:cBhvr additive="base">
                                        <p:cTn id="11" dur="1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Marcus Garvey: Black Star Rising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319731"/>
            <a:ext cx="9403080" cy="717550"/>
          </a:xfrm>
        </p:spPr>
        <p:txBody>
          <a:bodyPr vert="horz" lIns="91440" tIns="45720" rIns="91440" bIns="45720" rtlCol="0" anchor="t">
            <a:noAutofit/>
          </a:bodyPr>
          <a:lstStyle/>
          <a:p>
            <a:r>
              <a:rPr lang="en-US" dirty="0">
                <a:latin typeface="Lato"/>
                <a:ea typeface="Lato"/>
                <a:cs typeface="Lato"/>
              </a:rPr>
              <a:t>This lesson covers Garvey’s rise to power, from his early life in British Jamaica, through the founding of his Universal Negro Improvement Association (U.N.I.A.), to the spectacular 1920 “First International Convention of the Negro Peoples of the World” which he organized in New York City.</a:t>
            </a:r>
          </a:p>
        </p:txBody>
      </p:sp>
      <p:pic>
        <p:nvPicPr>
          <p:cNvPr id="3" name="Picture 2">
            <a:extLst>
              <a:ext uri="{FF2B5EF4-FFF2-40B4-BE49-F238E27FC236}">
                <a16:creationId xmlns:a16="http://schemas.microsoft.com/office/drawing/2014/main" id="{3111AB3B-1D15-42F8-8CF0-37F20AFFCBE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96632" y="3657601"/>
            <a:ext cx="7125848" cy="3269973"/>
          </a:xfrm>
          <a:prstGeom prst="rect">
            <a:avLst/>
          </a:prstGeom>
          <a:effectLst>
            <a:softEdge rad="63500"/>
          </a:effectLst>
        </p:spPr>
      </p:pic>
      <p:sp>
        <p:nvSpPr>
          <p:cNvPr id="9" name="Text Box 16">
            <a:extLst>
              <a:ext uri="{FF2B5EF4-FFF2-40B4-BE49-F238E27FC236}">
                <a16:creationId xmlns:a16="http://schemas.microsoft.com/office/drawing/2014/main" id="{45183C01-CFB7-44E2-BD92-0AEA3D15D65D}"/>
              </a:ext>
            </a:extLst>
          </p:cNvPr>
          <p:cNvSpPr txBox="1"/>
          <p:nvPr/>
        </p:nvSpPr>
        <p:spPr>
          <a:xfrm>
            <a:off x="1828800" y="4480442"/>
            <a:ext cx="291728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a:solidFill>
                  <a:schemeClr val="tx1">
                    <a:lumMod val="65000"/>
                    <a:lumOff val="35000"/>
                  </a:schemeClr>
                </a:solidFill>
                <a:effectLst/>
                <a:latin typeface="Garamond"/>
                <a:ea typeface="Calibri" panose="020F0502020204030204" pitchFamily="34" charset="0"/>
                <a:cs typeface="Times New Roman"/>
              </a:rPr>
              <a:t>Uniformed </a:t>
            </a:r>
            <a:r>
              <a:rPr lang="en-US" sz="2400" i="1" dirty="0">
                <a:solidFill>
                  <a:schemeClr val="tx1">
                    <a:lumMod val="65000"/>
                    <a:lumOff val="35000"/>
                  </a:schemeClr>
                </a:solidFill>
                <a:latin typeface="Garamond"/>
                <a:ea typeface="Calibri" panose="020F0502020204030204" pitchFamily="34" charset="0"/>
                <a:cs typeface="Times New Roman"/>
              </a:rPr>
              <a:t>U.N.I.A.</a:t>
            </a:r>
            <a:r>
              <a:rPr lang="en-US" sz="2400" i="1" dirty="0">
                <a:solidFill>
                  <a:schemeClr val="tx1">
                    <a:lumMod val="65000"/>
                    <a:lumOff val="35000"/>
                  </a:schemeClr>
                </a:solidFill>
                <a:effectLst/>
                <a:latin typeface="Garamond"/>
                <a:ea typeface="Calibri" panose="020F0502020204030204" pitchFamily="34" charset="0"/>
                <a:cs typeface="Times New Roman"/>
              </a:rPr>
              <a:t> members on horseback parade through Harlem, early 1920s.</a:t>
            </a:r>
          </a:p>
        </p:txBody>
      </p:sp>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250"/>
                                        <p:tgtEl>
                                          <p:spTgt spid="9"/>
                                        </p:tgtEl>
                                      </p:cBhvr>
                                    </p:animEffect>
                                    <p:anim calcmode="lin" valueType="num">
                                      <p:cBhvr>
                                        <p:cTn id="13" dur="1250" fill="hold"/>
                                        <p:tgtEl>
                                          <p:spTgt spid="9"/>
                                        </p:tgtEl>
                                        <p:attrNameLst>
                                          <p:attrName>ppt_x</p:attrName>
                                        </p:attrNameLst>
                                      </p:cBhvr>
                                      <p:tavLst>
                                        <p:tav tm="0">
                                          <p:val>
                                            <p:strVal val="#ppt_x"/>
                                          </p:val>
                                        </p:tav>
                                        <p:tav tm="100000">
                                          <p:val>
                                            <p:strVal val="#ppt_x"/>
                                          </p:val>
                                        </p:tav>
                                      </p:tavLst>
                                    </p:anim>
                                    <p:anim calcmode="lin" valueType="num">
                                      <p:cBhvr>
                                        <p:cTn id="14" dur="12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860"/>
            <a:ext cx="9470636" cy="1344285"/>
          </a:xfrm>
        </p:spPr>
        <p:txBody>
          <a:bodyPr vert="horz" lIns="91440" tIns="45720" rIns="91440" bIns="45720" rtlCol="0" anchor="t">
            <a:noAutofit/>
          </a:bodyPr>
          <a:lstStyle/>
          <a:p>
            <a:r>
              <a:rPr lang="en-US" dirty="0">
                <a:latin typeface="Lato"/>
                <a:ea typeface="Lato"/>
                <a:cs typeface="Lato"/>
              </a:rPr>
              <a:t>Garvey advertised for investors in the </a:t>
            </a:r>
            <a:r>
              <a:rPr lang="en-US" i="1" dirty="0">
                <a:latin typeface="Lato"/>
                <a:ea typeface="Lato"/>
                <a:cs typeface="Lato"/>
              </a:rPr>
              <a:t>Negro World</a:t>
            </a:r>
            <a:r>
              <a:rPr lang="en-US" dirty="0">
                <a:latin typeface="Lato"/>
                <a:ea typeface="Lato"/>
                <a:cs typeface="Lato"/>
              </a:rPr>
              <a:t>. Donations from U.N.I.A.’s rank-and-file supporters poured in, and the first Black Star steamer, the SS</a:t>
            </a:r>
            <a:r>
              <a:rPr lang="en-US" i="1" dirty="0">
                <a:latin typeface="Lato"/>
                <a:ea typeface="Lato"/>
                <a:cs typeface="Lato"/>
              </a:rPr>
              <a:t> Yarmouth</a:t>
            </a:r>
            <a:r>
              <a:rPr lang="en-US" dirty="0">
                <a:latin typeface="Lato"/>
                <a:ea typeface="Lato"/>
                <a:cs typeface="Lato"/>
              </a:rPr>
              <a:t>, was purchased in 1919, just a few months after the line incorporated.</a:t>
            </a:r>
            <a:endParaRPr lang="en-US" dirty="0"/>
          </a:p>
        </p:txBody>
      </p:sp>
      <p:pic>
        <p:nvPicPr>
          <p:cNvPr id="6" name="Picture 5">
            <a:extLst>
              <a:ext uri="{FF2B5EF4-FFF2-40B4-BE49-F238E27FC236}">
                <a16:creationId xmlns:a16="http://schemas.microsoft.com/office/drawing/2014/main" id="{AA0D47D7-FE72-48CD-9B8C-EAEAA296D11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2942585"/>
            <a:ext cx="5959566" cy="2840589"/>
          </a:xfrm>
          <a:prstGeom prst="rect">
            <a:avLst/>
          </a:prstGeom>
          <a:effectLst>
            <a:softEdge rad="38100"/>
          </a:effectLst>
        </p:spPr>
      </p:pic>
      <p:sp>
        <p:nvSpPr>
          <p:cNvPr id="4" name="Text Box 16">
            <a:extLst>
              <a:ext uri="{FF2B5EF4-FFF2-40B4-BE49-F238E27FC236}">
                <a16:creationId xmlns:a16="http://schemas.microsoft.com/office/drawing/2014/main" id="{0C92A8BC-EE8F-0A82-0023-252B1B828981}"/>
              </a:ext>
            </a:extLst>
          </p:cNvPr>
          <p:cNvSpPr txBox="1"/>
          <p:nvPr/>
        </p:nvSpPr>
        <p:spPr>
          <a:xfrm>
            <a:off x="1828801" y="5837696"/>
            <a:ext cx="3521252"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i="1" dirty="0">
                <a:solidFill>
                  <a:schemeClr val="tx1">
                    <a:lumMod val="65000"/>
                    <a:lumOff val="35000"/>
                  </a:schemeClr>
                </a:solidFill>
                <a:latin typeface="Garamond"/>
                <a:cs typeface="Times New Roman"/>
              </a:rPr>
              <a:t>The SS </a:t>
            </a:r>
            <a:r>
              <a:rPr lang="en-US" sz="2000" dirty="0">
                <a:solidFill>
                  <a:schemeClr val="tx1">
                    <a:lumMod val="65000"/>
                    <a:lumOff val="35000"/>
                  </a:schemeClr>
                </a:solidFill>
                <a:latin typeface="Garamond"/>
                <a:cs typeface="Times New Roman"/>
              </a:rPr>
              <a:t>Yarmouth</a:t>
            </a:r>
            <a:r>
              <a:rPr lang="en-US" sz="2000" i="1" dirty="0">
                <a:solidFill>
                  <a:schemeClr val="tx1">
                    <a:lumMod val="65000"/>
                    <a:lumOff val="35000"/>
                  </a:schemeClr>
                </a:solidFill>
                <a:latin typeface="Garamond"/>
                <a:cs typeface="Times New Roman"/>
              </a:rPr>
              <a:t>, c. 1920.</a:t>
            </a:r>
            <a:endParaRPr lang="en-US" dirty="0"/>
          </a:p>
        </p:txBody>
      </p:sp>
      <p:sp>
        <p:nvSpPr>
          <p:cNvPr id="8" name="Text Placeholder 2">
            <a:extLst>
              <a:ext uri="{FF2B5EF4-FFF2-40B4-BE49-F238E27FC236}">
                <a16:creationId xmlns:a16="http://schemas.microsoft.com/office/drawing/2014/main" id="{576D0165-0E78-40F4-AE2B-00F5A13500F6}"/>
              </a:ext>
            </a:extLst>
          </p:cNvPr>
          <p:cNvSpPr txBox="1">
            <a:spLocks/>
          </p:cNvSpPr>
          <p:nvPr/>
        </p:nvSpPr>
        <p:spPr>
          <a:xfrm>
            <a:off x="8000998" y="2942585"/>
            <a:ext cx="3298438" cy="1344285"/>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Unfortunately, this most ambitious project of Garvey’s was fraught with problems, and would ultimately bring about his ruin.</a:t>
            </a:r>
            <a:endParaRPr lang="en-US" dirty="0"/>
          </a:p>
        </p:txBody>
      </p:sp>
    </p:spTree>
    <p:extLst>
      <p:ext uri="{BB962C8B-B14F-4D97-AF65-F5344CB8AC3E}">
        <p14:creationId xmlns:p14="http://schemas.microsoft.com/office/powerpoint/2010/main" val="2837492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First International Convention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74520" y="1382066"/>
            <a:ext cx="5952308" cy="3133379"/>
          </a:xfrm>
        </p:spPr>
        <p:txBody>
          <a:bodyPr vert="horz" lIns="91440" tIns="45720" rIns="91440" bIns="45720" rtlCol="0" anchor="t">
            <a:noAutofit/>
          </a:bodyPr>
          <a:lstStyle/>
          <a:p>
            <a:r>
              <a:rPr lang="en-US" dirty="0">
                <a:latin typeface="Lato"/>
                <a:ea typeface="Lato"/>
                <a:cs typeface="Lato"/>
              </a:rPr>
              <a:t>In August of 1920, U.N.I.A. hosted its first convention, featuring about 2,000 delegates from 22 countries. </a:t>
            </a:r>
          </a:p>
          <a:p>
            <a:r>
              <a:rPr lang="en-US" dirty="0">
                <a:latin typeface="Lato"/>
                <a:ea typeface="Lato"/>
                <a:cs typeface="Lato"/>
              </a:rPr>
              <a:t>The sight of U.N.I.A. members parading through Harlem in their full </a:t>
            </a:r>
            <a:r>
              <a:rPr lang="en-US" b="1" dirty="0">
                <a:latin typeface="Lato"/>
                <a:ea typeface="Lato"/>
                <a:cs typeface="Lato"/>
              </a:rPr>
              <a:t>regalia</a:t>
            </a:r>
            <a:r>
              <a:rPr lang="en-US" dirty="0">
                <a:latin typeface="Lato"/>
                <a:ea typeface="Lato"/>
                <a:cs typeface="Lato"/>
              </a:rPr>
              <a:t> and the pageantry of the convention’s ceremonies electrified residents.</a:t>
            </a:r>
          </a:p>
        </p:txBody>
      </p:sp>
      <p:pic>
        <p:nvPicPr>
          <p:cNvPr id="4" name="Picture 3">
            <a:extLst>
              <a:ext uri="{FF2B5EF4-FFF2-40B4-BE49-F238E27FC236}">
                <a16:creationId xmlns:a16="http://schemas.microsoft.com/office/drawing/2014/main" id="{38860992-E008-4E8A-B4E2-98C4D32B2A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5866" y="1210021"/>
            <a:ext cx="3211465" cy="4641684"/>
          </a:xfrm>
          <a:prstGeom prst="rect">
            <a:avLst/>
          </a:prstGeom>
          <a:effectLst>
            <a:softEdge rad="38100"/>
          </a:effectLst>
        </p:spPr>
      </p:pic>
      <p:pic>
        <p:nvPicPr>
          <p:cNvPr id="5" name="Graphic 4" descr="Download from cloud">
            <a:hlinkClick r:id="rId4"/>
            <a:extLst>
              <a:ext uri="{FF2B5EF4-FFF2-40B4-BE49-F238E27FC236}">
                <a16:creationId xmlns:a16="http://schemas.microsoft.com/office/drawing/2014/main" id="{99E2CA05-0633-47C2-AA3C-96E392E7F4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74520" y="4856099"/>
            <a:ext cx="957265" cy="807720"/>
          </a:xfrm>
          <a:prstGeom prst="rect">
            <a:avLst/>
          </a:prstGeom>
        </p:spPr>
      </p:pic>
      <p:sp>
        <p:nvSpPr>
          <p:cNvPr id="6" name="Text Box 16">
            <a:hlinkClick r:id="rId4"/>
            <a:extLst>
              <a:ext uri="{FF2B5EF4-FFF2-40B4-BE49-F238E27FC236}">
                <a16:creationId xmlns:a16="http://schemas.microsoft.com/office/drawing/2014/main" id="{F74AA799-202A-4594-90E8-89DEBBA7AD4C}"/>
              </a:ext>
            </a:extLst>
          </p:cNvPr>
          <p:cNvSpPr txBox="1"/>
          <p:nvPr/>
        </p:nvSpPr>
        <p:spPr>
          <a:xfrm>
            <a:off x="3038202" y="4778743"/>
            <a:ext cx="5082815"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“African August” </a:t>
            </a:r>
            <a:r>
              <a:rPr lang="en-US" sz="2400" dirty="0">
                <a:latin typeface="Garamond" panose="02020404030301010803" pitchFamily="18" charset="0"/>
                <a:ea typeface="Calibri" panose="020F0502020204030204" pitchFamily="34" charset="0"/>
                <a:cs typeface="Times New Roman" panose="02020603050405020304" pitchFamily="18" charset="0"/>
              </a:rPr>
              <a:t>to read more about </a:t>
            </a:r>
            <a:r>
              <a:rPr lang="en-US" sz="2400" dirty="0">
                <a:effectLst/>
                <a:latin typeface="Garamond" panose="02020404030301010803" pitchFamily="18" charset="0"/>
                <a:ea typeface="Calibri" panose="020F0502020204030204" pitchFamily="34" charset="0"/>
                <a:cs typeface="Times New Roman" panose="02020603050405020304" pitchFamily="18" charset="0"/>
              </a:rPr>
              <a:t>the 1920 U.N.I.A. convention in Harlem.</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D474BC35-5FFA-4B6B-BCDB-12476738E622}"/>
              </a:ext>
            </a:extLst>
          </p:cNvPr>
          <p:cNvSpPr/>
          <p:nvPr/>
        </p:nvSpPr>
        <p:spPr>
          <a:xfrm>
            <a:off x="6544107" y="5927118"/>
            <a:ext cx="5133224" cy="400110"/>
          </a:xfrm>
          <a:prstGeom prst="rect">
            <a:avLst/>
          </a:prstGeom>
        </p:spPr>
        <p:txBody>
          <a:bodyPr wrap="square">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Garvey in his full U.N.I.A. uniform, c. 1920s.</a:t>
            </a:r>
          </a:p>
        </p:txBody>
      </p:sp>
    </p:spTree>
    <p:extLst>
      <p:ext uri="{BB962C8B-B14F-4D97-AF65-F5344CB8AC3E}">
        <p14:creationId xmlns:p14="http://schemas.microsoft.com/office/powerpoint/2010/main" val="3609882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6C9457A-D70B-4171-8034-A3C83DA4EB15}"/>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292265" y="0"/>
            <a:ext cx="10938607" cy="6141720"/>
          </a:xfrm>
          <a:prstGeom prst="rect">
            <a:avLst/>
          </a:prstGeom>
        </p:spPr>
      </p:pic>
      <p:sp>
        <p:nvSpPr>
          <p:cNvPr id="3" name="Rectangle 2">
            <a:extLst>
              <a:ext uri="{FF2B5EF4-FFF2-40B4-BE49-F238E27FC236}">
                <a16:creationId xmlns:a16="http://schemas.microsoft.com/office/drawing/2014/main" id="{EB5D9370-3C19-49B7-9F2A-A5FE3BDC9239}"/>
              </a:ext>
            </a:extLst>
          </p:cNvPr>
          <p:cNvSpPr/>
          <p:nvPr/>
        </p:nvSpPr>
        <p:spPr>
          <a:xfrm>
            <a:off x="1264555" y="6262398"/>
            <a:ext cx="10927445" cy="400110"/>
          </a:xfrm>
          <a:prstGeom prst="rect">
            <a:avLst/>
          </a:prstGeom>
        </p:spPr>
        <p:txBody>
          <a:bodyPr wrap="square">
            <a:spAutoFit/>
          </a:bodyPr>
          <a:lstStyle/>
          <a:p>
            <a:pPr algn="ctr"/>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THE NEW NEGRO HAS NO FEAR. </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Crowd for a U.N.I.A. convention parade in Harlem, c. early 1920s.</a:t>
            </a:r>
          </a:p>
        </p:txBody>
      </p:sp>
    </p:spTree>
    <p:extLst>
      <p:ext uri="{BB962C8B-B14F-4D97-AF65-F5344CB8AC3E}">
        <p14:creationId xmlns:p14="http://schemas.microsoft.com/office/powerpoint/2010/main" val="382865887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First International Convention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4588832"/>
            <a:ext cx="9448800" cy="1761779"/>
          </a:xfrm>
        </p:spPr>
        <p:txBody>
          <a:bodyPr vert="horz" lIns="91440" tIns="45720" rIns="91440" bIns="45720" rtlCol="0" anchor="t">
            <a:noAutofit/>
          </a:bodyPr>
          <a:lstStyle/>
          <a:p>
            <a:r>
              <a:rPr lang="en-US" dirty="0">
                <a:latin typeface="Lato"/>
                <a:ea typeface="Lato"/>
                <a:cs typeface="Lato"/>
              </a:rPr>
              <a:t>After holding regular meetings for a month, the convention concluded on August 31. Supporters celebrated the redemption of Africa and the creation of a Black empire, with Garvey at its head. Garvey’s critics called this epic vision delusional. </a:t>
            </a:r>
            <a:endParaRPr lang="en-US" dirty="0"/>
          </a:p>
        </p:txBody>
      </p:sp>
      <p:pic>
        <p:nvPicPr>
          <p:cNvPr id="6" name="Picture 5">
            <a:extLst>
              <a:ext uri="{FF2B5EF4-FFF2-40B4-BE49-F238E27FC236}">
                <a16:creationId xmlns:a16="http://schemas.microsoft.com/office/drawing/2014/main" id="{E35BB11B-516A-40C5-A4D1-44520E6F2A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60922"/>
            <a:ext cx="5806440" cy="3277009"/>
          </a:xfrm>
          <a:prstGeom prst="rect">
            <a:avLst/>
          </a:prstGeom>
          <a:effectLst>
            <a:softEdge rad="38100"/>
          </a:effectLst>
        </p:spPr>
      </p:pic>
      <p:sp>
        <p:nvSpPr>
          <p:cNvPr id="8" name="Rectangle 7">
            <a:extLst>
              <a:ext uri="{FF2B5EF4-FFF2-40B4-BE49-F238E27FC236}">
                <a16:creationId xmlns:a16="http://schemas.microsoft.com/office/drawing/2014/main" id="{BCB3955F-9737-6714-E4A7-1D6245B4AA85}"/>
              </a:ext>
            </a:extLst>
          </p:cNvPr>
          <p:cNvSpPr/>
          <p:nvPr/>
        </p:nvSpPr>
        <p:spPr>
          <a:xfrm>
            <a:off x="7844363" y="2237706"/>
            <a:ext cx="3433237" cy="1323439"/>
          </a:xfrm>
          <a:prstGeom prst="rect">
            <a:avLst/>
          </a:prstGeom>
        </p:spPr>
        <p:txBody>
          <a:bodyPr wrap="square" lIns="91440" tIns="45720" rIns="91440" bIns="45720" anchor="t">
            <a:spAutoFit/>
          </a:bodyPr>
          <a:lstStyle/>
          <a:p>
            <a:r>
              <a:rPr lang="en-US" sz="2000" b="1" i="1" dirty="0">
                <a:solidFill>
                  <a:schemeClr val="tx1">
                    <a:lumMod val="65000"/>
                    <a:lumOff val="35000"/>
                  </a:schemeClr>
                </a:solidFill>
                <a:latin typeface="Garamond"/>
                <a:ea typeface="Calibri" panose="020F0502020204030204" pitchFamily="34" charset="0"/>
                <a:cs typeface="Times New Roman"/>
              </a:rPr>
              <a:t>Delegates from Panama, Antigua, Bermuda, and elsewhere at the 1920 U.N.I.A. convention in Harlem.</a:t>
            </a:r>
            <a:endParaRPr lang="en-US" b="1" dirty="0"/>
          </a:p>
        </p:txBody>
      </p:sp>
    </p:spTree>
    <p:extLst>
      <p:ext uri="{BB962C8B-B14F-4D97-AF65-F5344CB8AC3E}">
        <p14:creationId xmlns:p14="http://schemas.microsoft.com/office/powerpoint/2010/main" val="231901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10195094" cy="1905001"/>
          </a:xfrm>
        </p:spPr>
        <p:txBody>
          <a:bodyPr vert="horz" lIns="91440" tIns="45720" rIns="91440" bIns="45720" rtlCol="0" anchor="t">
            <a:noAutofit/>
          </a:bodyPr>
          <a:lstStyle/>
          <a:p>
            <a:r>
              <a:rPr lang="en-US" dirty="0">
                <a:latin typeface="Lato"/>
                <a:ea typeface="Lato"/>
                <a:cs typeface="Lato"/>
              </a:rPr>
              <a:t>The convention’s most significant accomplishment was the “Declaration of the Rights of the Negro Peoples of the World,” a demand for racial equality and political power that foreshadowed other proclamations for human rights later in the 20th century.</a:t>
            </a:r>
          </a:p>
          <a:p>
            <a:endParaRPr lang="en-US" dirty="0"/>
          </a:p>
          <a:p>
            <a:endParaRPr lang="en-US" dirty="0"/>
          </a:p>
        </p:txBody>
      </p:sp>
      <p:pic>
        <p:nvPicPr>
          <p:cNvPr id="8" name="Picture 7">
            <a:extLst>
              <a:ext uri="{FF2B5EF4-FFF2-40B4-BE49-F238E27FC236}">
                <a16:creationId xmlns:a16="http://schemas.microsoft.com/office/drawing/2014/main" id="{F7EE30EE-A5AC-47CB-8F33-C4EFAEE325C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2977460"/>
            <a:ext cx="9849678" cy="4609265"/>
          </a:xfrm>
          <a:prstGeom prst="rect">
            <a:avLst/>
          </a:prstGeom>
          <a:effectLst>
            <a:softEdge rad="38100"/>
          </a:effectLst>
        </p:spPr>
      </p:pic>
    </p:spTree>
    <p:extLst>
      <p:ext uri="{BB962C8B-B14F-4D97-AF65-F5344CB8AC3E}">
        <p14:creationId xmlns:p14="http://schemas.microsoft.com/office/powerpoint/2010/main" val="1016974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ppt_x</p:attrName>
                                        </p:attrNameLst>
                                      </p:cBhvr>
                                      <p:tavLst>
                                        <p:tav tm="0">
                                          <p:val>
                                            <p:strVal val="#ppt_x"/>
                                          </p:val>
                                        </p:tav>
                                        <p:tav tm="100000">
                                          <p:val>
                                            <p:strVal val="#ppt_x"/>
                                          </p:val>
                                        </p:tav>
                                      </p:tavLst>
                                    </p:anim>
                                    <p:anim calcmode="lin" valueType="num">
                                      <p:cBhvr>
                                        <p:cTn id="9" dur="2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4974771" cy="1905001"/>
          </a:xfrm>
        </p:spPr>
        <p:txBody>
          <a:bodyPr vert="horz" lIns="91440" tIns="45720" rIns="91440" bIns="45720" rtlCol="0" anchor="t">
            <a:noAutofit/>
          </a:bodyPr>
          <a:lstStyle/>
          <a:p>
            <a:r>
              <a:rPr lang="en-US" dirty="0"/>
              <a:t>The document spoke on behalf of all Black people, to “protest against the wrongs and injustices they are suffering at the hands of their white brethren, and state what they deem their fair and just rights, as well as the treatment they propose to demand of all men in the future.”</a:t>
            </a:r>
          </a:p>
          <a:p>
            <a:endParaRPr lang="en-US" dirty="0"/>
          </a:p>
          <a:p>
            <a:endParaRPr lang="en-US" dirty="0"/>
          </a:p>
        </p:txBody>
      </p:sp>
      <p:pic>
        <p:nvPicPr>
          <p:cNvPr id="8" name="Picture 7">
            <a:extLst>
              <a:ext uri="{FF2B5EF4-FFF2-40B4-BE49-F238E27FC236}">
                <a16:creationId xmlns:a16="http://schemas.microsoft.com/office/drawing/2014/main" id="{6B2F14E9-B7F1-4ADD-B2F9-46772AE7E4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1896" y="0"/>
            <a:ext cx="5180104" cy="6848060"/>
          </a:xfrm>
          <a:prstGeom prst="rect">
            <a:avLst/>
          </a:prstGeom>
        </p:spPr>
      </p:pic>
      <p:sp>
        <p:nvSpPr>
          <p:cNvPr id="5" name="Rectangle 4">
            <a:extLst>
              <a:ext uri="{FF2B5EF4-FFF2-40B4-BE49-F238E27FC236}">
                <a16:creationId xmlns:a16="http://schemas.microsoft.com/office/drawing/2014/main" id="{04AF666C-1AE3-13A7-8056-452C703DB0F4}"/>
              </a:ext>
            </a:extLst>
          </p:cNvPr>
          <p:cNvSpPr/>
          <p:nvPr/>
        </p:nvSpPr>
        <p:spPr>
          <a:xfrm>
            <a:off x="1828800" y="5645542"/>
            <a:ext cx="4980819"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“Convention address, Hon. Marcus Garvey, Delivering Constitution for Negro Rights,” 1920.</a:t>
            </a:r>
            <a:endPar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9715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5878286" cy="2103121"/>
          </a:xfrm>
        </p:spPr>
        <p:txBody>
          <a:bodyPr vert="horz" lIns="91440" tIns="45720" rIns="91440" bIns="45720" rtlCol="0" anchor="t">
            <a:noAutofit/>
          </a:bodyPr>
          <a:lstStyle/>
          <a:p>
            <a:r>
              <a:rPr lang="en-US" dirty="0">
                <a:latin typeface="Lato"/>
                <a:ea typeface="Lato"/>
                <a:cs typeface="Lato"/>
              </a:rPr>
              <a:t>Garvey’s enemies in established Black organizations denounced him as a </a:t>
            </a:r>
            <a:r>
              <a:rPr lang="en-US" b="1" dirty="0">
                <a:latin typeface="Lato"/>
                <a:ea typeface="Lato"/>
                <a:cs typeface="Lato"/>
              </a:rPr>
              <a:t>demagogue</a:t>
            </a:r>
            <a:r>
              <a:rPr lang="en-US" dirty="0">
                <a:latin typeface="Lato"/>
                <a:ea typeface="Lato"/>
                <a:cs typeface="Lato"/>
              </a:rPr>
              <a:t>, and internal critics chafed at his authoritarian personality.</a:t>
            </a:r>
          </a:p>
        </p:txBody>
      </p:sp>
      <p:pic>
        <p:nvPicPr>
          <p:cNvPr id="11" name="Picture 10">
            <a:extLst>
              <a:ext uri="{FF2B5EF4-FFF2-40B4-BE49-F238E27FC236}">
                <a16:creationId xmlns:a16="http://schemas.microsoft.com/office/drawing/2014/main" id="{DD597410-ACFB-4EA3-A7EB-B86BF2DDE3E2}"/>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7924800" y="479888"/>
            <a:ext cx="3840302" cy="4810569"/>
          </a:xfrm>
          <a:prstGeom prst="rect">
            <a:avLst/>
          </a:prstGeom>
          <a:effectLst>
            <a:softEdge rad="38100"/>
          </a:effectLst>
        </p:spPr>
      </p:pic>
      <p:sp>
        <p:nvSpPr>
          <p:cNvPr id="12" name="Text Placeholder 2">
            <a:extLst>
              <a:ext uri="{FF2B5EF4-FFF2-40B4-BE49-F238E27FC236}">
                <a16:creationId xmlns:a16="http://schemas.microsoft.com/office/drawing/2014/main" id="{A627339D-7F8D-495B-85E0-C04B663ED850}"/>
              </a:ext>
            </a:extLst>
          </p:cNvPr>
          <p:cNvSpPr txBox="1">
            <a:spLocks/>
          </p:cNvSpPr>
          <p:nvPr/>
        </p:nvSpPr>
        <p:spPr>
          <a:xfrm>
            <a:off x="1828800" y="3062033"/>
            <a:ext cx="5878286" cy="287068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Garvey’s grandiose vision did go far beyond the possible (in fact, Garvey himself would never set foot in Africa), and he did suppress all dissension within U.N.I.A. ranks. </a:t>
            </a:r>
          </a:p>
        </p:txBody>
      </p:sp>
      <p:sp>
        <p:nvSpPr>
          <p:cNvPr id="13" name="Rectangle 12">
            <a:extLst>
              <a:ext uri="{FF2B5EF4-FFF2-40B4-BE49-F238E27FC236}">
                <a16:creationId xmlns:a16="http://schemas.microsoft.com/office/drawing/2014/main" id="{D2C743A7-0585-4B33-8A87-1A95FF28E309}"/>
              </a:ext>
            </a:extLst>
          </p:cNvPr>
          <p:cNvSpPr/>
          <p:nvPr/>
        </p:nvSpPr>
        <p:spPr>
          <a:xfrm>
            <a:off x="2697480" y="5362670"/>
            <a:ext cx="9067622" cy="1015663"/>
          </a:xfrm>
          <a:prstGeom prst="rect">
            <a:avLst/>
          </a:prstGeom>
        </p:spPr>
        <p:txBody>
          <a:bodyPr wrap="square" lIns="91440" tIns="45720" rIns="91440" bIns="45720" anchor="t">
            <a:spAutoFit/>
          </a:bodyPr>
          <a:lstStyle/>
          <a:p>
            <a:pPr algn="r"/>
            <a:r>
              <a:rPr lang="en-US" sz="2000" b="1" i="1" dirty="0">
                <a:solidFill>
                  <a:schemeClr val="tx1">
                    <a:lumMod val="65000"/>
                    <a:lumOff val="35000"/>
                  </a:schemeClr>
                </a:solidFill>
                <a:latin typeface="Garamond"/>
                <a:ea typeface="Calibri" panose="020F0502020204030204" pitchFamily="34" charset="0"/>
                <a:cs typeface="Times New Roman"/>
              </a:rPr>
              <a:t>The Universal African Legions, the paramilitary wing of the U.N.I.A. Left to right: Lt. J. Harris, Major T. Wallace and Lt. I. Dinzey. </a:t>
            </a:r>
            <a:r>
              <a:rPr lang="en-US" sz="2000" i="1" dirty="0">
                <a:solidFill>
                  <a:schemeClr val="tx1">
                    <a:lumMod val="65000"/>
                    <a:lumOff val="35000"/>
                  </a:schemeClr>
                </a:solidFill>
                <a:latin typeface="Garamond"/>
                <a:ea typeface="Calibri" panose="020F0502020204030204" pitchFamily="34" charset="0"/>
                <a:cs typeface="Times New Roman"/>
              </a:rPr>
              <a:t>Source: 1953732 Schomburg Center for Research in Black Culture, Photographs and Prints Division, The New York Public Library.</a:t>
            </a:r>
            <a:endParaRPr lang="en-US">
              <a:solidFill>
                <a:schemeClr val="tx1">
                  <a:lumMod val="65000"/>
                  <a:lumOff val="35000"/>
                </a:schemeClr>
              </a:solidFill>
              <a:latin typeface="Garamond"/>
              <a:cs typeface="Times New Roman"/>
            </a:endParaRPr>
          </a:p>
        </p:txBody>
      </p:sp>
    </p:spTree>
    <p:extLst>
      <p:ext uri="{BB962C8B-B14F-4D97-AF65-F5344CB8AC3E}">
        <p14:creationId xmlns:p14="http://schemas.microsoft.com/office/powerpoint/2010/main" val="9468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Declaration of Rights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4582886" y="1362421"/>
            <a:ext cx="6781800" cy="1813561"/>
          </a:xfrm>
        </p:spPr>
        <p:txBody>
          <a:bodyPr vert="horz" lIns="91440" tIns="45720" rIns="91440" bIns="45720" rtlCol="0" anchor="t">
            <a:noAutofit/>
          </a:bodyPr>
          <a:lstStyle/>
          <a:p>
            <a:r>
              <a:rPr lang="en-US" dirty="0">
                <a:latin typeface="Lato"/>
                <a:ea typeface="Lato"/>
                <a:cs typeface="Lato"/>
              </a:rPr>
              <a:t>Nevertheless, the convention’s impact was felt throughout the Black world. </a:t>
            </a:r>
          </a:p>
          <a:p>
            <a:r>
              <a:rPr lang="en-US" dirty="0">
                <a:latin typeface="Lato"/>
                <a:ea typeface="Lato"/>
                <a:cs typeface="Lato"/>
              </a:rPr>
              <a:t>The values of the U.N.I.A. Declaration spoke more eloquently to the dreams of colonized people than any lofty rhetoric from European leaders in their postwar statements. </a:t>
            </a:r>
          </a:p>
          <a:p>
            <a:r>
              <a:rPr lang="en-US" dirty="0">
                <a:latin typeface="Lato"/>
                <a:ea typeface="Lato"/>
                <a:cs typeface="Lato"/>
              </a:rPr>
              <a:t>It would help define the shape of anti-imperialist movements for decades to come.</a:t>
            </a:r>
          </a:p>
        </p:txBody>
      </p:sp>
      <p:pic>
        <p:nvPicPr>
          <p:cNvPr id="7" name="Picture 6">
            <a:extLst>
              <a:ext uri="{FF2B5EF4-FFF2-40B4-BE49-F238E27FC236}">
                <a16:creationId xmlns:a16="http://schemas.microsoft.com/office/drawing/2014/main" id="{E7FB605C-896D-481E-9785-13D90B34B74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57457"/>
            <a:ext cx="2506980" cy="4057777"/>
          </a:xfrm>
          <a:prstGeom prst="rect">
            <a:avLst/>
          </a:prstGeom>
          <a:effectLst>
            <a:softEdge rad="76200"/>
          </a:effectLst>
        </p:spPr>
      </p:pic>
      <p:sp>
        <p:nvSpPr>
          <p:cNvPr id="9" name="Rectangle 8">
            <a:extLst>
              <a:ext uri="{FF2B5EF4-FFF2-40B4-BE49-F238E27FC236}">
                <a16:creationId xmlns:a16="http://schemas.microsoft.com/office/drawing/2014/main" id="{655FADE9-7C7C-4EEB-A28C-B35011671521}"/>
              </a:ext>
            </a:extLst>
          </p:cNvPr>
          <p:cNvSpPr/>
          <p:nvPr/>
        </p:nvSpPr>
        <p:spPr>
          <a:xfrm>
            <a:off x="1828800" y="5362670"/>
            <a:ext cx="9339943" cy="1015663"/>
          </a:xfrm>
          <a:prstGeom prst="rect">
            <a:avLst/>
          </a:prstGeom>
        </p:spPr>
        <p:txBody>
          <a:bodyPr wrap="square">
            <a:spAutoFit/>
          </a:bodyPr>
          <a:lstStyle/>
          <a:p>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1970 stamp from the Republic of Senegal honors Marcus Garvey as “</a:t>
            </a:r>
            <a:r>
              <a:rPr lang="en-US" sz="2000" b="1"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précurseur</a:t>
            </a:r>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de la </a:t>
            </a:r>
            <a:r>
              <a:rPr lang="en-US" sz="2000" b="1"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négritude</a:t>
            </a:r>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 literally the “forerunner of blackness.”  </a:t>
            </a:r>
            <a:r>
              <a:rPr lang="en-US" sz="2000" b="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Négritude</a:t>
            </a:r>
            <a:r>
              <a:rPr lang="en-US" sz="2000" b="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a:t>
            </a:r>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was an Afrocentric cultural movement in the French colonial Africa and the French Antilles.</a:t>
            </a:r>
          </a:p>
        </p:txBody>
      </p:sp>
    </p:spTree>
    <p:extLst>
      <p:ext uri="{BB962C8B-B14F-4D97-AF65-F5344CB8AC3E}">
        <p14:creationId xmlns:p14="http://schemas.microsoft.com/office/powerpoint/2010/main" val="23952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par>
                                <p:cTn id="11" presetID="42"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Prophet – or Charlatan?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13180"/>
            <a:ext cx="9936302" cy="1420082"/>
          </a:xfrm>
        </p:spPr>
        <p:txBody>
          <a:bodyPr vert="horz" lIns="91440" tIns="45720" rIns="91440" bIns="45720" rtlCol="0" anchor="t">
            <a:noAutofit/>
          </a:bodyPr>
          <a:lstStyle/>
          <a:p>
            <a:r>
              <a:rPr lang="en-US" dirty="0"/>
              <a:t>In the years following World War I, Garvey was the most influential Black leader in the world. He was celebrated by working-class Black people in America, the West Indies, and colonial Africa.</a:t>
            </a:r>
          </a:p>
        </p:txBody>
      </p:sp>
      <p:pic>
        <p:nvPicPr>
          <p:cNvPr id="11" name="Picture 10">
            <a:extLst>
              <a:ext uri="{FF2B5EF4-FFF2-40B4-BE49-F238E27FC236}">
                <a16:creationId xmlns:a16="http://schemas.microsoft.com/office/drawing/2014/main" id="{02D51EC2-4636-422F-BB94-4A7635FFF13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2836421"/>
            <a:ext cx="9863986" cy="2971800"/>
          </a:xfrm>
          <a:prstGeom prst="rect">
            <a:avLst/>
          </a:prstGeom>
          <a:effectLst>
            <a:softEdge rad="25400"/>
          </a:effectLst>
        </p:spPr>
      </p:pic>
      <p:sp>
        <p:nvSpPr>
          <p:cNvPr id="5" name="Rectangle 4">
            <a:extLst>
              <a:ext uri="{FF2B5EF4-FFF2-40B4-BE49-F238E27FC236}">
                <a16:creationId xmlns:a16="http://schemas.microsoft.com/office/drawing/2014/main" id="{BB3805F3-05B4-DB1C-EED3-5AF7E198DAF0}"/>
              </a:ext>
            </a:extLst>
          </p:cNvPr>
          <p:cNvSpPr/>
          <p:nvPr/>
        </p:nvSpPr>
        <p:spPr>
          <a:xfrm>
            <a:off x="2957888" y="5911636"/>
            <a:ext cx="7298874" cy="400110"/>
          </a:xfrm>
          <a:prstGeom prst="rect">
            <a:avLst/>
          </a:prstGeom>
        </p:spPr>
        <p:txBody>
          <a:bodyPr wrap="square" lIns="91440" tIns="45720" rIns="91440" bIns="45720" anchor="t">
            <a:spAutoFit/>
          </a:bodyPr>
          <a:lstStyle/>
          <a:p>
            <a:pPr algn="ctr"/>
            <a:r>
              <a:rPr lang="en-US" sz="2000" b="1" i="1" dirty="0">
                <a:solidFill>
                  <a:schemeClr val="tx1">
                    <a:lumMod val="65000"/>
                    <a:lumOff val="35000"/>
                  </a:schemeClr>
                </a:solidFill>
                <a:latin typeface="Garamond"/>
                <a:ea typeface="Calibri" panose="020F0502020204030204" pitchFamily="34" charset="0"/>
                <a:cs typeface="Times New Roman"/>
              </a:rPr>
              <a:t>Flags of the British Empire in the early 20th century.</a:t>
            </a:r>
            <a:endParaRPr lang="en-US" sz="2000" i="1" dirty="0">
              <a:solidFill>
                <a:schemeClr val="tx1">
                  <a:lumMod val="65000"/>
                  <a:lumOff val="35000"/>
                </a:schemeClr>
              </a:solidFill>
              <a:latin typeface="Garamond"/>
              <a:ea typeface="Calibri" panose="020F0502020204030204" pitchFamily="34" charset="0"/>
              <a:cs typeface="Times New Roman"/>
            </a:endParaRPr>
          </a:p>
        </p:txBody>
      </p:sp>
    </p:spTree>
    <p:extLst>
      <p:ext uri="{BB962C8B-B14F-4D97-AF65-F5344CB8AC3E}">
        <p14:creationId xmlns:p14="http://schemas.microsoft.com/office/powerpoint/2010/main" val="101196749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Prophet – or Charlatan?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303219"/>
            <a:ext cx="5431971" cy="1905001"/>
          </a:xfrm>
        </p:spPr>
        <p:txBody>
          <a:bodyPr vert="horz" lIns="91440" tIns="45720" rIns="91440" bIns="45720" rtlCol="0" anchor="t">
            <a:noAutofit/>
          </a:bodyPr>
          <a:lstStyle/>
          <a:p>
            <a:r>
              <a:rPr lang="en-US" dirty="0">
                <a:latin typeface="Lato"/>
                <a:ea typeface="Lato"/>
                <a:cs typeface="Lato"/>
              </a:rPr>
              <a:t>Yet mainstream Black leaders like A. Philip Randolph and W.E.B. Du </a:t>
            </a:r>
            <a:r>
              <a:rPr lang="en-US" dirty="0" err="1">
                <a:latin typeface="Lato"/>
                <a:ea typeface="Lato"/>
                <a:cs typeface="Lato"/>
              </a:rPr>
              <a:t>Bois</a:t>
            </a:r>
            <a:r>
              <a:rPr lang="en-US" dirty="0">
                <a:latin typeface="Lato"/>
                <a:ea typeface="Lato"/>
                <a:cs typeface="Lato"/>
              </a:rPr>
              <a:t> regarded Garvey as a dangerous crank and a </a:t>
            </a:r>
            <a:r>
              <a:rPr lang="en-US" b="1" dirty="0">
                <a:latin typeface="Lato"/>
                <a:ea typeface="Lato"/>
                <a:cs typeface="Lato"/>
              </a:rPr>
              <a:t>charlatan</a:t>
            </a:r>
            <a:r>
              <a:rPr lang="en-US" dirty="0">
                <a:latin typeface="Lato"/>
                <a:ea typeface="Lato"/>
                <a:cs typeface="Lato"/>
              </a:rPr>
              <a:t>.</a:t>
            </a:r>
          </a:p>
        </p:txBody>
      </p:sp>
      <p:pic>
        <p:nvPicPr>
          <p:cNvPr id="6" name="Picture 5">
            <a:extLst>
              <a:ext uri="{FF2B5EF4-FFF2-40B4-BE49-F238E27FC236}">
                <a16:creationId xmlns:a16="http://schemas.microsoft.com/office/drawing/2014/main" id="{EB522C1F-5E7E-465B-A45A-9EFC0706D4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505" y="1210021"/>
            <a:ext cx="2301504" cy="2853415"/>
          </a:xfrm>
          <a:prstGeom prst="rect">
            <a:avLst/>
          </a:prstGeom>
        </p:spPr>
      </p:pic>
      <p:pic>
        <p:nvPicPr>
          <p:cNvPr id="8" name="Picture 7">
            <a:extLst>
              <a:ext uri="{FF2B5EF4-FFF2-40B4-BE49-F238E27FC236}">
                <a16:creationId xmlns:a16="http://schemas.microsoft.com/office/drawing/2014/main" id="{CB680B01-9EB2-4C4E-8F90-F699FEACBD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9353" y="3300635"/>
            <a:ext cx="2405749" cy="3031244"/>
          </a:xfrm>
          <a:prstGeom prst="rect">
            <a:avLst/>
          </a:prstGeom>
        </p:spPr>
      </p:pic>
      <p:sp>
        <p:nvSpPr>
          <p:cNvPr id="11" name="Rectangle 10">
            <a:extLst>
              <a:ext uri="{FF2B5EF4-FFF2-40B4-BE49-F238E27FC236}">
                <a16:creationId xmlns:a16="http://schemas.microsoft.com/office/drawing/2014/main" id="{2F4C3D21-5D93-799C-DA50-C24ACC58853A}"/>
              </a:ext>
            </a:extLst>
          </p:cNvPr>
          <p:cNvSpPr/>
          <p:nvPr/>
        </p:nvSpPr>
        <p:spPr>
          <a:xfrm>
            <a:off x="7543800" y="4085275"/>
            <a:ext cx="1750492" cy="2246769"/>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A. Philip Randolph  and W.E.B. Du </a:t>
            </a:r>
            <a:r>
              <a:rPr lang="en-US" sz="2000" i="1" dirty="0" err="1">
                <a:solidFill>
                  <a:schemeClr val="tx1">
                    <a:lumMod val="65000"/>
                    <a:lumOff val="35000"/>
                  </a:schemeClr>
                </a:solidFill>
                <a:latin typeface="Garamond"/>
                <a:ea typeface="Calibri" panose="020F0502020204030204" pitchFamily="34" charset="0"/>
                <a:cs typeface="Times New Roman"/>
              </a:rPr>
              <a:t>Bois</a:t>
            </a:r>
            <a:r>
              <a:rPr lang="en-US" sz="2000" i="1" dirty="0">
                <a:solidFill>
                  <a:schemeClr val="tx1">
                    <a:lumMod val="65000"/>
                    <a:lumOff val="35000"/>
                  </a:schemeClr>
                </a:solidFill>
                <a:latin typeface="Garamond"/>
                <a:ea typeface="Calibri" panose="020F0502020204030204" pitchFamily="34" charset="0"/>
                <a:cs typeface="Times New Roman"/>
              </a:rPr>
              <a:t>, two of Garvey's enemies in the civil rights movement, c. 1920.</a:t>
            </a:r>
            <a:endParaRPr lang="en-US" dirty="0">
              <a:solidFill>
                <a:schemeClr val="tx1">
                  <a:lumMod val="65000"/>
                  <a:lumOff val="35000"/>
                </a:schemeClr>
              </a:solidFill>
              <a:latin typeface="Garamond"/>
              <a:cs typeface="Times New Roman"/>
            </a:endParaRPr>
          </a:p>
        </p:txBody>
      </p:sp>
      <p:sp>
        <p:nvSpPr>
          <p:cNvPr id="9" name="Text Placeholder 2">
            <a:extLst>
              <a:ext uri="{FF2B5EF4-FFF2-40B4-BE49-F238E27FC236}">
                <a16:creationId xmlns:a16="http://schemas.microsoft.com/office/drawing/2014/main" id="{C8FA370D-B968-431D-B918-A4C30E17E83E}"/>
              </a:ext>
            </a:extLst>
          </p:cNvPr>
          <p:cNvSpPr txBox="1">
            <a:spLocks/>
          </p:cNvSpPr>
          <p:nvPr/>
        </p:nvSpPr>
        <p:spPr>
          <a:xfrm>
            <a:off x="1828800" y="3301418"/>
            <a:ext cx="4929809" cy="19050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Lato"/>
                <a:ea typeface="Lato"/>
                <a:cs typeface="Lato"/>
              </a:rPr>
              <a:t>Just a few years after the first triumphant U.N.I.A. convention, their attacks, Hoover’s scrutiny, and Garvey’s own administrative and personal failures would cripple the movement he built.</a:t>
            </a:r>
          </a:p>
        </p:txBody>
      </p:sp>
    </p:spTree>
    <p:extLst>
      <p:ext uri="{BB962C8B-B14F-4D97-AF65-F5344CB8AC3E}">
        <p14:creationId xmlns:p14="http://schemas.microsoft.com/office/powerpoint/2010/main" val="424584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4611757" cy="2222391"/>
          </a:xfrm>
        </p:spPr>
        <p:txBody>
          <a:bodyPr vert="horz" lIns="91440" tIns="45720" rIns="91440" bIns="45720" rtlCol="0" anchor="t">
            <a:noAutofit/>
          </a:bodyPr>
          <a:lstStyle/>
          <a:p>
            <a:r>
              <a:rPr lang="en-US" dirty="0">
                <a:latin typeface="Lato"/>
                <a:ea typeface="Lato"/>
                <a:cs typeface="Lato"/>
              </a:rPr>
              <a:t>Marcus Garvey was born in St. Ann’s Bay on August 17, 1887, to Malchus Garvey, a stonemason, and Sarah Richards, a domestic servant. </a:t>
            </a:r>
          </a:p>
          <a:p>
            <a:r>
              <a:rPr lang="en-US" dirty="0">
                <a:latin typeface="Lato"/>
                <a:ea typeface="Lato"/>
                <a:cs typeface="Lato"/>
              </a:rPr>
              <a:t>Although three generations removed from slavery – as a British colony, slavery had been abolished in Jamaica since 1838 – Marcus grew up in a world of deep inequalities.</a:t>
            </a:r>
          </a:p>
        </p:txBody>
      </p:sp>
      <p:pic>
        <p:nvPicPr>
          <p:cNvPr id="5" name="Picture 4">
            <a:extLst>
              <a:ext uri="{FF2B5EF4-FFF2-40B4-BE49-F238E27FC236}">
                <a16:creationId xmlns:a16="http://schemas.microsoft.com/office/drawing/2014/main" id="{27C602A2-BA20-4A5F-8576-7DFEAF20EC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950" y="1210020"/>
            <a:ext cx="4938417" cy="3222831"/>
          </a:xfrm>
          <a:prstGeom prst="rect">
            <a:avLst/>
          </a:prstGeom>
          <a:effectLst>
            <a:softEdge rad="38100"/>
          </a:effectLst>
        </p:spPr>
      </p:pic>
      <p:sp>
        <p:nvSpPr>
          <p:cNvPr id="6" name="Text Box 16">
            <a:extLst>
              <a:ext uri="{FF2B5EF4-FFF2-40B4-BE49-F238E27FC236}">
                <a16:creationId xmlns:a16="http://schemas.microsoft.com/office/drawing/2014/main" id="{B57D8C9C-06AE-42D0-9449-50DD776181A5}"/>
              </a:ext>
            </a:extLst>
          </p:cNvPr>
          <p:cNvSpPr txBox="1"/>
          <p:nvPr/>
        </p:nvSpPr>
        <p:spPr>
          <a:xfrm>
            <a:off x="6697558" y="4557039"/>
            <a:ext cx="4938417" cy="34099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b="1"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Cardiff Hall plantation estate, </a:t>
            </a:r>
          </a:p>
          <a:p>
            <a:pPr marL="0" marR="0" algn="r">
              <a:spcBef>
                <a:spcPts val="0"/>
              </a:spcBef>
              <a:spcAft>
                <a:spcPts val="0"/>
              </a:spcAft>
            </a:pPr>
            <a:r>
              <a:rPr lang="en-US" sz="2000" b="1"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St. Ann’s Bay, British Jamaica in 1820.</a:t>
            </a:r>
          </a:p>
          <a:p>
            <a:pPr marL="0" marR="0" algn="r">
              <a:spcBef>
                <a:spcPts val="0"/>
              </a:spcBef>
              <a:spcAft>
                <a:spcPts val="0"/>
              </a:spcAft>
            </a:pPr>
            <a:r>
              <a:rPr lang="en-US" sz="2000" b="1"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Illustration by James </a:t>
            </a:r>
            <a:r>
              <a:rPr lang="en-US" sz="2000" b="1" i="1" dirty="0" err="1">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Hakewill</a:t>
            </a:r>
            <a:r>
              <a:rPr lang="en-US" sz="2000" b="1"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181860" y="747393"/>
            <a:ext cx="2771140" cy="4861563"/>
          </a:xfrm>
        </p:spPr>
        <p:txBody>
          <a:bodyPr vert="horz" lIns="91440" tIns="45720" rIns="91440" bIns="45720" rtlCol="0" anchor="t">
            <a:noAutofit/>
          </a:bodyPr>
          <a:lstStyle/>
          <a:p>
            <a:r>
              <a:rPr lang="en-US" sz="2400" b="1" dirty="0"/>
              <a:t>Vocabulary</a:t>
            </a:r>
          </a:p>
          <a:p>
            <a:pPr>
              <a:spcBef>
                <a:spcPts val="600"/>
              </a:spcBef>
            </a:pPr>
            <a:endParaRPr lang="en-US" sz="2400" b="1" dirty="0"/>
          </a:p>
          <a:p>
            <a:pPr>
              <a:spcBef>
                <a:spcPts val="0"/>
              </a:spcBef>
            </a:pPr>
            <a:r>
              <a:rPr lang="en-US" sz="2400" dirty="0"/>
              <a:t>Afrocentrism</a:t>
            </a:r>
          </a:p>
          <a:p>
            <a:pPr>
              <a:spcBef>
                <a:spcPts val="0"/>
              </a:spcBef>
            </a:pPr>
            <a:r>
              <a:rPr lang="en-US" sz="2400" dirty="0"/>
              <a:t>ascetic</a:t>
            </a:r>
          </a:p>
          <a:p>
            <a:pPr>
              <a:spcBef>
                <a:spcPts val="0"/>
              </a:spcBef>
            </a:pPr>
            <a:r>
              <a:rPr lang="en-US" sz="2400" dirty="0"/>
              <a:t>charisma</a:t>
            </a:r>
          </a:p>
          <a:p>
            <a:pPr>
              <a:spcBef>
                <a:spcPts val="0"/>
              </a:spcBef>
            </a:pPr>
            <a:r>
              <a:rPr lang="en-US" sz="2400" dirty="0">
                <a:latin typeface="Lato"/>
                <a:ea typeface="Lato"/>
                <a:cs typeface="Lato"/>
              </a:rPr>
              <a:t>charlatan</a:t>
            </a:r>
          </a:p>
          <a:p>
            <a:pPr>
              <a:spcBef>
                <a:spcPts val="0"/>
              </a:spcBef>
            </a:pPr>
            <a:r>
              <a:rPr lang="en-US" sz="2400" dirty="0">
                <a:latin typeface="Lato"/>
                <a:ea typeface="Lato"/>
                <a:cs typeface="Lato"/>
              </a:rPr>
              <a:t>Demagogue</a:t>
            </a:r>
            <a:endParaRPr lang="en-US" dirty="0">
              <a:latin typeface="Lato"/>
              <a:ea typeface="Lato"/>
              <a:cs typeface="Lato"/>
            </a:endParaRPr>
          </a:p>
          <a:p>
            <a:pPr>
              <a:spcBef>
                <a:spcPts val="0"/>
              </a:spcBef>
            </a:pPr>
            <a:r>
              <a:rPr lang="en-US" sz="2400" dirty="0">
                <a:latin typeface="Lato"/>
                <a:ea typeface="Lato"/>
                <a:cs typeface="Lato"/>
              </a:rPr>
              <a:t>hierarchy</a:t>
            </a:r>
          </a:p>
          <a:p>
            <a:pPr>
              <a:spcBef>
                <a:spcPts val="0"/>
              </a:spcBef>
            </a:pPr>
            <a:r>
              <a:rPr lang="en-US" sz="2400" dirty="0">
                <a:latin typeface="Lato"/>
                <a:ea typeface="Lato"/>
                <a:cs typeface="Lato"/>
              </a:rPr>
              <a:t>Diaspora</a:t>
            </a:r>
          </a:p>
          <a:p>
            <a:pPr>
              <a:spcBef>
                <a:spcPts val="0"/>
              </a:spcBef>
            </a:pPr>
            <a:r>
              <a:rPr lang="en-US" sz="2400" dirty="0">
                <a:latin typeface="Lato"/>
                <a:ea typeface="Lato"/>
                <a:cs typeface="Lato"/>
              </a:rPr>
              <a:t>nationalist</a:t>
            </a:r>
          </a:p>
          <a:p>
            <a:pPr>
              <a:spcBef>
                <a:spcPts val="0"/>
              </a:spcBef>
            </a:pPr>
            <a:r>
              <a:rPr lang="en-US" sz="2400" dirty="0">
                <a:latin typeface="Lato"/>
                <a:ea typeface="Lato"/>
                <a:cs typeface="Lato"/>
              </a:rPr>
              <a:t>Pan-Africanism</a:t>
            </a:r>
            <a:endParaRPr lang="en-US" dirty="0">
              <a:latin typeface="Lato"/>
              <a:ea typeface="Lato"/>
              <a:cs typeface="Lato"/>
            </a:endParaRPr>
          </a:p>
          <a:p>
            <a:pPr>
              <a:spcBef>
                <a:spcPts val="0"/>
              </a:spcBef>
            </a:pPr>
            <a:r>
              <a:rPr lang="en-US" sz="2400" dirty="0">
                <a:latin typeface="Lato"/>
                <a:ea typeface="Lato"/>
                <a:cs typeface="Lato"/>
              </a:rPr>
              <a:t>Provisional</a:t>
            </a:r>
          </a:p>
          <a:p>
            <a:pPr>
              <a:spcBef>
                <a:spcPts val="0"/>
              </a:spcBef>
            </a:pPr>
            <a:r>
              <a:rPr lang="en-US" sz="2400" dirty="0">
                <a:latin typeface="Lato"/>
                <a:ea typeface="Lato"/>
                <a:cs typeface="Lato"/>
              </a:rPr>
              <a:t>regalia</a:t>
            </a:r>
            <a:endParaRPr lang="en-US" sz="2400" dirty="0"/>
          </a:p>
          <a:p>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1917" y="477154"/>
            <a:ext cx="4636028" cy="5903692"/>
          </a:xfrm>
          <a:prstGeom prst="rect">
            <a:avLst/>
          </a:prstGeom>
          <a:effectLst>
            <a:softEdge rad="1270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3230969" y="5940110"/>
            <a:ext cx="3215462" cy="34099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Marcus Garvey in 1920</a:t>
            </a:r>
            <a:endParaRPr lang="en-US" sz="24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803136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94417"/>
            <a:ext cx="4389120" cy="1849993"/>
          </a:xfrm>
        </p:spPr>
        <p:txBody>
          <a:bodyPr vert="horz" lIns="91440" tIns="45720" rIns="91440" bIns="45720" rtlCol="0" anchor="t">
            <a:noAutofit/>
          </a:bodyPr>
          <a:lstStyle/>
          <a:p>
            <a:r>
              <a:rPr lang="en-US" dirty="0">
                <a:latin typeface="Lato"/>
                <a:ea typeface="Lato"/>
                <a:cs typeface="Lato"/>
              </a:rPr>
              <a:t>As a dark-skinned Black man with no white ancestry, Garvey lived at the bottom of a </a:t>
            </a:r>
            <a:r>
              <a:rPr lang="en-US" b="1" dirty="0">
                <a:latin typeface="Lato"/>
                <a:ea typeface="Lato"/>
                <a:cs typeface="Lato"/>
              </a:rPr>
              <a:t>hierarchy</a:t>
            </a:r>
            <a:r>
              <a:rPr lang="en-US" dirty="0">
                <a:latin typeface="Lato"/>
                <a:ea typeface="Lato"/>
                <a:cs typeface="Lato"/>
              </a:rPr>
              <a:t> defined by race and skin color. Though his father’s trade ensured the family was comfortable, young Marcus balked at the injustices he experienced.</a:t>
            </a:r>
          </a:p>
        </p:txBody>
      </p:sp>
      <p:pic>
        <p:nvPicPr>
          <p:cNvPr id="8" name="Picture 7">
            <a:extLst>
              <a:ext uri="{FF2B5EF4-FFF2-40B4-BE49-F238E27FC236}">
                <a16:creationId xmlns:a16="http://schemas.microsoft.com/office/drawing/2014/main" id="{42210C2D-3EF6-4D8F-8B18-595276CBE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61860" y="835362"/>
            <a:ext cx="3459480" cy="5187275"/>
          </a:xfrm>
          <a:prstGeom prst="rect">
            <a:avLst/>
          </a:prstGeom>
          <a:effectLst>
            <a:softEdge rad="38100"/>
          </a:effectLst>
        </p:spPr>
      </p:pic>
      <p:sp>
        <p:nvSpPr>
          <p:cNvPr id="5" name="Text Box 16">
            <a:extLst>
              <a:ext uri="{FF2B5EF4-FFF2-40B4-BE49-F238E27FC236}">
                <a16:creationId xmlns:a16="http://schemas.microsoft.com/office/drawing/2014/main" id="{EBDDED28-DD54-7902-ECFD-0277C734FCCF}"/>
              </a:ext>
            </a:extLst>
          </p:cNvPr>
          <p:cNvSpPr txBox="1"/>
          <p:nvPr/>
        </p:nvSpPr>
        <p:spPr>
          <a:xfrm>
            <a:off x="2521527" y="5460545"/>
            <a:ext cx="447127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Statue of "Right Excellent Marcus Mosiah Garvey, National Hero" in St. Ann's Bay, Jamaica </a:t>
            </a:r>
            <a:endParaRPr lang="en-US" sz="2000">
              <a:solidFill>
                <a:schemeClr val="tx1">
                  <a:lumMod val="65000"/>
                  <a:lumOff val="35000"/>
                </a:schemeClr>
              </a:solidFill>
            </a:endParaRP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3959553"/>
            <a:ext cx="9312964" cy="1364743"/>
          </a:xfrm>
        </p:spPr>
        <p:txBody>
          <a:bodyPr vert="horz" lIns="91440" tIns="45720" rIns="91440" bIns="45720" rtlCol="0" anchor="t">
            <a:noAutofit/>
          </a:bodyPr>
          <a:lstStyle/>
          <a:p>
            <a:r>
              <a:rPr lang="en-US" dirty="0"/>
              <a:t>One formative experience of racism came when Garvey’s white childhood friends began distancing themselves from him when they became teenagers. </a:t>
            </a:r>
          </a:p>
          <a:p>
            <a:endParaRPr lang="en-US" dirty="0"/>
          </a:p>
        </p:txBody>
      </p:sp>
      <p:pic>
        <p:nvPicPr>
          <p:cNvPr id="6" name="Picture 5">
            <a:extLst>
              <a:ext uri="{FF2B5EF4-FFF2-40B4-BE49-F238E27FC236}">
                <a16:creationId xmlns:a16="http://schemas.microsoft.com/office/drawing/2014/main" id="{4DAE9020-2513-453E-BD7C-E339A34C49B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302025"/>
            <a:ext cx="5963478" cy="2605943"/>
          </a:xfrm>
          <a:prstGeom prst="rect">
            <a:avLst/>
          </a:prstGeom>
          <a:effectLst>
            <a:softEdge rad="38100"/>
          </a:effectLst>
        </p:spPr>
      </p:pic>
      <p:sp>
        <p:nvSpPr>
          <p:cNvPr id="4" name="Rectangle 3">
            <a:extLst>
              <a:ext uri="{FF2B5EF4-FFF2-40B4-BE49-F238E27FC236}">
                <a16:creationId xmlns:a16="http://schemas.microsoft.com/office/drawing/2014/main" id="{594220CB-8555-4682-85C8-C69F459EE86E}"/>
              </a:ext>
            </a:extLst>
          </p:cNvPr>
          <p:cNvSpPr/>
          <p:nvPr/>
        </p:nvSpPr>
        <p:spPr>
          <a:xfrm>
            <a:off x="7934348" y="1397093"/>
            <a:ext cx="2428852" cy="1323439"/>
          </a:xfrm>
          <a:prstGeom prst="rect">
            <a:avLst/>
          </a:prstGeom>
        </p:spPr>
        <p:txBody>
          <a:bodyPr wrap="square">
            <a:spAutoFit/>
          </a:bodyPr>
          <a:lstStyle/>
          <a:p>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Racially integrated </a:t>
            </a:r>
            <a:r>
              <a:rPr lang="en-US" sz="2000" b="1"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Alphe</a:t>
            </a:r>
            <a:r>
              <a:rPr lang="en-US" sz="20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Infants’ School, British Jamaica, early 1900s</a:t>
            </a:r>
          </a:p>
        </p:txBody>
      </p:sp>
      <p:sp>
        <p:nvSpPr>
          <p:cNvPr id="7" name="Text Placeholder 2">
            <a:extLst>
              <a:ext uri="{FF2B5EF4-FFF2-40B4-BE49-F238E27FC236}">
                <a16:creationId xmlns:a16="http://schemas.microsoft.com/office/drawing/2014/main" id="{808CB7A8-6FCF-48F0-9717-1955BAAEF973}"/>
              </a:ext>
            </a:extLst>
          </p:cNvPr>
          <p:cNvSpPr txBox="1">
            <a:spLocks/>
          </p:cNvSpPr>
          <p:nvPr/>
        </p:nvSpPr>
        <p:spPr>
          <a:xfrm>
            <a:off x="1828799" y="5324296"/>
            <a:ext cx="9312965" cy="1190212"/>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latin typeface="Lato"/>
                <a:ea typeface="Lato"/>
                <a:cs typeface="Lato"/>
              </a:rPr>
              <a:t>As people leave childhood, why does skin color sometimes become more of an issue within their social circles?</a:t>
            </a:r>
            <a:endParaRPr lang="en-US" dirty="0">
              <a:latin typeface="Lato"/>
              <a:ea typeface="Lato"/>
              <a:cs typeface="Lato"/>
            </a:endParaRPr>
          </a:p>
          <a:p>
            <a:endParaRPr lang="en-US" dirty="0">
              <a:latin typeface="Lato"/>
              <a:ea typeface="Lato"/>
              <a:cs typeface="Lato"/>
            </a:endParaRPr>
          </a:p>
          <a:p>
            <a:endParaRPr lang="en-US" dirty="0"/>
          </a:p>
        </p:txBody>
      </p:sp>
    </p:spTree>
    <p:extLst>
      <p:ext uri="{BB962C8B-B14F-4D97-AF65-F5344CB8AC3E}">
        <p14:creationId xmlns:p14="http://schemas.microsoft.com/office/powerpoint/2010/main" val="3124360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Early Life in Jamaica</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96599"/>
            <a:ext cx="5057776" cy="3146730"/>
          </a:xfrm>
        </p:spPr>
        <p:txBody>
          <a:bodyPr vert="horz" lIns="91440" tIns="45720" rIns="91440" bIns="45720" rtlCol="0" anchor="t">
            <a:noAutofit/>
          </a:bodyPr>
          <a:lstStyle/>
          <a:p>
            <a:r>
              <a:rPr lang="en-US" dirty="0">
                <a:latin typeface="Lato"/>
                <a:ea typeface="Lato"/>
                <a:cs typeface="Lato"/>
              </a:rPr>
              <a:t>He was especially hurt when the father of a childhood playmate, Joyce </a:t>
            </a:r>
            <a:r>
              <a:rPr lang="en-US" dirty="0" err="1">
                <a:latin typeface="Lato"/>
                <a:ea typeface="Lato"/>
                <a:cs typeface="Lato"/>
              </a:rPr>
              <a:t>Rerrie</a:t>
            </a:r>
            <a:r>
              <a:rPr lang="en-US" dirty="0">
                <a:latin typeface="Lato"/>
                <a:ea typeface="Lato"/>
                <a:cs typeface="Lato"/>
              </a:rPr>
              <a:t>, forbade her from seeing Garvey when she turned 14, explicitly because of his race.</a:t>
            </a:r>
          </a:p>
          <a:p>
            <a:r>
              <a:rPr lang="en-US" dirty="0">
                <a:latin typeface="Lato"/>
                <a:ea typeface="Lato"/>
                <a:cs typeface="Lato"/>
              </a:rPr>
              <a:t>After these formative experiences of racism, Garvey was determined to prove himself the equal of any man.</a:t>
            </a:r>
            <a:endParaRPr lang="en-US" b="1" dirty="0"/>
          </a:p>
          <a:p>
            <a:endParaRPr lang="en-US" dirty="0"/>
          </a:p>
        </p:txBody>
      </p:sp>
      <p:pic>
        <p:nvPicPr>
          <p:cNvPr id="5" name="Picture 4">
            <a:extLst>
              <a:ext uri="{FF2B5EF4-FFF2-40B4-BE49-F238E27FC236}">
                <a16:creationId xmlns:a16="http://schemas.microsoft.com/office/drawing/2014/main" id="{312ADCF1-A833-4E8F-B81A-CF40D39A49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0958" y="1396599"/>
            <a:ext cx="4408543" cy="2941325"/>
          </a:xfrm>
          <a:prstGeom prst="rect">
            <a:avLst/>
          </a:prstGeom>
          <a:effectLst>
            <a:softEdge rad="25400"/>
          </a:effectLst>
        </p:spPr>
      </p:pic>
      <p:sp>
        <p:nvSpPr>
          <p:cNvPr id="6" name="Text Box 16">
            <a:extLst>
              <a:ext uri="{FF2B5EF4-FFF2-40B4-BE49-F238E27FC236}">
                <a16:creationId xmlns:a16="http://schemas.microsoft.com/office/drawing/2014/main" id="{AF173E9B-B15D-3875-50EC-01870AEF0D5F}"/>
              </a:ext>
            </a:extLst>
          </p:cNvPr>
          <p:cNvSpPr txBox="1"/>
          <p:nvPr/>
        </p:nvSpPr>
        <p:spPr>
          <a:xfrm>
            <a:off x="7058223" y="4463852"/>
            <a:ext cx="4471278"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West Indian students in a schoolhouse, c. 1900</a:t>
            </a:r>
          </a:p>
        </p:txBody>
      </p:sp>
      <p:pic>
        <p:nvPicPr>
          <p:cNvPr id="8" name="Graphic 7" descr="Download from cloud">
            <a:hlinkClick r:id="rId4"/>
            <a:extLst>
              <a:ext uri="{FF2B5EF4-FFF2-40B4-BE49-F238E27FC236}">
                <a16:creationId xmlns:a16="http://schemas.microsoft.com/office/drawing/2014/main" id="{F7A74854-8584-4493-B4C3-19824048F3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66900" y="5540374"/>
            <a:ext cx="807720" cy="807720"/>
          </a:xfrm>
          <a:prstGeom prst="rect">
            <a:avLst/>
          </a:prstGeom>
        </p:spPr>
      </p:pic>
      <p:sp>
        <p:nvSpPr>
          <p:cNvPr id="9" name="Text Box 16">
            <a:hlinkClick r:id="rId4"/>
            <a:extLst>
              <a:ext uri="{FF2B5EF4-FFF2-40B4-BE49-F238E27FC236}">
                <a16:creationId xmlns:a16="http://schemas.microsoft.com/office/drawing/2014/main" id="{D46E0BAC-628E-4017-B877-B795BA504384}"/>
              </a:ext>
            </a:extLst>
          </p:cNvPr>
          <p:cNvSpPr txBox="1"/>
          <p:nvPr/>
        </p:nvSpPr>
        <p:spPr>
          <a:xfrm>
            <a:off x="2941320" y="5593080"/>
            <a:ext cx="6309360"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“Tectonic Shifts” to learn more about Garvey’s youth in Jamaica.</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42"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Jamaican Activist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6351104" cy="3931921"/>
          </a:xfrm>
        </p:spPr>
        <p:txBody>
          <a:bodyPr vert="horz" lIns="91440" tIns="45720" rIns="91440" bIns="45720" rtlCol="0" anchor="t">
            <a:noAutofit/>
          </a:bodyPr>
          <a:lstStyle/>
          <a:p>
            <a:r>
              <a:rPr lang="en-US" dirty="0">
                <a:latin typeface="Lato"/>
                <a:ea typeface="Lato"/>
                <a:cs typeface="Lato"/>
              </a:rPr>
              <a:t>As a young man, Garvey was both a trade unionist and a Jamaican </a:t>
            </a:r>
            <a:r>
              <a:rPr lang="en-US" b="1" dirty="0">
                <a:latin typeface="Lato"/>
                <a:ea typeface="Lato"/>
                <a:cs typeface="Lato"/>
              </a:rPr>
              <a:t>nationalist</a:t>
            </a:r>
            <a:r>
              <a:rPr lang="en-US" dirty="0">
                <a:latin typeface="Lato"/>
                <a:ea typeface="Lato"/>
                <a:cs typeface="Lato"/>
              </a:rPr>
              <a:t>. He worked as a printer, gaining professional experience that would come in handy later. Eventually, he became the company’s first Black foreman. </a:t>
            </a:r>
          </a:p>
          <a:p>
            <a:r>
              <a:rPr lang="en-US" dirty="0">
                <a:latin typeface="Lato"/>
                <a:ea typeface="Lato"/>
                <a:cs typeface="Lato"/>
              </a:rPr>
              <a:t>The growing labor movement was a key feature of the political landscape in the late 19</a:t>
            </a:r>
            <a:r>
              <a:rPr lang="en-US" baseline="30000" dirty="0">
                <a:latin typeface="Lato"/>
                <a:ea typeface="Lato"/>
                <a:cs typeface="Lato"/>
              </a:rPr>
              <a:t>th</a:t>
            </a:r>
            <a:r>
              <a:rPr lang="en-US" dirty="0">
                <a:latin typeface="Lato"/>
                <a:ea typeface="Lato"/>
                <a:cs typeface="Lato"/>
              </a:rPr>
              <a:t> and early 20</a:t>
            </a:r>
            <a:r>
              <a:rPr lang="en-US" baseline="30000" dirty="0">
                <a:latin typeface="Lato"/>
                <a:ea typeface="Lato"/>
                <a:cs typeface="Lato"/>
              </a:rPr>
              <a:t>th</a:t>
            </a:r>
            <a:r>
              <a:rPr lang="en-US" dirty="0">
                <a:latin typeface="Lato"/>
                <a:ea typeface="Lato"/>
                <a:cs typeface="Lato"/>
              </a:rPr>
              <a:t> century; most early civil rights leaders were also socialists and/or union organizers of some kind.</a:t>
            </a:r>
          </a:p>
        </p:txBody>
      </p:sp>
      <p:pic>
        <p:nvPicPr>
          <p:cNvPr id="1026" name="Picture 2" descr="1875–1906">
            <a:extLst>
              <a:ext uri="{FF2B5EF4-FFF2-40B4-BE49-F238E27FC236}">
                <a16:creationId xmlns:a16="http://schemas.microsoft.com/office/drawing/2014/main" id="{192B9554-8FE7-4DD2-A218-A7015E093D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043953" y="1716014"/>
            <a:ext cx="6864061" cy="3432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46982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Jamaican Activist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796951" y="1210021"/>
            <a:ext cx="4665707" cy="2719347"/>
          </a:xfrm>
        </p:spPr>
        <p:txBody>
          <a:bodyPr vert="horz" lIns="91440" tIns="45720" rIns="91440" bIns="45720" rtlCol="0" anchor="t">
            <a:noAutofit/>
          </a:bodyPr>
          <a:lstStyle/>
          <a:p>
            <a:r>
              <a:rPr lang="en-US" dirty="0">
                <a:latin typeface="Lato"/>
                <a:ea typeface="Lato"/>
                <a:cs typeface="Lato"/>
              </a:rPr>
              <a:t>Garvey’s participation in a 1908 print worker’s strike got him barred from work. Seasons of unemployment deepened Garvey’s resolve to fight for Black dignity.</a:t>
            </a:r>
          </a:p>
          <a:p>
            <a:r>
              <a:rPr lang="en-US" dirty="0">
                <a:latin typeface="Lato"/>
                <a:ea typeface="Lato"/>
                <a:cs typeface="Lato"/>
              </a:rPr>
              <a:t>The cause of Jamaican nationalism would not come to fruition in Garvey’s lifetime. In 1962, Jamaica became a self-governing member of the Commonwealth of Nations. </a:t>
            </a:r>
          </a:p>
        </p:txBody>
      </p:sp>
      <p:pic>
        <p:nvPicPr>
          <p:cNvPr id="5" name="Picture 4">
            <a:extLst>
              <a:ext uri="{FF2B5EF4-FFF2-40B4-BE49-F238E27FC236}">
                <a16:creationId xmlns:a16="http://schemas.microsoft.com/office/drawing/2014/main" id="{F9C67181-9D8B-4E8E-9DED-219A88A32E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336320"/>
            <a:ext cx="4532496" cy="3275437"/>
          </a:xfrm>
          <a:prstGeom prst="rect">
            <a:avLst/>
          </a:prstGeom>
        </p:spPr>
      </p:pic>
      <p:sp>
        <p:nvSpPr>
          <p:cNvPr id="9" name="Rectangle 8">
            <a:extLst>
              <a:ext uri="{FF2B5EF4-FFF2-40B4-BE49-F238E27FC236}">
                <a16:creationId xmlns:a16="http://schemas.microsoft.com/office/drawing/2014/main" id="{2D6111F8-253F-4F9B-89AC-6A2804847772}"/>
              </a:ext>
            </a:extLst>
          </p:cNvPr>
          <p:cNvSpPr/>
          <p:nvPr/>
        </p:nvSpPr>
        <p:spPr>
          <a:xfrm>
            <a:off x="1828800" y="4611757"/>
            <a:ext cx="4452730" cy="1323439"/>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Founding fathers of independent Jamaica, Michael Manley (left) and Alexander Bustamante (right), c. 1960s. Only a few years younger than Garvey, they served as Jamaica's first Prime Ministers. </a:t>
            </a:r>
          </a:p>
        </p:txBody>
      </p:sp>
    </p:spTree>
    <p:extLst>
      <p:ext uri="{BB962C8B-B14F-4D97-AF65-F5344CB8AC3E}">
        <p14:creationId xmlns:p14="http://schemas.microsoft.com/office/powerpoint/2010/main" val="105531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3794</Words>
  <Application>Microsoft Office PowerPoint</Application>
  <PresentationFormat>Widescreen</PresentationFormat>
  <Paragraphs>249</Paragraphs>
  <Slides>40</Slides>
  <Notes>37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Arial</vt:lpstr>
      <vt:lpstr>Bodoni SvtyTwo ITC TT-Bold</vt:lpstr>
      <vt:lpstr>Calibri</vt:lpstr>
      <vt:lpstr>Garamond</vt:lpstr>
      <vt:lpstr>Georgia</vt:lpstr>
      <vt:lpstr>Helvetica Neue Medium</vt:lpstr>
      <vt:lpstr>Lato</vt:lpstr>
      <vt:lpstr>Lato-Light</vt:lpstr>
      <vt:lpstr>Times New Roman</vt:lpstr>
      <vt:lpstr>Office Theme</vt:lpstr>
      <vt:lpstr>PowerPoint Presentation</vt:lpstr>
      <vt:lpstr>Marcus Garvey: Black Star Rising</vt:lpstr>
      <vt:lpstr>Marcus Garvey: Black Star Rising</vt:lpstr>
      <vt:lpstr>Early Life in Jamaica</vt:lpstr>
      <vt:lpstr>Early Life in Jamaica</vt:lpstr>
      <vt:lpstr>Early Life in Jamaica</vt:lpstr>
      <vt:lpstr>Early Life in Jamaica</vt:lpstr>
      <vt:lpstr>Jamaican Activist</vt:lpstr>
      <vt:lpstr>Jamaican Activist</vt:lpstr>
      <vt:lpstr>Founding the U.N.I.A.</vt:lpstr>
      <vt:lpstr>Founding the U.N.I.A.</vt:lpstr>
      <vt:lpstr>Garvey in America</vt:lpstr>
      <vt:lpstr>Garvey in America</vt:lpstr>
      <vt:lpstr>Garvey in America</vt:lpstr>
      <vt:lpstr>Garvey in America</vt:lpstr>
      <vt:lpstr>“A Wholesale Massacre”</vt:lpstr>
      <vt:lpstr>“A Wholesale Massacre”</vt:lpstr>
      <vt:lpstr>“A Wholesale Massacre”</vt:lpstr>
      <vt:lpstr> “White Man’s War”</vt:lpstr>
      <vt:lpstr> “White Man’s War”</vt:lpstr>
      <vt:lpstr>Back to Africa</vt:lpstr>
      <vt:lpstr>Back to Africa</vt:lpstr>
      <vt:lpstr> “Africa for the Africans”</vt:lpstr>
      <vt:lpstr> “Africa for the Africans”</vt:lpstr>
      <vt:lpstr>“Black Moses”</vt:lpstr>
      <vt:lpstr>“Black Moses”</vt:lpstr>
      <vt:lpstr>“Black Moses”</vt:lpstr>
      <vt:lpstr>“Black Moses”</vt:lpstr>
      <vt:lpstr>The Black Star Line</vt:lpstr>
      <vt:lpstr>The Black Star Line</vt:lpstr>
      <vt:lpstr>First International Convention</vt:lpstr>
      <vt:lpstr>PowerPoint Presentation</vt:lpstr>
      <vt:lpstr>First International Convention</vt:lpstr>
      <vt:lpstr> Declaration of Rights</vt:lpstr>
      <vt:lpstr> Declaration of Rights</vt:lpstr>
      <vt:lpstr> Declaration of Rights</vt:lpstr>
      <vt:lpstr> Declaration of Rights</vt:lpstr>
      <vt:lpstr> Prophet – or Charlatan?</vt:lpstr>
      <vt:lpstr> Prophet – or Charlatan?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2022-11-18T16:23:10Z</dcterms:created>
  <dcterms:modified xsi:type="dcterms:W3CDTF">2022-11-28T13:59:21Z</dcterms:modified>
  <cp:contentStatus/>
</cp:coreProperties>
</file>