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3"/>
  </p:notesMasterIdLst>
  <p:sldIdLst>
    <p:sldId id="402" r:id="rId2"/>
    <p:sldId id="265" r:id="rId3"/>
    <p:sldId id="362" r:id="rId4"/>
    <p:sldId id="401" r:id="rId5"/>
    <p:sldId id="399" r:id="rId6"/>
    <p:sldId id="411" r:id="rId7"/>
    <p:sldId id="360" r:id="rId8"/>
    <p:sldId id="412" r:id="rId9"/>
    <p:sldId id="400" r:id="rId10"/>
    <p:sldId id="414" r:id="rId11"/>
    <p:sldId id="404" r:id="rId12"/>
    <p:sldId id="410" r:id="rId13"/>
    <p:sldId id="405" r:id="rId14"/>
    <p:sldId id="409" r:id="rId15"/>
    <p:sldId id="406" r:id="rId16"/>
    <p:sldId id="407" r:id="rId17"/>
    <p:sldId id="408" r:id="rId18"/>
    <p:sldId id="358" r:id="rId19"/>
    <p:sldId id="413" r:id="rId20"/>
    <p:sldId id="415" r:id="rId21"/>
    <p:sldId id="316" r:id="rId2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9B57"/>
    <a:srgbClr val="EFD773"/>
    <a:srgbClr val="AE4844"/>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77" autoAdjust="0"/>
    <p:restoredTop sz="89407" autoAdjust="0"/>
  </p:normalViewPr>
  <p:slideViewPr>
    <p:cSldViewPr snapToGrid="0" snapToObjects="1">
      <p:cViewPr varScale="1">
        <p:scale>
          <a:sx n="36" d="100"/>
          <a:sy n="36" d="100"/>
        </p:scale>
        <p:origin x="67" y="15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3" Type="http://schemas.microsoft.com/office/2018/10/relationships/authors" Target="NUL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Arial" panose="020B0604020202020204" pitchFamily="34" charset="0"/>
        <a:cs typeface="Arial" panose="020B0604020202020204"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Questions? Comments? Please e-mail the Woodson Center at info@woodsoncenter.org</a:t>
            </a:r>
          </a:p>
        </p:txBody>
      </p:sp>
    </p:spTree>
    <p:extLst>
      <p:ext uri="{BB962C8B-B14F-4D97-AF65-F5344CB8AC3E}">
        <p14:creationId xmlns:p14="http://schemas.microsoft.com/office/powerpoint/2010/main" val="1807334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445199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742208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692397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438435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2211882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3550017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https://www.facebook.com/coverthm</a:t>
            </a:r>
          </a:p>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a:p>
            <a:endParaRPr lang="en-US" dirty="0"/>
          </a:p>
          <a:p>
            <a:endParaRPr lang="en-US" dirty="0"/>
          </a:p>
        </p:txBody>
      </p:sp>
    </p:spTree>
    <p:extLst>
      <p:ext uri="{BB962C8B-B14F-4D97-AF65-F5344CB8AC3E}">
        <p14:creationId xmlns:p14="http://schemas.microsoft.com/office/powerpoint/2010/main" val="1361491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COVERT TOWNSHIP, Mich. (NEWSCHANNEL 3) - A tiny West Michigan town is shining in the national spotlight today, recognized for it's role in shaping history. The Covert community was so progressive back in the mid-1800's, that the decisions they were making when it comes to education weren't even legal. They were integrating children in schools from the very beginning. For Betty </a:t>
            </a:r>
            <a:r>
              <a:rPr lang="en-US" dirty="0" err="1"/>
              <a:t>Colombel</a:t>
            </a:r>
            <a:r>
              <a:rPr lang="en-US" dirty="0"/>
              <a:t>, her family history in Covert goes back to the very beginning. "They always lived here; my grandmother was born here, my mother was born here," she said. It's decisions made by Betty's family and others in the mid-1800's that have this small West Michigan town taking center stage across the country. “</a:t>
            </a:r>
          </a:p>
          <a:p>
            <a:endParaRPr lang="en-US" dirty="0"/>
          </a:p>
          <a:p>
            <a:r>
              <a:rPr lang="en-US" dirty="0"/>
              <a:t>For it to have been such a diverse community, even back in the 1800's when it wasn't even heard of, it's always been a very inclusive town," said Cathy Green, President of the Covert Historical Museum. For the last three years, the museum has been working closely with the Smithsonian, with artifacts and stories of the history of this town, now on display in Washington, D.C. "We gave a globe that was right across the street from the first schoolhouse, some pictures, and some books," Green said. </a:t>
            </a:r>
          </a:p>
          <a:p>
            <a:endParaRPr lang="en-US" dirty="0"/>
          </a:p>
          <a:p>
            <a:r>
              <a:rPr lang="en-US" dirty="0"/>
              <a:t>From the very beginning, there was no difference between black and white. Schools integrated from the start. "Actually it was illegal, I think I tell people tell them that come to visit that Covert had the ‘don't ask don't tell’ policy before the military, because the state didn't ask when they sent the census records in what the race was. They just listed the age and gender of the children. So they assumed all were white," said Covert Historical Museum Treasurer LaDonna Golden. While some say it was illegal, others say it was just leaving some information out. It was a bold choice that's paying off hundreds of years later. "It's always been natural to me because it's what </a:t>
            </a:r>
            <a:r>
              <a:rPr lang="en-US" dirty="0" err="1"/>
              <a:t>i</a:t>
            </a:r>
            <a:r>
              <a:rPr lang="en-US" dirty="0"/>
              <a:t> grew up with,“ </a:t>
            </a:r>
            <a:r>
              <a:rPr lang="en-US" dirty="0" err="1"/>
              <a:t>Colombel</a:t>
            </a:r>
            <a:r>
              <a:rPr lang="en-US" dirty="0"/>
              <a:t> said. "I can't imagine not being in the type of school system I was in." </a:t>
            </a:r>
          </a:p>
          <a:p>
            <a:endParaRPr lang="en-US" dirty="0"/>
          </a:p>
          <a:p>
            <a:r>
              <a:rPr lang="en-US" dirty="0"/>
              <a:t>"People back then and now had a clear understanding that if we are going to survive we all have to work together," Golden said. Golden says we could use of reminder of in our world today. One this group is eager to see on display in the nations capitol. "I think I'll probably get teary eyed. Just at the awesomeness of it. This is the community I grew up in, and look where we are now," Golden said. The ladies we spoke with Monday tell us they're in the early stages of organizing a charter bus trip to D.C. in the spring, so that anyone from the West Michigan area can see this display for themselves. Of course, you can visit here on Tuesdays and Fridays, from 1 to 4 p.m., free of charge.</a:t>
            </a:r>
          </a:p>
        </p:txBody>
      </p:sp>
    </p:spTree>
    <p:extLst>
      <p:ext uri="{BB962C8B-B14F-4D97-AF65-F5344CB8AC3E}">
        <p14:creationId xmlns:p14="http://schemas.microsoft.com/office/powerpoint/2010/main" val="2273921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921783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2553587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p:txBody>
      </p:sp>
    </p:spTree>
    <p:extLst>
      <p:ext uri="{BB962C8B-B14F-4D97-AF65-F5344CB8AC3E}">
        <p14:creationId xmlns:p14="http://schemas.microsoft.com/office/powerpoint/2010/main" val="860506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https://www.facebook.com/coverthm</a:t>
            </a:r>
          </a:p>
        </p:txBody>
      </p:sp>
    </p:spTree>
    <p:extLst>
      <p:ext uri="{BB962C8B-B14F-4D97-AF65-F5344CB8AC3E}">
        <p14:creationId xmlns:p14="http://schemas.microsoft.com/office/powerpoint/2010/main" val="419577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https://www.npr.org/2006/12/24/6670689/covert-michigan-a-history-in-black-and-white</a:t>
            </a:r>
            <a:endParaRPr lang="en-US" dirty="0"/>
          </a:p>
        </p:txBody>
      </p:sp>
    </p:spTree>
    <p:extLst>
      <p:ext uri="{BB962C8B-B14F-4D97-AF65-F5344CB8AC3E}">
        <p14:creationId xmlns:p14="http://schemas.microsoft.com/office/powerpoint/2010/main" val="2893568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a:p>
            <a:endParaRPr lang="en-US" dirty="0"/>
          </a:p>
          <a:p>
            <a:r>
              <a:rPr lang="en-US" dirty="0"/>
              <a:t>https://www.facebook.com/photo/?fbid=10210791171947924&amp;set=o.1611529812451826</a:t>
            </a:r>
          </a:p>
        </p:txBody>
      </p:sp>
    </p:spTree>
    <p:extLst>
      <p:ext uri="{BB962C8B-B14F-4D97-AF65-F5344CB8AC3E}">
        <p14:creationId xmlns:p14="http://schemas.microsoft.com/office/powerpoint/2010/main" val="2172207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https://www.npr.org/2006/12/24/6670689/covert-michigan-a-history-in-black-and-white</a:t>
            </a:r>
          </a:p>
          <a:p>
            <a:endParaRPr lang="en-US" dirty="0"/>
          </a:p>
        </p:txBody>
      </p:sp>
    </p:spTree>
    <p:extLst>
      <p:ext uri="{BB962C8B-B14F-4D97-AF65-F5344CB8AC3E}">
        <p14:creationId xmlns:p14="http://schemas.microsoft.com/office/powerpoint/2010/main" val="2333472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https://www.npr.org/2006/12/24/6670689/covert-michigan-a-history-in-black-and-white</a:t>
            </a:r>
          </a:p>
        </p:txBody>
      </p:sp>
    </p:spTree>
    <p:extLst>
      <p:ext uri="{BB962C8B-B14F-4D97-AF65-F5344CB8AC3E}">
        <p14:creationId xmlns:p14="http://schemas.microsoft.com/office/powerpoint/2010/main" val="984833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https://archive.org/details/strongerkinshipo0000coxa/</a:t>
            </a:r>
          </a:p>
          <a:p>
            <a:endParaRPr lang="en-US" dirty="0"/>
          </a:p>
          <a:p>
            <a:endParaRPr lang="en-US" dirty="0"/>
          </a:p>
        </p:txBody>
      </p:sp>
    </p:spTree>
    <p:extLst>
      <p:ext uri="{BB962C8B-B14F-4D97-AF65-F5344CB8AC3E}">
        <p14:creationId xmlns:p14="http://schemas.microsoft.com/office/powerpoint/2010/main" val="3395834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https://archive.org/details/strongerkinshipo0000coxa/</a:t>
            </a:r>
          </a:p>
        </p:txBody>
      </p:sp>
    </p:spTree>
    <p:extLst>
      <p:ext uri="{BB962C8B-B14F-4D97-AF65-F5344CB8AC3E}">
        <p14:creationId xmlns:p14="http://schemas.microsoft.com/office/powerpoint/2010/main" val="3157032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https://lib.msu.edu/branches/map/MSU-Scanned/Michigan/5_g1413v3k3_1895_l/</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https://archive.org/details/strongerkinshipo0000coxa/</a:t>
            </a:r>
          </a:p>
          <a:p>
            <a:endParaRPr lang="en-US" dirty="0"/>
          </a:p>
        </p:txBody>
      </p:sp>
    </p:spTree>
    <p:extLst>
      <p:ext uri="{BB962C8B-B14F-4D97-AF65-F5344CB8AC3E}">
        <p14:creationId xmlns:p14="http://schemas.microsoft.com/office/powerpoint/2010/main" val="1858260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153859" y="459689"/>
            <a:ext cx="20358152" cy="1264450"/>
          </a:xfrm>
          <a:prstGeom prst="rect">
            <a:avLst/>
          </a:prstGeom>
        </p:spPr>
        <p:txBody>
          <a:bodyPr anchor="b"/>
          <a:lstStyle>
            <a:lvl1pPr>
              <a:defRPr sz="7000" b="1" spc="-140">
                <a:solidFill>
                  <a:schemeClr val="bg1"/>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153859" y="1923002"/>
            <a:ext cx="20358152" cy="1905001"/>
          </a:xfrm>
          <a:prstGeom prst="rect">
            <a:avLst/>
          </a:prstGeom>
        </p:spPr>
        <p:txBody>
          <a:bodyPr/>
          <a:lstStyle>
            <a:lvl1pPr marL="0" indent="0" defTabSz="825500">
              <a:lnSpc>
                <a:spcPct val="100000"/>
              </a:lnSpc>
              <a:buSzTx/>
              <a:buNone/>
              <a:defRPr sz="3000">
                <a:solidFill>
                  <a:srgbClr val="C89B57"/>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pic>
        <p:nvPicPr>
          <p:cNvPr id="15" name="White and Gold.png"/>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 y="0"/>
            <a:ext cx="4657739" cy="13716000"/>
          </a:xfrm>
          <a:prstGeom prst="rect">
            <a:avLst/>
          </a:prstGeom>
          <a:ln w="12700">
            <a:miter lim="400000"/>
          </a:ln>
        </p:spPr>
      </p:pic>
      <p:sp>
        <p:nvSpPr>
          <p:cNvPr id="16"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7"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a:buSzTx/>
              <a:buNone/>
              <a:defRPr>
                <a:latin typeface="+mn-lt"/>
              </a:defRPr>
            </a:lvl1pPr>
          </a:lstStyle>
          <a:p>
            <a:r>
              <a:rPr dirty="0"/>
              <a:t>Attribution</a:t>
            </a:r>
          </a:p>
        </p:txBody>
      </p:sp>
      <p:sp>
        <p:nvSpPr>
          <p:cNvPr id="118"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“Notable Quote”</a:t>
            </a:r>
          </a:p>
          <a:p>
            <a:pPr lvl="1"/>
            <a:endParaRPr dirty="0"/>
          </a:p>
          <a:p>
            <a:pPr lvl="2"/>
            <a:endParaRPr dirty="0"/>
          </a:p>
          <a:p>
            <a:pPr lvl="3"/>
            <a:endParaRPr dirty="0"/>
          </a:p>
          <a:p>
            <a:pPr lvl="4"/>
            <a:endParaRPr dirty="0"/>
          </a:p>
        </p:txBody>
      </p:sp>
      <p:sp>
        <p:nvSpPr>
          <p:cNvPr id="119"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6"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lvl1pPr>
              <a:defRPr/>
            </a:lvl1pPr>
          </a:lstStyle>
          <a:p>
            <a:r>
              <a:rPr lang="en-US" dirty="0"/>
              <a:t>Click icon to add picture</a:t>
            </a:r>
            <a:endParaRPr dirty="0"/>
          </a:p>
        </p:txBody>
      </p:sp>
      <p:sp>
        <p:nvSpPr>
          <p:cNvPr id="127"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lvl1pPr>
              <a:defRPr/>
            </a:lvl1pPr>
          </a:lstStyle>
          <a:p>
            <a:r>
              <a:rPr lang="en-US" dirty="0"/>
              <a:t>Click icon to add picture</a:t>
            </a:r>
            <a:endParaRPr dirty="0"/>
          </a:p>
        </p:txBody>
      </p:sp>
      <p:sp>
        <p:nvSpPr>
          <p:cNvPr id="128" name="Image"/>
          <p:cNvSpPr>
            <a:spLocks noGrp="1"/>
          </p:cNvSpPr>
          <p:nvPr>
            <p:ph type="pic" idx="23"/>
          </p:nvPr>
        </p:nvSpPr>
        <p:spPr>
          <a:xfrm>
            <a:off x="-139700" y="495300"/>
            <a:ext cx="16611600" cy="12458700"/>
          </a:xfrm>
          <a:prstGeom prst="rect">
            <a:avLst/>
          </a:prstGeom>
        </p:spPr>
        <p:txBody>
          <a:bodyPr lIns="91439" tIns="45719" rIns="91439" bIns="45719">
            <a:noAutofit/>
          </a:bodyPr>
          <a:lstStyle>
            <a:lvl1pPr>
              <a:defRPr/>
            </a:lvl1pPr>
          </a:lstStyle>
          <a:p>
            <a:r>
              <a:rPr lang="en-US" dirty="0"/>
              <a:t>Click icon to add picture</a:t>
            </a:r>
            <a:endParaRPr dirty="0"/>
          </a:p>
        </p:txBody>
      </p:sp>
      <p:sp>
        <p:nvSpPr>
          <p:cNvPr id="129"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6" name="Image"/>
          <p:cNvSpPr>
            <a:spLocks noGrp="1"/>
          </p:cNvSpPr>
          <p:nvPr>
            <p:ph type="pic" idx="21"/>
          </p:nvPr>
        </p:nvSpPr>
        <p:spPr>
          <a:xfrm>
            <a:off x="-1333500" y="-5524500"/>
            <a:ext cx="27051000" cy="21640800"/>
          </a:xfrm>
          <a:prstGeom prst="rect">
            <a:avLst/>
          </a:prstGeom>
        </p:spPr>
        <p:txBody>
          <a:bodyPr lIns="91439" tIns="45719" rIns="91439" bIns="45719">
            <a:noAutofit/>
          </a:bodyPr>
          <a:lstStyle>
            <a:lvl1pPr>
              <a:defRPr/>
            </a:lvl1pPr>
          </a:lstStyle>
          <a:p>
            <a:r>
              <a:rPr lang="en-US" dirty="0"/>
              <a:t>Click icon to add picture</a:t>
            </a:r>
            <a:endParaRPr dirty="0"/>
          </a:p>
        </p:txBody>
      </p:sp>
      <p:sp>
        <p:nvSpPr>
          <p:cNvPr id="137" name="Slide Number"/>
          <p:cNvSpPr txBox="1">
            <a:spLocks noGrp="1"/>
          </p:cNvSpPr>
          <p:nvPr>
            <p:ph type="sldNum" sz="quarter" idx="2"/>
          </p:nvPr>
        </p:nvSpPr>
        <p:spPr>
          <a:prstGeom prst="rect">
            <a:avLst/>
          </a:prstGeom>
        </p:spPr>
        <p:txBody>
          <a:bodyPr/>
          <a:lstStyle>
            <a:lvl1pPr>
              <a:defRPr b="0" i="0">
                <a:solidFill>
                  <a:srgbClr val="FFFFFF"/>
                </a:solidFill>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4"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xfrm>
            <a:off x="3501465" y="715618"/>
            <a:ext cx="21971000" cy="1433163"/>
          </a:xfrm>
          <a:prstGeom prst="rect">
            <a:avLst/>
          </a:prstGeom>
        </p:spPr>
        <p:txBody>
          <a:bodyPr/>
          <a:lstStyle>
            <a:lvl1pPr>
              <a:defRPr/>
            </a:lvl1pPr>
          </a:lstStyle>
          <a:p>
            <a:r>
              <a:rPr dirty="0"/>
              <a:t>Slide Title</a:t>
            </a:r>
          </a:p>
        </p:txBody>
      </p:sp>
      <p:sp>
        <p:nvSpPr>
          <p:cNvPr id="45" name="Slide Subtitle"/>
          <p:cNvSpPr txBox="1">
            <a:spLocks noGrp="1"/>
          </p:cNvSpPr>
          <p:nvPr>
            <p:ph type="body" sz="quarter" idx="21" hasCustomPrompt="1"/>
          </p:nvPr>
        </p:nvSpPr>
        <p:spPr>
          <a:xfrm>
            <a:off x="3501465" y="2379242"/>
            <a:ext cx="21971000" cy="934780"/>
          </a:xfrm>
          <a:prstGeom prst="rect">
            <a:avLst/>
          </a:prstGeom>
        </p:spPr>
        <p:txBody>
          <a:bodyPr lIns="45719" tIns="45719" rIns="45719" bIns="45719"/>
          <a:lstStyle>
            <a:lvl1pPr marL="0" indent="0" defTabSz="825500">
              <a:lnSpc>
                <a:spcPct val="100000"/>
              </a:lnSpc>
              <a:buSzTx/>
              <a:buNone/>
              <a:defRPr sz="3000">
                <a:solidFill>
                  <a:srgbClr val="C89B57"/>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46" name="Body Level One…"/>
          <p:cNvSpPr txBox="1">
            <a:spLocks noGrp="1"/>
          </p:cNvSpPr>
          <p:nvPr>
            <p:ph type="body" idx="1" hasCustomPrompt="1"/>
          </p:nvPr>
        </p:nvSpPr>
        <p:spPr>
          <a:xfrm>
            <a:off x="3501465" y="3689847"/>
            <a:ext cx="21971000" cy="8256012"/>
          </a:xfrm>
          <a:prstGeom prst="rect">
            <a:avLst/>
          </a:prstGeom>
        </p:spPr>
        <p:txBody>
          <a:bodyPr/>
          <a:lstStyle>
            <a:lvl1pPr>
              <a:defRPr>
                <a:latin typeface="+mn-lt"/>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lvl1pPr>
              <a:defRPr>
                <a:latin typeface="+mn-lt"/>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55"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2"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63" name="Body Level One…"/>
          <p:cNvSpPr txBox="1">
            <a:spLocks noGrp="1"/>
          </p:cNvSpPr>
          <p:nvPr>
            <p:ph type="body" sz="half" idx="1" hasCustomPrompt="1"/>
          </p:nvPr>
        </p:nvSpPr>
        <p:spPr>
          <a:xfrm>
            <a:off x="1206500" y="4248504"/>
            <a:ext cx="9779000" cy="8256630"/>
          </a:xfrm>
          <a:prstGeom prst="rect">
            <a:avLst/>
          </a:prstGeom>
        </p:spPr>
        <p:txBody>
          <a:bodyPr/>
          <a:lstStyle>
            <a:lvl1pPr>
              <a:defRPr/>
            </a:lvl1pPr>
            <a:lvl2pPr>
              <a:defRPr/>
            </a:lvl2pPr>
            <a:lvl3pPr>
              <a:defRPr/>
            </a:lvl3pPr>
            <a:lvl4pPr>
              <a:defRPr/>
            </a:lvl4pPr>
            <a:lvl5pPr>
              <a:defRPr/>
            </a:lvl5pPr>
          </a:lstStyle>
          <a:p>
            <a:r>
              <a:rPr dirty="0"/>
              <a:t>Slide bullet text</a:t>
            </a:r>
          </a:p>
          <a:p>
            <a:pPr lvl="1"/>
            <a:endParaRPr dirty="0"/>
          </a:p>
          <a:p>
            <a:pPr lvl="2"/>
            <a:endParaRPr dirty="0"/>
          </a:p>
          <a:p>
            <a:pPr lvl="3"/>
            <a:endParaRPr dirty="0"/>
          </a:p>
          <a:p>
            <a:pPr lvl="4"/>
            <a:endParaRPr dirty="0"/>
          </a:p>
        </p:txBody>
      </p:sp>
      <p:sp>
        <p:nvSpPr>
          <p:cNvPr id="64"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lvl1pPr>
              <a:defRPr/>
            </a:lvl1pPr>
          </a:lstStyle>
          <a:p>
            <a:r>
              <a:rPr lang="en-US" dirty="0"/>
              <a:t>Click icon to add picture</a:t>
            </a:r>
            <a:endParaRPr dirty="0"/>
          </a:p>
        </p:txBody>
      </p:sp>
      <p:sp>
        <p:nvSpPr>
          <p:cNvPr id="65" name="Slide Title"/>
          <p:cNvSpPr txBox="1">
            <a:spLocks noGrp="1"/>
          </p:cNvSpPr>
          <p:nvPr>
            <p:ph type="title" hasCustomPrompt="1"/>
          </p:nvPr>
        </p:nvSpPr>
        <p:spPr>
          <a:xfrm>
            <a:off x="1206500" y="1079500"/>
            <a:ext cx="9779000" cy="1435100"/>
          </a:xfrm>
          <a:prstGeom prst="rect">
            <a:avLst/>
          </a:prstGeom>
        </p:spPr>
        <p:txBody>
          <a:bodyPr/>
          <a:lstStyle>
            <a:lvl1pPr>
              <a:defRPr/>
            </a:lvl1pPr>
          </a:lstStyle>
          <a:p>
            <a:r>
              <a:rPr dirty="0"/>
              <a:t>Slide Title</a:t>
            </a:r>
          </a:p>
        </p:txBody>
      </p:sp>
      <p:sp>
        <p:nvSpPr>
          <p:cNvPr id="66"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3" name="Section Title"/>
          <p:cNvSpPr txBox="1">
            <a:spLocks noGrp="1"/>
          </p:cNvSpPr>
          <p:nvPr>
            <p:ph type="title" hasCustomPrompt="1"/>
          </p:nvPr>
        </p:nvSpPr>
        <p:spPr>
          <a:xfrm>
            <a:off x="1206496" y="4533900"/>
            <a:ext cx="21971004" cy="4648200"/>
          </a:xfrm>
          <a:prstGeom prst="rect">
            <a:avLst/>
          </a:prstGeom>
        </p:spPr>
        <p:txBody>
          <a:bodyPr anchor="ctr"/>
          <a:lstStyle>
            <a:lvl1pPr>
              <a:lnSpc>
                <a:spcPct val="100000"/>
              </a:lnSpc>
              <a:defRPr sz="2800" spc="0">
                <a:latin typeface="Arial" panose="020B0604020202020204" pitchFamily="34" charset="0"/>
                <a:ea typeface="Arial" panose="020B0604020202020204" pitchFamily="34" charset="0"/>
                <a:cs typeface="Arial" panose="020B0604020202020204" pitchFamily="34" charset="0"/>
                <a:sym typeface="Bodoni SvtyTwo ITC TT-Book"/>
              </a:defRPr>
            </a:lvl1pPr>
          </a:lstStyle>
          <a:p>
            <a:r>
              <a:rPr dirty="0"/>
              <a:t>Section Title</a:t>
            </a:r>
          </a:p>
        </p:txBody>
      </p:sp>
      <p:sp>
        <p:nvSpPr>
          <p:cNvPr id="74" name="Slide Number"/>
          <p:cNvSpPr txBox="1">
            <a:spLocks noGrp="1"/>
          </p:cNvSpPr>
          <p:nvPr>
            <p:ph type="sldNum" sz="quarter" idx="2"/>
          </p:nvPr>
        </p:nvSpPr>
        <p:spPr>
          <a:xfrm>
            <a:off x="11993390" y="13080242"/>
            <a:ext cx="384722" cy="379591"/>
          </a:xfrm>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1" name="Slide Title"/>
          <p:cNvSpPr txBox="1">
            <a:spLocks noGrp="1"/>
          </p:cNvSpPr>
          <p:nvPr>
            <p:ph type="title" hasCustomPrompt="1"/>
          </p:nvPr>
        </p:nvSpPr>
        <p:spPr>
          <a:xfrm>
            <a:off x="1206500" y="1079500"/>
            <a:ext cx="21971000" cy="1434949"/>
          </a:xfrm>
          <a:prstGeom prst="rect">
            <a:avLst/>
          </a:prstGeom>
        </p:spPr>
        <p:txBody>
          <a:bodyPr/>
          <a:lstStyle>
            <a:lvl1pPr>
              <a:defRPr/>
            </a:lvl1pPr>
          </a:lstStyle>
          <a:p>
            <a:r>
              <a:rPr dirty="0"/>
              <a:t>Slide Title</a:t>
            </a:r>
          </a:p>
        </p:txBody>
      </p:sp>
      <p:sp>
        <p:nvSpPr>
          <p:cNvPr id="82"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83"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90" name="Agenda Title"/>
          <p:cNvSpPr txBox="1">
            <a:spLocks noGrp="1"/>
          </p:cNvSpPr>
          <p:nvPr>
            <p:ph type="title" hasCustomPrompt="1"/>
          </p:nvPr>
        </p:nvSpPr>
        <p:spPr>
          <a:xfrm>
            <a:off x="1206500" y="1079500"/>
            <a:ext cx="21971000" cy="1435100"/>
          </a:xfrm>
          <a:prstGeom prst="rect">
            <a:avLst/>
          </a:prstGeom>
        </p:spPr>
        <p:txBody>
          <a:bodyPr/>
          <a:lstStyle>
            <a:lvl1pPr>
              <a:defRPr/>
            </a:lvl1pPr>
          </a:lstStyle>
          <a:p>
            <a:r>
              <a:rPr dirty="0"/>
              <a:t>Agenda Title</a:t>
            </a:r>
          </a:p>
        </p:txBody>
      </p:sp>
      <p:sp>
        <p:nvSpPr>
          <p:cNvPr id="91"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Agenda Subtitle</a:t>
            </a:r>
          </a:p>
        </p:txBody>
      </p:sp>
      <p:sp>
        <p:nvSpPr>
          <p:cNvPr id="92" name="Body Level One…"/>
          <p:cNvSpPr txBox="1">
            <a:spLocks noGrp="1"/>
          </p:cNvSpPr>
          <p:nvPr>
            <p:ph type="body" idx="1" hasCustomPrompt="1"/>
          </p:nvPr>
        </p:nvSpPr>
        <p:spPr>
          <a:prstGeom prst="rect">
            <a:avLst/>
          </a:prstGeom>
        </p:spPr>
        <p:txBody>
          <a:bodyPr/>
          <a:lstStyle>
            <a:lvl1pPr marL="638923" indent="-469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Agenda Topics</a:t>
            </a:r>
          </a:p>
          <a:p>
            <a:pPr lvl="1"/>
            <a:endParaRPr dirty="0"/>
          </a:p>
          <a:p>
            <a:pPr lvl="2"/>
            <a:endParaRPr dirty="0"/>
          </a:p>
          <a:p>
            <a:pPr lvl="3"/>
            <a:endParaRPr dirty="0"/>
          </a:p>
          <a:p>
            <a:pPr lvl="4"/>
            <a:endParaRPr dirty="0"/>
          </a:p>
        </p:txBody>
      </p:sp>
      <p:sp>
        <p:nvSpPr>
          <p:cNvPr id="93"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00"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buSzTx/>
              <a:buNone/>
              <a:defRPr>
                <a:latin typeface="+mn-lt"/>
              </a:defRPr>
            </a:lvl1pPr>
            <a:lvl2pPr marL="0" indent="457200">
              <a:buSzTx/>
              <a:buNone/>
              <a:defRPr/>
            </a:lvl2pPr>
            <a:lvl3pPr marL="0" indent="914400">
              <a:buSzTx/>
              <a:buNone/>
              <a:defRPr/>
            </a:lvl3pPr>
            <a:lvl4pPr marL="0" indent="1371600">
              <a:buSzTx/>
              <a:buNone/>
              <a:defRPr/>
            </a:lvl4pPr>
            <a:lvl5pPr marL="0" indent="1828800">
              <a:buSzTx/>
              <a:buNone/>
              <a:defRPr/>
            </a:lvl5pPr>
          </a:lstStyle>
          <a:p>
            <a:r>
              <a:rPr dirty="0"/>
              <a:t>Statement</a:t>
            </a:r>
          </a:p>
          <a:p>
            <a:pPr lvl="1"/>
            <a:endParaRPr dirty="0"/>
          </a:p>
          <a:p>
            <a:pPr lvl="2"/>
            <a:endParaRPr dirty="0"/>
          </a:p>
          <a:p>
            <a:pPr lvl="3"/>
            <a:endParaRPr dirty="0"/>
          </a:p>
          <a:p>
            <a:pPr lvl="4"/>
            <a:endParaRPr dirty="0"/>
          </a:p>
        </p:txBody>
      </p:sp>
      <p:sp>
        <p:nvSpPr>
          <p:cNvPr id="101"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8" name="Body Level One…"/>
          <p:cNvSpPr txBox="1">
            <a:spLocks noGrp="1"/>
          </p:cNvSpPr>
          <p:nvPr>
            <p:ph type="body" idx="1" hasCustomPrompt="1"/>
          </p:nvPr>
        </p:nvSpPr>
        <p:spPr>
          <a:xfrm>
            <a:off x="1206500" y="1075927"/>
            <a:ext cx="21971000" cy="7241584"/>
          </a:xfrm>
          <a:prstGeom prst="rect">
            <a:avLst/>
          </a:prstGeom>
        </p:spPr>
        <p:txBody>
          <a:bodyPr anchor="b"/>
          <a:lstStyle>
            <a:lvl1pPr marL="638923" indent="-469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100%</a:t>
            </a:r>
          </a:p>
          <a:p>
            <a:pPr lvl="1"/>
            <a:endParaRPr dirty="0"/>
          </a:p>
          <a:p>
            <a:pPr lvl="2"/>
            <a:endParaRPr dirty="0"/>
          </a:p>
          <a:p>
            <a:pPr lvl="3"/>
            <a:endParaRPr dirty="0"/>
          </a:p>
          <a:p>
            <a:pPr lvl="4"/>
            <a:endParaRPr dirty="0"/>
          </a:p>
        </p:txBody>
      </p:sp>
      <p:sp>
        <p:nvSpPr>
          <p:cNvPr id="109"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Fact information</a:t>
            </a:r>
          </a:p>
        </p:txBody>
      </p:sp>
      <p:sp>
        <p:nvSpPr>
          <p:cNvPr id="110" name="Slide Number"/>
          <p:cNvSpPr txBox="1">
            <a:spLocks noGrp="1"/>
          </p:cNvSpPr>
          <p:nvPr>
            <p:ph type="sldNum" sz="quarter" idx="2"/>
          </p:nvPr>
        </p:nvSpPr>
        <p:spPr>
          <a:prstGeom prst="rect">
            <a:avLst/>
          </a:prstGeom>
        </p:spPr>
        <p:txBody>
          <a:bodyPr/>
          <a:lstStyle>
            <a:lvl1pPr>
              <a:defRPr b="0" i="0">
                <a:latin typeface="Arial" panose="020B0604020202020204"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0" y="13076008"/>
            <a:ext cx="384722"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hyperlink" Target="https://woodsoncenter.s3.us-east-2.amazonaws.com/curriculum/Covert+Michigan/Covert+K8+Lesson/Covert+K8_Case+Study+Questions.pdf" TargetMode="External"/><Relationship Id="rId3" Type="http://schemas.openxmlformats.org/officeDocument/2006/relationships/slide" Target="slide2.xml"/><Relationship Id="rId7" Type="http://schemas.openxmlformats.org/officeDocument/2006/relationships/slide" Target="slide11.xml"/><Relationship Id="rId12" Type="http://schemas.openxmlformats.org/officeDocument/2006/relationships/image" Target="../media/image3.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image" Target="../media/image2.png"/><Relationship Id="rId5" Type="http://schemas.openxmlformats.org/officeDocument/2006/relationships/slide" Target="slide7.xml"/><Relationship Id="rId10" Type="http://schemas.openxmlformats.org/officeDocument/2006/relationships/hyperlink" Target="https://woodsoncenter.s3.us-east-2.amazonaws.com/curriculum/Covert+Michigan/Covert+K8+Lesson/Covert+K8_Presentation.pdf" TargetMode="External"/><Relationship Id="rId4" Type="http://schemas.openxmlformats.org/officeDocument/2006/relationships/slide" Target="slide5.xml"/><Relationship Id="rId9" Type="http://schemas.openxmlformats.org/officeDocument/2006/relationships/slide" Target="slide18.xml"/></Relationships>
</file>

<file path=ppt/slides/_rels/slide10.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vert+K8+Lesson/Covert+K8_+CS+Education+Community.pdf"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sv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vert+K8+Lesson/Covert+K8_Hospitality.pdf"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3.sv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vert+K8+Lesson/Covert+K8_+CS+Lesson+in+Grace.pdf"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vert+K8+Lesson/Covert+K8_CS+Colorblind+Justice.pdf"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video" Target="https://www.youtube.com/embed/5zdZlMQQifA" TargetMode="External"/><Relationship Id="rId5" Type="http://schemas.openxmlformats.org/officeDocument/2006/relationships/hyperlink" Target="https://youtu.be/5zdZlMQQifA" TargetMode="Externa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oodsoncenter.s3.us-east-2.amazonaws.com/curriculum/Covert+Michigan/Covert+K8+Lesson/Covert+K8_+CS+American+Exodus.pdf"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hyperlink" Target="https://woodsoncenter.s3.us-east-2.amazonaws.com/curriculum/Covert+Michigan/Covert+K8+Lesson/Covert+K8_+CS+Unsung+Hero.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Covert, Michigan: Lesson Overview</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558800"/>
            <a:ext cx="1787144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rgbClr val="0070C0"/>
                </a:solidFill>
                <a:latin typeface="Arial" panose="020B0604020202020204" pitchFamily="34" charset="0"/>
                <a:cs typeface="Arial" panose="020B0604020202020204" pitchFamily="34" charset="0"/>
                <a:hlinkClick r:id="rId3" action="ppaction://hlinksldjump">
                  <a:extLst>
                    <a:ext uri="{A12FA001-AC4F-418D-AE19-62706E023703}">
                      <ahyp:hlinkClr xmlns:ahyp="http://schemas.microsoft.com/office/drawing/2018/hyperlinkcolor" val="tx"/>
                    </a:ext>
                  </a:extLst>
                </a:hlinkClick>
              </a:rPr>
              <a:t>The Spirit of Cooperation </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Introduction to Covert</a:t>
            </a:r>
          </a:p>
          <a:p>
            <a:endParaRPr lang="en-US" sz="4000"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4" action="ppaction://hlinksldjump">
                  <a:extLst>
                    <a:ext uri="{A12FA001-AC4F-418D-AE19-62706E023703}">
                      <ahyp:hlinkClr xmlns:ahyp="http://schemas.microsoft.com/office/drawing/2018/hyperlinkcolor" val="tx"/>
                    </a:ext>
                  </a:extLst>
                </a:hlinkClick>
              </a:rPr>
              <a:t>The Pioneer Way</a:t>
            </a:r>
            <a:r>
              <a:rPr lang="en-US" sz="4000" dirty="0">
                <a:solidFill>
                  <a:schemeClr val="bg1"/>
                </a:solidFill>
                <a:latin typeface="Arial" panose="020B0604020202020204" pitchFamily="34" charset="0"/>
                <a:cs typeface="Arial" panose="020B0604020202020204" pitchFamily="34" charset="0"/>
                <a:hlinkClick r:id="rId4" action="ppaction://hlinksldjump">
                  <a:extLst>
                    <a:ext uri="{A12FA001-AC4F-418D-AE19-62706E023703}">
                      <ahyp:hlinkClr xmlns:ahyp="http://schemas.microsoft.com/office/drawing/2018/hyperlinkcolor" val="tx"/>
                    </a:ext>
                  </a:extLst>
                </a:hlinkClick>
              </a:rPr>
              <a:t>	</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1850 – 1865</a:t>
            </a:r>
          </a:p>
          <a:p>
            <a:endParaRPr lang="en-US" sz="4000" i="1"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5" action="ppaction://hlinksldjump">
                  <a:extLst>
                    <a:ext uri="{A12FA001-AC4F-418D-AE19-62706E023703}">
                      <ahyp:hlinkClr xmlns:ahyp="http://schemas.microsoft.com/office/drawing/2018/hyperlinkcolor" val="tx"/>
                    </a:ext>
                  </a:extLst>
                </a:hlinkClick>
              </a:rPr>
              <a:t>Standing Against the Storm</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National historical context, 1865 – 1900</a:t>
            </a:r>
          </a:p>
          <a:p>
            <a:endParaRPr lang="en-US" sz="4000" i="1"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6" action="ppaction://hlinksldjump">
                  <a:extLst>
                    <a:ext uri="{A12FA001-AC4F-418D-AE19-62706E023703}">
                      <ahyp:hlinkClr xmlns:ahyp="http://schemas.microsoft.com/office/drawing/2018/hyperlinkcolor" val="tx"/>
                    </a:ext>
                  </a:extLst>
                </a:hlinkClick>
              </a:rPr>
              <a:t>A Haven for All</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1870s</a:t>
            </a:r>
          </a:p>
          <a:p>
            <a:endParaRPr lang="en-US" sz="4000" i="1"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7" action="ppaction://hlinksldjump">
                  <a:extLst>
                    <a:ext uri="{A12FA001-AC4F-418D-AE19-62706E023703}">
                      <ahyp:hlinkClr xmlns:ahyp="http://schemas.microsoft.com/office/drawing/2018/hyperlinkcolor" val="tx"/>
                    </a:ext>
                  </a:extLst>
                </a:hlinkClick>
              </a:rPr>
              <a:t>Boom Town on Lake Michigan</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1880 – 1890</a:t>
            </a:r>
          </a:p>
          <a:p>
            <a:endParaRPr lang="en-US" sz="4000" i="1"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8" action="ppaction://hlinksldjump">
                  <a:extLst>
                    <a:ext uri="{A12FA001-AC4F-418D-AE19-62706E023703}">
                      <ahyp:hlinkClr xmlns:ahyp="http://schemas.microsoft.com/office/drawing/2018/hyperlinkcolor" val="tx"/>
                    </a:ext>
                  </a:extLst>
                </a:hlinkClick>
              </a:rPr>
              <a:t>A Legacy of Equality</a:t>
            </a:r>
            <a:r>
              <a:rPr lang="en-US" sz="4000" i="1" dirty="0">
                <a:solidFill>
                  <a:schemeClr val="bg1"/>
                </a:solidFill>
                <a:latin typeface="Arial" panose="020B0604020202020204" pitchFamily="34" charset="0"/>
                <a:cs typeface="Arial" panose="020B0604020202020204" pitchFamily="34" charset="0"/>
              </a:rPr>
              <a:t>					1890 – present; 2-minute video</a:t>
            </a:r>
          </a:p>
          <a:p>
            <a:endParaRPr lang="en-US" sz="4000" i="1" dirty="0">
              <a:solidFill>
                <a:schemeClr val="bg1"/>
              </a:solidFill>
              <a:latin typeface="Arial" panose="020B0604020202020204" pitchFamily="34" charset="0"/>
              <a:cs typeface="Arial" panose="020B0604020202020204" pitchFamily="34" charset="0"/>
            </a:endParaRPr>
          </a:p>
          <a:p>
            <a:r>
              <a:rPr lang="en-US" sz="4000" dirty="0">
                <a:solidFill>
                  <a:srgbClr val="0070C0"/>
                </a:solidFill>
                <a:latin typeface="Arial" panose="020B0604020202020204" pitchFamily="34" charset="0"/>
                <a:cs typeface="Arial" panose="020B0604020202020204" pitchFamily="34" charset="0"/>
                <a:hlinkClick r:id="rId9" action="ppaction://hlinksldjump">
                  <a:extLst>
                    <a:ext uri="{A12FA001-AC4F-418D-AE19-62706E023703}">
                      <ahyp:hlinkClr xmlns:ahyp="http://schemas.microsoft.com/office/drawing/2018/hyperlinkcolor" val="tx"/>
                    </a:ext>
                  </a:extLst>
                </a:hlinkClick>
              </a:rPr>
              <a:t>A Stronger Kinship</a:t>
            </a:r>
            <a:r>
              <a:rPr lang="en-US" sz="4000" dirty="0">
                <a:solidFill>
                  <a:schemeClr val="bg1"/>
                </a:solidFill>
                <a:latin typeface="Arial" panose="020B0604020202020204" pitchFamily="34" charset="0"/>
                <a:cs typeface="Arial" panose="020B0604020202020204" pitchFamily="34" charset="0"/>
              </a:rPr>
              <a:t>					</a:t>
            </a:r>
            <a:r>
              <a:rPr lang="en-US" sz="4000" i="1" dirty="0">
                <a:solidFill>
                  <a:schemeClr val="bg1"/>
                </a:solidFill>
                <a:latin typeface="Arial" panose="020B0604020202020204" pitchFamily="34" charset="0"/>
                <a:cs typeface="Arial" panose="020B0604020202020204" pitchFamily="34" charset="0"/>
              </a:rPr>
              <a:t>Final prompt and discussion questions</a:t>
            </a:r>
            <a:endParaRPr lang="en-US" sz="4000" dirty="0">
              <a:solidFill>
                <a:schemeClr val="bg1"/>
              </a:solidFill>
              <a:latin typeface="Arial" panose="020B0604020202020204" pitchFamily="34" charset="0"/>
              <a:cs typeface="Arial" panose="020B0604020202020204" pitchFamily="34" charset="0"/>
            </a:endParaRPr>
          </a:p>
          <a:p>
            <a:endParaRPr lang="en-US" sz="4000" i="1"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i="1" dirty="0">
              <a:latin typeface="Arial" panose="020B0604020202020204" pitchFamily="34" charset="0"/>
              <a:cs typeface="Arial" panose="020B0604020202020204" pitchFamily="34" charset="0"/>
            </a:endParaRPr>
          </a:p>
          <a:p>
            <a:endParaRPr lang="en-US" sz="4000" i="1" dirty="0">
              <a:latin typeface="Arial" panose="020B0604020202020204" pitchFamily="34" charset="0"/>
              <a:cs typeface="Arial" panose="020B0604020202020204" pitchFamily="34" charset="0"/>
            </a:endParaRPr>
          </a:p>
          <a:p>
            <a:endParaRPr lang="en-US" sz="4000" i="1"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pic>
        <p:nvPicPr>
          <p:cNvPr id="4" name="Graphic 3" descr="Download from cloud">
            <a:hlinkClick r:id="rId10"/>
            <a:extLst>
              <a:ext uri="{FF2B5EF4-FFF2-40B4-BE49-F238E27FC236}">
                <a16:creationId xmlns:a16="http://schemas.microsoft.com/office/drawing/2014/main" id="{8B22A20C-D2C1-450C-A619-B91F99D65B2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60719" y="11264318"/>
            <a:ext cx="1068425" cy="1068425"/>
          </a:xfrm>
          <a:prstGeom prst="rect">
            <a:avLst/>
          </a:prstGeom>
        </p:spPr>
      </p:pic>
      <p:sp>
        <p:nvSpPr>
          <p:cNvPr id="6" name="Woodson Principles Critical Thinking and Discussion Questions">
            <a:extLst>
              <a:ext uri="{FF2B5EF4-FFF2-40B4-BE49-F238E27FC236}">
                <a16:creationId xmlns:a16="http://schemas.microsoft.com/office/drawing/2014/main" id="{701241C5-BC4E-42A6-9056-DB9B1919D2E2}"/>
              </a:ext>
            </a:extLst>
          </p:cNvPr>
          <p:cNvSpPr txBox="1">
            <a:spLocks/>
          </p:cNvSpPr>
          <p:nvPr/>
        </p:nvSpPr>
        <p:spPr>
          <a:xfrm>
            <a:off x="7319981" y="11570081"/>
            <a:ext cx="6120632" cy="7565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a printable version of this presentation</a:t>
            </a:r>
            <a:endParaRPr lang="en-US" sz="3600" i="1" dirty="0">
              <a:solidFill>
                <a:schemeClr val="bg1"/>
              </a:solidFill>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pic>
        <p:nvPicPr>
          <p:cNvPr id="7" name="Graphic 6" descr="Download from cloud">
            <a:hlinkClick r:id="rId13"/>
            <a:extLst>
              <a:ext uri="{FF2B5EF4-FFF2-40B4-BE49-F238E27FC236}">
                <a16:creationId xmlns:a16="http://schemas.microsoft.com/office/drawing/2014/main" id="{EFB2B140-935F-447B-AFC0-8E049978365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925837" y="11264318"/>
            <a:ext cx="1068425" cy="1068425"/>
          </a:xfrm>
          <a:prstGeom prst="rect">
            <a:avLst/>
          </a:prstGeom>
        </p:spPr>
      </p:pic>
      <p:sp>
        <p:nvSpPr>
          <p:cNvPr id="8" name="Woodson Principles Critical Thinking and Discussion Questions">
            <a:extLst>
              <a:ext uri="{FF2B5EF4-FFF2-40B4-BE49-F238E27FC236}">
                <a16:creationId xmlns:a16="http://schemas.microsoft.com/office/drawing/2014/main" id="{976F46ED-68BF-4C16-8C72-ABE3020E3D0D}"/>
              </a:ext>
            </a:extLst>
          </p:cNvPr>
          <p:cNvSpPr txBox="1">
            <a:spLocks/>
          </p:cNvSpPr>
          <p:nvPr/>
        </p:nvSpPr>
        <p:spPr>
          <a:xfrm>
            <a:off x="15479486" y="11576241"/>
            <a:ext cx="8422380" cy="7565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K-8 case study questions</a:t>
            </a:r>
            <a:endParaRPr lang="en-US" sz="3600" i="1" dirty="0">
              <a:solidFill>
                <a:schemeClr val="bg1"/>
              </a:solidFill>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2202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Haven for All</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295504"/>
            <a:ext cx="867938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But throughout its history, beginning in the years before the Civil War, the residents of Covert (about 8 to 10 percent of whom were African American) defied these "Black Codes"  by electing Black city officials, sheltering interracial married couples and families, and integrating its schools – at first, by simply not recording the race of Black students in official records for the state capitol.</a:t>
            </a:r>
          </a:p>
          <a:p>
            <a:endParaRPr lang="en-US" sz="4000" dirty="0">
              <a:latin typeface="Arial" panose="020B0604020202020204" pitchFamily="34" charset="0"/>
              <a:cs typeface="Arial" panose="020B0604020202020204" pitchFamily="34" charset="0"/>
            </a:endParaRPr>
          </a:p>
        </p:txBody>
      </p:sp>
      <p:pic>
        <p:nvPicPr>
          <p:cNvPr id="4" name="Graphic 3" descr="Download from cloud">
            <a:hlinkClick r:id="rId3"/>
            <a:extLst>
              <a:ext uri="{FF2B5EF4-FFF2-40B4-BE49-F238E27FC236}">
                <a16:creationId xmlns:a16="http://schemas.microsoft.com/office/drawing/2014/main" id="{DCA02611-85D6-4A9D-99E3-94A238B8AC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34867" y="10450037"/>
            <a:ext cx="1935947" cy="1935947"/>
          </a:xfrm>
          <a:prstGeom prst="rect">
            <a:avLst/>
          </a:prstGeom>
        </p:spPr>
      </p:pic>
      <p:sp>
        <p:nvSpPr>
          <p:cNvPr id="6" name="Woodson Principles Critical Thinking and Discussion Questions">
            <a:extLst>
              <a:ext uri="{FF2B5EF4-FFF2-40B4-BE49-F238E27FC236}">
                <a16:creationId xmlns:a16="http://schemas.microsoft.com/office/drawing/2014/main" id="{EFA1303A-865F-429E-A776-09CC280851C8}"/>
              </a:ext>
            </a:extLst>
          </p:cNvPr>
          <p:cNvSpPr txBox="1">
            <a:spLocks/>
          </p:cNvSpPr>
          <p:nvPr/>
        </p:nvSpPr>
        <p:spPr>
          <a:xfrm>
            <a:off x="8693037" y="10770062"/>
            <a:ext cx="10682358" cy="1295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the Case Study “An Education in Community” to read more about how Covert avoided state scrutiny of its integrated schoolhouse.</a:t>
            </a:r>
          </a:p>
          <a:p>
            <a:endParaRPr lang="en-US" sz="4000" dirty="0">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734F80D6-5454-4262-A710-EF601D1602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28719" y="2660225"/>
            <a:ext cx="7682696" cy="49577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DCA4227-5CC5-43E5-87F2-B9693CCCC4FA}"/>
              </a:ext>
            </a:extLst>
          </p:cNvPr>
          <p:cNvSpPr/>
          <p:nvPr/>
        </p:nvSpPr>
        <p:spPr>
          <a:xfrm>
            <a:off x="15926127" y="7809047"/>
            <a:ext cx="6208628" cy="1384995"/>
          </a:xfrm>
          <a:prstGeom prst="rect">
            <a:avLst/>
          </a:prstGeom>
        </p:spPr>
        <p:txBody>
          <a:bodyPr wrap="square">
            <a:spAutoFit/>
          </a:bodyPr>
          <a:lstStyle/>
          <a:p>
            <a:pPr algn="ctr" fontAlgn="base"/>
            <a:r>
              <a:rPr lang="en-US" dirty="0">
                <a:solidFill>
                  <a:schemeClr val="bg1">
                    <a:lumMod val="75000"/>
                    <a:lumOff val="25000"/>
                  </a:schemeClr>
                </a:solidFill>
                <a:latin typeface="Arial" panose="020B0604020202020204" pitchFamily="34" charset="0"/>
                <a:cs typeface="Arial" panose="020B0604020202020204" pitchFamily="34" charset="0"/>
              </a:rPr>
              <a:t>Covert Township's first schoolhouse in its early days.</a:t>
            </a:r>
            <a:r>
              <a:rPr lang="en-US" b="1" i="1" dirty="0">
                <a:solidFill>
                  <a:schemeClr val="bg1">
                    <a:lumMod val="75000"/>
                    <a:lumOff val="25000"/>
                  </a:schemeClr>
                </a:solidFill>
                <a:latin typeface="Arial" panose="020B0604020202020204" pitchFamily="34" charset="0"/>
                <a:cs typeface="Arial" panose="020B0604020202020204" pitchFamily="34" charset="0"/>
              </a:rPr>
              <a:t> </a:t>
            </a:r>
            <a:r>
              <a:rPr lang="en-US" i="1" dirty="0">
                <a:solidFill>
                  <a:schemeClr val="bg1">
                    <a:lumMod val="75000"/>
                    <a:lumOff val="25000"/>
                  </a:schemeClr>
                </a:solidFill>
                <a:latin typeface="Arial" panose="020B0604020202020204" pitchFamily="34" charset="0"/>
                <a:cs typeface="Arial" panose="020B0604020202020204" pitchFamily="34" charset="0"/>
              </a:rPr>
              <a:t>Source: Covert Historical Museum.</a:t>
            </a:r>
            <a:r>
              <a:rPr lang="en-US" dirty="0">
                <a:solidFill>
                  <a:schemeClr val="bg1">
                    <a:lumMod val="75000"/>
                    <a:lumOff val="2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2083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Boom Town on Lake Michigan</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15298263" y="2294840"/>
            <a:ext cx="775944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Aft>
                <a:spcPts val="1200"/>
              </a:spcAft>
            </a:pPr>
            <a:r>
              <a:rPr lang="en-US" sz="4000" dirty="0">
                <a:solidFill>
                  <a:schemeClr val="bg1"/>
                </a:solidFill>
                <a:latin typeface="Arial" panose="020B0604020202020204" pitchFamily="34" charset="0"/>
                <a:cs typeface="Arial" panose="020B0604020202020204" pitchFamily="34" charset="0"/>
              </a:rPr>
              <a:t>As Reconstruction collapsed and racist violence erupted throughout the South and much of the North, Covert prospered, its population growing steadily as more and more settlers came seeking work in the town’s thriving lumbermill, the Packard Lumber Company. </a:t>
            </a:r>
          </a:p>
          <a:p>
            <a:pPr>
              <a:spcAft>
                <a:spcPts val="1200"/>
              </a:spcAft>
            </a:pPr>
            <a:endParaRPr lang="en-US" sz="4000" i="1" dirty="0">
              <a:solidFill>
                <a:schemeClr val="bg1"/>
              </a:solidFill>
              <a:latin typeface="Arial" panose="020B0604020202020204" pitchFamily="34" charset="0"/>
              <a:cs typeface="Arial" panose="020B0604020202020204" pitchFamily="34" charset="0"/>
            </a:endParaRPr>
          </a:p>
          <a:p>
            <a:pPr>
              <a:spcAft>
                <a:spcPts val="1200"/>
              </a:spcAft>
            </a:pPr>
            <a:r>
              <a:rPr lang="en-US" sz="4000" i="1" dirty="0">
                <a:solidFill>
                  <a:schemeClr val="bg1"/>
                </a:solidFill>
                <a:latin typeface="Arial" panose="020B0604020202020204" pitchFamily="34" charset="0"/>
                <a:cs typeface="Arial" panose="020B0604020202020204" pitchFamily="34" charset="0"/>
              </a:rPr>
              <a:t>A Stronger Kinship</a:t>
            </a:r>
            <a:r>
              <a:rPr lang="en-US" sz="4000" dirty="0">
                <a:solidFill>
                  <a:schemeClr val="bg1"/>
                </a:solidFill>
                <a:latin typeface="Arial" panose="020B0604020202020204" pitchFamily="34" charset="0"/>
                <a:cs typeface="Arial" panose="020B0604020202020204" pitchFamily="34" charset="0"/>
              </a:rPr>
              <a:t> author, historian Anna-Lisa Cox, described life in Covert during this transitional moment in America:</a:t>
            </a:r>
          </a:p>
        </p:txBody>
      </p:sp>
      <p:pic>
        <p:nvPicPr>
          <p:cNvPr id="5" name="Picture 4">
            <a:extLst>
              <a:ext uri="{FF2B5EF4-FFF2-40B4-BE49-F238E27FC236}">
                <a16:creationId xmlns:a16="http://schemas.microsoft.com/office/drawing/2014/main" id="{92FF845A-8D0B-49E3-9B61-0C4478298D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852160" y="2253789"/>
            <a:ext cx="8596280" cy="7732035"/>
          </a:xfrm>
          <a:prstGeom prst="rect">
            <a:avLst/>
          </a:prstGeom>
          <a:effectLst>
            <a:softEdge rad="127000"/>
          </a:effectLst>
        </p:spPr>
      </p:pic>
      <p:sp>
        <p:nvSpPr>
          <p:cNvPr id="6" name="Text Box 16">
            <a:extLst>
              <a:ext uri="{FF2B5EF4-FFF2-40B4-BE49-F238E27FC236}">
                <a16:creationId xmlns:a16="http://schemas.microsoft.com/office/drawing/2014/main" id="{2ACD7C5B-AE28-41BA-85AF-CF7F00FF51B4}"/>
              </a:ext>
            </a:extLst>
          </p:cNvPr>
          <p:cNvSpPr txBox="1"/>
          <p:nvPr/>
        </p:nvSpPr>
        <p:spPr>
          <a:xfrm>
            <a:off x="5852160" y="10224998"/>
            <a:ext cx="8596278"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3200" b="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The Highland Hotel on </a:t>
            </a:r>
            <a:r>
              <a:rPr lang="en-US" sz="3200" b="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the sandy streets of Covert. Undated photograph, late 19th/early 20</a:t>
            </a:r>
            <a:r>
              <a:rPr lang="en-US" sz="3200" b="1" baseline="30000"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th</a:t>
            </a:r>
            <a:r>
              <a:rPr lang="en-US" sz="3200" b="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century. </a:t>
            </a:r>
            <a:r>
              <a:rPr lang="en-US" sz="3200"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Photo: Covert Historical Museum </a:t>
            </a:r>
            <a:endParaRPr lang="en-US" sz="3200"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solidFill>
                <a:schemeClr val="bg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95662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Boom Town on Lake Michigan</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852160" y="2280754"/>
            <a:ext cx="756265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Aft>
                <a:spcPts val="1200"/>
              </a:spcAft>
            </a:pPr>
            <a:r>
              <a:rPr lang="en-US" sz="4000" dirty="0">
                <a:solidFill>
                  <a:schemeClr val="bg1"/>
                </a:solidFill>
                <a:latin typeface="Arial" panose="020B0604020202020204" pitchFamily="34" charset="0"/>
                <a:cs typeface="Arial" panose="020B0604020202020204" pitchFamily="34" charset="0"/>
              </a:rPr>
              <a:t>“Yet for all the opportunities Covert afforded, it was still an odd community. Here were religious, teetotaling Yankees, deeply accented Europeans, Indians still walking the deepest woods, and Pilgrims’ descendants, all trusting their businesses and safety to black men who policed and judged the community from lovely homes on rich farms.”</a:t>
            </a:r>
          </a:p>
        </p:txBody>
      </p:sp>
      <p:pic>
        <p:nvPicPr>
          <p:cNvPr id="4" name="Graphic 3" descr="Download from cloud">
            <a:hlinkClick r:id="rId3"/>
            <a:extLst>
              <a:ext uri="{FF2B5EF4-FFF2-40B4-BE49-F238E27FC236}">
                <a16:creationId xmlns:a16="http://schemas.microsoft.com/office/drawing/2014/main" id="{F315DB38-BE34-43DE-BD9B-AC8E768625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52160" y="10279503"/>
            <a:ext cx="1935947" cy="1935947"/>
          </a:xfrm>
          <a:prstGeom prst="rect">
            <a:avLst/>
          </a:prstGeom>
        </p:spPr>
      </p:pic>
      <p:sp>
        <p:nvSpPr>
          <p:cNvPr id="5" name="Woodson Principles Critical Thinking and Discussion Questions">
            <a:extLst>
              <a:ext uri="{FF2B5EF4-FFF2-40B4-BE49-F238E27FC236}">
                <a16:creationId xmlns:a16="http://schemas.microsoft.com/office/drawing/2014/main" id="{CF85F4E0-AC7E-4BAD-8E6B-3B5F64B3FCFD}"/>
              </a:ext>
            </a:extLst>
          </p:cNvPr>
          <p:cNvSpPr txBox="1">
            <a:spLocks/>
          </p:cNvSpPr>
          <p:nvPr/>
        </p:nvSpPr>
        <p:spPr>
          <a:xfrm>
            <a:off x="8529612" y="10697368"/>
            <a:ext cx="10746930" cy="110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the Case Study “Hospitality in a Violent Era” for a story about the contrast between Covert and much of the surrounding country.</a:t>
            </a:r>
          </a:p>
          <a:p>
            <a:endParaRPr lang="en-US" sz="40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01081F62-CD20-45E3-BBB6-F389DBA9A3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4288019" y="2280754"/>
            <a:ext cx="9393980" cy="6461392"/>
          </a:xfrm>
          <a:prstGeom prst="rect">
            <a:avLst/>
          </a:prstGeom>
          <a:effectLst>
            <a:softEdge rad="342900"/>
          </a:effectLst>
        </p:spPr>
      </p:pic>
      <p:sp>
        <p:nvSpPr>
          <p:cNvPr id="9" name="Text Box 16">
            <a:extLst>
              <a:ext uri="{FF2B5EF4-FFF2-40B4-BE49-F238E27FC236}">
                <a16:creationId xmlns:a16="http://schemas.microsoft.com/office/drawing/2014/main" id="{1FCEE609-02DC-4C59-AC43-F5418FCA0A02}"/>
              </a:ext>
            </a:extLst>
          </p:cNvPr>
          <p:cNvSpPr txBox="1"/>
          <p:nvPr/>
        </p:nvSpPr>
        <p:spPr>
          <a:xfrm>
            <a:off x="17306600" y="8547275"/>
            <a:ext cx="6125420"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“A </a:t>
            </a:r>
            <a:r>
              <a:rPr lang="en-US"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Winter’s Day in Covert, Mich.” </a:t>
            </a:r>
          </a:p>
          <a:p>
            <a:pPr marL="0" marR="0" algn="r">
              <a:spcBef>
                <a:spcPts val="0"/>
              </a:spcBef>
              <a:spcAft>
                <a:spcPts val="0"/>
              </a:spcAft>
            </a:pPr>
            <a:r>
              <a:rPr lang="en-US"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Postcard, late 19</a:t>
            </a:r>
            <a:r>
              <a:rPr lang="en-US" i="1" baseline="30000"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th</a:t>
            </a:r>
            <a:r>
              <a:rPr lang="en-US"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early 20</a:t>
            </a:r>
            <a:r>
              <a:rPr lang="en-US" i="1" baseline="30000"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th</a:t>
            </a:r>
            <a:r>
              <a:rPr lang="en-US"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 century</a:t>
            </a:r>
            <a:r>
              <a:rPr lang="en-US" i="1" dirty="0">
                <a:solidFill>
                  <a:schemeClr val="bg2"/>
                </a:solidFill>
                <a:effectLst/>
                <a:latin typeface="Arial" panose="020B0604020202020204" pitchFamily="34" charset="0"/>
                <a:ea typeface="Calibri" panose="020F0502020204030204" pitchFamily="34" charset="0"/>
                <a:cs typeface="Times New Roman" panose="02020603050405020304" pitchFamily="18" charset="0"/>
              </a:rPr>
              <a:t>.</a:t>
            </a:r>
            <a:endParaRPr lang="en-US" dirty="0">
              <a:solidFill>
                <a:schemeClr val="bg2"/>
              </a:solidFill>
              <a:effectLst/>
              <a:latin typeface="Arial" panose="020B0604020202020204" pitchFamily="34" charset="0"/>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1000" i="1" dirty="0">
                <a:solidFill>
                  <a:srgbClr val="E7E6E6"/>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8269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852160" y="2595604"/>
            <a:ext cx="751785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In 1904, Covert had a population of about 1,800 full-time residents, 133 of whom were Black, along with summer residents from places like Chicago living in little neighborhoods along the shore. </a:t>
            </a:r>
          </a:p>
        </p:txBody>
      </p:sp>
      <p:pic>
        <p:nvPicPr>
          <p:cNvPr id="4" name="Picture 3">
            <a:extLst>
              <a:ext uri="{FF2B5EF4-FFF2-40B4-BE49-F238E27FC236}">
                <a16:creationId xmlns:a16="http://schemas.microsoft.com/office/drawing/2014/main" id="{9A82A7D5-9114-45FB-93F1-4B9E626F594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704541" y="3311612"/>
            <a:ext cx="8908391" cy="9119286"/>
          </a:xfrm>
          <a:prstGeom prst="rect">
            <a:avLst/>
          </a:prstGeom>
          <a:effectLst>
            <a:softEdge rad="127000"/>
          </a:effectLst>
        </p:spPr>
      </p:pic>
      <p:sp>
        <p:nvSpPr>
          <p:cNvPr id="7" name="Text Box 16">
            <a:extLst>
              <a:ext uri="{FF2B5EF4-FFF2-40B4-BE49-F238E27FC236}">
                <a16:creationId xmlns:a16="http://schemas.microsoft.com/office/drawing/2014/main" id="{5899ECFE-49FE-4B25-8167-11E158F6BA32}"/>
              </a:ext>
            </a:extLst>
          </p:cNvPr>
          <p:cNvSpPr txBox="1"/>
          <p:nvPr/>
        </p:nvSpPr>
        <p:spPr>
          <a:xfrm>
            <a:off x="7013695" y="8500487"/>
            <a:ext cx="7023581"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i="1" dirty="0">
                <a:solidFill>
                  <a:schemeClr val="bg1">
                    <a:lumMod val="75000"/>
                    <a:lumOff val="25000"/>
                  </a:schemeClr>
                </a:solidFill>
                <a:effectLst/>
                <a:latin typeface="Arial" panose="020B0604020202020204" pitchFamily="34" charset="0"/>
                <a:ea typeface="Calibri" panose="020F0502020204030204" pitchFamily="34" charset="0"/>
                <a:cs typeface="Times New Roman" panose="02020603050405020304" pitchFamily="18" charset="0"/>
              </a:rPr>
              <a:t>First Congregational Church of Covert, as it stands in the 21</a:t>
            </a:r>
            <a:r>
              <a:rPr lang="en-US" sz="3200" i="1" baseline="30000" dirty="0">
                <a:solidFill>
                  <a:schemeClr val="bg1">
                    <a:lumMod val="75000"/>
                    <a:lumOff val="25000"/>
                  </a:schemeClr>
                </a:solidFill>
                <a:effectLst/>
                <a:latin typeface="Arial" panose="020B0604020202020204" pitchFamily="34" charset="0"/>
                <a:ea typeface="Calibri" panose="020F0502020204030204" pitchFamily="34" charset="0"/>
                <a:cs typeface="Times New Roman" panose="02020603050405020304" pitchFamily="18" charset="0"/>
              </a:rPr>
              <a:t>st</a:t>
            </a:r>
            <a:r>
              <a:rPr lang="en-US" sz="3200" i="1" dirty="0">
                <a:solidFill>
                  <a:schemeClr val="bg1">
                    <a:lumMod val="75000"/>
                    <a:lumOff val="25000"/>
                  </a:schemeClr>
                </a:solidFill>
                <a:effectLst/>
                <a:latin typeface="Arial" panose="020B0604020202020204" pitchFamily="34" charset="0"/>
                <a:ea typeface="Calibri" panose="020F0502020204030204" pitchFamily="34" charset="0"/>
                <a:cs typeface="Times New Roman" panose="02020603050405020304" pitchFamily="18" charset="0"/>
              </a:rPr>
              <a:t> century. Built in 1870, this church and the Packard House are the township’s oldest buildings still in use. </a:t>
            </a:r>
            <a:r>
              <a:rPr lang="en-US" sz="3200" i="1" dirty="0">
                <a:solidFill>
                  <a:schemeClr val="bg1">
                    <a:lumMod val="75000"/>
                    <a:lumOff val="25000"/>
                  </a:schemeClr>
                </a:solidFill>
                <a:latin typeface="Arial" panose="020B0604020202020204" pitchFamily="34" charset="0"/>
                <a:ea typeface="Calibri" panose="020F0502020204030204" pitchFamily="34" charset="0"/>
                <a:cs typeface="Times New Roman" panose="02020603050405020304" pitchFamily="18" charset="0"/>
              </a:rPr>
              <a:t>Congregationalists were known for their abolitionist sympathies; worship here was racially integrated.</a:t>
            </a:r>
            <a:endParaRPr lang="en-US" sz="1100" i="1" dirty="0">
              <a:solidFill>
                <a:schemeClr val="bg1">
                  <a:lumMod val="75000"/>
                  <a:lumOff val="2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3520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852160" y="2385231"/>
            <a:ext cx="1685955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Covert had always been home to mixed-race (sometimes technically illegal) married couples, and by 1910 it had seven, including Sheridan Tyler – son of Civil War veteran </a:t>
            </a:r>
            <a:r>
              <a:rPr lang="en-US" sz="4000" dirty="0" err="1">
                <a:solidFill>
                  <a:schemeClr val="bg1"/>
                </a:solidFill>
                <a:latin typeface="Arial" panose="020B0604020202020204" pitchFamily="34" charset="0"/>
                <a:cs typeface="Arial" panose="020B0604020202020204" pitchFamily="34" charset="0"/>
              </a:rPr>
              <a:t>Himebrick</a:t>
            </a:r>
            <a:r>
              <a:rPr lang="en-US" sz="4000" dirty="0">
                <a:solidFill>
                  <a:schemeClr val="bg1"/>
                </a:solidFill>
                <a:latin typeface="Arial" panose="020B0604020202020204" pitchFamily="34" charset="0"/>
                <a:cs typeface="Arial" panose="020B0604020202020204" pitchFamily="34" charset="0"/>
              </a:rPr>
              <a:t> Tyler and his wife Louisa, who had arrived in Covert with the </a:t>
            </a:r>
            <a:r>
              <a:rPr lang="en-US" sz="4000" dirty="0" err="1">
                <a:solidFill>
                  <a:schemeClr val="bg1"/>
                </a:solidFill>
                <a:latin typeface="Arial" panose="020B0604020202020204" pitchFamily="34" charset="0"/>
                <a:cs typeface="Arial" panose="020B0604020202020204" pitchFamily="34" charset="0"/>
              </a:rPr>
              <a:t>Conners</a:t>
            </a:r>
            <a:r>
              <a:rPr lang="en-US" sz="4000" dirty="0">
                <a:solidFill>
                  <a:schemeClr val="bg1"/>
                </a:solidFill>
                <a:latin typeface="Arial" panose="020B0604020202020204" pitchFamily="34" charset="0"/>
                <a:cs typeface="Arial" panose="020B0604020202020204" pitchFamily="34" charset="0"/>
              </a:rPr>
              <a:t> in 1866 – and his wife, a white woman from Lansing named Millie. </a:t>
            </a:r>
          </a:p>
        </p:txBody>
      </p:sp>
      <p:pic>
        <p:nvPicPr>
          <p:cNvPr id="3" name="Picture 2">
            <a:extLst>
              <a:ext uri="{FF2B5EF4-FFF2-40B4-BE49-F238E27FC236}">
                <a16:creationId xmlns:a16="http://schemas.microsoft.com/office/drawing/2014/main" id="{DBDCBB51-D290-4661-ACA1-EBB326A0C8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852160" y="6041163"/>
            <a:ext cx="8072268" cy="6618255"/>
          </a:xfrm>
          <a:prstGeom prst="rect">
            <a:avLst/>
          </a:prstGeom>
          <a:effectLst>
            <a:softEdge rad="50800"/>
          </a:effectLst>
        </p:spPr>
      </p:pic>
      <p:sp>
        <p:nvSpPr>
          <p:cNvPr id="5" name="Text Box 16">
            <a:extLst>
              <a:ext uri="{FF2B5EF4-FFF2-40B4-BE49-F238E27FC236}">
                <a16:creationId xmlns:a16="http://schemas.microsoft.com/office/drawing/2014/main" id="{06F3D1EC-E55D-4779-B54A-A24589FCA54D}"/>
              </a:ext>
            </a:extLst>
          </p:cNvPr>
          <p:cNvSpPr txBox="1"/>
          <p:nvPr/>
        </p:nvSpPr>
        <p:spPr>
          <a:xfrm>
            <a:off x="14603215" y="8629874"/>
            <a:ext cx="7490666"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3200" dirty="0">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rPr>
              <a:t>The grave of </a:t>
            </a:r>
            <a:r>
              <a:rPr lang="en-US" sz="3200" dirty="0" err="1">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rPr>
              <a:t>Himebrick</a:t>
            </a:r>
            <a:r>
              <a:rPr lang="en-US" sz="3200" dirty="0">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rPr>
              <a:t> and Louisa Tyler in Covert Township’s historically racially integrated cemetery.</a:t>
            </a:r>
          </a:p>
          <a:p>
            <a:pPr marL="0" marR="0">
              <a:spcBef>
                <a:spcPts val="0"/>
              </a:spcBef>
              <a:spcAft>
                <a:spcPts val="0"/>
              </a:spcAft>
            </a:pPr>
            <a:endParaRPr lang="en-US" sz="3200" dirty="0">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endParaRPr>
          </a:p>
          <a:p>
            <a:r>
              <a:rPr lang="en-US" sz="3200" dirty="0" err="1">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rPr>
              <a:t>Himebrick</a:t>
            </a:r>
            <a:r>
              <a:rPr lang="en-US" sz="3200" dirty="0">
                <a:solidFill>
                  <a:schemeClr val="bg1">
                    <a:lumMod val="75000"/>
                    <a:lumOff val="25000"/>
                  </a:schemeClr>
                </a:solidFill>
                <a:uFill>
                  <a:solidFill>
                    <a:srgbClr val="000000"/>
                  </a:solidFill>
                </a:uFill>
                <a:latin typeface="Arial" panose="020B0604020202020204" pitchFamily="34" charset="0"/>
                <a:ea typeface="+mn-ea"/>
                <a:cs typeface="Arial" panose="020B0604020202020204" pitchFamily="34" charset="0"/>
                <a:sym typeface="Lato-Light"/>
              </a:rPr>
              <a:t> arrived in Michigan in the 1850s, then settled in Covert after serving in the 1st Michigan / 102nd United States Colored Infantry.</a:t>
            </a:r>
          </a:p>
          <a:p>
            <a:pPr marL="0" marR="0">
              <a:lnSpc>
                <a:spcPct val="107000"/>
              </a:lnSpc>
              <a:spcBef>
                <a:spcPts val="0"/>
              </a:spcBef>
              <a:spcAft>
                <a:spcPts val="0"/>
              </a:spcAft>
            </a:pPr>
            <a:r>
              <a:rPr lang="en-US" sz="4400" i="1" dirty="0">
                <a:solidFill>
                  <a:srgbClr val="E7E6E6"/>
                </a:solidFill>
                <a:effectLst/>
                <a:latin typeface="Arial" panose="020B0604020202020204" pitchFamily="34" charset="0"/>
                <a:ea typeface="Calibri" panose="020F0502020204030204" pitchFamily="34" charset="0"/>
                <a:cs typeface="Times New Roman" panose="02020603050405020304" pitchFamily="18" charset="0"/>
              </a:rPr>
              <a:t> </a:t>
            </a:r>
            <a:endParaRPr lang="en-US" sz="44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8754281"/>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852160" y="2786997"/>
            <a:ext cx="1611815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Though Covert’s population took a hit in the early twentieth century – cut almost in half by 1920, as residents sought economic opportunities in Chicago or Detroit – its spirit of cooperation and solidarity continued. In the 1950s and 60s, when Americans watched Southern police turn dogs and hoses on peaceful Civil Rights protestors, Covert still hosted integrated proms, “sock-hops,” and church events.</a:t>
            </a:r>
          </a:p>
        </p:txBody>
      </p:sp>
      <p:pic>
        <p:nvPicPr>
          <p:cNvPr id="4" name="Graphic 3" descr="Download from cloud">
            <a:hlinkClick r:id="rId3"/>
            <a:extLst>
              <a:ext uri="{FF2B5EF4-FFF2-40B4-BE49-F238E27FC236}">
                <a16:creationId xmlns:a16="http://schemas.microsoft.com/office/drawing/2014/main" id="{A8B2830B-3158-42FB-B320-23488406F2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52160" y="9825953"/>
            <a:ext cx="1935947" cy="1935947"/>
          </a:xfrm>
          <a:prstGeom prst="rect">
            <a:avLst/>
          </a:prstGeom>
        </p:spPr>
      </p:pic>
      <p:sp>
        <p:nvSpPr>
          <p:cNvPr id="5" name="Woodson Principles Critical Thinking and Discussion Questions">
            <a:extLst>
              <a:ext uri="{FF2B5EF4-FFF2-40B4-BE49-F238E27FC236}">
                <a16:creationId xmlns:a16="http://schemas.microsoft.com/office/drawing/2014/main" id="{4C9EEB8F-E4A0-40EF-BF34-3D1F0A94152D}"/>
              </a:ext>
            </a:extLst>
          </p:cNvPr>
          <p:cNvSpPr txBox="1">
            <a:spLocks/>
          </p:cNvSpPr>
          <p:nvPr/>
        </p:nvSpPr>
        <p:spPr>
          <a:xfrm>
            <a:off x="8455552" y="10029113"/>
            <a:ext cx="11661248" cy="15431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the Case Study “A Lesson in Grace” to read about the difficulties of maintaining a multiracial community in an era when racism is socially acceptable. </a:t>
            </a:r>
          </a:p>
          <a:p>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175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dirty="0"/>
              <a:t>A Legacy of Cooperation and Equality</a:t>
            </a:r>
            <a:br>
              <a:rPr lang="en-US" sz="7200" dirty="0"/>
            </a:br>
            <a:br>
              <a:rPr lang="en-US" dirty="0"/>
            </a:br>
            <a:endParaRPr dirty="0"/>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5852159" y="2320687"/>
            <a:ext cx="1653678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825500">
              <a:defRPr sz="4000">
                <a:uFill>
                  <a:solidFill>
                    <a:srgbClr val="000000"/>
                  </a:solidFill>
                </a:uFill>
                <a:latin typeface="Lato" panose="020F0502020204030203" pitchFamily="34" charset="77"/>
                <a:ea typeface="+mn-ea"/>
                <a:cs typeface="+mn-cs"/>
              </a:defRPr>
            </a:lvl1pPr>
            <a:lvl2pPr defTabSz="825500">
              <a:defRPr sz="3000">
                <a:uFill>
                  <a:solidFill>
                    <a:srgbClr val="000000"/>
                  </a:solidFill>
                </a:uFill>
                <a:latin typeface="+mn-lt"/>
                <a:ea typeface="+mn-ea"/>
                <a:cs typeface="+mn-cs"/>
              </a:defRPr>
            </a:lvl2pPr>
            <a:lvl3pPr defTabSz="825500">
              <a:defRPr sz="3000">
                <a:uFill>
                  <a:solidFill>
                    <a:srgbClr val="000000"/>
                  </a:solidFill>
                </a:uFill>
                <a:latin typeface="+mn-lt"/>
                <a:ea typeface="+mn-ea"/>
                <a:cs typeface="+mn-cs"/>
              </a:defRPr>
            </a:lvl3pPr>
            <a:lvl4pPr defTabSz="825500">
              <a:defRPr sz="3000">
                <a:uFill>
                  <a:solidFill>
                    <a:srgbClr val="000000"/>
                  </a:solidFill>
                </a:uFill>
                <a:latin typeface="+mn-lt"/>
                <a:ea typeface="+mn-ea"/>
                <a:cs typeface="+mn-cs"/>
              </a:defRPr>
            </a:lvl4pPr>
            <a:lvl5pPr defTabSz="825500">
              <a:defRPr sz="3000">
                <a:uFill>
                  <a:solidFill>
                    <a:srgbClr val="000000"/>
                  </a:solidFill>
                </a:uFill>
                <a:latin typeface="+mn-lt"/>
                <a:ea typeface="+mn-ea"/>
                <a:cs typeface="+mn-cs"/>
              </a:defRPr>
            </a:lvl5pPr>
            <a:lvl6pPr marL="3302000" indent="-254000">
              <a:lnSpc>
                <a:spcPct val="150000"/>
              </a:lnSpc>
              <a:buSzPct val="123000"/>
              <a:buChar char="•"/>
              <a:defRPr sz="2000">
                <a:solidFill>
                  <a:srgbClr val="5E5E5E"/>
                </a:solidFill>
                <a:latin typeface="Lato Regular"/>
                <a:ea typeface="Lato Regular"/>
                <a:cs typeface="Lato Regular"/>
              </a:defRPr>
            </a:lvl6pPr>
            <a:lvl7pPr marL="3911600" indent="-254000">
              <a:lnSpc>
                <a:spcPct val="150000"/>
              </a:lnSpc>
              <a:buSzPct val="123000"/>
              <a:buChar char="•"/>
              <a:defRPr sz="2000">
                <a:solidFill>
                  <a:srgbClr val="5E5E5E"/>
                </a:solidFill>
                <a:latin typeface="Lato Regular"/>
                <a:ea typeface="Lato Regular"/>
                <a:cs typeface="Lato Regular"/>
              </a:defRPr>
            </a:lvl7pPr>
            <a:lvl8pPr marL="4521200" indent="-254000">
              <a:lnSpc>
                <a:spcPct val="150000"/>
              </a:lnSpc>
              <a:buSzPct val="123000"/>
              <a:buChar char="•"/>
              <a:defRPr sz="2000">
                <a:solidFill>
                  <a:srgbClr val="5E5E5E"/>
                </a:solidFill>
                <a:latin typeface="Lato Regular"/>
                <a:ea typeface="Lato Regular"/>
                <a:cs typeface="Lato Regular"/>
              </a:defRPr>
            </a:lvl8pPr>
            <a:lvl9pPr marL="5130800" indent="-254000">
              <a:lnSpc>
                <a:spcPct val="150000"/>
              </a:lnSpc>
              <a:buSzPct val="123000"/>
              <a:buChar char="•"/>
              <a:defRPr sz="2000">
                <a:solidFill>
                  <a:srgbClr val="5E5E5E"/>
                </a:solidFill>
                <a:latin typeface="Lato Regular"/>
                <a:ea typeface="Lato Regular"/>
                <a:cs typeface="Lato Regular"/>
              </a:defRPr>
            </a:lvl9pPr>
          </a:lstStyle>
          <a:p>
            <a:r>
              <a:rPr lang="en-US" dirty="0">
                <a:solidFill>
                  <a:schemeClr val="bg1"/>
                </a:solidFill>
                <a:latin typeface="Arial" panose="020B0604020202020204" pitchFamily="34" charset="0"/>
                <a:cs typeface="Arial" panose="020B0604020202020204" pitchFamily="34" charset="0"/>
              </a:rPr>
              <a:t>Today, Covert is in some ways a very different place. The lumber mills that employed many residents closed in 1889, but its orchards continue to grow; some on Black-owned family farms that are still in operation.</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Though a quarter of its families live below the poverty line, Covert retains its diverse character, with a growing population of Hispanic migrants since the 1970s. </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Covert still celebrates its history of equality and its founders’ quiet but powerful efforts, in the dark decades when much of the country turned its back on the moral victories of the Civil War, to fulfill America’s promise. </a:t>
            </a:r>
          </a:p>
        </p:txBody>
      </p:sp>
      <p:pic>
        <p:nvPicPr>
          <p:cNvPr id="7" name="Graphic 6" descr="Download from cloud">
            <a:hlinkClick r:id="rId3"/>
            <a:extLst>
              <a:ext uri="{FF2B5EF4-FFF2-40B4-BE49-F238E27FC236}">
                <a16:creationId xmlns:a16="http://schemas.microsoft.com/office/drawing/2014/main" id="{14B6F4E7-043C-4EB6-A961-F60ACA834A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52160" y="9852195"/>
            <a:ext cx="1935947" cy="1935947"/>
          </a:xfrm>
          <a:prstGeom prst="rect">
            <a:avLst/>
          </a:prstGeom>
        </p:spPr>
      </p:pic>
      <p:sp>
        <p:nvSpPr>
          <p:cNvPr id="9" name="Woodson Principles Critical Thinking and Discussion Questions">
            <a:extLst>
              <a:ext uri="{FF2B5EF4-FFF2-40B4-BE49-F238E27FC236}">
                <a16:creationId xmlns:a16="http://schemas.microsoft.com/office/drawing/2014/main" id="{CF81916D-A287-478D-9650-F025CA24C70B}"/>
              </a:ext>
            </a:extLst>
          </p:cNvPr>
          <p:cNvSpPr txBox="1">
            <a:spLocks/>
          </p:cNvSpPr>
          <p:nvPr/>
        </p:nvSpPr>
        <p:spPr>
          <a:xfrm>
            <a:off x="8326518" y="9852195"/>
            <a:ext cx="12614162" cy="15431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the Case Study “Colorblind Justice?” to see how the Tyler family and their white neighbors navigated the Michigan justice system in a racially-charged dispute.</a:t>
            </a:r>
          </a:p>
        </p:txBody>
      </p:sp>
    </p:spTree>
    <p:extLst>
      <p:ext uri="{BB962C8B-B14F-4D97-AF65-F5344CB8AC3E}">
        <p14:creationId xmlns:p14="http://schemas.microsoft.com/office/powerpoint/2010/main" val="28905263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left)">
                                      <p:cBhvr>
                                        <p:cTn id="7" dur="500"/>
                                        <p:tgtEl>
                                          <p:spTgt spid="8">
                                            <p:txEl>
                                              <p:pRg st="2" end="2"/>
                                            </p:txEl>
                                          </p:spTgt>
                                        </p:tgtEl>
                                      </p:cBhvr>
                                    </p:animEffect>
                                  </p:childTnLst>
                                </p:cTn>
                              </p:par>
                              <p:par>
                                <p:cTn id="8" presetID="22" presetClass="entr" presetSubtype="8" fill="hold" nodeType="withEffect">
                                  <p:stCondLst>
                                    <p:cond delay="1000"/>
                                  </p:stCondLst>
                                  <p:childTnLst>
                                    <p:set>
                                      <p:cBhvr>
                                        <p:cTn id="9" dur="1" fill="hold">
                                          <p:stCondLst>
                                            <p:cond delay="0"/>
                                          </p:stCondLst>
                                        </p:cTn>
                                        <p:tgtEl>
                                          <p:spTgt spid="8">
                                            <p:txEl>
                                              <p:pRg st="4" end="4"/>
                                            </p:txEl>
                                          </p:spTgt>
                                        </p:tgtEl>
                                        <p:attrNameLst>
                                          <p:attrName>style.visibility</p:attrName>
                                        </p:attrNameLst>
                                      </p:cBhvr>
                                      <p:to>
                                        <p:strVal val="visible"/>
                                      </p:to>
                                    </p:set>
                                    <p:animEffect transition="in" filter="wipe(left)">
                                      <p:cBhvr>
                                        <p:cTn id="10" dur="500"/>
                                        <p:tgtEl>
                                          <p:spTgt spid="8">
                                            <p:txEl>
                                              <p:pRg st="4" end="4"/>
                                            </p:txEl>
                                          </p:spTgt>
                                        </p:tgtEl>
                                      </p:cBhvr>
                                    </p:animEffect>
                                  </p:childTnLst>
                                </p:cTn>
                              </p:par>
                              <p:par>
                                <p:cTn id="11" presetID="42" presetClass="entr" presetSubtype="0" fill="hold" grpId="0" nodeType="withEffect">
                                  <p:stCondLst>
                                    <p:cond delay="2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0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Legacy of Cooperation and Equality</a:t>
            </a:r>
            <a:br>
              <a:rPr lang="en-US" sz="7200" dirty="0"/>
            </a:br>
            <a:br>
              <a:rPr lang="en-US" dirty="0"/>
            </a:br>
            <a:endParaRPr dirty="0"/>
          </a:p>
        </p:txBody>
      </p:sp>
      <p:sp>
        <p:nvSpPr>
          <p:cNvPr id="4" name="Woodson Principles Critical Thinking and Discussion Questions">
            <a:extLst>
              <a:ext uri="{FF2B5EF4-FFF2-40B4-BE49-F238E27FC236}">
                <a16:creationId xmlns:a16="http://schemas.microsoft.com/office/drawing/2014/main" id="{4B67166E-8E9B-461C-B739-EF0A155292E5}"/>
              </a:ext>
            </a:extLst>
          </p:cNvPr>
          <p:cNvSpPr txBox="1">
            <a:spLocks/>
          </p:cNvSpPr>
          <p:nvPr/>
        </p:nvSpPr>
        <p:spPr>
          <a:xfrm>
            <a:off x="17365171" y="6197853"/>
            <a:ext cx="6242974" cy="52116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1" dirty="0">
                <a:solidFill>
                  <a:schemeClr val="bg1"/>
                </a:solidFill>
                <a:latin typeface="Arial" panose="020B0604020202020204" pitchFamily="34" charset="0"/>
                <a:cs typeface="Arial" panose="020B0604020202020204" pitchFamily="34" charset="0"/>
              </a:rPr>
              <a:t>Why is it important to preserve local history? </a:t>
            </a:r>
          </a:p>
          <a:p>
            <a:endParaRPr lang="en-US" sz="3600" b="1" dirty="0">
              <a:solidFill>
                <a:schemeClr val="bg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rPr>
              <a:t>Who should lead such efforts, and how can the community participate?</a:t>
            </a:r>
          </a:p>
          <a:p>
            <a:endParaRPr lang="en-US" sz="3600" b="1" dirty="0">
              <a:solidFill>
                <a:schemeClr val="bg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rPr>
              <a:t>What do you know about your own local history?</a:t>
            </a:r>
          </a:p>
          <a:p>
            <a:pPr hangingPunct="1"/>
            <a:endParaRPr lang="en-US" dirty="0">
              <a:latin typeface="Arial" panose="020B0604020202020204" pitchFamily="34" charset="0"/>
              <a:cs typeface="Arial" panose="020B0604020202020204" pitchFamily="34" charset="0"/>
            </a:endParaRPr>
          </a:p>
        </p:txBody>
      </p:sp>
      <p:sp>
        <p:nvSpPr>
          <p:cNvPr id="5" name="Woodson Principles Critical Thinking and Discussion Questions">
            <a:extLst>
              <a:ext uri="{FF2B5EF4-FFF2-40B4-BE49-F238E27FC236}">
                <a16:creationId xmlns:a16="http://schemas.microsoft.com/office/drawing/2014/main" id="{9C81C01B-DE2C-40F9-A9AC-62CF235B9F7F}"/>
              </a:ext>
            </a:extLst>
          </p:cNvPr>
          <p:cNvSpPr txBox="1">
            <a:spLocks/>
          </p:cNvSpPr>
          <p:nvPr/>
        </p:nvSpPr>
        <p:spPr>
          <a:xfrm>
            <a:off x="5852160" y="2306454"/>
            <a:ext cx="1711867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Watch this brief news story on items from Covert being housed at the National African American Museum of History and Culture in Washington, D.C., in which Covert residents and leaders of the </a:t>
            </a:r>
            <a:r>
              <a:rPr lang="en-US" sz="4000" b="1" dirty="0">
                <a:solidFill>
                  <a:schemeClr val="bg1"/>
                </a:solidFill>
                <a:latin typeface="Arial" panose="020B0604020202020204" pitchFamily="34" charset="0"/>
                <a:cs typeface="Arial" panose="020B0604020202020204" pitchFamily="34" charset="0"/>
              </a:rPr>
              <a:t>township’</a:t>
            </a:r>
            <a:r>
              <a:rPr lang="en-US" sz="4000" dirty="0">
                <a:solidFill>
                  <a:schemeClr val="bg1"/>
                </a:solidFill>
                <a:latin typeface="Arial" panose="020B0604020202020204" pitchFamily="34" charset="0"/>
                <a:cs typeface="Arial" panose="020B0604020202020204" pitchFamily="34" charset="0"/>
              </a:rPr>
              <a:t>s Covert Historical Museum discuss growing up in this unique community.</a:t>
            </a:r>
          </a:p>
        </p:txBody>
      </p:sp>
      <p:pic>
        <p:nvPicPr>
          <p:cNvPr id="2" name="Online Media 1">
            <a:hlinkClick r:id="" action="ppaction://media"/>
            <a:extLst>
              <a:ext uri="{FF2B5EF4-FFF2-40B4-BE49-F238E27FC236}">
                <a16:creationId xmlns:a16="http://schemas.microsoft.com/office/drawing/2014/main" id="{78742137-9D26-4A1C-B0D7-F082809F4D7E}"/>
              </a:ext>
            </a:extLst>
          </p:cNvPr>
          <p:cNvPicPr>
            <a:picLocks noRot="1" noChangeAspect="1"/>
          </p:cNvPicPr>
          <p:nvPr>
            <a:videoFile r:link="rId1"/>
          </p:nvPr>
        </p:nvPicPr>
        <p:blipFill>
          <a:blip r:embed="rId4"/>
          <a:stretch>
            <a:fillRect/>
          </a:stretch>
        </p:blipFill>
        <p:spPr>
          <a:xfrm>
            <a:off x="5852160" y="5782218"/>
            <a:ext cx="10772084" cy="6059297"/>
          </a:xfrm>
          <a:prstGeom prst="rect">
            <a:avLst/>
          </a:prstGeom>
        </p:spPr>
      </p:pic>
      <p:sp>
        <p:nvSpPr>
          <p:cNvPr id="6" name="Text Box 16">
            <a:extLst>
              <a:ext uri="{FF2B5EF4-FFF2-40B4-BE49-F238E27FC236}">
                <a16:creationId xmlns:a16="http://schemas.microsoft.com/office/drawing/2014/main" id="{42DEAA8E-B58F-45A7-BA55-1B0B83A3E7EC}"/>
              </a:ext>
            </a:extLst>
          </p:cNvPr>
          <p:cNvSpPr txBox="1"/>
          <p:nvPr/>
        </p:nvSpPr>
        <p:spPr>
          <a:xfrm>
            <a:off x="6414493" y="12154942"/>
            <a:ext cx="9647418" cy="638289"/>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dirty="0">
                <a:solidFill>
                  <a:schemeClr val="bg1">
                    <a:lumMod val="65000"/>
                    <a:lumOff val="35000"/>
                  </a:schemeClr>
                </a:solidFill>
                <a:latin typeface="Arial" panose="020B0604020202020204" pitchFamily="34" charset="0"/>
                <a:ea typeface="Calibri" panose="020F0502020204030204" pitchFamily="34" charset="0"/>
                <a:cs typeface="Arial" panose="020B0604020202020204" pitchFamily="34" charset="0"/>
              </a:rPr>
              <a:t>From </a:t>
            </a:r>
            <a:r>
              <a:rPr lang="en-US" dirty="0" err="1">
                <a:solidFill>
                  <a:schemeClr val="bg1">
                    <a:lumMod val="65000"/>
                    <a:lumOff val="35000"/>
                  </a:schemeClr>
                </a:solidFill>
                <a:latin typeface="Arial" panose="020B0604020202020204" pitchFamily="34" charset="0"/>
                <a:ea typeface="Calibri" panose="020F0502020204030204" pitchFamily="34" charset="0"/>
                <a:cs typeface="Arial" panose="020B0604020202020204" pitchFamily="34" charset="0"/>
              </a:rPr>
              <a:t>Newschannel</a:t>
            </a:r>
            <a:r>
              <a:rPr lang="en-US" dirty="0">
                <a:solidFill>
                  <a:schemeClr val="bg1">
                    <a:lumMod val="65000"/>
                    <a:lumOff val="35000"/>
                  </a:schemeClr>
                </a:solidFill>
                <a:latin typeface="Arial" panose="020B0604020202020204" pitchFamily="34" charset="0"/>
                <a:ea typeface="Calibri" panose="020F0502020204030204" pitchFamily="34" charset="0"/>
                <a:cs typeface="Arial" panose="020B0604020202020204" pitchFamily="34" charset="0"/>
              </a:rPr>
              <a:t> 3: </a:t>
            </a:r>
            <a:r>
              <a:rPr lang="en-US" dirty="0">
                <a:latin typeface="Arial" panose="020B0604020202020204" pitchFamily="34" charset="0"/>
                <a:cs typeface="Arial" panose="020B0604020202020204" pitchFamily="34" charset="0"/>
                <a:hlinkClick r:id="rId5"/>
              </a:rPr>
              <a:t>https://youtu.be/5zdZlMQQifA</a:t>
            </a:r>
            <a:r>
              <a:rPr lang="en-US" dirty="0">
                <a:solidFill>
                  <a:schemeClr val="bg1">
                    <a:lumMod val="65000"/>
                    <a:lumOff val="35000"/>
                  </a:schemeClr>
                </a:solidFill>
                <a:latin typeface="Arial" panose="020B060402020202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213277238"/>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righ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right)">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right)">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7200" b="1" dirty="0"/>
              <a:t>A Stronger Kinship</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633113"/>
            <a:ext cx="811322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Bef>
                <a:spcPts val="1200"/>
              </a:spcBef>
              <a:spcAft>
                <a:spcPts val="1800"/>
              </a:spcAft>
            </a:pPr>
            <a:r>
              <a:rPr lang="en-US" sz="4000" dirty="0">
                <a:solidFill>
                  <a:schemeClr val="bg1"/>
                </a:solidFill>
                <a:latin typeface="Arial" panose="020B0604020202020204" pitchFamily="34" charset="0"/>
                <a:ea typeface="Lato" panose="020F0502020204030203" pitchFamily="34" charset="0"/>
                <a:cs typeface="Arial" panose="020B0604020202020204" pitchFamily="34" charset="0"/>
              </a:rPr>
              <a:t>“Our puzzlement over Covert reveals a hidden assumption that racism is the norm, that unfairness and injustice are the natural patterns that the nation falls into if given half a chance. That assumption is not surprising, given the horrific and sorrow-filled history of race relations in this country, but Covert reminds us that that terrible history was a choice. That choice may have been made by millions of whites over many decades, but it was a choice, not a given …”</a:t>
            </a:r>
            <a:br>
              <a:rPr lang="en-US" sz="4000"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pic>
        <p:nvPicPr>
          <p:cNvPr id="4" name="Picture 3">
            <a:extLst>
              <a:ext uri="{FF2B5EF4-FFF2-40B4-BE49-F238E27FC236}">
                <a16:creationId xmlns:a16="http://schemas.microsoft.com/office/drawing/2014/main" id="{F3B1CF25-283F-4F4C-86F8-FA024D726B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01700" y="0"/>
            <a:ext cx="11881218" cy="13716000"/>
          </a:xfrm>
          <a:prstGeom prst="rect">
            <a:avLst/>
          </a:prstGeom>
        </p:spPr>
      </p:pic>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7200" b="1" dirty="0"/>
              <a:t>A Stronger Kinship</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673116"/>
            <a:ext cx="808551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spcBef>
                <a:spcPts val="1200"/>
              </a:spcBef>
              <a:spcAft>
                <a:spcPts val="1800"/>
              </a:spcAft>
            </a:pPr>
            <a:r>
              <a:rPr lang="en-US" sz="4000" dirty="0">
                <a:solidFill>
                  <a:schemeClr val="bg1"/>
                </a:solidFill>
                <a:latin typeface="Arial" panose="020B0604020202020204" pitchFamily="34" charset="0"/>
                <a:ea typeface="Lato" panose="020F0502020204030203" pitchFamily="34" charset="0"/>
                <a:cs typeface="Arial" panose="020B0604020202020204" pitchFamily="34" charset="0"/>
              </a:rPr>
              <a:t>“… If the residents of Covert were able to create a vibrant and normal community while being integrated and equal, why couldn't the rest of the nation?” </a:t>
            </a:r>
          </a:p>
          <a:p>
            <a:pPr algn="r">
              <a:spcBef>
                <a:spcPts val="1200"/>
              </a:spcBef>
              <a:spcAft>
                <a:spcPts val="1800"/>
              </a:spcAft>
            </a:pPr>
            <a:r>
              <a:rPr lang="en-US" sz="4000" dirty="0">
                <a:solidFill>
                  <a:schemeClr val="bg1"/>
                </a:solidFill>
                <a:latin typeface="Arial" panose="020B0604020202020204" pitchFamily="34" charset="0"/>
                <a:ea typeface="Lato" panose="020F0502020204030203" pitchFamily="34" charset="0"/>
                <a:cs typeface="Arial" panose="020B0604020202020204" pitchFamily="34" charset="0"/>
              </a:rPr>
              <a:t>Anna-Lisa Cox, </a:t>
            </a:r>
            <a:r>
              <a:rPr lang="en-US" sz="4000" i="1" dirty="0">
                <a:solidFill>
                  <a:schemeClr val="bg1"/>
                </a:solidFill>
                <a:latin typeface="Arial" panose="020B0604020202020204" pitchFamily="34" charset="0"/>
                <a:ea typeface="Lato" panose="020F0502020204030203" pitchFamily="34" charset="0"/>
                <a:cs typeface="Arial" panose="020B0604020202020204" pitchFamily="34" charset="0"/>
              </a:rPr>
              <a:t>A Stronger Kinship</a:t>
            </a:r>
            <a:endParaRPr lang="en-US" sz="4000" dirty="0">
              <a:solidFill>
                <a:schemeClr val="bg1"/>
              </a:solidFill>
              <a:latin typeface="Arial" panose="020B0604020202020204" pitchFamily="34" charset="0"/>
              <a:ea typeface="Lato" panose="020F0502020204030203" pitchFamily="34" charset="0"/>
              <a:cs typeface="Arial" panose="020B0604020202020204" pitchFamily="34" charset="0"/>
            </a:endParaRPr>
          </a:p>
          <a:p>
            <a:br>
              <a:rPr lang="en-US" sz="4000"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DA26623A-E29D-43FA-B897-ACDBBD0664D1}"/>
              </a:ext>
            </a:extLst>
          </p:cNvPr>
          <p:cNvSpPr txBox="1">
            <a:spLocks/>
          </p:cNvSpPr>
          <p:nvPr/>
        </p:nvSpPr>
        <p:spPr>
          <a:xfrm>
            <a:off x="5852160" y="7596935"/>
            <a:ext cx="8362604" cy="28015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b="1" dirty="0">
                <a:solidFill>
                  <a:schemeClr val="bg1"/>
                </a:solidFill>
                <a:latin typeface="Arial" panose="020B0604020202020204" pitchFamily="34" charset="0"/>
                <a:cs typeface="Arial" panose="020B0604020202020204" pitchFamily="34" charset="0"/>
              </a:rPr>
              <a:t>Why does Cox assume we react to Covert’s history with “puzzlement”?</a:t>
            </a:r>
          </a:p>
          <a:p>
            <a:endParaRPr lang="en-US" sz="3600" dirty="0">
              <a:solidFill>
                <a:schemeClr val="bg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rPr>
              <a:t>How would you answer Cox’s question? </a:t>
            </a:r>
          </a:p>
          <a:p>
            <a:endParaRPr lang="en-US" sz="3600" b="1" dirty="0">
              <a:solidFill>
                <a:schemeClr val="bg1"/>
              </a:solidFill>
              <a:latin typeface="Arial" panose="020B0604020202020204" pitchFamily="34" charset="0"/>
              <a:cs typeface="Arial" panose="020B0604020202020204" pitchFamily="34" charset="0"/>
            </a:endParaRPr>
          </a:p>
          <a:p>
            <a:r>
              <a:rPr lang="en-US" sz="3600" b="1" dirty="0">
                <a:solidFill>
                  <a:schemeClr val="bg1"/>
                </a:solidFill>
                <a:latin typeface="Arial" panose="020B0604020202020204" pitchFamily="34" charset="0"/>
                <a:cs typeface="Arial" panose="020B0604020202020204" pitchFamily="34" charset="0"/>
              </a:rPr>
              <a:t>Why were the residents of Covert mostly successful at creating a multiracial community?</a:t>
            </a:r>
          </a:p>
          <a:p>
            <a:pPr hangingPunct="1"/>
            <a:endParaRPr lang="en-US"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B9E9DBA2-9B25-458C-BB27-9708EE8A7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50821" y="0"/>
            <a:ext cx="8983980" cy="13716000"/>
          </a:xfrm>
          <a:prstGeom prst="rect">
            <a:avLst/>
          </a:prstGeom>
        </p:spPr>
      </p:pic>
    </p:spTree>
    <p:extLst>
      <p:ext uri="{BB962C8B-B14F-4D97-AF65-F5344CB8AC3E}">
        <p14:creationId xmlns:p14="http://schemas.microsoft.com/office/powerpoint/2010/main" val="2913364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righ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right)">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wipe(right)">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Covert, Michigan: The Spirit of Cooperation</a:t>
            </a:r>
            <a:endParaRPr sz="6600" dirty="0"/>
          </a:p>
        </p:txBody>
      </p:sp>
      <p:sp>
        <p:nvSpPr>
          <p:cNvPr id="6" name="Lorem ipsum…">
            <a:extLst>
              <a:ext uri="{FF2B5EF4-FFF2-40B4-BE49-F238E27FC236}">
                <a16:creationId xmlns:a16="http://schemas.microsoft.com/office/drawing/2014/main" id="{330CB557-ED94-2B4E-B1B7-618ED11029BE}"/>
              </a:ext>
            </a:extLst>
          </p:cNvPr>
          <p:cNvSpPr txBox="1"/>
          <p:nvPr/>
        </p:nvSpPr>
        <p:spPr>
          <a:xfrm>
            <a:off x="5852161" y="4808160"/>
            <a:ext cx="4871258"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Pioneer Settlement</a:t>
            </a:r>
          </a:p>
          <a:p>
            <a:endParaRPr lang="en-US" sz="3600" dirty="0">
              <a:solidFill>
                <a:schemeClr val="bg1"/>
              </a:solidFill>
              <a:latin typeface="Arial" panose="020B0604020202020204" pitchFamily="34" charset="0"/>
              <a:cs typeface="Arial" panose="020B0604020202020204" pitchFamily="34" charset="0"/>
            </a:endParaRP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Integrated Schools</a:t>
            </a:r>
          </a:p>
          <a:p>
            <a:endParaRPr lang="en-US" sz="3600" dirty="0">
              <a:solidFill>
                <a:schemeClr val="bg1"/>
              </a:solidFill>
              <a:latin typeface="Arial" panose="020B0604020202020204" pitchFamily="34" charset="0"/>
              <a:cs typeface="Arial" panose="020B0604020202020204" pitchFamily="34" charset="0"/>
            </a:endParaRP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Multiracial Government</a:t>
            </a:r>
          </a:p>
          <a:p>
            <a:endParaRPr lang="en-US" sz="3600" dirty="0">
              <a:solidFill>
                <a:schemeClr val="bg1"/>
              </a:solidFill>
              <a:latin typeface="Arial" panose="020B0604020202020204" pitchFamily="34" charset="0"/>
              <a:cs typeface="Arial" panose="020B0604020202020204" pitchFamily="34" charset="0"/>
            </a:endParaRPr>
          </a:p>
          <a:p>
            <a:endParaRPr lang="en-US" sz="3600" dirty="0">
              <a:solidFill>
                <a:schemeClr val="bg1"/>
              </a:solidFill>
              <a:latin typeface="Arial" panose="020B0604020202020204" pitchFamily="34" charset="0"/>
              <a:cs typeface="Arial" panose="020B0604020202020204" pitchFamily="34" charset="0"/>
            </a:endParaRPr>
          </a:p>
          <a:p>
            <a:r>
              <a:rPr lang="en-US" sz="3600" dirty="0">
                <a:solidFill>
                  <a:schemeClr val="bg1"/>
                </a:solidFill>
                <a:latin typeface="Arial" panose="020B0604020202020204" pitchFamily="34" charset="0"/>
                <a:cs typeface="Arial" panose="020B0604020202020204" pitchFamily="34" charset="0"/>
              </a:rPr>
              <a:t>Oasis of Equality</a:t>
            </a:r>
          </a:p>
        </p:txBody>
      </p:sp>
      <p:sp>
        <p:nvSpPr>
          <p:cNvPr id="7" name="Lorem ipsum…">
            <a:extLst>
              <a:ext uri="{FF2B5EF4-FFF2-40B4-BE49-F238E27FC236}">
                <a16:creationId xmlns:a16="http://schemas.microsoft.com/office/drawing/2014/main" id="{17AC9E9F-9A60-9A4F-88E6-D28B3B40043D}"/>
              </a:ext>
            </a:extLst>
          </p:cNvPr>
          <p:cNvSpPr txBox="1"/>
          <p:nvPr/>
        </p:nvSpPr>
        <p:spPr>
          <a:xfrm>
            <a:off x="5852160" y="3956228"/>
            <a:ext cx="3707924" cy="8519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r>
              <a:rPr lang="en-US" sz="4000" b="1" dirty="0">
                <a:solidFill>
                  <a:schemeClr val="bg1"/>
                </a:solidFill>
                <a:uFill>
                  <a:solidFill>
                    <a:srgbClr val="000000"/>
                  </a:solidFill>
                </a:uFill>
                <a:latin typeface="Arial" panose="020B0604020202020204" pitchFamily="34" charset="0"/>
                <a:ea typeface="+mn-ea"/>
                <a:cs typeface="Arial" panose="020B0604020202020204" pitchFamily="34" charset="0"/>
                <a:sym typeface="Lato-Light"/>
              </a:rPr>
              <a:t>1860 – 1910</a:t>
            </a:r>
          </a:p>
        </p:txBody>
      </p:sp>
      <p:pic>
        <p:nvPicPr>
          <p:cNvPr id="15" name="Picture 14">
            <a:extLst>
              <a:ext uri="{FF2B5EF4-FFF2-40B4-BE49-F238E27FC236}">
                <a16:creationId xmlns:a16="http://schemas.microsoft.com/office/drawing/2014/main" id="{E78E1B05-2BB5-C849-9A5B-8D237A559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9857" y="3944085"/>
            <a:ext cx="11939074" cy="6920241"/>
          </a:xfrm>
          <a:prstGeom prst="rect">
            <a:avLst/>
          </a:prstGeom>
          <a:noFill/>
          <a:ln w="60325">
            <a:noFill/>
          </a:ln>
          <a:effectLst>
            <a:softEdge rad="38100"/>
          </a:effectLst>
        </p:spPr>
      </p:pic>
      <p:sp>
        <p:nvSpPr>
          <p:cNvPr id="3" name="TextBox 2">
            <a:extLst>
              <a:ext uri="{FF2B5EF4-FFF2-40B4-BE49-F238E27FC236}">
                <a16:creationId xmlns:a16="http://schemas.microsoft.com/office/drawing/2014/main" id="{240F1F6A-E066-6A45-AC14-8D06D9C97900}"/>
              </a:ext>
            </a:extLst>
          </p:cNvPr>
          <p:cNvSpPr txBox="1"/>
          <p:nvPr/>
        </p:nvSpPr>
        <p:spPr>
          <a:xfrm>
            <a:off x="5852160" y="2114486"/>
            <a:ext cx="17216771"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solidFill>
                  <a:srgbClr val="C89B57"/>
                </a:solidFill>
                <a:latin typeface="Arial" panose="020B0604020202020204" pitchFamily="34" charset="0"/>
                <a:cs typeface="Arial" panose="020B0604020202020204" pitchFamily="34" charset="0"/>
              </a:rPr>
              <a:t>When racism was tearing America apart, this small town came together</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sp>
        <p:nvSpPr>
          <p:cNvPr id="11" name="Google Shape;317;p28">
            <a:extLst>
              <a:ext uri="{FF2B5EF4-FFF2-40B4-BE49-F238E27FC236}">
                <a16:creationId xmlns:a16="http://schemas.microsoft.com/office/drawing/2014/main" id="{760E4FE8-AE13-4ED6-ADC8-9A92143D809C}"/>
              </a:ext>
            </a:extLst>
          </p:cNvPr>
          <p:cNvSpPr txBox="1">
            <a:spLocks/>
          </p:cNvSpPr>
          <p:nvPr/>
        </p:nvSpPr>
        <p:spPr>
          <a:xfrm>
            <a:off x="5446355" y="1345094"/>
            <a:ext cx="7151450" cy="1799780"/>
          </a:xfrm>
          <a:prstGeom prst="rect">
            <a:avLst/>
          </a:prstGeom>
          <a:noFill/>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spcFirstLastPara="1" wrap="square" lIns="50800" tIns="50800" rIns="50800" bIns="50800" anchor="t" anchorCtr="0">
            <a:noAutofit/>
          </a:bodyPr>
          <a:lst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marL="0" indent="0">
              <a:lnSpc>
                <a:spcPct val="100000"/>
              </a:lnSpc>
              <a:buSzPts val="4800"/>
              <a:buFont typeface="Lato"/>
              <a:buNone/>
            </a:pPr>
            <a:r>
              <a:rPr lang="en-US" sz="4800" b="1" dirty="0">
                <a:solidFill>
                  <a:schemeClr val="bg1"/>
                </a:solidFill>
                <a:latin typeface="Arial" panose="020B0604020202020204" pitchFamily="34" charset="0"/>
                <a:ea typeface="Lato"/>
                <a:cs typeface="Arial" panose="020B0604020202020204" pitchFamily="34" charset="0"/>
                <a:sym typeface="Lato"/>
              </a:rPr>
              <a:t>Vocabulary</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SzPts val="4800"/>
              <a:buFont typeface="Lato"/>
              <a:buNone/>
            </a:pPr>
            <a:endParaRPr lang="en-US" sz="3600" dirty="0">
              <a:solidFill>
                <a:schemeClr val="bg1"/>
              </a:solidFill>
              <a:latin typeface="Arial" panose="020B0604020202020204" pitchFamily="34" charset="0"/>
              <a:ea typeface="Lato"/>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boarder</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correspondence</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fraternal</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frostbite</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insurmountable</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rPr>
              <a:t>Jim Crow</a:t>
            </a:r>
            <a:endParaRPr lang="en-US" sz="3600" dirty="0">
              <a:solidFill>
                <a:schemeClr val="bg1"/>
              </a:solidFill>
              <a:latin typeface="Arial" panose="020B0604020202020204" pitchFamily="34" charset="0"/>
              <a:ea typeface="Lato"/>
              <a:cs typeface="Arial" panose="020B0604020202020204" pitchFamily="34" charset="0"/>
              <a:sym typeface="Lato"/>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nadir</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oral history</a:t>
            </a: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Reconstruction</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superintendent</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r>
              <a:rPr lang="en-US" sz="3600" dirty="0">
                <a:solidFill>
                  <a:schemeClr val="bg1"/>
                </a:solidFill>
                <a:latin typeface="Arial" panose="020B0604020202020204" pitchFamily="34" charset="0"/>
                <a:ea typeface="Lato"/>
                <a:cs typeface="Arial" panose="020B0604020202020204" pitchFamily="34" charset="0"/>
                <a:sym typeface="Lato"/>
              </a:rPr>
              <a:t>township</a:t>
            </a:r>
            <a:endParaRPr lang="en-US" dirty="0">
              <a:solidFill>
                <a:schemeClr val="bg1"/>
              </a:solidFill>
              <a:latin typeface="Arial" panose="020B0604020202020204" pitchFamily="34" charset="0"/>
              <a:cs typeface="Arial" panose="020B0604020202020204" pitchFamily="34" charset="0"/>
            </a:endParaRPr>
          </a:p>
          <a:p>
            <a:pPr marL="0" indent="0">
              <a:lnSpc>
                <a:spcPct val="100000"/>
              </a:lnSpc>
              <a:buNone/>
            </a:pPr>
            <a:endParaRPr lang="en-US" sz="3600" dirty="0">
              <a:solidFill>
                <a:srgbClr val="AE4844"/>
              </a:solidFill>
              <a:latin typeface="Arial" panose="020B0604020202020204" pitchFamily="34" charset="0"/>
              <a:ea typeface="Lato"/>
              <a:cs typeface="Arial" panose="020B0604020202020204" pitchFamily="34" charset="0"/>
            </a:endParaRPr>
          </a:p>
          <a:p>
            <a:pPr marL="0" indent="0">
              <a:lnSpc>
                <a:spcPct val="100000"/>
              </a:lnSpc>
              <a:buSzPts val="3600"/>
              <a:buFont typeface="Lato"/>
              <a:buNone/>
            </a:pPr>
            <a:endParaRPr lang="en-US" dirty="0">
              <a:latin typeface="Arial" panose="020B0604020202020204" pitchFamily="34" charset="0"/>
              <a:cs typeface="Arial" panose="020B0604020202020204" pitchFamily="34" charset="0"/>
            </a:endParaRPr>
          </a:p>
          <a:p>
            <a:pPr marL="0" indent="0">
              <a:lnSpc>
                <a:spcPct val="100000"/>
              </a:lnSpc>
              <a:buSzPts val="3600"/>
              <a:buFont typeface="Lato"/>
              <a:buNone/>
            </a:pPr>
            <a:r>
              <a:rPr lang="en-US" sz="3600" dirty="0">
                <a:solidFill>
                  <a:srgbClr val="AE4844"/>
                </a:solidFill>
                <a:latin typeface="Arial" panose="020B0604020202020204" pitchFamily="34" charset="0"/>
                <a:ea typeface="Lato"/>
                <a:cs typeface="Arial" panose="020B0604020202020204" pitchFamily="34" charset="0"/>
                <a:sym typeface="Lato"/>
              </a:rPr>
              <a:t>	</a:t>
            </a:r>
            <a:endParaRPr lang="en-US"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03DC0C2E-A6C7-4545-8DEF-03423525140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967634" y="1762411"/>
            <a:ext cx="10343726" cy="7420625"/>
          </a:xfrm>
          <a:prstGeom prst="rect">
            <a:avLst/>
          </a:prstGeom>
          <a:effectLst>
            <a:softEdge rad="127000"/>
          </a:effectLst>
        </p:spPr>
      </p:pic>
      <p:sp>
        <p:nvSpPr>
          <p:cNvPr id="13" name="Text Box 16">
            <a:extLst>
              <a:ext uri="{FF2B5EF4-FFF2-40B4-BE49-F238E27FC236}">
                <a16:creationId xmlns:a16="http://schemas.microsoft.com/office/drawing/2014/main" id="{2AE9299B-6355-48EF-8C66-9EB1EAFCE802}"/>
              </a:ext>
            </a:extLst>
          </p:cNvPr>
          <p:cNvSpPr txBox="1"/>
          <p:nvPr/>
        </p:nvSpPr>
        <p:spPr>
          <a:xfrm>
            <a:off x="9896896" y="9364646"/>
            <a:ext cx="12414463" cy="1023395"/>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3200" i="1" dirty="0">
                <a:solidFill>
                  <a:schemeClr val="bg2"/>
                </a:solidFill>
                <a:latin typeface="Arial" panose="020B0604020202020204" pitchFamily="34" charset="0"/>
                <a:ea typeface="Calibri" panose="020F0502020204030204" pitchFamily="34" charset="0"/>
                <a:cs typeface="Times New Roman" panose="02020603050405020304" pitchFamily="18" charset="0"/>
              </a:rPr>
              <a:t>Josiah Packard financed the construction of this first commercial building in Covert in 1870. During its 150+ years it has served as town hall, general store, church, school, skating rink, library, and more. In 1976, Pearl </a:t>
            </a:r>
            <a:r>
              <a:rPr lang="en-US" sz="3200" i="1" dirty="0" err="1">
                <a:solidFill>
                  <a:schemeClr val="bg2"/>
                </a:solidFill>
                <a:latin typeface="Arial" panose="020B0604020202020204" pitchFamily="34" charset="0"/>
                <a:ea typeface="Calibri" panose="020F0502020204030204" pitchFamily="34" charset="0"/>
                <a:cs typeface="Times New Roman" panose="02020603050405020304" pitchFamily="18" charset="0"/>
              </a:rPr>
              <a:t>Sarno</a:t>
            </a:r>
            <a:r>
              <a:rPr lang="en-US" sz="3200" i="1" dirty="0">
                <a:solidFill>
                  <a:schemeClr val="bg2"/>
                </a:solidFill>
                <a:latin typeface="Arial" panose="020B0604020202020204" pitchFamily="34" charset="0"/>
                <a:ea typeface="Calibri" panose="020F0502020204030204" pitchFamily="34" charset="0"/>
                <a:cs typeface="Times New Roman" panose="02020603050405020304" pitchFamily="18" charset="0"/>
              </a:rPr>
              <a:t>, Covert’s resident historian, started a museum on the upper level of the building, and the building was designated as a historical site. When a new library was built, the Packard House became the Covert Historical Museum.</a:t>
            </a:r>
          </a:p>
        </p:txBody>
      </p:sp>
    </p:spTree>
    <p:extLst>
      <p:ext uri="{BB962C8B-B14F-4D97-AF65-F5344CB8AC3E}">
        <p14:creationId xmlns:p14="http://schemas.microsoft.com/office/powerpoint/2010/main" val="1548996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5560BF-6BB6-410B-9540-27F9146DAA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6770033" cy="1100215"/>
          </a:xfrm>
          <a:prstGeom prst="rect">
            <a:avLst/>
          </a:prstGeom>
        </p:spPr>
        <p:txBody>
          <a:bodyPr anchor="t">
            <a:noAutofit/>
          </a:bodyPr>
          <a:lstStyle/>
          <a:p>
            <a:pPr>
              <a:lnSpc>
                <a:spcPts val="7640"/>
              </a:lnSpc>
              <a:spcAft>
                <a:spcPts val="600"/>
              </a:spcAft>
            </a:pPr>
            <a:r>
              <a:rPr lang="en-US" sz="6600" dirty="0"/>
              <a:t>Covert, Michigan: The Spirit of Cooperation</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59" y="2427842"/>
            <a:ext cx="17218212" cy="7849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Can you tell when this photograph was taken by how people are dressed?</a:t>
            </a:r>
            <a:r>
              <a:rPr lang="en-US" sz="4000" b="1" dirty="0">
                <a:latin typeface="Arial" panose="020B0604020202020204" pitchFamily="34" charset="0"/>
                <a:cs typeface="Arial" panose="020B0604020202020204" pitchFamily="34" charset="0"/>
              </a:rPr>
              <a:t> </a:t>
            </a:r>
            <a:endParaRPr lang="en-US" sz="40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Arial" panose="020B0604020202020204" pitchFamily="34" charset="0"/>
              <a:cs typeface="Arial" panose="020B0604020202020204" pitchFamily="34" charset="0"/>
              <a:sym typeface="Bodoni SvtyTwo ITC TT-Book"/>
            </a:endParaRPr>
          </a:p>
        </p:txBody>
      </p:sp>
      <p:pic>
        <p:nvPicPr>
          <p:cNvPr id="6" name="Picture 5">
            <a:extLst>
              <a:ext uri="{FF2B5EF4-FFF2-40B4-BE49-F238E27FC236}">
                <a16:creationId xmlns:a16="http://schemas.microsoft.com/office/drawing/2014/main" id="{0362D304-EB1C-42E3-BFFF-00B72D490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8248" y="3941064"/>
            <a:ext cx="11942123" cy="6922008"/>
          </a:xfrm>
          <a:prstGeom prst="rect">
            <a:avLst/>
          </a:prstGeom>
          <a:noFill/>
          <a:ln w="60325">
            <a:noFill/>
          </a:ln>
          <a:effectLst>
            <a:softEdge rad="38100"/>
          </a:effectLst>
        </p:spPr>
      </p:pic>
      <p:sp>
        <p:nvSpPr>
          <p:cNvPr id="7" name="Woodson Principles Critical Thinking and Discussion Questions">
            <a:extLst>
              <a:ext uri="{FF2B5EF4-FFF2-40B4-BE49-F238E27FC236}">
                <a16:creationId xmlns:a16="http://schemas.microsoft.com/office/drawing/2014/main" id="{F96F3D6C-AF0E-44C3-A576-F526B7422816}"/>
              </a:ext>
            </a:extLst>
          </p:cNvPr>
          <p:cNvSpPr txBox="1">
            <a:spLocks/>
          </p:cNvSpPr>
          <p:nvPr/>
        </p:nvSpPr>
        <p:spPr>
          <a:xfrm>
            <a:off x="5852159" y="4424491"/>
            <a:ext cx="445337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It is from the </a:t>
            </a:r>
            <a:r>
              <a:rPr lang="en-US" sz="4000" b="1" dirty="0">
                <a:solidFill>
                  <a:schemeClr val="bg1"/>
                </a:solidFill>
                <a:latin typeface="Arial" panose="020B0604020202020204" pitchFamily="34" charset="0"/>
                <a:cs typeface="Arial" panose="020B0604020202020204" pitchFamily="34" charset="0"/>
              </a:rPr>
              <a:t>1950s</a:t>
            </a:r>
            <a:r>
              <a:rPr lang="en-US" sz="4000" dirty="0">
                <a:solidFill>
                  <a:schemeClr val="bg1"/>
                </a:solidFill>
                <a:latin typeface="Arial" panose="020B0604020202020204" pitchFamily="34" charset="0"/>
                <a:cs typeface="Arial" panose="020B0604020202020204" pitchFamily="34" charset="0"/>
              </a:rPr>
              <a:t>.  </a:t>
            </a:r>
          </a:p>
          <a:p>
            <a:endParaRPr lang="en-US" sz="4000" dirty="0">
              <a:solidFill>
                <a:schemeClr val="bg1"/>
              </a:solidFill>
              <a:latin typeface="Arial" panose="020B0604020202020204" pitchFamily="34" charset="0"/>
              <a:cs typeface="Arial" panose="020B0604020202020204" pitchFamily="34" charset="0"/>
            </a:endParaRPr>
          </a:p>
          <a:p>
            <a:r>
              <a:rPr lang="en-US" sz="4000" dirty="0">
                <a:solidFill>
                  <a:schemeClr val="bg1"/>
                </a:solidFill>
                <a:latin typeface="Arial" panose="020B0604020202020204" pitchFamily="34" charset="0"/>
                <a:cs typeface="Arial" panose="020B0604020202020204" pitchFamily="34" charset="0"/>
              </a:rPr>
              <a:t>Does anything surprise you about this picture?  </a:t>
            </a:r>
          </a:p>
          <a:p>
            <a:endParaRPr lang="en-US" sz="4000" dirty="0">
              <a:solidFill>
                <a:schemeClr val="bg1"/>
              </a:solidFill>
              <a:latin typeface="Arial" panose="020B0604020202020204" pitchFamily="34" charset="0"/>
              <a:cs typeface="Arial" panose="020B0604020202020204" pitchFamily="34" charset="0"/>
            </a:endParaRPr>
          </a:p>
          <a:p>
            <a:r>
              <a:rPr lang="en-US" sz="4000" dirty="0">
                <a:solidFill>
                  <a:schemeClr val="bg1"/>
                </a:solidFill>
                <a:latin typeface="Arial" panose="020B0604020202020204" pitchFamily="34" charset="0"/>
                <a:cs typeface="Arial" panose="020B0604020202020204" pitchFamily="34" charset="0"/>
              </a:rPr>
              <a:t>What might be the story behind it?</a:t>
            </a:r>
          </a:p>
        </p:txBody>
      </p:sp>
      <p:sp>
        <p:nvSpPr>
          <p:cNvPr id="2" name="Rectangle 1">
            <a:extLst>
              <a:ext uri="{FF2B5EF4-FFF2-40B4-BE49-F238E27FC236}">
                <a16:creationId xmlns:a16="http://schemas.microsoft.com/office/drawing/2014/main" id="{5A6AB30A-BFE9-44F2-86FE-25B64A748EBC}"/>
              </a:ext>
            </a:extLst>
          </p:cNvPr>
          <p:cNvSpPr/>
          <p:nvPr/>
        </p:nvSpPr>
        <p:spPr>
          <a:xfrm>
            <a:off x="11128247" y="11035566"/>
            <a:ext cx="11942123" cy="1384995"/>
          </a:xfrm>
          <a:prstGeom prst="rect">
            <a:avLst/>
          </a:prstGeom>
        </p:spPr>
        <p:txBody>
          <a:bodyPr wrap="square">
            <a:spAutoFit/>
          </a:bodyPr>
          <a:lstStyle/>
          <a:p>
            <a:pPr algn="ctr"/>
            <a:r>
              <a:rPr lang="en-US" b="1" dirty="0">
                <a:solidFill>
                  <a:schemeClr val="bg1">
                    <a:lumMod val="65000"/>
                    <a:lumOff val="35000"/>
                  </a:schemeClr>
                </a:solidFill>
                <a:latin typeface="Arial" panose="020B0604020202020204" pitchFamily="34" charset="0"/>
                <a:ea typeface="Calibri" panose="020F0502020204030204" pitchFamily="34" charset="0"/>
                <a:cs typeface="Times New Roman"/>
              </a:rPr>
              <a:t>1950s school dance shows how the people of Covert came together while much of America was racially divided. </a:t>
            </a:r>
            <a:endParaRPr lang="en-US"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endParaRPr>
          </a:p>
          <a:p>
            <a:pPr algn="ctr"/>
            <a:r>
              <a:rPr lang="en-US" i="1" dirty="0">
                <a:solidFill>
                  <a:schemeClr val="bg1">
                    <a:lumMod val="65000"/>
                    <a:lumOff val="35000"/>
                  </a:schemeClr>
                </a:solidFill>
                <a:latin typeface="Arial" panose="020B0604020202020204" pitchFamily="34" charset="0"/>
                <a:ea typeface="Calibri" panose="020F0502020204030204" pitchFamily="34" charset="0"/>
                <a:cs typeface="Times New Roman"/>
              </a:rPr>
              <a:t>Source NPR and Covert Historical Museum </a:t>
            </a:r>
            <a:endParaRPr lang="en-US"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389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Covert, Michigan: The Spirit of Cooperation</a:t>
            </a:r>
            <a:endParaRPr sz="66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201087"/>
            <a:ext cx="1685955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While it would have been unusual to see an integrated dance in many American public spaces in the 1950s, this was common in Covert Township. People of different races and backgrounds had been living and working together in this small Michigan community for a century.</a:t>
            </a:r>
            <a:endParaRPr lang="en-US" sz="4000" dirty="0">
              <a:latin typeface="Arial" panose="020B0604020202020204" pitchFamily="34" charset="0"/>
              <a:cs typeface="Arial" panose="020B0604020202020204" pitchFamily="34" charset="0"/>
            </a:endParaRPr>
          </a:p>
        </p:txBody>
      </p:sp>
      <p:sp>
        <p:nvSpPr>
          <p:cNvPr id="7" name="Woodson Principles Critical Thinking and Discussion Questions">
            <a:extLst>
              <a:ext uri="{FF2B5EF4-FFF2-40B4-BE49-F238E27FC236}">
                <a16:creationId xmlns:a16="http://schemas.microsoft.com/office/drawing/2014/main" id="{7585B154-63B5-4923-8A75-223CC17AEADC}"/>
              </a:ext>
            </a:extLst>
          </p:cNvPr>
          <p:cNvSpPr txBox="1">
            <a:spLocks/>
          </p:cNvSpPr>
          <p:nvPr/>
        </p:nvSpPr>
        <p:spPr>
          <a:xfrm>
            <a:off x="5852160" y="5386043"/>
            <a:ext cx="806154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This lakeshore settlement wasn't part of a great experiment in racial equality.  Covert was founded by ordinary people who chose to work, worship, and socialize together regardless of color or creed, making an imperfect but sincere effort to treat one another with equal dignity.</a:t>
            </a:r>
          </a:p>
        </p:txBody>
      </p:sp>
      <p:pic>
        <p:nvPicPr>
          <p:cNvPr id="3" name="Picture 2">
            <a:extLst>
              <a:ext uri="{FF2B5EF4-FFF2-40B4-BE49-F238E27FC236}">
                <a16:creationId xmlns:a16="http://schemas.microsoft.com/office/drawing/2014/main" id="{0A2DA811-4A59-4F60-826A-95C0207BEA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01700" y="5793816"/>
            <a:ext cx="8273069" cy="6463335"/>
          </a:xfrm>
          <a:prstGeom prst="rect">
            <a:avLst/>
          </a:prstGeom>
          <a:effectLst>
            <a:softEdge rad="63500"/>
          </a:effectLst>
        </p:spPr>
      </p:pic>
      <p:sp>
        <p:nvSpPr>
          <p:cNvPr id="2" name="Rectangle 1">
            <a:extLst>
              <a:ext uri="{FF2B5EF4-FFF2-40B4-BE49-F238E27FC236}">
                <a16:creationId xmlns:a16="http://schemas.microsoft.com/office/drawing/2014/main" id="{394E8563-07A6-4FC7-B4E3-49F34F96BA21}"/>
              </a:ext>
            </a:extLst>
          </p:cNvPr>
          <p:cNvSpPr/>
          <p:nvPr/>
        </p:nvSpPr>
        <p:spPr>
          <a:xfrm>
            <a:off x="5782985" y="11672376"/>
            <a:ext cx="8428911" cy="584775"/>
          </a:xfrm>
          <a:prstGeom prst="rect">
            <a:avLst/>
          </a:prstGeom>
        </p:spPr>
        <p:txBody>
          <a:bodyPr wrap="none">
            <a:spAutoFit/>
          </a:bodyPr>
          <a:lstStyle/>
          <a:p>
            <a:pPr algn="r"/>
            <a:r>
              <a:rPr lang="en-US" sz="3200" i="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Aerial view of Covert in the early 20</a:t>
            </a:r>
            <a:r>
              <a:rPr lang="en-US" sz="3200" i="1" baseline="30000"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th</a:t>
            </a:r>
            <a:r>
              <a:rPr lang="en-US" sz="3200" i="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century.</a:t>
            </a:r>
            <a:endParaRPr lang="en-US" sz="3200" i="1" dirty="0">
              <a:solidFill>
                <a:schemeClr val="bg1">
                  <a:lumMod val="65000"/>
                  <a:lumOff val="35000"/>
                </a:schemeClr>
              </a:solidFill>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326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The Pioneer Way</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506362"/>
            <a:ext cx="1708198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Covert was settled in the 1850s by white pioneers (mostly from the New England) and Black pioneers (mostly from the South) looking for a better life. After 1865, many of the men were Civil War veterans. </a:t>
            </a:r>
          </a:p>
          <a:p>
            <a:endParaRPr lang="en-US" sz="4000" dirty="0">
              <a:solidFill>
                <a:schemeClr val="bg1"/>
              </a:solidFill>
              <a:latin typeface="Arial" panose="020B0604020202020204" pitchFamily="34" charset="0"/>
              <a:cs typeface="Arial" panose="020B0604020202020204" pitchFamily="34" charset="0"/>
            </a:endParaRPr>
          </a:p>
          <a:p>
            <a:r>
              <a:rPr lang="en-US" sz="4000" dirty="0">
                <a:solidFill>
                  <a:schemeClr val="bg1"/>
                </a:solidFill>
                <a:latin typeface="Arial" panose="020B0604020202020204" pitchFamily="34" charset="0"/>
                <a:cs typeface="Arial" panose="020B0604020202020204" pitchFamily="34" charset="0"/>
              </a:rPr>
              <a:t>They were joined by European immigrants and, despite the chaos in much of the rest of the country, fostered a civic life in which racism was condemned, land rights of local Pokagon Indians were largely respected, the unique contributions of Black Americans were celebrated in annual Emancipation Day festivals, and citizens of all races voted, held public office, and sent their children to the same school – even when such arrangements were technically illegal.</a:t>
            </a:r>
          </a:p>
          <a:p>
            <a:endParaRPr lang="en-US" sz="4000" dirty="0">
              <a:latin typeface="Arial" panose="020B0604020202020204" pitchFamily="34" charset="0"/>
              <a:cs typeface="Arial" panose="020B0604020202020204" pitchFamily="34" charset="0"/>
            </a:endParaRPr>
          </a:p>
        </p:txBody>
      </p:sp>
      <p:pic>
        <p:nvPicPr>
          <p:cNvPr id="4" name="Graphic 3" descr="Download from cloud">
            <a:hlinkClick r:id="rId3"/>
            <a:extLst>
              <a:ext uri="{FF2B5EF4-FFF2-40B4-BE49-F238E27FC236}">
                <a16:creationId xmlns:a16="http://schemas.microsoft.com/office/drawing/2014/main" id="{DCA02611-85D6-4A9D-99E3-94A238B8AC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52160" y="10130171"/>
            <a:ext cx="1935947" cy="1935947"/>
          </a:xfrm>
          <a:prstGeom prst="rect">
            <a:avLst/>
          </a:prstGeom>
        </p:spPr>
      </p:pic>
      <p:sp>
        <p:nvSpPr>
          <p:cNvPr id="6" name="Woodson Principles Critical Thinking and Discussion Questions">
            <a:extLst>
              <a:ext uri="{FF2B5EF4-FFF2-40B4-BE49-F238E27FC236}">
                <a16:creationId xmlns:a16="http://schemas.microsoft.com/office/drawing/2014/main" id="{EFA1303A-865F-429E-A776-09CC280851C8}"/>
              </a:ext>
            </a:extLst>
          </p:cNvPr>
          <p:cNvSpPr txBox="1">
            <a:spLocks/>
          </p:cNvSpPr>
          <p:nvPr/>
        </p:nvSpPr>
        <p:spPr>
          <a:xfrm>
            <a:off x="8595054" y="10457371"/>
            <a:ext cx="11039558" cy="12815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the Case Study “American Exodus” to read more about the Black pioneer experience.</a:t>
            </a:r>
          </a:p>
          <a:p>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434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The Pioneer Way</a:t>
            </a:r>
            <a:endParaRPr sz="66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564823"/>
            <a:ext cx="1639000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Especially in the harsh world of the Michigan frontier, the people of Covert recognized they needed to come together to solve the problems of everyday life. Black or white, immigrant or native-born, prosperous or struggling, they needed each other to succeed as a whole.</a:t>
            </a:r>
          </a:p>
          <a:p>
            <a:endParaRPr lang="en-US" sz="4000"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58E8F62C-65FC-4801-892F-060AF530D0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2162" y="5350368"/>
            <a:ext cx="12613374" cy="6555133"/>
          </a:xfrm>
          <a:prstGeom prst="rect">
            <a:avLst/>
          </a:prstGeom>
          <a:effectLst>
            <a:softEdge rad="63500"/>
          </a:effectLst>
        </p:spPr>
      </p:pic>
      <p:sp>
        <p:nvSpPr>
          <p:cNvPr id="2" name="Rectangle 1">
            <a:extLst>
              <a:ext uri="{FF2B5EF4-FFF2-40B4-BE49-F238E27FC236}">
                <a16:creationId xmlns:a16="http://schemas.microsoft.com/office/drawing/2014/main" id="{ABBFBE5F-68B8-49E3-A6B6-07F70110D90C}"/>
              </a:ext>
            </a:extLst>
          </p:cNvPr>
          <p:cNvSpPr/>
          <p:nvPr/>
        </p:nvSpPr>
        <p:spPr>
          <a:xfrm>
            <a:off x="5852160" y="5971520"/>
            <a:ext cx="4552229" cy="4401205"/>
          </a:xfrm>
          <a:prstGeom prst="rect">
            <a:avLst/>
          </a:prstGeom>
        </p:spPr>
        <p:txBody>
          <a:bodyPr wrap="square" lIns="91440" tIns="45720" rIns="91440" bIns="45720" anchor="t">
            <a:spAutoFit/>
          </a:bodyPr>
          <a:lstStyle/>
          <a:p>
            <a:r>
              <a:rPr lang="en-US" sz="4000" dirty="0">
                <a:solidFill>
                  <a:schemeClr val="bg1"/>
                </a:solidFill>
                <a:uFill>
                  <a:solidFill>
                    <a:srgbClr val="000000"/>
                  </a:solidFill>
                </a:uFill>
                <a:latin typeface="Arial" panose="020B0604020202020204" pitchFamily="34" charset="0"/>
                <a:ea typeface="+mn-ea"/>
                <a:cs typeface="Arial" panose="020B0604020202020204" pitchFamily="34" charset="0"/>
                <a:sym typeface="Lato-Light"/>
              </a:rPr>
              <a:t>This spirit of cooperation was quite different from what was occurring in most of America not long after the Civil War.</a:t>
            </a:r>
            <a:endParaRPr lang="en-US" sz="4000" dirty="0">
              <a:solidFill>
                <a:schemeClr val="bg1"/>
              </a:solidFill>
              <a:uFill>
                <a:solidFill>
                  <a:srgbClr val="000000"/>
                </a:solidFill>
              </a:uFill>
              <a:latin typeface="Arial" panose="020B0604020202020204" pitchFamily="34" charset="0"/>
              <a:ea typeface="+mn-ea"/>
              <a:cs typeface="Arial" panose="020B0604020202020204" pitchFamily="34" charset="0"/>
            </a:endParaRPr>
          </a:p>
        </p:txBody>
      </p:sp>
      <p:sp>
        <p:nvSpPr>
          <p:cNvPr id="9" name="Text Box 16">
            <a:extLst>
              <a:ext uri="{FF2B5EF4-FFF2-40B4-BE49-F238E27FC236}">
                <a16:creationId xmlns:a16="http://schemas.microsoft.com/office/drawing/2014/main" id="{745542A0-D011-42DF-B623-7E34D7824701}"/>
              </a:ext>
            </a:extLst>
          </p:cNvPr>
          <p:cNvSpPr txBox="1"/>
          <p:nvPr/>
        </p:nvSpPr>
        <p:spPr>
          <a:xfrm>
            <a:off x="9996616" y="11979643"/>
            <a:ext cx="13428920" cy="60078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b="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Undated photograph of Covert schoolchildren, probably early 1900s. </a:t>
            </a:r>
          </a:p>
          <a:p>
            <a:pPr marL="0" marR="0" algn="r">
              <a:spcBef>
                <a:spcPts val="0"/>
              </a:spcBef>
              <a:spcAft>
                <a:spcPts val="0"/>
              </a:spcAft>
            </a:pPr>
            <a:r>
              <a:rPr lang="en-US" sz="3200" i="1"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Photo: Unique Coloring / Michigan Township Association.</a:t>
            </a:r>
            <a:endParaRPr lang="en-US" sz="1100" dirty="0">
              <a:solidFill>
                <a:schemeClr val="bg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993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6600" dirty="0"/>
              <a:t>Standing Against the Storm</a:t>
            </a:r>
            <a:br>
              <a:rPr lang="en-US" sz="7200" dirty="0"/>
            </a:br>
            <a:br>
              <a:rPr lang="en-US" sz="7200" dirty="0"/>
            </a:br>
            <a:endParaRPr sz="72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371909"/>
            <a:ext cx="959743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American historians often refer to the roughly 50 years from the collapse of </a:t>
            </a:r>
            <a:r>
              <a:rPr lang="en-US" sz="4000" b="1" dirty="0">
                <a:solidFill>
                  <a:schemeClr val="bg1"/>
                </a:solidFill>
                <a:latin typeface="Arial" panose="020B0604020202020204" pitchFamily="34" charset="0"/>
                <a:cs typeface="Arial" panose="020B0604020202020204" pitchFamily="34" charset="0"/>
              </a:rPr>
              <a:t>Reconstruction,</a:t>
            </a:r>
            <a:r>
              <a:rPr lang="en-US" sz="4000" dirty="0">
                <a:solidFill>
                  <a:schemeClr val="bg1"/>
                </a:solidFill>
                <a:latin typeface="Arial" panose="020B0604020202020204" pitchFamily="34" charset="0"/>
                <a:cs typeface="Arial" panose="020B0604020202020204" pitchFamily="34" charset="0"/>
              </a:rPr>
              <a:t> (the period of rebuilding after the Civil War), in the 1870s to the rise of the Ku Klux Klan as a powerful national group in the 1920s as the “</a:t>
            </a:r>
            <a:r>
              <a:rPr lang="en-US" sz="4000" b="1" dirty="0">
                <a:solidFill>
                  <a:schemeClr val="bg1"/>
                </a:solidFill>
                <a:latin typeface="Arial" panose="020B0604020202020204" pitchFamily="34" charset="0"/>
                <a:cs typeface="Arial" panose="020B0604020202020204" pitchFamily="34" charset="0"/>
              </a:rPr>
              <a:t>nadir</a:t>
            </a:r>
            <a:r>
              <a:rPr lang="en-US" sz="4000" dirty="0">
                <a:solidFill>
                  <a:schemeClr val="bg1"/>
                </a:solidFill>
                <a:latin typeface="Arial" panose="020B0604020202020204" pitchFamily="34" charset="0"/>
                <a:cs typeface="Arial" panose="020B0604020202020204" pitchFamily="34" charset="0"/>
              </a:rPr>
              <a:t> of American race relations.” </a:t>
            </a:r>
          </a:p>
          <a:p>
            <a:endParaRPr lang="en-US" sz="4000" dirty="0">
              <a:solidFill>
                <a:schemeClr val="bg1"/>
              </a:solidFill>
              <a:latin typeface="Arial" panose="020B0604020202020204" pitchFamily="34" charset="0"/>
              <a:cs typeface="Arial" panose="020B0604020202020204" pitchFamily="34" charset="0"/>
            </a:endParaRPr>
          </a:p>
          <a:p>
            <a:r>
              <a:rPr lang="en-US" sz="4000" dirty="0">
                <a:solidFill>
                  <a:schemeClr val="bg1"/>
                </a:solidFill>
                <a:latin typeface="Arial" panose="020B0604020202020204" pitchFamily="34" charset="0"/>
                <a:cs typeface="Arial" panose="020B0604020202020204" pitchFamily="34" charset="0"/>
              </a:rPr>
              <a:t>This era saw widespread racial violence both South and North: hundreds of lynchings, massacres of Black Americans in Arkansas and Oklahoma, and race riots in several major Midwestern cities like Chicago, St. Louis, and Omaha.</a:t>
            </a:r>
          </a:p>
        </p:txBody>
      </p:sp>
      <p:pic>
        <p:nvPicPr>
          <p:cNvPr id="3" name="Picture 2">
            <a:extLst>
              <a:ext uri="{FF2B5EF4-FFF2-40B4-BE49-F238E27FC236}">
                <a16:creationId xmlns:a16="http://schemas.microsoft.com/office/drawing/2014/main" id="{06C35882-6F1C-45CB-94DB-5A1071D0D2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a:stretch/>
        </p:blipFill>
        <p:spPr>
          <a:xfrm>
            <a:off x="17675475" y="0"/>
            <a:ext cx="9117270" cy="13716000"/>
          </a:xfrm>
          <a:prstGeom prst="rect">
            <a:avLst/>
          </a:prstGeom>
        </p:spPr>
      </p:pic>
      <p:sp>
        <p:nvSpPr>
          <p:cNvPr id="6" name="Text Box 16">
            <a:extLst>
              <a:ext uri="{FF2B5EF4-FFF2-40B4-BE49-F238E27FC236}">
                <a16:creationId xmlns:a16="http://schemas.microsoft.com/office/drawing/2014/main" id="{98D757D2-58CE-40CC-B60A-604E57D87150}"/>
              </a:ext>
            </a:extLst>
          </p:cNvPr>
          <p:cNvSpPr txBox="1"/>
          <p:nvPr/>
        </p:nvSpPr>
        <p:spPr>
          <a:xfrm>
            <a:off x="5259035" y="11582266"/>
            <a:ext cx="11823315"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dirty="0">
                <a:solidFill>
                  <a:schemeClr val="bg1">
                    <a:lumMod val="65000"/>
                    <a:lumOff val="35000"/>
                  </a:schemeClr>
                </a:solidFill>
                <a:effectLst/>
                <a:latin typeface="Arial" panose="020B0604020202020204" pitchFamily="34" charset="0"/>
                <a:ea typeface="Calibri" panose="020F0502020204030204" pitchFamily="34" charset="0"/>
                <a:cs typeface="Times New Roman" panose="02020603050405020304" pitchFamily="18" charset="0"/>
              </a:rPr>
              <a:t>Illustration fro</a:t>
            </a:r>
            <a:r>
              <a:rPr lang="en-US" sz="3200"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m </a:t>
            </a:r>
            <a:r>
              <a:rPr lang="en-US" sz="3200" i="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Le Petite Journal</a:t>
            </a:r>
            <a:r>
              <a:rPr lang="en-US" sz="3200"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of the 1906 Atlanta race riots. This terror swept through the South and upended Reconstruction, but similar violence was present in the North, too.</a:t>
            </a:r>
            <a:endParaRPr lang="en-US" sz="1100" dirty="0">
              <a:solidFill>
                <a:schemeClr val="bg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0835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Standing Against the Storm</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326678"/>
            <a:ext cx="1744669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During this time of racial strife, the citizens of Covert, Michigan, came together across racial lines and built a community that sought to grant all Americans the same rights and power over their own lives.</a:t>
            </a:r>
          </a:p>
        </p:txBody>
      </p:sp>
      <p:pic>
        <p:nvPicPr>
          <p:cNvPr id="4" name="Picture 3">
            <a:extLst>
              <a:ext uri="{FF2B5EF4-FFF2-40B4-BE49-F238E27FC236}">
                <a16:creationId xmlns:a16="http://schemas.microsoft.com/office/drawing/2014/main" id="{C3AE82AC-0623-403D-90EA-FDDFAF6B21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709400" y="5737826"/>
            <a:ext cx="11589458" cy="7063774"/>
          </a:xfrm>
          <a:prstGeom prst="rect">
            <a:avLst/>
          </a:prstGeom>
          <a:effectLst>
            <a:softEdge rad="38100"/>
          </a:effectLst>
        </p:spPr>
      </p:pic>
      <p:sp>
        <p:nvSpPr>
          <p:cNvPr id="6" name="Text Box 16">
            <a:extLst>
              <a:ext uri="{FF2B5EF4-FFF2-40B4-BE49-F238E27FC236}">
                <a16:creationId xmlns:a16="http://schemas.microsoft.com/office/drawing/2014/main" id="{2939517B-D8E3-4367-A275-E46D263DB78E}"/>
              </a:ext>
            </a:extLst>
          </p:cNvPr>
          <p:cNvSpPr txBox="1"/>
          <p:nvPr/>
        </p:nvSpPr>
        <p:spPr>
          <a:xfrm>
            <a:off x="5852161" y="9855858"/>
            <a:ext cx="5110633"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Peach canning and packing crew on a porch in Covert. Among the workers are members of the Conner and Tyler families</a:t>
            </a:r>
            <a:r>
              <a:rPr lang="en-US" sz="3200" b="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 </a:t>
            </a:r>
            <a:r>
              <a:rPr lang="en-US" sz="3200" i="1" dirty="0">
                <a:solidFill>
                  <a:schemeClr val="bg1">
                    <a:lumMod val="65000"/>
                    <a:lumOff val="35000"/>
                  </a:schemeClr>
                </a:solidFill>
                <a:latin typeface="Arial" panose="020B0604020202020204" pitchFamily="34" charset="0"/>
                <a:ea typeface="Calibri" panose="020F0502020204030204" pitchFamily="34" charset="0"/>
                <a:cs typeface="Times New Roman" panose="02020603050405020304" pitchFamily="18" charset="0"/>
              </a:rPr>
              <a:t>Source: Covert Historical Museum.</a:t>
            </a:r>
            <a:endParaRPr lang="en-US" sz="1100" i="1" dirty="0">
              <a:solidFill>
                <a:schemeClr val="bg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7" name="Graphic 6" descr="Download from cloud">
            <a:hlinkClick r:id="rId4"/>
            <a:extLst>
              <a:ext uri="{FF2B5EF4-FFF2-40B4-BE49-F238E27FC236}">
                <a16:creationId xmlns:a16="http://schemas.microsoft.com/office/drawing/2014/main" id="{73820CCB-8AE3-4390-AC86-3E82F687BA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52160" y="4551351"/>
            <a:ext cx="1935947" cy="1935947"/>
          </a:xfrm>
          <a:prstGeom prst="rect">
            <a:avLst/>
          </a:prstGeom>
        </p:spPr>
      </p:pic>
      <p:sp>
        <p:nvSpPr>
          <p:cNvPr id="8" name="Woodson Principles Critical Thinking and Discussion Questions">
            <a:extLst>
              <a:ext uri="{FF2B5EF4-FFF2-40B4-BE49-F238E27FC236}">
                <a16:creationId xmlns:a16="http://schemas.microsoft.com/office/drawing/2014/main" id="{1C387C95-D210-4C02-B50D-B6888B1DB12D}"/>
              </a:ext>
            </a:extLst>
          </p:cNvPr>
          <p:cNvSpPr txBox="1">
            <a:spLocks/>
          </p:cNvSpPr>
          <p:nvPr/>
        </p:nvSpPr>
        <p:spPr>
          <a:xfrm>
            <a:off x="5852160" y="6473822"/>
            <a:ext cx="4775199" cy="1131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bg1"/>
                </a:solidFill>
                <a:latin typeface="Arial" panose="020B0604020202020204" pitchFamily="34" charset="0"/>
                <a:cs typeface="Arial" panose="020B0604020202020204" pitchFamily="34" charset="0"/>
              </a:rPr>
              <a:t>Download “Unsung Hero of Freedom” to read a story of the Underground Railroad.</a:t>
            </a:r>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04892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852160" y="914400"/>
            <a:ext cx="18299080" cy="1100215"/>
          </a:xfrm>
          <a:prstGeom prst="rect">
            <a:avLst/>
          </a:prstGeom>
        </p:spPr>
        <p:txBody>
          <a:bodyPr anchor="t">
            <a:noAutofit/>
          </a:bodyPr>
          <a:lstStyle/>
          <a:p>
            <a:pPr>
              <a:lnSpc>
                <a:spcPts val="7640"/>
              </a:lnSpc>
              <a:spcAft>
                <a:spcPts val="600"/>
              </a:spcAft>
            </a:pPr>
            <a:r>
              <a:rPr lang="en-US" sz="6600" b="1" dirty="0"/>
              <a:t>A Haven for All</a:t>
            </a:r>
            <a:endParaRPr sz="66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852160" y="2496159"/>
            <a:ext cx="74278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bg1"/>
                </a:solidFill>
                <a:latin typeface="Arial" panose="020B0604020202020204" pitchFamily="34" charset="0"/>
                <a:cs typeface="Arial" panose="020B0604020202020204" pitchFamily="34" charset="0"/>
              </a:rPr>
              <a:t>Most Midwestern states and territories had “Black Codes” during the nineteenth century. These laws were intended to prevent Black Americans from settling in these Western states, and when they did, imposed a Yankee, "Northern" version of </a:t>
            </a:r>
            <a:r>
              <a:rPr lang="en-US" sz="4000" b="1" u="sng" dirty="0">
                <a:solidFill>
                  <a:schemeClr val="bg1"/>
                </a:solidFill>
                <a:latin typeface="Arial" panose="020B0604020202020204" pitchFamily="34" charset="0"/>
                <a:cs typeface="Arial" panose="020B0604020202020204" pitchFamily="34" charset="0"/>
              </a:rPr>
              <a:t>Jim Crow</a:t>
            </a:r>
            <a:r>
              <a:rPr lang="en-US" sz="4000" dirty="0">
                <a:solidFill>
                  <a:schemeClr val="bg1"/>
                </a:solidFill>
                <a:latin typeface="Arial" panose="020B0604020202020204" pitchFamily="34" charset="0"/>
                <a:cs typeface="Arial" panose="020B0604020202020204" pitchFamily="34" charset="0"/>
              </a:rPr>
              <a:t>.</a:t>
            </a:r>
            <a:r>
              <a:rPr lang="en-US" sz="4000" dirty="0">
                <a:latin typeface="Arial" panose="020B060402020202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67D7F174-F0EA-495C-8797-5E63343AC2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589211" y="-249383"/>
            <a:ext cx="21564602" cy="13965383"/>
          </a:xfrm>
          <a:prstGeom prst="rect">
            <a:avLst/>
          </a:prstGeom>
          <a:effectLst>
            <a:softEdge rad="76200"/>
          </a:effectLst>
        </p:spPr>
      </p:pic>
      <p:sp>
        <p:nvSpPr>
          <p:cNvPr id="6" name="Text Box 16">
            <a:extLst>
              <a:ext uri="{FF2B5EF4-FFF2-40B4-BE49-F238E27FC236}">
                <a16:creationId xmlns:a16="http://schemas.microsoft.com/office/drawing/2014/main" id="{8A6F7F0E-FC27-4C28-BF0D-585E25F5DF65}"/>
              </a:ext>
            </a:extLst>
          </p:cNvPr>
          <p:cNvSpPr txBox="1"/>
          <p:nvPr/>
        </p:nvSpPr>
        <p:spPr>
          <a:xfrm>
            <a:off x="6294985" y="10831124"/>
            <a:ext cx="7427880" cy="9220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3200" b="1" dirty="0">
                <a:solidFill>
                  <a:schemeClr val="bg2"/>
                </a:solidFill>
                <a:effectLst/>
                <a:latin typeface="Arial" panose="020B0604020202020204" pitchFamily="34" charset="0"/>
                <a:ea typeface="Calibri" panose="020F0502020204030204" pitchFamily="34" charset="0"/>
                <a:cs typeface="Times New Roman" panose="02020603050405020304" pitchFamily="18" charset="0"/>
              </a:rPr>
              <a:t>Outline map of Van Buren County, Michigan, showing Covert Township and its central village. </a:t>
            </a:r>
            <a:r>
              <a:rPr lang="en-US" sz="3200" dirty="0">
                <a:solidFill>
                  <a:schemeClr val="bg2"/>
                </a:solidFill>
                <a:effectLst/>
                <a:latin typeface="Arial" panose="020B0604020202020204" pitchFamily="34" charset="0"/>
                <a:ea typeface="Calibri" panose="020F0502020204030204" pitchFamily="34" charset="0"/>
                <a:cs typeface="Times New Roman" panose="02020603050405020304" pitchFamily="18" charset="0"/>
              </a:rPr>
              <a:t>Source: Michigan State University Map Library.</a:t>
            </a:r>
          </a:p>
          <a:p>
            <a:pPr marL="0" marR="0">
              <a:lnSpc>
                <a:spcPct val="107000"/>
              </a:lnSpc>
              <a:spcBef>
                <a:spcPts val="0"/>
              </a:spcBef>
              <a:spcAft>
                <a:spcPts val="0"/>
              </a:spcAft>
            </a:pPr>
            <a:r>
              <a:rPr lang="en-US" sz="1000" i="1" dirty="0">
                <a:solidFill>
                  <a:srgbClr val="E7E6E6"/>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3170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theme/theme1.xml><?xml version="1.0" encoding="utf-8"?>
<a:theme xmlns:a="http://schemas.openxmlformats.org/drawingml/2006/main" name="21_BasicWhite">
  <a:themeElements>
    <a:clrScheme name="Custom 1">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297FD5"/>
      </a:hlink>
      <a:folHlink>
        <a:srgbClr val="3EBBF0"/>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oachman presentation" id="{A595D5C0-F4E3-F44D-AD5E-36BFBFD1B6FF}" vid="{6D0856E1-06B8-2E4B-9A92-504E7A9100F6}"/>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2838</Words>
  <Application>Microsoft Office PowerPoint</Application>
  <PresentationFormat>Custom</PresentationFormat>
  <Paragraphs>176</Paragraphs>
  <Slides>21</Slides>
  <Notes>20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Arial</vt:lpstr>
      <vt:lpstr>Bodoni SvtyTwo ITC TT-Bold</vt:lpstr>
      <vt:lpstr>Bodoni SvtyTwo ITC TT-Book</vt:lpstr>
      <vt:lpstr>Calibri</vt:lpstr>
      <vt:lpstr>Georgia</vt:lpstr>
      <vt:lpstr>Helvetica Neue</vt:lpstr>
      <vt:lpstr>Lato</vt:lpstr>
      <vt:lpstr>Lato Regular</vt:lpstr>
      <vt:lpstr>Lato-Light</vt:lpstr>
      <vt:lpstr>Times New Roman</vt:lpstr>
      <vt:lpstr>21_BasicWhite</vt:lpstr>
      <vt:lpstr>Covert, Michigan: Lesson Overview  </vt:lpstr>
      <vt:lpstr>Covert, Michigan: The Spirit of Cooperation</vt:lpstr>
      <vt:lpstr>Covert, Michigan: The Spirit of Cooperation  </vt:lpstr>
      <vt:lpstr>Covert, Michigan: The Spirit of Cooperation</vt:lpstr>
      <vt:lpstr>The Pioneer Way  </vt:lpstr>
      <vt:lpstr>The Pioneer Way</vt:lpstr>
      <vt:lpstr>Standing Against the Storm  </vt:lpstr>
      <vt:lpstr>Standing Against the Storm  </vt:lpstr>
      <vt:lpstr>A Haven for All</vt:lpstr>
      <vt:lpstr>A Haven for All  </vt:lpstr>
      <vt:lpstr>Boom Town on Lake Michigan  </vt:lpstr>
      <vt:lpstr>Boom Town on Lake Michigan  </vt:lpstr>
      <vt:lpstr>A Legacy of Cooperation and Equality  </vt:lpstr>
      <vt:lpstr>A Legacy of Cooperation and Equality  </vt:lpstr>
      <vt:lpstr>A Legacy of Cooperation and Equality  </vt:lpstr>
      <vt:lpstr>A Legacy of Cooperation and Equality  </vt:lpstr>
      <vt:lpstr>A Legacy of Cooperation and Equality  </vt:lpstr>
      <vt:lpstr>A Stronger Kinship  </vt:lpstr>
      <vt:lpstr>A Stronger Kinship  </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2022-09-06T15:37:41Z</dcterms:created>
  <dcterms:modified xsi:type="dcterms:W3CDTF">2022-09-28T15:10:38Z</dcterms:modified>
  <cp:category/>
  <cp:contentStatus/>
</cp:coreProperties>
</file>