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1"/>
  </p:notesMasterIdLst>
  <p:sldIdLst>
    <p:sldId id="265" r:id="rId2"/>
    <p:sldId id="365" r:id="rId3"/>
    <p:sldId id="358" r:id="rId4"/>
    <p:sldId id="399" r:id="rId5"/>
    <p:sldId id="364" r:id="rId6"/>
    <p:sldId id="366" r:id="rId7"/>
    <p:sldId id="398" r:id="rId8"/>
    <p:sldId id="391" r:id="rId9"/>
    <p:sldId id="367" r:id="rId10"/>
    <p:sldId id="394" r:id="rId11"/>
    <p:sldId id="396" r:id="rId12"/>
    <p:sldId id="373" r:id="rId13"/>
    <p:sldId id="369" r:id="rId14"/>
    <p:sldId id="368" r:id="rId15"/>
    <p:sldId id="360" r:id="rId16"/>
    <p:sldId id="392" r:id="rId17"/>
    <p:sldId id="400" r:id="rId18"/>
    <p:sldId id="370" r:id="rId19"/>
    <p:sldId id="372" r:id="rId20"/>
    <p:sldId id="371" r:id="rId21"/>
    <p:sldId id="402" r:id="rId22"/>
    <p:sldId id="401" r:id="rId23"/>
    <p:sldId id="390" r:id="rId24"/>
    <p:sldId id="378" r:id="rId25"/>
    <p:sldId id="379" r:id="rId26"/>
    <p:sldId id="388" r:id="rId27"/>
    <p:sldId id="376" r:id="rId28"/>
    <p:sldId id="362" r:id="rId29"/>
    <p:sldId id="386" r:id="rId30"/>
    <p:sldId id="374" r:id="rId31"/>
    <p:sldId id="359" r:id="rId32"/>
    <p:sldId id="384" r:id="rId33"/>
    <p:sldId id="389" r:id="rId34"/>
    <p:sldId id="393" r:id="rId35"/>
    <p:sldId id="385" r:id="rId36"/>
    <p:sldId id="397" r:id="rId37"/>
    <p:sldId id="361" r:id="rId38"/>
    <p:sldId id="356" r:id="rId39"/>
    <p:sldId id="316" r:id="rId40"/>
  </p:sldIdLst>
  <p:sldSz cx="24384000" cy="13716000"/>
  <p:notesSz cx="6858000" cy="9144000"/>
  <p:embeddedFontLst>
    <p:embeddedFont>
      <p:font typeface="Bodoni SvtyTwo ITC TT-Bold" panose="020B0604020202020204" charset="0"/>
      <p:bold r:id="rId42"/>
    </p:embeddedFont>
    <p:embeddedFont>
      <p:font typeface="Bodoni SvtyTwo ITC TT-Book" panose="020B0604020202020204" charset="0"/>
      <p:regular r:id="rId43"/>
      <p:italic r:id="rId44"/>
    </p:embeddedFont>
    <p:embeddedFont>
      <p:font typeface="Garamond" panose="02020404030301010803" pitchFamily="18" charset="0"/>
      <p:regular r:id="rId45"/>
      <p:bold r:id="rId46"/>
      <p:italic r:id="rId47"/>
    </p:embeddedFont>
    <p:embeddedFont>
      <p:font typeface="Lato" panose="020F0502020204030203" pitchFamily="34" charset="0"/>
      <p:regular r:id="rId48"/>
      <p:bold r:id="rId49"/>
      <p:italic r:id="rId50"/>
      <p:boldItalic r:id="rId51"/>
    </p:embeddedFont>
    <p:embeddedFont>
      <p:font typeface="Lato Regular" panose="020F0502020204030203" pitchFamily="34" charset="0"/>
      <p:regular r:id="rId52"/>
      <p:bold r:id="rId53"/>
      <p:italic r:id="rId54"/>
      <p:boldItalic r:id="rId55"/>
    </p:embeddedFont>
    <p:embeddedFont>
      <p:font typeface="Lato-Light"/>
      <p:regular r:id="rId56"/>
      <p:italic r:id="rId57"/>
    </p:embeddedFont>
    <p:embeddedFont>
      <p:font typeface="Wingdings 2" panose="05020102010507070707" pitchFamily="18" charset="2"/>
      <p:regular r:id="rId58"/>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141"/>
    <p:restoredTop sz="91831"/>
  </p:normalViewPr>
  <p:slideViewPr>
    <p:cSldViewPr snapToGrid="0" snapToObjects="1">
      <p:cViewPr varScale="1">
        <p:scale>
          <a:sx n="37" d="100"/>
          <a:sy n="37" d="100"/>
        </p:scale>
        <p:origin x="115" y="163"/>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Lato" panose="020F0502020204030203" pitchFamily="34" charset="0"/>
        <a:ea typeface="Lato" panose="020F0502020204030203" pitchFamily="34" charset="0"/>
        <a:cs typeface="Lato" panose="020F0502020204030203"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3: A Four-Leaf Clover.”</a:t>
            </a:r>
          </a:p>
          <a:p>
            <a:endParaRPr lang="en-US" dirty="0"/>
          </a:p>
        </p:txBody>
      </p:sp>
    </p:spTree>
    <p:extLst>
      <p:ext uri="{BB962C8B-B14F-4D97-AF65-F5344CB8AC3E}">
        <p14:creationId xmlns:p14="http://schemas.microsoft.com/office/powerpoint/2010/main" val="4114930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Thomas Sowell. </a:t>
            </a:r>
            <a:r>
              <a:rPr lang="en-US" i="1" dirty="0"/>
              <a:t>A Personal Odyssey</a:t>
            </a:r>
            <a:r>
              <a:rPr lang="en-US" i="0" dirty="0"/>
              <a:t>. The Free Press: New York, 2000. “Chapter 4: Halls of Montezuma.”</a:t>
            </a:r>
            <a:endParaRPr lang="en-US" dirty="0"/>
          </a:p>
          <a:p>
            <a:r>
              <a:rPr lang="en-US" dirty="0"/>
              <a:t>https://archive.org/details/personalodyssey00sowe/page/68/</a:t>
            </a:r>
          </a:p>
        </p:txBody>
      </p:sp>
    </p:spTree>
    <p:extLst>
      <p:ext uri="{BB962C8B-B14F-4D97-AF65-F5344CB8AC3E}">
        <p14:creationId xmlns:p14="http://schemas.microsoft.com/office/powerpoint/2010/main" val="217098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Thomas Sowell. </a:t>
            </a:r>
            <a:r>
              <a:rPr lang="en-US" i="1" dirty="0"/>
              <a:t>A Personal Odyssey</a:t>
            </a:r>
            <a:r>
              <a:rPr lang="en-US" i="0" dirty="0"/>
              <a:t>. The Free Press: New York, 2000. “Chapter 4: Halls of Montezuma.”</a:t>
            </a:r>
            <a:endParaRPr lang="en-US" dirty="0"/>
          </a:p>
          <a:p>
            <a:r>
              <a:rPr lang="en-US" dirty="0"/>
              <a:t>https://archive.org/details/personalodyssey00sowe/page/68/</a:t>
            </a:r>
          </a:p>
          <a:p>
            <a:endParaRPr lang="en-US" dirty="0"/>
          </a:p>
        </p:txBody>
      </p:sp>
    </p:spTree>
    <p:extLst>
      <p:ext uri="{BB962C8B-B14F-4D97-AF65-F5344CB8AC3E}">
        <p14:creationId xmlns:p14="http://schemas.microsoft.com/office/powerpoint/2010/main" val="2342940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Thomas Sowell. </a:t>
            </a:r>
            <a:r>
              <a:rPr lang="en-US" i="1" dirty="0"/>
              <a:t>A Personal Odyssey</a:t>
            </a:r>
            <a:r>
              <a:rPr lang="en-US" i="0" dirty="0"/>
              <a:t>. The Free Press: New York, 2000. “Chapter 4: Halls of Montezuma.”</a:t>
            </a:r>
            <a:endParaRPr lang="en-US" dirty="0"/>
          </a:p>
          <a:p>
            <a:r>
              <a:rPr lang="en-US" dirty="0"/>
              <a:t>https://archive.org/details/personalodyssey00sowe/page/68/</a:t>
            </a:r>
          </a:p>
          <a:p>
            <a:endParaRPr lang="en-US" dirty="0"/>
          </a:p>
        </p:txBody>
      </p:sp>
    </p:spTree>
    <p:extLst>
      <p:ext uri="{BB962C8B-B14F-4D97-AF65-F5344CB8AC3E}">
        <p14:creationId xmlns:p14="http://schemas.microsoft.com/office/powerpoint/2010/main" val="3321224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https://www.hoover.org/news/black-history-month-profile-thomas-sowell</a:t>
            </a:r>
          </a:p>
          <a:p>
            <a:endParaRPr lang="en-US" dirty="0"/>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5: Halls of Ivy.”</a:t>
            </a:r>
          </a:p>
          <a:p>
            <a:endParaRPr lang="en-US" dirty="0"/>
          </a:p>
        </p:txBody>
      </p:sp>
    </p:spTree>
    <p:extLst>
      <p:ext uri="{BB962C8B-B14F-4D97-AF65-F5344CB8AC3E}">
        <p14:creationId xmlns:p14="http://schemas.microsoft.com/office/powerpoint/2010/main" val="835212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https://reason.com/2021/06/12/the-conversion-of-thomas-sowell/</a:t>
            </a:r>
          </a:p>
        </p:txBody>
      </p:sp>
    </p:spTree>
    <p:extLst>
      <p:ext uri="{BB962C8B-B14F-4D97-AF65-F5344CB8AC3E}">
        <p14:creationId xmlns:p14="http://schemas.microsoft.com/office/powerpoint/2010/main" val="512207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https://reason.com/2021/06/12/the-conversion-of-thomas-sowell/</a:t>
            </a:r>
          </a:p>
        </p:txBody>
      </p:sp>
    </p:spTree>
    <p:extLst>
      <p:ext uri="{BB962C8B-B14F-4D97-AF65-F5344CB8AC3E}">
        <p14:creationId xmlns:p14="http://schemas.microsoft.com/office/powerpoint/2010/main" val="651864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https://www.freetochoosenetwork.org/programs/suffer_no_fools/</a:t>
            </a:r>
          </a:p>
          <a:p>
            <a:endParaRPr lang="en-US" dirty="0"/>
          </a:p>
          <a:p>
            <a:r>
              <a:rPr lang="en-US" dirty="0"/>
              <a:t>https://www.battlecreekenquirer.com/story/opinion/columnists/2016/09/01/sowell-university-chicago-defends-free-speech/89721074/</a:t>
            </a:r>
          </a:p>
        </p:txBody>
      </p:sp>
    </p:spTree>
    <p:extLst>
      <p:ext uri="{BB962C8B-B14F-4D97-AF65-F5344CB8AC3E}">
        <p14:creationId xmlns:p14="http://schemas.microsoft.com/office/powerpoint/2010/main" val="386202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5: Halls of Ivy.”</a:t>
            </a:r>
          </a:p>
          <a:p>
            <a:endParaRPr lang="en-US" dirty="0"/>
          </a:p>
        </p:txBody>
      </p:sp>
    </p:spTree>
    <p:extLst>
      <p:ext uri="{BB962C8B-B14F-4D97-AF65-F5344CB8AC3E}">
        <p14:creationId xmlns:p14="http://schemas.microsoft.com/office/powerpoint/2010/main" val="11656066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https://www.freetochoosenetwork.org/programs/thomas_sowell/index.php</a:t>
            </a:r>
          </a:p>
        </p:txBody>
      </p:sp>
    </p:spTree>
    <p:extLst>
      <p:ext uri="{BB962C8B-B14F-4D97-AF65-F5344CB8AC3E}">
        <p14:creationId xmlns:p14="http://schemas.microsoft.com/office/powerpoint/2010/main" val="2744117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29370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https://www.freetochoosenetwork.org/programs/thomas_sowell/index.php</a:t>
            </a:r>
          </a:p>
        </p:txBody>
      </p:sp>
    </p:spTree>
    <p:extLst>
      <p:ext uri="{BB962C8B-B14F-4D97-AF65-F5344CB8AC3E}">
        <p14:creationId xmlns:p14="http://schemas.microsoft.com/office/powerpoint/2010/main" val="1689180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5: Halls of Ivy.”</a:t>
            </a:r>
          </a:p>
          <a:p>
            <a:endParaRPr lang="en-US" dirty="0"/>
          </a:p>
        </p:txBody>
      </p:sp>
    </p:spTree>
    <p:extLst>
      <p:ext uri="{BB962C8B-B14F-4D97-AF65-F5344CB8AC3E}">
        <p14:creationId xmlns:p14="http://schemas.microsoft.com/office/powerpoint/2010/main" val="19968842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https://reason.com/video/2021/03/01/thomas-sowells-maverick-insights-on-race-economics-and-society/</a:t>
            </a:r>
          </a:p>
        </p:txBody>
      </p:sp>
    </p:spTree>
    <p:extLst>
      <p:ext uri="{BB962C8B-B14F-4D97-AF65-F5344CB8AC3E}">
        <p14:creationId xmlns:p14="http://schemas.microsoft.com/office/powerpoint/2010/main" val="27457594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https://youtu.be/7z6YTyvCxRY</a:t>
            </a:r>
          </a:p>
        </p:txBody>
      </p:sp>
    </p:spTree>
    <p:extLst>
      <p:ext uri="{BB962C8B-B14F-4D97-AF65-F5344CB8AC3E}">
        <p14:creationId xmlns:p14="http://schemas.microsoft.com/office/powerpoint/2010/main" val="41356494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https://fee.org/articles/book-review-the-fairmont-papers-black-alternatives-conference-by-thomas-sowell-and-others/</a:t>
            </a:r>
          </a:p>
        </p:txBody>
      </p:sp>
    </p:spTree>
    <p:extLst>
      <p:ext uri="{BB962C8B-B14F-4D97-AF65-F5344CB8AC3E}">
        <p14:creationId xmlns:p14="http://schemas.microsoft.com/office/powerpoint/2010/main" val="3491697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i="0" dirty="0"/>
              <a:t>https://fee.org/articles/book-review-the-fairmont-papers-black-alternatives-conference-by-thomas-sowell-and-others/</a:t>
            </a:r>
          </a:p>
        </p:txBody>
      </p:sp>
    </p:spTree>
    <p:extLst>
      <p:ext uri="{BB962C8B-B14F-4D97-AF65-F5344CB8AC3E}">
        <p14:creationId xmlns:p14="http://schemas.microsoft.com/office/powerpoint/2010/main" val="4039158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000" dirty="0">
                <a:latin typeface="Lato" panose="020F0502020204030203" pitchFamily="34" charset="77"/>
              </a:rPr>
              <a:t>Thomas Sowell. </a:t>
            </a:r>
            <a:r>
              <a:rPr lang="en-US" sz="2000" i="1" dirty="0">
                <a:latin typeface="Lato" panose="020F0502020204030203" pitchFamily="34" charset="77"/>
              </a:rPr>
              <a:t>Man of Letters </a:t>
            </a:r>
            <a:r>
              <a:rPr lang="en-US" sz="2000" dirty="0">
                <a:latin typeface="Lato" panose="020F0502020204030203" pitchFamily="34" charset="77"/>
              </a:rPr>
              <a:t>(Kindle Locations 1542-1546). Kindle Edition. </a:t>
            </a:r>
          </a:p>
          <a:p>
            <a:endParaRPr lang="en-US" dirty="0"/>
          </a:p>
        </p:txBody>
      </p:sp>
    </p:spTree>
    <p:extLst>
      <p:ext uri="{BB962C8B-B14F-4D97-AF65-F5344CB8AC3E}">
        <p14:creationId xmlns:p14="http://schemas.microsoft.com/office/powerpoint/2010/main" val="893437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400" dirty="0">
                <a:latin typeface="Lato" panose="020F0502020204030203" pitchFamily="34" charset="77"/>
              </a:rPr>
              <a:t>Thomas Sowell. </a:t>
            </a:r>
            <a:r>
              <a:rPr lang="en-US" sz="2400" i="1" dirty="0">
                <a:latin typeface="Lato" panose="020F0502020204030203" pitchFamily="34" charset="77"/>
              </a:rPr>
              <a:t>Man of Letters </a:t>
            </a:r>
            <a:r>
              <a:rPr lang="en-US" sz="2400" dirty="0">
                <a:latin typeface="Lato" panose="020F0502020204030203" pitchFamily="34" charset="77"/>
              </a:rPr>
              <a:t>(Kindle Locations 1542-1546). Kindle Edition. </a:t>
            </a:r>
          </a:p>
          <a:p>
            <a:endParaRPr lang="en-US" dirty="0"/>
          </a:p>
        </p:txBody>
      </p:sp>
    </p:spTree>
    <p:extLst>
      <p:ext uri="{BB962C8B-B14F-4D97-AF65-F5344CB8AC3E}">
        <p14:creationId xmlns:p14="http://schemas.microsoft.com/office/powerpoint/2010/main" val="13383605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https://www.city-journal.org/thomas-sowell-race-poverty-culture</a:t>
            </a:r>
          </a:p>
        </p:txBody>
      </p:sp>
    </p:spTree>
    <p:extLst>
      <p:ext uri="{BB962C8B-B14F-4D97-AF65-F5344CB8AC3E}">
        <p14:creationId xmlns:p14="http://schemas.microsoft.com/office/powerpoint/2010/main" val="10033259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400" dirty="0">
                <a:latin typeface="Lato" panose="020F0502020204030203" pitchFamily="34" charset="77"/>
              </a:rPr>
              <a:t>https://www.city-journal.org/thomas-sowell-race-poverty-culture</a:t>
            </a:r>
            <a:endParaRPr lang="en-US" dirty="0"/>
          </a:p>
        </p:txBody>
      </p:sp>
    </p:spTree>
    <p:extLst>
      <p:ext uri="{BB962C8B-B14F-4D97-AF65-F5344CB8AC3E}">
        <p14:creationId xmlns:p14="http://schemas.microsoft.com/office/powerpoint/2010/main" val="2327480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1: Carolina in the Morning.”</a:t>
            </a:r>
            <a:endParaRPr lang="en-US" dirty="0"/>
          </a:p>
          <a:p>
            <a:endParaRPr lang="en-US" dirty="0"/>
          </a:p>
        </p:txBody>
      </p:sp>
    </p:spTree>
    <p:extLst>
      <p:ext uri="{BB962C8B-B14F-4D97-AF65-F5344CB8AC3E}">
        <p14:creationId xmlns:p14="http://schemas.microsoft.com/office/powerpoint/2010/main" val="5556257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https://www.city-journal.org/thomas-sowell-race-poverty-culture</a:t>
            </a:r>
          </a:p>
          <a:p>
            <a:r>
              <a:rPr lang="en-US" dirty="0"/>
              <a:t>https://nationalaffairs.com/public_interest/detail/black-excellence-the-case-of-dunbar-high-school</a:t>
            </a:r>
          </a:p>
        </p:txBody>
      </p:sp>
    </p:spTree>
    <p:extLst>
      <p:ext uri="{BB962C8B-B14F-4D97-AF65-F5344CB8AC3E}">
        <p14:creationId xmlns:p14="http://schemas.microsoft.com/office/powerpoint/2010/main" val="3693980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https://nationalaffairs.com/public_interest/detail/black-excellence-the-case-of-dunbar-high-school</a:t>
            </a:r>
          </a:p>
        </p:txBody>
      </p:sp>
    </p:spTree>
    <p:extLst>
      <p:ext uri="{BB962C8B-B14F-4D97-AF65-F5344CB8AC3E}">
        <p14:creationId xmlns:p14="http://schemas.microsoft.com/office/powerpoint/2010/main" val="15695758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000" dirty="0">
                <a:latin typeface="Lato" panose="020F0502020204030203" pitchFamily="34" charset="77"/>
              </a:rPr>
              <a:t>https://www.city-journal.org/thomas-sowell-race-poverty-culture</a:t>
            </a:r>
            <a:endParaRPr lang="en-US" dirty="0"/>
          </a:p>
          <a:p>
            <a:endParaRPr lang="en-US" dirty="0"/>
          </a:p>
        </p:txBody>
      </p:sp>
    </p:spTree>
    <p:extLst>
      <p:ext uri="{BB962C8B-B14F-4D97-AF65-F5344CB8AC3E}">
        <p14:creationId xmlns:p14="http://schemas.microsoft.com/office/powerpoint/2010/main" val="11127431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000" dirty="0">
                <a:latin typeface="Lato" panose="020F0502020204030203" pitchFamily="34" charset="77"/>
              </a:rPr>
              <a:t>https://www.city-journal.org/thomas-sowell-race-poverty-culture</a:t>
            </a:r>
            <a:endParaRPr lang="en-US" dirty="0"/>
          </a:p>
          <a:p>
            <a:endParaRPr lang="en-US" dirty="0"/>
          </a:p>
        </p:txBody>
      </p:sp>
    </p:spTree>
    <p:extLst>
      <p:ext uri="{BB962C8B-B14F-4D97-AF65-F5344CB8AC3E}">
        <p14:creationId xmlns:p14="http://schemas.microsoft.com/office/powerpoint/2010/main" val="25461763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000" dirty="0">
                <a:latin typeface="Lato" panose="020F0502020204030203" pitchFamily="34" charset="77"/>
              </a:rPr>
              <a:t>https://www.city-journal.org/thomas-sowell-race-poverty-culture</a:t>
            </a:r>
            <a:endParaRPr lang="en-US" dirty="0"/>
          </a:p>
          <a:p>
            <a:endParaRPr lang="en-US" dirty="0"/>
          </a:p>
        </p:txBody>
      </p:sp>
    </p:spTree>
    <p:extLst>
      <p:ext uri="{BB962C8B-B14F-4D97-AF65-F5344CB8AC3E}">
        <p14:creationId xmlns:p14="http://schemas.microsoft.com/office/powerpoint/2010/main" val="32875915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286466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000" dirty="0">
                <a:latin typeface="Lato" panose="020F0502020204030203" pitchFamily="34" charset="77"/>
              </a:rPr>
              <a:t>https://www.city-journal.org/thomas-sowell-race-poverty-culture</a:t>
            </a:r>
            <a:endParaRPr lang="en-US" dirty="0"/>
          </a:p>
          <a:p>
            <a:endParaRPr lang="en-US" dirty="0"/>
          </a:p>
        </p:txBody>
      </p:sp>
    </p:spTree>
    <p:extLst>
      <p:ext uri="{BB962C8B-B14F-4D97-AF65-F5344CB8AC3E}">
        <p14:creationId xmlns:p14="http://schemas.microsoft.com/office/powerpoint/2010/main" val="10273661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52290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1: Carolina in the Morning.”</a:t>
            </a:r>
          </a:p>
          <a:p>
            <a:pPr marL="0" marR="0" lvl="0" indent="0" defTabSz="457200" eaLnBrk="1" fontAlgn="auto" latinLnBrk="0" hangingPunct="1">
              <a:lnSpc>
                <a:spcPct val="117999"/>
              </a:lnSpc>
              <a:spcBef>
                <a:spcPts val="0"/>
              </a:spcBef>
              <a:spcAft>
                <a:spcPts val="0"/>
              </a:spcAft>
              <a:buClrTx/>
              <a:buSzTx/>
              <a:buFontTx/>
              <a:buNone/>
              <a:tabLst/>
              <a:defRPr/>
            </a:pPr>
            <a:endParaRPr lang="en-US" i="0"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https://www.wunc.org/arts-culture/2014-11-25/snapshots-capture-life-in-depression-era-north-carolina</a:t>
            </a:r>
          </a:p>
          <a:p>
            <a:endParaRPr lang="en-US" dirty="0"/>
          </a:p>
        </p:txBody>
      </p:sp>
    </p:spTree>
    <p:extLst>
      <p:ext uri="{BB962C8B-B14F-4D97-AF65-F5344CB8AC3E}">
        <p14:creationId xmlns:p14="http://schemas.microsoft.com/office/powerpoint/2010/main" val="3264519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2: In Old New York.”</a:t>
            </a:r>
          </a:p>
          <a:p>
            <a:pPr marL="0" marR="0" lvl="0" indent="0" defTabSz="457200" eaLnBrk="1" fontAlgn="auto" latinLnBrk="0" hangingPunct="1">
              <a:lnSpc>
                <a:spcPct val="117999"/>
              </a:lnSpc>
              <a:spcBef>
                <a:spcPts val="0"/>
              </a:spcBef>
              <a:spcAft>
                <a:spcPts val="0"/>
              </a:spcAft>
              <a:buClrTx/>
              <a:buSzTx/>
              <a:buFontTx/>
              <a:buNone/>
              <a:tabLst/>
              <a:defRPr/>
            </a:pPr>
            <a:endParaRPr lang="en-US" i="0" dirty="0"/>
          </a:p>
          <a:p>
            <a:endParaRPr lang="en-US" dirty="0"/>
          </a:p>
        </p:txBody>
      </p:sp>
    </p:spTree>
    <p:extLst>
      <p:ext uri="{BB962C8B-B14F-4D97-AF65-F5344CB8AC3E}">
        <p14:creationId xmlns:p14="http://schemas.microsoft.com/office/powerpoint/2010/main" val="461131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https://www.artsy.net/artwork/gordon-parks-harlem-gang-wars</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2: In Old New York.”</a:t>
            </a:r>
          </a:p>
          <a:p>
            <a:pPr marL="0" marR="0" lvl="0" indent="0" defTabSz="457200" eaLnBrk="1" fontAlgn="auto" latinLnBrk="0" hangingPunct="1">
              <a:lnSpc>
                <a:spcPct val="117999"/>
              </a:lnSpc>
              <a:spcBef>
                <a:spcPts val="0"/>
              </a:spcBef>
              <a:spcAft>
                <a:spcPts val="0"/>
              </a:spcAft>
              <a:buClrTx/>
              <a:buSzTx/>
              <a:buFontTx/>
              <a:buNone/>
              <a:tabLst/>
              <a:defRPr/>
            </a:pPr>
            <a:endParaRPr lang="en-US" i="0" dirty="0"/>
          </a:p>
          <a:p>
            <a:pPr marL="0" marR="0" lvl="0" indent="0" defTabSz="457200" eaLnBrk="1" fontAlgn="auto" latinLnBrk="0" hangingPunct="1">
              <a:lnSpc>
                <a:spcPct val="117999"/>
              </a:lnSpc>
              <a:spcBef>
                <a:spcPts val="0"/>
              </a:spcBef>
              <a:spcAft>
                <a:spcPts val="0"/>
              </a:spcAft>
              <a:buClrTx/>
              <a:buSzTx/>
              <a:buFontTx/>
              <a:buNone/>
              <a:tabLst/>
              <a:defRPr/>
            </a:pPr>
            <a:r>
              <a:rPr lang="en-US" i="0" dirty="0"/>
              <a:t>https://www.city-journal.org/thomas-sowell-race-poverty-culture</a:t>
            </a:r>
          </a:p>
          <a:p>
            <a:endParaRPr lang="en-US" dirty="0"/>
          </a:p>
        </p:txBody>
      </p:sp>
    </p:spTree>
    <p:extLst>
      <p:ext uri="{BB962C8B-B14F-4D97-AF65-F5344CB8AC3E}">
        <p14:creationId xmlns:p14="http://schemas.microsoft.com/office/powerpoint/2010/main" val="2585723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New York Public Library Archives, The New York Public Library. "Harlem branch,"When the tree was young"" New York Public Library Digital Collections. Accessed October 28, 2021. https://digitalcollections.nypl.org/items/510d47d9-8206-a3d9-e040-e00a18064a99</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2: In Old New York.”</a:t>
            </a:r>
          </a:p>
          <a:p>
            <a:endParaRPr lang="en-US" dirty="0"/>
          </a:p>
        </p:txBody>
      </p:sp>
    </p:spTree>
    <p:extLst>
      <p:ext uri="{BB962C8B-B14F-4D97-AF65-F5344CB8AC3E}">
        <p14:creationId xmlns:p14="http://schemas.microsoft.com/office/powerpoint/2010/main" val="3390982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2: In Old New York.”</a:t>
            </a:r>
          </a:p>
          <a:p>
            <a:endParaRPr lang="en-US" dirty="0"/>
          </a:p>
        </p:txBody>
      </p:sp>
    </p:spTree>
    <p:extLst>
      <p:ext uri="{BB962C8B-B14F-4D97-AF65-F5344CB8AC3E}">
        <p14:creationId xmlns:p14="http://schemas.microsoft.com/office/powerpoint/2010/main" val="1002455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https://www.thecut.com/2016/06/invisible-man-gordon-parks-ralph-ellison.html</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Thomas Sowell. </a:t>
            </a:r>
            <a:r>
              <a:rPr lang="en-US" i="1" dirty="0"/>
              <a:t>A Personal Odyssey</a:t>
            </a:r>
            <a:r>
              <a:rPr lang="en-US" i="0" dirty="0"/>
              <a:t>. The Free Press: New York, 2000. “Chapter 3: A Four-Leaf Clover.”</a:t>
            </a:r>
          </a:p>
          <a:p>
            <a:endParaRPr lang="en-US" dirty="0"/>
          </a:p>
        </p:txBody>
      </p:sp>
    </p:spTree>
    <p:extLst>
      <p:ext uri="{BB962C8B-B14F-4D97-AF65-F5344CB8AC3E}">
        <p14:creationId xmlns:p14="http://schemas.microsoft.com/office/powerpoint/2010/main" val="3216577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3657600" y="914400"/>
            <a:ext cx="20358152" cy="1264450"/>
          </a:xfrm>
          <a:prstGeom prst="rect">
            <a:avLst/>
          </a:prstGeom>
        </p:spPr>
        <p:txBody>
          <a:bodyPr anchor="b"/>
          <a:lstStyle>
            <a:lvl1pPr>
              <a:defRPr sz="7000" spc="-14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657600" y="2623743"/>
            <a:ext cx="20358152" cy="1905001"/>
          </a:xfrm>
          <a:prstGeom prst="rect">
            <a:avLst/>
          </a:prstGeom>
        </p:spPr>
        <p:txBody>
          <a:bodyPr/>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4" name="Rectangle"/>
          <p:cNvSpPr/>
          <p:nvPr/>
        </p:nvSpPr>
        <p:spPr>
          <a:xfrm>
            <a:off x="-26571" y="-26571"/>
            <a:ext cx="2585920" cy="13769141"/>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dirty="0">
              <a:latin typeface="Lato" panose="020F0502020204030203" pitchFamily="34" charset="0"/>
              <a:ea typeface="Lato" panose="020F0502020204030203" pitchFamily="34" charset="0"/>
              <a:cs typeface="Lato" panose="020F0502020204030203" pitchFamily="34" charset="0"/>
            </a:endParaRPr>
          </a:p>
        </p:txBody>
      </p:sp>
      <p:pic>
        <p:nvPicPr>
          <p:cNvPr id="15" name="White and Gol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1697779" y="6300560"/>
            <a:ext cx="5928336" cy="1114879"/>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p>
            <a:r>
              <a:t>Slide Title</a:t>
            </a:r>
          </a:p>
        </p:txBody>
      </p:sp>
      <p:sp>
        <p:nvSpPr>
          <p:cNvPr id="45"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Slide Subtitle</a:t>
            </a:r>
          </a:p>
        </p:txBody>
      </p:sp>
      <p:sp>
        <p:nvSpPr>
          <p:cNvPr id="46"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Lato" panose="020F0502020204030203" pitchFamily="34" charset="0"/>
          <a:ea typeface="Lato" panose="020F0502020204030203" pitchFamily="34" charset="0"/>
          <a:cs typeface="Lato" panose="020F0502020204030203"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9.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5XY0Lumu1Q8"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47.jpeg"/><Relationship Id="rId5" Type="http://schemas.openxmlformats.org/officeDocument/2006/relationships/image" Target="../media/image46.jpg"/><Relationship Id="rId4" Type="http://schemas.openxmlformats.org/officeDocument/2006/relationships/image" Target="../media/image45.jp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8000" b="1" kern="2000" spc="20" dirty="0"/>
              <a:t>Thomas Sowell</a:t>
            </a:r>
            <a:br>
              <a:rPr lang="en-US" sz="7200" kern="2000" spc="20" dirty="0"/>
            </a:br>
            <a:r>
              <a:rPr lang="en-US" sz="7200" kern="2000" spc="20" dirty="0"/>
              <a:t>    </a:t>
            </a:r>
            <a:r>
              <a:rPr lang="en-US" sz="6000" b="1" kern="2000" spc="20" dirty="0"/>
              <a:t>Maverick Intellect</a:t>
            </a:r>
            <a:endParaRPr sz="6000" dirty="0"/>
          </a:p>
        </p:txBody>
      </p:sp>
      <p:sp>
        <p:nvSpPr>
          <p:cNvPr id="5" name="TextBox 4">
            <a:extLst>
              <a:ext uri="{FF2B5EF4-FFF2-40B4-BE49-F238E27FC236}">
                <a16:creationId xmlns:a16="http://schemas.microsoft.com/office/drawing/2014/main" id="{08642666-BAEA-114B-9020-3C679F1C53EB}"/>
              </a:ext>
            </a:extLst>
          </p:cNvPr>
          <p:cNvSpPr txBox="1"/>
          <p:nvPr/>
        </p:nvSpPr>
        <p:spPr>
          <a:xfrm>
            <a:off x="4915707" y="3404168"/>
            <a:ext cx="4076437"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4000" b="1" spc="100" dirty="0">
                <a:latin typeface="Lato" panose="020F0502020204030203" pitchFamily="34" charset="77"/>
              </a:rPr>
              <a:t>b. June 30, 1930</a:t>
            </a:r>
          </a:p>
          <a:p>
            <a:pPr marL="0" marR="0" indent="0" algn="l" defTabSz="2438338" rtl="0" fontAlgn="auto" latinLnBrk="0" hangingPunct="0">
              <a:lnSpc>
                <a:spcPct val="100000"/>
              </a:lnSpc>
              <a:spcBef>
                <a:spcPts val="0"/>
              </a:spcBef>
              <a:spcAft>
                <a:spcPts val="0"/>
              </a:spcAft>
              <a:buClrTx/>
              <a:buSzTx/>
              <a:buFontTx/>
              <a:buNone/>
              <a:tabLst/>
            </a:pPr>
            <a:endParaRPr kumimoji="0" lang="en-US"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4901793" y="4722942"/>
            <a:ext cx="15810693" cy="63736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lstStyle/>
          <a:p>
            <a:r>
              <a:rPr lang="en-US" sz="4000" dirty="0">
                <a:latin typeface="Lato" panose="020F0502020204030203" pitchFamily="34" charset="77"/>
              </a:rPr>
              <a:t>Prolific Author</a:t>
            </a:r>
          </a:p>
          <a:p>
            <a:pPr>
              <a:lnSpc>
                <a:spcPct val="200000"/>
              </a:lnSpc>
            </a:pPr>
            <a:endParaRPr lang="en-US" sz="4000" dirty="0">
              <a:latin typeface="Lato" panose="020F0502020204030203" pitchFamily="34" charset="77"/>
            </a:endParaRPr>
          </a:p>
          <a:p>
            <a:r>
              <a:rPr lang="en-US" sz="4000" dirty="0">
                <a:latin typeface="Lato" panose="020F0502020204030203" pitchFamily="34" charset="77"/>
              </a:rPr>
              <a:t>School Choice Advocate</a:t>
            </a:r>
          </a:p>
          <a:p>
            <a:endParaRPr lang="en-US" sz="4000" dirty="0">
              <a:latin typeface="Lato" panose="020F0502020204030203" pitchFamily="34" charset="77"/>
            </a:endParaRPr>
          </a:p>
          <a:p>
            <a:endParaRPr lang="en-US" sz="4000" dirty="0">
              <a:latin typeface="Lato" panose="020F0502020204030203" pitchFamily="34" charset="77"/>
            </a:endParaRPr>
          </a:p>
          <a:p>
            <a:r>
              <a:rPr lang="en-US" sz="4000" dirty="0">
                <a:latin typeface="Lato" panose="020F0502020204030203" pitchFamily="34" charset="77"/>
              </a:rPr>
              <a:t>Free Market Economist</a:t>
            </a:r>
          </a:p>
          <a:p>
            <a:endParaRPr lang="en-US" sz="4000" dirty="0">
              <a:latin typeface="Lato" panose="020F0502020204030203" pitchFamily="34" charset="77"/>
            </a:endParaRPr>
          </a:p>
          <a:p>
            <a:endParaRPr lang="en-US" sz="4000" dirty="0">
              <a:latin typeface="Lato" panose="020F0502020204030203" pitchFamily="34" charset="77"/>
            </a:endParaRPr>
          </a:p>
          <a:p>
            <a:r>
              <a:rPr lang="en-US" sz="4000" dirty="0">
                <a:latin typeface="Lato" panose="020F0502020204030203" pitchFamily="34" charset="77"/>
              </a:rPr>
              <a:t>Dissident Social Theorist</a:t>
            </a:r>
          </a:p>
          <a:p>
            <a:endParaRPr sz="4000" dirty="0">
              <a:latin typeface="Lato" panose="020F0502020204030203" pitchFamily="34" charset="77"/>
            </a:endParaRPr>
          </a:p>
          <a:p>
            <a:endParaRPr sz="4000" strike="sngStrike" dirty="0">
              <a:latin typeface="Lato" panose="020F0502020204030203" pitchFamily="34" charset="77"/>
            </a:endParaRPr>
          </a:p>
          <a:p>
            <a:endParaRPr lang="en-US" sz="4000" dirty="0">
              <a:latin typeface="Lato" panose="020F0502020204030203" pitchFamily="34" charset="77"/>
            </a:endParaRPr>
          </a:p>
          <a:p>
            <a:endParaRPr lang="en-US" sz="4000" dirty="0">
              <a:latin typeface="Lato" panose="020F0502020204030203" pitchFamily="34" charset="77"/>
            </a:endParaRPr>
          </a:p>
          <a:p>
            <a:endParaRPr lang="en-US" sz="4000" dirty="0">
              <a:latin typeface="Lato" panose="020F0502020204030203" pitchFamily="34" charset="77"/>
            </a:endParaRPr>
          </a:p>
        </p:txBody>
      </p:sp>
      <p:sp>
        <p:nvSpPr>
          <p:cNvPr id="7" name="Woodson Principles…">
            <a:extLst>
              <a:ext uri="{FF2B5EF4-FFF2-40B4-BE49-F238E27FC236}">
                <a16:creationId xmlns:a16="http://schemas.microsoft.com/office/drawing/2014/main" id="{2A56B66C-6E6B-CB43-8241-C202BDECBE0A}"/>
              </a:ext>
            </a:extLst>
          </p:cNvPr>
          <p:cNvSpPr txBox="1">
            <a:spLocks/>
          </p:cNvSpPr>
          <p:nvPr/>
        </p:nvSpPr>
        <p:spPr>
          <a:xfrm>
            <a:off x="3657600" y="11602388"/>
            <a:ext cx="9127371"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nSpc>
                <a:spcPts val="7640"/>
              </a:lnSpc>
              <a:spcAft>
                <a:spcPts val="600"/>
              </a:spcAft>
            </a:pPr>
            <a:r>
              <a:rPr lang="en-US" sz="4800" b="1" spc="0" dirty="0">
                <a:solidFill>
                  <a:srgbClr val="AE4844"/>
                </a:solidFill>
                <a:latin typeface="Garamond" panose="02020404030301010803" pitchFamily="18" charset="0"/>
                <a:sym typeface="Bodoni SvtyTwo ITC TT-Book"/>
              </a:rPr>
              <a:t>Contemporary Scholars: </a:t>
            </a:r>
            <a:r>
              <a:rPr lang="en-US" sz="4800" b="1" kern="2000" spc="20" dirty="0">
                <a:latin typeface="Garamond" panose="02020404030301010803" pitchFamily="18" charset="0"/>
              </a:rPr>
              <a:t>Lesson 2</a:t>
            </a:r>
            <a:endParaRPr lang="en-US" dirty="0">
              <a:latin typeface="Garamond" panose="02020404030301010803" pitchFamily="18" charset="0"/>
            </a:endParaRPr>
          </a:p>
        </p:txBody>
      </p:sp>
      <p:pic>
        <p:nvPicPr>
          <p:cNvPr id="3" name="Picture 2">
            <a:extLst>
              <a:ext uri="{FF2B5EF4-FFF2-40B4-BE49-F238E27FC236}">
                <a16:creationId xmlns:a16="http://schemas.microsoft.com/office/drawing/2014/main" id="{D3C774CB-3313-1D4C-AEF2-DDC08C771A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
          <a:stretch/>
        </p:blipFill>
        <p:spPr>
          <a:xfrm>
            <a:off x="14644933" y="1084141"/>
            <a:ext cx="8570667" cy="11618462"/>
          </a:xfrm>
          <a:prstGeom prst="rect">
            <a:avLst/>
          </a:prstGeom>
          <a:ln w="22225">
            <a:solidFill>
              <a:schemeClr val="tx2">
                <a:lumMod val="10000"/>
              </a:schemeClr>
            </a:solidFill>
          </a:ln>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A Nomadic Youth: New York</a:t>
            </a:r>
            <a:endParaRPr b="1" dirty="0"/>
          </a:p>
        </p:txBody>
      </p:sp>
      <p:sp>
        <p:nvSpPr>
          <p:cNvPr id="6" name="Woodson Principles Critical Thinking and Discussion Questions">
            <a:extLst>
              <a:ext uri="{FF2B5EF4-FFF2-40B4-BE49-F238E27FC236}">
                <a16:creationId xmlns:a16="http://schemas.microsoft.com/office/drawing/2014/main" id="{0FA9AC16-F9A2-CC4C-A004-635F33DFD4E2}"/>
              </a:ext>
            </a:extLst>
          </p:cNvPr>
          <p:cNvSpPr txBox="1">
            <a:spLocks/>
          </p:cNvSpPr>
          <p:nvPr/>
        </p:nvSpPr>
        <p:spPr>
          <a:xfrm>
            <a:off x="3657600" y="5122804"/>
            <a:ext cx="9445132" cy="19797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called 1949 “one of the worst years of my life.” Chronically unemployed and broke, he found part-time work at a machine shop and a Western Union office. “If nothing else, I learned how to look for a job – relentlessly.”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But as the new decade dawned, Sowell’s life began to turn around. He read voraciously, continuing his education, and, at the machine shop, was gifted his first camera – opening the door to a life-changing hobby.</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7" name="Woodson Principles Critical Thinking and Discussion Questions">
            <a:extLst>
              <a:ext uri="{FF2B5EF4-FFF2-40B4-BE49-F238E27FC236}">
                <a16:creationId xmlns:a16="http://schemas.microsoft.com/office/drawing/2014/main" id="{0EB9075D-CF4A-EC45-A50D-32CB0553EA67}"/>
              </a:ext>
            </a:extLst>
          </p:cNvPr>
          <p:cNvSpPr txBox="1">
            <a:spLocks/>
          </p:cNvSpPr>
          <p:nvPr/>
        </p:nvSpPr>
        <p:spPr>
          <a:xfrm>
            <a:off x="3657600" y="2169335"/>
            <a:ext cx="18299080" cy="19797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After this painful falling out with his adoptive mother, Sowell wound up in the Home for Homeless Boys in the Bronx. “It was now very clear to me that there was only one person in the world I could depend on. Myself.” These next years were formative for Sowell, though he was still far from the path that would lead him to Harvard and Stanford. </a:t>
            </a:r>
          </a:p>
        </p:txBody>
      </p:sp>
      <p:pic>
        <p:nvPicPr>
          <p:cNvPr id="5122" name="Picture 2">
            <a:extLst>
              <a:ext uri="{FF2B5EF4-FFF2-40B4-BE49-F238E27FC236}">
                <a16:creationId xmlns:a16="http://schemas.microsoft.com/office/drawing/2014/main" id="{9C01634C-1BC0-074E-84DC-4BD23C3203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3901190" y="5224531"/>
            <a:ext cx="9916006" cy="7801966"/>
          </a:xfrm>
          <a:prstGeom prst="rect">
            <a:avLst/>
          </a:prstGeom>
          <a:noFill/>
          <a:ln>
            <a:solidFill>
              <a:schemeClr val="tx2">
                <a:lumMod val="10000"/>
              </a:schemeClr>
            </a:solidFill>
          </a:ln>
          <a:effectLst>
            <a:softEdge rad="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A9D81EC-068D-BB48-A42C-D6941DF52293}"/>
              </a:ext>
            </a:extLst>
          </p:cNvPr>
          <p:cNvSpPr txBox="1"/>
          <p:nvPr/>
        </p:nvSpPr>
        <p:spPr>
          <a:xfrm>
            <a:off x="4148351" y="12345230"/>
            <a:ext cx="8954381"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Lato" panose="020F0502020204030203" pitchFamily="34" charset="77"/>
              </a:rPr>
              <a:t>Harlem on a rainy day in 1952, by </a:t>
            </a:r>
            <a:r>
              <a:rPr lang="en-US" sz="3200" b="1" i="1" dirty="0">
                <a:solidFill>
                  <a:schemeClr val="bg2"/>
                </a:solidFill>
                <a:latin typeface="Lato" panose="020F0502020204030203" pitchFamily="34" charset="77"/>
              </a:rPr>
              <a:t>Gordon Parks</a:t>
            </a:r>
            <a:r>
              <a:rPr lang="en-US" sz="3200" i="1" dirty="0">
                <a:solidFill>
                  <a:schemeClr val="bg2"/>
                </a:solidFill>
                <a:latin typeface="Lato" panose="020F0502020204030203" pitchFamily="34" charset="77"/>
              </a:rPr>
              <a:t>.</a:t>
            </a:r>
          </a:p>
        </p:txBody>
      </p:sp>
    </p:spTree>
    <p:extLst>
      <p:ext uri="{BB962C8B-B14F-4D97-AF65-F5344CB8AC3E}">
        <p14:creationId xmlns:p14="http://schemas.microsoft.com/office/powerpoint/2010/main" val="3139498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A Nomadic Youth: Washington, D.C.</a:t>
            </a:r>
            <a:endParaRPr b="1" dirty="0"/>
          </a:p>
        </p:txBody>
      </p:sp>
      <p:sp>
        <p:nvSpPr>
          <p:cNvPr id="6" name="Woodson Principles Critical Thinking and Discussion Questions">
            <a:extLst>
              <a:ext uri="{FF2B5EF4-FFF2-40B4-BE49-F238E27FC236}">
                <a16:creationId xmlns:a16="http://schemas.microsoft.com/office/drawing/2014/main" id="{0FA9AC16-F9A2-CC4C-A004-635F33DFD4E2}"/>
              </a:ext>
            </a:extLst>
          </p:cNvPr>
          <p:cNvSpPr txBox="1">
            <a:spLocks/>
          </p:cNvSpPr>
          <p:nvPr/>
        </p:nvSpPr>
        <p:spPr>
          <a:xfrm>
            <a:off x="3657600" y="2292624"/>
            <a:ext cx="18687606" cy="19797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1950, Sowell got a job as a clerk in Washington, where his sister, Mary Frances, and his brothers lived. That same year, the </a:t>
            </a:r>
            <a:r>
              <a:rPr lang="en-US" sz="3600" i="1" dirty="0">
                <a:latin typeface="Lato" panose="020F0502020204030203" pitchFamily="34" charset="77"/>
                <a:ea typeface="Lato" panose="020F0502020204030203" pitchFamily="34" charset="0"/>
                <a:cs typeface="Lato" panose="020F0502020204030203" pitchFamily="34" charset="0"/>
              </a:rPr>
              <a:t>Washington Star </a:t>
            </a:r>
            <a:r>
              <a:rPr lang="en-US" sz="3600" dirty="0">
                <a:latin typeface="Lato" panose="020F0502020204030203" pitchFamily="34" charset="77"/>
                <a:ea typeface="Lato" panose="020F0502020204030203" pitchFamily="34" charset="0"/>
                <a:cs typeface="Lato" panose="020F0502020204030203" pitchFamily="34" charset="0"/>
              </a:rPr>
              <a:t>published a letter to the editor by Sowell arguing that the District’s public schools should be integrated – his first-ever publication.</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7" name="Woodson Principles Critical Thinking and Discussion Questions">
            <a:extLst>
              <a:ext uri="{FF2B5EF4-FFF2-40B4-BE49-F238E27FC236}">
                <a16:creationId xmlns:a16="http://schemas.microsoft.com/office/drawing/2014/main" id="{0EB9075D-CF4A-EC45-A50D-32CB0553EA67}"/>
              </a:ext>
            </a:extLst>
          </p:cNvPr>
          <p:cNvSpPr txBox="1">
            <a:spLocks/>
          </p:cNvSpPr>
          <p:nvPr/>
        </p:nvSpPr>
        <p:spPr>
          <a:xfrm>
            <a:off x="3657600" y="4508827"/>
            <a:ext cx="8940800" cy="19797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spcBef>
                <a:spcPts val="1200"/>
              </a:spcBef>
              <a:spcAft>
                <a:spcPts val="1200"/>
              </a:spcAft>
            </a:pPr>
            <a:r>
              <a:rPr lang="en-US" sz="3600" dirty="0">
                <a:latin typeface="Lato" panose="020F0502020204030203" pitchFamily="34" charset="77"/>
                <a:ea typeface="Lato" panose="020F0502020204030203" pitchFamily="34" charset="0"/>
                <a:cs typeface="Lato" panose="020F0502020204030203" pitchFamily="34" charset="0"/>
              </a:rPr>
              <a:t>But the city was still very Southern in those days, even if segregation was not as ruthlessly enforced as it was under “Jim Crow” in the Deep South. Sowell recalled: </a:t>
            </a:r>
          </a:p>
          <a:p>
            <a:pPr hangingPunct="1">
              <a:spcBef>
                <a:spcPts val="1200"/>
              </a:spcBef>
              <a:spcAft>
                <a:spcPts val="1200"/>
              </a:spcAft>
            </a:pPr>
            <a:r>
              <a:rPr lang="en-US" sz="3600" dirty="0">
                <a:latin typeface="Lato" panose="020F0502020204030203" pitchFamily="34" charset="77"/>
                <a:ea typeface="Lato" panose="020F0502020204030203" pitchFamily="34" charset="0"/>
                <a:cs typeface="Lato" panose="020F0502020204030203" pitchFamily="34" charset="0"/>
              </a:rPr>
              <a:t>“Washington increasingly got on my nerves. When I went downtown taking pictures, I found it a pain that I could not simply walk into a restaurant and get something to eat when I was hungry ... [W]hites could sit down and eat, but blacks could only eat standing up at the counter. I went hungry rather than subject myself to that.”</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pic>
        <p:nvPicPr>
          <p:cNvPr id="5122" name="Picture 2">
            <a:extLst>
              <a:ext uri="{FF2B5EF4-FFF2-40B4-BE49-F238E27FC236}">
                <a16:creationId xmlns:a16="http://schemas.microsoft.com/office/drawing/2014/main" id="{9C01634C-1BC0-074E-84DC-4BD23C3203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3063749" y="4508827"/>
            <a:ext cx="10977655" cy="8637277"/>
          </a:xfrm>
          <a:prstGeom prst="rect">
            <a:avLst/>
          </a:prstGeom>
          <a:noFill/>
          <a:ln>
            <a:solidFill>
              <a:schemeClr val="tx2">
                <a:lumMod val="10000"/>
              </a:schemeClr>
            </a:solidFill>
          </a:ln>
          <a:effectLst>
            <a:softEdge rad="38712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A9D81EC-068D-BB48-A42C-D6941DF52293}"/>
              </a:ext>
            </a:extLst>
          </p:cNvPr>
          <p:cNvSpPr txBox="1"/>
          <p:nvPr/>
        </p:nvSpPr>
        <p:spPr>
          <a:xfrm>
            <a:off x="3513246" y="11849877"/>
            <a:ext cx="9293894"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Lato" panose="020F0502020204030203" pitchFamily="34" charset="77"/>
              </a:rPr>
              <a:t>Pennsylvania Ave. NW, looking east towards the Capitol, downtown Washington, D.C., circa 1950s.</a:t>
            </a:r>
          </a:p>
        </p:txBody>
      </p:sp>
    </p:spTree>
    <p:extLst>
      <p:ext uri="{BB962C8B-B14F-4D97-AF65-F5344CB8AC3E}">
        <p14:creationId xmlns:p14="http://schemas.microsoft.com/office/powerpoint/2010/main" val="196738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Marine Corps: Parris Island</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4463296"/>
            <a:ext cx="1015305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“Some people say the Marine Corps builds men,” Sowell wrote. “In reality, you had better be a man before you go in.” Basic training was grueling. Meanwhile, the Korean War was raging. Sowell would never see combat, but he had no way of knowing that at the time. Despite feeling the draft had derailed his life just as it was getting back on track, Sowell did develop his lifelong </a:t>
            </a:r>
            <a:r>
              <a:rPr lang="en-US" sz="3600" b="1" dirty="0">
                <a:latin typeface="Lato" panose="020F0502020204030203" pitchFamily="34" charset="77"/>
                <a:ea typeface="Lato" panose="020F0502020204030203" pitchFamily="34" charset="0"/>
                <a:cs typeface="Lato" panose="020F0502020204030203" pitchFamily="34" charset="0"/>
              </a:rPr>
              <a:t>avocation</a:t>
            </a:r>
            <a:r>
              <a:rPr lang="en-US" sz="3600" dirty="0">
                <a:latin typeface="Lato" panose="020F0502020204030203" pitchFamily="34" charset="77"/>
                <a:ea typeface="Lato" panose="020F0502020204030203" pitchFamily="34" charset="0"/>
                <a:cs typeface="Lato" panose="020F0502020204030203" pitchFamily="34" charset="0"/>
              </a:rPr>
              <a:t> in the Marines: photography.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In February 1952, the Corps sent Sowell and a handful of other marines to the Naval Air Base in Pensacola, Florida, for photography class.</a:t>
            </a:r>
          </a:p>
        </p:txBody>
      </p:sp>
      <p:sp>
        <p:nvSpPr>
          <p:cNvPr id="7" name="Woodson Principles Critical Thinking and Discussion Questions">
            <a:extLst>
              <a:ext uri="{FF2B5EF4-FFF2-40B4-BE49-F238E27FC236}">
                <a16:creationId xmlns:a16="http://schemas.microsoft.com/office/drawing/2014/main" id="{7B9EC73E-7DC1-8A4E-BCA4-06F9B334B6ED}"/>
              </a:ext>
            </a:extLst>
          </p:cNvPr>
          <p:cNvSpPr txBox="1">
            <a:spLocks/>
          </p:cNvSpPr>
          <p:nvPr/>
        </p:nvSpPr>
        <p:spPr>
          <a:xfrm>
            <a:off x="3657600" y="2240490"/>
            <a:ext cx="1867978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1951, Sowell was drafted into the United States Marine Corps, and sent to Parris Island, South Carolina for boot camp. “Never in my life did race mean less than during those two months,” Sowell recalled, as the Drill Instructors worked to make </a:t>
            </a:r>
            <a:r>
              <a:rPr lang="en-US" sz="3600" i="1" dirty="0">
                <a:latin typeface="Lato" panose="020F0502020204030203" pitchFamily="34" charset="77"/>
                <a:ea typeface="Lato" panose="020F0502020204030203" pitchFamily="34" charset="0"/>
                <a:cs typeface="Lato" panose="020F0502020204030203" pitchFamily="34" charset="0"/>
              </a:rPr>
              <a:t>all</a:t>
            </a:r>
            <a:r>
              <a:rPr lang="en-US" sz="3600" dirty="0">
                <a:latin typeface="Lato" panose="020F0502020204030203" pitchFamily="34" charset="77"/>
                <a:ea typeface="Lato" panose="020F0502020204030203" pitchFamily="34" charset="0"/>
                <a:cs typeface="Lato" panose="020F0502020204030203" pitchFamily="34" charset="0"/>
              </a:rPr>
              <a:t> recruits miserable.</a:t>
            </a:r>
          </a:p>
        </p:txBody>
      </p:sp>
      <p:pic>
        <p:nvPicPr>
          <p:cNvPr id="3" name="Picture 2">
            <a:extLst>
              <a:ext uri="{FF2B5EF4-FFF2-40B4-BE49-F238E27FC236}">
                <a16:creationId xmlns:a16="http://schemas.microsoft.com/office/drawing/2014/main" id="{20E494E7-3E28-234B-B7A8-B2196B60942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4440631" y="4582115"/>
            <a:ext cx="8942832" cy="7088327"/>
          </a:xfrm>
          <a:prstGeom prst="rect">
            <a:avLst/>
          </a:prstGeom>
          <a:solidFill>
            <a:srgbClr val="FFFFFF"/>
          </a:solidFill>
          <a:ln>
            <a:solidFill>
              <a:schemeClr val="tx2">
                <a:lumMod val="10000"/>
              </a:schemeClr>
            </a:solidFill>
          </a:ln>
        </p:spPr>
      </p:pic>
      <p:sp>
        <p:nvSpPr>
          <p:cNvPr id="8" name="TextBox 7">
            <a:extLst>
              <a:ext uri="{FF2B5EF4-FFF2-40B4-BE49-F238E27FC236}">
                <a16:creationId xmlns:a16="http://schemas.microsoft.com/office/drawing/2014/main" id="{D8E0E579-0626-9447-A244-35F57F40E30C}"/>
              </a:ext>
            </a:extLst>
          </p:cNvPr>
          <p:cNvSpPr txBox="1"/>
          <p:nvPr/>
        </p:nvSpPr>
        <p:spPr>
          <a:xfrm>
            <a:off x="14440631" y="11896317"/>
            <a:ext cx="8942832" cy="9130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i="1" dirty="0">
                <a:solidFill>
                  <a:schemeClr val="bg2"/>
                </a:solidFill>
                <a:latin typeface="Lato" panose="020F0502020204030203" pitchFamily="34" charset="77"/>
              </a:rPr>
              <a:t>Marine recruits fall in line off the train in Yemassee, South Carolina – last stop on the way to Parris Island, c. 1950s.</a:t>
            </a:r>
          </a:p>
        </p:txBody>
      </p:sp>
    </p:spTree>
    <p:extLst>
      <p:ext uri="{BB962C8B-B14F-4D97-AF65-F5344CB8AC3E}">
        <p14:creationId xmlns:p14="http://schemas.microsoft.com/office/powerpoint/2010/main" val="4227596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CDEB7FD-CC48-8A4A-80B2-DF6A134DD326}"/>
              </a:ext>
            </a:extLst>
          </p:cNvPr>
          <p:cNvPicPr>
            <a:picLocks noChangeAspect="1"/>
          </p:cNvPicPr>
          <p:nvPr/>
        </p:nvPicPr>
        <p:blipFill rotWithShape="1">
          <a:blip r:embed="rId3" cstate="print">
            <a:alphaModFix amt="63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15167177" y="1207029"/>
            <a:ext cx="9216823" cy="12370344"/>
          </a:xfrm>
          <a:prstGeom prst="rect">
            <a:avLst/>
          </a:prstGeom>
          <a:effectLst>
            <a:softEdge rad="254980"/>
          </a:effectLst>
        </p:spPr>
      </p:pic>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Marine Corps: A Passion for Pictures</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5931056"/>
            <a:ext cx="1061485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These opportunities – which may well have kept Sowell out of Korea, and out of danger – all came about because Sowell had listed photography as one of his hobbies on a Marine Corps questionnaire.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But as he had in school, Sowell ran into trouble with the authorities, often skirting the rules and regulations of military life. Of the 200 Marines in the photography school, only Sowell had any demerits – and he had 10 of them. </a:t>
            </a:r>
          </a:p>
        </p:txBody>
      </p:sp>
      <p:sp>
        <p:nvSpPr>
          <p:cNvPr id="4" name="Woodson Principles Critical Thinking and Discussion Questions">
            <a:extLst>
              <a:ext uri="{FF2B5EF4-FFF2-40B4-BE49-F238E27FC236}">
                <a16:creationId xmlns:a16="http://schemas.microsoft.com/office/drawing/2014/main" id="{8DF089CB-D9A6-9048-A981-FF9AD4551BA6}"/>
              </a:ext>
            </a:extLst>
          </p:cNvPr>
          <p:cNvSpPr txBox="1">
            <a:spLocks/>
          </p:cNvSpPr>
          <p:nvPr/>
        </p:nvSpPr>
        <p:spPr>
          <a:xfrm>
            <a:off x="3657600" y="2323645"/>
            <a:ext cx="1061485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learned the art and science of photography while juggling other responsibilities of Marine Corps life. In his two years of service, he also demonstrated near-expert sharpshooting skills, earning him a position as pistol instructor.</a:t>
            </a:r>
          </a:p>
        </p:txBody>
      </p:sp>
      <p:pic>
        <p:nvPicPr>
          <p:cNvPr id="3" name="Picture 2">
            <a:extLst>
              <a:ext uri="{FF2B5EF4-FFF2-40B4-BE49-F238E27FC236}">
                <a16:creationId xmlns:a16="http://schemas.microsoft.com/office/drawing/2014/main" id="{5150D40F-13B3-7C4F-A494-510959B8B66C}"/>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colorTemperature colorTemp="6225"/>
                    </a14:imgEffect>
                    <a14:imgEffect>
                      <a14:saturation sat="185000"/>
                    </a14:imgEffect>
                  </a14:imgLayer>
                </a14:imgProps>
              </a:ext>
              <a:ext uri="{28A0092B-C50C-407E-A947-70E740481C1C}">
                <a14:useLocalDpi xmlns:a14="http://schemas.microsoft.com/office/drawing/2010/main" val="0"/>
              </a:ext>
            </a:extLst>
          </a:blip>
          <a:srcRect/>
          <a:stretch/>
        </p:blipFill>
        <p:spPr>
          <a:xfrm rot="1620000">
            <a:off x="17323017" y="4841606"/>
            <a:ext cx="4308563" cy="5886700"/>
          </a:xfrm>
          <a:prstGeom prst="rect">
            <a:avLst/>
          </a:prstGeom>
          <a:ln>
            <a:solidFill>
              <a:schemeClr val="tx2">
                <a:lumMod val="10000"/>
              </a:schemeClr>
            </a:solidFill>
          </a:ln>
        </p:spPr>
      </p:pic>
      <p:sp>
        <p:nvSpPr>
          <p:cNvPr id="7" name="TextBox 6">
            <a:extLst>
              <a:ext uri="{FF2B5EF4-FFF2-40B4-BE49-F238E27FC236}">
                <a16:creationId xmlns:a16="http://schemas.microsoft.com/office/drawing/2014/main" id="{E85EF188-BC82-A041-BF8E-7FBADF1B5B26}"/>
              </a:ext>
            </a:extLst>
          </p:cNvPr>
          <p:cNvSpPr txBox="1"/>
          <p:nvPr/>
        </p:nvSpPr>
        <p:spPr>
          <a:xfrm>
            <a:off x="5995963" y="12208893"/>
            <a:ext cx="9171214"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tx2">
                    <a:lumMod val="10000"/>
                  </a:schemeClr>
                </a:solidFill>
                <a:latin typeface="Lato" panose="020F0502020204030203" pitchFamily="34" charset="77"/>
              </a:rPr>
              <a:t>Sowell in the Marine Corps, 1951</a:t>
            </a:r>
            <a:r>
              <a:rPr lang="en-US" sz="3200" i="1" dirty="0">
                <a:solidFill>
                  <a:schemeClr val="bg2"/>
                </a:solidFill>
                <a:latin typeface="Lato" panose="020F0502020204030203" pitchFamily="34" charset="77"/>
              </a:rPr>
              <a:t>.</a:t>
            </a:r>
          </a:p>
        </p:txBody>
      </p:sp>
    </p:spTree>
    <p:extLst>
      <p:ext uri="{BB962C8B-B14F-4D97-AF65-F5344CB8AC3E}">
        <p14:creationId xmlns:p14="http://schemas.microsoft.com/office/powerpoint/2010/main" val="4165319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10B7DC-BE99-944F-8377-C3F1F7543534}"/>
              </a:ext>
            </a:extLst>
          </p:cNvPr>
          <p:cNvPicPr>
            <a:picLocks noChangeAspect="1"/>
          </p:cNvPicPr>
          <p:nvPr/>
        </p:nvPicPr>
        <p:blipFill rotWithShape="1">
          <a:blip r:embed="rId3" cstate="print">
            <a:alphaModFix amt="97000"/>
            <a:extLst>
              <a:ext uri="{28A0092B-C50C-407E-A947-70E740481C1C}">
                <a14:useLocalDpi xmlns:a14="http://schemas.microsoft.com/office/drawing/2010/main" val="0"/>
              </a:ext>
            </a:extLst>
          </a:blip>
          <a:srcRect/>
          <a:stretch/>
        </p:blipFill>
        <p:spPr>
          <a:xfrm>
            <a:off x="14045575" y="4665068"/>
            <a:ext cx="14252804" cy="9050932"/>
          </a:xfrm>
          <a:prstGeom prst="rect">
            <a:avLst/>
          </a:prstGeom>
          <a:effectLst>
            <a:softEdge rad="69769"/>
          </a:effectLst>
        </p:spPr>
      </p:pic>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Marine Corps: Camp Lejune</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19271"/>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Sowell’s disdain for military discipline often created conflict with commanding officers and other Marines. “As elsewhere throughout my life,” Sowell wrote, “I made enough enemies to get me in trouble and enough friends to get me out. Luck at crucial times also helped.” </a:t>
            </a: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4" name="Woodson Principles Critical Thinking and Discussion Questions">
            <a:extLst>
              <a:ext uri="{FF2B5EF4-FFF2-40B4-BE49-F238E27FC236}">
                <a16:creationId xmlns:a16="http://schemas.microsoft.com/office/drawing/2014/main" id="{9D05069F-F730-EF4A-B6BB-CF0A03FD6E3E}"/>
              </a:ext>
            </a:extLst>
          </p:cNvPr>
          <p:cNvSpPr txBox="1">
            <a:spLocks/>
          </p:cNvSpPr>
          <p:nvPr/>
        </p:nvSpPr>
        <p:spPr>
          <a:xfrm>
            <a:off x="3657600" y="4665068"/>
            <a:ext cx="101456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It was also an early glimpse into the functions of government bureaucracy. Once, when Sowell complained that his best photographs of Marine reservists would not be published, the public information officer snapped that the images – of men sweating uncomfortably and performing “menial chores” like picking up shell casings – did not fit the Marines’ public relations image: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“We’re not here to tell the truth. We are here to perpetuate the big lie. Now, the sooner you understand that, the better it will be for all of us.”</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881545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Harvard and Columbia</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416995"/>
            <a:ext cx="182990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went back to Washington, D.C., after his discharge and did a stint in night school at Howard University. But his high test scores allowed him to transfer to Harvard. He would eventually graduate </a:t>
            </a:r>
            <a:r>
              <a:rPr lang="en-US" sz="3600" i="1" dirty="0">
                <a:latin typeface="Lato" panose="020F0502020204030203" pitchFamily="34" charset="77"/>
                <a:ea typeface="Lato" panose="020F0502020204030203" pitchFamily="34" charset="0"/>
                <a:cs typeface="Lato" panose="020F0502020204030203" pitchFamily="34" charset="0"/>
              </a:rPr>
              <a:t>magna cum laude</a:t>
            </a:r>
            <a:r>
              <a:rPr lang="en-US" sz="3600" dirty="0">
                <a:latin typeface="Lato" panose="020F0502020204030203" pitchFamily="34" charset="77"/>
                <a:ea typeface="Lato" panose="020F0502020204030203" pitchFamily="34" charset="0"/>
                <a:cs typeface="Lato" panose="020F0502020204030203" pitchFamily="34" charset="0"/>
              </a:rPr>
              <a:t> with a degree in economics.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r>
              <a:rPr lang="en-US" sz="3600" dirty="0">
                <a:latin typeface="Lato" panose="020F0502020204030203" pitchFamily="34" charset="77"/>
                <a:ea typeface="Lato" panose="020F0502020204030203" pitchFamily="34" charset="0"/>
                <a:cs typeface="Lato" panose="020F0502020204030203" pitchFamily="34" charset="0"/>
              </a:rPr>
              <a:t>Next, Sowell attended Columbia University to receive a master’s in economics, studying under star professor and future Federal Reserve chairman Arthur Burns. Building on his work at Harvard, Sowell wrote his thesis on Karl Marx’s theory of the business cycle. Determined not to be influenced by other scholars of Marx, his approach to the work was simply to “read right through the three volumes of </a:t>
            </a:r>
            <a:r>
              <a:rPr lang="en-US" sz="3600" i="1" dirty="0">
                <a:latin typeface="Lato" panose="020F0502020204030203" pitchFamily="34" charset="77"/>
                <a:ea typeface="Lato" panose="020F0502020204030203" pitchFamily="34" charset="0"/>
                <a:cs typeface="Lato" panose="020F0502020204030203" pitchFamily="34" charset="0"/>
              </a:rPr>
              <a:t>Capital</a:t>
            </a:r>
            <a:r>
              <a:rPr lang="en-US" sz="3600" dirty="0">
                <a:latin typeface="Lato" panose="020F0502020204030203" pitchFamily="34" charset="77"/>
                <a:ea typeface="Lato" panose="020F0502020204030203" pitchFamily="34" charset="0"/>
                <a:cs typeface="Lato" panose="020F0502020204030203" pitchFamily="34" charset="0"/>
              </a:rPr>
              <a:t> and make up my own mind.”</a:t>
            </a:r>
            <a:br>
              <a:rPr lang="en-US" sz="3600" dirty="0">
                <a:latin typeface="Lato" panose="020F0502020204030203" pitchFamily="34" charset="77"/>
                <a:ea typeface="Lato" panose="020F0502020204030203" pitchFamily="34" charset="0"/>
                <a:cs typeface="Lato" panose="020F0502020204030203" pitchFamily="34" charset="0"/>
              </a:rPr>
            </a:br>
            <a:endParaRPr lang="en-US" sz="3600" dirty="0">
              <a:latin typeface="Lato" panose="020F0502020204030203" pitchFamily="34" charset="77"/>
              <a:ea typeface="Lato" panose="020F0502020204030203" pitchFamily="34" charset="0"/>
              <a:cs typeface="Lato" panose="020F0502020204030203" pitchFamily="34" charset="0"/>
            </a:endParaRPr>
          </a:p>
          <a:p>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3657600" y="8093081"/>
            <a:ext cx="974667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Much later in life, when asked why he chose economics, Sowell answered: “It was my best subject, and it just made sense to me.”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How do we choose our careers? What are the signs that you should devote parts of your life to a certain subject or type of work?</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8" name="Picture 7">
            <a:extLst>
              <a:ext uri="{FF2B5EF4-FFF2-40B4-BE49-F238E27FC236}">
                <a16:creationId xmlns:a16="http://schemas.microsoft.com/office/drawing/2014/main" id="{B41D66E6-E535-174B-B12A-DC8130DE37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656498" y="8093081"/>
            <a:ext cx="9331022" cy="5348886"/>
          </a:xfrm>
          <a:prstGeom prst="rect">
            <a:avLst/>
          </a:prstGeom>
          <a:effectLst>
            <a:softEdge rad="72218"/>
          </a:effectLst>
        </p:spPr>
      </p:pic>
    </p:spTree>
    <p:extLst>
      <p:ext uri="{BB962C8B-B14F-4D97-AF65-F5344CB8AC3E}">
        <p14:creationId xmlns:p14="http://schemas.microsoft.com/office/powerpoint/2010/main" val="3035053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Sowell the Marxist</a:t>
            </a:r>
            <a:br>
              <a:rPr lang="en-US" b="1" dirty="0"/>
            </a:br>
            <a:endParaRPr b="1" dirty="0"/>
          </a:p>
        </p:txBody>
      </p:sp>
      <p:pic>
        <p:nvPicPr>
          <p:cNvPr id="3" name="Picture 2">
            <a:extLst>
              <a:ext uri="{FF2B5EF4-FFF2-40B4-BE49-F238E27FC236}">
                <a16:creationId xmlns:a16="http://schemas.microsoft.com/office/drawing/2014/main" id="{4B2EF84E-84F5-CA4A-A8A1-FAAF65419DD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rot="21600000">
            <a:off x="16459200" y="1280160"/>
            <a:ext cx="6952819" cy="10515728"/>
          </a:xfrm>
          <a:prstGeom prst="rect">
            <a:avLst/>
          </a:prstGeom>
          <a:ln w="25400">
            <a:solidFill>
              <a:schemeClr val="tx2">
                <a:lumMod val="10000"/>
              </a:schemeClr>
            </a:solidFill>
          </a:ln>
          <a:effectLst>
            <a:softEdge rad="173675"/>
          </a:effectLst>
        </p:spPr>
      </p:pic>
      <p:sp>
        <p:nvSpPr>
          <p:cNvPr id="6" name="TextBox 5">
            <a:extLst>
              <a:ext uri="{FF2B5EF4-FFF2-40B4-BE49-F238E27FC236}">
                <a16:creationId xmlns:a16="http://schemas.microsoft.com/office/drawing/2014/main" id="{BEAC1ED5-C01C-714B-9A40-40AE0E6110F8}"/>
              </a:ext>
            </a:extLst>
          </p:cNvPr>
          <p:cNvSpPr txBox="1"/>
          <p:nvPr/>
        </p:nvSpPr>
        <p:spPr>
          <a:xfrm>
            <a:off x="16683913" y="11868390"/>
            <a:ext cx="6716428"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Thomas Sowell in the 1960s</a:t>
            </a:r>
            <a:r>
              <a:rPr lang="en-US" sz="3200" dirty="0">
                <a:solidFill>
                  <a:schemeClr val="bg2"/>
                </a:solidFill>
                <a:latin typeface="Lato" panose="020F0502020204030203" pitchFamily="34" charset="77"/>
              </a:rPr>
              <a:t>.</a:t>
            </a:r>
            <a:endParaRPr lang="en-US" sz="3200" i="1" dirty="0">
              <a:solidFill>
                <a:schemeClr val="bg2"/>
              </a:solidFill>
              <a:latin typeface="Lato" panose="020F0502020204030203" pitchFamily="34" charset="77"/>
              <a:sym typeface="Bodoni SvtyTwo ITC TT-Book"/>
            </a:endParaRPr>
          </a:p>
        </p:txBody>
      </p:sp>
      <p:sp>
        <p:nvSpPr>
          <p:cNvPr id="8" name="Woodson Principles Critical Thinking and Discussion Questions">
            <a:extLst>
              <a:ext uri="{FF2B5EF4-FFF2-40B4-BE49-F238E27FC236}">
                <a16:creationId xmlns:a16="http://schemas.microsoft.com/office/drawing/2014/main" id="{ED03B211-FB2B-5D46-BDBD-9E530B92A008}"/>
              </a:ext>
            </a:extLst>
          </p:cNvPr>
          <p:cNvSpPr txBox="1">
            <a:spLocks/>
          </p:cNvSpPr>
          <p:nvPr/>
        </p:nvSpPr>
        <p:spPr>
          <a:xfrm>
            <a:off x="4341873" y="8462275"/>
            <a:ext cx="911809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
        <p:nvSpPr>
          <p:cNvPr id="10" name="Woodson Principles Critical Thinking and Discussion Questions">
            <a:extLst>
              <a:ext uri="{FF2B5EF4-FFF2-40B4-BE49-F238E27FC236}">
                <a16:creationId xmlns:a16="http://schemas.microsoft.com/office/drawing/2014/main" id="{AB747DFC-B6AA-DE4E-8FFD-97D995E4C6FF}"/>
              </a:ext>
            </a:extLst>
          </p:cNvPr>
          <p:cNvSpPr txBox="1">
            <a:spLocks/>
          </p:cNvSpPr>
          <p:nvPr/>
        </p:nvSpPr>
        <p:spPr>
          <a:xfrm>
            <a:off x="3657600" y="2430331"/>
            <a:ext cx="1207034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Like many young people before him, Sowell was drawn to socialism, beginning in his early 20s. The writings of Karl Marx were, in fact, Sowell’s introduction to economics.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Sowell’s </a:t>
            </a:r>
            <a:r>
              <a:rPr lang="en-US" sz="3600" b="1" dirty="0">
                <a:latin typeface="Lato" panose="020F0502020204030203" pitchFamily="34" charset="77"/>
                <a:ea typeface="Lato" panose="020F0502020204030203" pitchFamily="34" charset="0"/>
                <a:cs typeface="Lato" panose="020F0502020204030203" pitchFamily="34" charset="0"/>
              </a:rPr>
              <a:t>hardscrabble</a:t>
            </a:r>
            <a:r>
              <a:rPr lang="en-US" sz="3600" dirty="0">
                <a:latin typeface="Lato" panose="020F0502020204030203" pitchFamily="34" charset="77"/>
                <a:ea typeface="Lato" panose="020F0502020204030203" pitchFamily="34" charset="0"/>
                <a:cs typeface="Lato" panose="020F0502020204030203" pitchFamily="34" charset="0"/>
              </a:rPr>
              <a:t> life inclined him to Marx’s worldview, with its emphasis on inequality and class conflict.</a:t>
            </a:r>
          </a:p>
        </p:txBody>
      </p:sp>
      <p:sp>
        <p:nvSpPr>
          <p:cNvPr id="12" name="Woodson Principles Critical Thinking and Discussion Questions">
            <a:extLst>
              <a:ext uri="{FF2B5EF4-FFF2-40B4-BE49-F238E27FC236}">
                <a16:creationId xmlns:a16="http://schemas.microsoft.com/office/drawing/2014/main" id="{17EB652C-3CB2-B94D-9039-0428351AE125}"/>
              </a:ext>
            </a:extLst>
          </p:cNvPr>
          <p:cNvSpPr txBox="1">
            <a:spLocks/>
          </p:cNvSpPr>
          <p:nvPr/>
        </p:nvSpPr>
        <p:spPr>
          <a:xfrm>
            <a:off x="3657599" y="6608249"/>
            <a:ext cx="1207034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a:t>
            </a:r>
            <a:r>
              <a:rPr lang="en-US" sz="3600" i="1" dirty="0">
                <a:latin typeface="Lato" panose="020F0502020204030203" pitchFamily="34" charset="77"/>
                <a:ea typeface="Lato" panose="020F0502020204030203" pitchFamily="34" charset="0"/>
                <a:cs typeface="Lato" panose="020F0502020204030203" pitchFamily="34" charset="0"/>
              </a:rPr>
              <a:t>Marxism </a:t>
            </a:r>
            <a:r>
              <a:rPr lang="en-US" sz="3600" dirty="0">
                <a:latin typeface="Lato" panose="020F0502020204030203" pitchFamily="34" charset="77"/>
                <a:ea typeface="Lato" panose="020F0502020204030203" pitchFamily="34" charset="0"/>
                <a:cs typeface="Lato" panose="020F0502020204030203" pitchFamily="34" charset="0"/>
              </a:rPr>
              <a:t>(1985), Sowell wrote that Marx “took the overwhelming complexity of the real world and made the parts fall into place, in a way that was intellectually exhilarating.”</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As Jason L. Riley, columnist for the </a:t>
            </a:r>
            <a:r>
              <a:rPr lang="en-US" sz="3600" i="1" dirty="0">
                <a:latin typeface="Lato" panose="020F0502020204030203" pitchFamily="34" charset="77"/>
                <a:ea typeface="Lato" panose="020F0502020204030203" pitchFamily="34" charset="0"/>
                <a:cs typeface="Lato" panose="020F0502020204030203" pitchFamily="34" charset="0"/>
              </a:rPr>
              <a:t>Wall Street Journal</a:t>
            </a:r>
            <a:r>
              <a:rPr lang="en-US" sz="3600" dirty="0">
                <a:latin typeface="Lato" panose="020F0502020204030203" pitchFamily="34" charset="77"/>
                <a:ea typeface="Lato" panose="020F0502020204030203" pitchFamily="34" charset="0"/>
                <a:cs typeface="Lato" panose="020F0502020204030203" pitchFamily="34" charset="0"/>
              </a:rPr>
              <a:t> and author of </a:t>
            </a:r>
            <a:r>
              <a:rPr lang="en-US" sz="3600" i="1" dirty="0">
                <a:latin typeface="Lato" panose="020F0502020204030203" pitchFamily="34" charset="77"/>
                <a:ea typeface="Lato" panose="020F0502020204030203" pitchFamily="34" charset="0"/>
                <a:cs typeface="Lato" panose="020F0502020204030203" pitchFamily="34" charset="0"/>
              </a:rPr>
              <a:t>Maverick</a:t>
            </a:r>
            <a:r>
              <a:rPr lang="en-US" sz="3600" dirty="0">
                <a:latin typeface="Lato" panose="020F0502020204030203" pitchFamily="34" charset="77"/>
                <a:ea typeface="Lato" panose="020F0502020204030203" pitchFamily="34" charset="0"/>
                <a:cs typeface="Lato" panose="020F0502020204030203" pitchFamily="34" charset="0"/>
              </a:rPr>
              <a:t> (2021), a biography of Sowell and an overview of his major works, observed:</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6931783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Sowell the Marxist</a:t>
            </a:r>
            <a:br>
              <a:rPr lang="en-US" sz="7200" b="1" dirty="0"/>
            </a:br>
            <a:br>
              <a:rPr lang="en-US" b="1" dirty="0"/>
            </a:br>
            <a:endParaRPr b="1" dirty="0"/>
          </a:p>
        </p:txBody>
      </p:sp>
      <p:pic>
        <p:nvPicPr>
          <p:cNvPr id="3" name="Picture 2">
            <a:extLst>
              <a:ext uri="{FF2B5EF4-FFF2-40B4-BE49-F238E27FC236}">
                <a16:creationId xmlns:a16="http://schemas.microsoft.com/office/drawing/2014/main" id="{4B2EF84E-84F5-CA4A-A8A1-FAAF65419DD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rot="21600000">
            <a:off x="16459200" y="1280160"/>
            <a:ext cx="6482471" cy="9804355"/>
          </a:xfrm>
          <a:prstGeom prst="rect">
            <a:avLst/>
          </a:prstGeom>
          <a:ln w="25400">
            <a:solidFill>
              <a:schemeClr val="tx2">
                <a:lumMod val="10000"/>
              </a:schemeClr>
            </a:solidFill>
          </a:ln>
          <a:effectLst>
            <a:softEdge rad="173675"/>
          </a:effectLst>
        </p:spPr>
      </p:pic>
      <p:sp>
        <p:nvSpPr>
          <p:cNvPr id="6" name="TextBox 5">
            <a:extLst>
              <a:ext uri="{FF2B5EF4-FFF2-40B4-BE49-F238E27FC236}">
                <a16:creationId xmlns:a16="http://schemas.microsoft.com/office/drawing/2014/main" id="{BEAC1ED5-C01C-714B-9A40-40AE0E6110F8}"/>
              </a:ext>
            </a:extLst>
          </p:cNvPr>
          <p:cNvSpPr txBox="1"/>
          <p:nvPr/>
        </p:nvSpPr>
        <p:spPr>
          <a:xfrm>
            <a:off x="16885006" y="11095598"/>
            <a:ext cx="5630859"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3200" i="1" dirty="0">
                <a:solidFill>
                  <a:schemeClr val="bg2"/>
                </a:solidFill>
                <a:latin typeface="Lato" panose="020F0502020204030203" pitchFamily="34" charset="77"/>
              </a:rPr>
              <a:t>German sociologist Karl Marx, central theorist of communism and socialism, in 1875.</a:t>
            </a:r>
            <a:endParaRPr lang="en-US" sz="3200" i="1" dirty="0">
              <a:solidFill>
                <a:schemeClr val="bg2"/>
              </a:solidFill>
              <a:latin typeface="Lato" panose="020F0502020204030203" pitchFamily="34" charset="77"/>
              <a:sym typeface="Bodoni SvtyTwo ITC TT-Book"/>
            </a:endParaRPr>
          </a:p>
        </p:txBody>
      </p:sp>
      <p:sp>
        <p:nvSpPr>
          <p:cNvPr id="8" name="Woodson Principles Critical Thinking and Discussion Questions">
            <a:extLst>
              <a:ext uri="{FF2B5EF4-FFF2-40B4-BE49-F238E27FC236}">
                <a16:creationId xmlns:a16="http://schemas.microsoft.com/office/drawing/2014/main" id="{ED03B211-FB2B-5D46-BDBD-9E530B92A008}"/>
              </a:ext>
            </a:extLst>
          </p:cNvPr>
          <p:cNvSpPr txBox="1">
            <a:spLocks/>
          </p:cNvSpPr>
          <p:nvPr/>
        </p:nvSpPr>
        <p:spPr>
          <a:xfrm>
            <a:off x="4341873" y="8462275"/>
            <a:ext cx="911809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
        <p:nvSpPr>
          <p:cNvPr id="7" name="Woodson Principles Critical Thinking and Discussion Questions">
            <a:extLst>
              <a:ext uri="{FF2B5EF4-FFF2-40B4-BE49-F238E27FC236}">
                <a16:creationId xmlns:a16="http://schemas.microsoft.com/office/drawing/2014/main" id="{834C65D4-F941-174D-826B-260335F81543}"/>
              </a:ext>
            </a:extLst>
          </p:cNvPr>
          <p:cNvSpPr txBox="1">
            <a:spLocks/>
          </p:cNvSpPr>
          <p:nvPr/>
        </p:nvSpPr>
        <p:spPr>
          <a:xfrm>
            <a:off x="3657600" y="8828034"/>
            <a:ext cx="1220876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always believed in reading widely and deeply, so he read Marx’s many critics, too. But they didn’t dissuade him. Even later in his career, when he became totally disillusioned with Marxism and socialism, he continued to understand its emotional and intellectual appeal in ways that few conservatives or libertarians managed to grasp.</a:t>
            </a:r>
          </a:p>
        </p:txBody>
      </p:sp>
      <p:sp>
        <p:nvSpPr>
          <p:cNvPr id="11" name="Rectangle 10">
            <a:extLst>
              <a:ext uri="{FF2B5EF4-FFF2-40B4-BE49-F238E27FC236}">
                <a16:creationId xmlns:a16="http://schemas.microsoft.com/office/drawing/2014/main" id="{2977D3D8-2D70-8D49-A207-B2BE957D4152}"/>
              </a:ext>
            </a:extLst>
          </p:cNvPr>
          <p:cNvSpPr/>
          <p:nvPr/>
        </p:nvSpPr>
        <p:spPr>
          <a:xfrm>
            <a:off x="3657600" y="2228751"/>
            <a:ext cx="12208766" cy="6186309"/>
          </a:xfrm>
          <a:prstGeom prst="rect">
            <a:avLst/>
          </a:prstGeom>
        </p:spPr>
        <p:txBody>
          <a:bodyPr wrap="square">
            <a:spAutoFit/>
          </a:bodyPr>
          <a:lstStyle/>
          <a:p>
            <a:r>
              <a:rPr lang="en-US" sz="3600" dirty="0">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rPr>
              <a:t>“It's not hard to contemplate why a black person born during the Great Depression in the Jim Crow South and then raised in urban ghettos might find the precepts of Marxism persuasive. </a:t>
            </a:r>
          </a:p>
          <a:p>
            <a:endParaRPr lang="en-US" sz="3600" dirty="0">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endParaRPr>
          </a:p>
          <a:p>
            <a:r>
              <a:rPr lang="en-US" sz="3600" dirty="0">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rPr>
              <a:t>The cruel capitalists, the greedy bourgeoisie, the oppressed masses, the coming revolution that will finally relieve the struggling proletariat from despair – this outlook had a certain appeal to Sowell. ‘These ideas seemed to explain so much and they explained it in a way to which my grim experience made me very receptive,’ he later wrote.”</a:t>
            </a:r>
          </a:p>
        </p:txBody>
      </p:sp>
    </p:spTree>
    <p:extLst>
      <p:ext uri="{BB962C8B-B14F-4D97-AF65-F5344CB8AC3E}">
        <p14:creationId xmlns:p14="http://schemas.microsoft.com/office/powerpoint/2010/main" val="137962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University of Chicago</a:t>
            </a:r>
            <a:br>
              <a:rPr lang="en-US" b="1" dirty="0"/>
            </a:br>
            <a:endParaRPr b="1" dirty="0"/>
          </a:p>
        </p:txBody>
      </p:sp>
      <p:pic>
        <p:nvPicPr>
          <p:cNvPr id="3" name="Picture 2">
            <a:extLst>
              <a:ext uri="{FF2B5EF4-FFF2-40B4-BE49-F238E27FC236}">
                <a16:creationId xmlns:a16="http://schemas.microsoft.com/office/drawing/2014/main" id="{CB560E5B-C1EA-B749-9B6D-F32309A2DC0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91346" y="7019847"/>
            <a:ext cx="20500847" cy="6031135"/>
          </a:xfrm>
          <a:prstGeom prst="rect">
            <a:avLst/>
          </a:prstGeom>
          <a:effectLst>
            <a:softEdge rad="153969"/>
          </a:effectLst>
        </p:spPr>
      </p:pic>
      <p:sp>
        <p:nvSpPr>
          <p:cNvPr id="8" name="Woodson Principles Critical Thinking and Discussion Questions">
            <a:extLst>
              <a:ext uri="{FF2B5EF4-FFF2-40B4-BE49-F238E27FC236}">
                <a16:creationId xmlns:a16="http://schemas.microsoft.com/office/drawing/2014/main" id="{5DE3597A-D50B-D24A-A015-63EE3F782412}"/>
              </a:ext>
            </a:extLst>
          </p:cNvPr>
          <p:cNvSpPr txBox="1">
            <a:spLocks/>
          </p:cNvSpPr>
          <p:nvPr/>
        </p:nvSpPr>
        <p:spPr>
          <a:xfrm>
            <a:off x="3657600" y="2277070"/>
            <a:ext cx="1800120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latin typeface="Lato" panose="020F0502020204030203" pitchFamily="34" charset="77"/>
                <a:ea typeface="Lato" panose="020F0502020204030203" pitchFamily="34" charset="0"/>
                <a:cs typeface="Lato" panose="020F0502020204030203" pitchFamily="34" charset="0"/>
              </a:rPr>
              <a:t>Burns wrote Sowell a strong recommendation for a doctoral fellowship at the University of Chicago, where he began his PhD studies under future Nobel Prize winner George Stigler in 1960. Sowell’s dissertation was an analysis of Say’s law, “a classical economics principle holding that supplies of goods and services create their own demands.” </a:t>
            </a:r>
          </a:p>
          <a:p>
            <a:endParaRPr lang="en-US" sz="3600" dirty="0">
              <a:latin typeface="Lato" panose="020F0502020204030203" pitchFamily="34" charset="77"/>
              <a:ea typeface="Lato" panose="020F0502020204030203" pitchFamily="34" charset="0"/>
              <a:cs typeface="Lato" panose="020F0502020204030203" pitchFamily="34" charset="0"/>
            </a:endParaRPr>
          </a:p>
          <a:p>
            <a:r>
              <a:rPr lang="en-US" sz="3600" dirty="0">
                <a:latin typeface="Lato" panose="020F0502020204030203" pitchFamily="34" charset="77"/>
                <a:ea typeface="Lato" panose="020F0502020204030203" pitchFamily="34" charset="0"/>
                <a:cs typeface="Lato" panose="020F0502020204030203" pitchFamily="34" charset="0"/>
              </a:rPr>
              <a:t>Portions of this thesis were later published in scholarly journals and are recognized as major technical works on the topic. Despite intellectual disagreements, Chicago faculty supported Sowell’s work and helped him secure funding and fellowships.</a:t>
            </a:r>
          </a:p>
        </p:txBody>
      </p:sp>
    </p:spTree>
    <p:extLst>
      <p:ext uri="{BB962C8B-B14F-4D97-AF65-F5344CB8AC3E}">
        <p14:creationId xmlns:p14="http://schemas.microsoft.com/office/powerpoint/2010/main" val="368306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University of Chicago: Milton Friedman</a:t>
            </a:r>
            <a:endParaRPr b="1" dirty="0"/>
          </a:p>
        </p:txBody>
      </p:sp>
      <p:pic>
        <p:nvPicPr>
          <p:cNvPr id="3" name="Picture 2">
            <a:extLst>
              <a:ext uri="{FF2B5EF4-FFF2-40B4-BE49-F238E27FC236}">
                <a16:creationId xmlns:a16="http://schemas.microsoft.com/office/drawing/2014/main" id="{6895EE66-D66F-7843-BBE7-6B0A71E84F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270018" y="2374386"/>
            <a:ext cx="7623507" cy="7007586"/>
          </a:xfrm>
          <a:prstGeom prst="rect">
            <a:avLst/>
          </a:prstGeom>
          <a:ln>
            <a:solidFill>
              <a:schemeClr val="tx2">
                <a:lumMod val="10000"/>
              </a:schemeClr>
            </a:solidFill>
          </a:ln>
        </p:spPr>
      </p:pic>
      <p:sp>
        <p:nvSpPr>
          <p:cNvPr id="6" name="TextBox 5">
            <a:extLst>
              <a:ext uri="{FF2B5EF4-FFF2-40B4-BE49-F238E27FC236}">
                <a16:creationId xmlns:a16="http://schemas.microsoft.com/office/drawing/2014/main" id="{AD79B3D5-4C2F-C84F-A60B-D197C8E29069}"/>
              </a:ext>
            </a:extLst>
          </p:cNvPr>
          <p:cNvSpPr txBox="1"/>
          <p:nvPr/>
        </p:nvSpPr>
        <p:spPr>
          <a:xfrm>
            <a:off x="15270018" y="9490407"/>
            <a:ext cx="7623507" cy="25135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3200" i="1" dirty="0">
                <a:solidFill>
                  <a:schemeClr val="bg2"/>
                </a:solidFill>
                <a:latin typeface="Lato" panose="020F0502020204030203" pitchFamily="34" charset="77"/>
                <a:sym typeface="Bodoni SvtyTwo ITC TT-Book"/>
              </a:rPr>
              <a:t>Key figure of the </a:t>
            </a:r>
            <a:r>
              <a:rPr lang="en-US" sz="3200" i="1" dirty="0">
                <a:solidFill>
                  <a:schemeClr val="bg2"/>
                </a:solidFill>
                <a:latin typeface="Lato" panose="020F0502020204030203" pitchFamily="34" charset="77"/>
              </a:rPr>
              <a:t>”Chicago school” of economics, defender of free-market capitalism, and Sowell’s early teacher and mentor, </a:t>
            </a:r>
            <a:r>
              <a:rPr lang="en-US" sz="3200" b="1" i="1" dirty="0">
                <a:solidFill>
                  <a:schemeClr val="bg2"/>
                </a:solidFill>
                <a:latin typeface="Lato" panose="020F0502020204030203" pitchFamily="34" charset="77"/>
              </a:rPr>
              <a:t>Milton Friedman, </a:t>
            </a:r>
            <a:r>
              <a:rPr lang="en-US" sz="3200" i="1" dirty="0">
                <a:solidFill>
                  <a:schemeClr val="bg2"/>
                </a:solidFill>
                <a:latin typeface="Lato" panose="020F0502020204030203" pitchFamily="34" charset="77"/>
              </a:rPr>
              <a:t>during his 1976 Nobel Prize in Economic Sciences speech.</a:t>
            </a:r>
            <a:endParaRPr lang="en-US" sz="3200" i="1" dirty="0">
              <a:solidFill>
                <a:schemeClr val="bg2"/>
              </a:solidFill>
              <a:latin typeface="Lato" panose="020F0502020204030203" pitchFamily="34" charset="77"/>
              <a:sym typeface="Bodoni SvtyTwo ITC TT-Book"/>
            </a:endParaRPr>
          </a:p>
        </p:txBody>
      </p:sp>
      <p:sp>
        <p:nvSpPr>
          <p:cNvPr id="7" name="Woodson Principles Critical Thinking and Discussion Questions">
            <a:extLst>
              <a:ext uri="{FF2B5EF4-FFF2-40B4-BE49-F238E27FC236}">
                <a16:creationId xmlns:a16="http://schemas.microsoft.com/office/drawing/2014/main" id="{C9DD757E-794E-2446-8380-0CCE00A07F48}"/>
              </a:ext>
            </a:extLst>
          </p:cNvPr>
          <p:cNvSpPr txBox="1">
            <a:spLocks/>
          </p:cNvSpPr>
          <p:nvPr/>
        </p:nvSpPr>
        <p:spPr>
          <a:xfrm>
            <a:off x="3657599" y="6858000"/>
            <a:ext cx="1058209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took Friedman’s price theory class and was impressed by his high standards for class conduct and student performance. Sowell was once irked to receive a “B” on an exam – only to discover that Friedman had awarded only two Bs, and </a:t>
            </a:r>
            <a:r>
              <a:rPr lang="en-US" sz="3600" i="1" dirty="0">
                <a:latin typeface="Lato" panose="020F0502020204030203" pitchFamily="34" charset="77"/>
                <a:ea typeface="Lato" panose="020F0502020204030203" pitchFamily="34" charset="0"/>
                <a:cs typeface="Lato" panose="020F0502020204030203" pitchFamily="34" charset="0"/>
              </a:rPr>
              <a:t>no </a:t>
            </a:r>
            <a:r>
              <a:rPr lang="en-US" sz="3600" dirty="0">
                <a:latin typeface="Lato" panose="020F0502020204030203" pitchFamily="34" charset="77"/>
                <a:ea typeface="Lato" panose="020F0502020204030203" pitchFamily="34" charset="0"/>
                <a:cs typeface="Lato" panose="020F0502020204030203" pitchFamily="34" charset="0"/>
              </a:rPr>
              <a:t>As!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Both Friedman and Stigler became Sowell’s advocates, mentors, and eventual colleagues.</a:t>
            </a:r>
          </a:p>
        </p:txBody>
      </p:sp>
      <p:sp>
        <p:nvSpPr>
          <p:cNvPr id="8" name="Woodson Principles Critical Thinking and Discussion Questions">
            <a:extLst>
              <a:ext uri="{FF2B5EF4-FFF2-40B4-BE49-F238E27FC236}">
                <a16:creationId xmlns:a16="http://schemas.microsoft.com/office/drawing/2014/main" id="{9FFD46EE-8359-A049-B148-24547B7C9D95}"/>
              </a:ext>
            </a:extLst>
          </p:cNvPr>
          <p:cNvSpPr txBox="1">
            <a:spLocks/>
          </p:cNvSpPr>
          <p:nvPr/>
        </p:nvSpPr>
        <p:spPr>
          <a:xfrm>
            <a:off x="3657600" y="2374386"/>
            <a:ext cx="10582098"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Chicago’s most famous professor at the time was Milton Friedman, future Nobel Prize winner and godfather of the classically-liberal school of economic thought later known as the “Chicago School.” Friedman helped turn policy-makers away from ideas that drove government interventions into the economy like the “New Deal” of the 1930s.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609709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Thomas Sowell: Economist and Social Theorist</a:t>
            </a: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492928"/>
            <a:ext cx="1059509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What does it mean to “solve” a social problem? Are such solutions even possible?</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Why is the moral and political vision of the progressive Left so appealing? Why are so many intellectuals drawn to Marxism and socialism?</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Why does America, and many other countries, seem afflicted by permanent ideological division?</a:t>
            </a:r>
          </a:p>
        </p:txBody>
      </p:sp>
      <p:sp>
        <p:nvSpPr>
          <p:cNvPr id="4" name="Woodson Principles Critical Thinking and Discussion Questions">
            <a:extLst>
              <a:ext uri="{FF2B5EF4-FFF2-40B4-BE49-F238E27FC236}">
                <a16:creationId xmlns:a16="http://schemas.microsoft.com/office/drawing/2014/main" id="{87A04F94-F006-7D47-AA04-73DCF256B5EA}"/>
              </a:ext>
            </a:extLst>
          </p:cNvPr>
          <p:cNvSpPr txBox="1">
            <a:spLocks/>
          </p:cNvSpPr>
          <p:nvPr/>
        </p:nvSpPr>
        <p:spPr>
          <a:xfrm>
            <a:off x="3657600" y="8123828"/>
            <a:ext cx="1037057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If you’ve thought about – or even argued about – these questions, </a:t>
            </a:r>
            <a:r>
              <a:rPr lang="en-US" sz="3600" b="1" dirty="0">
                <a:latin typeface="Lato" panose="020F0502020204030203" pitchFamily="34" charset="77"/>
                <a:ea typeface="Lato" panose="020F0502020204030203" pitchFamily="34" charset="0"/>
                <a:cs typeface="Lato" panose="020F0502020204030203" pitchFamily="34" charset="0"/>
              </a:rPr>
              <a:t>Thomas Sowell </a:t>
            </a:r>
            <a:r>
              <a:rPr lang="en-US" sz="3600" dirty="0">
                <a:latin typeface="Lato" panose="020F0502020204030203" pitchFamily="34" charset="77"/>
                <a:ea typeface="Lato" panose="020F0502020204030203" pitchFamily="34" charset="0"/>
                <a:cs typeface="Lato" panose="020F0502020204030203" pitchFamily="34" charset="0"/>
              </a:rPr>
              <a:t>will help you think more deeply and critically about their answers, and about how our society and its leaders establish policies.</a:t>
            </a:r>
            <a:r>
              <a:rPr lang="en-US" sz="3600" b="1" dirty="0">
                <a:latin typeface="Lato" panose="020F0502020204030203" pitchFamily="34" charset="77"/>
                <a:ea typeface="Lato" panose="020F0502020204030203" pitchFamily="34" charset="0"/>
                <a:cs typeface="Lato" panose="020F0502020204030203" pitchFamily="34" charset="0"/>
              </a:rPr>
              <a:t> </a:t>
            </a:r>
            <a:r>
              <a:rPr lang="en-US" sz="3600" dirty="0">
                <a:latin typeface="Lato" panose="020F0502020204030203" pitchFamily="34" charset="77"/>
                <a:ea typeface="Lato" panose="020F0502020204030203" pitchFamily="34" charset="0"/>
                <a:cs typeface="Lato" panose="020F0502020204030203" pitchFamily="34" charset="0"/>
              </a:rPr>
              <a:t>Even if his work doesn’t change </a:t>
            </a:r>
            <a:r>
              <a:rPr lang="en-US" sz="3600" i="1" dirty="0">
                <a:latin typeface="Lato" panose="020F0502020204030203" pitchFamily="34" charset="77"/>
                <a:ea typeface="Lato" panose="020F0502020204030203" pitchFamily="34" charset="0"/>
                <a:cs typeface="Lato" panose="020F0502020204030203" pitchFamily="34" charset="0"/>
              </a:rPr>
              <a:t>what</a:t>
            </a:r>
            <a:r>
              <a:rPr lang="en-US" sz="3600" dirty="0">
                <a:latin typeface="Lato" panose="020F0502020204030203" pitchFamily="34" charset="77"/>
                <a:ea typeface="Lato" panose="020F0502020204030203" pitchFamily="34" charset="0"/>
                <a:cs typeface="Lato" panose="020F0502020204030203" pitchFamily="34" charset="0"/>
              </a:rPr>
              <a:t> you think, it will certainly change </a:t>
            </a:r>
            <a:r>
              <a:rPr lang="en-US" sz="3600" i="1" dirty="0">
                <a:latin typeface="Lato" panose="020F0502020204030203" pitchFamily="34" charset="77"/>
                <a:ea typeface="Lato" panose="020F0502020204030203" pitchFamily="34" charset="0"/>
                <a:cs typeface="Lato" panose="020F0502020204030203" pitchFamily="34" charset="0"/>
              </a:rPr>
              <a:t>how </a:t>
            </a:r>
            <a:r>
              <a:rPr lang="en-US" sz="3600" dirty="0">
                <a:latin typeface="Lato" panose="020F0502020204030203" pitchFamily="34" charset="77"/>
                <a:ea typeface="Lato" panose="020F0502020204030203" pitchFamily="34" charset="0"/>
                <a:cs typeface="Lato" panose="020F0502020204030203" pitchFamily="34" charset="0"/>
              </a:rPr>
              <a:t>you think.</a:t>
            </a: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2">
            <a:extLst>
              <a:ext uri="{FF2B5EF4-FFF2-40B4-BE49-F238E27FC236}">
                <a16:creationId xmlns:a16="http://schemas.microsoft.com/office/drawing/2014/main" id="{37D1D054-E84D-534E-B9F2-C721B21356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5313915" y="2493373"/>
            <a:ext cx="4133637" cy="6237363"/>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7" name="Picture 8">
            <a:extLst>
              <a:ext uri="{FF2B5EF4-FFF2-40B4-BE49-F238E27FC236}">
                <a16:creationId xmlns:a16="http://schemas.microsoft.com/office/drawing/2014/main" id="{1612E887-5833-D444-907F-686A12F43DA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6477862" y="3431802"/>
            <a:ext cx="4339652" cy="7008134"/>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FF43B5D2-5DB0-D541-8B03-95EB0B416B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7469315" y="4582141"/>
            <a:ext cx="4661909" cy="6809605"/>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9" name="Picture 10">
            <a:extLst>
              <a:ext uri="{FF2B5EF4-FFF2-40B4-BE49-F238E27FC236}">
                <a16:creationId xmlns:a16="http://schemas.microsoft.com/office/drawing/2014/main" id="{D2E717F6-881D-5648-9DE8-6EC3B35CFD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18495725" y="5541105"/>
            <a:ext cx="4417013" cy="6831648"/>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D8F7A070-EC21-6F49-ADF6-B65B0D2D0A9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9605596" y="6632521"/>
            <a:ext cx="4314186" cy="6676717"/>
          </a:xfrm>
          <a:prstGeom prst="rect">
            <a:avLst/>
          </a:prstGeom>
          <a:noFill/>
          <a:ln w="12700">
            <a:solidFill>
              <a:schemeClr val="tx2">
                <a:lumMod val="1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0395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000" fill="hold"/>
                                        <p:tgtEl>
                                          <p:spTgt spid="7"/>
                                        </p:tgtEl>
                                        <p:attrNameLst>
                                          <p:attrName>ppt_x</p:attrName>
                                        </p:attrNameLst>
                                      </p:cBhvr>
                                      <p:tavLst>
                                        <p:tav tm="0">
                                          <p:val>
                                            <p:strVal val="#ppt_x"/>
                                          </p:val>
                                        </p:tav>
                                        <p:tav tm="100000">
                                          <p:val>
                                            <p:strVal val="#ppt_x"/>
                                          </p:val>
                                        </p:tav>
                                      </p:tavLst>
                                    </p:anim>
                                    <p:anim calcmode="lin" valueType="num">
                                      <p:cBhvr additive="base">
                                        <p:cTn id="16" dur="20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400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2000" fill="hold"/>
                                        <p:tgtEl>
                                          <p:spTgt spid="8"/>
                                        </p:tgtEl>
                                        <p:attrNameLst>
                                          <p:attrName>ppt_x</p:attrName>
                                        </p:attrNameLst>
                                      </p:cBhvr>
                                      <p:tavLst>
                                        <p:tav tm="0">
                                          <p:val>
                                            <p:strVal val="#ppt_x"/>
                                          </p:val>
                                        </p:tav>
                                        <p:tav tm="100000">
                                          <p:val>
                                            <p:strVal val="#ppt_x"/>
                                          </p:val>
                                        </p:tav>
                                      </p:tavLst>
                                    </p:anim>
                                    <p:anim calcmode="lin" valueType="num">
                                      <p:cBhvr additive="base">
                                        <p:cTn id="21" dur="20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6000"/>
                            </p:stCondLst>
                            <p:childTnLst>
                              <p:par>
                                <p:cTn id="23" presetID="2" presetClass="entr" presetSubtype="4"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000" fill="hold"/>
                                        <p:tgtEl>
                                          <p:spTgt spid="9"/>
                                        </p:tgtEl>
                                        <p:attrNameLst>
                                          <p:attrName>ppt_x</p:attrName>
                                        </p:attrNameLst>
                                      </p:cBhvr>
                                      <p:tavLst>
                                        <p:tav tm="0">
                                          <p:val>
                                            <p:strVal val="#ppt_x"/>
                                          </p:val>
                                        </p:tav>
                                        <p:tav tm="100000">
                                          <p:val>
                                            <p:strVal val="#ppt_x"/>
                                          </p:val>
                                        </p:tav>
                                      </p:tavLst>
                                    </p:anim>
                                    <p:anim calcmode="lin" valueType="num">
                                      <p:cBhvr additive="base">
                                        <p:cTn id="26" dur="20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8000"/>
                            </p:stCondLst>
                            <p:childTnLst>
                              <p:par>
                                <p:cTn id="28" presetID="2" presetClass="entr" presetSubtype="4" fill="hold" nodeType="afterEffect">
                                  <p:stCondLst>
                                    <p:cond delay="0"/>
                                  </p:stCondLst>
                                  <p:childTnLst>
                                    <p:set>
                                      <p:cBhvr>
                                        <p:cTn id="29" dur="1" fill="hold">
                                          <p:stCondLst>
                                            <p:cond delay="0"/>
                                          </p:stCondLst>
                                        </p:cTn>
                                        <p:tgtEl>
                                          <p:spTgt spid="1026"/>
                                        </p:tgtEl>
                                        <p:attrNameLst>
                                          <p:attrName>style.visibility</p:attrName>
                                        </p:attrNameLst>
                                      </p:cBhvr>
                                      <p:to>
                                        <p:strVal val="visible"/>
                                      </p:to>
                                    </p:set>
                                    <p:anim calcmode="lin" valueType="num">
                                      <p:cBhvr additive="base">
                                        <p:cTn id="30" dur="2000" fill="hold"/>
                                        <p:tgtEl>
                                          <p:spTgt spid="1026"/>
                                        </p:tgtEl>
                                        <p:attrNameLst>
                                          <p:attrName>ppt_x</p:attrName>
                                        </p:attrNameLst>
                                      </p:cBhvr>
                                      <p:tavLst>
                                        <p:tav tm="0">
                                          <p:val>
                                            <p:strVal val="#ppt_x"/>
                                          </p:val>
                                        </p:tav>
                                        <p:tav tm="100000">
                                          <p:val>
                                            <p:strVal val="#ppt_x"/>
                                          </p:val>
                                        </p:tav>
                                      </p:tavLst>
                                    </p:anim>
                                    <p:anim calcmode="lin" valueType="num">
                                      <p:cBhvr additive="base">
                                        <p:cTn id="31" dur="2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08FCE7-4EB0-9A4E-BBF2-8CD17F9024E5}"/>
              </a:ext>
            </a:extLst>
          </p:cNvPr>
          <p:cNvPicPr>
            <a:picLocks noChangeAspect="1"/>
          </p:cNvPicPr>
          <p:nvPr/>
        </p:nvPicPr>
        <p:blipFill>
          <a:blip r:embed="rId3">
            <a:alphaModFix amt="10000"/>
            <a:extLst>
              <a:ext uri="{28A0092B-C50C-407E-A947-70E740481C1C}">
                <a14:useLocalDpi xmlns:a14="http://schemas.microsoft.com/office/drawing/2010/main" val="0"/>
              </a:ext>
            </a:extLst>
          </a:blip>
          <a:srcRect/>
          <a:stretch/>
        </p:blipFill>
        <p:spPr>
          <a:xfrm rot="18169653">
            <a:off x="16696033" y="2013024"/>
            <a:ext cx="11972335" cy="11972335"/>
          </a:xfrm>
          <a:prstGeom prst="rect">
            <a:avLst/>
          </a:prstGeom>
          <a:effectLst>
            <a:softEdge rad="127000"/>
          </a:effectLst>
        </p:spPr>
      </p:pic>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Disillusionment at the Department of Labor</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349155"/>
            <a:ext cx="1507097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had been exposed to many defenses of capitalism – i.e. classically liberal,</a:t>
            </a:r>
            <a:r>
              <a:rPr lang="en-US" sz="3600" dirty="0">
                <a:latin typeface="Lato" panose="020F0502020204030203" pitchFamily="34" charset="0"/>
                <a:ea typeface="Lato" panose="020F0502020204030203" pitchFamily="34" charset="0"/>
                <a:cs typeface="Lato" panose="020F0502020204030203" pitchFamily="34" charset="0"/>
              </a:rPr>
              <a:t> </a:t>
            </a:r>
            <a:r>
              <a:rPr lang="en-US" sz="3600" i="1" dirty="0">
                <a:latin typeface="Lato" panose="020F0502020204030203" pitchFamily="34" charset="77"/>
                <a:ea typeface="Lato" panose="020F0502020204030203" pitchFamily="34" charset="0"/>
                <a:cs typeface="Lato" panose="020F0502020204030203" pitchFamily="34" charset="0"/>
              </a:rPr>
              <a:t>laissez-faire </a:t>
            </a:r>
            <a:r>
              <a:rPr lang="en-US" sz="3600" dirty="0">
                <a:latin typeface="Lato" panose="020F0502020204030203" pitchFamily="34" charset="77"/>
                <a:ea typeface="Lato" panose="020F0502020204030203" pitchFamily="34" charset="0"/>
                <a:cs typeface="Lato" panose="020F0502020204030203" pitchFamily="34" charset="0"/>
              </a:rPr>
              <a:t>economics – at Chicago, including Friedrich von Hayek, whose essay “The Use of Knowledge in Society” would be a major influence on Sowell’s later work. But he remained a Marxist.</a:t>
            </a:r>
            <a:endParaRPr lang="en-US" sz="3600" i="1" dirty="0">
              <a:latin typeface="Lato" panose="020F0502020204030203" pitchFamily="34" charset="77"/>
              <a:ea typeface="Lato" panose="020F0502020204030203" pitchFamily="34" charset="0"/>
              <a:cs typeface="Lato" panose="020F0502020204030203" pitchFamily="34" charset="0"/>
            </a:endParaRP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3657601" y="5159346"/>
            <a:ext cx="132334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Then, in 1960, Sowell worked as an economist with the Department of Labor, studying the sugar industry in Puerto Rico, where the department had regularly increased the minimum wage. Sowell noticed that unemployment rose with each new minimum wage hike – as most economic theories would predict.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But his colleagues refused to second-guess the wisdom of minimum wage laws. After all, Sowell </a:t>
            </a:r>
            <a:r>
              <a:rPr lang="en-US" sz="3600" b="1" dirty="0">
                <a:latin typeface="Lato" panose="020F0502020204030203" pitchFamily="34" charset="77"/>
                <a:ea typeface="Lato" panose="020F0502020204030203" pitchFamily="34" charset="0"/>
                <a:cs typeface="Lato" panose="020F0502020204030203" pitchFamily="34" charset="0"/>
              </a:rPr>
              <a:t>wryly</a:t>
            </a:r>
            <a:r>
              <a:rPr lang="en-US" sz="3600" dirty="0">
                <a:latin typeface="Lato" panose="020F0502020204030203" pitchFamily="34" charset="77"/>
                <a:ea typeface="Lato" panose="020F0502020204030203" pitchFamily="34" charset="0"/>
                <a:cs typeface="Lato" panose="020F0502020204030203" pitchFamily="34" charset="0"/>
              </a:rPr>
              <a:t> observed later, creating and implementing these laws “employed a significant fraction of all the people who worked there.” Sowell’s enthusiasm for the kind of central planning required by socialism evaporated.</a:t>
            </a:r>
          </a:p>
        </p:txBody>
      </p:sp>
    </p:spTree>
    <p:extLst>
      <p:ext uri="{BB962C8B-B14F-4D97-AF65-F5344CB8AC3E}">
        <p14:creationId xmlns:p14="http://schemas.microsoft.com/office/powerpoint/2010/main" val="30687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08FCE7-4EB0-9A4E-BBF2-8CD17F9024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340063" y="5058220"/>
            <a:ext cx="10147337" cy="6093687"/>
          </a:xfrm>
          <a:prstGeom prst="rect">
            <a:avLst/>
          </a:prstGeom>
          <a:effectLst>
            <a:softEdge rad="127000"/>
          </a:effectLst>
        </p:spPr>
      </p:pic>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Sowell in the Sixties</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76735"/>
            <a:ext cx="196596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One of Sowell’s first major teaching positions while finishing his PhD was at Cornell University. He arrived just in time for the wave of student protests that swept the nation, spurred on by opposition to the Vietnam War and rage and despair among young people following the assassinations of Civil Rights leaders like Dr. Martin Luther King, Jr.</a:t>
            </a:r>
            <a:endParaRPr lang="en-US" sz="3600" i="1" dirty="0">
              <a:latin typeface="Lato" panose="020F0502020204030203" pitchFamily="34" charset="77"/>
              <a:ea typeface="Lato" panose="020F0502020204030203" pitchFamily="34" charset="0"/>
              <a:cs typeface="Lato" panose="020F0502020204030203" pitchFamily="34" charset="0"/>
            </a:endParaRP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14304019" y="5058220"/>
            <a:ext cx="901318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1969, armed student radicals seized a campus building and issued demands. Sowell scoffed at their arrogance and brushed off attempts to disrupt his classes or pressure him into supporting their cause.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This was another turning point for Sowell. He was disgusted by what he saw as the administration’s spineless catering to vague demands from radicals, and the watering down of academic standards that accompanied the politicization of campus.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199552A5-B0FC-C84E-93D0-89B46C882D6C}"/>
              </a:ext>
            </a:extLst>
          </p:cNvPr>
          <p:cNvSpPr txBox="1"/>
          <p:nvPr/>
        </p:nvSpPr>
        <p:spPr>
          <a:xfrm>
            <a:off x="3450598" y="11167395"/>
            <a:ext cx="9926265"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a:r>
              <a:rPr lang="en-US" sz="3200" i="1" dirty="0">
                <a:solidFill>
                  <a:schemeClr val="bg2"/>
                </a:solidFill>
                <a:latin typeface="Lato" panose="020F0502020204030203" pitchFamily="34" charset="77"/>
                <a:sym typeface="Bodoni SvtyTwo ITC TT-Book"/>
              </a:rPr>
              <a:t>Armed student radicals at Cornell University, Spring 1969.</a:t>
            </a:r>
          </a:p>
        </p:txBody>
      </p:sp>
    </p:spTree>
    <p:extLst>
      <p:ext uri="{BB962C8B-B14F-4D97-AF65-F5344CB8AC3E}">
        <p14:creationId xmlns:p14="http://schemas.microsoft.com/office/powerpoint/2010/main" val="3047160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08FCE7-4EB0-9A4E-BBF2-8CD17F9024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725650" y="4540823"/>
            <a:ext cx="8896350" cy="8329817"/>
          </a:xfrm>
          <a:prstGeom prst="rect">
            <a:avLst/>
          </a:prstGeom>
          <a:effectLst>
            <a:softEdge rad="127000"/>
          </a:effectLst>
        </p:spPr>
      </p:pic>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Finding a Home: The Hoover Institution</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48352"/>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After quitting Cornell, Sowell held several teaching positions, including at UCLA, where he met his lifelong friend and intellectual compatriot, libertarian economist Walter E. Williams. But campus bureaucracy and declining academic standards were wearing on him.</a:t>
            </a:r>
            <a:endParaRPr lang="en-US" sz="3600" i="1" dirty="0">
              <a:latin typeface="Lato" panose="020F0502020204030203" pitchFamily="34" charset="77"/>
              <a:ea typeface="Lato" panose="020F0502020204030203" pitchFamily="34" charset="0"/>
              <a:cs typeface="Lato" panose="020F0502020204030203" pitchFamily="34" charset="0"/>
            </a:endParaRP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3657600" y="4486293"/>
            <a:ext cx="1049897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Then, in 1980, with positive reactions to early drafts of </a:t>
            </a:r>
            <a:r>
              <a:rPr lang="en-US" sz="3600" i="1" dirty="0">
                <a:latin typeface="Lato" panose="020F0502020204030203" pitchFamily="34" charset="77"/>
                <a:ea typeface="Lato" panose="020F0502020204030203" pitchFamily="34" charset="0"/>
                <a:cs typeface="Lato" panose="020F0502020204030203" pitchFamily="34" charset="0"/>
              </a:rPr>
              <a:t>Knowledge and Decisions</a:t>
            </a:r>
            <a:r>
              <a:rPr lang="en-US" sz="3600" dirty="0">
                <a:latin typeface="Lato" panose="020F0502020204030203" pitchFamily="34" charset="77"/>
                <a:ea typeface="Lato" panose="020F0502020204030203" pitchFamily="34" charset="0"/>
                <a:cs typeface="Lato" panose="020F0502020204030203" pitchFamily="34" charset="0"/>
              </a:rPr>
              <a:t> circulating among likeminded economists, Sowell was offered a Senior Fellowship at the Hoover Institution, a conservative think-tank on Stanford University’s campus. At Hoover, Sowell was free of teaching responsibilities, allowing him to dedicate all his time to research. He remains a Fellow there today.</a:t>
            </a:r>
          </a:p>
          <a:p>
            <a:pPr hangingPunct="1"/>
            <a:endParaRPr lang="en-US" sz="3600" i="1"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”It would turn out to be the longest job I ever held and the most satisfying,” Sowell wrote later. At age 50, he now began a new phase in his career.</a:t>
            </a:r>
          </a:p>
        </p:txBody>
      </p:sp>
      <p:sp>
        <p:nvSpPr>
          <p:cNvPr id="6" name="TextBox 5">
            <a:extLst>
              <a:ext uri="{FF2B5EF4-FFF2-40B4-BE49-F238E27FC236}">
                <a16:creationId xmlns:a16="http://schemas.microsoft.com/office/drawing/2014/main" id="{5781D6D0-F317-C345-9F3A-F59649EF10CB}"/>
              </a:ext>
            </a:extLst>
          </p:cNvPr>
          <p:cNvSpPr txBox="1"/>
          <p:nvPr/>
        </p:nvSpPr>
        <p:spPr>
          <a:xfrm>
            <a:off x="3912001" y="11834459"/>
            <a:ext cx="10244570"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Lato" panose="020F0502020204030203" pitchFamily="34" charset="77"/>
              </a:rPr>
              <a:t>The Hoover Institution Library and Archives, with its iconic tower, on the campus of Stanford University in California. </a:t>
            </a:r>
            <a:endParaRPr lang="en-US" sz="3200" i="1" dirty="0">
              <a:solidFill>
                <a:schemeClr val="bg2"/>
              </a:solidFill>
              <a:latin typeface="Lato" panose="020F0502020204030203" pitchFamily="34" charset="77"/>
              <a:sym typeface="Bodoni SvtyTwo ITC TT-Book"/>
            </a:endParaRPr>
          </a:p>
        </p:txBody>
      </p:sp>
    </p:spTree>
    <p:extLst>
      <p:ext uri="{BB962C8B-B14F-4D97-AF65-F5344CB8AC3E}">
        <p14:creationId xmlns:p14="http://schemas.microsoft.com/office/powerpoint/2010/main" val="205031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i="1" dirty="0"/>
              <a:t>Knowledge and Decisions  </a:t>
            </a:r>
            <a:r>
              <a:rPr lang="en-US" sz="7200" b="1" dirty="0"/>
              <a:t>(1980)</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318871"/>
            <a:ext cx="111252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What is “common sense”? How do you get it?</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What kinds of knowledge do you use in everyday life that you </a:t>
            </a:r>
            <a:r>
              <a:rPr lang="en-US" sz="3600" b="1" i="1" dirty="0">
                <a:latin typeface="Lato" panose="020F0502020204030203" pitchFamily="34" charset="77"/>
                <a:ea typeface="Lato" panose="020F0502020204030203" pitchFamily="34" charset="0"/>
                <a:cs typeface="Lato" panose="020F0502020204030203" pitchFamily="34" charset="0"/>
              </a:rPr>
              <a:t>didn’t</a:t>
            </a:r>
            <a:r>
              <a:rPr lang="en-US" sz="3600" b="1" dirty="0">
                <a:latin typeface="Lato" panose="020F0502020204030203" pitchFamily="34" charset="77"/>
                <a:ea typeface="Lato" panose="020F0502020204030203" pitchFamily="34" charset="0"/>
                <a:cs typeface="Lato" panose="020F0502020204030203" pitchFamily="34" charset="0"/>
              </a:rPr>
              <a:t> learn in school or training?</a:t>
            </a:r>
          </a:p>
        </p:txBody>
      </p:sp>
      <p:pic>
        <p:nvPicPr>
          <p:cNvPr id="3" name="Picture 2">
            <a:extLst>
              <a:ext uri="{FF2B5EF4-FFF2-40B4-BE49-F238E27FC236}">
                <a16:creationId xmlns:a16="http://schemas.microsoft.com/office/drawing/2014/main" id="{D22751DF-8D15-2A40-B46C-1E1DFBC12F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052801" y="2318871"/>
            <a:ext cx="7610362" cy="10705054"/>
          </a:xfrm>
          <a:prstGeom prst="rect">
            <a:avLst/>
          </a:prstGeom>
          <a:ln>
            <a:solidFill>
              <a:schemeClr val="tx2">
                <a:lumMod val="10000"/>
              </a:schemeClr>
            </a:solidFill>
          </a:ln>
          <a:effectLst>
            <a:softEdge rad="0"/>
          </a:effectLst>
        </p:spPr>
      </p:pic>
      <p:sp>
        <p:nvSpPr>
          <p:cNvPr id="6" name="TextBox 5">
            <a:extLst>
              <a:ext uri="{FF2B5EF4-FFF2-40B4-BE49-F238E27FC236}">
                <a16:creationId xmlns:a16="http://schemas.microsoft.com/office/drawing/2014/main" id="{A1598FB8-CE69-4041-B8DB-E77E6CC5E623}"/>
              </a:ext>
            </a:extLst>
          </p:cNvPr>
          <p:cNvSpPr txBox="1"/>
          <p:nvPr/>
        </p:nvSpPr>
        <p:spPr>
          <a:xfrm>
            <a:off x="5867400" y="11987744"/>
            <a:ext cx="8915400"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Lato" panose="020F0502020204030203" pitchFamily="34" charset="77"/>
              </a:rPr>
              <a:t>Friedrich Hayek, Austrian economist and author of </a:t>
            </a:r>
            <a:r>
              <a:rPr lang="en-US" sz="3200" dirty="0">
                <a:solidFill>
                  <a:schemeClr val="bg2"/>
                </a:solidFill>
                <a:latin typeface="Lato" panose="020F0502020204030203" pitchFamily="34" charset="77"/>
              </a:rPr>
              <a:t>The Road to Serfdom (1944.</a:t>
            </a:r>
            <a:endParaRPr lang="en-US" sz="3200" i="1" dirty="0">
              <a:solidFill>
                <a:schemeClr val="bg2"/>
              </a:solidFill>
              <a:latin typeface="Lato" panose="020F0502020204030203" pitchFamily="34" charset="77"/>
              <a:sym typeface="Bodoni SvtyTwo ITC TT-Book"/>
            </a:endParaRPr>
          </a:p>
        </p:txBody>
      </p:sp>
      <p:sp>
        <p:nvSpPr>
          <p:cNvPr id="7" name="Woodson Principles Critical Thinking and Discussion Questions">
            <a:extLst>
              <a:ext uri="{FF2B5EF4-FFF2-40B4-BE49-F238E27FC236}">
                <a16:creationId xmlns:a16="http://schemas.microsoft.com/office/drawing/2014/main" id="{50B08C23-0A91-C942-A90D-87D76379FE4A}"/>
              </a:ext>
            </a:extLst>
          </p:cNvPr>
          <p:cNvSpPr txBox="1">
            <a:spLocks/>
          </p:cNvSpPr>
          <p:nvPr/>
        </p:nvSpPr>
        <p:spPr>
          <a:xfrm>
            <a:off x="3657600" y="5049271"/>
            <a:ext cx="111252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spcBef>
                <a:spcPts val="1200"/>
              </a:spcBef>
              <a:spcAft>
                <a:spcPts val="1200"/>
              </a:spcAft>
            </a:pPr>
            <a:r>
              <a:rPr lang="en-US" sz="3600" dirty="0">
                <a:latin typeface="Lato" panose="020F0502020204030203" pitchFamily="34" charset="77"/>
                <a:ea typeface="Lato" panose="020F0502020204030203" pitchFamily="34" charset="0"/>
                <a:cs typeface="Lato" panose="020F0502020204030203" pitchFamily="34" charset="0"/>
              </a:rPr>
              <a:t>In this influential book, Sowell argued that ordinary people have first-hand, practical knowledge they use to make effective decisions about their lives and money. The free market allows this knowledge to benefit the whole society organically, without interventions from bureaucrats or social managers.</a:t>
            </a:r>
          </a:p>
          <a:p>
            <a:pPr hangingPunct="1">
              <a:spcBef>
                <a:spcPts val="1200"/>
              </a:spcBef>
              <a:spcAft>
                <a:spcPts val="1200"/>
              </a:spcAft>
            </a:pPr>
            <a:r>
              <a:rPr lang="en-US" sz="3600" dirty="0">
                <a:latin typeface="Lato" panose="020F0502020204030203" pitchFamily="34" charset="77"/>
                <a:ea typeface="Lato" panose="020F0502020204030203" pitchFamily="34" charset="0"/>
                <a:cs typeface="Lato" panose="020F0502020204030203" pitchFamily="34" charset="0"/>
              </a:rPr>
              <a:t>Sowell built much of his analysis on the work of influential Austrian economist Friedrich Hayek – who praised Sowell’s book for expanding his ideas into new areas and for its “highly concrete and realistic” treatment of modern economic problems.</a:t>
            </a:r>
          </a:p>
        </p:txBody>
      </p:sp>
    </p:spTree>
    <p:extLst>
      <p:ext uri="{BB962C8B-B14F-4D97-AF65-F5344CB8AC3E}">
        <p14:creationId xmlns:p14="http://schemas.microsoft.com/office/powerpoint/2010/main" val="2849202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Clash of Worldviews: </a:t>
            </a:r>
            <a:r>
              <a:rPr lang="en-US" sz="7200" b="1" i="1" dirty="0"/>
              <a:t>Free to Choose  </a:t>
            </a:r>
            <a:r>
              <a:rPr lang="en-US" sz="7200" b="1" dirty="0"/>
              <a:t>(1980)</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1" y="2225635"/>
            <a:ext cx="1966068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The wider public was first exposed to Sowell in a film series Milton Friedman created for PBS, </a:t>
            </a:r>
            <a:r>
              <a:rPr lang="en-US" sz="3600" i="1" dirty="0">
                <a:latin typeface="Lato" panose="020F0502020204030203" pitchFamily="34" charset="77"/>
                <a:ea typeface="Lato" panose="020F0502020204030203" pitchFamily="34" charset="0"/>
                <a:cs typeface="Lato" panose="020F0502020204030203" pitchFamily="34" charset="0"/>
              </a:rPr>
              <a:t>Free to Choose, </a:t>
            </a:r>
            <a:r>
              <a:rPr lang="en-US" sz="3600" dirty="0">
                <a:latin typeface="Lato" panose="020F0502020204030203" pitchFamily="34" charset="77"/>
                <a:ea typeface="Lato" panose="020F0502020204030203" pitchFamily="34" charset="0"/>
                <a:cs typeface="Lato" panose="020F0502020204030203" pitchFamily="34" charset="0"/>
              </a:rPr>
              <a:t>which critiqued the popular economic ideas that underpinned welfare and “anti-poverty” programs. In roundtable discussions moderated by Friedman, Sowell took on intellectual adversaries like Pennsylvania Secretary of Welfare Helen Bohen O’Bannon and socialist political scientist Frances Fox Piven, alongside Friedman and friends like Water E. Williams.</a:t>
            </a:r>
          </a:p>
        </p:txBody>
      </p:sp>
      <p:grpSp>
        <p:nvGrpSpPr>
          <p:cNvPr id="2" name="Group 1">
            <a:extLst>
              <a:ext uri="{FF2B5EF4-FFF2-40B4-BE49-F238E27FC236}">
                <a16:creationId xmlns:a16="http://schemas.microsoft.com/office/drawing/2014/main" id="{51B09E9F-46D3-114F-AD1A-A05CD32D56D1}"/>
              </a:ext>
            </a:extLst>
          </p:cNvPr>
          <p:cNvGrpSpPr/>
          <p:nvPr/>
        </p:nvGrpSpPr>
        <p:grpSpPr>
          <a:xfrm>
            <a:off x="12911544" y="5523640"/>
            <a:ext cx="10406743" cy="7169090"/>
            <a:chOff x="13977257" y="5911974"/>
            <a:chExt cx="10406743" cy="7169090"/>
          </a:xfrm>
        </p:grpSpPr>
        <p:pic>
          <p:nvPicPr>
            <p:cNvPr id="4102" name="Picture 6">
              <a:hlinkClick r:id="rId3"/>
              <a:extLst>
                <a:ext uri="{FF2B5EF4-FFF2-40B4-BE49-F238E27FC236}">
                  <a16:creationId xmlns:a16="http://schemas.microsoft.com/office/drawing/2014/main" id="{21838615-CCF5-F24C-A2B4-8AFE7E99676C}"/>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4417618" y="6495134"/>
              <a:ext cx="8834268" cy="538356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hlinkClick r:id="rId3"/>
              <a:extLst>
                <a:ext uri="{FF2B5EF4-FFF2-40B4-BE49-F238E27FC236}">
                  <a16:creationId xmlns:a16="http://schemas.microsoft.com/office/drawing/2014/main" id="{017760A4-7653-D549-9810-659ABB3EBD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77257" y="5911974"/>
              <a:ext cx="10406743" cy="7169090"/>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Woodson Principles Critical Thinking and Discussion Questions">
            <a:extLst>
              <a:ext uri="{FF2B5EF4-FFF2-40B4-BE49-F238E27FC236}">
                <a16:creationId xmlns:a16="http://schemas.microsoft.com/office/drawing/2014/main" id="{DC0AB27A-5FF8-B344-A150-EBD59A7128D5}"/>
              </a:ext>
            </a:extLst>
          </p:cNvPr>
          <p:cNvSpPr txBox="1">
            <a:spLocks/>
          </p:cNvSpPr>
          <p:nvPr/>
        </p:nvSpPr>
        <p:spPr>
          <a:xfrm>
            <a:off x="3657601" y="5523640"/>
            <a:ext cx="85344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If possible, watch a brief clip from </a:t>
            </a:r>
            <a:r>
              <a:rPr lang="en-US" sz="3600" b="1" i="1" dirty="0">
                <a:latin typeface="Lato" panose="020F0502020204030203" pitchFamily="34" charset="77"/>
                <a:ea typeface="Lato" panose="020F0502020204030203" pitchFamily="34" charset="0"/>
                <a:cs typeface="Lato" panose="020F0502020204030203" pitchFamily="34" charset="0"/>
              </a:rPr>
              <a:t>Free to Choose </a:t>
            </a:r>
            <a:r>
              <a:rPr lang="en-US" sz="3600" b="1" dirty="0">
                <a:latin typeface="Lato" panose="020F0502020204030203" pitchFamily="34" charset="77"/>
                <a:ea typeface="Lato" panose="020F0502020204030203" pitchFamily="34" charset="0"/>
                <a:cs typeface="Lato" panose="020F0502020204030203" pitchFamily="34" charset="0"/>
              </a:rPr>
              <a:t>by clicking the image on the right.</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How do people decide what to spend money on? What causes them to make good (or bad) financial choices? Could the government make better ones for them?</a:t>
            </a:r>
          </a:p>
        </p:txBody>
      </p:sp>
      <p:sp>
        <p:nvSpPr>
          <p:cNvPr id="8" name="Woodson Principles Critical Thinking and Discussion Questions">
            <a:extLst>
              <a:ext uri="{FF2B5EF4-FFF2-40B4-BE49-F238E27FC236}">
                <a16:creationId xmlns:a16="http://schemas.microsoft.com/office/drawing/2014/main" id="{23889C50-DD26-D240-9249-E4FDB152076F}"/>
              </a:ext>
            </a:extLst>
          </p:cNvPr>
          <p:cNvSpPr txBox="1">
            <a:spLocks/>
          </p:cNvSpPr>
          <p:nvPr/>
        </p:nvSpPr>
        <p:spPr>
          <a:xfrm>
            <a:off x="3657600" y="10013605"/>
            <a:ext cx="849238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Sowell argues that “comparing anything to perfection ... settles nothing.” What do you think he means by this?</a:t>
            </a:r>
            <a:endParaRPr lang="en-US" sz="4800" dirty="0">
              <a:latin typeface="Wingdings 2" pitchFamily="2" charset="2"/>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2947285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Black Alternatives</a:t>
            </a:r>
            <a:br>
              <a:rPr lang="en-US" sz="7200" b="1" dirty="0"/>
            </a:br>
            <a:br>
              <a:rPr lang="en-US" b="1" dirty="0"/>
            </a:br>
            <a:endParaRPr b="1"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049469" y="1790076"/>
            <a:ext cx="6969319" cy="11011524"/>
          </a:xfrm>
          <a:prstGeom prst="rect">
            <a:avLst/>
          </a:prstGeom>
          <a:noFill/>
          <a:ln w="381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3657598" y="2408804"/>
            <a:ext cx="1126824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By 1980, disillusionment with the welfare programs of the 1960s – and their unintended consequences – was widespread in America. Politicians turned to people like Friedman for alternatives, epitomized by President-elect Ronald Reagan’s opposition to “big government.”</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3657599" y="5710938"/>
            <a:ext cx="1126824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Thomas Sowell organized “Black Alternatives,” a conference at the Fairmont Hotel in San Francisco, to bring together conservatives, libertarians, and others who believed that the policies advocated for Black progress after the passages of the major Civil Rights laws had failed and often made problems worse.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Future Supreme Court justice Clarence Thomas, journalist Tony Brown, and Sowell’s best friend and fellow economist Walter Williams attended.</a:t>
            </a:r>
          </a:p>
        </p:txBody>
      </p:sp>
      <p:pic>
        <p:nvPicPr>
          <p:cNvPr id="8" name="Picture 7">
            <a:extLst>
              <a:ext uri="{FF2B5EF4-FFF2-40B4-BE49-F238E27FC236}">
                <a16:creationId xmlns:a16="http://schemas.microsoft.com/office/drawing/2014/main" id="{D0A2B34D-D387-43E8-A041-18D9EC1E35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34069" y="3710659"/>
            <a:ext cx="7600118" cy="7600118"/>
          </a:xfrm>
          <a:prstGeom prst="rect">
            <a:avLst/>
          </a:prstGeom>
          <a:effectLst>
            <a:softEdge rad="328424"/>
          </a:effectLst>
        </p:spPr>
      </p:pic>
    </p:spTree>
    <p:extLst>
      <p:ext uri="{BB962C8B-B14F-4D97-AF65-F5344CB8AC3E}">
        <p14:creationId xmlns:p14="http://schemas.microsoft.com/office/powerpoint/2010/main" val="3703883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xit" presetSubtype="0" fill="hold" nodeType="withEffect">
                                  <p:stCondLst>
                                    <p:cond delay="0"/>
                                  </p:stCondLst>
                                  <p:childTnLst>
                                    <p:animEffect transition="out" filter="dissolv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Black Alternatives... and a backlash</a:t>
            </a:r>
            <a:br>
              <a:rPr lang="en-US" sz="7200" b="1" dirty="0"/>
            </a:br>
            <a:br>
              <a:rPr lang="en-US" b="1" dirty="0"/>
            </a:br>
            <a:endParaRPr b="1"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657599" y="2279006"/>
            <a:ext cx="7130568" cy="8379110"/>
          </a:xfrm>
          <a:prstGeom prst="rect">
            <a:avLst/>
          </a:prstGeom>
          <a:noFill/>
          <a:ln w="381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11500345" y="2279006"/>
            <a:ext cx="1161365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The arguments of Sowell, Williams, and other Fairmont panelists were dismissed or attacked by most mainstream Black leaders. But Sowell regarded the conference’s achievement as bringing “together blacks who debated their differing viewpoints in an atmosphere wholly free of rancor, of attempts to be blacker-than-thou, and without any charges of ‘selling out.’”</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11500344" y="6468561"/>
            <a:ext cx="1161365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2020, in honor of Sowell’s 90</a:t>
            </a:r>
            <a:r>
              <a:rPr lang="en-US" sz="3600" baseline="30000" dirty="0">
                <a:latin typeface="Lato" panose="020F0502020204030203" pitchFamily="34" charset="77"/>
                <a:ea typeface="Lato" panose="020F0502020204030203" pitchFamily="34" charset="0"/>
                <a:cs typeface="Lato" panose="020F0502020204030203" pitchFamily="34" charset="0"/>
              </a:rPr>
              <a:t>th</a:t>
            </a:r>
            <a:r>
              <a:rPr lang="en-US" sz="3600" dirty="0">
                <a:latin typeface="Lato" panose="020F0502020204030203" pitchFamily="34" charset="77"/>
                <a:ea typeface="Lato" panose="020F0502020204030203" pitchFamily="34" charset="0"/>
                <a:cs typeface="Lato" panose="020F0502020204030203" pitchFamily="34" charset="0"/>
              </a:rPr>
              <a:t> birthday, Williams wrote that his friend “cares about people. He believes that compassionate policy requires dispassionate analysis. He takes seriously the admonition given to physicians, ‘primum non nocere’ (first, do no harm).”</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What does “first, do no harm” mean in the context of social policy? How does this view often differ from that of other intellectuals and policy makers?</a:t>
            </a:r>
          </a:p>
        </p:txBody>
      </p:sp>
      <p:sp>
        <p:nvSpPr>
          <p:cNvPr id="8" name="TextBox 7">
            <a:extLst>
              <a:ext uri="{FF2B5EF4-FFF2-40B4-BE49-F238E27FC236}">
                <a16:creationId xmlns:a16="http://schemas.microsoft.com/office/drawing/2014/main" id="{D809062C-3D2E-B448-939E-D3E2AFF138DD}"/>
              </a:ext>
            </a:extLst>
          </p:cNvPr>
          <p:cNvSpPr txBox="1"/>
          <p:nvPr/>
        </p:nvSpPr>
        <p:spPr>
          <a:xfrm>
            <a:off x="3657599" y="10922507"/>
            <a:ext cx="7130569" cy="20210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Walter Williams and Thomas Sowell, like-minded economists who became life-long friends and intellectual allies after meeting at UCLA in 1969.</a:t>
            </a:r>
            <a:endParaRPr lang="en-US" sz="3200" i="1" dirty="0">
              <a:solidFill>
                <a:schemeClr val="bg2"/>
              </a:solidFill>
              <a:latin typeface="Lato" panose="020F0502020204030203" pitchFamily="34" charset="77"/>
              <a:sym typeface="Bodoni SvtyTwo ITC TT-Book"/>
            </a:endParaRPr>
          </a:p>
        </p:txBody>
      </p:sp>
    </p:spTree>
    <p:extLst>
      <p:ext uri="{BB962C8B-B14F-4D97-AF65-F5344CB8AC3E}">
        <p14:creationId xmlns:p14="http://schemas.microsoft.com/office/powerpoint/2010/main" val="207600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“Blacker Than Thou”</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398570"/>
            <a:ext cx="1775612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Two provocative essays Sowell published in </a:t>
            </a:r>
            <a:r>
              <a:rPr lang="en-US" sz="3600" i="1" dirty="0">
                <a:latin typeface="Lato" panose="020F0502020204030203" pitchFamily="34" charset="77"/>
                <a:ea typeface="Lato" panose="020F0502020204030203" pitchFamily="34" charset="0"/>
                <a:cs typeface="Lato" panose="020F0502020204030203" pitchFamily="34" charset="0"/>
              </a:rPr>
              <a:t>Washington Post </a:t>
            </a:r>
            <a:r>
              <a:rPr lang="en-US" sz="3600" dirty="0">
                <a:latin typeface="Lato" panose="020F0502020204030203" pitchFamily="34" charset="77"/>
                <a:ea typeface="Lato" panose="020F0502020204030203" pitchFamily="34" charset="0"/>
                <a:cs typeface="Lato" panose="020F0502020204030203" pitchFamily="34" charset="0"/>
              </a:rPr>
              <a:t>in February 1981 argued that established Black leaders were out of touch with the common people, and so adopted the racial equivalent of a “holier-than-thou” attitude to compensate: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“Black ‘leadership’ in general does not depend on expressing the opinions of blacks but on having access to whites – in the media, in politics and in philanthropy. Whites who have a limited time to give to the problems of blacks need a few familiar blacks they can turn to. The civil rights organizations provide that convenience.”</a:t>
            </a:r>
          </a:p>
        </p:txBody>
      </p:sp>
      <p:pic>
        <p:nvPicPr>
          <p:cNvPr id="3" name="Picture 2">
            <a:extLst>
              <a:ext uri="{FF2B5EF4-FFF2-40B4-BE49-F238E27FC236}">
                <a16:creationId xmlns:a16="http://schemas.microsoft.com/office/drawing/2014/main" id="{B0933D6A-855E-B849-93E9-112D171232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1"/>
          <a:stretch/>
        </p:blipFill>
        <p:spPr>
          <a:xfrm>
            <a:off x="16064344" y="7475558"/>
            <a:ext cx="8597583" cy="6465625"/>
          </a:xfrm>
          <a:prstGeom prst="rect">
            <a:avLst/>
          </a:prstGeom>
          <a:ln>
            <a:solidFill>
              <a:schemeClr val="tx2">
                <a:lumMod val="10000"/>
              </a:schemeClr>
            </a:solidFill>
          </a:ln>
          <a:effectLst>
            <a:softEdge rad="320799"/>
          </a:effectLst>
        </p:spPr>
      </p:pic>
      <p:sp>
        <p:nvSpPr>
          <p:cNvPr id="7" name="TextBox 6">
            <a:extLst>
              <a:ext uri="{FF2B5EF4-FFF2-40B4-BE49-F238E27FC236}">
                <a16:creationId xmlns:a16="http://schemas.microsoft.com/office/drawing/2014/main" id="{0C473FFF-96D4-344E-A01E-C1F4E625ED04}"/>
              </a:ext>
            </a:extLst>
          </p:cNvPr>
          <p:cNvSpPr txBox="1"/>
          <p:nvPr/>
        </p:nvSpPr>
        <p:spPr>
          <a:xfrm>
            <a:off x="4315227" y="12317137"/>
            <a:ext cx="10755744"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3200" i="1" dirty="0">
                <a:solidFill>
                  <a:schemeClr val="bg2"/>
                </a:solidFill>
                <a:latin typeface="Lato" panose="020F0502020204030203" pitchFamily="34" charset="77"/>
              </a:rPr>
              <a:t>Sowell on “Firing Line” with William F. Buckley, Jr. in 1983</a:t>
            </a:r>
            <a:endParaRPr lang="en-US" sz="3200" i="1" dirty="0">
              <a:solidFill>
                <a:schemeClr val="bg2"/>
              </a:solidFill>
              <a:latin typeface="Lato" panose="020F0502020204030203" pitchFamily="34" charset="77"/>
              <a:sym typeface="Bodoni SvtyTwo ITC TT-Book"/>
            </a:endParaRPr>
          </a:p>
        </p:txBody>
      </p:sp>
      <p:sp>
        <p:nvSpPr>
          <p:cNvPr id="8" name="Woodson Principles Critical Thinking and Discussion Questions">
            <a:extLst>
              <a:ext uri="{FF2B5EF4-FFF2-40B4-BE49-F238E27FC236}">
                <a16:creationId xmlns:a16="http://schemas.microsoft.com/office/drawing/2014/main" id="{10183B41-3219-144E-B6A6-F02255AC23C1}"/>
              </a:ext>
            </a:extLst>
          </p:cNvPr>
          <p:cNvSpPr txBox="1">
            <a:spLocks/>
          </p:cNvSpPr>
          <p:nvPr/>
        </p:nvSpPr>
        <p:spPr>
          <a:xfrm>
            <a:off x="3657600" y="7323002"/>
            <a:ext cx="1141337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Sowell’s accusations of hypocrisy and colorism against Black elites especially struck a nerve. He pointed out that some of Black America’s self-appointed defenders, most of whom advocated policies Sowell thought made life worse for the Black working-class in which he was raised, came from affluent, well-educated families and had even belonged to exclusive social clubs that were closed to Black Americans with darker complexions.</a:t>
            </a:r>
          </a:p>
        </p:txBody>
      </p:sp>
    </p:spTree>
    <p:extLst>
      <p:ext uri="{BB962C8B-B14F-4D97-AF65-F5344CB8AC3E}">
        <p14:creationId xmlns:p14="http://schemas.microsoft.com/office/powerpoint/2010/main" val="2126171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“Blacker Than Thou”</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64869"/>
            <a:ext cx="10745727"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his collected correspondence, </a:t>
            </a:r>
            <a:r>
              <a:rPr lang="en-US" sz="3600" i="1" dirty="0">
                <a:latin typeface="Lato" panose="020F0502020204030203" pitchFamily="34" charset="77"/>
                <a:ea typeface="Lato" panose="020F0502020204030203" pitchFamily="34" charset="0"/>
                <a:cs typeface="Lato" panose="020F0502020204030203" pitchFamily="34" charset="0"/>
              </a:rPr>
              <a:t>A Man of Letters </a:t>
            </a:r>
            <a:r>
              <a:rPr lang="en-US" sz="3600" dirty="0">
                <a:latin typeface="Lato" panose="020F0502020204030203" pitchFamily="34" charset="77"/>
                <a:ea typeface="Lato" panose="020F0502020204030203" pitchFamily="34" charset="0"/>
                <a:cs typeface="Lato" panose="020F0502020204030203" pitchFamily="34" charset="0"/>
              </a:rPr>
              <a:t>(2008), Sowell wrote: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“These two columns sparked the bitterest attacks on me before or since. An entire page of a later issue of the </a:t>
            </a:r>
            <a:r>
              <a:rPr lang="en-US" sz="3600" i="1" dirty="0">
                <a:latin typeface="Lato" panose="020F0502020204030203" pitchFamily="34" charset="77"/>
                <a:ea typeface="Lato" panose="020F0502020204030203" pitchFamily="34" charset="0"/>
                <a:cs typeface="Lato" panose="020F0502020204030203" pitchFamily="34" charset="0"/>
              </a:rPr>
              <a:t>Washington Post – </a:t>
            </a:r>
            <a:r>
              <a:rPr lang="en-US" sz="3600" dirty="0">
                <a:latin typeface="Lato" panose="020F0502020204030203" pitchFamily="34" charset="77"/>
                <a:ea typeface="Lato" panose="020F0502020204030203" pitchFamily="34" charset="0"/>
                <a:cs typeface="Lato" panose="020F0502020204030203" pitchFamily="34" charset="0"/>
              </a:rPr>
              <a:t>which is not a tabloid – was devoted exclusively to denunciations of me ... This was due, I believe, not only to what I had said, or even that I had revealed the dirty little secret of internal color discrimination among blacks in a white newspaper, but that I did so in a Washington paper.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CC246972-2052-1A4F-BCE7-D4B07665B5AD}"/>
              </a:ext>
            </a:extLst>
          </p:cNvPr>
          <p:cNvPicPr>
            <a:picLocks noChangeAspect="1"/>
          </p:cNvPicPr>
          <p:nvPr/>
        </p:nvPicPr>
        <p:blipFill>
          <a:blip r:embed="rId3">
            <a:alphaModFix amt="69000"/>
            <a:extLst>
              <a:ext uri="{28A0092B-C50C-407E-A947-70E740481C1C}">
                <a14:useLocalDpi xmlns:a14="http://schemas.microsoft.com/office/drawing/2010/main" val="0"/>
              </a:ext>
            </a:extLst>
          </a:blip>
          <a:stretch>
            <a:fillRect/>
          </a:stretch>
        </p:blipFill>
        <p:spPr>
          <a:xfrm>
            <a:off x="14835881" y="-471487"/>
            <a:ext cx="19096237" cy="14187487"/>
          </a:xfrm>
          <a:prstGeom prst="rect">
            <a:avLst/>
          </a:prstGeom>
          <a:effectLst>
            <a:softEdge rad="461980"/>
          </a:effectLst>
        </p:spPr>
      </p:pic>
      <p:sp>
        <p:nvSpPr>
          <p:cNvPr id="8" name="Woodson Principles Critical Thinking and Discussion Questions">
            <a:extLst>
              <a:ext uri="{FF2B5EF4-FFF2-40B4-BE49-F238E27FC236}">
                <a16:creationId xmlns:a16="http://schemas.microsoft.com/office/drawing/2014/main" id="{7887202C-4EF9-324F-9D64-9AA6D1213228}"/>
              </a:ext>
            </a:extLst>
          </p:cNvPr>
          <p:cNvSpPr txBox="1">
            <a:spLocks/>
          </p:cNvSpPr>
          <p:nvPr/>
        </p:nvSpPr>
        <p:spPr>
          <a:xfrm>
            <a:off x="3657599" y="8751462"/>
            <a:ext cx="10745727"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Had I said the same things in Los Angeles or Denver, critics could have simply denied the facts and called me a liar. But too many blacks in Washington [knew] the truth of the damaging charge of internal color discrimination for critics to do anything other than vent their anger and frustration.”</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763839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Speaking Plainly</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1" y="2364894"/>
            <a:ext cx="916939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was undeterred by this backlash. In the 1990s, he began writing his weekly column, which he would continue for a quarter century. Unpretentious and plain spoken, he earned devoted readers throughout the country with his bracing, evidence-based approach to controversial issues around race, inequality, and education.</a:t>
            </a:r>
          </a:p>
        </p:txBody>
      </p:sp>
      <p:pic>
        <p:nvPicPr>
          <p:cNvPr id="3" name="Picture 2">
            <a:extLst>
              <a:ext uri="{FF2B5EF4-FFF2-40B4-BE49-F238E27FC236}">
                <a16:creationId xmlns:a16="http://schemas.microsoft.com/office/drawing/2014/main" id="{3B2EF988-6786-EA4B-8FC9-A678A1183D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3" t="-1265"/>
          <a:stretch/>
        </p:blipFill>
        <p:spPr>
          <a:xfrm>
            <a:off x="13195733" y="1110601"/>
            <a:ext cx="10154759" cy="6108146"/>
          </a:xfrm>
          <a:prstGeom prst="rect">
            <a:avLst/>
          </a:prstGeom>
          <a:effectLst>
            <a:softEdge rad="508000"/>
          </a:effectLst>
        </p:spPr>
      </p:pic>
      <p:sp>
        <p:nvSpPr>
          <p:cNvPr id="6" name="Woodson Principles Critical Thinking and Discussion Questions">
            <a:extLst>
              <a:ext uri="{FF2B5EF4-FFF2-40B4-BE49-F238E27FC236}">
                <a16:creationId xmlns:a16="http://schemas.microsoft.com/office/drawing/2014/main" id="{905121E4-DFD7-D141-BEA5-5FDD94FACDC5}"/>
              </a:ext>
            </a:extLst>
          </p:cNvPr>
          <p:cNvSpPr txBox="1">
            <a:spLocks/>
          </p:cNvSpPr>
          <p:nvPr/>
        </p:nvSpPr>
        <p:spPr>
          <a:xfrm>
            <a:off x="3657600" y="10266096"/>
            <a:ext cx="1969289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Think about a time when an “expert” explained an unfamiliar concept to you. Did you understand them? Could they have conveyed the same information in simpler language?</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Why do many intellectuals and academics often seem to write in a wordy, elaborate style?</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8" name="Woodson Principles Critical Thinking and Discussion Questions">
            <a:extLst>
              <a:ext uri="{FF2B5EF4-FFF2-40B4-BE49-F238E27FC236}">
                <a16:creationId xmlns:a16="http://schemas.microsoft.com/office/drawing/2014/main" id="{5D25C674-8ADA-4744-88EB-246233AEB63B}"/>
              </a:ext>
            </a:extLst>
          </p:cNvPr>
          <p:cNvSpPr txBox="1">
            <a:spLocks/>
          </p:cNvSpPr>
          <p:nvPr/>
        </p:nvSpPr>
        <p:spPr>
          <a:xfrm>
            <a:off x="3657600" y="7419347"/>
            <a:ext cx="1969289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Throughout his career, a consistent target of Sowell’s scorn was the self-importance of American intellectuals. He especially resented the way that academics, policy “experts,” and politicians under their sway advanced policies that made them look enlightened and benevolent – regardless of whether their policies succeeded or (more often) failed.</a:t>
            </a:r>
          </a:p>
        </p:txBody>
      </p:sp>
    </p:spTree>
    <p:extLst>
      <p:ext uri="{BB962C8B-B14F-4D97-AF65-F5344CB8AC3E}">
        <p14:creationId xmlns:p14="http://schemas.microsoft.com/office/powerpoint/2010/main" val="1545682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900" decel="100000" fill="hold"/>
                                        <p:tgtEl>
                                          <p:spTgt spid="6"/>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Thomas Sowell: Renaissance Man</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167597"/>
            <a:ext cx="1210510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Economist, cultural historian, social theorist, and unwavering critic of the welfare state and the distorted moral vision that has guided its expansion, Thomas Sowell is celebrated as one of America’s greatest intellectuals for his </a:t>
            </a:r>
            <a:r>
              <a:rPr lang="en-US" sz="3600" b="1" dirty="0">
                <a:latin typeface="Lato" panose="020F0502020204030203" pitchFamily="34" charset="77"/>
                <a:ea typeface="Lato" panose="020F0502020204030203" pitchFamily="34" charset="0"/>
                <a:cs typeface="Lato" panose="020F0502020204030203" pitchFamily="34" charset="0"/>
              </a:rPr>
              <a:t>candor </a:t>
            </a:r>
            <a:r>
              <a:rPr lang="en-US" sz="3600" dirty="0">
                <a:latin typeface="Lato" panose="020F0502020204030203" pitchFamily="34" charset="77"/>
                <a:ea typeface="Lato" panose="020F0502020204030203" pitchFamily="34" charset="0"/>
                <a:cs typeface="Lato" panose="020F0502020204030203" pitchFamily="34" charset="0"/>
              </a:rPr>
              <a:t>and insistence on telling unpopular truths – and often assailed as an unfeeling sell-out.</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Still productive at over 90 years of age, Sowell has written over 50 books, countless essays and articles, and 19 scholarly papers in economics. The </a:t>
            </a:r>
            <a:r>
              <a:rPr lang="en-US" sz="3600" b="1" dirty="0">
                <a:latin typeface="Lato" panose="020F0502020204030203" pitchFamily="34" charset="77"/>
                <a:ea typeface="Lato" panose="020F0502020204030203" pitchFamily="34" charset="0"/>
                <a:cs typeface="Lato" panose="020F0502020204030203" pitchFamily="34" charset="0"/>
              </a:rPr>
              <a:t>linguist</a:t>
            </a:r>
            <a:r>
              <a:rPr lang="en-US" sz="3600" dirty="0">
                <a:latin typeface="Lato" panose="020F0502020204030203" pitchFamily="34" charset="77"/>
                <a:ea typeface="Lato" panose="020F0502020204030203" pitchFamily="34" charset="0"/>
                <a:cs typeface="Lato" panose="020F0502020204030203" pitchFamily="34" charset="0"/>
              </a:rPr>
              <a:t> Steven Pinker called Sowell the most underrated writer, living or dead. </a:t>
            </a:r>
          </a:p>
        </p:txBody>
      </p:sp>
      <p:sp>
        <p:nvSpPr>
          <p:cNvPr id="7" name="TextBox 6">
            <a:extLst>
              <a:ext uri="{FF2B5EF4-FFF2-40B4-BE49-F238E27FC236}">
                <a16:creationId xmlns:a16="http://schemas.microsoft.com/office/drawing/2014/main" id="{1DE046BD-3C2C-8744-8497-69E5C0EC89B8}"/>
              </a:ext>
            </a:extLst>
          </p:cNvPr>
          <p:cNvSpPr txBox="1"/>
          <p:nvPr/>
        </p:nvSpPr>
        <p:spPr>
          <a:xfrm>
            <a:off x="13817600" y="11850035"/>
            <a:ext cx="9243499"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a:r>
              <a:rPr lang="en-US" sz="3200" i="1" dirty="0">
                <a:solidFill>
                  <a:schemeClr val="bg2"/>
                </a:solidFill>
                <a:latin typeface="Lato" panose="020F0502020204030203" pitchFamily="34" charset="77"/>
              </a:rPr>
              <a:t>Thomas Sowell in Washington, D.C. on NBC Television’s </a:t>
            </a:r>
            <a:r>
              <a:rPr lang="en-US" sz="3200" dirty="0">
                <a:solidFill>
                  <a:schemeClr val="bg2"/>
                </a:solidFill>
                <a:latin typeface="Lato" panose="020F0502020204030203" pitchFamily="34" charset="77"/>
              </a:rPr>
              <a:t>Meet the Press</a:t>
            </a:r>
            <a:r>
              <a:rPr lang="en-US" sz="3200" i="1" dirty="0">
                <a:solidFill>
                  <a:schemeClr val="bg2"/>
                </a:solidFill>
                <a:latin typeface="Lato" panose="020F0502020204030203" pitchFamily="34" charset="77"/>
              </a:rPr>
              <a:t>, September 1981.</a:t>
            </a:r>
          </a:p>
        </p:txBody>
      </p:sp>
      <p:pic>
        <p:nvPicPr>
          <p:cNvPr id="3" name="Picture 2">
            <a:extLst>
              <a:ext uri="{FF2B5EF4-FFF2-40B4-BE49-F238E27FC236}">
                <a16:creationId xmlns:a16="http://schemas.microsoft.com/office/drawing/2014/main" id="{36620BC0-BB9B-844B-A39D-E3CB05CAAE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60298" y="2020061"/>
            <a:ext cx="6400801" cy="9675878"/>
          </a:xfrm>
          <a:prstGeom prst="rect">
            <a:avLst/>
          </a:prstGeom>
          <a:ln>
            <a:solidFill>
              <a:schemeClr val="tx2">
                <a:lumMod val="10000"/>
              </a:schemeClr>
            </a:solidFill>
          </a:ln>
        </p:spPr>
      </p:pic>
      <p:sp>
        <p:nvSpPr>
          <p:cNvPr id="6" name="Woodson Principles Critical Thinking and Discussion Questions">
            <a:extLst>
              <a:ext uri="{FF2B5EF4-FFF2-40B4-BE49-F238E27FC236}">
                <a16:creationId xmlns:a16="http://schemas.microsoft.com/office/drawing/2014/main" id="{093F7BF0-2DA6-F245-8B13-1048A897B6AF}"/>
              </a:ext>
            </a:extLst>
          </p:cNvPr>
          <p:cNvSpPr txBox="1">
            <a:spLocks/>
          </p:cNvSpPr>
          <p:nvPr/>
        </p:nvSpPr>
        <p:spPr>
          <a:xfrm>
            <a:off x="3657600" y="8775749"/>
            <a:ext cx="1210510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is known as a ruthless </a:t>
            </a:r>
            <a:r>
              <a:rPr lang="en-US" sz="3600" b="1" dirty="0">
                <a:latin typeface="Lato" panose="020F0502020204030203" pitchFamily="34" charset="77"/>
                <a:ea typeface="Lato" panose="020F0502020204030203" pitchFamily="34" charset="0"/>
                <a:cs typeface="Lato" panose="020F0502020204030203" pitchFamily="34" charset="0"/>
              </a:rPr>
              <a:t>empiricist</a:t>
            </a:r>
            <a:r>
              <a:rPr lang="en-US" sz="3600" dirty="0">
                <a:latin typeface="Lato" panose="020F0502020204030203" pitchFamily="34" charset="77"/>
                <a:ea typeface="Lato" panose="020F0502020204030203" pitchFamily="34" charset="0"/>
                <a:cs typeface="Lato" panose="020F0502020204030203" pitchFamily="34" charset="0"/>
              </a:rPr>
              <a:t>, judging social policies based on evidence of </a:t>
            </a:r>
            <a:r>
              <a:rPr lang="en-US" sz="3600" i="1" dirty="0">
                <a:latin typeface="Lato" panose="020F0502020204030203" pitchFamily="34" charset="77"/>
                <a:ea typeface="Lato" panose="020F0502020204030203" pitchFamily="34" charset="0"/>
                <a:cs typeface="Lato" panose="020F0502020204030203" pitchFamily="34" charset="0"/>
              </a:rPr>
              <a:t>results</a:t>
            </a:r>
            <a:r>
              <a:rPr lang="en-US" sz="3600" dirty="0">
                <a:latin typeface="Lato" panose="020F0502020204030203" pitchFamily="34" charset="77"/>
                <a:ea typeface="Lato" panose="020F0502020204030203" pitchFamily="34" charset="0"/>
                <a:cs typeface="Lato" panose="020F0502020204030203" pitchFamily="34" charset="0"/>
              </a:rPr>
              <a:t> rather than the moral vision of their </a:t>
            </a:r>
            <a:r>
              <a:rPr lang="en-US" sz="3600" i="1" dirty="0">
                <a:latin typeface="Lato" panose="020F0502020204030203" pitchFamily="34" charset="77"/>
                <a:ea typeface="Lato" panose="020F0502020204030203" pitchFamily="34" charset="0"/>
                <a:cs typeface="Lato" panose="020F0502020204030203" pitchFamily="34" charset="0"/>
              </a:rPr>
              <a:t>intentions</a:t>
            </a:r>
            <a:r>
              <a:rPr lang="en-US" sz="3600" dirty="0">
                <a:latin typeface="Lato" panose="020F0502020204030203" pitchFamily="34" charset="77"/>
                <a:ea typeface="Lato" panose="020F0502020204030203" pitchFamily="34" charset="0"/>
                <a:cs typeface="Lato" panose="020F0502020204030203" pitchFamily="34" charset="0"/>
              </a:rPr>
              <a:t>. But his ideas have also been shaped by his own life story, one that might surprise critics who accuse him of lacking sympathy for the poor.</a:t>
            </a:r>
          </a:p>
        </p:txBody>
      </p:sp>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i="1" dirty="0"/>
              <a:t>A Conflict of Visions  </a:t>
            </a:r>
            <a:r>
              <a:rPr lang="en-US" sz="7200" b="1" dirty="0"/>
              <a:t>(1987 / 2007)</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1334306" y="2268198"/>
            <a:ext cx="1132249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the 1980s, Sowell sought to explain the enduring power of ideas that, in his eyes, had been refuted. A </a:t>
            </a:r>
            <a:r>
              <a:rPr lang="en-US" sz="3600" i="1" dirty="0">
                <a:latin typeface="Lato" panose="020F0502020204030203" pitchFamily="34" charset="77"/>
                <a:ea typeface="Lato" panose="020F0502020204030203" pitchFamily="34" charset="0"/>
                <a:cs typeface="Lato" panose="020F0502020204030203" pitchFamily="34" charset="0"/>
              </a:rPr>
              <a:t>Conflict of Visions </a:t>
            </a:r>
            <a:r>
              <a:rPr lang="en-US" sz="3600" dirty="0">
                <a:latin typeface="Lato" panose="020F0502020204030203" pitchFamily="34" charset="77"/>
                <a:ea typeface="Lato" panose="020F0502020204030203" pitchFamily="34" charset="0"/>
                <a:cs typeface="Lato" panose="020F0502020204030203" pitchFamily="34" charset="0"/>
              </a:rPr>
              <a:t>seeks to explain why ideological battles over very different issues often divide the public in the same way – the cause of political </a:t>
            </a:r>
            <a:r>
              <a:rPr lang="en-US" sz="3600" b="1" dirty="0">
                <a:latin typeface="Lato" panose="020F0502020204030203" pitchFamily="34" charset="77"/>
                <a:ea typeface="Lato" panose="020F0502020204030203" pitchFamily="34" charset="0"/>
                <a:cs typeface="Lato" panose="020F0502020204030203" pitchFamily="34" charset="0"/>
              </a:rPr>
              <a:t>polarization</a:t>
            </a:r>
            <a:r>
              <a:rPr lang="en-US" sz="3600" dirty="0">
                <a:latin typeface="Lato" panose="020F0502020204030203" pitchFamily="34" charset="77"/>
                <a:ea typeface="Lato" panose="020F0502020204030203" pitchFamily="34" charset="0"/>
                <a:cs typeface="Lato" panose="020F0502020204030203" pitchFamily="34" charset="0"/>
              </a:rPr>
              <a:t>.</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Sowell sees this conflict rooted in the divide between two fundamentally different visions of human nature: one </a:t>
            </a:r>
            <a:r>
              <a:rPr lang="en-US" sz="3600" i="1" dirty="0">
                <a:latin typeface="Lato" panose="020F0502020204030203" pitchFamily="34" charset="77"/>
                <a:ea typeface="Lato" panose="020F0502020204030203" pitchFamily="34" charset="0"/>
                <a:cs typeface="Lato" panose="020F0502020204030203" pitchFamily="34" charset="0"/>
              </a:rPr>
              <a:t>unconstrained, </a:t>
            </a:r>
            <a:r>
              <a:rPr lang="en-US" sz="3600" dirty="0">
                <a:latin typeface="Lato" panose="020F0502020204030203" pitchFamily="34" charset="77"/>
                <a:ea typeface="Lato" panose="020F0502020204030203" pitchFamily="34" charset="0"/>
                <a:cs typeface="Lato" panose="020F0502020204030203" pitchFamily="34" charset="0"/>
              </a:rPr>
              <a:t>seeing people as essentially good, even perfectible; the other </a:t>
            </a:r>
            <a:r>
              <a:rPr lang="en-US" sz="3600" i="1" dirty="0">
                <a:latin typeface="Lato" panose="020F0502020204030203" pitchFamily="34" charset="77"/>
                <a:ea typeface="Lato" panose="020F0502020204030203" pitchFamily="34" charset="0"/>
                <a:cs typeface="Lato" panose="020F0502020204030203" pitchFamily="34" charset="0"/>
              </a:rPr>
              <a:t>constrained, </a:t>
            </a:r>
            <a:r>
              <a:rPr lang="en-US" sz="3600" dirty="0">
                <a:latin typeface="Lato" panose="020F0502020204030203" pitchFamily="34" charset="77"/>
                <a:ea typeface="Lato" panose="020F0502020204030203" pitchFamily="34" charset="0"/>
                <a:cs typeface="Lato" panose="020F0502020204030203" pitchFamily="34" charset="0"/>
              </a:rPr>
              <a:t>seeing people as selfish, with limited ability to improve themselves: </a:t>
            </a:r>
          </a:p>
        </p:txBody>
      </p:sp>
      <p:sp>
        <p:nvSpPr>
          <p:cNvPr id="6" name="TextBox 5">
            <a:extLst>
              <a:ext uri="{FF2B5EF4-FFF2-40B4-BE49-F238E27FC236}">
                <a16:creationId xmlns:a16="http://schemas.microsoft.com/office/drawing/2014/main" id="{CF5252E6-8D42-A84B-9170-2DC04464F8F0}"/>
              </a:ext>
            </a:extLst>
          </p:cNvPr>
          <p:cNvSpPr txBox="1"/>
          <p:nvPr/>
        </p:nvSpPr>
        <p:spPr>
          <a:xfrm>
            <a:off x="3657600" y="6698170"/>
            <a:ext cx="6991434" cy="20210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dirty="0">
                <a:solidFill>
                  <a:schemeClr val="bg2"/>
                </a:solidFill>
                <a:latin typeface="Lato" panose="020F0502020204030203" pitchFamily="34" charset="77"/>
              </a:rPr>
              <a:t>A Conflict of Visions</a:t>
            </a:r>
            <a:r>
              <a:rPr lang="en-US" sz="3200" i="1" dirty="0">
                <a:solidFill>
                  <a:schemeClr val="bg2"/>
                </a:solidFill>
                <a:latin typeface="Lato" panose="020F0502020204030203" pitchFamily="34" charset="77"/>
              </a:rPr>
              <a:t> is the personal favorite of Sowell’s among his own books. A revised edition of the 1987 original was published in 2007.</a:t>
            </a:r>
            <a:endParaRPr lang="en-US" sz="3200" dirty="0">
              <a:solidFill>
                <a:schemeClr val="bg2"/>
              </a:solidFill>
              <a:latin typeface="Lato" panose="020F0502020204030203" pitchFamily="34" charset="77"/>
              <a:sym typeface="Bodoni SvtyTwo ITC TT-Book"/>
            </a:endParaRPr>
          </a:p>
        </p:txBody>
      </p:sp>
      <p:sp>
        <p:nvSpPr>
          <p:cNvPr id="7" name="Woodson Principles Critical Thinking and Discussion Questions">
            <a:extLst>
              <a:ext uri="{FF2B5EF4-FFF2-40B4-BE49-F238E27FC236}">
                <a16:creationId xmlns:a16="http://schemas.microsoft.com/office/drawing/2014/main" id="{538B5A4C-758B-304D-A5BA-A3C0DAFE8F86}"/>
              </a:ext>
            </a:extLst>
          </p:cNvPr>
          <p:cNvSpPr txBox="1">
            <a:spLocks/>
          </p:cNvSpPr>
          <p:nvPr/>
        </p:nvSpPr>
        <p:spPr>
          <a:xfrm>
            <a:off x="3657600" y="8997868"/>
            <a:ext cx="189992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“While believers in the </a:t>
            </a:r>
            <a:r>
              <a:rPr lang="en-US" sz="3600" i="1" dirty="0">
                <a:latin typeface="Lato" panose="020F0502020204030203" pitchFamily="34" charset="77"/>
                <a:ea typeface="Lato" panose="020F0502020204030203" pitchFamily="34" charset="0"/>
                <a:cs typeface="Lato" panose="020F0502020204030203" pitchFamily="34" charset="0"/>
              </a:rPr>
              <a:t>unconstrained</a:t>
            </a:r>
            <a:r>
              <a:rPr lang="en-US" sz="3600" dirty="0">
                <a:latin typeface="Lato" panose="020F0502020204030203" pitchFamily="34" charset="77"/>
                <a:ea typeface="Lato" panose="020F0502020204030203" pitchFamily="34" charset="0"/>
                <a:cs typeface="Lato" panose="020F0502020204030203" pitchFamily="34" charset="0"/>
              </a:rPr>
              <a:t> vision seek the special causes of war, poverty, and crime, believers in the </a:t>
            </a:r>
            <a:r>
              <a:rPr lang="en-US" sz="3600" i="1" dirty="0">
                <a:latin typeface="Lato" panose="020F0502020204030203" pitchFamily="34" charset="77"/>
                <a:ea typeface="Lato" panose="020F0502020204030203" pitchFamily="34" charset="0"/>
                <a:cs typeface="Lato" panose="020F0502020204030203" pitchFamily="34" charset="0"/>
              </a:rPr>
              <a:t>constraine</a:t>
            </a:r>
            <a:r>
              <a:rPr lang="en-US" sz="3600" dirty="0">
                <a:latin typeface="Lato" panose="020F0502020204030203" pitchFamily="34" charset="77"/>
                <a:ea typeface="Lato" panose="020F0502020204030203" pitchFamily="34" charset="0"/>
                <a:cs typeface="Lato" panose="020F0502020204030203" pitchFamily="34" charset="0"/>
              </a:rPr>
              <a:t>d vision seek the special causes of peace, wealth, or a law-abiding society.” Sowell returned to this conflict often in subsequent books.</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p:txBody>
      </p:sp>
      <p:pic>
        <p:nvPicPr>
          <p:cNvPr id="8" name="Picture 2">
            <a:extLst>
              <a:ext uri="{FF2B5EF4-FFF2-40B4-BE49-F238E27FC236}">
                <a16:creationId xmlns:a16="http://schemas.microsoft.com/office/drawing/2014/main" id="{0CEA2162-B399-F846-A403-E1BA10041A7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3657600" y="2512612"/>
            <a:ext cx="6991434" cy="4036103"/>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9" name="Woodson Principles Critical Thinking and Discussion Questions">
            <a:extLst>
              <a:ext uri="{FF2B5EF4-FFF2-40B4-BE49-F238E27FC236}">
                <a16:creationId xmlns:a16="http://schemas.microsoft.com/office/drawing/2014/main" id="{95323325-23F9-7740-A874-F3120D77EEFD}"/>
              </a:ext>
            </a:extLst>
          </p:cNvPr>
          <p:cNvSpPr txBox="1">
            <a:spLocks/>
          </p:cNvSpPr>
          <p:nvPr/>
        </p:nvSpPr>
        <p:spPr>
          <a:xfrm>
            <a:off x="3657600" y="11076280"/>
            <a:ext cx="18938932" cy="15059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Which controversies today seem to be driven by an intractable “conflict of visions”?</a:t>
            </a:r>
          </a:p>
          <a:p>
            <a:pPr hangingPunct="1"/>
            <a:r>
              <a:rPr lang="en-US" sz="3600" b="1" dirty="0">
                <a:latin typeface="Lato" panose="020F0502020204030203" pitchFamily="34" charset="77"/>
                <a:ea typeface="Lato" panose="020F0502020204030203" pitchFamily="34" charset="0"/>
                <a:cs typeface="Lato" panose="020F0502020204030203" pitchFamily="34" charset="0"/>
              </a:rPr>
              <a:t>Among influential public figures you know, which vision seems to be more popular?</a:t>
            </a:r>
          </a:p>
        </p:txBody>
      </p:sp>
    </p:spTree>
    <p:extLst>
      <p:ext uri="{BB962C8B-B14F-4D97-AF65-F5344CB8AC3E}">
        <p14:creationId xmlns:p14="http://schemas.microsoft.com/office/powerpoint/2010/main" val="36058398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Case Study: Dunbar High School</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626685" y="2306748"/>
            <a:ext cx="982841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Given how crucial Sowell’s education was to his success, he often wrote about education policy and declining public school standards. A favorite case study of his on this subject was Dunbar High School in Washington, D.C.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In Dunbar, he saw the decline of Black education in </a:t>
            </a:r>
            <a:r>
              <a:rPr lang="en-US" sz="3600" b="1" dirty="0">
                <a:latin typeface="Lato" panose="020F0502020204030203" pitchFamily="34" charset="77"/>
                <a:ea typeface="Lato" panose="020F0502020204030203" pitchFamily="34" charset="0"/>
                <a:cs typeface="Lato" panose="020F0502020204030203" pitchFamily="34" charset="0"/>
              </a:rPr>
              <a:t>microcosm</a:t>
            </a:r>
            <a:r>
              <a:rPr lang="en-US" sz="3600" dirty="0">
                <a:latin typeface="Lato" panose="020F0502020204030203" pitchFamily="34" charset="77"/>
                <a:ea typeface="Lato" panose="020F0502020204030203" pitchFamily="34" charset="0"/>
                <a:cs typeface="Lato" panose="020F0502020204030203" pitchFamily="34" charset="0"/>
              </a:rPr>
              <a:t>, and lamented the disappearance of its legacy from public memory. Before 1950, Dunbar was home the city’s most promising Black students, who consistently outperformed many of their white peers. Graduates went on to Harvard and Amherst.</a:t>
            </a:r>
          </a:p>
        </p:txBody>
      </p:sp>
      <p:pic>
        <p:nvPicPr>
          <p:cNvPr id="4" name="Picture 3">
            <a:extLst>
              <a:ext uri="{FF2B5EF4-FFF2-40B4-BE49-F238E27FC236}">
                <a16:creationId xmlns:a16="http://schemas.microsoft.com/office/drawing/2014/main" id="{6256C987-F29A-B742-9489-78971B56776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57600" y="2589746"/>
            <a:ext cx="8164446" cy="6563376"/>
          </a:xfrm>
          <a:prstGeom prst="rect">
            <a:avLst/>
          </a:prstGeom>
          <a:ln>
            <a:solidFill>
              <a:schemeClr val="tx2">
                <a:lumMod val="10000"/>
              </a:schemeClr>
            </a:solidFill>
          </a:ln>
        </p:spPr>
      </p:pic>
      <p:sp>
        <p:nvSpPr>
          <p:cNvPr id="14" name="TextBox 13">
            <a:extLst>
              <a:ext uri="{FF2B5EF4-FFF2-40B4-BE49-F238E27FC236}">
                <a16:creationId xmlns:a16="http://schemas.microsoft.com/office/drawing/2014/main" id="{29E4F8F4-BB3B-9D4E-9C72-039623EC82C0}"/>
              </a:ext>
            </a:extLst>
          </p:cNvPr>
          <p:cNvSpPr txBox="1"/>
          <p:nvPr/>
        </p:nvSpPr>
        <p:spPr>
          <a:xfrm>
            <a:off x="3657600" y="9267707"/>
            <a:ext cx="8164446" cy="20210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Lato" panose="020F0502020204030203" pitchFamily="34" charset="77"/>
                <a:sym typeface="Bodoni SvtyTwo ITC TT-Book"/>
              </a:rPr>
              <a:t>Historic Dunbar High School in Washington, D.C., built in 1916, took outstanding Black students from anywhere in the city. It was demolishe</a:t>
            </a:r>
            <a:r>
              <a:rPr lang="en-US" sz="3200" i="1" dirty="0">
                <a:solidFill>
                  <a:schemeClr val="bg2"/>
                </a:solidFill>
                <a:latin typeface="Lato" panose="020F0502020204030203" pitchFamily="34" charset="77"/>
              </a:rPr>
              <a:t>d in 1977.</a:t>
            </a:r>
            <a:endParaRPr lang="en-US" sz="3200" i="1" dirty="0">
              <a:solidFill>
                <a:schemeClr val="bg2"/>
              </a:solidFill>
              <a:latin typeface="Lato" panose="020F0502020204030203" pitchFamily="34" charset="77"/>
              <a:sym typeface="Bodoni SvtyTwo ITC TT-Book"/>
            </a:endParaRPr>
          </a:p>
        </p:txBody>
      </p:sp>
      <p:sp>
        <p:nvSpPr>
          <p:cNvPr id="6" name="TextBox 5">
            <a:extLst>
              <a:ext uri="{FF2B5EF4-FFF2-40B4-BE49-F238E27FC236}">
                <a16:creationId xmlns:a16="http://schemas.microsoft.com/office/drawing/2014/main" id="{C7937552-112B-4A42-9B71-89E51CE79F43}"/>
              </a:ext>
            </a:extLst>
          </p:cNvPr>
          <p:cNvSpPr txBox="1"/>
          <p:nvPr/>
        </p:nvSpPr>
        <p:spPr>
          <a:xfrm>
            <a:off x="12626685" y="10018959"/>
            <a:ext cx="9467505"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rPr>
              <a:t>After 1950, Dunbar stopped recruiting gifted students and switched to general admissions. In 1974, Sowell wrote about its plight:</a:t>
            </a:r>
          </a:p>
        </p:txBody>
      </p:sp>
    </p:spTree>
    <p:extLst>
      <p:ext uri="{BB962C8B-B14F-4D97-AF65-F5344CB8AC3E}">
        <p14:creationId xmlns:p14="http://schemas.microsoft.com/office/powerpoint/2010/main" val="3080535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Case Study: Dunbar High School</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4162160" y="2987473"/>
            <a:ext cx="87863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pic>
        <p:nvPicPr>
          <p:cNvPr id="4" name="Picture 1">
            <a:extLst>
              <a:ext uri="{FF2B5EF4-FFF2-40B4-BE49-F238E27FC236}">
                <a16:creationId xmlns:a16="http://schemas.microsoft.com/office/drawing/2014/main" id="{2B59C492-7C65-674F-BDD6-2F110B71C5F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4016479" y="2301732"/>
            <a:ext cx="9467506" cy="7538047"/>
          </a:xfrm>
          <a:prstGeom prst="rect">
            <a:avLst/>
          </a:prstGeom>
          <a:noFill/>
          <a:ln w="254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233B588-750E-DD48-8437-95E0C4E56643}"/>
              </a:ext>
            </a:extLst>
          </p:cNvPr>
          <p:cNvSpPr txBox="1"/>
          <p:nvPr/>
        </p:nvSpPr>
        <p:spPr>
          <a:xfrm>
            <a:off x="14197650" y="10012849"/>
            <a:ext cx="9286335"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sym typeface="Bodoni SvtyTwo ITC TT-Book"/>
              </a:rPr>
              <a:t>Dunbar High School in Washington, D.C., at New Jersey Avenue &amp; N St. NW, built in 1977 to replace the original. It was demolished and replaced in 2014.</a:t>
            </a:r>
          </a:p>
        </p:txBody>
      </p:sp>
      <p:sp>
        <p:nvSpPr>
          <p:cNvPr id="8" name="Woodson Principles Critical Thinking and Discussion Questions">
            <a:extLst>
              <a:ext uri="{FF2B5EF4-FFF2-40B4-BE49-F238E27FC236}">
                <a16:creationId xmlns:a16="http://schemas.microsoft.com/office/drawing/2014/main" id="{493756F5-8F9F-6648-89F1-E54881E844CD}"/>
              </a:ext>
            </a:extLst>
          </p:cNvPr>
          <p:cNvSpPr txBox="1">
            <a:spLocks/>
          </p:cNvSpPr>
          <p:nvPr/>
        </p:nvSpPr>
        <p:spPr>
          <a:xfrm>
            <a:off x="3657600" y="9777106"/>
            <a:ext cx="946750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has written on education reform throughout his career, advocating voucher programs and charter schools – including his book </a:t>
            </a:r>
            <a:r>
              <a:rPr lang="en-US" sz="3600" i="1" dirty="0">
                <a:latin typeface="Lato" panose="020F0502020204030203" pitchFamily="34" charset="77"/>
                <a:ea typeface="Lato" panose="020F0502020204030203" pitchFamily="34" charset="0"/>
                <a:cs typeface="Lato" panose="020F0502020204030203" pitchFamily="34" charset="0"/>
              </a:rPr>
              <a:t>Charter Schools and Their Enemies</a:t>
            </a:r>
            <a:r>
              <a:rPr lang="en-US" sz="3600" dirty="0">
                <a:latin typeface="Lato" panose="020F0502020204030203" pitchFamily="34" charset="77"/>
                <a:ea typeface="Lato" panose="020F0502020204030203" pitchFamily="34" charset="0"/>
                <a:cs typeface="Lato" panose="020F0502020204030203" pitchFamily="34" charset="0"/>
              </a:rPr>
              <a:t> (2020).</a:t>
            </a:r>
          </a:p>
          <a:p>
            <a:pPr hangingPunct="1"/>
            <a:endParaRPr lang="en-US" sz="3600" i="1" dirty="0">
              <a:latin typeface="Lato" panose="020F0502020204030203" pitchFamily="34" charset="77"/>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C90B21AA-1064-AD45-9572-4016979566DA}"/>
              </a:ext>
            </a:extLst>
          </p:cNvPr>
          <p:cNvSpPr txBox="1"/>
          <p:nvPr/>
        </p:nvSpPr>
        <p:spPr>
          <a:xfrm>
            <a:off x="3657600" y="2117596"/>
            <a:ext cx="9467506" cy="73045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uFill>
                  <a:solidFill>
                    <a:srgbClr val="000000"/>
                  </a:solidFill>
                </a:uFill>
                <a:latin typeface="Lato" panose="020F0502020204030203" pitchFamily="34" charset="77"/>
                <a:ea typeface="Lato" panose="020F0502020204030203" pitchFamily="34" charset="0"/>
                <a:cs typeface="Lato" panose="020F0502020204030203" pitchFamily="34" charset="0"/>
              </a:rPr>
              <a:t>“Dunbar High School provides no instant formulas for use by “practical” planners. Its example suggests that instant formulas by “practical” planners may not be the way to quality education. </a:t>
            </a:r>
          </a:p>
          <a:p>
            <a:endParaRPr lang="en-US" sz="3600" dirty="0">
              <a:uFill>
                <a:solidFill>
                  <a:srgbClr val="000000"/>
                </a:solidFill>
              </a:uFill>
              <a:latin typeface="Lato" panose="020F0502020204030203" pitchFamily="34" charset="77"/>
              <a:ea typeface="Lato" panose="020F0502020204030203" pitchFamily="34" charset="0"/>
              <a:cs typeface="Lato" panose="020F0502020204030203" pitchFamily="34" charset="0"/>
            </a:endParaRPr>
          </a:p>
          <a:p>
            <a:r>
              <a:rPr lang="en-US" sz="3600" dirty="0">
                <a:uFill>
                  <a:solidFill>
                    <a:srgbClr val="000000"/>
                  </a:solidFill>
                </a:uFill>
                <a:latin typeface="Lato" panose="020F0502020204030203" pitchFamily="34" charset="77"/>
                <a:ea typeface="Lato" panose="020F0502020204030203" pitchFamily="34" charset="0"/>
                <a:cs typeface="Lato" panose="020F0502020204030203" pitchFamily="34" charset="0"/>
              </a:rPr>
              <a:t>What is needed, above all, is a sense of purpose, a faith in what can be achieved, and an appreciation of the hard work required to achieve it ... it is not necessary to find ideal people or an ideal setting, but it does require a dedicated nucleus of people in a setting where their dedication can be effectual.”</a:t>
            </a:r>
            <a:endParaRPr lang="en-US" sz="3600" dirty="0">
              <a:uFill>
                <a:solidFill>
                  <a:srgbClr val="000000"/>
                </a:solidFill>
              </a:uFill>
              <a:latin typeface="Lato" panose="020F0502020204030203" pitchFamily="34" charset="77"/>
              <a:ea typeface="Lato" panose="020F0502020204030203" pitchFamily="34" charset="0"/>
              <a:cs typeface="Lato" panose="020F0502020204030203" pitchFamily="34" charset="0"/>
              <a:sym typeface="Lato-Light"/>
            </a:endParaRPr>
          </a:p>
        </p:txBody>
      </p:sp>
    </p:spTree>
    <p:extLst>
      <p:ext uri="{BB962C8B-B14F-4D97-AF65-F5344CB8AC3E}">
        <p14:creationId xmlns:p14="http://schemas.microsoft.com/office/powerpoint/2010/main" val="244206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Work on Late-Talking Children</a:t>
            </a:r>
            <a:br>
              <a:rPr lang="en-US" b="1" dirty="0"/>
            </a:br>
            <a:endParaRPr b="1" dirty="0"/>
          </a:p>
        </p:txBody>
      </p:sp>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10547496" y="2408712"/>
            <a:ext cx="1177217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1968, Sowell’s son, John, almost 4 years old, still could not talk. As John’s peers began speaking in full sentences, Sowell became alarmed. Doctors told Sowell that they could find nothing wrong with his son.</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Some doctors and even family members speculated that John was developmentally disabled, but Sowell doubted this. In many ways, his son was precocious, able to disable child safety locks and remember the exact placement of pieces on a chess board at only a year old.</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10547495" y="8486704"/>
            <a:ext cx="1177217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When John slowly began talking, around age 5, it became “clear that he had learned many things, without being about to tell anybody that he knew them.” This personal experience would, over the course of decades, lead Sowell to make groundbreaking contributions to a field far outside his formal training: child development.</a:t>
            </a:r>
          </a:p>
        </p:txBody>
      </p:sp>
      <p:sp>
        <p:nvSpPr>
          <p:cNvPr id="8" name="TextBox 7">
            <a:extLst>
              <a:ext uri="{FF2B5EF4-FFF2-40B4-BE49-F238E27FC236}">
                <a16:creationId xmlns:a16="http://schemas.microsoft.com/office/drawing/2014/main" id="{E558EDD8-A8AC-774B-8826-A539F7C4F6A2}"/>
              </a:ext>
            </a:extLst>
          </p:cNvPr>
          <p:cNvSpPr txBox="1"/>
          <p:nvPr/>
        </p:nvSpPr>
        <p:spPr>
          <a:xfrm>
            <a:off x="3657600" y="11266677"/>
            <a:ext cx="6094264"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Sowell’s own photograph of his son, John, as a child in the late 1960s.</a:t>
            </a:r>
            <a:endParaRPr lang="en-US" sz="3200" i="1" dirty="0">
              <a:solidFill>
                <a:schemeClr val="bg2"/>
              </a:solidFill>
              <a:latin typeface="Lato" panose="020F0502020204030203" pitchFamily="34" charset="77"/>
              <a:sym typeface="Bodoni SvtyTwo ITC TT-Book"/>
            </a:endParaRPr>
          </a:p>
        </p:txBody>
      </p:sp>
      <p:pic>
        <p:nvPicPr>
          <p:cNvPr id="3" name="Picture 2">
            <a:extLst>
              <a:ext uri="{FF2B5EF4-FFF2-40B4-BE49-F238E27FC236}">
                <a16:creationId xmlns:a16="http://schemas.microsoft.com/office/drawing/2014/main" id="{243ABDE3-7203-D44B-A07E-183770DB1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2408712"/>
            <a:ext cx="6094264" cy="8811290"/>
          </a:xfrm>
          <a:prstGeom prst="rect">
            <a:avLst/>
          </a:prstGeom>
          <a:noFill/>
          <a:ln>
            <a:solidFill>
              <a:schemeClr val="tx2">
                <a:lumMod val="10000"/>
              </a:schemeClr>
            </a:solidFill>
          </a:ln>
        </p:spPr>
      </p:pic>
    </p:spTree>
    <p:extLst>
      <p:ext uri="{BB962C8B-B14F-4D97-AF65-F5344CB8AC3E}">
        <p14:creationId xmlns:p14="http://schemas.microsoft.com/office/powerpoint/2010/main" val="984931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Work on Late-Talking Children</a:t>
            </a:r>
            <a:endParaRPr b="1" dirty="0"/>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10565432" y="2304141"/>
            <a:ext cx="1139124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Once he began talking, John Sowell demonstrated remarkably advanced math skills, grew up into a normal young man, and eventually graduated from Stanford.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His father wrote about this experience in a column in 1993 and was met with a </a:t>
            </a:r>
            <a:r>
              <a:rPr lang="en-US" sz="3600" b="1" dirty="0">
                <a:latin typeface="Lato" panose="020F0502020204030203" pitchFamily="34" charset="77"/>
                <a:ea typeface="Lato" panose="020F0502020204030203" pitchFamily="34" charset="0"/>
                <a:cs typeface="Lato" panose="020F0502020204030203" pitchFamily="34" charset="0"/>
              </a:rPr>
              <a:t>deluge</a:t>
            </a:r>
            <a:r>
              <a:rPr lang="en-US" sz="3600" dirty="0">
                <a:latin typeface="Lato" panose="020F0502020204030203" pitchFamily="34" charset="77"/>
                <a:ea typeface="Lato" panose="020F0502020204030203" pitchFamily="34" charset="0"/>
                <a:cs typeface="Lato" panose="020F0502020204030203" pitchFamily="34" charset="0"/>
              </a:rPr>
              <a:t> of letters from parents who had similar experiences with their children. Frustrated at his inability to find scholarship to help answer these parents’ questions, Sowell established a network in which these parents could at least correspond with one another about their observations.</a:t>
            </a:r>
          </a:p>
        </p:txBody>
      </p:sp>
      <p:sp>
        <p:nvSpPr>
          <p:cNvPr id="8" name="TextBox 7">
            <a:extLst>
              <a:ext uri="{FF2B5EF4-FFF2-40B4-BE49-F238E27FC236}">
                <a16:creationId xmlns:a16="http://schemas.microsoft.com/office/drawing/2014/main" id="{E558EDD8-A8AC-774B-8826-A539F7C4F6A2}"/>
              </a:ext>
            </a:extLst>
          </p:cNvPr>
          <p:cNvSpPr txBox="1"/>
          <p:nvPr/>
        </p:nvSpPr>
        <p:spPr>
          <a:xfrm>
            <a:off x="3420685" y="7530343"/>
            <a:ext cx="6770561" cy="20210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Thomas Sowell’s two books on the development of late-talking children, </a:t>
            </a:r>
            <a:r>
              <a:rPr lang="en-US" sz="3200" dirty="0">
                <a:solidFill>
                  <a:schemeClr val="bg2"/>
                </a:solidFill>
                <a:latin typeface="Lato" panose="020F0502020204030203" pitchFamily="34" charset="77"/>
              </a:rPr>
              <a:t>Late-Talking Children (1998)</a:t>
            </a:r>
            <a:r>
              <a:rPr lang="en-US" sz="3200" i="1" dirty="0">
                <a:solidFill>
                  <a:schemeClr val="bg2"/>
                </a:solidFill>
                <a:latin typeface="Lato" panose="020F0502020204030203" pitchFamily="34" charset="77"/>
              </a:rPr>
              <a:t> and</a:t>
            </a:r>
            <a:r>
              <a:rPr lang="en-US" sz="3200" dirty="0">
                <a:solidFill>
                  <a:schemeClr val="bg2"/>
                </a:solidFill>
                <a:latin typeface="Lato" panose="020F0502020204030203" pitchFamily="34" charset="77"/>
              </a:rPr>
              <a:t> The Einstein Syndrome (2002).</a:t>
            </a:r>
            <a:endParaRPr lang="en-US" sz="3200" i="1" dirty="0">
              <a:solidFill>
                <a:schemeClr val="bg2"/>
              </a:solidFill>
              <a:latin typeface="Lato" panose="020F0502020204030203" pitchFamily="34" charset="77"/>
              <a:sym typeface="Bodoni SvtyTwo ITC TT-Book"/>
            </a:endParaRPr>
          </a:p>
        </p:txBody>
      </p:sp>
      <p:pic>
        <p:nvPicPr>
          <p:cNvPr id="3074" name="Picture 2">
            <a:extLst>
              <a:ext uri="{FF2B5EF4-FFF2-40B4-BE49-F238E27FC236}">
                <a16:creationId xmlns:a16="http://schemas.microsoft.com/office/drawing/2014/main" id="{1B49AC0E-D7D5-0C4E-83AB-5C779A53DD8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3657600" y="2304141"/>
            <a:ext cx="6296732" cy="4949524"/>
          </a:xfrm>
          <a:prstGeom prst="rect">
            <a:avLst/>
          </a:prstGeom>
          <a:noFill/>
          <a:extLst>
            <a:ext uri="{909E8E84-426E-40DD-AFC4-6F175D3DCCD1}">
              <a14:hiddenFill xmlns:a14="http://schemas.microsoft.com/office/drawing/2010/main">
                <a:solidFill>
                  <a:srgbClr val="FFFFFF"/>
                </a:solidFill>
              </a14:hiddenFill>
            </a:ext>
          </a:extLst>
        </p:spPr>
      </p:pic>
      <p:sp>
        <p:nvSpPr>
          <p:cNvPr id="9" name="Woodson Principles Critical Thinking and Discussion Questions">
            <a:extLst>
              <a:ext uri="{FF2B5EF4-FFF2-40B4-BE49-F238E27FC236}">
                <a16:creationId xmlns:a16="http://schemas.microsoft.com/office/drawing/2014/main" id="{D64C5B49-6835-4749-890C-64988538FC7B}"/>
              </a:ext>
            </a:extLst>
          </p:cNvPr>
          <p:cNvSpPr txBox="1">
            <a:spLocks/>
          </p:cNvSpPr>
          <p:nvPr/>
        </p:nvSpPr>
        <p:spPr>
          <a:xfrm>
            <a:off x="3657600" y="9828087"/>
            <a:ext cx="182990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also connected with the few child development experts working on the topic. Drawing on his own research, anecdotes from other parents, and the scant existing scholarship, he produced the first major study of late-talking children. On the foundation of that research, he wrote two books that finally gave parents the answers they needed.</a:t>
            </a:r>
          </a:p>
        </p:txBody>
      </p:sp>
    </p:spTree>
    <p:extLst>
      <p:ext uri="{BB962C8B-B14F-4D97-AF65-F5344CB8AC3E}">
        <p14:creationId xmlns:p14="http://schemas.microsoft.com/office/powerpoint/2010/main" val="172455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Picture This: Sowell the Photographer</a:t>
            </a:r>
            <a:br>
              <a:rPr lang="en-US" sz="7200" b="1" dirty="0"/>
            </a:br>
            <a:br>
              <a:rPr lang="en-US" b="1" dirty="0"/>
            </a:br>
            <a:endParaRPr b="1" dirty="0"/>
          </a:p>
        </p:txBody>
      </p:sp>
      <p:sp>
        <p:nvSpPr>
          <p:cNvPr id="4" name="Woodson Principles Critical Thinking and Discussion Questions">
            <a:extLst>
              <a:ext uri="{FF2B5EF4-FFF2-40B4-BE49-F238E27FC236}">
                <a16:creationId xmlns:a16="http://schemas.microsoft.com/office/drawing/2014/main" id="{9DA52AB5-4C4D-CE4B-993C-9B1D1B1B66BC}"/>
              </a:ext>
            </a:extLst>
          </p:cNvPr>
          <p:cNvSpPr txBox="1">
            <a:spLocks/>
          </p:cNvSpPr>
          <p:nvPr/>
        </p:nvSpPr>
        <p:spPr>
          <a:xfrm>
            <a:off x="3657601" y="2468349"/>
            <a:ext cx="863599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spcBef>
                <a:spcPts val="1200"/>
              </a:spcBef>
              <a:spcAft>
                <a:spcPts val="1200"/>
              </a:spcAft>
            </a:pPr>
            <a:r>
              <a:rPr lang="en-US" sz="3600" dirty="0">
                <a:latin typeface="Lato" panose="020F0502020204030203" pitchFamily="34" charset="77"/>
                <a:ea typeface="Lato" panose="020F0502020204030203" pitchFamily="34" charset="0"/>
                <a:cs typeface="Lato" panose="020F0502020204030203" pitchFamily="34" charset="0"/>
              </a:rPr>
              <a:t>Sowell continues to be a serious photographer, continuing the passion he first discovered as a young man in Harlem. </a:t>
            </a:r>
          </a:p>
          <a:p>
            <a:pPr hangingPunct="1">
              <a:spcBef>
                <a:spcPts val="1200"/>
              </a:spcBef>
              <a:spcAft>
                <a:spcPts val="1200"/>
              </a:spcAft>
            </a:pPr>
            <a:r>
              <a:rPr lang="en-US" sz="3600" dirty="0">
                <a:latin typeface="Lato" panose="020F0502020204030203" pitchFamily="34" charset="77"/>
                <a:ea typeface="Lato" panose="020F0502020204030203" pitchFamily="34" charset="0"/>
                <a:cs typeface="Lato" panose="020F0502020204030203" pitchFamily="34" charset="0"/>
              </a:rPr>
              <a:t>In his 2016 “Farewell” column, Sowell explained his decision to stop writing regular op-eds at age 86:</a:t>
            </a:r>
            <a:endParaRPr lang="en-US" sz="3600" i="1" dirty="0">
              <a:latin typeface="Lato" panose="020F0502020204030203" pitchFamily="34" charset="0"/>
              <a:ea typeface="Lato" panose="020F0502020204030203" pitchFamily="34" charset="0"/>
              <a:cs typeface="Lato" panose="020F0502020204030203" pitchFamily="34" charset="0"/>
            </a:endParaRPr>
          </a:p>
        </p:txBody>
      </p:sp>
      <p:pic>
        <p:nvPicPr>
          <p:cNvPr id="6" name="Picture 5">
            <a:extLst>
              <a:ext uri="{FF2B5EF4-FFF2-40B4-BE49-F238E27FC236}">
                <a16:creationId xmlns:a16="http://schemas.microsoft.com/office/drawing/2014/main" id="{15372DB7-2EC6-5744-84F7-C185C96D0E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26976" y="2468349"/>
            <a:ext cx="9858523" cy="6656074"/>
          </a:xfrm>
          <a:prstGeom prst="rect">
            <a:avLst/>
          </a:prstGeom>
          <a:effectLst>
            <a:softEdge rad="142574"/>
          </a:effectLst>
        </p:spPr>
      </p:pic>
      <p:sp>
        <p:nvSpPr>
          <p:cNvPr id="9" name="TextBox 8">
            <a:extLst>
              <a:ext uri="{FF2B5EF4-FFF2-40B4-BE49-F238E27FC236}">
                <a16:creationId xmlns:a16="http://schemas.microsoft.com/office/drawing/2014/main" id="{9152A368-6B7D-AA4B-817D-86C1B2418DB6}"/>
              </a:ext>
            </a:extLst>
          </p:cNvPr>
          <p:cNvSpPr txBox="1"/>
          <p:nvPr/>
        </p:nvSpPr>
        <p:spPr>
          <a:xfrm>
            <a:off x="14094782" y="9174432"/>
            <a:ext cx="9087517"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Lato" panose="020F0502020204030203" pitchFamily="34" charset="77"/>
                <a:sym typeface="Bodoni SvtyTwo ITC TT-Book"/>
              </a:rPr>
              <a:t>Thomas Sowell taking photographs on the north rim of the Grand Canyon in Arizona, 2009. Photo by Stephen Camarata.</a:t>
            </a:r>
          </a:p>
        </p:txBody>
      </p:sp>
      <p:sp>
        <p:nvSpPr>
          <p:cNvPr id="10" name="Woodson Principles Critical Thinking and Discussion Questions">
            <a:extLst>
              <a:ext uri="{FF2B5EF4-FFF2-40B4-BE49-F238E27FC236}">
                <a16:creationId xmlns:a16="http://schemas.microsoft.com/office/drawing/2014/main" id="{E42FD5F6-B139-EB44-A684-2D46A716E51A}"/>
              </a:ext>
            </a:extLst>
          </p:cNvPr>
          <p:cNvSpPr txBox="1">
            <a:spLocks/>
          </p:cNvSpPr>
          <p:nvPr/>
        </p:nvSpPr>
        <p:spPr>
          <a:xfrm>
            <a:off x="3657600" y="6858000"/>
            <a:ext cx="86360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“During a stay in Yosemite National Park last May, taking photos with a couple of my buddies, there were four consecutive days without seeing a newspaper or a television news program – and it felt wonderful. With the political news being so awful this year, it felt especially wonderful. This made me decide to spend less time following politics and more time on my photography...”</a:t>
            </a:r>
          </a:p>
        </p:txBody>
      </p:sp>
    </p:spTree>
    <p:extLst>
      <p:ext uri="{BB962C8B-B14F-4D97-AF65-F5344CB8AC3E}">
        <p14:creationId xmlns:p14="http://schemas.microsoft.com/office/powerpoint/2010/main" val="34368856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Picture This: Sowell the Photographer</a:t>
            </a:r>
            <a:br>
              <a:rPr lang="en-US" sz="7200" b="1" dirty="0"/>
            </a:br>
            <a:br>
              <a:rPr lang="en-US" b="1" dirty="0"/>
            </a:br>
            <a:endParaRPr b="1" dirty="0"/>
          </a:p>
        </p:txBody>
      </p:sp>
      <p:pic>
        <p:nvPicPr>
          <p:cNvPr id="3" name="Picture 2">
            <a:extLst>
              <a:ext uri="{FF2B5EF4-FFF2-40B4-BE49-F238E27FC236}">
                <a16:creationId xmlns:a16="http://schemas.microsoft.com/office/drawing/2014/main" id="{0E0D99A1-B85E-5B45-84DF-C58EA4E9E4E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57012" y="2344386"/>
            <a:ext cx="7744385" cy="7275639"/>
          </a:xfrm>
          <a:prstGeom prst="rect">
            <a:avLst/>
          </a:prstGeom>
          <a:ln>
            <a:solidFill>
              <a:schemeClr val="tx2">
                <a:lumMod val="10000"/>
              </a:schemeClr>
            </a:solidFill>
          </a:ln>
          <a:effectLst>
            <a:softEdge rad="0"/>
          </a:effectLst>
        </p:spPr>
      </p:pic>
      <p:sp>
        <p:nvSpPr>
          <p:cNvPr id="8" name="Woodson Principles Critical Thinking and Discussion Questions">
            <a:extLst>
              <a:ext uri="{FF2B5EF4-FFF2-40B4-BE49-F238E27FC236}">
                <a16:creationId xmlns:a16="http://schemas.microsoft.com/office/drawing/2014/main" id="{3F76C86E-BE83-864C-BB94-B3FA2A8E1E43}"/>
              </a:ext>
            </a:extLst>
          </p:cNvPr>
          <p:cNvSpPr txBox="1">
            <a:spLocks/>
          </p:cNvSpPr>
          <p:nvPr/>
        </p:nvSpPr>
        <p:spPr>
          <a:xfrm>
            <a:off x="3657012" y="9933004"/>
            <a:ext cx="9449388"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Look back through the images in this presentation, from both famous photographers and unknown creators.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Which are the most attention-grabbing?</a:t>
            </a:r>
          </a:p>
        </p:txBody>
      </p:sp>
      <p:sp>
        <p:nvSpPr>
          <p:cNvPr id="7" name="Woodson Principles Critical Thinking and Discussion Questions">
            <a:extLst>
              <a:ext uri="{FF2B5EF4-FFF2-40B4-BE49-F238E27FC236}">
                <a16:creationId xmlns:a16="http://schemas.microsoft.com/office/drawing/2014/main" id="{1691B951-9C65-A14D-AD10-9A85298CC542}"/>
              </a:ext>
            </a:extLst>
          </p:cNvPr>
          <p:cNvSpPr txBox="1">
            <a:spLocks/>
          </p:cNvSpPr>
          <p:nvPr/>
        </p:nvSpPr>
        <p:spPr>
          <a:xfrm>
            <a:off x="13346409" y="9944055"/>
            <a:ext cx="919267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What’s compelling about them? What elements make for a good photograph?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What might be attractive about photography to a rigorous, analytical mind like Sowell’s?</a:t>
            </a:r>
          </a:p>
        </p:txBody>
      </p:sp>
      <p:pic>
        <p:nvPicPr>
          <p:cNvPr id="10" name="Picture 9">
            <a:extLst>
              <a:ext uri="{FF2B5EF4-FFF2-40B4-BE49-F238E27FC236}">
                <a16:creationId xmlns:a16="http://schemas.microsoft.com/office/drawing/2014/main" id="{9CD06757-72D0-3941-AD5B-36D7338992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7248" y="2344487"/>
            <a:ext cx="9678193" cy="7258645"/>
          </a:xfrm>
          <a:prstGeom prst="rect">
            <a:avLst/>
          </a:prstGeom>
          <a:ln>
            <a:solidFill>
              <a:schemeClr val="tx2">
                <a:lumMod val="10000"/>
              </a:schemeClr>
            </a:solidFill>
          </a:ln>
        </p:spPr>
      </p:pic>
      <p:pic>
        <p:nvPicPr>
          <p:cNvPr id="5" name="Picture 4">
            <a:extLst>
              <a:ext uri="{FF2B5EF4-FFF2-40B4-BE49-F238E27FC236}">
                <a16:creationId xmlns:a16="http://schemas.microsoft.com/office/drawing/2014/main" id="{24772782-029F-4743-B530-0205C3E04B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94872" y="2354853"/>
            <a:ext cx="6533307" cy="7259230"/>
          </a:xfrm>
          <a:prstGeom prst="rect">
            <a:avLst/>
          </a:prstGeom>
          <a:ln>
            <a:solidFill>
              <a:schemeClr val="tx2">
                <a:lumMod val="10000"/>
              </a:schemeClr>
            </a:solidFill>
          </a:ln>
        </p:spPr>
      </p:pic>
      <p:pic>
        <p:nvPicPr>
          <p:cNvPr id="14" name="Picture 13">
            <a:extLst>
              <a:ext uri="{FF2B5EF4-FFF2-40B4-BE49-F238E27FC236}">
                <a16:creationId xmlns:a16="http://schemas.microsoft.com/office/drawing/2014/main" id="{7A08502F-3FF6-184C-9C3C-D437ECCFE4F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2192000" y="2368385"/>
            <a:ext cx="6533307" cy="7234747"/>
          </a:xfrm>
          <a:prstGeom prst="rect">
            <a:avLst/>
          </a:prstGeom>
          <a:ln>
            <a:solidFill>
              <a:schemeClr val="tx2">
                <a:lumMod val="10000"/>
              </a:schemeClr>
            </a:solidFill>
          </a:ln>
        </p:spPr>
      </p:pic>
      <p:pic>
        <p:nvPicPr>
          <p:cNvPr id="16" name="Picture 15">
            <a:extLst>
              <a:ext uri="{FF2B5EF4-FFF2-40B4-BE49-F238E27FC236}">
                <a16:creationId xmlns:a16="http://schemas.microsoft.com/office/drawing/2014/main" id="{9D61D5DF-A979-B840-958B-64DB0A69D07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481771" y="2344487"/>
            <a:ext cx="7362108" cy="7269696"/>
          </a:xfrm>
          <a:prstGeom prst="rect">
            <a:avLst/>
          </a:prstGeom>
          <a:ln>
            <a:solidFill>
              <a:schemeClr val="tx2">
                <a:lumMod val="10000"/>
              </a:schemeClr>
            </a:solidFill>
          </a:ln>
        </p:spPr>
      </p:pic>
    </p:spTree>
    <p:extLst>
      <p:ext uri="{BB962C8B-B14F-4D97-AF65-F5344CB8AC3E}">
        <p14:creationId xmlns:p14="http://schemas.microsoft.com/office/powerpoint/2010/main" val="31521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par>
                                <p:cTn id="18" presetID="9"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dissolv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dissolv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3424028" cy="1100215"/>
          </a:xfrm>
          <a:prstGeom prst="rect">
            <a:avLst/>
          </a:prstGeom>
        </p:spPr>
        <p:txBody>
          <a:bodyPr anchor="t">
            <a:noAutofit/>
          </a:bodyPr>
          <a:lstStyle/>
          <a:p>
            <a:pPr>
              <a:lnSpc>
                <a:spcPts val="7640"/>
              </a:lnSpc>
              <a:spcAft>
                <a:spcPts val="600"/>
              </a:spcAft>
            </a:pPr>
            <a:r>
              <a:rPr lang="en-US" sz="7200" b="1" dirty="0"/>
              <a:t>Next Generation Discovers Sowell</a:t>
            </a:r>
            <a:br>
              <a:rPr lang="en-US" sz="7200" b="1" dirty="0"/>
            </a:br>
            <a:br>
              <a:rPr lang="en-US" sz="7200" b="1" dirty="0"/>
            </a:br>
            <a:endParaRPr sz="72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39087"/>
            <a:ext cx="1239011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spcAft>
                <a:spcPts val="1200"/>
              </a:spcAft>
            </a:pPr>
            <a:r>
              <a:rPr lang="en-US" sz="3600" dirty="0">
                <a:latin typeface="Lato" panose="020F0502020204030203" pitchFamily="34" charset="77"/>
                <a:ea typeface="Lato" panose="020F0502020204030203" pitchFamily="34" charset="0"/>
                <a:cs typeface="Lato" panose="020F0502020204030203" pitchFamily="34" charset="0"/>
              </a:rPr>
              <a:t>Sowell, born when silent films could still make box office, perhaps seems an unlikely candidate for internet celebrity. </a:t>
            </a:r>
          </a:p>
          <a:p>
            <a:pPr hangingPunct="1">
              <a:spcBef>
                <a:spcPts val="1200"/>
              </a:spcBef>
            </a:pPr>
            <a:r>
              <a:rPr lang="en-US" sz="3600" dirty="0">
                <a:latin typeface="Lato" panose="020F0502020204030203" pitchFamily="34" charset="77"/>
                <a:ea typeface="Lato" panose="020F0502020204030203" pitchFamily="34" charset="0"/>
                <a:cs typeface="Lato" panose="020F0502020204030203" pitchFamily="34" charset="0"/>
              </a:rPr>
              <a:t>But through YouTube and other platforms, his thought has been rediscovered by Millennial and Gen Z audiences who find Sowell’s </a:t>
            </a:r>
            <a:r>
              <a:rPr lang="en-US" sz="3600" b="1" dirty="0">
                <a:latin typeface="Lato" panose="020F0502020204030203" pitchFamily="34" charset="77"/>
                <a:ea typeface="Lato" panose="020F0502020204030203" pitchFamily="34" charset="0"/>
                <a:cs typeface="Lato" panose="020F0502020204030203" pitchFamily="34" charset="0"/>
              </a:rPr>
              <a:t>acerbic </a:t>
            </a:r>
            <a:r>
              <a:rPr lang="en-US" sz="3600" dirty="0">
                <a:latin typeface="Lato" panose="020F0502020204030203" pitchFamily="34" charset="77"/>
                <a:ea typeface="Lato" panose="020F0502020204030203" pitchFamily="34" charset="0"/>
                <a:cs typeface="Lato" panose="020F0502020204030203" pitchFamily="34" charset="0"/>
              </a:rPr>
              <a:t>takes on the “anointed” and the failures of the welfare state a refreshing alternative to the ideas they’re exposed to at school and in the media. </a:t>
            </a:r>
          </a:p>
        </p:txBody>
      </p:sp>
      <p:pic>
        <p:nvPicPr>
          <p:cNvPr id="3" name="Picture 2">
            <a:extLst>
              <a:ext uri="{FF2B5EF4-FFF2-40B4-BE49-F238E27FC236}">
                <a16:creationId xmlns:a16="http://schemas.microsoft.com/office/drawing/2014/main" id="{97A2D9F9-AEE6-444B-97DF-A5B4A41286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1260"/>
          <a:stretch/>
        </p:blipFill>
        <p:spPr>
          <a:xfrm>
            <a:off x="17538829" y="-209962"/>
            <a:ext cx="7175372" cy="14135923"/>
          </a:xfrm>
          <a:prstGeom prst="rect">
            <a:avLst/>
          </a:prstGeom>
          <a:ln w="38100">
            <a:solidFill>
              <a:schemeClr val="tx2">
                <a:lumMod val="10000"/>
              </a:schemeClr>
            </a:solidFill>
          </a:ln>
          <a:effectLst>
            <a:softEdge rad="141110"/>
          </a:effectLst>
        </p:spPr>
      </p:pic>
      <p:sp>
        <p:nvSpPr>
          <p:cNvPr id="7" name="TextBox 6">
            <a:extLst>
              <a:ext uri="{FF2B5EF4-FFF2-40B4-BE49-F238E27FC236}">
                <a16:creationId xmlns:a16="http://schemas.microsoft.com/office/drawing/2014/main" id="{9D5E41B2-3C82-F14C-9707-86AEEACE95C8}"/>
              </a:ext>
            </a:extLst>
          </p:cNvPr>
          <p:cNvSpPr txBox="1"/>
          <p:nvPr/>
        </p:nvSpPr>
        <p:spPr>
          <a:xfrm>
            <a:off x="6358669" y="11247328"/>
            <a:ext cx="9689047"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Lato" panose="020F0502020204030203" pitchFamily="34" charset="77"/>
                <a:sym typeface="Bodoni SvtyTwo ITC TT-Book"/>
              </a:rPr>
              <a:t>YouTube search results from many official and fan-made outlets for Sowell’s 50 years of interviews and talks</a:t>
            </a:r>
            <a:r>
              <a:rPr lang="en-US" sz="3200" i="1" dirty="0">
                <a:solidFill>
                  <a:schemeClr val="bg2"/>
                </a:solidFill>
                <a:latin typeface="Lato" panose="020F0502020204030203" pitchFamily="34" charset="77"/>
              </a:rPr>
              <a:t>.</a:t>
            </a:r>
            <a:endParaRPr lang="en-US" sz="3200" i="1" dirty="0">
              <a:solidFill>
                <a:schemeClr val="bg2"/>
              </a:solidFill>
              <a:latin typeface="Lato" panose="020F0502020204030203" pitchFamily="34" charset="77"/>
              <a:sym typeface="Bodoni SvtyTwo ITC TT-Book"/>
            </a:endParaRPr>
          </a:p>
        </p:txBody>
      </p:sp>
      <p:sp>
        <p:nvSpPr>
          <p:cNvPr id="6" name="Woodson Principles Critical Thinking and Discussion Questions">
            <a:extLst>
              <a:ext uri="{FF2B5EF4-FFF2-40B4-BE49-F238E27FC236}">
                <a16:creationId xmlns:a16="http://schemas.microsoft.com/office/drawing/2014/main" id="{2FC4A1D3-CF2E-0246-AA76-E1186432C76A}"/>
              </a:ext>
            </a:extLst>
          </p:cNvPr>
          <p:cNvSpPr txBox="1">
            <a:spLocks/>
          </p:cNvSpPr>
          <p:nvPr/>
        </p:nvSpPr>
        <p:spPr>
          <a:xfrm>
            <a:off x="3657600" y="6857999"/>
            <a:ext cx="1239011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His regular conversations with the Hoover Institution's Peter Robinson on </a:t>
            </a:r>
            <a:r>
              <a:rPr lang="en-US" sz="3600" i="1" dirty="0">
                <a:latin typeface="Lato" panose="020F0502020204030203" pitchFamily="34" charset="77"/>
                <a:ea typeface="Lato" panose="020F0502020204030203" pitchFamily="34" charset="0"/>
                <a:cs typeface="Lato" panose="020F0502020204030203" pitchFamily="34" charset="0"/>
              </a:rPr>
              <a:t>Uncommon Knowledge</a:t>
            </a:r>
            <a:r>
              <a:rPr lang="en-US" sz="3600" dirty="0">
                <a:latin typeface="Lato" panose="020F0502020204030203" pitchFamily="34" charset="77"/>
                <a:ea typeface="Lato" panose="020F0502020204030203" pitchFamily="34" charset="0"/>
                <a:cs typeface="Lato" panose="020F0502020204030203" pitchFamily="34" charset="0"/>
              </a:rPr>
              <a:t>, archival interviews from shows like </a:t>
            </a:r>
            <a:r>
              <a:rPr lang="en-US" sz="3600" i="1" dirty="0">
                <a:latin typeface="Lato" panose="020F0502020204030203" pitchFamily="34" charset="77"/>
                <a:ea typeface="Lato" panose="020F0502020204030203" pitchFamily="34" charset="0"/>
                <a:cs typeface="Lato" panose="020F0502020204030203" pitchFamily="34" charset="0"/>
              </a:rPr>
              <a:t>Firing Line</a:t>
            </a:r>
            <a:r>
              <a:rPr lang="en-US" sz="3600" dirty="0">
                <a:latin typeface="Lato" panose="020F0502020204030203" pitchFamily="34" charset="77"/>
                <a:ea typeface="Lato" panose="020F0502020204030203" pitchFamily="34" charset="0"/>
                <a:cs typeface="Lato" panose="020F0502020204030203" pitchFamily="34" charset="0"/>
              </a:rPr>
              <a:t> and </a:t>
            </a:r>
            <a:r>
              <a:rPr lang="en-US" sz="3600" i="1" dirty="0">
                <a:latin typeface="Lato" panose="020F0502020204030203" pitchFamily="34" charset="77"/>
                <a:ea typeface="Lato" panose="020F0502020204030203" pitchFamily="34" charset="0"/>
                <a:cs typeface="Lato" panose="020F0502020204030203" pitchFamily="34" charset="0"/>
              </a:rPr>
              <a:t>Tony Brown’s Journal</a:t>
            </a:r>
            <a:r>
              <a:rPr lang="en-US" sz="3600" dirty="0">
                <a:latin typeface="Lato" panose="020F0502020204030203" pitchFamily="34" charset="77"/>
                <a:ea typeface="Lato" panose="020F0502020204030203" pitchFamily="34" charset="0"/>
                <a:cs typeface="Lato" panose="020F0502020204030203" pitchFamily="34" charset="0"/>
              </a:rPr>
              <a:t>, and fan-made supercuts of Sowell’s clearest explanations and greatest quips have made his work enormously popular with a new generation of conservatives, libertarians, dissident liberals, and free-thinkers of all stripes.</a:t>
            </a:r>
          </a:p>
        </p:txBody>
      </p:sp>
    </p:spTree>
    <p:extLst>
      <p:ext uri="{BB962C8B-B14F-4D97-AF65-F5344CB8AC3E}">
        <p14:creationId xmlns:p14="http://schemas.microsoft.com/office/powerpoint/2010/main" val="15762751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657600" y="1371600"/>
            <a:ext cx="19177347" cy="1799780"/>
          </a:xfrm>
          <a:prstGeom prst="rect">
            <a:avLst/>
          </a:prstGeom>
        </p:spPr>
        <p:txBody>
          <a:bodyPr>
            <a:noAutofit/>
          </a:bodyPr>
          <a:lstStyle/>
          <a:p>
            <a:r>
              <a:rPr lang="en-US" sz="4800" b="1" dirty="0">
                <a:latin typeface="Lato" panose="020F0502020204030203" pitchFamily="34" charset="77"/>
              </a:rPr>
              <a:t>Vocabulary</a:t>
            </a:r>
          </a:p>
          <a:p>
            <a:endParaRPr lang="en-US" dirty="0"/>
          </a:p>
          <a:p>
            <a:r>
              <a:rPr lang="en-US" sz="3600" dirty="0">
                <a:latin typeface="Lato" panose="020F0502020204030203" pitchFamily="34" charset="77"/>
              </a:rPr>
              <a:t>	</a:t>
            </a:r>
            <a:r>
              <a:rPr lang="en-US" sz="4000" dirty="0">
                <a:latin typeface="Lato" panose="020F0502020204030203" pitchFamily="34" charset="77"/>
              </a:rPr>
              <a:t>acerbic</a:t>
            </a:r>
          </a:p>
          <a:p>
            <a:r>
              <a:rPr lang="en-US" sz="4000" dirty="0">
                <a:latin typeface="Lato" panose="020F0502020204030203" pitchFamily="34" charset="77"/>
              </a:rPr>
              <a:t>	amenities</a:t>
            </a:r>
          </a:p>
          <a:p>
            <a:r>
              <a:rPr lang="en-US" sz="4000" dirty="0">
                <a:latin typeface="Lato" panose="020F0502020204030203" pitchFamily="34" charset="77"/>
              </a:rPr>
              <a:t>	avocation</a:t>
            </a:r>
          </a:p>
          <a:p>
            <a:r>
              <a:rPr lang="en-US" sz="4000" dirty="0">
                <a:latin typeface="Lato" panose="020F0502020204030203" pitchFamily="34" charset="77"/>
              </a:rPr>
              <a:t>	candor</a:t>
            </a:r>
          </a:p>
          <a:p>
            <a:r>
              <a:rPr lang="en-US" sz="4000" dirty="0">
                <a:latin typeface="Lato" panose="020F0502020204030203" pitchFamily="34" charset="77"/>
              </a:rPr>
              <a:t>	deluge</a:t>
            </a:r>
          </a:p>
          <a:p>
            <a:r>
              <a:rPr lang="en-US" sz="4000" b="1" dirty="0">
                <a:latin typeface="Lato" panose="020F0502020204030203" pitchFamily="34" charset="77"/>
              </a:rPr>
              <a:t>	</a:t>
            </a:r>
            <a:r>
              <a:rPr lang="en-US" sz="4000" dirty="0">
                <a:latin typeface="Lato" panose="020F0502020204030203" pitchFamily="34" charset="77"/>
              </a:rPr>
              <a:t>deteriorate</a:t>
            </a:r>
          </a:p>
          <a:p>
            <a:r>
              <a:rPr lang="en-US" sz="4000" dirty="0">
                <a:latin typeface="Lato" panose="020F0502020204030203" pitchFamily="34" charset="77"/>
              </a:rPr>
              <a:t>	empiricist</a:t>
            </a:r>
          </a:p>
          <a:p>
            <a:r>
              <a:rPr lang="en-US" sz="4000" dirty="0">
                <a:latin typeface="Lato" panose="020F0502020204030203" pitchFamily="34" charset="77"/>
              </a:rPr>
              <a:t>	hardscrabble</a:t>
            </a:r>
          </a:p>
          <a:p>
            <a:r>
              <a:rPr lang="en-US" sz="4000" dirty="0">
                <a:latin typeface="Lato" panose="020F0502020204030203" pitchFamily="34" charset="77"/>
              </a:rPr>
              <a:t>	idyllic</a:t>
            </a:r>
          </a:p>
          <a:p>
            <a:r>
              <a:rPr lang="en-US" sz="4000" dirty="0">
                <a:latin typeface="Lato" panose="020F0502020204030203" pitchFamily="34" charset="77"/>
              </a:rPr>
              <a:t>	linguist</a:t>
            </a:r>
          </a:p>
          <a:p>
            <a:r>
              <a:rPr lang="en-US" sz="4000" dirty="0">
                <a:latin typeface="Lato" panose="020F0502020204030203" pitchFamily="34" charset="77"/>
              </a:rPr>
              <a:t>	microcosm</a:t>
            </a:r>
          </a:p>
          <a:p>
            <a:r>
              <a:rPr lang="en-US" sz="4000" dirty="0">
                <a:latin typeface="Lato" panose="020F0502020204030203" pitchFamily="34" charset="77"/>
              </a:rPr>
              <a:t>	migration</a:t>
            </a:r>
          </a:p>
          <a:p>
            <a:r>
              <a:rPr lang="en-US" sz="4000" dirty="0">
                <a:latin typeface="Lato" panose="020F0502020204030203" pitchFamily="34" charset="77"/>
              </a:rPr>
              <a:t>	polarization	</a:t>
            </a:r>
          </a:p>
          <a:p>
            <a:r>
              <a:rPr lang="en-US" sz="4000" dirty="0">
                <a:latin typeface="Lato" panose="020F0502020204030203" pitchFamily="34" charset="77"/>
              </a:rPr>
              <a:t>	wry</a:t>
            </a:r>
          </a:p>
        </p:txBody>
      </p:sp>
      <p:pic>
        <p:nvPicPr>
          <p:cNvPr id="1026" name="Picture 2">
            <a:extLst>
              <a:ext uri="{FF2B5EF4-FFF2-40B4-BE49-F238E27FC236}">
                <a16:creationId xmlns:a16="http://schemas.microsoft.com/office/drawing/2014/main" id="{11CCD9B7-9211-8042-A663-4B60DA97D6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9196856" y="3278002"/>
            <a:ext cx="13638091" cy="7159996"/>
          </a:xfrm>
          <a:prstGeom prst="rect">
            <a:avLst/>
          </a:prstGeom>
          <a:noFill/>
          <a:ln w="38100">
            <a:solidFill>
              <a:schemeClr val="tx2">
                <a:lumMod val="10000"/>
              </a:schemeClr>
            </a:solidFill>
          </a:ln>
        </p:spPr>
      </p:pic>
    </p:spTree>
    <p:extLst>
      <p:ext uri="{BB962C8B-B14F-4D97-AF65-F5344CB8AC3E}">
        <p14:creationId xmlns:p14="http://schemas.microsoft.com/office/powerpoint/2010/main" val="4044115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ABD7D3BC-057E-D048-9541-06F6EF2611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117" y="5254438"/>
            <a:ext cx="17053766" cy="3207124"/>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Early Life in North Carolina</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090467"/>
            <a:ext cx="11097491" cy="35464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Thomas Sowell was born outside Charlotte, North Carolina, on June 30, 1930. His father died before he was born, and his mother – a housemaid who already had four children – gave Thomas up for adoption to his great-aunt, who he grew up calling “Mama” or “Mom.” His biological mother died not longer after.</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pic>
        <p:nvPicPr>
          <p:cNvPr id="2050" name="Picture 2">
            <a:extLst>
              <a:ext uri="{FF2B5EF4-FFF2-40B4-BE49-F238E27FC236}">
                <a16:creationId xmlns:a16="http://schemas.microsoft.com/office/drawing/2014/main" id="{BD0823EA-3338-1244-B66C-22FDB514481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5384596" y="1614561"/>
            <a:ext cx="8702405" cy="8691245"/>
          </a:xfrm>
          <a:prstGeom prst="rect">
            <a:avLst/>
          </a:prstGeom>
          <a:noFill/>
          <a:effectLst>
            <a:softEdge rad="575520"/>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20C2027-B960-1941-AB8F-F9989AF3DD24}"/>
              </a:ext>
            </a:extLst>
          </p:cNvPr>
          <p:cNvSpPr txBox="1"/>
          <p:nvPr/>
        </p:nvSpPr>
        <p:spPr>
          <a:xfrm>
            <a:off x="15836898" y="10305806"/>
            <a:ext cx="7556502"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Sharecropping family on their front porch in Wake County, North Carolina in 1939, by influential photojournalist </a:t>
            </a:r>
            <a:r>
              <a:rPr lang="en-US" sz="3200" b="1" i="1" dirty="0">
                <a:solidFill>
                  <a:schemeClr val="bg2"/>
                </a:solidFill>
                <a:latin typeface="Lato" panose="020F0502020204030203" pitchFamily="34" charset="77"/>
              </a:rPr>
              <a:t>Dorothea Lange.</a:t>
            </a:r>
            <a:endParaRPr lang="en-US" sz="3200" b="1" i="1" dirty="0">
              <a:solidFill>
                <a:schemeClr val="bg2"/>
              </a:solidFill>
              <a:latin typeface="Lato" panose="020F0502020204030203" pitchFamily="34" charset="77"/>
              <a:sym typeface="Bodoni SvtyTwo ITC TT-Book"/>
            </a:endParaRPr>
          </a:p>
        </p:txBody>
      </p:sp>
      <p:sp>
        <p:nvSpPr>
          <p:cNvPr id="8" name="Woodson Principles Critical Thinking and Discussion Questions">
            <a:extLst>
              <a:ext uri="{FF2B5EF4-FFF2-40B4-BE49-F238E27FC236}">
                <a16:creationId xmlns:a16="http://schemas.microsoft.com/office/drawing/2014/main" id="{267B5705-779F-AF48-82D5-9D3CBDCEEB23}"/>
              </a:ext>
            </a:extLst>
          </p:cNvPr>
          <p:cNvSpPr txBox="1">
            <a:spLocks/>
          </p:cNvSpPr>
          <p:nvPr/>
        </p:nvSpPr>
        <p:spPr>
          <a:xfrm>
            <a:off x="3657600" y="5960184"/>
            <a:ext cx="11097491" cy="35464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spent his first decade in a small, impoverished rural town. None of his relatives had attended school beyond the sixth grade, and the house he grew up in had neither electricity nor hot running water, typical for most Black Americans in that time and place.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Sowell was raised by “Mom” and her two grown daughters. He later wrote that his humble origins gave him deep respect for the common sense and practical wisdom of ordinary, uncredentialed people.</a:t>
            </a:r>
          </a:p>
        </p:txBody>
      </p:sp>
    </p:spTree>
    <p:extLst>
      <p:ext uri="{BB962C8B-B14F-4D97-AF65-F5344CB8AC3E}">
        <p14:creationId xmlns:p14="http://schemas.microsoft.com/office/powerpoint/2010/main" val="2949368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a:ln w="12700">
            <a:miter lim="400000"/>
          </a:ln>
        </p:spPr>
        <p:txBody>
          <a:bodyPr lIns="50800" tIns="50800" rIns="50800" bIns="50800" anchor="t">
            <a:noAutofit/>
          </a:bodyPr>
          <a:lstStyle/>
          <a:p>
            <a:pPr>
              <a:lnSpc>
                <a:spcPts val="7640"/>
              </a:lnSpc>
              <a:spcAft>
                <a:spcPts val="600"/>
              </a:spcAft>
            </a:pPr>
            <a:r>
              <a:rPr lang="en-US" sz="7200" b="1" dirty="0"/>
              <a:t>Early Life in North Carolina</a:t>
            </a:r>
            <a:br>
              <a:rPr lang="en-US" sz="7200" b="1" dirty="0"/>
            </a:br>
            <a:br>
              <a:rPr lang="en-US" sz="7200" b="1" dirty="0"/>
            </a:br>
            <a:endParaRPr sz="72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607534" y="2432724"/>
            <a:ext cx="10314811" cy="3157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Despite the lack of modern </a:t>
            </a:r>
            <a:r>
              <a:rPr lang="en-US" sz="3600" b="1" dirty="0">
                <a:latin typeface="Lato" panose="020F0502020204030203" pitchFamily="34" charset="77"/>
                <a:ea typeface="Lato" panose="020F0502020204030203" pitchFamily="34" charset="0"/>
                <a:cs typeface="Lato" panose="020F0502020204030203" pitchFamily="34" charset="0"/>
              </a:rPr>
              <a:t>amenities</a:t>
            </a:r>
            <a:r>
              <a:rPr lang="en-US" sz="3600" dirty="0">
                <a:latin typeface="Lato" panose="020F0502020204030203" pitchFamily="34" charset="77"/>
                <a:ea typeface="Lato" panose="020F0502020204030203" pitchFamily="34" charset="0"/>
                <a:cs typeface="Lato" panose="020F0502020204030203" pitchFamily="34" charset="0"/>
              </a:rPr>
              <a:t>, Sowell recalls his childhood as </a:t>
            </a:r>
            <a:r>
              <a:rPr lang="en-US" sz="3600" b="1" dirty="0">
                <a:latin typeface="Lato" panose="020F0502020204030203" pitchFamily="34" charset="77"/>
                <a:ea typeface="Lato" panose="020F0502020204030203" pitchFamily="34" charset="0"/>
                <a:cs typeface="Lato" panose="020F0502020204030203" pitchFamily="34" charset="0"/>
              </a:rPr>
              <a:t>idyllic</a:t>
            </a:r>
            <a:r>
              <a:rPr lang="en-US" sz="3600" dirty="0">
                <a:latin typeface="Lato" panose="020F0502020204030203" pitchFamily="34" charset="77"/>
                <a:ea typeface="Lato" panose="020F0502020204030203" pitchFamily="34" charset="0"/>
                <a:cs typeface="Lato" panose="020F0502020204030203" pitchFamily="34" charset="0"/>
              </a:rPr>
              <a:t>. The only child in an extended family of adults, he was doted on by many aunts, uncles, cousins, and family friends. He was also unaware of the realities of segregation.</a:t>
            </a:r>
          </a:p>
        </p:txBody>
      </p:sp>
      <p:pic>
        <p:nvPicPr>
          <p:cNvPr id="2050" name="Picture 2">
            <a:extLst>
              <a:ext uri="{FF2B5EF4-FFF2-40B4-BE49-F238E27FC236}">
                <a16:creationId xmlns:a16="http://schemas.microsoft.com/office/drawing/2014/main" id="{BD0823EA-3338-1244-B66C-22FDB514481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657600" y="2478543"/>
            <a:ext cx="8377627" cy="6245142"/>
          </a:xfrm>
          <a:prstGeom prst="rect">
            <a:avLst/>
          </a:prstGeom>
          <a:noFill/>
          <a:effectLst>
            <a:softEdge rad="47007"/>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20C2027-B960-1941-AB8F-F9989AF3DD24}"/>
              </a:ext>
            </a:extLst>
          </p:cNvPr>
          <p:cNvSpPr txBox="1"/>
          <p:nvPr/>
        </p:nvSpPr>
        <p:spPr>
          <a:xfrm>
            <a:off x="3932451" y="8788080"/>
            <a:ext cx="7827923"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Migrant family in East North Carolina, on their way north to New Jersey, 1930s. </a:t>
            </a:r>
          </a:p>
          <a:p>
            <a:pPr algn="ctr" defTabSz="1219169" hangingPunct="0"/>
            <a:r>
              <a:rPr lang="en-US" sz="3200" i="1" dirty="0">
                <a:solidFill>
                  <a:schemeClr val="bg2"/>
                </a:solidFill>
                <a:latin typeface="Lato" panose="020F0502020204030203" pitchFamily="34" charset="77"/>
              </a:rPr>
              <a:t>Library of Congress.</a:t>
            </a:r>
            <a:endParaRPr lang="en-US" sz="3200" b="1" i="1" dirty="0">
              <a:solidFill>
                <a:schemeClr val="bg2"/>
              </a:solidFill>
              <a:latin typeface="Lato" panose="020F0502020204030203" pitchFamily="34" charset="77"/>
              <a:sym typeface="Bodoni SvtyTwo ITC TT-Book"/>
            </a:endParaRPr>
          </a:p>
        </p:txBody>
      </p:sp>
      <p:sp>
        <p:nvSpPr>
          <p:cNvPr id="8" name="Woodson Principles Critical Thinking and Discussion Questions">
            <a:extLst>
              <a:ext uri="{FF2B5EF4-FFF2-40B4-BE49-F238E27FC236}">
                <a16:creationId xmlns:a16="http://schemas.microsoft.com/office/drawing/2014/main" id="{267B5705-779F-AF48-82D5-9D3CBDCEEB23}"/>
              </a:ext>
            </a:extLst>
          </p:cNvPr>
          <p:cNvSpPr txBox="1">
            <a:spLocks/>
          </p:cNvSpPr>
          <p:nvPr/>
        </p:nvSpPr>
        <p:spPr>
          <a:xfrm>
            <a:off x="12607534" y="5750531"/>
            <a:ext cx="10314811" cy="3546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Sowell’s all-Black community, white people “were almost hypothetical to me,” he wrote later. As a child, he was never bothered by the white characters when reading the Sunday comics, “but I could not understand why some ... had yellow hair. I had never seen anybody with yellow hair, and I doubted that there were any such people.”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When he finally left Charlotte, Sowell was shocked to discover most Americans were not Black.</a:t>
            </a:r>
          </a:p>
        </p:txBody>
      </p:sp>
    </p:spTree>
    <p:extLst>
      <p:ext uri="{BB962C8B-B14F-4D97-AF65-F5344CB8AC3E}">
        <p14:creationId xmlns:p14="http://schemas.microsoft.com/office/powerpoint/2010/main" val="945045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a:ln w="12700">
            <a:miter lim="400000"/>
          </a:ln>
        </p:spPr>
        <p:txBody>
          <a:bodyPr lIns="50800" tIns="50800" rIns="50800" bIns="50800" anchor="t">
            <a:noAutofit/>
          </a:bodyPr>
          <a:lstStyle/>
          <a:p>
            <a:pPr>
              <a:lnSpc>
                <a:spcPts val="7640"/>
              </a:lnSpc>
              <a:spcAft>
                <a:spcPts val="600"/>
              </a:spcAft>
            </a:pPr>
            <a:r>
              <a:rPr lang="en-US" sz="7200" b="1" dirty="0"/>
              <a:t>Growing Up in Harlem</a:t>
            </a:r>
            <a:br>
              <a:rPr lang="en-US" sz="7200" b="1" dirty="0"/>
            </a:br>
            <a:endParaRPr sz="72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45619"/>
            <a:ext cx="8487684" cy="1371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1940, when Sowell was 9 years old, he and his adoptive mother moved to New York City and settled in Harlem. They followed a path that many Black Americans had trod in the years between the world wars – the great </a:t>
            </a:r>
            <a:r>
              <a:rPr lang="en-US" sz="3600" b="1" dirty="0">
                <a:latin typeface="Lato" panose="020F0502020204030203" pitchFamily="34" charset="77"/>
                <a:ea typeface="Lato" panose="020F0502020204030203" pitchFamily="34" charset="0"/>
                <a:cs typeface="Lato" panose="020F0502020204030203" pitchFamily="34" charset="0"/>
              </a:rPr>
              <a:t>migration </a:t>
            </a:r>
            <a:r>
              <a:rPr lang="en-US" sz="3600" dirty="0">
                <a:latin typeface="Lato" panose="020F0502020204030203" pitchFamily="34" charset="77"/>
                <a:ea typeface="Lato" panose="020F0502020204030203" pitchFamily="34" charset="0"/>
                <a:cs typeface="Lato" panose="020F0502020204030203" pitchFamily="34" charset="0"/>
              </a:rPr>
              <a:t>from the rural, segregated South to the industrialized North, where jobs were more plentiful and racism less overt.</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In the city, Sowell’s world expanded rapidly, as did his appetite for knowledge.</a:t>
            </a:r>
          </a:p>
        </p:txBody>
      </p:sp>
      <p:sp>
        <p:nvSpPr>
          <p:cNvPr id="4" name="Woodson Principles Critical Thinking and Discussion Questions">
            <a:extLst>
              <a:ext uri="{FF2B5EF4-FFF2-40B4-BE49-F238E27FC236}">
                <a16:creationId xmlns:a16="http://schemas.microsoft.com/office/drawing/2014/main" id="{D7327F29-FA12-4B48-AD0E-42B3FDD9519F}"/>
              </a:ext>
            </a:extLst>
          </p:cNvPr>
          <p:cNvSpPr txBox="1">
            <a:spLocks/>
          </p:cNvSpPr>
          <p:nvPr/>
        </p:nvSpPr>
        <p:spPr>
          <a:xfrm>
            <a:off x="3657600" y="9532752"/>
            <a:ext cx="16863587"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What’s the biggest change in life situation </a:t>
            </a:r>
          </a:p>
          <a:p>
            <a:pPr hangingPunct="1"/>
            <a:r>
              <a:rPr lang="en-US" sz="3600" b="1" dirty="0">
                <a:latin typeface="Lato" panose="020F0502020204030203" pitchFamily="34" charset="77"/>
                <a:ea typeface="Lato" panose="020F0502020204030203" pitchFamily="34" charset="0"/>
                <a:cs typeface="Lato" panose="020F0502020204030203" pitchFamily="34" charset="0"/>
              </a:rPr>
              <a:t>you’ve ever experienced? How did you adjust?</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Historically, the Harlem neighborhood of Manhattan has long been a center of Black American life. What other people or events do you associate with Harlem?</a:t>
            </a:r>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pic>
        <p:nvPicPr>
          <p:cNvPr id="2" name="Picture 1">
            <a:extLst>
              <a:ext uri="{FF2B5EF4-FFF2-40B4-BE49-F238E27FC236}">
                <a16:creationId xmlns:a16="http://schemas.microsoft.com/office/drawing/2014/main" id="{27B960B0-55CC-F445-84D9-D30D47D3B81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856677" y="2008956"/>
            <a:ext cx="9993513" cy="7523796"/>
          </a:xfrm>
          <a:prstGeom prst="rect">
            <a:avLst/>
          </a:prstGeom>
          <a:solidFill>
            <a:schemeClr val="tx2">
              <a:lumMod val="10000"/>
            </a:schemeClr>
          </a:solidFill>
          <a:ln w="38100">
            <a:solidFill>
              <a:schemeClr val="tx2">
                <a:lumMod val="10000"/>
              </a:schemeClr>
            </a:solidFill>
          </a:ln>
        </p:spPr>
      </p:pic>
      <p:sp>
        <p:nvSpPr>
          <p:cNvPr id="6" name="TextBox 5">
            <a:extLst>
              <a:ext uri="{FF2B5EF4-FFF2-40B4-BE49-F238E27FC236}">
                <a16:creationId xmlns:a16="http://schemas.microsoft.com/office/drawing/2014/main" id="{C2D94665-20E6-B245-BC6D-03595630584E}"/>
              </a:ext>
            </a:extLst>
          </p:cNvPr>
          <p:cNvSpPr txBox="1"/>
          <p:nvPr/>
        </p:nvSpPr>
        <p:spPr>
          <a:xfrm>
            <a:off x="13856677" y="9657101"/>
            <a:ext cx="9993513"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2600" i="1" dirty="0">
                <a:solidFill>
                  <a:schemeClr val="bg2"/>
                </a:solidFill>
                <a:latin typeface="Lato" panose="020F0502020204030203" pitchFamily="34" charset="77"/>
              </a:rPr>
              <a:t>Crowd gathered in Harlem on Easter Sunday, 1940, by the famous New York City street photographer </a:t>
            </a:r>
            <a:r>
              <a:rPr lang="en-US" sz="2600" b="1" i="1" dirty="0">
                <a:solidFill>
                  <a:schemeClr val="bg2"/>
                </a:solidFill>
                <a:latin typeface="Lato" panose="020F0502020204030203" pitchFamily="34" charset="77"/>
              </a:rPr>
              <a:t>Arthur ”Weegee.” Fellig</a:t>
            </a:r>
            <a:r>
              <a:rPr lang="en-US" sz="2600" i="1" dirty="0">
                <a:solidFill>
                  <a:schemeClr val="bg2"/>
                </a:solidFill>
                <a:latin typeface="Lato" panose="020F0502020204030203" pitchFamily="34" charset="77"/>
              </a:rPr>
              <a:t>.</a:t>
            </a:r>
          </a:p>
        </p:txBody>
      </p:sp>
    </p:spTree>
    <p:extLst>
      <p:ext uri="{BB962C8B-B14F-4D97-AF65-F5344CB8AC3E}">
        <p14:creationId xmlns:p14="http://schemas.microsoft.com/office/powerpoint/2010/main" val="33455796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Growing Up in Harlem</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385346"/>
            <a:ext cx="8393080" cy="137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While he was a bright student, Sowell often fell into conflict with students and teachers. In grade school, fighting was a way of life, and it usually involved gangs.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Sowell recalled that “[at] one point, getting home for lunch safely became such an ordeal that a friend would lend me his jacket as a disguise, so that I could get away before anyone could spot me.”</a:t>
            </a:r>
          </a:p>
        </p:txBody>
      </p:sp>
      <p:pic>
        <p:nvPicPr>
          <p:cNvPr id="2" name="Picture 1">
            <a:extLst>
              <a:ext uri="{FF2B5EF4-FFF2-40B4-BE49-F238E27FC236}">
                <a16:creationId xmlns:a16="http://schemas.microsoft.com/office/drawing/2014/main" id="{27B960B0-55CC-F445-84D9-D30D47D3B81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2807140" y="2488812"/>
            <a:ext cx="10603113" cy="7982744"/>
          </a:xfrm>
          <a:prstGeom prst="rect">
            <a:avLst/>
          </a:prstGeom>
          <a:solidFill>
            <a:schemeClr val="tx2">
              <a:lumMod val="10000"/>
            </a:schemeClr>
          </a:solidFill>
          <a:ln w="38100">
            <a:solidFill>
              <a:schemeClr val="tx2">
                <a:lumMod val="10000"/>
              </a:schemeClr>
            </a:solidFill>
          </a:ln>
        </p:spPr>
      </p:pic>
      <p:sp>
        <p:nvSpPr>
          <p:cNvPr id="6" name="TextBox 5">
            <a:extLst>
              <a:ext uri="{FF2B5EF4-FFF2-40B4-BE49-F238E27FC236}">
                <a16:creationId xmlns:a16="http://schemas.microsoft.com/office/drawing/2014/main" id="{C2D94665-20E6-B245-BC6D-03595630584E}"/>
              </a:ext>
            </a:extLst>
          </p:cNvPr>
          <p:cNvSpPr txBox="1"/>
          <p:nvPr/>
        </p:nvSpPr>
        <p:spPr>
          <a:xfrm>
            <a:off x="12807140" y="10709096"/>
            <a:ext cx="10603113"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3200" i="1" dirty="0">
                <a:solidFill>
                  <a:schemeClr val="bg2"/>
                </a:solidFill>
                <a:latin typeface="Lato" panose="020F0502020204030203" pitchFamily="34" charset="77"/>
              </a:rPr>
              <a:t>Harlem youth gangs in a fist fight, 1948, by groundbreaking African American photographer and filmmaker </a:t>
            </a:r>
            <a:r>
              <a:rPr lang="en-US" sz="3200" b="1" i="1" dirty="0">
                <a:solidFill>
                  <a:schemeClr val="bg2"/>
                </a:solidFill>
                <a:latin typeface="Lato" panose="020F0502020204030203" pitchFamily="34" charset="77"/>
              </a:rPr>
              <a:t>Gordon Parks</a:t>
            </a:r>
            <a:r>
              <a:rPr lang="en-US" sz="3200" i="1" dirty="0">
                <a:solidFill>
                  <a:schemeClr val="bg2"/>
                </a:solidFill>
                <a:latin typeface="Lato" panose="020F0502020204030203" pitchFamily="34" charset="77"/>
              </a:rPr>
              <a:t>.</a:t>
            </a:r>
          </a:p>
        </p:txBody>
      </p:sp>
      <p:sp>
        <p:nvSpPr>
          <p:cNvPr id="7" name="Woodson Principles Critical Thinking and Discussion Questions">
            <a:extLst>
              <a:ext uri="{FF2B5EF4-FFF2-40B4-BE49-F238E27FC236}">
                <a16:creationId xmlns:a16="http://schemas.microsoft.com/office/drawing/2014/main" id="{2C59FB65-E9D8-4941-835A-872EB198B774}"/>
              </a:ext>
            </a:extLst>
          </p:cNvPr>
          <p:cNvSpPr txBox="1">
            <a:spLocks/>
          </p:cNvSpPr>
          <p:nvPr/>
        </p:nvSpPr>
        <p:spPr>
          <a:xfrm>
            <a:off x="3657600" y="8587455"/>
            <a:ext cx="8393080" cy="137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Meanwhile, while he had warm relationships with some teachers, Sowell had no patience for petty disciplinary actions and never shied away from criticizing his teachers’ decisions – which many, of course, resented.</a:t>
            </a:r>
          </a:p>
        </p:txBody>
      </p:sp>
    </p:spTree>
    <p:extLst>
      <p:ext uri="{BB962C8B-B14F-4D97-AF65-F5344CB8AC3E}">
        <p14:creationId xmlns:p14="http://schemas.microsoft.com/office/powerpoint/2010/main" val="159827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The Value of  Knowledge</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441931"/>
            <a:ext cx="1165739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An early model and mentor for Sowell was a friend of the family named Eddie Map, who was a few years older and came from a more affluent family. Map first introduced Sowell to the public library, which would become his favorite haunt throughout his youth in Harlem and central to his intellectual development – especially in periods where he was no longer able to attend school.</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6289E2D7-F44D-734B-A96C-DEBFA7FB9C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496818" y="2764795"/>
            <a:ext cx="7576484" cy="9876720"/>
          </a:xfrm>
          <a:prstGeom prst="rect">
            <a:avLst/>
          </a:prstGeom>
          <a:ln>
            <a:solidFill>
              <a:schemeClr val="tx2">
                <a:lumMod val="10000"/>
              </a:schemeClr>
            </a:solidFill>
          </a:ln>
          <a:effectLst>
            <a:softEdge rad="0"/>
          </a:effectLst>
        </p:spPr>
      </p:pic>
      <p:sp>
        <p:nvSpPr>
          <p:cNvPr id="7" name="TextBox 6">
            <a:extLst>
              <a:ext uri="{FF2B5EF4-FFF2-40B4-BE49-F238E27FC236}">
                <a16:creationId xmlns:a16="http://schemas.microsoft.com/office/drawing/2014/main" id="{C2433330-1EB5-944F-B75D-612BCC6D6590}"/>
              </a:ext>
            </a:extLst>
          </p:cNvPr>
          <p:cNvSpPr txBox="1"/>
          <p:nvPr/>
        </p:nvSpPr>
        <p:spPr>
          <a:xfrm>
            <a:off x="3657600" y="11580368"/>
            <a:ext cx="12453257"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Lato" panose="020F0502020204030203" pitchFamily="34" charset="77"/>
              </a:rPr>
              <a:t>New York Public Library Harlem Branch on </a:t>
            </a:r>
          </a:p>
          <a:p>
            <a:pPr algn="r" defTabSz="1219169" hangingPunct="0"/>
            <a:r>
              <a:rPr lang="en-US" sz="3200" i="1" dirty="0">
                <a:solidFill>
                  <a:schemeClr val="bg2"/>
                </a:solidFill>
                <a:latin typeface="Lato" panose="020F0502020204030203" pitchFamily="34" charset="77"/>
              </a:rPr>
              <a:t>West 124</a:t>
            </a:r>
            <a:r>
              <a:rPr lang="en-US" sz="3200" i="1" baseline="30000" dirty="0">
                <a:solidFill>
                  <a:schemeClr val="bg2"/>
                </a:solidFill>
                <a:latin typeface="Lato" panose="020F0502020204030203" pitchFamily="34" charset="77"/>
              </a:rPr>
              <a:t>th</a:t>
            </a:r>
            <a:r>
              <a:rPr lang="en-US" sz="3200" i="1" dirty="0">
                <a:solidFill>
                  <a:schemeClr val="bg2"/>
                </a:solidFill>
                <a:latin typeface="Lato" panose="020F0502020204030203" pitchFamily="34" charset="77"/>
              </a:rPr>
              <a:t> St., early 20</a:t>
            </a:r>
            <a:r>
              <a:rPr lang="en-US" sz="3200" i="1" baseline="30000" dirty="0">
                <a:solidFill>
                  <a:schemeClr val="bg2"/>
                </a:solidFill>
                <a:latin typeface="Lato" panose="020F0502020204030203" pitchFamily="34" charset="77"/>
              </a:rPr>
              <a:t>th</a:t>
            </a:r>
            <a:r>
              <a:rPr lang="en-US" sz="3200" i="1" dirty="0">
                <a:solidFill>
                  <a:schemeClr val="bg2"/>
                </a:solidFill>
                <a:latin typeface="Lato" panose="020F0502020204030203" pitchFamily="34" charset="77"/>
              </a:rPr>
              <a:t> century. </a:t>
            </a:r>
            <a:r>
              <a:rPr lang="en-US" sz="3200" b="1" i="1" dirty="0">
                <a:solidFill>
                  <a:schemeClr val="bg2"/>
                </a:solidFill>
                <a:latin typeface="Lato" panose="020F0502020204030203" pitchFamily="34" charset="77"/>
              </a:rPr>
              <a:t>Photographer unknown. </a:t>
            </a:r>
          </a:p>
        </p:txBody>
      </p:sp>
      <p:sp>
        <p:nvSpPr>
          <p:cNvPr id="6" name="Woodson Principles Critical Thinking and Discussion Questions">
            <a:extLst>
              <a:ext uri="{FF2B5EF4-FFF2-40B4-BE49-F238E27FC236}">
                <a16:creationId xmlns:a16="http://schemas.microsoft.com/office/drawing/2014/main" id="{2824D43F-FE79-5A4C-AA21-2B12842E393B}"/>
              </a:ext>
            </a:extLst>
          </p:cNvPr>
          <p:cNvSpPr txBox="1">
            <a:spLocks/>
          </p:cNvSpPr>
          <p:nvPr/>
        </p:nvSpPr>
        <p:spPr>
          <a:xfrm>
            <a:off x="3657599" y="6858000"/>
            <a:ext cx="1165739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Following in Map’s footsteps, in 1945 Sowell took the qualifying exam and earned admittance to the elite Stuyvesant High School for gifted students.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But not long after Sowell began his studies at Stuyvesant, poor health and financial problems forced him to drop out. Worse still, life at home had </a:t>
            </a:r>
            <a:r>
              <a:rPr lang="en-US" sz="3600" b="1" dirty="0">
                <a:latin typeface="Lato" panose="020F0502020204030203" pitchFamily="34" charset="77"/>
                <a:ea typeface="Lato" panose="020F0502020204030203" pitchFamily="34" charset="0"/>
                <a:cs typeface="Lato" panose="020F0502020204030203" pitchFamily="34" charset="0"/>
              </a:rPr>
              <a:t>deteriorated</a:t>
            </a:r>
            <a:r>
              <a:rPr lang="en-US" sz="3600" dirty="0">
                <a:latin typeface="Lato" panose="020F0502020204030203" pitchFamily="34" charset="77"/>
                <a:ea typeface="Lato" panose="020F0502020204030203" pitchFamily="34" charset="0"/>
                <a:cs typeface="Lato" panose="020F0502020204030203" pitchFamily="34" charset="0"/>
              </a:rPr>
              <a:t> into war.</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889215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7200" b="1" dirty="0"/>
              <a:t>“ Enemies Living Under the Same Roof ”</a:t>
            </a: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173563"/>
            <a:ext cx="1938943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As she became more paranoid and controlling, Sowell’s relationship with “Mom” spiraled into bitter conflict. At one point, Sowell’s “Mom” introduced him to his “cousin” Mary Frances. Sowell found her warm and charming but figured he would likely never see her again. But a half-century later he would dedicate his memoir, </a:t>
            </a:r>
            <a:r>
              <a:rPr lang="en-US" sz="3600" i="1" dirty="0">
                <a:latin typeface="Lato" panose="020F0502020204030203" pitchFamily="34" charset="77"/>
                <a:ea typeface="Lato" panose="020F0502020204030203" pitchFamily="34" charset="0"/>
                <a:cs typeface="Lato" panose="020F0502020204030203" pitchFamily="34" charset="0"/>
              </a:rPr>
              <a:t>A Personal Odyssey</a:t>
            </a:r>
            <a:r>
              <a:rPr lang="en-US" sz="3600" dirty="0">
                <a:latin typeface="Lato" panose="020F0502020204030203" pitchFamily="34" charset="77"/>
                <a:ea typeface="Lato" panose="020F0502020204030203" pitchFamily="34" charset="0"/>
                <a:cs typeface="Lato" panose="020F0502020204030203" pitchFamily="34" charset="0"/>
              </a:rPr>
              <a:t> (2000), to her.</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Sowell discovered in time that Mary Frances was his </a:t>
            </a:r>
            <a:r>
              <a:rPr lang="en-US" sz="3600" i="1" dirty="0">
                <a:latin typeface="Lato" panose="020F0502020204030203" pitchFamily="34" charset="77"/>
                <a:ea typeface="Lato" panose="020F0502020204030203" pitchFamily="34" charset="0"/>
                <a:cs typeface="Lato" panose="020F0502020204030203" pitchFamily="34" charset="0"/>
              </a:rPr>
              <a:t>sister</a:t>
            </a:r>
            <a:r>
              <a:rPr lang="en-US" sz="3600" dirty="0">
                <a:latin typeface="Lato" panose="020F0502020204030203" pitchFamily="34" charset="77"/>
                <a:ea typeface="Lato" panose="020F0502020204030203" pitchFamily="34" charset="0"/>
                <a:cs typeface="Lato" panose="020F0502020204030203" pitchFamily="34" charset="0"/>
              </a:rPr>
              <a:t>, who had come to find him. “Mom” agreed to introduce them only if Mary kept up the fiction. Deceptions like this, combined with his great-aunt’s increasingly antagonistic behavior, pushed Sowell to flee home.</a:t>
            </a:r>
          </a:p>
        </p:txBody>
      </p:sp>
      <p:pic>
        <p:nvPicPr>
          <p:cNvPr id="3074" name="Picture 2">
            <a:extLst>
              <a:ext uri="{FF2B5EF4-FFF2-40B4-BE49-F238E27FC236}">
                <a16:creationId xmlns:a16="http://schemas.microsoft.com/office/drawing/2014/main" id="{741B8F57-1D3B-4A42-9764-D6433AEB42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3384676" y="7160016"/>
            <a:ext cx="8803980" cy="5666050"/>
          </a:xfrm>
          <a:prstGeom prst="rect">
            <a:avLst/>
          </a:prstGeom>
          <a:noFill/>
          <a:ln>
            <a:solidFill>
              <a:schemeClr val="tx2">
                <a:lumMod val="10000"/>
              </a:schemeClr>
            </a:solidFill>
          </a:ln>
          <a:effectLst>
            <a:softEdge rad="26286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E9026A9-2965-834C-89E8-4D9870270EB4}"/>
              </a:ext>
            </a:extLst>
          </p:cNvPr>
          <p:cNvSpPr txBox="1"/>
          <p:nvPr/>
        </p:nvSpPr>
        <p:spPr>
          <a:xfrm>
            <a:off x="12624163" y="12257861"/>
            <a:ext cx="9592792"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Lato" panose="020F0502020204030203" pitchFamily="34" charset="77"/>
              </a:rPr>
              <a:t>Harlem rooftops in 1948, by </a:t>
            </a:r>
            <a:r>
              <a:rPr lang="en-US" sz="3200" b="1" i="1" dirty="0">
                <a:solidFill>
                  <a:schemeClr val="bg2"/>
                </a:solidFill>
                <a:latin typeface="Lato" panose="020F0502020204030203" pitchFamily="34" charset="77"/>
              </a:rPr>
              <a:t>Gordon Parks</a:t>
            </a:r>
            <a:r>
              <a:rPr lang="en-US" sz="3200" i="1" dirty="0">
                <a:solidFill>
                  <a:schemeClr val="bg2"/>
                </a:solidFill>
                <a:latin typeface="Lato" panose="020F0502020204030203" pitchFamily="34" charset="77"/>
              </a:rPr>
              <a:t>.</a:t>
            </a:r>
          </a:p>
        </p:txBody>
      </p:sp>
      <p:sp>
        <p:nvSpPr>
          <p:cNvPr id="6" name="Woodson Principles Critical Thinking and Discussion Questions">
            <a:extLst>
              <a:ext uri="{FF2B5EF4-FFF2-40B4-BE49-F238E27FC236}">
                <a16:creationId xmlns:a16="http://schemas.microsoft.com/office/drawing/2014/main" id="{FF5A6658-2C5A-3744-8E7B-4044353F06D0}"/>
              </a:ext>
            </a:extLst>
          </p:cNvPr>
          <p:cNvSpPr txBox="1">
            <a:spLocks/>
          </p:cNvSpPr>
          <p:nvPr/>
        </p:nvSpPr>
        <p:spPr>
          <a:xfrm>
            <a:off x="12624163" y="7233432"/>
            <a:ext cx="10422873" cy="21473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Sowell described their last fight, before he became an emancipated minor in his </a:t>
            </a:r>
            <a:r>
              <a:rPr lang="en-US" sz="3600" i="1" dirty="0">
                <a:latin typeface="Lato" panose="020F0502020204030203" pitchFamily="34" charset="77"/>
                <a:ea typeface="Lato" panose="020F0502020204030203" pitchFamily="34" charset="0"/>
                <a:cs typeface="Lato" panose="020F0502020204030203" pitchFamily="34" charset="0"/>
              </a:rPr>
              <a:t>Odyssey. </a:t>
            </a:r>
            <a:r>
              <a:rPr lang="en-US" sz="3600" dirty="0">
                <a:latin typeface="Lato" panose="020F0502020204030203" pitchFamily="34" charset="77"/>
                <a:ea typeface="Lato" panose="020F0502020204030203" pitchFamily="34" charset="0"/>
                <a:cs typeface="Lato" panose="020F0502020204030203" pitchFamily="34" charset="0"/>
              </a:rPr>
              <a:t>An argument became so intense “Mom” threatened him with a hammer. Sowell retorted that she “better not miss.”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“Afterwards,” he wrote, “she seemed to understand at last the reality of our relationship, that we were simply enemies living under the same roof.”</a:t>
            </a:r>
          </a:p>
        </p:txBody>
      </p:sp>
    </p:spTree>
    <p:extLst>
      <p:ext uri="{BB962C8B-B14F-4D97-AF65-F5344CB8AC3E}">
        <p14:creationId xmlns:p14="http://schemas.microsoft.com/office/powerpoint/2010/main" val="1495544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     Powerpoint Presentation" id="{813EE0E7-93E7-CE4E-869A-E4759684CAEA}" vid="{D94C5021-445D-1A4F-AD2D-51E34FF53E35}"/>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21_BasicWhite</Template>
  <TotalTime>0</TotalTime>
  <Words>6593</Words>
  <Application>Microsoft Office PowerPoint</Application>
  <PresentationFormat>Custom</PresentationFormat>
  <Paragraphs>308</Paragraphs>
  <Slides>39</Slides>
  <Notes>37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Bodoni SvtyTwo ITC TT-Bold</vt:lpstr>
      <vt:lpstr>Helvetica Neue Medium</vt:lpstr>
      <vt:lpstr>Helvetica Neue</vt:lpstr>
      <vt:lpstr>Lato</vt:lpstr>
      <vt:lpstr>Lato-Light</vt:lpstr>
      <vt:lpstr>Wingdings 2</vt:lpstr>
      <vt:lpstr>Garamond</vt:lpstr>
      <vt:lpstr>Bodoni SvtyTwo ITC TT-Book</vt:lpstr>
      <vt:lpstr>Lato Regular</vt:lpstr>
      <vt:lpstr>21_BasicWhite</vt:lpstr>
      <vt:lpstr>Thomas Sowell     Maverick Intellect</vt:lpstr>
      <vt:lpstr>Thomas Sowell: Economist and Social Theorist</vt:lpstr>
      <vt:lpstr>Thomas Sowell: Renaissance Man </vt:lpstr>
      <vt:lpstr>Early Life in North Carolina </vt:lpstr>
      <vt:lpstr>Early Life in North Carolina  </vt:lpstr>
      <vt:lpstr>Growing Up in Harlem </vt:lpstr>
      <vt:lpstr>Growing Up in Harlem  </vt:lpstr>
      <vt:lpstr>The Value of  Knowledge  </vt:lpstr>
      <vt:lpstr>“ Enemies Living Under the Same Roof ”</vt:lpstr>
      <vt:lpstr>A Nomadic Youth: New York</vt:lpstr>
      <vt:lpstr>A Nomadic Youth: Washington, D.C.</vt:lpstr>
      <vt:lpstr>Marine Corps: Parris Island </vt:lpstr>
      <vt:lpstr>Marine Corps: A Passion for Pictures  </vt:lpstr>
      <vt:lpstr>Marine Corps: Camp Lejune </vt:lpstr>
      <vt:lpstr>Harvard and Columbia  </vt:lpstr>
      <vt:lpstr>Sowell the Marxist </vt:lpstr>
      <vt:lpstr>Sowell the Marxist  </vt:lpstr>
      <vt:lpstr>University of Chicago </vt:lpstr>
      <vt:lpstr>University of Chicago: Milton Friedman</vt:lpstr>
      <vt:lpstr>Disillusionment at the Department of Labor  </vt:lpstr>
      <vt:lpstr>Sowell in the Sixties </vt:lpstr>
      <vt:lpstr>Finding a Home: The Hoover Institution  </vt:lpstr>
      <vt:lpstr>Knowledge and Decisions  (1980)  </vt:lpstr>
      <vt:lpstr>Clash of Worldviews: Free to Choose  (1980)  </vt:lpstr>
      <vt:lpstr>Black Alternatives  </vt:lpstr>
      <vt:lpstr>Black Alternatives... and a backlash  </vt:lpstr>
      <vt:lpstr>“Blacker Than Thou”  </vt:lpstr>
      <vt:lpstr>“Blacker Than Thou”  </vt:lpstr>
      <vt:lpstr>Speaking Plainly  </vt:lpstr>
      <vt:lpstr>A Conflict of Visions  (1987 / 2007)  </vt:lpstr>
      <vt:lpstr>Case Study: Dunbar High School  </vt:lpstr>
      <vt:lpstr>Case Study: Dunbar High School </vt:lpstr>
      <vt:lpstr>Work on Late-Talking Children </vt:lpstr>
      <vt:lpstr>Work on Late-Talking Children</vt:lpstr>
      <vt:lpstr>Picture This: Sowell the Photographer  </vt:lpstr>
      <vt:lpstr>Picture This: Sowell the Photographer  </vt:lpstr>
      <vt:lpstr>Next Generation Discovers Sowell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2023-03-08T18:04:52Z</dcterms:created>
  <dcterms:modified xsi:type="dcterms:W3CDTF">2023-03-08T20:01:51Z</dcterms:modified>
</cp:coreProperties>
</file>