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8"/>
  </p:notesMasterIdLst>
  <p:sldIdLst>
    <p:sldId id="265" r:id="rId2"/>
    <p:sldId id="365" r:id="rId3"/>
    <p:sldId id="358" r:id="rId4"/>
    <p:sldId id="364" r:id="rId5"/>
    <p:sldId id="366" r:id="rId6"/>
    <p:sldId id="391" r:id="rId7"/>
    <p:sldId id="367" r:id="rId8"/>
    <p:sldId id="394" r:id="rId9"/>
    <p:sldId id="368" r:id="rId10"/>
    <p:sldId id="369" r:id="rId11"/>
    <p:sldId id="373" r:id="rId12"/>
    <p:sldId id="360" r:id="rId13"/>
    <p:sldId id="363" r:id="rId14"/>
    <p:sldId id="392" r:id="rId15"/>
    <p:sldId id="371" r:id="rId16"/>
    <p:sldId id="370" r:id="rId17"/>
    <p:sldId id="372" r:id="rId18"/>
    <p:sldId id="390" r:id="rId19"/>
    <p:sldId id="374" r:id="rId20"/>
    <p:sldId id="362" r:id="rId21"/>
    <p:sldId id="376" r:id="rId22"/>
    <p:sldId id="377" r:id="rId23"/>
    <p:sldId id="380" r:id="rId24"/>
    <p:sldId id="395" r:id="rId25"/>
    <p:sldId id="379" r:id="rId26"/>
    <p:sldId id="388" r:id="rId27"/>
    <p:sldId id="387" r:id="rId28"/>
    <p:sldId id="378" r:id="rId29"/>
    <p:sldId id="389" r:id="rId30"/>
    <p:sldId id="393" r:id="rId31"/>
    <p:sldId id="386" r:id="rId32"/>
    <p:sldId id="361" r:id="rId33"/>
    <p:sldId id="385" r:id="rId34"/>
    <p:sldId id="359" r:id="rId35"/>
    <p:sldId id="384" r:id="rId36"/>
    <p:sldId id="356" r:id="rId37"/>
  </p:sldIdLst>
  <p:sldSz cx="24384000" cy="13716000"/>
  <p:notesSz cx="6858000" cy="9144000"/>
  <p:embeddedFontLst>
    <p:embeddedFont>
      <p:font typeface="Garamond" panose="02020404030301010803" pitchFamily="18" charset="0"/>
      <p:regular r:id="rId39"/>
      <p:bold r:id="rId40"/>
      <p:italic r:id="rId41"/>
    </p:embeddedFont>
    <p:embeddedFont>
      <p:font typeface="Lato" panose="020F0502020204030203" pitchFamily="34" charset="0"/>
      <p:regular r:id="rId42"/>
      <p:bold r:id="rId43"/>
      <p:italic r:id="rId44"/>
      <p:boldItalic r:id="rId45"/>
    </p:embeddedFont>
    <p:embeddedFont>
      <p:font typeface="Lato Regular" panose="020F0502020204030203" pitchFamily="34" charset="0"/>
      <p:regular r:id="rId46"/>
    </p:embeddedFont>
    <p:embeddedFont>
      <p:font typeface="Wingdings 2" panose="05020102010507070707" pitchFamily="18" charset="2"/>
      <p:regular r:id="rId47"/>
    </p:embeddedFont>
  </p:embeddedFontLst>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439"/>
    <p:restoredTop sz="80352"/>
  </p:normalViewPr>
  <p:slideViewPr>
    <p:cSldViewPr snapToGrid="0" snapToObjects="1">
      <p:cViewPr varScale="1">
        <p:scale>
          <a:sx n="31" d="100"/>
          <a:sy n="31" d="100"/>
        </p:scale>
        <p:origin x="254" y="3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Lato" panose="020F0502020204030203" pitchFamily="34" charset="0"/>
        <a:ea typeface="Lato" panose="020F0502020204030203" pitchFamily="34" charset="0"/>
        <a:cs typeface="Lato" panose="020F0502020204030203"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60506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2744117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386202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1165606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2745759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a:p>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sz="2400" dirty="0">
                <a:latin typeface="Lato" panose="020F0502020204030203" pitchFamily="34" charset="77"/>
              </a:rPr>
              <a:t>Walter E. Williams. </a:t>
            </a:r>
            <a:r>
              <a:rPr lang="en-US" sz="2400" i="1" dirty="0">
                <a:latin typeface="Lato" panose="020F0502020204030203" pitchFamily="34" charset="77"/>
              </a:rPr>
              <a:t>Up from the Projects: An Autobiography </a:t>
            </a:r>
            <a:r>
              <a:rPr lang="en-US" sz="2400" dirty="0">
                <a:latin typeface="Lato" panose="020F0502020204030203" pitchFamily="34" charset="77"/>
              </a:rPr>
              <a:t>(Hoover Institution Press Publication) (Kindle Locations 831-833). Kindle Edition. </a:t>
            </a:r>
          </a:p>
          <a:p>
            <a:endParaRPr lang="en-US" dirty="0"/>
          </a:p>
        </p:txBody>
      </p:sp>
    </p:spTree>
    <p:extLst>
      <p:ext uri="{BB962C8B-B14F-4D97-AF65-F5344CB8AC3E}">
        <p14:creationId xmlns:p14="http://schemas.microsoft.com/office/powerpoint/2010/main" val="2327480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400" dirty="0">
                <a:latin typeface="Lato" panose="020F0502020204030203" pitchFamily="34" charset="77"/>
              </a:rPr>
              <a:t>Walter E. Williams. Up from the Projects: An Autobiography (Hoover Institution Press Publication) (Kindle Locations 890-891). Kindle Edition. </a:t>
            </a:r>
          </a:p>
          <a:p>
            <a:endParaRPr lang="en-US" dirty="0"/>
          </a:p>
        </p:txBody>
      </p:sp>
    </p:spTree>
    <p:extLst>
      <p:ext uri="{BB962C8B-B14F-4D97-AF65-F5344CB8AC3E}">
        <p14:creationId xmlns:p14="http://schemas.microsoft.com/office/powerpoint/2010/main" val="13383605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400" dirty="0">
                <a:latin typeface="Lato" panose="020F0502020204030203" pitchFamily="34" charset="77"/>
              </a:rPr>
              <a:t>Walter E. Williams. Up from the Projects: An Autobiography (Hoover Institution Press Publication) (Kindle Locations 1552-1553). Kindle Edition. </a:t>
            </a:r>
          </a:p>
          <a:p>
            <a:endParaRPr lang="en-US" dirty="0"/>
          </a:p>
        </p:txBody>
      </p:sp>
    </p:spTree>
    <p:extLst>
      <p:ext uri="{BB962C8B-B14F-4D97-AF65-F5344CB8AC3E}">
        <p14:creationId xmlns:p14="http://schemas.microsoft.com/office/powerpoint/2010/main" val="893437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43100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3207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tennesseestar.com</a:t>
            </a:r>
            <a:r>
              <a:rPr lang="en-US" dirty="0"/>
              <a:t>/2020/12/04/commentary-</a:t>
            </a:r>
            <a:r>
              <a:rPr lang="en-US" dirty="0" err="1"/>
              <a:t>walter</a:t>
            </a:r>
            <a:r>
              <a:rPr lang="en-US" dirty="0"/>
              <a:t>-e-</a:t>
            </a:r>
            <a:r>
              <a:rPr lang="en-US" dirty="0" err="1"/>
              <a:t>williams</a:t>
            </a:r>
            <a:r>
              <a:rPr lang="en-US" dirty="0"/>
              <a:t>-a-memorial-from-a-student/</a:t>
            </a:r>
          </a:p>
        </p:txBody>
      </p:sp>
    </p:spTree>
    <p:extLst>
      <p:ext uri="{BB962C8B-B14F-4D97-AF65-F5344CB8AC3E}">
        <p14:creationId xmlns:p14="http://schemas.microsoft.com/office/powerpoint/2010/main" val="3489654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www.city-journal.org</a:t>
            </a:r>
            <a:r>
              <a:rPr lang="en-US" dirty="0"/>
              <a:t>/</a:t>
            </a:r>
            <a:r>
              <a:rPr lang="en-US" dirty="0" err="1"/>
              <a:t>walter</a:t>
            </a:r>
            <a:r>
              <a:rPr lang="en-US" dirty="0"/>
              <a:t>-e-</a:t>
            </a:r>
            <a:r>
              <a:rPr lang="en-US" dirty="0" err="1"/>
              <a:t>williams</a:t>
            </a:r>
            <a:endParaRPr lang="en-US" dirty="0"/>
          </a:p>
        </p:txBody>
      </p:sp>
    </p:spTree>
    <p:extLst>
      <p:ext uri="{BB962C8B-B14F-4D97-AF65-F5344CB8AC3E}">
        <p14:creationId xmlns:p14="http://schemas.microsoft.com/office/powerpoint/2010/main" val="2029370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91697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400" dirty="0">
                <a:latin typeface="Lato" panose="020F0502020204030203" pitchFamily="34" charset="77"/>
              </a:rPr>
              <a:t>Walter E. Williams. </a:t>
            </a:r>
            <a:r>
              <a:rPr lang="en-US" sz="2400" i="1" dirty="0">
                <a:latin typeface="Lato" panose="020F0502020204030203" pitchFamily="34" charset="77"/>
              </a:rPr>
              <a:t>Up from the Projects: An Autobiography</a:t>
            </a:r>
            <a:r>
              <a:rPr lang="en-US" sz="2400" dirty="0">
                <a:latin typeface="Lato" panose="020F0502020204030203" pitchFamily="34" charset="77"/>
              </a:rPr>
              <a:t> (Hoover Institution Press Publication) (Kindle Location 1318). Kindle Edition. </a:t>
            </a:r>
            <a:endParaRPr lang="en-US" i="1" dirty="0"/>
          </a:p>
        </p:txBody>
      </p:sp>
    </p:spTree>
    <p:extLst>
      <p:ext uri="{BB962C8B-B14F-4D97-AF65-F5344CB8AC3E}">
        <p14:creationId xmlns:p14="http://schemas.microsoft.com/office/powerpoint/2010/main" val="40391581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356494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127431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461763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triblive.com</a:t>
            </a:r>
            <a:r>
              <a:rPr lang="en-US" dirty="0"/>
              <a:t>/opinion/</a:t>
            </a:r>
            <a:r>
              <a:rPr lang="en-US" dirty="0" err="1"/>
              <a:t>walter</a:t>
            </a:r>
            <a:r>
              <a:rPr lang="en-US" dirty="0"/>
              <a:t>-</a:t>
            </a:r>
            <a:r>
              <a:rPr lang="en-US" dirty="0" err="1"/>
              <a:t>williams</a:t>
            </a:r>
            <a:r>
              <a:rPr lang="en-US" dirty="0"/>
              <a:t>-costs-must-be-weighed-against-benefits/</a:t>
            </a:r>
          </a:p>
        </p:txBody>
      </p:sp>
    </p:spTree>
    <p:extLst>
      <p:ext uri="{BB962C8B-B14F-4D97-AF65-F5344CB8AC3E}">
        <p14:creationId xmlns:p14="http://schemas.microsoft.com/office/powerpoint/2010/main" val="10033259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273661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400" dirty="0">
                <a:latin typeface="Lato" panose="020F0502020204030203" pitchFamily="34" charset="77"/>
              </a:rPr>
              <a:t>Walter E. Williams. </a:t>
            </a:r>
            <a:r>
              <a:rPr lang="en-US" sz="2400" i="1" dirty="0">
                <a:latin typeface="Lato" panose="020F0502020204030203" pitchFamily="34" charset="77"/>
              </a:rPr>
              <a:t>Up from the Projects: An Autobiography </a:t>
            </a:r>
            <a:r>
              <a:rPr lang="en-US" sz="2400" dirty="0">
                <a:latin typeface="Lato" panose="020F0502020204030203" pitchFamily="34" charset="77"/>
              </a:rPr>
              <a:t>(Hoover Institution Press Publication) (Kindle Locations 939-941). Kindle Edition. </a:t>
            </a:r>
          </a:p>
          <a:p>
            <a:endParaRPr lang="en-US" dirty="0"/>
          </a:p>
        </p:txBody>
      </p:sp>
    </p:spTree>
    <p:extLst>
      <p:ext uri="{BB962C8B-B14F-4D97-AF65-F5344CB8AC3E}">
        <p14:creationId xmlns:p14="http://schemas.microsoft.com/office/powerpoint/2010/main" val="32875915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www.wsj.com</a:t>
            </a:r>
            <a:r>
              <a:rPr lang="en-US" dirty="0"/>
              <a:t>/articles/walter-williams-r-i-p-11606934313</a:t>
            </a:r>
          </a:p>
          <a:p>
            <a:endParaRPr lang="en-US" dirty="0"/>
          </a:p>
          <a:p>
            <a:pPr hangingPunct="1"/>
            <a:endParaRPr lang="en-US" sz="2400" dirty="0"/>
          </a:p>
          <a:p>
            <a:pPr hangingPunct="1"/>
            <a:r>
              <a:rPr lang="en-US" sz="2400" dirty="0"/>
              <a:t>Walter E. Williams. </a:t>
            </a:r>
            <a:r>
              <a:rPr lang="en-US" sz="2400" i="1" dirty="0"/>
              <a:t>Up from the Projects: An Autobiogra</a:t>
            </a:r>
            <a:r>
              <a:rPr lang="en-US" sz="2400" dirty="0"/>
              <a:t>phy (Hoover Institution Press Publication) (Kindle Locations 1554-1556). Kindle Edition.</a:t>
            </a:r>
            <a:endParaRPr lang="en-US" dirty="0"/>
          </a:p>
          <a:p>
            <a:endParaRPr lang="en-US" dirty="0"/>
          </a:p>
        </p:txBody>
      </p:sp>
    </p:spTree>
    <p:extLst>
      <p:ext uri="{BB962C8B-B14F-4D97-AF65-F5344CB8AC3E}">
        <p14:creationId xmlns:p14="http://schemas.microsoft.com/office/powerpoint/2010/main" val="15695758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52290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www.loc.gov</a:t>
            </a:r>
            <a:r>
              <a:rPr lang="en-US" dirty="0"/>
              <a:t>/resource/hhh.pa2961.photos?st=gallery</a:t>
            </a:r>
          </a:p>
          <a:p>
            <a:endParaRPr lang="en-US" dirty="0"/>
          </a:p>
          <a:p>
            <a:r>
              <a:rPr lang="en-US" dirty="0"/>
              <a:t>https://</a:t>
            </a:r>
            <a:r>
              <a:rPr lang="en-US" dirty="0" err="1"/>
              <a:t>youtu.be</a:t>
            </a:r>
            <a:r>
              <a:rPr lang="en-US" dirty="0"/>
              <a:t>/</a:t>
            </a:r>
            <a:r>
              <a:rPr lang="en-US" dirty="0" err="1"/>
              <a:t>YZGvQcxoAPg</a:t>
            </a:r>
            <a:endParaRPr lang="en-US" dirty="0"/>
          </a:p>
        </p:txBody>
      </p:sp>
    </p:spTree>
    <p:extLst>
      <p:ext uri="{BB962C8B-B14F-4D97-AF65-F5344CB8AC3E}">
        <p14:creationId xmlns:p14="http://schemas.microsoft.com/office/powerpoint/2010/main" val="3264519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61131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02455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21709889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p:txBody>
      </p:sp>
    </p:spTree>
    <p:extLst>
      <p:ext uri="{BB962C8B-B14F-4D97-AF65-F5344CB8AC3E}">
        <p14:creationId xmlns:p14="http://schemas.microsoft.com/office/powerpoint/2010/main" val="835212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a:p>
            <a:endParaRPr lang="en-US" dirty="0"/>
          </a:p>
          <a:p>
            <a:r>
              <a:rPr lang="en-US" dirty="0"/>
              <a:t>https://s-</a:t>
            </a:r>
            <a:r>
              <a:rPr lang="en-US" dirty="0" err="1"/>
              <a:t>i.huffpost.com</a:t>
            </a:r>
            <a:r>
              <a:rPr lang="en-US" dirty="0"/>
              <a:t>/gadgets/slideshows/364586/slide_364586_4134078_free.jpg</a:t>
            </a:r>
          </a:p>
        </p:txBody>
      </p:sp>
    </p:spTree>
    <p:extLst>
      <p:ext uri="{BB962C8B-B14F-4D97-AF65-F5344CB8AC3E}">
        <p14:creationId xmlns:p14="http://schemas.microsoft.com/office/powerpoint/2010/main" val="11973647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www.freetochoosenetwork.org</a:t>
            </a:r>
            <a:r>
              <a:rPr lang="en-US" dirty="0"/>
              <a:t>/programs/</a:t>
            </a:r>
            <a:r>
              <a:rPr lang="en-US" dirty="0" err="1"/>
              <a:t>suffer_no_fools</a:t>
            </a:r>
            <a:r>
              <a:rPr lang="en-US" dirty="0"/>
              <a:t>/</a:t>
            </a:r>
          </a:p>
          <a:p>
            <a:endParaRPr lang="en-US" dirty="0"/>
          </a:p>
          <a:p>
            <a:r>
              <a:rPr lang="en-US" dirty="0"/>
              <a:t>http://</a:t>
            </a:r>
            <a:r>
              <a:rPr lang="en-US" dirty="0" err="1"/>
              <a:t>amsterdamnews.com</a:t>
            </a:r>
            <a:r>
              <a:rPr lang="en-US" dirty="0"/>
              <a:t>/news/2014/</a:t>
            </a:r>
            <a:r>
              <a:rPr lang="en-US" dirty="0" err="1"/>
              <a:t>apr</a:t>
            </a:r>
            <a:r>
              <a:rPr lang="en-US" dirty="0"/>
              <a:t>/03/malcolm-x-and-martin-luther-king-jr-met-50-years-a/</a:t>
            </a:r>
          </a:p>
        </p:txBody>
      </p:sp>
    </p:spTree>
    <p:extLst>
      <p:ext uri="{BB962C8B-B14F-4D97-AF65-F5344CB8AC3E}">
        <p14:creationId xmlns:p14="http://schemas.microsoft.com/office/powerpoint/2010/main" val="5122076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1/1"/>
          <p:cNvSpPr txBox="1">
            <a:spLocks noGrp="1"/>
          </p:cNvSpPr>
          <p:nvPr>
            <p:ph type="body" sz="quarter" idx="21" hasCustomPrompt="1"/>
          </p:nvPr>
        </p:nvSpPr>
        <p:spPr>
          <a:xfrm>
            <a:off x="20699293" y="955136"/>
            <a:ext cx="3225766" cy="636979"/>
          </a:xfrm>
          <a:prstGeom prst="rect">
            <a:avLst/>
          </a:prstGeom>
        </p:spPr>
        <p:txBody>
          <a:bodyPr lIns="45719" tIns="45719" rIns="45719" bIns="45719"/>
          <a:lstStyle>
            <a:lvl1pPr marL="0" indent="0" algn="r">
              <a:lnSpc>
                <a:spcPct val="100000"/>
              </a:lnSpc>
              <a:buSzTx/>
              <a:buNone/>
              <a:defRPr sz="2800">
                <a:solidFill>
                  <a:srgbClr val="313653"/>
                </a:solidFill>
                <a:latin typeface="Garamond" panose="02020404030301010803" pitchFamily="18" charset="0"/>
                <a:ea typeface="Garamond" panose="02020404030301010803" pitchFamily="18" charset="0"/>
                <a:cs typeface="Garamond" panose="02020404030301010803" pitchFamily="18" charset="0"/>
                <a:sym typeface="Bodoni SvtyTwo ITC TT-Book"/>
              </a:defRPr>
            </a:lvl1pPr>
          </a:lstStyle>
          <a:p>
            <a:r>
              <a:rPr dirty="0"/>
              <a:t>Author and Date</a:t>
            </a:r>
          </a:p>
        </p:txBody>
      </p:sp>
      <p:sp>
        <p:nvSpPr>
          <p:cNvPr id="12" name="Presentation Title"/>
          <p:cNvSpPr txBox="1">
            <a:spLocks noGrp="1"/>
          </p:cNvSpPr>
          <p:nvPr>
            <p:ph type="title" hasCustomPrompt="1"/>
          </p:nvPr>
        </p:nvSpPr>
        <p:spPr>
          <a:xfrm>
            <a:off x="3235412" y="641401"/>
            <a:ext cx="20358152" cy="1264450"/>
          </a:xfrm>
          <a:prstGeom prst="rect">
            <a:avLst/>
          </a:prstGeom>
        </p:spPr>
        <p:txBody>
          <a:bodyPr anchor="b"/>
          <a:lstStyle>
            <a:lvl1pPr>
              <a:defRPr sz="7000" spc="-14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3235412" y="2191943"/>
            <a:ext cx="20358152" cy="1905001"/>
          </a:xfrm>
          <a:prstGeom prst="rect">
            <a:avLst/>
          </a:prstGeom>
        </p:spPr>
        <p:txBody>
          <a:bodyPr/>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4" name="Rectangle"/>
          <p:cNvSpPr/>
          <p:nvPr/>
        </p:nvSpPr>
        <p:spPr>
          <a:xfrm>
            <a:off x="-26571" y="-26571"/>
            <a:ext cx="2585920" cy="13769141"/>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dirty="0">
              <a:latin typeface="Lato" panose="020F0502020204030203" pitchFamily="34" charset="0"/>
              <a:ea typeface="Lato" panose="020F0502020204030203" pitchFamily="34" charset="0"/>
              <a:cs typeface="Lato" panose="020F0502020204030203" pitchFamily="34" charset="0"/>
            </a:endParaRPr>
          </a:p>
        </p:txBody>
      </p:sp>
      <p:sp>
        <p:nvSpPr>
          <p:cNvPr id="16"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25F538A4-1837-7A41-846D-7B641D868A5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3243424" y="6013532"/>
            <a:ext cx="9019626" cy="1688934"/>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26" name="Image"/>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r>
              <a:rPr lang="en-US"/>
              <a:t>Click icon to add picture</a:t>
            </a:r>
            <a:endParaRPr/>
          </a:p>
        </p:txBody>
      </p:sp>
      <p:sp>
        <p:nvSpPr>
          <p:cNvPr id="127" name="Image"/>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r>
              <a:rPr lang="en-US"/>
              <a:t>Click icon to add picture</a:t>
            </a:r>
            <a:endParaRPr/>
          </a:p>
        </p:txBody>
      </p:sp>
      <p:sp>
        <p:nvSpPr>
          <p:cNvPr id="128" name="Image"/>
          <p:cNvSpPr>
            <a:spLocks noGrp="1"/>
          </p:cNvSpPr>
          <p:nvPr>
            <p:ph type="pic" idx="23"/>
          </p:nvPr>
        </p:nvSpPr>
        <p:spPr>
          <a:xfrm>
            <a:off x="-139700" y="495300"/>
            <a:ext cx="16611600" cy="12458700"/>
          </a:xfrm>
          <a:prstGeom prst="rect">
            <a:avLst/>
          </a:prstGeom>
        </p:spPr>
        <p:txBody>
          <a:bodyPr lIns="91439" tIns="45719" rIns="91439" bIns="45719">
            <a:noAutofit/>
          </a:bodyPr>
          <a:lstStyle/>
          <a:p>
            <a:r>
              <a:rPr lang="en-US"/>
              <a:t>Click icon to add picture</a:t>
            </a:r>
            <a:endParaRPr/>
          </a:p>
        </p:txBody>
      </p:sp>
      <p:sp>
        <p:nvSpPr>
          <p:cNvPr id="1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36" name="Image"/>
          <p:cNvSpPr>
            <a:spLocks noGrp="1"/>
          </p:cNvSpPr>
          <p:nvPr>
            <p:ph type="pic" idx="21"/>
          </p:nvPr>
        </p:nvSpPr>
        <p:spPr>
          <a:xfrm>
            <a:off x="-1333500" y="-5524500"/>
            <a:ext cx="27051000" cy="21640800"/>
          </a:xfrm>
          <a:prstGeom prst="rect">
            <a:avLst/>
          </a:prstGeom>
        </p:spPr>
        <p:txBody>
          <a:bodyPr lIns="91439" tIns="45719" rIns="91439" bIns="45719">
            <a:noAutofit/>
          </a:bodyPr>
          <a:lstStyle/>
          <a:p>
            <a:r>
              <a:rPr lang="en-US"/>
              <a:t>Click icon to add picture</a:t>
            </a:r>
            <a:endParaRPr/>
          </a:p>
        </p:txBody>
      </p:sp>
      <p:sp>
        <p:nvSpPr>
          <p:cNvPr id="137"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4" name="Body Level One…"/>
          <p:cNvSpPr txBox="1">
            <a:spLocks noGrp="1"/>
          </p:cNvSpPr>
          <p:nvPr>
            <p:ph type="body" idx="1" hasCustomPrompt="1"/>
          </p:nvPr>
        </p:nvSpPr>
        <p:spPr>
          <a:prstGeom prst="rect">
            <a:avLst/>
          </a:prstGeom>
        </p:spPr>
        <p:txBody>
          <a:bodyPr numCol="2" spcCol="1098550"/>
          <a:lstStyle/>
          <a:p>
            <a:r>
              <a:t>Slide bullet text</a:t>
            </a:r>
          </a:p>
          <a:p>
            <a:pPr lvl="1"/>
            <a:endParaRPr/>
          </a:p>
          <a:p>
            <a:pPr lvl="2"/>
            <a:endParaRPr/>
          </a:p>
          <a:p>
            <a:pPr lvl="3"/>
            <a:endParaRPr/>
          </a:p>
          <a:p>
            <a:pPr lvl="4"/>
            <a:endParaRP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2" name="Slide Subtitle"/>
          <p:cNvSpPr txBox="1">
            <a:spLocks noGrp="1"/>
          </p:cNvSpPr>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Slide Subtitle</a:t>
            </a:r>
          </a:p>
        </p:txBody>
      </p:sp>
      <p:sp>
        <p:nvSpPr>
          <p:cNvPr id="63" name="Body Level One…"/>
          <p:cNvSpPr txBox="1">
            <a:spLocks noGrp="1"/>
          </p:cNvSpPr>
          <p:nvPr>
            <p:ph type="body" sz="half" idx="1" hasCustomPrompt="1"/>
          </p:nvPr>
        </p:nvSpPr>
        <p:spPr>
          <a:xfrm>
            <a:off x="1206500" y="4248504"/>
            <a:ext cx="9779000" cy="8256630"/>
          </a:xfrm>
          <a:prstGeom prst="rect">
            <a:avLst/>
          </a:prstGeom>
        </p:spPr>
        <p:txBody>
          <a:bodyPr/>
          <a:lstStyle/>
          <a:p>
            <a:r>
              <a:t>Slide bullet text</a:t>
            </a:r>
          </a:p>
          <a:p>
            <a:pPr lvl="1"/>
            <a:endParaRPr/>
          </a:p>
          <a:p>
            <a:pPr lvl="2"/>
            <a:endParaRPr/>
          </a:p>
          <a:p>
            <a:pPr lvl="3"/>
            <a:endParaRPr/>
          </a:p>
          <a:p>
            <a:pPr lvl="4"/>
            <a:endParaRPr/>
          </a:p>
        </p:txBody>
      </p:sp>
      <p:sp>
        <p:nvSpPr>
          <p:cNvPr id="64" name="660384004_1290x1720.jpg"/>
          <p:cNvSpPr>
            <a:spLocks noGrp="1"/>
          </p:cNvSpPr>
          <p:nvPr>
            <p:ph type="pic" idx="22"/>
          </p:nvPr>
        </p:nvSpPr>
        <p:spPr>
          <a:xfrm>
            <a:off x="12192000" y="-407266"/>
            <a:ext cx="10916874" cy="14555832"/>
          </a:xfrm>
          <a:prstGeom prst="rect">
            <a:avLst/>
          </a:prstGeom>
        </p:spPr>
        <p:txBody>
          <a:bodyPr lIns="91439" tIns="45719" rIns="91439" bIns="45719">
            <a:noAutofit/>
          </a:bodyPr>
          <a:lstStyle/>
          <a:p>
            <a:r>
              <a:rPr lang="en-US"/>
              <a:t>Click icon to add picture</a:t>
            </a:r>
            <a:endParaRPr/>
          </a:p>
        </p:txBody>
      </p:sp>
      <p:sp>
        <p:nvSpPr>
          <p:cNvPr id="65" name="Slide Title"/>
          <p:cNvSpPr txBox="1">
            <a:spLocks noGrp="1"/>
          </p:cNvSpPr>
          <p:nvPr>
            <p:ph type="title" hasCustomPrompt="1"/>
          </p:nvPr>
        </p:nvSpPr>
        <p:spPr>
          <a:xfrm>
            <a:off x="1206500" y="1079500"/>
            <a:ext cx="9779000" cy="1435100"/>
          </a:xfrm>
          <a:prstGeom prst="rect">
            <a:avLst/>
          </a:prstGeom>
        </p:spPr>
        <p:txBody>
          <a:bodyPr/>
          <a:lstStyle/>
          <a:p>
            <a:r>
              <a:t>Slide Title</a:t>
            </a:r>
          </a:p>
        </p:txBody>
      </p:sp>
      <p:sp>
        <p:nvSpPr>
          <p:cNvPr id="6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73" name="Section Title"/>
          <p:cNvSpPr txBox="1">
            <a:spLocks noGrp="1"/>
          </p:cNvSpPr>
          <p:nvPr>
            <p:ph type="title" hasCustomPrompt="1"/>
          </p:nvPr>
        </p:nvSpPr>
        <p:spPr>
          <a:xfrm>
            <a:off x="1206496" y="4533900"/>
            <a:ext cx="21971004" cy="4648200"/>
          </a:xfrm>
          <a:prstGeom prst="rect">
            <a:avLst/>
          </a:prstGeom>
        </p:spPr>
        <p:txBody>
          <a:bodyPr anchor="ctr"/>
          <a:lstStyle>
            <a:lvl1pPr>
              <a:lnSpc>
                <a:spcPct val="100000"/>
              </a:lnSpc>
              <a:defRPr sz="2800" spc="0">
                <a:latin typeface="Garamond" panose="02020404030301010803" pitchFamily="18" charset="0"/>
                <a:ea typeface="Garamond" panose="02020404030301010803" pitchFamily="18" charset="0"/>
                <a:cs typeface="Garamond" panose="02020404030301010803" pitchFamily="18" charset="0"/>
                <a:sym typeface="Bodoni SvtyTwo ITC TT-Book"/>
              </a:defRPr>
            </a:lvl1pPr>
          </a:lstStyle>
          <a:p>
            <a:r>
              <a:rPr dirty="0"/>
              <a:t>Section Title</a:t>
            </a:r>
          </a:p>
        </p:txBody>
      </p:sp>
      <p:sp>
        <p:nvSpPr>
          <p:cNvPr id="74"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81" name="Slide Title"/>
          <p:cNvSpPr txBox="1">
            <a:spLocks noGrp="1"/>
          </p:cNvSpPr>
          <p:nvPr>
            <p:ph type="title" hasCustomPrompt="1"/>
          </p:nvPr>
        </p:nvSpPr>
        <p:spPr>
          <a:xfrm>
            <a:off x="1206500" y="1079500"/>
            <a:ext cx="21971000" cy="1434949"/>
          </a:xfrm>
          <a:prstGeom prst="rect">
            <a:avLst/>
          </a:prstGeom>
        </p:spPr>
        <p:txBody>
          <a:bodyPr/>
          <a:lstStyle/>
          <a:p>
            <a:r>
              <a:t>Slide Title</a:t>
            </a:r>
          </a:p>
        </p:txBody>
      </p:sp>
      <p:sp>
        <p:nvSpPr>
          <p:cNvPr id="82"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Slide Subtitle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90" name="Agenda Title"/>
          <p:cNvSpPr txBox="1">
            <a:spLocks noGrp="1"/>
          </p:cNvSpPr>
          <p:nvPr>
            <p:ph type="title" hasCustomPrompt="1"/>
          </p:nvPr>
        </p:nvSpPr>
        <p:spPr>
          <a:xfrm>
            <a:off x="1206500" y="1079500"/>
            <a:ext cx="21971000" cy="1435100"/>
          </a:xfrm>
          <a:prstGeom prst="rect">
            <a:avLst/>
          </a:prstGeom>
        </p:spPr>
        <p:txBody>
          <a:bodyPr/>
          <a:lstStyle/>
          <a:p>
            <a:r>
              <a:t>Agenda Title</a:t>
            </a:r>
          </a:p>
        </p:txBody>
      </p:sp>
      <p:sp>
        <p:nvSpPr>
          <p:cNvPr id="91" name="Agenda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Agenda Subtitle</a:t>
            </a:r>
          </a:p>
        </p:txBody>
      </p:sp>
      <p:sp>
        <p:nvSpPr>
          <p:cNvPr id="92" name="Body Level One…"/>
          <p:cNvSpPr txBox="1">
            <a:spLocks noGrp="1"/>
          </p:cNvSpPr>
          <p:nvPr>
            <p:ph type="body" idx="1" hasCustomPrompt="1"/>
          </p:nvPr>
        </p:nvSpPr>
        <p:spPr>
          <a:prstGeom prst="rect">
            <a:avLst/>
          </a:prstGeom>
        </p:spPr>
        <p:txBody>
          <a:bodyPr/>
          <a:lstStyle>
            <a:lvl1pPr marL="638923" indent="-469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1pPr>
            <a:lvl2pPr marL="638923" indent="-12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2pPr>
            <a:lvl3pPr marL="638923" indent="4445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3pPr>
            <a:lvl4pPr marL="638923" indent="901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4pPr>
            <a:lvl5pPr marL="638923" indent="1358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5pPr>
          </a:lstStyle>
          <a:p>
            <a:r>
              <a:rPr dirty="0"/>
              <a:t>Agenda Topics</a:t>
            </a:r>
          </a:p>
          <a:p>
            <a:pPr lvl="1"/>
            <a:endParaRPr dirty="0"/>
          </a:p>
          <a:p>
            <a:pPr lvl="2"/>
            <a:endParaRPr dirty="0"/>
          </a:p>
          <a:p>
            <a:pPr lvl="3"/>
            <a:endParaRPr dirty="0"/>
          </a:p>
          <a:p>
            <a:pPr lvl="4"/>
            <a:endParaRPr dirty="0"/>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100" name="Body Level One…"/>
          <p:cNvSpPr txBox="1">
            <a:spLocks noGrp="1"/>
          </p:cNvSpPr>
          <p:nvPr>
            <p:ph type="body" sz="half" idx="1" hasCustomPrompt="1"/>
          </p:nvPr>
        </p:nvSpPr>
        <p:spPr>
          <a:xfrm>
            <a:off x="1206500" y="4920843"/>
            <a:ext cx="21971000" cy="3874314"/>
          </a:xfrm>
          <a:prstGeom prst="rect">
            <a:avLst/>
          </a:prstGeom>
        </p:spPr>
        <p:txBody>
          <a:bodyPr anchor="ctr"/>
          <a:lstStyle>
            <a:lvl1pPr marL="0" indent="0">
              <a:buSzTx/>
              <a:buNone/>
            </a:lvl1pPr>
            <a:lvl2pPr marL="0" indent="457200">
              <a:buSzTx/>
              <a:buNone/>
            </a:lvl2pPr>
            <a:lvl3pPr marL="0" indent="914400">
              <a:buSzTx/>
              <a:buNone/>
            </a:lvl3pPr>
            <a:lvl4pPr marL="0" indent="1371600">
              <a:buSzTx/>
              <a:buNone/>
            </a:lvl4pPr>
            <a:lvl5pPr marL="0" indent="1828800">
              <a:buSzTx/>
              <a:buNone/>
            </a:lvl5pPr>
          </a:lstStyle>
          <a:p>
            <a:r>
              <a:t>Statement</a:t>
            </a:r>
          </a:p>
          <a:p>
            <a:pPr lvl="1"/>
            <a:endParaRPr/>
          </a:p>
          <a:p>
            <a:pPr lvl="2"/>
            <a:endParaRPr/>
          </a:p>
          <a:p>
            <a:pPr lvl="3"/>
            <a:endParaRPr/>
          </a:p>
          <a:p>
            <a:pPr lvl="4"/>
            <a:endParaRPr/>
          </a:p>
        </p:txBody>
      </p:sp>
      <p:sp>
        <p:nvSpPr>
          <p:cNvPr id="10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08" name="Body Level One…"/>
          <p:cNvSpPr txBox="1">
            <a:spLocks noGrp="1"/>
          </p:cNvSpPr>
          <p:nvPr>
            <p:ph type="body" idx="1" hasCustomPrompt="1"/>
          </p:nvPr>
        </p:nvSpPr>
        <p:spPr>
          <a:xfrm>
            <a:off x="1206500" y="1075927"/>
            <a:ext cx="21971000" cy="7241584"/>
          </a:xfrm>
          <a:prstGeom prst="rect">
            <a:avLst/>
          </a:prstGeom>
        </p:spPr>
        <p:txBody>
          <a:bodyPr anchor="b"/>
          <a:lstStyle>
            <a:lvl1pPr marL="638923" indent="-469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1pPr>
            <a:lvl2pPr marL="638923" indent="-12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2pPr>
            <a:lvl3pPr marL="638923" indent="4445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3pPr>
            <a:lvl4pPr marL="638923" indent="901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4pPr>
            <a:lvl5pPr marL="638923" indent="1358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5pPr>
          </a:lstStyle>
          <a:p>
            <a:r>
              <a:rPr dirty="0"/>
              <a:t>100%</a:t>
            </a:r>
          </a:p>
          <a:p>
            <a:pPr lvl="1"/>
            <a:endParaRPr dirty="0"/>
          </a:p>
          <a:p>
            <a:pPr lvl="2"/>
            <a:endParaRPr dirty="0"/>
          </a:p>
          <a:p>
            <a:pPr lvl="3"/>
            <a:endParaRPr dirty="0"/>
          </a:p>
          <a:p>
            <a:pPr lvl="4"/>
            <a:endParaRPr dirty="0"/>
          </a:p>
        </p:txBody>
      </p:sp>
      <p:sp>
        <p:nvSpPr>
          <p:cNvPr id="109" name="Fact information"/>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stStyle>
          <a:p>
            <a:r>
              <a:rPr dirty="0"/>
              <a:t>Fact information</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17" name="Attributio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a:buSzTx/>
              <a:buNone/>
            </a:lvl1pPr>
          </a:lstStyle>
          <a:p>
            <a:r>
              <a:t>Attribution</a:t>
            </a:r>
          </a:p>
        </p:txBody>
      </p:sp>
      <p:sp>
        <p:nvSpPr>
          <p:cNvPr id="118" name="Body Level One…"/>
          <p:cNvSpPr txBox="1">
            <a:spLocks noGrp="1"/>
          </p:cNvSpPr>
          <p:nvPr>
            <p:ph type="body" sz="half" idx="1" hasCustomPrompt="1"/>
          </p:nvPr>
        </p:nvSpPr>
        <p:spPr>
          <a:xfrm>
            <a:off x="1753923" y="4939860"/>
            <a:ext cx="20876154" cy="3836280"/>
          </a:xfrm>
          <a:prstGeom prst="rect">
            <a:avLst/>
          </a:prstGeom>
        </p:spPr>
        <p:txBody>
          <a:bodyPr/>
          <a:lstStyle>
            <a:lvl1pPr marL="638923" indent="-469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1pPr>
            <a:lvl2pPr marL="638923" indent="-12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2pPr>
            <a:lvl3pPr marL="638923" indent="4445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3pPr>
            <a:lvl4pPr marL="638923" indent="9017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4pPr>
            <a:lvl5pPr marL="638923" indent="1358900">
              <a:lnSpc>
                <a:spcPct val="90000"/>
              </a:lnSpc>
              <a:buSzTx/>
              <a:buNone/>
              <a:defRPr sz="8500" spc="-170">
                <a:solidFill>
                  <a:srgbClr val="AE4844"/>
                </a:solidFill>
                <a:latin typeface="Garamond" panose="02020404030301010803" pitchFamily="18" charset="0"/>
                <a:ea typeface="Garamond" panose="02020404030301010803" pitchFamily="18" charset="0"/>
                <a:cs typeface="Garamond" panose="02020404030301010803" pitchFamily="18" charset="0"/>
                <a:sym typeface="Bodoni SvtyTwo ITC TT-Book"/>
              </a:defRPr>
            </a:lvl5pPr>
          </a:lstStyle>
          <a:p>
            <a:r>
              <a:rPr dirty="0"/>
              <a:t>“Notable Quote”</a:t>
            </a:r>
          </a:p>
          <a:p>
            <a:pPr lvl="1"/>
            <a:endParaRPr dirty="0"/>
          </a:p>
          <a:p>
            <a:pPr lvl="2"/>
            <a:endParaRPr dirty="0"/>
          </a:p>
          <a:p>
            <a:pPr lvl="3"/>
            <a:endParaRPr dirty="0"/>
          </a:p>
          <a:p>
            <a:pPr lvl="4"/>
            <a:endParaRPr dirty="0"/>
          </a:p>
        </p:txBody>
      </p:sp>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2002208" y="13076008"/>
            <a:ext cx="367087" cy="379591"/>
          </a:xfrm>
          <a:prstGeom prst="rect">
            <a:avLst/>
          </a:prstGeom>
          <a:ln w="12700">
            <a:miter lim="400000"/>
          </a:ln>
        </p:spPr>
        <p:txBody>
          <a:bodyPr wrap="none" lIns="50800" tIns="50800" rIns="50800" bIns="50800" anchor="b">
            <a:spAutoFit/>
          </a:bodyPr>
          <a:lstStyle>
            <a:lvl1pPr algn="ctr" defTabSz="584200">
              <a:defRPr sz="1800">
                <a:solidFill>
                  <a:srgbClr val="000000"/>
                </a:solidFill>
                <a:latin typeface="Lato" panose="020F0502020204030203" pitchFamily="34" charset="0"/>
                <a:ea typeface="Lato" panose="020F0502020204030203" pitchFamily="34" charset="0"/>
                <a:cs typeface="Lato" panose="020F0502020204030203"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Lato" panose="020F0502020204030203" pitchFamily="34" charset="0"/>
          <a:ea typeface="Lato" panose="020F0502020204030203" pitchFamily="34" charset="0"/>
          <a:cs typeface="Lato" panose="020F0502020204030203"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panose="020F0502020204030203" pitchFamily="34" charset="0"/>
          <a:ea typeface="Lato" panose="020F0502020204030203" pitchFamily="34" charset="0"/>
          <a:cs typeface="Lato" panose="020F0502020204030203" pitchFamily="34" charset="0"/>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1.jpg"/></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hyperlink" Target="https://youtu.be/vBxFZIPKy44"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8000" b="1" kern="2000" spc="20" dirty="0"/>
              <a:t>Walter E. Williams</a:t>
            </a:r>
            <a:br>
              <a:rPr lang="en-US" sz="8000" b="1" kern="2000" spc="20" dirty="0"/>
            </a:br>
            <a:r>
              <a:rPr lang="en-US" sz="8000" b="1" kern="2000" spc="20" dirty="0"/>
              <a:t> </a:t>
            </a:r>
            <a:r>
              <a:rPr lang="en-US" sz="5400" b="1" kern="2000" spc="20" dirty="0"/>
              <a:t>Economist of Liberty</a:t>
            </a:r>
            <a:endParaRPr sz="7200" dirty="0"/>
          </a:p>
        </p:txBody>
      </p:sp>
      <p:sp>
        <p:nvSpPr>
          <p:cNvPr id="5" name="TextBox 4">
            <a:extLst>
              <a:ext uri="{FF2B5EF4-FFF2-40B4-BE49-F238E27FC236}">
                <a16:creationId xmlns:a16="http://schemas.microsoft.com/office/drawing/2014/main" id="{08642666-BAEA-114B-9020-3C679F1C53EB}"/>
              </a:ext>
            </a:extLst>
          </p:cNvPr>
          <p:cNvSpPr txBox="1"/>
          <p:nvPr/>
        </p:nvSpPr>
        <p:spPr>
          <a:xfrm>
            <a:off x="4374063" y="3649092"/>
            <a:ext cx="3648499" cy="12721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4400" b="1" spc="100" dirty="0">
                <a:latin typeface="Lato" panose="020F0502020204030203" pitchFamily="34" charset="77"/>
              </a:rPr>
              <a:t>1936 – 2020 </a:t>
            </a:r>
          </a:p>
          <a:p>
            <a:pPr marL="0" marR="0" indent="0" algn="r" defTabSz="2438338"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dirty="0">
              <a:ln>
                <a:noFill/>
              </a:ln>
              <a:solidFill>
                <a:srgbClr val="AE4844"/>
              </a:solidFill>
              <a:effectLst/>
              <a:uFillTx/>
              <a:latin typeface="Garamond" panose="02020404030301010803" pitchFamily="18" charset="0"/>
              <a:sym typeface="Bodoni SvtyTwo ITC TT-Book"/>
            </a:endParaRPr>
          </a:p>
        </p:txBody>
      </p:sp>
      <p:sp>
        <p:nvSpPr>
          <p:cNvPr id="6" name="Lorem ipsum…">
            <a:extLst>
              <a:ext uri="{FF2B5EF4-FFF2-40B4-BE49-F238E27FC236}">
                <a16:creationId xmlns:a16="http://schemas.microsoft.com/office/drawing/2014/main" id="{330CB557-ED94-2B4E-B1B7-618ED11029BE}"/>
              </a:ext>
            </a:extLst>
          </p:cNvPr>
          <p:cNvSpPr txBox="1"/>
          <p:nvPr/>
        </p:nvSpPr>
        <p:spPr>
          <a:xfrm>
            <a:off x="4374063" y="5412613"/>
            <a:ext cx="13421719" cy="56981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numCol="2" spcCol="1017907"/>
          <a:lstStyle/>
          <a:p>
            <a:r>
              <a:rPr lang="en-US" sz="3600" dirty="0">
                <a:latin typeface="Lato" panose="020F0502020204030203" pitchFamily="34" charset="77"/>
              </a:rPr>
              <a:t>Beloved Teacher</a:t>
            </a:r>
          </a:p>
          <a:p>
            <a:pPr>
              <a:lnSpc>
                <a:spcPct val="200000"/>
              </a:lnSpc>
            </a:pPr>
            <a:endParaRPr lang="en-US" sz="3600" dirty="0">
              <a:latin typeface="Lato" panose="020F0502020204030203" pitchFamily="34" charset="77"/>
            </a:endParaRPr>
          </a:p>
          <a:p>
            <a:r>
              <a:rPr lang="en-US" sz="3600" dirty="0">
                <a:latin typeface="Lato" panose="020F0502020204030203" pitchFamily="34" charset="77"/>
              </a:rPr>
              <a:t>Syndicated Columnist</a:t>
            </a:r>
          </a:p>
          <a:p>
            <a:endParaRPr lang="en-US" sz="3600" dirty="0">
              <a:latin typeface="Lato" panose="020F0502020204030203" pitchFamily="34" charset="77"/>
            </a:endParaRPr>
          </a:p>
          <a:p>
            <a:endParaRPr lang="en-US" sz="3600" dirty="0">
              <a:latin typeface="Lato" panose="020F0502020204030203" pitchFamily="34" charset="77"/>
            </a:endParaRPr>
          </a:p>
          <a:p>
            <a:r>
              <a:rPr lang="en-US" sz="3600" dirty="0">
                <a:latin typeface="Lato" panose="020F0502020204030203" pitchFamily="34" charset="77"/>
              </a:rPr>
              <a:t>Free Market Advocate</a:t>
            </a:r>
          </a:p>
          <a:p>
            <a:endParaRPr lang="en-US" sz="3600" dirty="0">
              <a:latin typeface="Lato" panose="020F0502020204030203" pitchFamily="34" charset="77"/>
            </a:endParaRPr>
          </a:p>
          <a:p>
            <a:endParaRPr lang="en-US" sz="3600" dirty="0">
              <a:latin typeface="Lato" panose="020F0502020204030203" pitchFamily="34" charset="77"/>
            </a:endParaRPr>
          </a:p>
          <a:p>
            <a:r>
              <a:rPr lang="en-US" sz="3600" dirty="0">
                <a:latin typeface="Lato" panose="020F0502020204030203" pitchFamily="34" charset="77"/>
              </a:rPr>
              <a:t>Defender of the Constitution</a:t>
            </a:r>
          </a:p>
          <a:p>
            <a:endParaRPr sz="3600" dirty="0">
              <a:latin typeface="Lato" panose="020F0502020204030203" pitchFamily="34" charset="77"/>
            </a:endParaRPr>
          </a:p>
          <a:p>
            <a:endParaRPr sz="3600" strike="sngStrike" dirty="0">
              <a:latin typeface="Lato" panose="020F0502020204030203" pitchFamily="34" charset="77"/>
            </a:endParaRPr>
          </a:p>
          <a:p>
            <a:endParaRPr lang="en-US" sz="3600" dirty="0">
              <a:latin typeface="Lato" panose="020F0502020204030203" pitchFamily="34" charset="77"/>
            </a:endParaRPr>
          </a:p>
          <a:p>
            <a:endParaRPr lang="en-US" sz="3600" dirty="0">
              <a:latin typeface="Lato" panose="020F0502020204030203" pitchFamily="34" charset="77"/>
            </a:endParaRPr>
          </a:p>
          <a:p>
            <a:endParaRPr lang="en-US" sz="3200" dirty="0">
              <a:latin typeface="Lato" panose="020F0502020204030203" pitchFamily="34" charset="77"/>
            </a:endParaRPr>
          </a:p>
        </p:txBody>
      </p:sp>
      <p:sp>
        <p:nvSpPr>
          <p:cNvPr id="7" name="Woodson Principles…">
            <a:extLst>
              <a:ext uri="{FF2B5EF4-FFF2-40B4-BE49-F238E27FC236}">
                <a16:creationId xmlns:a16="http://schemas.microsoft.com/office/drawing/2014/main" id="{2A56B66C-6E6B-CB43-8241-C202BDECBE0A}"/>
              </a:ext>
            </a:extLst>
          </p:cNvPr>
          <p:cNvSpPr txBox="1">
            <a:spLocks/>
          </p:cNvSpPr>
          <p:nvPr/>
        </p:nvSpPr>
        <p:spPr>
          <a:xfrm>
            <a:off x="12812529" y="11122909"/>
            <a:ext cx="9966507"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eaLnBrk="1" latinLnBrk="0" hangingPunct="1">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algn="r">
              <a:lnSpc>
                <a:spcPts val="7640"/>
              </a:lnSpc>
              <a:spcAft>
                <a:spcPts val="600"/>
              </a:spcAft>
            </a:pPr>
            <a:r>
              <a:rPr lang="en-US" sz="4800" b="1" spc="0" dirty="0">
                <a:solidFill>
                  <a:srgbClr val="AE4844"/>
                </a:solidFill>
                <a:latin typeface="Garamond" panose="02020404030301010803" pitchFamily="18" charset="0"/>
                <a:sym typeface="Bodoni SvtyTwo ITC TT-Book"/>
              </a:rPr>
              <a:t>Contemporary Scholars: </a:t>
            </a:r>
            <a:r>
              <a:rPr lang="en-US" sz="4800" b="1" kern="2000" spc="20" dirty="0">
                <a:latin typeface="Garamond" panose="02020404030301010803" pitchFamily="18" charset="0"/>
              </a:rPr>
              <a:t>Lesson 1</a:t>
            </a:r>
            <a:br>
              <a:rPr lang="en-US" dirty="0">
                <a:latin typeface="Garamond" panose="02020404030301010803" pitchFamily="18" charset="0"/>
              </a:rPr>
            </a:br>
            <a:endParaRPr lang="en-US" dirty="0">
              <a:latin typeface="Garamond" panose="02020404030301010803" pitchFamily="18" charset="0"/>
            </a:endParaRPr>
          </a:p>
        </p:txBody>
      </p:sp>
      <p:pic>
        <p:nvPicPr>
          <p:cNvPr id="3" name="Picture 2">
            <a:extLst>
              <a:ext uri="{FF2B5EF4-FFF2-40B4-BE49-F238E27FC236}">
                <a16:creationId xmlns:a16="http://schemas.microsoft.com/office/drawing/2014/main" id="{D3C774CB-3313-1D4C-AEF2-DDC08C771A8A}"/>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8000"/>
                    </a14:imgEffect>
                    <a14:imgEffect>
                      <a14:brightnessContrast bright="11000" contrast="-12000"/>
                    </a14:imgEffect>
                  </a14:imgLayer>
                </a14:imgProps>
              </a:ext>
              <a:ext uri="{28A0092B-C50C-407E-A947-70E740481C1C}">
                <a14:useLocalDpi xmlns:a14="http://schemas.microsoft.com/office/drawing/2010/main" val="0"/>
              </a:ext>
            </a:extLst>
          </a:blip>
          <a:srcRect/>
          <a:stretch/>
        </p:blipFill>
        <p:spPr>
          <a:xfrm>
            <a:off x="11968161" y="3157713"/>
            <a:ext cx="10810875" cy="7965196"/>
          </a:xfrm>
          <a:prstGeom prst="rect">
            <a:avLst/>
          </a:prstGeom>
          <a:ln>
            <a:solidFill>
              <a:schemeClr val="tx2">
                <a:lumMod val="10000"/>
              </a:schemeClr>
            </a:solidFill>
          </a:ln>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 Partner for Life</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8654846"/>
            <a:ext cx="106028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She was beloved by Walter’s family and colleagues and was at his side throughout a career that began with their struggling to pay the bills, but eventually took them to state dinners at The White House.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Connie passed away in 2007, and Walter dedicated </a:t>
            </a:r>
            <a:r>
              <a:rPr lang="en-US" sz="3600" i="1" dirty="0">
                <a:latin typeface="Lato" panose="020F0502020204030203" pitchFamily="34" charset="77"/>
                <a:ea typeface="Lato" panose="020F0502020204030203" pitchFamily="34" charset="0"/>
                <a:cs typeface="Lato" panose="020F0502020204030203" pitchFamily="34" charset="0"/>
              </a:rPr>
              <a:t>Up from the Projects</a:t>
            </a:r>
            <a:r>
              <a:rPr lang="en-US" sz="3600" dirty="0">
                <a:latin typeface="Lato" panose="020F0502020204030203" pitchFamily="34" charset="77"/>
                <a:ea typeface="Lato" panose="020F0502020204030203" pitchFamily="34" charset="0"/>
                <a:cs typeface="Lato" panose="020F0502020204030203" pitchFamily="34" charset="0"/>
              </a:rPr>
              <a:t> to her memory.</a:t>
            </a: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4" name="Woodson Principles Critical Thinking and Discussion Questions">
            <a:extLst>
              <a:ext uri="{FF2B5EF4-FFF2-40B4-BE49-F238E27FC236}">
                <a16:creationId xmlns:a16="http://schemas.microsoft.com/office/drawing/2014/main" id="{8DF089CB-D9A6-9048-A981-FF9AD4551BA6}"/>
              </a:ext>
            </a:extLst>
          </p:cNvPr>
          <p:cNvSpPr txBox="1">
            <a:spLocks/>
          </p:cNvSpPr>
          <p:nvPr/>
        </p:nvSpPr>
        <p:spPr>
          <a:xfrm>
            <a:off x="3749040" y="2552590"/>
            <a:ext cx="106028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Like Walter, Connie Taylor grew up poor, and they complemented one another beautifully.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Bright and pugnacious, Walter never shied away from saying what he really believed, even when it was socially inappropriate. According to friends, it was Connie, more sociable and gregarious, who helped smooth Walter’s rough edges. When Walter began his education in 1962, Connie worked full time to support them.</a:t>
            </a:r>
          </a:p>
        </p:txBody>
      </p:sp>
      <p:pic>
        <p:nvPicPr>
          <p:cNvPr id="3" name="Picture 2">
            <a:extLst>
              <a:ext uri="{FF2B5EF4-FFF2-40B4-BE49-F238E27FC236}">
                <a16:creationId xmlns:a16="http://schemas.microsoft.com/office/drawing/2014/main" id="{5150D40F-13B3-7C4F-A494-510959B8B6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79316" y="3039409"/>
            <a:ext cx="8599141" cy="7341956"/>
          </a:xfrm>
          <a:prstGeom prst="rect">
            <a:avLst/>
          </a:prstGeom>
          <a:ln>
            <a:solidFill>
              <a:schemeClr val="tx2">
                <a:lumMod val="10000"/>
              </a:schemeClr>
            </a:solidFill>
          </a:ln>
        </p:spPr>
      </p:pic>
      <p:sp>
        <p:nvSpPr>
          <p:cNvPr id="7" name="TextBox 6">
            <a:extLst>
              <a:ext uri="{FF2B5EF4-FFF2-40B4-BE49-F238E27FC236}">
                <a16:creationId xmlns:a16="http://schemas.microsoft.com/office/drawing/2014/main" id="{E85EF188-BC82-A041-BF8E-7FBADF1B5B26}"/>
              </a:ext>
            </a:extLst>
          </p:cNvPr>
          <p:cNvSpPr txBox="1"/>
          <p:nvPr/>
        </p:nvSpPr>
        <p:spPr>
          <a:xfrm>
            <a:off x="14693279" y="10676591"/>
            <a:ext cx="9171214" cy="6052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600" i="1" dirty="0">
                <a:solidFill>
                  <a:schemeClr val="bg2"/>
                </a:solidFill>
                <a:latin typeface="Lato" panose="020F0502020204030203" pitchFamily="34" charset="77"/>
              </a:rPr>
              <a:t>Connie, Pops, and Walter in the1970s.</a:t>
            </a:r>
          </a:p>
        </p:txBody>
      </p:sp>
    </p:spTree>
    <p:extLst>
      <p:ext uri="{BB962C8B-B14F-4D97-AF65-F5344CB8AC3E}">
        <p14:creationId xmlns:p14="http://schemas.microsoft.com/office/powerpoint/2010/main" val="41653191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The Long Arm (and Knee, and Fist) of the Law</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6900320"/>
            <a:ext cx="955132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He was charged with disorderly conduct, assault on a police officer, and resisting arrest. Fortunately, Williams had no record, and was only fined 100 dollars despite being found guilty of all but one charge.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It was an early lesson about state power for the future </a:t>
            </a:r>
            <a:r>
              <a:rPr lang="en-US" sz="3600" b="1" dirty="0">
                <a:latin typeface="Lato" panose="020F0502020204030203" pitchFamily="34" charset="77"/>
                <a:ea typeface="Lato" panose="020F0502020204030203" pitchFamily="34" charset="0"/>
                <a:cs typeface="Lato" panose="020F0502020204030203" pitchFamily="34" charset="0"/>
              </a:rPr>
              <a:t>libertarian</a:t>
            </a:r>
            <a:r>
              <a:rPr lang="en-US" sz="3600" dirty="0">
                <a:latin typeface="Lato" panose="020F0502020204030203" pitchFamily="34" charset="77"/>
                <a:ea typeface="Lato" panose="020F0502020204030203" pitchFamily="34" charset="0"/>
                <a:cs typeface="Lato" panose="020F0502020204030203" pitchFamily="34" charset="0"/>
              </a:rPr>
              <a:t>. He also now had an arrest record, which would lose him at least one job opportunity in later years.</a:t>
            </a:r>
          </a:p>
        </p:txBody>
      </p:sp>
      <p:sp>
        <p:nvSpPr>
          <p:cNvPr id="7" name="Woodson Principles Critical Thinking and Discussion Questions">
            <a:extLst>
              <a:ext uri="{FF2B5EF4-FFF2-40B4-BE49-F238E27FC236}">
                <a16:creationId xmlns:a16="http://schemas.microsoft.com/office/drawing/2014/main" id="{7B9EC73E-7DC1-8A4E-BCA4-06F9B334B6ED}"/>
              </a:ext>
            </a:extLst>
          </p:cNvPr>
          <p:cNvSpPr txBox="1">
            <a:spLocks/>
          </p:cNvSpPr>
          <p:nvPr/>
        </p:nvSpPr>
        <p:spPr>
          <a:xfrm>
            <a:off x="3749040" y="2429330"/>
            <a:ext cx="1869532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1958, Williams had his first and most serious of several run-ins with the law. While driving a fare to the Reading Terminal train station, Williams was blocked by a police officer standing in the middle of a narrow, one-lane street. When the officer ignored his requests to move, Williams shouted: “As I taxpayer, I pay your salary to protect me, not annoy me.”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The officer yanked him from his cab and dragged him to a nearby police station. When the shocked Williams objected, the officer kneed him in the groin and punched him in the chest.</a:t>
            </a:r>
          </a:p>
        </p:txBody>
      </p:sp>
      <p:pic>
        <p:nvPicPr>
          <p:cNvPr id="3" name="Picture 2">
            <a:extLst>
              <a:ext uri="{FF2B5EF4-FFF2-40B4-BE49-F238E27FC236}">
                <a16:creationId xmlns:a16="http://schemas.microsoft.com/office/drawing/2014/main" id="{20E494E7-3E28-234B-B7A8-B2196B609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69637" y="6858000"/>
            <a:ext cx="8574723" cy="5429104"/>
          </a:xfrm>
          <a:prstGeom prst="rect">
            <a:avLst/>
          </a:prstGeom>
          <a:solidFill>
            <a:srgbClr val="FFFFFF"/>
          </a:solidFill>
          <a:ln>
            <a:solidFill>
              <a:schemeClr val="tx2">
                <a:lumMod val="10000"/>
              </a:schemeClr>
            </a:solidFill>
          </a:ln>
        </p:spPr>
      </p:pic>
      <p:sp>
        <p:nvSpPr>
          <p:cNvPr id="8" name="TextBox 7">
            <a:extLst>
              <a:ext uri="{FF2B5EF4-FFF2-40B4-BE49-F238E27FC236}">
                <a16:creationId xmlns:a16="http://schemas.microsoft.com/office/drawing/2014/main" id="{D8E0E579-0626-9447-A244-35F57F40E30C}"/>
              </a:ext>
            </a:extLst>
          </p:cNvPr>
          <p:cNvSpPr txBox="1"/>
          <p:nvPr/>
        </p:nvSpPr>
        <p:spPr>
          <a:xfrm>
            <a:off x="13300360" y="12527280"/>
            <a:ext cx="9249690" cy="4206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2400" i="1" dirty="0">
                <a:solidFill>
                  <a:schemeClr val="bg2"/>
                </a:solidFill>
                <a:latin typeface="Lato" panose="020F0502020204030203" pitchFamily="34" charset="77"/>
              </a:rPr>
              <a:t>Philadelphia police cruiser, 1951.  [Source: The Philadelphia Inquirer.]</a:t>
            </a:r>
          </a:p>
        </p:txBody>
      </p:sp>
    </p:spTree>
    <p:extLst>
      <p:ext uri="{BB962C8B-B14F-4D97-AF65-F5344CB8AC3E}">
        <p14:creationId xmlns:p14="http://schemas.microsoft.com/office/powerpoint/2010/main" val="422759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 Million-Dollar Experience”</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15977"/>
            <a:ext cx="1167729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the 1950s, the U.S. government was still drafting able-bodied men into the Army. In August 1959, Williams was drafted, with orders to report for duty in Georgia.</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He and Connie had to set whatever plans they had aside.</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Pops, who had served as a tech sergeant in WWII, told Walter that being in the Army was “a million-dollar experience that you wouldn’t repeat for a million dollars.” In the coming years, Williams would find out just how right Pops was.</a:t>
            </a: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3749039" y="9341355"/>
            <a:ext cx="1167729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later said: “Sometimes I don’t call it drafting. My labor services were </a:t>
            </a:r>
            <a:r>
              <a:rPr lang="en-US" sz="3600" b="1" dirty="0">
                <a:latin typeface="Lato" panose="020F0502020204030203" pitchFamily="34" charset="77"/>
                <a:ea typeface="Lato" panose="020F0502020204030203" pitchFamily="34" charset="0"/>
                <a:cs typeface="Lato" panose="020F0502020204030203" pitchFamily="34" charset="0"/>
              </a:rPr>
              <a:t>confiscated</a:t>
            </a:r>
            <a:r>
              <a:rPr lang="en-US" sz="3600" dirty="0">
                <a:latin typeface="Lato" panose="020F0502020204030203" pitchFamily="34" charset="77"/>
                <a:ea typeface="Lato" panose="020F0502020204030203" pitchFamily="34" charset="0"/>
                <a:cs typeface="Lato" panose="020F0502020204030203" pitchFamily="34" charset="0"/>
              </a:rPr>
              <a:t> by the United States government. I just had to put off everything I planned on doing to spend two years in the army.”</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663885CC-9273-5E46-BF6D-1D5EBF85F4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55084" y="1811883"/>
            <a:ext cx="6553231" cy="9329252"/>
          </a:xfrm>
          <a:prstGeom prst="rect">
            <a:avLst/>
          </a:prstGeom>
          <a:ln>
            <a:solidFill>
              <a:schemeClr val="tx2">
                <a:lumMod val="10000"/>
              </a:schemeClr>
            </a:solidFill>
          </a:ln>
        </p:spPr>
      </p:pic>
      <p:sp>
        <p:nvSpPr>
          <p:cNvPr id="7" name="TextBox 6">
            <a:extLst>
              <a:ext uri="{FF2B5EF4-FFF2-40B4-BE49-F238E27FC236}">
                <a16:creationId xmlns:a16="http://schemas.microsoft.com/office/drawing/2014/main" id="{6ED35DD2-ED46-9447-AB81-E60ADFE48E4B}"/>
              </a:ext>
            </a:extLst>
          </p:cNvPr>
          <p:cNvSpPr txBox="1"/>
          <p:nvPr/>
        </p:nvSpPr>
        <p:spPr>
          <a:xfrm>
            <a:off x="16355084" y="11307763"/>
            <a:ext cx="6553231" cy="9130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i="1" dirty="0">
                <a:solidFill>
                  <a:schemeClr val="bg2"/>
                </a:solidFill>
                <a:latin typeface="Lato" panose="020F0502020204030203" pitchFamily="34" charset="77"/>
                <a:sym typeface="Bodoni SvtyTwo ITC TT-Book"/>
              </a:rPr>
              <a:t>Williams working on a truck on an Army base in Seoul, South Korea.</a:t>
            </a:r>
          </a:p>
        </p:txBody>
      </p:sp>
    </p:spTree>
    <p:extLst>
      <p:ext uri="{BB962C8B-B14F-4D97-AF65-F5344CB8AC3E}">
        <p14:creationId xmlns:p14="http://schemas.microsoft.com/office/powerpoint/2010/main" val="3035053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Facing  “Jim Crow”</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75935"/>
            <a:ext cx="911809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On the bus trip to Georgia, Williams had his first encounters with official segregation.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“There was discrimination in Philadelphia,” Williams later recalled. “But there weren’t the open signs saying colored waiting room, colored bathroom, colored water fountain. I was just in shock.” </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4B2EF84E-84F5-CA4A-A8A1-FAAF65419D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052801" y="2482835"/>
            <a:ext cx="9221098" cy="9159787"/>
          </a:xfrm>
          <a:prstGeom prst="rect">
            <a:avLst/>
          </a:prstGeom>
        </p:spPr>
      </p:pic>
      <p:sp>
        <p:nvSpPr>
          <p:cNvPr id="6" name="TextBox 5">
            <a:extLst>
              <a:ext uri="{FF2B5EF4-FFF2-40B4-BE49-F238E27FC236}">
                <a16:creationId xmlns:a16="http://schemas.microsoft.com/office/drawing/2014/main" id="{BEAC1ED5-C01C-714B-9A40-40AE0E6110F8}"/>
              </a:ext>
            </a:extLst>
          </p:cNvPr>
          <p:cNvSpPr txBox="1"/>
          <p:nvPr/>
        </p:nvSpPr>
        <p:spPr>
          <a:xfrm>
            <a:off x="12940354" y="11836522"/>
            <a:ext cx="10333545"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Lato" panose="020F0502020204030203" pitchFamily="34" charset="77"/>
                <a:sym typeface="Bodoni SvtyTwo ITC TT-Book"/>
              </a:rPr>
              <a:t>“Department Store, Mobile, Alabama” Gordon Parks, 1956.</a:t>
            </a:r>
          </a:p>
        </p:txBody>
      </p:sp>
      <p:sp>
        <p:nvSpPr>
          <p:cNvPr id="8" name="Woodson Principles Critical Thinking and Discussion Questions">
            <a:extLst>
              <a:ext uri="{FF2B5EF4-FFF2-40B4-BE49-F238E27FC236}">
                <a16:creationId xmlns:a16="http://schemas.microsoft.com/office/drawing/2014/main" id="{ED03B211-FB2B-5D46-BDBD-9E530B92A008}"/>
              </a:ext>
            </a:extLst>
          </p:cNvPr>
          <p:cNvSpPr txBox="1">
            <a:spLocks/>
          </p:cNvSpPr>
          <p:nvPr/>
        </p:nvSpPr>
        <p:spPr>
          <a:xfrm>
            <a:off x="4341873" y="8462275"/>
            <a:ext cx="9118095"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
        <p:nvSpPr>
          <p:cNvPr id="10" name="Woodson Principles Critical Thinking and Discussion Questions">
            <a:extLst>
              <a:ext uri="{FF2B5EF4-FFF2-40B4-BE49-F238E27FC236}">
                <a16:creationId xmlns:a16="http://schemas.microsoft.com/office/drawing/2014/main" id="{AB747DFC-B6AA-DE4E-8FFD-97D995E4C6FF}"/>
              </a:ext>
            </a:extLst>
          </p:cNvPr>
          <p:cNvSpPr txBox="1">
            <a:spLocks/>
          </p:cNvSpPr>
          <p:nvPr/>
        </p:nvSpPr>
        <p:spPr>
          <a:xfrm>
            <a:off x="3749040" y="7610775"/>
            <a:ext cx="911753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Throughout Williams’s time in the Army, the Civil Rights movement was sweeping the South. Watching Whites attack sit-in protestors and police turn fire hoses on demonstrators, young Williams felt he must act in solidarity. </a:t>
            </a:r>
          </a:p>
        </p:txBody>
      </p:sp>
    </p:spTree>
    <p:extLst>
      <p:ext uri="{BB962C8B-B14F-4D97-AF65-F5344CB8AC3E}">
        <p14:creationId xmlns:p14="http://schemas.microsoft.com/office/powerpoint/2010/main" val="249777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Facing “Jim Crow”</a:t>
            </a:r>
            <a:br>
              <a:rPr lang="en-US" sz="7200" b="1" dirty="0"/>
            </a:br>
            <a:br>
              <a:rPr lang="en-US" b="1" dirty="0"/>
            </a:br>
            <a:endParaRPr b="1" dirty="0"/>
          </a:p>
        </p:txBody>
      </p:sp>
      <p:pic>
        <p:nvPicPr>
          <p:cNvPr id="3" name="Picture 2">
            <a:extLst>
              <a:ext uri="{FF2B5EF4-FFF2-40B4-BE49-F238E27FC236}">
                <a16:creationId xmlns:a16="http://schemas.microsoft.com/office/drawing/2014/main" id="{4B2EF84E-84F5-CA4A-A8A1-FAAF65419D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2399617" y="2108162"/>
            <a:ext cx="11265010" cy="9499675"/>
          </a:xfrm>
          <a:prstGeom prst="rect">
            <a:avLst/>
          </a:prstGeom>
          <a:ln w="25400">
            <a:solidFill>
              <a:schemeClr val="tx2">
                <a:lumMod val="10000"/>
              </a:schemeClr>
            </a:solidFill>
          </a:ln>
        </p:spPr>
      </p:pic>
      <p:sp>
        <p:nvSpPr>
          <p:cNvPr id="6" name="TextBox 5">
            <a:extLst>
              <a:ext uri="{FF2B5EF4-FFF2-40B4-BE49-F238E27FC236}">
                <a16:creationId xmlns:a16="http://schemas.microsoft.com/office/drawing/2014/main" id="{BEAC1ED5-C01C-714B-9A40-40AE0E6110F8}"/>
              </a:ext>
            </a:extLst>
          </p:cNvPr>
          <p:cNvSpPr txBox="1"/>
          <p:nvPr/>
        </p:nvSpPr>
        <p:spPr>
          <a:xfrm>
            <a:off x="12399617" y="11743691"/>
            <a:ext cx="11265010"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Dr. Martin Luther King, Jr. and Malcolm X</a:t>
            </a:r>
            <a:r>
              <a:rPr lang="en-US" sz="3200" i="1" dirty="0">
                <a:solidFill>
                  <a:schemeClr val="bg2"/>
                </a:solidFill>
                <a:latin typeface="Lato" panose="020F0502020204030203" pitchFamily="34" charset="77"/>
                <a:sym typeface="Bodoni SvtyTwo ITC TT-Book"/>
              </a:rPr>
              <a:t> during their only face-to-face meeting, at the Capitol in Washington, D.C. in 1964.</a:t>
            </a:r>
          </a:p>
        </p:txBody>
      </p:sp>
      <p:sp>
        <p:nvSpPr>
          <p:cNvPr id="8" name="Woodson Principles Critical Thinking and Discussion Questions">
            <a:extLst>
              <a:ext uri="{FF2B5EF4-FFF2-40B4-BE49-F238E27FC236}">
                <a16:creationId xmlns:a16="http://schemas.microsoft.com/office/drawing/2014/main" id="{ED03B211-FB2B-5D46-BDBD-9E530B92A008}"/>
              </a:ext>
            </a:extLst>
          </p:cNvPr>
          <p:cNvSpPr txBox="1">
            <a:spLocks/>
          </p:cNvSpPr>
          <p:nvPr/>
        </p:nvSpPr>
        <p:spPr>
          <a:xfrm>
            <a:off x="4341873" y="8462275"/>
            <a:ext cx="911809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
        <p:nvSpPr>
          <p:cNvPr id="10" name="Woodson Principles Critical Thinking and Discussion Questions">
            <a:extLst>
              <a:ext uri="{FF2B5EF4-FFF2-40B4-BE49-F238E27FC236}">
                <a16:creationId xmlns:a16="http://schemas.microsoft.com/office/drawing/2014/main" id="{AB747DFC-B6AA-DE4E-8FFD-97D995E4C6FF}"/>
              </a:ext>
            </a:extLst>
          </p:cNvPr>
          <p:cNvSpPr txBox="1">
            <a:spLocks/>
          </p:cNvSpPr>
          <p:nvPr/>
        </p:nvSpPr>
        <p:spPr>
          <a:xfrm>
            <a:off x="3749040" y="2675935"/>
            <a:ext cx="785012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But Williams preferred the militant approach of leaders like Malcolm X over the nonviolence of Dr. Martin Luther King, Jr.</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His confrontational attitude continued throughout his time in the Army. He wrote letters of protest to politicians and newspapers asking why he, a Black man, should be forced to serve in uniform for a country that did not respect his most basic rights.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And Williams wasn’t shy about letting his commanding officers and fellow soldiers know what he believed, too.</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693178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Resisting Racism &amp; Discrimination</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412528"/>
            <a:ext cx="19087754"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entered the Army less than a decade after the Armed Forces were desegregated by President Harry S. Truman, but racism was still common on the base. Segregated social events and assumptions that Blacks were only suited for menial labor persisted.</a:t>
            </a:r>
          </a:p>
        </p:txBody>
      </p:sp>
      <p:sp>
        <p:nvSpPr>
          <p:cNvPr id="4" name="Woodson Principles Critical Thinking and Discussion Questions">
            <a:extLst>
              <a:ext uri="{FF2B5EF4-FFF2-40B4-BE49-F238E27FC236}">
                <a16:creationId xmlns:a16="http://schemas.microsoft.com/office/drawing/2014/main" id="{F8F30741-631D-0F4E-8EC7-1480C4A762F4}"/>
              </a:ext>
            </a:extLst>
          </p:cNvPr>
          <p:cNvSpPr txBox="1">
            <a:spLocks/>
          </p:cNvSpPr>
          <p:nvPr/>
        </p:nvSpPr>
        <p:spPr>
          <a:xfrm>
            <a:off x="3749040" y="4694704"/>
            <a:ext cx="97342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bucked these conventions throughout his Army career, earning threats not only from Whites, but from Black soldiers who saw him as a Northern interloper making trouble in a culture he didn’t understand.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r>
              <a:rPr lang="en-US" sz="3600" dirty="0">
                <a:latin typeface="Lato" panose="020F0502020204030203" pitchFamily="34" charset="77"/>
                <a:ea typeface="Lato" panose="020F0502020204030203" pitchFamily="34" charset="0"/>
                <a:cs typeface="Lato" panose="020F0502020204030203" pitchFamily="34" charset="0"/>
              </a:rPr>
              <a:t>In one notable confrontation, he was ordered to paint a truck. Resentful of being given a task so far beneath his skills, he proceeded to paint the </a:t>
            </a:r>
            <a:r>
              <a:rPr lang="en-US" sz="3600" i="1" dirty="0">
                <a:latin typeface="Lato" panose="020F0502020204030203" pitchFamily="34" charset="77"/>
                <a:ea typeface="Lato" panose="020F0502020204030203" pitchFamily="34" charset="0"/>
                <a:cs typeface="Lato" panose="020F0502020204030203" pitchFamily="34" charset="0"/>
              </a:rPr>
              <a:t>entire</a:t>
            </a:r>
            <a:r>
              <a:rPr lang="en-US" sz="3600" dirty="0">
                <a:latin typeface="Lato" panose="020F0502020204030203" pitchFamily="34" charset="77"/>
                <a:ea typeface="Lato" panose="020F0502020204030203" pitchFamily="34" charset="0"/>
                <a:cs typeface="Lato" panose="020F0502020204030203" pitchFamily="34" charset="0"/>
              </a:rPr>
              <a:t> truck: wheels, windshield, everything. When a commanding officer finally stopped him, Williams mockingly feigned ignorance.</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E608FCE7-4EB0-9A4E-BBF2-8CD17F9024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28223" y="4694704"/>
            <a:ext cx="8708571" cy="6545658"/>
          </a:xfrm>
          <a:prstGeom prst="rect">
            <a:avLst/>
          </a:prstGeom>
          <a:effectLst>
            <a:softEdge rad="127000"/>
          </a:effectLst>
        </p:spPr>
      </p:pic>
      <p:sp>
        <p:nvSpPr>
          <p:cNvPr id="7" name="TextBox 6">
            <a:extLst>
              <a:ext uri="{FF2B5EF4-FFF2-40B4-BE49-F238E27FC236}">
                <a16:creationId xmlns:a16="http://schemas.microsoft.com/office/drawing/2014/main" id="{3DE5FF33-CD57-874A-AE4D-A5C32D91CA69}"/>
              </a:ext>
            </a:extLst>
          </p:cNvPr>
          <p:cNvSpPr txBox="1"/>
          <p:nvPr/>
        </p:nvSpPr>
        <p:spPr>
          <a:xfrm>
            <a:off x="13700877" y="11343091"/>
            <a:ext cx="9563261" cy="9130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i="1" dirty="0">
                <a:solidFill>
                  <a:schemeClr val="bg2"/>
                </a:solidFill>
                <a:latin typeface="Lato" panose="020F0502020204030203" pitchFamily="34" charset="77"/>
              </a:rPr>
              <a:t>The Chicago Defender announces President Truman’s decision to integrate the Armed Forces by Executive Order.</a:t>
            </a:r>
            <a:endParaRPr lang="en-US" i="1" dirty="0">
              <a:solidFill>
                <a:schemeClr val="bg2"/>
              </a:solidFill>
              <a:latin typeface="Lato" panose="020F0502020204030203" pitchFamily="34" charset="77"/>
              <a:sym typeface="Bodoni SvtyTwo ITC TT-Book"/>
            </a:endParaRPr>
          </a:p>
        </p:txBody>
      </p:sp>
    </p:spTree>
    <p:extLst>
      <p:ext uri="{BB962C8B-B14F-4D97-AF65-F5344CB8AC3E}">
        <p14:creationId xmlns:p14="http://schemas.microsoft.com/office/powerpoint/2010/main" val="30687496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All Enemies Foreign &amp; Domestic</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479477"/>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framed his actions as a defense of the United States Constitution and his oath to defend it from “all enemies foreign and domestic.” Williams told one racist officer to his face that he considered him a domestic enemy of the values of the American founding.</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Williams’s reverence for the Constitution and the guarantees of liberty enshrined in the Bill of Rights was a common theme in his later writings and presentations as an economist.</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CB560E5B-C1EA-B749-9B6D-F32309A2DC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68008" y="7883611"/>
            <a:ext cx="16981786" cy="6354903"/>
          </a:xfrm>
          <a:prstGeom prst="rect">
            <a:avLst/>
          </a:prstGeom>
          <a:effectLst>
            <a:softEdge rad="480274"/>
          </a:effectLst>
        </p:spPr>
      </p:pic>
      <p:sp>
        <p:nvSpPr>
          <p:cNvPr id="6" name="Woodson Principles Critical Thinking and Discussion Questions">
            <a:extLst>
              <a:ext uri="{FF2B5EF4-FFF2-40B4-BE49-F238E27FC236}">
                <a16:creationId xmlns:a16="http://schemas.microsoft.com/office/drawing/2014/main" id="{FCA1B293-83CE-404F-B5B2-B7F23B21583B}"/>
              </a:ext>
            </a:extLst>
          </p:cNvPr>
          <p:cNvSpPr txBox="1">
            <a:spLocks/>
          </p:cNvSpPr>
          <p:nvPr/>
        </p:nvSpPr>
        <p:spPr>
          <a:xfrm>
            <a:off x="3749040" y="6327831"/>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Eventually, Williams talked his way into a job as court recorder, a role better suited to his talents. There, he learned much about military law – which would come in handy later.</a:t>
            </a:r>
          </a:p>
        </p:txBody>
      </p:sp>
    </p:spTree>
    <p:extLst>
      <p:ext uri="{BB962C8B-B14F-4D97-AF65-F5344CB8AC3E}">
        <p14:creationId xmlns:p14="http://schemas.microsoft.com/office/powerpoint/2010/main" val="368306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South Korea</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437058"/>
            <a:ext cx="1144355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1960, two officers conspired to trap Williams by issuing him contradictory orders, and he was court martialed for failing to obey a direct command. Williams, serving as his own defense and drawing on his experience in court, was found “not guilty.”</a:t>
            </a:r>
          </a:p>
        </p:txBody>
      </p:sp>
      <p:pic>
        <p:nvPicPr>
          <p:cNvPr id="3" name="Picture 2">
            <a:extLst>
              <a:ext uri="{FF2B5EF4-FFF2-40B4-BE49-F238E27FC236}">
                <a16:creationId xmlns:a16="http://schemas.microsoft.com/office/drawing/2014/main" id="{6895EE66-D66F-7843-BBE7-6B0A71E84F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65979" y="2288935"/>
            <a:ext cx="7256379" cy="8695144"/>
          </a:xfrm>
          <a:prstGeom prst="rect">
            <a:avLst/>
          </a:prstGeom>
          <a:ln>
            <a:solidFill>
              <a:schemeClr val="tx2">
                <a:lumMod val="10000"/>
              </a:schemeClr>
            </a:solidFill>
          </a:ln>
        </p:spPr>
      </p:pic>
      <p:sp>
        <p:nvSpPr>
          <p:cNvPr id="6" name="TextBox 5">
            <a:extLst>
              <a:ext uri="{FF2B5EF4-FFF2-40B4-BE49-F238E27FC236}">
                <a16:creationId xmlns:a16="http://schemas.microsoft.com/office/drawing/2014/main" id="{AD79B3D5-4C2F-C84F-A60B-D197C8E29069}"/>
              </a:ext>
            </a:extLst>
          </p:cNvPr>
          <p:cNvSpPr txBox="1"/>
          <p:nvPr/>
        </p:nvSpPr>
        <p:spPr>
          <a:xfrm>
            <a:off x="16165980" y="11068353"/>
            <a:ext cx="7256378"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Williams with his karate instructors while stationed in Taegu, South Korea.</a:t>
            </a:r>
            <a:endParaRPr lang="en-US" sz="3200" i="1" dirty="0">
              <a:solidFill>
                <a:schemeClr val="bg2"/>
              </a:solidFill>
              <a:latin typeface="Lato" panose="020F0502020204030203" pitchFamily="34" charset="77"/>
              <a:sym typeface="Bodoni SvtyTwo ITC TT-Book"/>
            </a:endParaRPr>
          </a:p>
        </p:txBody>
      </p:sp>
      <p:sp>
        <p:nvSpPr>
          <p:cNvPr id="7" name="Woodson Principles Critical Thinking and Discussion Questions">
            <a:extLst>
              <a:ext uri="{FF2B5EF4-FFF2-40B4-BE49-F238E27FC236}">
                <a16:creationId xmlns:a16="http://schemas.microsoft.com/office/drawing/2014/main" id="{C9DD757E-794E-2446-8380-0CCE00A07F48}"/>
              </a:ext>
            </a:extLst>
          </p:cNvPr>
          <p:cNvSpPr txBox="1">
            <a:spLocks/>
          </p:cNvSpPr>
          <p:nvPr/>
        </p:nvSpPr>
        <p:spPr>
          <a:xfrm>
            <a:off x="3749039" y="5764612"/>
            <a:ext cx="1144355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retaliation, Williams was ordered to serve the rest of his deployment in South Korea. This further upended his and Connie’s future plans. But despite the pain of separation, Williams learned much in Korea, studying karate and continuing his campaign of protesting, by word and deed, racism within the Armed Forces.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His light duties also gave him plenty of time to read and reflect on his future. He and Connie had married hastily right before he shipped off to Seoul. Now 24 years old, Williams was eager to get his life back on track.</a:t>
            </a:r>
          </a:p>
        </p:txBody>
      </p:sp>
    </p:spTree>
    <p:extLst>
      <p:ext uri="{BB962C8B-B14F-4D97-AF65-F5344CB8AC3E}">
        <p14:creationId xmlns:p14="http://schemas.microsoft.com/office/powerpoint/2010/main" val="1609709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Going West: Los Angeles</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36222"/>
            <a:ext cx="10053396"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June 1961, Williams went into active reserves and returned home. At year’s end, he and Connie moved to Los Angeles and began their new life. They practiced thrift and saved money carefully, sometimes traveling to multiple grocery stores in a single trip to take advantage of different sales.</a:t>
            </a:r>
          </a:p>
        </p:txBody>
      </p:sp>
      <p:pic>
        <p:nvPicPr>
          <p:cNvPr id="3" name="Picture 2">
            <a:extLst>
              <a:ext uri="{FF2B5EF4-FFF2-40B4-BE49-F238E27FC236}">
                <a16:creationId xmlns:a16="http://schemas.microsoft.com/office/drawing/2014/main" id="{D22751DF-8D15-2A40-B46C-1E1DFBC12F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68797" y="2515481"/>
            <a:ext cx="7921912" cy="8495348"/>
          </a:xfrm>
          <a:prstGeom prst="rect">
            <a:avLst/>
          </a:prstGeom>
          <a:ln>
            <a:solidFill>
              <a:schemeClr val="tx2">
                <a:lumMod val="10000"/>
              </a:schemeClr>
            </a:solidFill>
          </a:ln>
          <a:effectLst>
            <a:softEdge rad="0"/>
          </a:effectLst>
        </p:spPr>
      </p:pic>
      <p:sp>
        <p:nvSpPr>
          <p:cNvPr id="6" name="TextBox 5">
            <a:extLst>
              <a:ext uri="{FF2B5EF4-FFF2-40B4-BE49-F238E27FC236}">
                <a16:creationId xmlns:a16="http://schemas.microsoft.com/office/drawing/2014/main" id="{A1598FB8-CE69-4041-B8DB-E77E6CC5E623}"/>
              </a:ext>
            </a:extLst>
          </p:cNvPr>
          <p:cNvSpPr txBox="1"/>
          <p:nvPr/>
        </p:nvSpPr>
        <p:spPr>
          <a:xfrm>
            <a:off x="14868797" y="11237376"/>
            <a:ext cx="7921912" cy="13439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i="1" dirty="0">
                <a:solidFill>
                  <a:schemeClr val="bg2"/>
                </a:solidFill>
                <a:latin typeface="Lato" panose="020F0502020204030203" pitchFamily="34" charset="77"/>
              </a:rPr>
              <a:t>The Angel’s Flight cable car in Los Angeles, 1962, which Walter and Connie frequently used on trips back and forth from Grand Central Market.</a:t>
            </a:r>
            <a:endParaRPr lang="en-US" i="1" dirty="0">
              <a:solidFill>
                <a:schemeClr val="bg2"/>
              </a:solidFill>
              <a:latin typeface="Lato" panose="020F0502020204030203" pitchFamily="34" charset="77"/>
              <a:sym typeface="Bodoni SvtyTwo ITC TT-Book"/>
            </a:endParaRPr>
          </a:p>
        </p:txBody>
      </p:sp>
      <p:sp>
        <p:nvSpPr>
          <p:cNvPr id="7" name="Woodson Principles Critical Thinking and Discussion Questions">
            <a:extLst>
              <a:ext uri="{FF2B5EF4-FFF2-40B4-BE49-F238E27FC236}">
                <a16:creationId xmlns:a16="http://schemas.microsoft.com/office/drawing/2014/main" id="{50B08C23-0A91-C942-A90D-87D76379FE4A}"/>
              </a:ext>
            </a:extLst>
          </p:cNvPr>
          <p:cNvSpPr txBox="1">
            <a:spLocks/>
          </p:cNvSpPr>
          <p:nvPr/>
        </p:nvSpPr>
        <p:spPr>
          <a:xfrm>
            <a:off x="3749039" y="6583070"/>
            <a:ext cx="1005339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enrolled as a full-time student at California State College in 1962, originally studying sociology. But he switched majors to economics after reading the work of W.E.B. DuBois, who declared that understanding the economy was the path to Black liberation.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This opened Williams’s eyes to the long history of Black entrepreneurship and prosperity–even in the face of slavery and segregation.</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84920274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Discovering Economics: California State College</a:t>
            </a:r>
            <a:br>
              <a:rPr lang="en-US" sz="7200" b="1"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9978919" y="2731683"/>
            <a:ext cx="1206920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Though he sometimes struggled academically – his fortunes in economics courses ranged from earning the top grade to scraping by with a “C” – Williams had found his calling.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Arthur Kirsch, his microeconomics professor, became Williams’s friend, advisor, and mentor, and was later a key influence in encouraging him pursue an economics PhD.</a:t>
            </a:r>
          </a:p>
        </p:txBody>
      </p:sp>
      <p:pic>
        <p:nvPicPr>
          <p:cNvPr id="3" name="Picture 2">
            <a:extLst>
              <a:ext uri="{FF2B5EF4-FFF2-40B4-BE49-F238E27FC236}">
                <a16:creationId xmlns:a16="http://schemas.microsoft.com/office/drawing/2014/main" id="{F0A40FBE-BB28-0240-A303-657B4FEB5F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9041" y="2803988"/>
            <a:ext cx="5456321" cy="6682016"/>
          </a:xfrm>
          <a:prstGeom prst="rect">
            <a:avLst/>
          </a:prstGeom>
          <a:ln>
            <a:solidFill>
              <a:schemeClr val="tx2">
                <a:lumMod val="10000"/>
              </a:schemeClr>
            </a:solidFill>
          </a:ln>
        </p:spPr>
      </p:pic>
      <p:sp>
        <p:nvSpPr>
          <p:cNvPr id="6" name="TextBox 5">
            <a:extLst>
              <a:ext uri="{FF2B5EF4-FFF2-40B4-BE49-F238E27FC236}">
                <a16:creationId xmlns:a16="http://schemas.microsoft.com/office/drawing/2014/main" id="{CF5252E6-8D42-A84B-9170-2DC04464F8F0}"/>
              </a:ext>
            </a:extLst>
          </p:cNvPr>
          <p:cNvSpPr txBox="1"/>
          <p:nvPr/>
        </p:nvSpPr>
        <p:spPr>
          <a:xfrm>
            <a:off x="3749040" y="9542228"/>
            <a:ext cx="5456321" cy="7899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2400" i="1" dirty="0">
                <a:solidFill>
                  <a:schemeClr val="bg2"/>
                </a:solidFill>
                <a:latin typeface="Lato" panose="020F0502020204030203" pitchFamily="34" charset="77"/>
              </a:rPr>
              <a:t>Cal State Economics professor Arthur J. Kirsch (1961-1979)</a:t>
            </a:r>
            <a:endParaRPr lang="en-US" sz="2400" i="1" dirty="0">
              <a:solidFill>
                <a:schemeClr val="bg2"/>
              </a:solidFill>
              <a:latin typeface="Lato" panose="020F0502020204030203" pitchFamily="34" charset="77"/>
              <a:sym typeface="Bodoni SvtyTwo ITC TT-Book"/>
            </a:endParaRPr>
          </a:p>
        </p:txBody>
      </p:sp>
      <p:sp>
        <p:nvSpPr>
          <p:cNvPr id="7" name="Woodson Principles Critical Thinking and Discussion Questions">
            <a:extLst>
              <a:ext uri="{FF2B5EF4-FFF2-40B4-BE49-F238E27FC236}">
                <a16:creationId xmlns:a16="http://schemas.microsoft.com/office/drawing/2014/main" id="{538B5A4C-758B-304D-A5BA-A3C0DAFE8F86}"/>
              </a:ext>
            </a:extLst>
          </p:cNvPr>
          <p:cNvSpPr txBox="1">
            <a:spLocks/>
          </p:cNvSpPr>
          <p:nvPr/>
        </p:nvSpPr>
        <p:spPr>
          <a:xfrm>
            <a:off x="9978919" y="7285251"/>
            <a:ext cx="1206920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All the while, Walter and Connie both worked full-time. By the 1960s, Walter had reconciled (through Connie’s intervention) with his biological father, now a well-respected lather in Los Angeles. He got Walter a job in construction and taught him how to hang sheetrock. </a:t>
            </a:r>
          </a:p>
        </p:txBody>
      </p:sp>
      <p:sp>
        <p:nvSpPr>
          <p:cNvPr id="8" name="Woodson Principles Critical Thinking and Discussion Questions">
            <a:extLst>
              <a:ext uri="{FF2B5EF4-FFF2-40B4-BE49-F238E27FC236}">
                <a16:creationId xmlns:a16="http://schemas.microsoft.com/office/drawing/2014/main" id="{FA4563D7-C749-40C1-8832-54E1EB7B454E}"/>
              </a:ext>
            </a:extLst>
          </p:cNvPr>
          <p:cNvSpPr txBox="1">
            <a:spLocks/>
          </p:cNvSpPr>
          <p:nvPr/>
        </p:nvSpPr>
        <p:spPr>
          <a:xfrm>
            <a:off x="3749041" y="10774936"/>
            <a:ext cx="182990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Later, Walter secured a night job with the Los Angeles County Probation Office. This allowed him work through the evening, attend class early in the mornings, and then go home to sleep in the afternoons. ﻿</a:t>
            </a:r>
          </a:p>
        </p:txBody>
      </p:sp>
    </p:spTree>
    <p:extLst>
      <p:ext uri="{BB962C8B-B14F-4D97-AF65-F5344CB8AC3E}">
        <p14:creationId xmlns:p14="http://schemas.microsoft.com/office/powerpoint/2010/main" val="36058398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30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657600" y="1188720"/>
            <a:ext cx="18299080" cy="1100215"/>
          </a:xfrm>
          <a:prstGeom prst="rect">
            <a:avLst/>
          </a:prstGeom>
        </p:spPr>
        <p:txBody>
          <a:bodyPr anchor="t">
            <a:noAutofit/>
          </a:bodyPr>
          <a:lstStyle/>
          <a:p>
            <a:pPr>
              <a:lnSpc>
                <a:spcPts val="7640"/>
              </a:lnSpc>
              <a:spcAft>
                <a:spcPts val="600"/>
              </a:spcAft>
            </a:pPr>
            <a:r>
              <a:rPr lang="en-US" sz="7200" b="1" dirty="0"/>
              <a:t>Walter E. Williams: Independent Thinker</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657600" y="2731982"/>
            <a:ext cx="887120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Where does wealth come from? What conditions create prosperity? </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Why do so many government programs intended to help the poor fail to lift people out of poverty? </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Why does racial inequality persist despite the enormous political victories of the Civil Rights movement?</a:t>
            </a:r>
          </a:p>
        </p:txBody>
      </p:sp>
      <p:sp>
        <p:nvSpPr>
          <p:cNvPr id="4" name="Woodson Principles Critical Thinking and Discussion Questions">
            <a:extLst>
              <a:ext uri="{FF2B5EF4-FFF2-40B4-BE49-F238E27FC236}">
                <a16:creationId xmlns:a16="http://schemas.microsoft.com/office/drawing/2014/main" id="{87A04F94-F006-7D47-AA04-73DCF256B5EA}"/>
              </a:ext>
            </a:extLst>
          </p:cNvPr>
          <p:cNvSpPr txBox="1">
            <a:spLocks/>
          </p:cNvSpPr>
          <p:nvPr/>
        </p:nvSpPr>
        <p:spPr>
          <a:xfrm>
            <a:off x="3657600" y="8900822"/>
            <a:ext cx="10696509"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If you’ve ever pondered questions like this, the provocative work of economist </a:t>
            </a:r>
            <a:r>
              <a:rPr lang="en-US" sz="3600" b="1" dirty="0">
                <a:latin typeface="Lato" panose="020F0502020204030203" pitchFamily="34" charset="77"/>
                <a:ea typeface="Lato" panose="020F0502020204030203" pitchFamily="34" charset="0"/>
                <a:cs typeface="Lato" panose="020F0502020204030203" pitchFamily="34" charset="0"/>
              </a:rPr>
              <a:t>Walter E. Williams </a:t>
            </a:r>
            <a:r>
              <a:rPr lang="en-US" sz="3600" dirty="0">
                <a:latin typeface="Lato" panose="020F0502020204030203" pitchFamily="34" charset="77"/>
                <a:ea typeface="Lato" panose="020F0502020204030203" pitchFamily="34" charset="0"/>
                <a:cs typeface="Lato" panose="020F0502020204030203" pitchFamily="34" charset="0"/>
              </a:rPr>
              <a:t>will help you find the answers.</a:t>
            </a:r>
            <a:r>
              <a:rPr lang="en-US" sz="3600" b="1" dirty="0">
                <a:latin typeface="Lato" panose="020F0502020204030203" pitchFamily="34" charset="77"/>
                <a:ea typeface="Lato" panose="020F0502020204030203" pitchFamily="34" charset="0"/>
                <a:cs typeface="Lato" panose="020F0502020204030203" pitchFamily="34" charset="0"/>
              </a:rPr>
              <a:t> </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Even if you don’t agree with his conclusions, he will challenge your assumptions and help you think through modern society’s most difficult problems. </a:t>
            </a: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2">
            <a:extLst>
              <a:ext uri="{FF2B5EF4-FFF2-40B4-BE49-F238E27FC236}">
                <a16:creationId xmlns:a16="http://schemas.microsoft.com/office/drawing/2014/main" id="{37D1D054-E84D-534E-B9F2-C721B21356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22445" y="2731982"/>
            <a:ext cx="4154084" cy="6281478"/>
          </a:xfrm>
          <a:prstGeom prst="rect">
            <a:avLst/>
          </a:prstGeom>
          <a:noFill/>
          <a:ln>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7" name="Picture 8" descr="Do the Right Thing: The People's Economist Speaks (Hoover Institution Press Publication Book 430) by [Walter E. Williams]">
            <a:extLst>
              <a:ext uri="{FF2B5EF4-FFF2-40B4-BE49-F238E27FC236}">
                <a16:creationId xmlns:a16="http://schemas.microsoft.com/office/drawing/2014/main" id="{1612E887-5833-D444-907F-686A12F43D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95806" y="3692468"/>
            <a:ext cx="4541271" cy="7008134"/>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FF43B5D2-5DB0-D541-8B03-95EB0B416B1F}"/>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7588068" y="4842807"/>
            <a:ext cx="4661909" cy="680960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9" name="Picture 10" descr="American Contempt for Liberty (Hoover Institution Press Publication Book 661) by [Walter E. Williams]">
            <a:extLst>
              <a:ext uri="{FF2B5EF4-FFF2-40B4-BE49-F238E27FC236}">
                <a16:creationId xmlns:a16="http://schemas.microsoft.com/office/drawing/2014/main" id="{D2E717F6-881D-5648-9DE8-6EC3B35CFD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52350" y="5801771"/>
            <a:ext cx="4541269" cy="6831648"/>
          </a:xfrm>
          <a:prstGeom prst="rect">
            <a:avLst/>
          </a:prstGeom>
          <a:noFill/>
          <a:ln>
            <a:solidFill>
              <a:schemeClr val="tx2">
                <a:lumMod val="10000"/>
              </a:schemeClr>
            </a:solidFill>
          </a:ln>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D8F7A070-EC21-6F49-ADF6-B65B0D2D0A9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53640" y="6893187"/>
            <a:ext cx="4455605" cy="6676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039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2000" fill="hold"/>
                                        <p:tgtEl>
                                          <p:spTgt spid="7"/>
                                        </p:tgtEl>
                                        <p:attrNameLst>
                                          <p:attrName>ppt_x</p:attrName>
                                        </p:attrNameLst>
                                      </p:cBhvr>
                                      <p:tavLst>
                                        <p:tav tm="0">
                                          <p:val>
                                            <p:strVal val="#ppt_x"/>
                                          </p:val>
                                        </p:tav>
                                        <p:tav tm="100000">
                                          <p:val>
                                            <p:strVal val="#ppt_x"/>
                                          </p:val>
                                        </p:tav>
                                      </p:tavLst>
                                    </p:anim>
                                    <p:anim calcmode="lin" valueType="num">
                                      <p:cBhvr additive="base">
                                        <p:cTn id="16" dur="2000" fill="hold"/>
                                        <p:tgtEl>
                                          <p:spTgt spid="7"/>
                                        </p:tgtEl>
                                        <p:attrNameLst>
                                          <p:attrName>ppt_y</p:attrName>
                                        </p:attrNameLst>
                                      </p:cBhvr>
                                      <p:tavLst>
                                        <p:tav tm="0">
                                          <p:val>
                                            <p:strVal val="1+#ppt_h/2"/>
                                          </p:val>
                                        </p:tav>
                                        <p:tav tm="100000">
                                          <p:val>
                                            <p:strVal val="#ppt_y"/>
                                          </p:val>
                                        </p:tav>
                                      </p:tavLst>
                                    </p:anim>
                                  </p:childTnLst>
                                </p:cTn>
                              </p:par>
                            </p:childTnLst>
                          </p:cTn>
                        </p:par>
                        <p:par>
                          <p:cTn id="17" fill="hold">
                            <p:stCondLst>
                              <p:cond delay="4000"/>
                            </p:stCondLst>
                            <p:childTnLst>
                              <p:par>
                                <p:cTn id="18" presetID="2" presetClass="entr" presetSubtype="4"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2000" fill="hold"/>
                                        <p:tgtEl>
                                          <p:spTgt spid="8"/>
                                        </p:tgtEl>
                                        <p:attrNameLst>
                                          <p:attrName>ppt_x</p:attrName>
                                        </p:attrNameLst>
                                      </p:cBhvr>
                                      <p:tavLst>
                                        <p:tav tm="0">
                                          <p:val>
                                            <p:strVal val="#ppt_x"/>
                                          </p:val>
                                        </p:tav>
                                        <p:tav tm="100000">
                                          <p:val>
                                            <p:strVal val="#ppt_x"/>
                                          </p:val>
                                        </p:tav>
                                      </p:tavLst>
                                    </p:anim>
                                    <p:anim calcmode="lin" valueType="num">
                                      <p:cBhvr additive="base">
                                        <p:cTn id="21" dur="20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6000"/>
                            </p:stCondLst>
                            <p:childTnLst>
                              <p:par>
                                <p:cTn id="23" presetID="2" presetClass="entr" presetSubtype="4"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2000" fill="hold"/>
                                        <p:tgtEl>
                                          <p:spTgt spid="9"/>
                                        </p:tgtEl>
                                        <p:attrNameLst>
                                          <p:attrName>ppt_x</p:attrName>
                                        </p:attrNameLst>
                                      </p:cBhvr>
                                      <p:tavLst>
                                        <p:tav tm="0">
                                          <p:val>
                                            <p:strVal val="#ppt_x"/>
                                          </p:val>
                                        </p:tav>
                                        <p:tav tm="100000">
                                          <p:val>
                                            <p:strVal val="#ppt_x"/>
                                          </p:val>
                                        </p:tav>
                                      </p:tavLst>
                                    </p:anim>
                                    <p:anim calcmode="lin" valueType="num">
                                      <p:cBhvr additive="base">
                                        <p:cTn id="26" dur="2000" fill="hold"/>
                                        <p:tgtEl>
                                          <p:spTgt spid="9"/>
                                        </p:tgtEl>
                                        <p:attrNameLst>
                                          <p:attrName>ppt_y</p:attrName>
                                        </p:attrNameLst>
                                      </p:cBhvr>
                                      <p:tavLst>
                                        <p:tav tm="0">
                                          <p:val>
                                            <p:strVal val="1+#ppt_h/2"/>
                                          </p:val>
                                        </p:tav>
                                        <p:tav tm="100000">
                                          <p:val>
                                            <p:strVal val="#ppt_y"/>
                                          </p:val>
                                        </p:tav>
                                      </p:tavLst>
                                    </p:anim>
                                  </p:childTnLst>
                                </p:cTn>
                              </p:par>
                            </p:childTnLst>
                          </p:cTn>
                        </p:par>
                        <p:par>
                          <p:cTn id="27" fill="hold">
                            <p:stCondLst>
                              <p:cond delay="8000"/>
                            </p:stCondLst>
                            <p:childTnLst>
                              <p:par>
                                <p:cTn id="28" presetID="2" presetClass="entr" presetSubtype="4" fill="hold" nodeType="afterEffect">
                                  <p:stCondLst>
                                    <p:cond delay="0"/>
                                  </p:stCondLst>
                                  <p:childTnLst>
                                    <p:set>
                                      <p:cBhvr>
                                        <p:cTn id="29" dur="1" fill="hold">
                                          <p:stCondLst>
                                            <p:cond delay="0"/>
                                          </p:stCondLst>
                                        </p:cTn>
                                        <p:tgtEl>
                                          <p:spTgt spid="1026"/>
                                        </p:tgtEl>
                                        <p:attrNameLst>
                                          <p:attrName>style.visibility</p:attrName>
                                        </p:attrNameLst>
                                      </p:cBhvr>
                                      <p:to>
                                        <p:strVal val="visible"/>
                                      </p:to>
                                    </p:set>
                                    <p:anim calcmode="lin" valueType="num">
                                      <p:cBhvr additive="base">
                                        <p:cTn id="30" dur="2000" fill="hold"/>
                                        <p:tgtEl>
                                          <p:spTgt spid="1026"/>
                                        </p:tgtEl>
                                        <p:attrNameLst>
                                          <p:attrName>ppt_x</p:attrName>
                                        </p:attrNameLst>
                                      </p:cBhvr>
                                      <p:tavLst>
                                        <p:tav tm="0">
                                          <p:val>
                                            <p:strVal val="#ppt_x"/>
                                          </p:val>
                                        </p:tav>
                                        <p:tav tm="100000">
                                          <p:val>
                                            <p:strVal val="#ppt_x"/>
                                          </p:val>
                                        </p:tav>
                                      </p:tavLst>
                                    </p:anim>
                                    <p:anim calcmode="lin" valueType="num">
                                      <p:cBhvr additive="base">
                                        <p:cTn id="31" dur="20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Discovering  Economics: UCLA</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79254"/>
            <a:ext cx="1261456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After earning his B.A. in 1965, Williams enrolled in the graduate program in the economics department at University of California, Los Angeles (UCLA ). It was there that a professor challenged Williams’s left-leaning beliefs, especially on labor policy, by asking Williams if he cared more about the </a:t>
            </a:r>
            <a:r>
              <a:rPr lang="en-US" sz="3600" i="1" dirty="0">
                <a:latin typeface="Lato" panose="020F0502020204030203" pitchFamily="34" charset="77"/>
                <a:ea typeface="Lato" panose="020F0502020204030203" pitchFamily="34" charset="0"/>
                <a:cs typeface="Lato" panose="020F0502020204030203" pitchFamily="34" charset="0"/>
              </a:rPr>
              <a:t>intentions</a:t>
            </a:r>
            <a:r>
              <a:rPr lang="en-US" sz="3600" dirty="0">
                <a:latin typeface="Lato" panose="020F0502020204030203" pitchFamily="34" charset="77"/>
                <a:ea typeface="Lato" panose="020F0502020204030203" pitchFamily="34" charset="0"/>
                <a:cs typeface="Lato" panose="020F0502020204030203" pitchFamily="34" charset="0"/>
              </a:rPr>
              <a:t> of a policy, or that policy’s actual </a:t>
            </a:r>
            <a:r>
              <a:rPr lang="en-US" sz="3600" i="1" dirty="0">
                <a:latin typeface="Lato" panose="020F0502020204030203" pitchFamily="34" charset="77"/>
                <a:ea typeface="Lato" panose="020F0502020204030203" pitchFamily="34" charset="0"/>
                <a:cs typeface="Lato" panose="020F0502020204030203" pitchFamily="34" charset="0"/>
              </a:rPr>
              <a:t>outcomes</a:t>
            </a:r>
            <a:r>
              <a:rPr lang="en-US" sz="3600" dirty="0">
                <a:latin typeface="Lato" panose="020F0502020204030203" pitchFamily="34" charset="77"/>
                <a:ea typeface="Lato" panose="020F0502020204030203" pitchFamily="34" charset="0"/>
                <a:cs typeface="Lato" panose="020F0502020204030203" pitchFamily="34" charset="0"/>
              </a:rPr>
              <a:t>.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
        <p:nvSpPr>
          <p:cNvPr id="4" name="Woodson Principles Critical Thinking and Discussion Questions">
            <a:extLst>
              <a:ext uri="{FF2B5EF4-FFF2-40B4-BE49-F238E27FC236}">
                <a16:creationId xmlns:a16="http://schemas.microsoft.com/office/drawing/2014/main" id="{DE114F09-4E0E-CB40-BE21-2D6D93740887}"/>
              </a:ext>
            </a:extLst>
          </p:cNvPr>
          <p:cNvSpPr txBox="1">
            <a:spLocks/>
          </p:cNvSpPr>
          <p:nvPr/>
        </p:nvSpPr>
        <p:spPr>
          <a:xfrm>
            <a:off x="3749040" y="6690770"/>
            <a:ext cx="1673846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At UCLA, Williams studied with Armen </a:t>
            </a:r>
            <a:r>
              <a:rPr lang="en-US" sz="3600" dirty="0" err="1">
                <a:latin typeface="Lato" panose="020F0502020204030203" pitchFamily="34" charset="77"/>
                <a:ea typeface="Lato" panose="020F0502020204030203" pitchFamily="34" charset="0"/>
                <a:cs typeface="Lato" panose="020F0502020204030203" pitchFamily="34" charset="0"/>
              </a:rPr>
              <a:t>Alchian</a:t>
            </a:r>
            <a:r>
              <a:rPr lang="en-US" sz="3600" dirty="0">
                <a:latin typeface="Lato" panose="020F0502020204030203" pitchFamily="34" charset="77"/>
                <a:ea typeface="Lato" panose="020F0502020204030203" pitchFamily="34" charset="0"/>
                <a:cs typeface="Lato" panose="020F0502020204030203" pitchFamily="34" charset="0"/>
              </a:rPr>
              <a:t> and </a:t>
            </a:r>
          </a:p>
          <a:p>
            <a:pPr hangingPunct="1"/>
            <a:r>
              <a:rPr lang="en-US" sz="3600" dirty="0">
                <a:latin typeface="Lato" panose="020F0502020204030203" pitchFamily="34" charset="77"/>
                <a:ea typeface="Lato" panose="020F0502020204030203" pitchFamily="34" charset="0"/>
                <a:cs typeface="Lato" panose="020F0502020204030203" pitchFamily="34" charset="0"/>
              </a:rPr>
              <a:t>Jack </a:t>
            </a:r>
            <a:r>
              <a:rPr lang="en-US" sz="3600" dirty="0" err="1">
                <a:latin typeface="Lato" panose="020F0502020204030203" pitchFamily="34" charset="77"/>
                <a:ea typeface="Lato" panose="020F0502020204030203" pitchFamily="34" charset="0"/>
                <a:cs typeface="Lato" panose="020F0502020204030203" pitchFamily="34" charset="0"/>
              </a:rPr>
              <a:t>Hirshleifer</a:t>
            </a:r>
            <a:r>
              <a:rPr lang="en-US" sz="3600" dirty="0">
                <a:latin typeface="Lato" panose="020F0502020204030203" pitchFamily="34" charset="77"/>
                <a:ea typeface="Lato" panose="020F0502020204030203" pitchFamily="34" charset="0"/>
                <a:cs typeface="Lato" panose="020F0502020204030203" pitchFamily="34" charset="0"/>
              </a:rPr>
              <a:t>, major scholars of economic theory.</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Williams later wrote that “while Professor </a:t>
            </a:r>
            <a:r>
              <a:rPr lang="en-US" sz="3600" dirty="0" err="1">
                <a:latin typeface="Lato" panose="020F0502020204030203" pitchFamily="34" charset="77"/>
                <a:ea typeface="Lato" panose="020F0502020204030203" pitchFamily="34" charset="0"/>
                <a:cs typeface="Lato" panose="020F0502020204030203" pitchFamily="34" charset="0"/>
              </a:rPr>
              <a:t>Alchian</a:t>
            </a:r>
            <a:r>
              <a:rPr lang="en-US" sz="3600" dirty="0">
                <a:latin typeface="Lato" panose="020F0502020204030203" pitchFamily="34" charset="77"/>
                <a:ea typeface="Lato" panose="020F0502020204030203" pitchFamily="34" charset="0"/>
                <a:cs typeface="Lato" panose="020F0502020204030203" pitchFamily="34" charset="0"/>
              </a:rPr>
              <a:t> knew much more about economics than I did, I could slam dunk a basketball, and he couldn't. Therefore, I wasn't afraid to say, as I sometimes did in class, ‘Professor </a:t>
            </a:r>
            <a:r>
              <a:rPr lang="en-US" sz="3600" dirty="0" err="1">
                <a:latin typeface="Lato" panose="020F0502020204030203" pitchFamily="34" charset="77"/>
                <a:ea typeface="Lato" panose="020F0502020204030203" pitchFamily="34" charset="0"/>
                <a:cs typeface="Lato" panose="020F0502020204030203" pitchFamily="34" charset="0"/>
              </a:rPr>
              <a:t>Alchian</a:t>
            </a:r>
            <a:r>
              <a:rPr lang="en-US" sz="3600" dirty="0">
                <a:latin typeface="Lato" panose="020F0502020204030203" pitchFamily="34" charset="77"/>
                <a:ea typeface="Lato" panose="020F0502020204030203" pitchFamily="34" charset="0"/>
                <a:cs typeface="Lato" panose="020F0502020204030203" pitchFamily="34" charset="0"/>
              </a:rPr>
              <a:t>, I think you're wrong about that.’”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err="1">
                <a:latin typeface="Lato" panose="020F0502020204030203" pitchFamily="34" charset="77"/>
                <a:ea typeface="Lato" panose="020F0502020204030203" pitchFamily="34" charset="0"/>
                <a:cs typeface="Lato" panose="020F0502020204030203" pitchFamily="34" charset="0"/>
              </a:rPr>
              <a:t>Alchian</a:t>
            </a:r>
            <a:r>
              <a:rPr lang="en-US" sz="3600" dirty="0">
                <a:latin typeface="Lato" panose="020F0502020204030203" pitchFamily="34" charset="77"/>
                <a:ea typeface="Lato" panose="020F0502020204030203" pitchFamily="34" charset="0"/>
                <a:cs typeface="Lato" panose="020F0502020204030203" pitchFamily="34" charset="0"/>
              </a:rPr>
              <a:t> loved to needle his students with provocative questions, and was delighted that Williams was unafraid to tackle the questions and needle him back.</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4D28C79F-77BE-8049-9285-2362E894A1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09817" y="1188720"/>
            <a:ext cx="5014074" cy="6096139"/>
          </a:xfrm>
          <a:prstGeom prst="rect">
            <a:avLst/>
          </a:prstGeom>
          <a:effectLst>
            <a:softEdge rad="200449"/>
          </a:effectLst>
        </p:spPr>
      </p:pic>
      <p:sp>
        <p:nvSpPr>
          <p:cNvPr id="9" name="TextBox 8">
            <a:extLst>
              <a:ext uri="{FF2B5EF4-FFF2-40B4-BE49-F238E27FC236}">
                <a16:creationId xmlns:a16="http://schemas.microsoft.com/office/drawing/2014/main" id="{343CF8C7-FB50-A741-A075-7F765B20E3E9}"/>
              </a:ext>
            </a:extLst>
          </p:cNvPr>
          <p:cNvSpPr txBox="1"/>
          <p:nvPr/>
        </p:nvSpPr>
        <p:spPr>
          <a:xfrm>
            <a:off x="17909817" y="7284859"/>
            <a:ext cx="5014074" cy="78996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2400" i="1" dirty="0">
                <a:solidFill>
                  <a:schemeClr val="bg2"/>
                </a:solidFill>
                <a:latin typeface="Lato" panose="020F0502020204030203" pitchFamily="34" charset="77"/>
              </a:rPr>
              <a:t>Collected Works of Armen A. </a:t>
            </a:r>
            <a:r>
              <a:rPr lang="en-US" sz="2400" i="1" dirty="0" err="1">
                <a:solidFill>
                  <a:schemeClr val="bg2"/>
                </a:solidFill>
                <a:latin typeface="Lato" panose="020F0502020204030203" pitchFamily="34" charset="77"/>
              </a:rPr>
              <a:t>Alchian</a:t>
            </a:r>
            <a:r>
              <a:rPr lang="en-US" sz="2400" i="1" dirty="0">
                <a:solidFill>
                  <a:schemeClr val="bg2"/>
                </a:solidFill>
                <a:latin typeface="Lato" panose="020F0502020204030203" pitchFamily="34" charset="77"/>
              </a:rPr>
              <a:t>, </a:t>
            </a:r>
            <a:r>
              <a:rPr lang="en-US" sz="2400" dirty="0">
                <a:solidFill>
                  <a:schemeClr val="bg2"/>
                </a:solidFill>
                <a:latin typeface="Lato" panose="020F0502020204030203" pitchFamily="34" charset="77"/>
              </a:rPr>
              <a:t>Liberty Fund, Inc.; 2006</a:t>
            </a:r>
            <a:endParaRPr lang="en-US" sz="2400" i="1" dirty="0">
              <a:solidFill>
                <a:schemeClr val="bg2"/>
              </a:solidFill>
              <a:latin typeface="Lato" panose="020F0502020204030203" pitchFamily="34" charset="77"/>
              <a:sym typeface="Bodoni SvtyTwo ITC TT-Book"/>
            </a:endParaRPr>
          </a:p>
        </p:txBody>
      </p:sp>
    </p:spTree>
    <p:extLst>
      <p:ext uri="{BB962C8B-B14F-4D97-AF65-F5344CB8AC3E}">
        <p14:creationId xmlns:p14="http://schemas.microsoft.com/office/powerpoint/2010/main" val="27638398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Discovering  Economics: UCLA</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74595"/>
            <a:ext cx="1204513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Williams’s refusal to see anyone as his better and willingness to engage in lively philosophical arguments endeared him to his accomplished professors.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But he also received merciless criticism. Another professor with whom Williams became friends, Axel </a:t>
            </a:r>
            <a:r>
              <a:rPr lang="en-US" sz="3600" dirty="0" err="1">
                <a:latin typeface="Lato" panose="020F0502020204030203" pitchFamily="34" charset="77"/>
                <a:ea typeface="Lato" panose="020F0502020204030203" pitchFamily="34" charset="0"/>
                <a:cs typeface="Lato" panose="020F0502020204030203" pitchFamily="34" charset="0"/>
              </a:rPr>
              <a:t>Leijonhufvud</a:t>
            </a:r>
            <a:r>
              <a:rPr lang="en-US" sz="3600" dirty="0">
                <a:latin typeface="Lato" panose="020F0502020204030203" pitchFamily="34" charset="77"/>
                <a:ea typeface="Lato" panose="020F0502020204030203" pitchFamily="34" charset="0"/>
                <a:cs typeface="Lato" panose="020F0502020204030203" pitchFamily="34" charset="0"/>
              </a:rPr>
              <a:t>, declared an exam Williams wrote to be “among the worst” of the 16 exams </a:t>
            </a:r>
            <a:r>
              <a:rPr lang="en-US" sz="3600" dirty="0" err="1">
                <a:latin typeface="Lato" panose="020F0502020204030203" pitchFamily="34" charset="77"/>
                <a:ea typeface="Lato" panose="020F0502020204030203" pitchFamily="34" charset="0"/>
                <a:cs typeface="Lato" panose="020F0502020204030203" pitchFamily="34" charset="0"/>
              </a:rPr>
              <a:t>Leijonhufvud</a:t>
            </a:r>
            <a:r>
              <a:rPr lang="en-US" sz="3600" dirty="0">
                <a:latin typeface="Lato" panose="020F0502020204030203" pitchFamily="34" charset="77"/>
                <a:ea typeface="Lato" panose="020F0502020204030203" pitchFamily="34" charset="0"/>
                <a:cs typeface="Lato" panose="020F0502020204030203" pitchFamily="34" charset="0"/>
              </a:rPr>
              <a:t> had </a:t>
            </a:r>
            <a:r>
              <a:rPr lang="en-US" sz="3600" i="1" dirty="0">
                <a:latin typeface="Lato" panose="020F0502020204030203" pitchFamily="34" charset="77"/>
                <a:ea typeface="Lato" panose="020F0502020204030203" pitchFamily="34" charset="0"/>
                <a:cs typeface="Lato" panose="020F0502020204030203" pitchFamily="34" charset="0"/>
              </a:rPr>
              <a:t>flunked </a:t>
            </a:r>
            <a:r>
              <a:rPr lang="en-US" sz="3600" dirty="0">
                <a:latin typeface="Lato" panose="020F0502020204030203" pitchFamily="34" charset="77"/>
                <a:ea typeface="Lato" panose="020F0502020204030203" pitchFamily="34" charset="0"/>
                <a:cs typeface="Lato" panose="020F0502020204030203" pitchFamily="34" charset="0"/>
              </a:rPr>
              <a:t>in an economic theory class – in other words, the worst of the worst. </a:t>
            </a:r>
          </a:p>
        </p:txBody>
      </p:sp>
      <p:sp>
        <p:nvSpPr>
          <p:cNvPr id="4" name="Woodson Principles Critical Thinking and Discussion Questions">
            <a:extLst>
              <a:ext uri="{FF2B5EF4-FFF2-40B4-BE49-F238E27FC236}">
                <a16:creationId xmlns:a16="http://schemas.microsoft.com/office/drawing/2014/main" id="{C533F535-5C8F-7E4B-8058-B69EB88973C7}"/>
              </a:ext>
            </a:extLst>
          </p:cNvPr>
          <p:cNvSpPr txBox="1">
            <a:spLocks/>
          </p:cNvSpPr>
          <p:nvPr/>
        </p:nvSpPr>
        <p:spPr>
          <a:xfrm>
            <a:off x="3749040" y="8610489"/>
            <a:ext cx="1902345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But he also encouraged Williams, knowing that he was capable of better. </a:t>
            </a:r>
            <a:r>
              <a:rPr lang="en-US" sz="3600" dirty="0" err="1">
                <a:latin typeface="Lato" panose="020F0502020204030203" pitchFamily="34" charset="77"/>
                <a:ea typeface="Lato" panose="020F0502020204030203" pitchFamily="34" charset="0"/>
                <a:cs typeface="Lato" panose="020F0502020204030203" pitchFamily="34" charset="0"/>
              </a:rPr>
              <a:t>Leijonhufvud</a:t>
            </a:r>
            <a:r>
              <a:rPr lang="en-US" sz="3600" dirty="0">
                <a:latin typeface="Lato" panose="020F0502020204030203" pitchFamily="34" charset="77"/>
                <a:ea typeface="Lato" panose="020F0502020204030203" pitchFamily="34" charset="0"/>
                <a:cs typeface="Lato" panose="020F0502020204030203" pitchFamily="34" charset="0"/>
              </a:rPr>
              <a:t>, </a:t>
            </a:r>
            <a:r>
              <a:rPr lang="en-US" sz="3600" dirty="0" err="1">
                <a:latin typeface="Lato" panose="020F0502020204030203" pitchFamily="34" charset="77"/>
                <a:ea typeface="Lato" panose="020F0502020204030203" pitchFamily="34" charset="0"/>
                <a:cs typeface="Lato" panose="020F0502020204030203" pitchFamily="34" charset="0"/>
              </a:rPr>
              <a:t>Alchian</a:t>
            </a:r>
            <a:r>
              <a:rPr lang="en-US" sz="3600" dirty="0">
                <a:latin typeface="Lato" panose="020F0502020204030203" pitchFamily="34" charset="77"/>
                <a:ea typeface="Lato" panose="020F0502020204030203" pitchFamily="34" charset="0"/>
                <a:cs typeface="Lato" panose="020F0502020204030203" pitchFamily="34" charset="0"/>
              </a:rPr>
              <a:t>, and </a:t>
            </a:r>
            <a:r>
              <a:rPr lang="en-US" sz="3600" dirty="0" err="1">
                <a:latin typeface="Lato" panose="020F0502020204030203" pitchFamily="34" charset="77"/>
                <a:ea typeface="Lato" panose="020F0502020204030203" pitchFamily="34" charset="0"/>
                <a:cs typeface="Lato" panose="020F0502020204030203" pitchFamily="34" charset="0"/>
              </a:rPr>
              <a:t>Hirshleifer</a:t>
            </a:r>
            <a:r>
              <a:rPr lang="en-US" sz="3600" dirty="0">
                <a:latin typeface="Lato" panose="020F0502020204030203" pitchFamily="34" charset="77"/>
                <a:ea typeface="Lato" panose="020F0502020204030203" pitchFamily="34" charset="0"/>
                <a:cs typeface="Lato" panose="020F0502020204030203" pitchFamily="34" charset="0"/>
              </a:rPr>
              <a:t> took the time to coach Williams and work through unfamiliar material.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Williams later wrote that he was grateful for the unsparing intellectual atmosphere at UCLA, worrying that Black students in his position today would be denied honest assessments of their ﻿abilities “due to a teacher's misguided efforts to compensate for our history of being discriminated against or fear of intimidation by students and accusations of racism.”</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B0933D6A-855E-B849-93E9-112D171232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5837" y="1738827"/>
            <a:ext cx="5792579" cy="5792579"/>
          </a:xfrm>
          <a:prstGeom prst="rect">
            <a:avLst/>
          </a:prstGeom>
          <a:ln>
            <a:solidFill>
              <a:schemeClr val="tx2">
                <a:lumMod val="10000"/>
              </a:schemeClr>
            </a:solidFill>
          </a:ln>
        </p:spPr>
      </p:pic>
      <p:sp>
        <p:nvSpPr>
          <p:cNvPr id="7" name="TextBox 6">
            <a:extLst>
              <a:ext uri="{FF2B5EF4-FFF2-40B4-BE49-F238E27FC236}">
                <a16:creationId xmlns:a16="http://schemas.microsoft.com/office/drawing/2014/main" id="{0C473FFF-96D4-344E-A01E-C1F4E625ED04}"/>
              </a:ext>
            </a:extLst>
          </p:cNvPr>
          <p:cNvSpPr txBox="1"/>
          <p:nvPr/>
        </p:nvSpPr>
        <p:spPr>
          <a:xfrm>
            <a:off x="16608350" y="7537774"/>
            <a:ext cx="6867552"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a:r>
              <a:rPr lang="en-US" sz="3200" dirty="0">
                <a:solidFill>
                  <a:schemeClr val="bg2"/>
                </a:solidFill>
                <a:latin typeface="Lato" panose="020F0502020204030203" pitchFamily="34" charset="77"/>
              </a:rPr>
              <a:t>Axel </a:t>
            </a:r>
            <a:r>
              <a:rPr lang="en-US" sz="3200" dirty="0" err="1">
                <a:solidFill>
                  <a:schemeClr val="bg2"/>
                </a:solidFill>
                <a:latin typeface="Lato" panose="020F0502020204030203" pitchFamily="34" charset="77"/>
              </a:rPr>
              <a:t>Leijonhufvud</a:t>
            </a:r>
            <a:r>
              <a:rPr lang="en-US" sz="3200" dirty="0">
                <a:solidFill>
                  <a:schemeClr val="bg2"/>
                </a:solidFill>
                <a:latin typeface="Lato" panose="020F0502020204030203" pitchFamily="34" charset="77"/>
              </a:rPr>
              <a:t>  in the 1980s.</a:t>
            </a:r>
            <a:endParaRPr lang="en-US" sz="3200" i="1" dirty="0">
              <a:solidFill>
                <a:schemeClr val="bg2"/>
              </a:solidFill>
              <a:latin typeface="Lato" panose="020F0502020204030203" pitchFamily="34" charset="77"/>
              <a:sym typeface="Bodoni SvtyTwo ITC TT-Book"/>
            </a:endParaRPr>
          </a:p>
        </p:txBody>
      </p:sp>
    </p:spTree>
    <p:extLst>
      <p:ext uri="{BB962C8B-B14F-4D97-AF65-F5344CB8AC3E}">
        <p14:creationId xmlns:p14="http://schemas.microsoft.com/office/powerpoint/2010/main" val="21261715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 Passion for Teaching</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18794"/>
            <a:ext cx="1829907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Looking back on his education at UCLA, Williams said: “I probably became a libertarian through exposure to tough-minded professors who encouraged me to think with my brain instead of my heart.” Sharing this same gift of tough-mindedness with students – teaching them </a:t>
            </a:r>
            <a:r>
              <a:rPr lang="en-US" sz="3600" i="1" dirty="0">
                <a:latin typeface="Lato" panose="020F0502020204030203" pitchFamily="34" charset="77"/>
                <a:ea typeface="Lato" panose="020F0502020204030203" pitchFamily="34" charset="0"/>
                <a:cs typeface="Lato" panose="020F0502020204030203" pitchFamily="34" charset="0"/>
              </a:rPr>
              <a:t>how</a:t>
            </a:r>
            <a:r>
              <a:rPr lang="en-US" sz="3600" dirty="0">
                <a:latin typeface="Lato" panose="020F0502020204030203" pitchFamily="34" charset="77"/>
                <a:ea typeface="Lato" panose="020F0502020204030203" pitchFamily="34" charset="0"/>
                <a:cs typeface="Lato" panose="020F0502020204030203" pitchFamily="34" charset="0"/>
              </a:rPr>
              <a:t> to think about economics, rather than </a:t>
            </a:r>
            <a:r>
              <a:rPr lang="en-US" sz="3600" i="1" dirty="0">
                <a:latin typeface="Lato" panose="020F0502020204030203" pitchFamily="34" charset="77"/>
                <a:ea typeface="Lato" panose="020F0502020204030203" pitchFamily="34" charset="0"/>
                <a:cs typeface="Lato" panose="020F0502020204030203" pitchFamily="34" charset="0"/>
              </a:rPr>
              <a:t>what</a:t>
            </a:r>
            <a:r>
              <a:rPr lang="en-US" sz="3600" dirty="0">
                <a:latin typeface="Lato" panose="020F0502020204030203" pitchFamily="34" charset="77"/>
                <a:ea typeface="Lato" panose="020F0502020204030203" pitchFamily="34" charset="0"/>
                <a:cs typeface="Lato" panose="020F0502020204030203" pitchFamily="34" charset="0"/>
              </a:rPr>
              <a:t> to think – became his passion.</a:t>
            </a:r>
          </a:p>
        </p:txBody>
      </p:sp>
      <p:pic>
        <p:nvPicPr>
          <p:cNvPr id="4" name="officeArt object">
            <a:extLst>
              <a:ext uri="{FF2B5EF4-FFF2-40B4-BE49-F238E27FC236}">
                <a16:creationId xmlns:a16="http://schemas.microsoft.com/office/drawing/2014/main" id="{DE9479AA-08D0-DD4F-B449-6FA85DD3F875}"/>
              </a:ext>
            </a:extLst>
          </p:cNvPr>
          <p:cNvPicPr/>
          <p:nvPr/>
        </p:nvPicPr>
        <p:blipFill rotWithShape="1">
          <a:blip r:embed="rId3">
            <a:extLst>
              <a:ext uri="{28A0092B-C50C-407E-A947-70E740481C1C}">
                <a14:useLocalDpi xmlns:a14="http://schemas.microsoft.com/office/drawing/2010/main" val="0"/>
              </a:ext>
            </a:extLst>
          </a:blip>
          <a:srcRect/>
          <a:stretch/>
        </p:blipFill>
        <p:spPr>
          <a:xfrm>
            <a:off x="14717679" y="5353497"/>
            <a:ext cx="9064270" cy="5535759"/>
          </a:xfrm>
          <a:prstGeom prst="rect">
            <a:avLst/>
          </a:prstGeom>
          <a:ln w="12700" cap="flat">
            <a:noFill/>
            <a:miter lim="400000"/>
          </a:ln>
          <a:effectLst>
            <a:softEdge rad="0"/>
          </a:effectLst>
        </p:spPr>
      </p:pic>
      <p:sp>
        <p:nvSpPr>
          <p:cNvPr id="6" name="Woodson Principles Critical Thinking and Discussion Questions">
            <a:extLst>
              <a:ext uri="{FF2B5EF4-FFF2-40B4-BE49-F238E27FC236}">
                <a16:creationId xmlns:a16="http://schemas.microsoft.com/office/drawing/2014/main" id="{AB07A127-626A-E849-86CE-A333B8A5FBDB}"/>
              </a:ext>
            </a:extLst>
          </p:cNvPr>
          <p:cNvSpPr txBox="1">
            <a:spLocks/>
          </p:cNvSpPr>
          <p:nvPr/>
        </p:nvSpPr>
        <p:spPr>
          <a:xfrm>
            <a:off x="3749040" y="5353497"/>
            <a:ext cx="1096863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Williams’s first teaching post was Temple University in his hometown of Philadelphia. He caused a stir there when he wrote and circulated  a memo condemning what he saw as lowered standards for Black students from his White colleagues.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To Williams, there was no more damaging form of racism than condescension, even when motivated by ostensibly noble motives of fighting racial inequality.</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DECFCA4C-F1E1-2E40-96D5-DF46726E6506}"/>
              </a:ext>
            </a:extLst>
          </p:cNvPr>
          <p:cNvSpPr txBox="1"/>
          <p:nvPr/>
        </p:nvSpPr>
        <p:spPr>
          <a:xfrm>
            <a:off x="15076319" y="10939522"/>
            <a:ext cx="8302665"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Williams in a 1975 </a:t>
            </a:r>
            <a:r>
              <a:rPr lang="en-US" sz="3200" dirty="0">
                <a:solidFill>
                  <a:schemeClr val="bg2"/>
                </a:solidFill>
                <a:latin typeface="Lato" panose="020F0502020204030203" pitchFamily="34" charset="77"/>
              </a:rPr>
              <a:t>Philadelphia Inquirer</a:t>
            </a:r>
            <a:r>
              <a:rPr lang="en-US" sz="3200" i="1" dirty="0">
                <a:solidFill>
                  <a:schemeClr val="bg2"/>
                </a:solidFill>
                <a:latin typeface="Lato" panose="020F0502020204030203" pitchFamily="34" charset="77"/>
              </a:rPr>
              <a:t> article about the controversy around his memo.</a:t>
            </a:r>
            <a:endParaRPr lang="en-US" sz="3200" i="1" dirty="0">
              <a:solidFill>
                <a:schemeClr val="bg2"/>
              </a:solidFill>
              <a:latin typeface="Lato" panose="020F0502020204030203" pitchFamily="34" charset="77"/>
              <a:sym typeface="Bodoni SvtyTwo ITC TT-Book"/>
            </a:endParaRPr>
          </a:p>
        </p:txBody>
      </p:sp>
    </p:spTree>
    <p:extLst>
      <p:ext uri="{BB962C8B-B14F-4D97-AF65-F5344CB8AC3E}">
        <p14:creationId xmlns:p14="http://schemas.microsoft.com/office/powerpoint/2010/main" val="19024605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 Passion for Teaching</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538049"/>
            <a:ext cx="17756127"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the fall of 1980, Williams began teaching economics at George Mason University (GMU) in Fairfax, Virginia – 163 miles from his home in Pennsylvania. He decided the commute was worth the opportunity to teach in an economics department that was so closely aligned with his values – and where he would be “simply given teaching assignments and otherwise left alone” to work on his own projects or travel to nearby Washington, D.C. for any events or meetings that arose.</a:t>
            </a:r>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8E66210C-B9BC-2745-942C-545FCB6C5F5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41873" y="6858000"/>
            <a:ext cx="18837289" cy="6858000"/>
          </a:xfrm>
          <a:prstGeom prst="rect">
            <a:avLst/>
          </a:prstGeom>
          <a:effectLst>
            <a:softEdge rad="44721"/>
          </a:effectLst>
        </p:spPr>
      </p:pic>
    </p:spTree>
    <p:extLst>
      <p:ext uri="{BB962C8B-B14F-4D97-AF65-F5344CB8AC3E}">
        <p14:creationId xmlns:p14="http://schemas.microsoft.com/office/powerpoint/2010/main" val="793338467"/>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B08C5C9-59B5-4C46-8AA4-41B6F7A55B8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41873" y="6858000"/>
            <a:ext cx="18837289" cy="6858000"/>
          </a:xfrm>
          <a:prstGeom prst="rect">
            <a:avLst/>
          </a:prstGeom>
          <a:effectLst>
            <a:softEdge rad="44721"/>
          </a:effectLst>
        </p:spPr>
      </p:pic>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 Passion for Teaching</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717913"/>
            <a:ext cx="1576556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loved teaching, but he was scrupulous about not using his position as an educator to instill his own libertarian convictions in his students, and later deplored educators who used the lectern as an ideological pulpit.</a:t>
            </a:r>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7" name="Woodson Principles Critical Thinking and Discussion Questions">
            <a:extLst>
              <a:ext uri="{FF2B5EF4-FFF2-40B4-BE49-F238E27FC236}">
                <a16:creationId xmlns:a16="http://schemas.microsoft.com/office/drawing/2014/main" id="{6738C953-75C8-9544-859E-A4DE8EF2C302}"/>
              </a:ext>
            </a:extLst>
          </p:cNvPr>
          <p:cNvSpPr txBox="1">
            <a:spLocks/>
          </p:cNvSpPr>
          <p:nvPr/>
        </p:nvSpPr>
        <p:spPr>
          <a:xfrm>
            <a:off x="3749040" y="4946672"/>
            <a:ext cx="1883728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Dr. Daniel J. Smith, who studied under Williams in GMU’s PhD program, wrote in a tribute:</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“While expecting clarity from students, he also demanded analytical rigor. More than once, he chided me for responses to classroom prompts he found deficient. His exam questions were so difficult, he openly posted them on his website, causing each new batch of graduate students to spend endless hours debating the questions with fellow students.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Even to this day, I still get in debates with my former classmates about the correct answers to some of these questions </a:t>
            </a:r>
            <a:r>
              <a:rPr lang="en-US" sz="3600" dirty="0">
                <a:latin typeface="Lato" panose="020F0502020204030203" pitchFamily="34" charset="77"/>
                <a:ea typeface="Lato" panose="020F0502020204030203" pitchFamily="34" charset="0"/>
                <a:cs typeface="Lato" panose="020F0502020204030203" pitchFamily="34" charset="0"/>
              </a:rPr>
              <a:t>... Williams stressed that if we wanted to make the world a better place, we should really care about policy consequences, not intentions.”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As he wrote in </a:t>
            </a:r>
            <a:r>
              <a:rPr lang="en-US" sz="3600" i="1" dirty="0">
                <a:latin typeface="Lato" panose="020F0502020204030203" pitchFamily="34" charset="77"/>
                <a:ea typeface="Lato" panose="020F0502020204030203" pitchFamily="34" charset="0"/>
                <a:cs typeface="Lato" panose="020F0502020204030203" pitchFamily="34" charset="0"/>
              </a:rPr>
              <a:t>Race and Economics:</a:t>
            </a:r>
            <a:r>
              <a:rPr lang="en-US" sz="3600" dirty="0">
                <a:latin typeface="Lato" panose="020F0502020204030203" pitchFamily="34" charset="77"/>
                <a:ea typeface="Lato" panose="020F0502020204030203" pitchFamily="34" charset="0"/>
                <a:cs typeface="Lato" panose="020F0502020204030203" pitchFamily="34" charset="0"/>
              </a:rPr>
              <a:t> “Compassionate policy requires dispassionate analysis.”</a:t>
            </a:r>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33621926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 presetClass="exit" presetSubtype="4" fill="hold" nodeType="withEffect">
                                  <p:stCondLst>
                                    <p:cond delay="0"/>
                                  </p:stCondLst>
                                  <p:childTnLst>
                                    <p:anim calcmode="lin" valueType="num">
                                      <p:cBhvr additive="base">
                                        <p:cTn id="9" dur="500"/>
                                        <p:tgtEl>
                                          <p:spTgt spid="6"/>
                                        </p:tgtEl>
                                        <p:attrNameLst>
                                          <p:attrName>ppt_x</p:attrName>
                                        </p:attrNameLst>
                                      </p:cBhvr>
                                      <p:tavLst>
                                        <p:tav tm="0">
                                          <p:val>
                                            <p:strVal val="ppt_x"/>
                                          </p:val>
                                        </p:tav>
                                        <p:tav tm="100000">
                                          <p:val>
                                            <p:strVal val="ppt_x"/>
                                          </p:val>
                                        </p:tav>
                                      </p:tavLst>
                                    </p:anim>
                                    <p:anim calcmode="lin" valueType="num">
                                      <p:cBhvr additive="base">
                                        <p:cTn id="10" dur="500"/>
                                        <p:tgtEl>
                                          <p:spTgt spid="6"/>
                                        </p:tgtEl>
                                        <p:attrNameLst>
                                          <p:attrName>ppt_y</p:attrName>
                                        </p:attrNameLst>
                                      </p:cBhvr>
                                      <p:tavLst>
                                        <p:tav tm="0">
                                          <p:val>
                                            <p:strVal val="ppt_y"/>
                                          </p:val>
                                        </p:tav>
                                        <p:tav tm="100000">
                                          <p:val>
                                            <p:strVal val="1+ppt_h/2"/>
                                          </p:val>
                                        </p:tav>
                                      </p:tavLst>
                                    </p:anim>
                                    <p:set>
                                      <p:cBhvr>
                                        <p:cTn id="11"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Black Alternatives</a:t>
            </a:r>
            <a:br>
              <a:rPr lang="en-US" dirty="0"/>
            </a:br>
            <a:endParaRPr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6557469" y="1458849"/>
            <a:ext cx="6969319" cy="11011524"/>
          </a:xfrm>
          <a:prstGeom prst="rect">
            <a:avLst/>
          </a:prstGeom>
          <a:noFill/>
          <a:ln w="381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3749041" y="2656026"/>
            <a:ext cx="1133440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By the 1980s, disillusionment with the social policies of the 1960s and 70s – and their unintended consequences – was widespread in America. Free market ideas were </a:t>
            </a:r>
            <a:r>
              <a:rPr lang="en-US" sz="3600" b="1" dirty="0">
                <a:latin typeface="Lato" panose="020F0502020204030203" pitchFamily="34" charset="77"/>
                <a:ea typeface="Lato" panose="020F0502020204030203" pitchFamily="34" charset="0"/>
                <a:cs typeface="Lato" panose="020F0502020204030203" pitchFamily="34" charset="0"/>
              </a:rPr>
              <a:t>ascendant</a:t>
            </a:r>
            <a:r>
              <a:rPr lang="en-US" sz="3600" dirty="0">
                <a:latin typeface="Lato" panose="020F0502020204030203" pitchFamily="34" charset="77"/>
                <a:ea typeface="Lato" panose="020F0502020204030203" pitchFamily="34" charset="0"/>
                <a:cs typeface="Lato" panose="020F0502020204030203" pitchFamily="34" charset="0"/>
              </a:rPr>
              <a:t>, and the crucial planks in President Ronald Reagan’s small-government platform.</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3749040" y="5958110"/>
            <a:ext cx="1133440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Walter Williams wrote and spoke in support of these policies, part of a rising tide of Black conservatives, libertarians, and other dissidents from the political </a:t>
            </a:r>
            <a:r>
              <a:rPr lang="en-US" sz="3600" b="1" dirty="0">
                <a:latin typeface="Lato" panose="020F0502020204030203" pitchFamily="34" charset="77"/>
                <a:ea typeface="Lato" panose="020F0502020204030203" pitchFamily="34" charset="0"/>
                <a:cs typeface="Lato" panose="020F0502020204030203" pitchFamily="34" charset="0"/>
              </a:rPr>
              <a:t>orthodoxy</a:t>
            </a:r>
            <a:r>
              <a:rPr lang="en-US" sz="3600" dirty="0">
                <a:latin typeface="Lato" panose="020F0502020204030203" pitchFamily="34" charset="77"/>
                <a:ea typeface="Lato" panose="020F0502020204030203" pitchFamily="34" charset="0"/>
                <a:cs typeface="Lato" panose="020F0502020204030203" pitchFamily="34" charset="0"/>
              </a:rPr>
              <a:t> of the Civil Rights era that included future Supreme Court justice Clarence Thomas, journalist Tony Brown, and Williams’s best friend and fellow economist Thomas Sowell.</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These thinkers, along with other scholars and political figures, participated in the 1980 “Black Alternatives” conference, just a month after Reagan’s election.</a:t>
            </a:r>
          </a:p>
        </p:txBody>
      </p:sp>
      <p:pic>
        <p:nvPicPr>
          <p:cNvPr id="3" name="Picture 2">
            <a:extLst>
              <a:ext uri="{FF2B5EF4-FFF2-40B4-BE49-F238E27FC236}">
                <a16:creationId xmlns:a16="http://schemas.microsoft.com/office/drawing/2014/main" id="{6B9D0F20-251B-AD40-B454-27DE7AA36D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42069" y="3784516"/>
            <a:ext cx="7600118" cy="7600118"/>
          </a:xfrm>
          <a:prstGeom prst="rect">
            <a:avLst/>
          </a:prstGeom>
          <a:effectLst>
            <a:softEdge rad="328424"/>
          </a:effectLst>
        </p:spPr>
      </p:pic>
    </p:spTree>
    <p:extLst>
      <p:ext uri="{BB962C8B-B14F-4D97-AF65-F5344CB8AC3E}">
        <p14:creationId xmlns:p14="http://schemas.microsoft.com/office/powerpoint/2010/main" val="37038836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xit" presetSubtype="0" fill="hold" nodeType="withEffect">
                                  <p:stCondLst>
                                    <p:cond delay="0"/>
                                  </p:stCondLst>
                                  <p:childTnLst>
                                    <p:animEffect transition="out" filter="dissolve">
                                      <p:cBhvr>
                                        <p:cTn id="12" dur="500"/>
                                        <p:tgtEl>
                                          <p:spTgt spid="3"/>
                                        </p:tgtEl>
                                      </p:cBhvr>
                                    </p:animEffect>
                                    <p:set>
                                      <p:cBhvr>
                                        <p:cTn id="13"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Black Alternatives</a:t>
            </a:r>
            <a:br>
              <a:rPr lang="en-US" sz="7200" dirty="0"/>
            </a:br>
            <a:br>
              <a:rPr lang="en-US" dirty="0"/>
            </a:br>
            <a:endParaRPr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749040" y="2922874"/>
            <a:ext cx="7943409" cy="9334277"/>
          </a:xfrm>
          <a:prstGeom prst="rect">
            <a:avLst/>
          </a:prstGeom>
          <a:noFill/>
          <a:ln w="381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12192000" y="2603528"/>
            <a:ext cx="1126824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The arguments of Williams, Sowell, and other Fairmont panelists were dismissed by some mainstream Black leaders – and hit with scathing criticism by others.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NAACP executive director Benjamin Hooks called Black conservatives “﻿a new breed of Uncle Tom [and] some of the biggest liars the world ever saw.” Carl Rowan, columnist and former official in the Kennedy and Johnson administrations, compared Sowell to Norwegian Nazi collaborator </a:t>
            </a:r>
            <a:r>
              <a:rPr lang="en-US" sz="3600" dirty="0" err="1">
                <a:latin typeface="Lato" panose="020F0502020204030203" pitchFamily="34" charset="77"/>
                <a:ea typeface="Lato" panose="020F0502020204030203" pitchFamily="34" charset="0"/>
                <a:cs typeface="Lato" panose="020F0502020204030203" pitchFamily="34" charset="0"/>
              </a:rPr>
              <a:t>Vidkun</a:t>
            </a:r>
            <a:r>
              <a:rPr lang="en-US" sz="3600" dirty="0">
                <a:latin typeface="Lato" panose="020F0502020204030203" pitchFamily="34" charset="77"/>
                <a:ea typeface="Lato" panose="020F0502020204030203" pitchFamily="34" charset="0"/>
                <a:cs typeface="Lato" panose="020F0502020204030203" pitchFamily="34" charset="0"/>
              </a:rPr>
              <a:t> Quisling. </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12191999" y="8692207"/>
            <a:ext cx="1126824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Both Sowell and Williams were accused of being lackeys of President Reagan, though neither ever worked for or received funding from his administration.</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Why were critiques from mainstream Black figures like Hooks and Rowan so vehement? What about Williams and Sowell’s arguments made them so angry?</a:t>
            </a:r>
          </a:p>
        </p:txBody>
      </p:sp>
      <p:sp>
        <p:nvSpPr>
          <p:cNvPr id="8" name="Woodson Principles…">
            <a:extLst>
              <a:ext uri="{FF2B5EF4-FFF2-40B4-BE49-F238E27FC236}">
                <a16:creationId xmlns:a16="http://schemas.microsoft.com/office/drawing/2014/main" id="{69A536F4-AFBA-457D-9D17-4B897871E49D}"/>
              </a:ext>
            </a:extLst>
          </p:cNvPr>
          <p:cNvSpPr txBox="1">
            <a:spLocks/>
          </p:cNvSpPr>
          <p:nvPr/>
        </p:nvSpPr>
        <p:spPr>
          <a:xfrm>
            <a:off x="10879975" y="1186343"/>
            <a:ext cx="11910003" cy="11002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Autofit/>
          </a:bodyPr>
          <a:lstStyle>
            <a:lvl1pPr marL="0" marR="0" indent="0" algn="l" defTabSz="2438338" rtl="0" eaLnBrk="1" latinLnBrk="0" hangingPunct="1">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a:lnSpc>
                <a:spcPts val="7640"/>
              </a:lnSpc>
              <a:spcAft>
                <a:spcPts val="600"/>
              </a:spcAft>
            </a:pPr>
            <a:r>
              <a:rPr lang="en-US" sz="7200" b="1" dirty="0">
                <a:latin typeface="Garamond" panose="02020404030301010803" pitchFamily="18" charset="0"/>
              </a:rPr>
              <a:t>... and a backlash</a:t>
            </a:r>
            <a:br>
              <a:rPr lang="en-US" sz="7200" dirty="0">
                <a:latin typeface="Garamond" panose="02020404030301010803" pitchFamily="18" charset="0"/>
              </a:rPr>
            </a:br>
            <a:br>
              <a:rPr lang="en-US" dirty="0">
                <a:latin typeface="Garamond" panose="02020404030301010803" pitchFamily="18" charset="0"/>
              </a:rPr>
            </a:br>
            <a:endParaRPr lang="en-US" dirty="0">
              <a:latin typeface="Garamond" panose="02020404030301010803" pitchFamily="18" charset="0"/>
            </a:endParaRPr>
          </a:p>
        </p:txBody>
      </p:sp>
    </p:spTree>
    <p:extLst>
      <p:ext uri="{BB962C8B-B14F-4D97-AF65-F5344CB8AC3E}">
        <p14:creationId xmlns:p14="http://schemas.microsoft.com/office/powerpoint/2010/main" val="2076008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i="1" dirty="0"/>
              <a:t>The State Against Blacks  </a:t>
            </a:r>
            <a:r>
              <a:rPr lang="en-US" sz="7200" b="1" dirty="0"/>
              <a:t>(1982)</a:t>
            </a:r>
            <a:br>
              <a:rPr lang="en-US" sz="7200" dirty="0"/>
            </a:br>
            <a:br>
              <a:rPr lang="en-US" dirty="0"/>
            </a:br>
            <a:endParaRPr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7446" y="2559064"/>
            <a:ext cx="6413564" cy="9698087"/>
          </a:xfrm>
          <a:prstGeom prst="rect">
            <a:avLst/>
          </a:prstGeom>
          <a:noFill/>
          <a:ln>
            <a:solidFill>
              <a:schemeClr val="tx2">
                <a:lumMod val="10000"/>
              </a:schemeClr>
            </a:solidFill>
          </a:ln>
          <a:effectLst>
            <a:softEdge rad="99058"/>
          </a:effectLst>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3749040" y="2581447"/>
            <a:ext cx="1173231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Williams’s first book set up many of the libertarian themes that he would return to in his later work, particularly what he saw as the role of government in barring Black Americans from economic opportunity.</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He didn’t deny that racism and discrimination were real and helped exacerbate inequality. But he argued that a </a:t>
            </a:r>
            <a:r>
              <a:rPr lang="en-US" sz="3600" b="1" dirty="0">
                <a:latin typeface="Lato" panose="020F0502020204030203" pitchFamily="34" charset="77"/>
                <a:ea typeface="Lato" panose="020F0502020204030203" pitchFamily="34" charset="0"/>
                <a:cs typeface="Lato" panose="020F0502020204030203" pitchFamily="34" charset="0"/>
              </a:rPr>
              <a:t>plethora</a:t>
            </a:r>
            <a:r>
              <a:rPr lang="en-US" sz="3600" dirty="0">
                <a:latin typeface="Lato" panose="020F0502020204030203" pitchFamily="34" charset="77"/>
                <a:ea typeface="Lato" panose="020F0502020204030203" pitchFamily="34" charset="0"/>
                <a:cs typeface="Lato" panose="020F0502020204030203" pitchFamily="34" charset="0"/>
              </a:rPr>
              <a:t> of local, state, and federal regulations – from minimum wage laws to </a:t>
            </a:r>
            <a:r>
              <a:rPr lang="en-US" sz="3600" b="1" dirty="0">
                <a:latin typeface="Lato" panose="020F0502020204030203" pitchFamily="34" charset="77"/>
                <a:ea typeface="Lato" panose="020F0502020204030203" pitchFamily="34" charset="0"/>
                <a:cs typeface="Lato" panose="020F0502020204030203" pitchFamily="34" charset="0"/>
              </a:rPr>
              <a:t>byzantine</a:t>
            </a:r>
            <a:r>
              <a:rPr lang="en-US" sz="3600" dirty="0">
                <a:latin typeface="Lato" panose="020F0502020204030203" pitchFamily="34" charset="77"/>
                <a:ea typeface="Lato" panose="020F0502020204030203" pitchFamily="34" charset="0"/>
                <a:cs typeface="Lato" panose="020F0502020204030203" pitchFamily="34" charset="0"/>
              </a:rPr>
              <a:t> licensing practices for occupations like plumber and electrician – were the main culprits behind Black socioeconomic inequality.</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4341872" y="6675100"/>
            <a:ext cx="11268241"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sp>
        <p:nvSpPr>
          <p:cNvPr id="8" name="Woodson Principles Critical Thinking and Discussion Questions">
            <a:extLst>
              <a:ext uri="{FF2B5EF4-FFF2-40B4-BE49-F238E27FC236}">
                <a16:creationId xmlns:a16="http://schemas.microsoft.com/office/drawing/2014/main" id="{BE4A3022-499F-0944-9923-C597050F7193}"/>
              </a:ext>
            </a:extLst>
          </p:cNvPr>
          <p:cNvSpPr txBox="1">
            <a:spLocks/>
          </p:cNvSpPr>
          <p:nvPr/>
        </p:nvSpPr>
        <p:spPr>
          <a:xfrm>
            <a:off x="3749040" y="9190738"/>
            <a:ext cx="1181119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What laws or regulations do you think are unnecessary, or even harmful to those they’re intended to protect? </a:t>
            </a:r>
          </a:p>
        </p:txBody>
      </p:sp>
      <p:sp>
        <p:nvSpPr>
          <p:cNvPr id="9" name="Woodson Principles Critical Thinking and Discussion Questions">
            <a:extLst>
              <a:ext uri="{FF2B5EF4-FFF2-40B4-BE49-F238E27FC236}">
                <a16:creationId xmlns:a16="http://schemas.microsoft.com/office/drawing/2014/main" id="{CD834E80-CD07-9741-8579-787B1BD2D64C}"/>
              </a:ext>
            </a:extLst>
          </p:cNvPr>
          <p:cNvSpPr txBox="1">
            <a:spLocks/>
          </p:cNvSpPr>
          <p:nvPr/>
        </p:nvSpPr>
        <p:spPr>
          <a:xfrm>
            <a:off x="3749040" y="10806486"/>
            <a:ext cx="1173231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Why are such regulations in place? How might those who supported the laws defend their decision?</a:t>
            </a:r>
          </a:p>
        </p:txBody>
      </p:sp>
    </p:spTree>
    <p:extLst>
      <p:ext uri="{BB962C8B-B14F-4D97-AF65-F5344CB8AC3E}">
        <p14:creationId xmlns:p14="http://schemas.microsoft.com/office/powerpoint/2010/main" val="42356061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Taking it to the Streets: “Good Intentions” (1985)</a:t>
            </a:r>
            <a:br>
              <a:rPr lang="en-US" sz="7200" b="1"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91607"/>
            <a:ext cx="186292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first public television special introduced a wider audience to his belief that free market policies could alleviate poverty in America’s inner cities. Shooting on location in his old stomping grounds of North Philadelphia, the program critiqued laws that made it harder for businesses to hire young Black men, and the government monopoly on public education.</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grpSp>
        <p:nvGrpSpPr>
          <p:cNvPr id="6" name="Group 5">
            <a:extLst>
              <a:ext uri="{FF2B5EF4-FFF2-40B4-BE49-F238E27FC236}">
                <a16:creationId xmlns:a16="http://schemas.microsoft.com/office/drawing/2014/main" id="{F7E6B55D-D7CD-BF4E-9FA7-3A400B88726A}"/>
              </a:ext>
            </a:extLst>
          </p:cNvPr>
          <p:cNvGrpSpPr/>
          <p:nvPr/>
        </p:nvGrpSpPr>
        <p:grpSpPr>
          <a:xfrm>
            <a:off x="11442331" y="5318546"/>
            <a:ext cx="11340197" cy="7812136"/>
            <a:chOff x="9171057" y="4793952"/>
            <a:chExt cx="11340197" cy="7812136"/>
          </a:xfrm>
        </p:grpSpPr>
        <p:pic>
          <p:nvPicPr>
            <p:cNvPr id="4102" name="Picture 6">
              <a:extLst>
                <a:ext uri="{FF2B5EF4-FFF2-40B4-BE49-F238E27FC236}">
                  <a16:creationId xmlns:a16="http://schemas.microsoft.com/office/drawing/2014/main" id="{21838615-CCF5-F24C-A2B4-8AFE7E9967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51443" y="5563260"/>
              <a:ext cx="10310142" cy="576877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hlinkClick r:id="rId4"/>
              <a:extLst>
                <a:ext uri="{FF2B5EF4-FFF2-40B4-BE49-F238E27FC236}">
                  <a16:creationId xmlns:a16="http://schemas.microsoft.com/office/drawing/2014/main" id="{017760A4-7653-D549-9810-659ABB3EBD9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71057" y="4793952"/>
              <a:ext cx="11340197" cy="7812136"/>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Woodson Principles Critical Thinking and Discussion Questions">
            <a:extLst>
              <a:ext uri="{FF2B5EF4-FFF2-40B4-BE49-F238E27FC236}">
                <a16:creationId xmlns:a16="http://schemas.microsoft.com/office/drawing/2014/main" id="{DC0AB27A-5FF8-B344-A150-EBD59A7128D5}"/>
              </a:ext>
            </a:extLst>
          </p:cNvPr>
          <p:cNvSpPr txBox="1">
            <a:spLocks/>
          </p:cNvSpPr>
          <p:nvPr/>
        </p:nvSpPr>
        <p:spPr>
          <a:xfrm>
            <a:off x="3749040" y="5704110"/>
            <a:ext cx="6958883"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If possible, watch a brief clip of “Good Intentions” by clicking the image on the right.</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What do you think accounts for the decline of public schools in Philadelphia from Williams’s youth in the 1950s to the 1980s? </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What makes a successful school? What does it take to build one?</a:t>
            </a:r>
            <a:endParaRPr lang="en-US" sz="4800" dirty="0">
              <a:latin typeface="Wingdings 2" pitchFamily="2" charset="2"/>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2947285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Anti-Apartheid, Pro-Capitalism in South Africa</a:t>
            </a:r>
            <a:endParaRPr dirty="0"/>
          </a:p>
        </p:txBody>
      </p:sp>
      <p:pic>
        <p:nvPicPr>
          <p:cNvPr id="4" name="Picture 2">
            <a:extLst>
              <a:ext uri="{FF2B5EF4-FFF2-40B4-BE49-F238E27FC236}">
                <a16:creationId xmlns:a16="http://schemas.microsoft.com/office/drawing/2014/main" id="{494B89B3-F733-BD40-8ED6-A9779249E1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3749040" y="5058220"/>
            <a:ext cx="9982849" cy="5619377"/>
          </a:xfrm>
          <a:prstGeom prst="rect">
            <a:avLst/>
          </a:prstGeom>
          <a:noFill/>
          <a:ln>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3749040" y="2589092"/>
            <a:ext cx="19242224"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Throughout the 1980s, protests against </a:t>
            </a:r>
            <a:r>
              <a:rPr lang="en-US" sz="3600" b="1" dirty="0">
                <a:latin typeface="Lato" panose="020F0502020204030203" pitchFamily="34" charset="77"/>
                <a:ea typeface="Lato" panose="020F0502020204030203" pitchFamily="34" charset="0"/>
                <a:cs typeface="Lato" panose="020F0502020204030203" pitchFamily="34" charset="0"/>
              </a:rPr>
              <a:t>apartheid</a:t>
            </a:r>
            <a:r>
              <a:rPr lang="en-US" sz="3600" dirty="0">
                <a:latin typeface="Lato" panose="020F0502020204030203" pitchFamily="34" charset="77"/>
                <a:ea typeface="Lato" panose="020F0502020204030203" pitchFamily="34" charset="0"/>
                <a:cs typeface="Lato" panose="020F0502020204030203" pitchFamily="34" charset="0"/>
              </a:rPr>
              <a:t> in South Africa spread throughout the world. Williams travelled to the racially stratified republic several times, beginning in 1979, speaking in favor of </a:t>
            </a:r>
            <a:r>
              <a:rPr lang="en-US" sz="3600" b="1" i="1" dirty="0">
                <a:latin typeface="Lato" panose="020F0502020204030203" pitchFamily="34" charset="77"/>
                <a:ea typeface="Lato" panose="020F0502020204030203" pitchFamily="34" charset="0"/>
                <a:cs typeface="Lato" panose="020F0502020204030203" pitchFamily="34" charset="0"/>
              </a:rPr>
              <a:t>laissez-faire  </a:t>
            </a:r>
            <a:r>
              <a:rPr lang="en-US" sz="3600" dirty="0">
                <a:latin typeface="Lato" panose="020F0502020204030203" pitchFamily="34" charset="77"/>
                <a:ea typeface="Lato" panose="020F0502020204030203" pitchFamily="34" charset="0"/>
                <a:cs typeface="Lato" panose="020F0502020204030203" pitchFamily="34" charset="0"/>
              </a:rPr>
              <a:t>capitalism to Afrikaner, British, Indian, and Black African audiences. </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14249195" y="4730406"/>
            <a:ext cx="8742069"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condemned apartheid but also criticized the socialism prescribed by the African National Congress, the party to which future president Nelson Mandela belonged throughout his political career.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Williams argued that the very existence of, for instance, racist laws banning Blacks from certain professions showed that Blacks </a:t>
            </a:r>
            <a:r>
              <a:rPr lang="en-US" sz="3600" i="1" dirty="0">
                <a:latin typeface="Lato" panose="020F0502020204030203" pitchFamily="34" charset="77"/>
                <a:ea typeface="Lato" panose="020F0502020204030203" pitchFamily="34" charset="0"/>
                <a:cs typeface="Lato" panose="020F0502020204030203" pitchFamily="34" charset="0"/>
              </a:rPr>
              <a:t>would</a:t>
            </a:r>
            <a:r>
              <a:rPr lang="en-US" sz="3600" dirty="0">
                <a:latin typeface="Lato" panose="020F0502020204030203" pitchFamily="34" charset="77"/>
                <a:ea typeface="Lato" panose="020F0502020204030203" pitchFamily="34" charset="0"/>
                <a:cs typeface="Lato" panose="020F0502020204030203" pitchFamily="34" charset="0"/>
              </a:rPr>
              <a:t> be hired if employers weren’t forbidden from doing so by law. He believed economic liberty would produce </a:t>
            </a:r>
            <a:r>
              <a:rPr lang="en-US" sz="3600" i="1" dirty="0">
                <a:latin typeface="Lato" panose="020F0502020204030203" pitchFamily="34" charset="77"/>
                <a:ea typeface="Lato" panose="020F0502020204030203" pitchFamily="34" charset="0"/>
                <a:cs typeface="Lato" panose="020F0502020204030203" pitchFamily="34" charset="0"/>
              </a:rPr>
              <a:t>less</a:t>
            </a:r>
            <a:r>
              <a:rPr lang="en-US" sz="3600" dirty="0">
                <a:latin typeface="Lato" panose="020F0502020204030203" pitchFamily="34" charset="77"/>
                <a:ea typeface="Lato" panose="020F0502020204030203" pitchFamily="34" charset="0"/>
                <a:cs typeface="Lato" panose="020F0502020204030203" pitchFamily="34" charset="0"/>
              </a:rPr>
              <a:t> discrimination and </a:t>
            </a:r>
            <a:r>
              <a:rPr lang="en-US" sz="3600" i="1" dirty="0">
                <a:latin typeface="Lato" panose="020F0502020204030203" pitchFamily="34" charset="77"/>
                <a:ea typeface="Lato" panose="020F0502020204030203" pitchFamily="34" charset="0"/>
                <a:cs typeface="Lato" panose="020F0502020204030203" pitchFamily="34" charset="0"/>
              </a:rPr>
              <a:t>more </a:t>
            </a:r>
            <a:r>
              <a:rPr lang="en-US" sz="3600" dirty="0">
                <a:latin typeface="Lato" panose="020F0502020204030203" pitchFamily="34" charset="77"/>
                <a:ea typeface="Lato" panose="020F0502020204030203" pitchFamily="34" charset="0"/>
                <a:cs typeface="Lato" panose="020F0502020204030203" pitchFamily="34" charset="0"/>
              </a:rPr>
              <a:t>opportunity. </a:t>
            </a:r>
          </a:p>
        </p:txBody>
      </p:sp>
      <p:sp>
        <p:nvSpPr>
          <p:cNvPr id="8" name="TextBox 7">
            <a:extLst>
              <a:ext uri="{FF2B5EF4-FFF2-40B4-BE49-F238E27FC236}">
                <a16:creationId xmlns:a16="http://schemas.microsoft.com/office/drawing/2014/main" id="{E558EDD8-A8AC-774B-8826-A539F7C4F6A2}"/>
              </a:ext>
            </a:extLst>
          </p:cNvPr>
          <p:cNvSpPr txBox="1"/>
          <p:nvPr/>
        </p:nvSpPr>
        <p:spPr>
          <a:xfrm>
            <a:off x="3749041" y="10856055"/>
            <a:ext cx="9982848" cy="5437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200" i="1" dirty="0">
                <a:solidFill>
                  <a:schemeClr val="bg2"/>
                </a:solidFill>
                <a:latin typeface="Lato" panose="020F0502020204030203" pitchFamily="34" charset="77"/>
              </a:rPr>
              <a:t>Apartheid-era police assault Black demonstrators.</a:t>
            </a:r>
            <a:endParaRPr lang="en-US" sz="3200" i="1" dirty="0">
              <a:solidFill>
                <a:schemeClr val="bg2"/>
              </a:solidFill>
              <a:latin typeface="Lato" panose="020F0502020204030203" pitchFamily="34" charset="77"/>
              <a:sym typeface="Bodoni SvtyTwo ITC TT-Book"/>
            </a:endParaRPr>
          </a:p>
        </p:txBody>
      </p:sp>
    </p:spTree>
    <p:extLst>
      <p:ext uri="{BB962C8B-B14F-4D97-AF65-F5344CB8AC3E}">
        <p14:creationId xmlns:p14="http://schemas.microsoft.com/office/powerpoint/2010/main" val="984931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Walter E. Williams: Popular Economist</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559597"/>
            <a:ext cx="182990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was a </a:t>
            </a:r>
            <a:r>
              <a:rPr lang="en-US" sz="3600" i="1" dirty="0">
                <a:latin typeface="Lato" panose="020F0502020204030203" pitchFamily="34" charset="77"/>
                <a:ea typeface="Lato" panose="020F0502020204030203" pitchFamily="34" charset="0"/>
                <a:cs typeface="Lato" panose="020F0502020204030203" pitchFamily="34" charset="0"/>
              </a:rPr>
              <a:t>popular</a:t>
            </a:r>
            <a:r>
              <a:rPr lang="en-US" sz="3600" dirty="0">
                <a:latin typeface="Lato" panose="020F0502020204030203" pitchFamily="34" charset="77"/>
                <a:ea typeface="Lato" panose="020F0502020204030203" pitchFamily="34" charset="0"/>
                <a:cs typeface="Lato" panose="020F0502020204030203" pitchFamily="34" charset="0"/>
              </a:rPr>
              <a:t> economist in all senses of that word: he helped popularize economic theory by making it comprehensible and accessible to non-experts; his books, essays, and media appearances were enjoyed by a wide variety of audiences; and he defended his economic positions by explaining how they would help ordinary people – even when his ideas seemed </a:t>
            </a:r>
            <a:r>
              <a:rPr lang="en-US" sz="3600" b="1" dirty="0">
                <a:latin typeface="Lato" panose="020F0502020204030203" pitchFamily="34" charset="77"/>
                <a:ea typeface="Lato" panose="020F0502020204030203" pitchFamily="34" charset="0"/>
                <a:cs typeface="Lato" panose="020F0502020204030203" pitchFamily="34" charset="0"/>
              </a:rPr>
              <a:t>counterintuitive</a:t>
            </a:r>
            <a:r>
              <a:rPr lang="en-US" sz="3600" dirty="0">
                <a:latin typeface="Lato" panose="020F0502020204030203" pitchFamily="34" charset="77"/>
                <a:ea typeface="Lato" panose="020F0502020204030203" pitchFamily="34" charset="0"/>
                <a:cs typeface="Lato" panose="020F0502020204030203" pitchFamily="34" charset="0"/>
              </a:rPr>
              <a:t> or flew in the face of conventional wisdom.</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Throughout his 40 years of writing and speaking – including a weekly op-ed column, the publication of 10 books, and countless media appearances – his work left an indelible impression on the public conversation around race, inequality, and the role of government.</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6" name="Picture 5">
            <a:extLst>
              <a:ext uri="{FF2B5EF4-FFF2-40B4-BE49-F238E27FC236}">
                <a16:creationId xmlns:a16="http://schemas.microsoft.com/office/drawing/2014/main" id="{993E39D0-5CCF-1342-A528-C0968C658E9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407564" y="8229600"/>
            <a:ext cx="12690436" cy="4860272"/>
          </a:xfrm>
          <a:prstGeom prst="rect">
            <a:avLst/>
          </a:prstGeom>
          <a:ln>
            <a:solidFill>
              <a:schemeClr val="tx2">
                <a:lumMod val="25000"/>
              </a:schemeClr>
            </a:solidFill>
          </a:ln>
        </p:spPr>
      </p:pic>
      <p:sp>
        <p:nvSpPr>
          <p:cNvPr id="7" name="TextBox 6">
            <a:extLst>
              <a:ext uri="{FF2B5EF4-FFF2-40B4-BE49-F238E27FC236}">
                <a16:creationId xmlns:a16="http://schemas.microsoft.com/office/drawing/2014/main" id="{1DE046BD-3C2C-8744-8497-69E5C0EC89B8}"/>
              </a:ext>
            </a:extLst>
          </p:cNvPr>
          <p:cNvSpPr txBox="1"/>
          <p:nvPr/>
        </p:nvSpPr>
        <p:spPr>
          <a:xfrm>
            <a:off x="3749040" y="11561248"/>
            <a:ext cx="5249531"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a:r>
              <a:rPr lang="en-US" sz="3200" i="1" dirty="0">
                <a:solidFill>
                  <a:schemeClr val="bg2"/>
                </a:solidFill>
                <a:latin typeface="Lato" panose="020F0502020204030203" pitchFamily="34" charset="77"/>
              </a:rPr>
              <a:t>Walter Williams speaks to an audience at the Manhattan Institute in 1982.</a:t>
            </a:r>
          </a:p>
        </p:txBody>
      </p:sp>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Anti-Apartheid, Pro-Capitalism in South Africa</a:t>
            </a:r>
            <a:br>
              <a:rPr lang="en-US" b="1" dirty="0"/>
            </a:br>
            <a:endParaRPr b="1" dirty="0"/>
          </a:p>
        </p:txBody>
      </p:sp>
      <p:sp>
        <p:nvSpPr>
          <p:cNvPr id="6" name="Woodson Principles Critical Thinking and Discussion Questions">
            <a:extLst>
              <a:ext uri="{FF2B5EF4-FFF2-40B4-BE49-F238E27FC236}">
                <a16:creationId xmlns:a16="http://schemas.microsoft.com/office/drawing/2014/main" id="{B1388F90-5789-B64C-BFE9-D71BA80A78C7}"/>
              </a:ext>
            </a:extLst>
          </p:cNvPr>
          <p:cNvSpPr txBox="1">
            <a:spLocks/>
          </p:cNvSpPr>
          <p:nvPr/>
        </p:nvSpPr>
        <p:spPr>
          <a:xfrm>
            <a:off x="3749040" y="10847838"/>
            <a:ext cx="1901210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Why would many Black and Indian South Africans be eager to embrace socialist policies of wealth redistribution after ending apartheid? Have South Africa’s economic policies since apartheid collapsed in the early 1990s helped to eliminate poverty?</a:t>
            </a:r>
          </a:p>
        </p:txBody>
      </p:sp>
      <p:sp>
        <p:nvSpPr>
          <p:cNvPr id="7" name="Woodson Principles Critical Thinking and Discussion Questions">
            <a:extLst>
              <a:ext uri="{FF2B5EF4-FFF2-40B4-BE49-F238E27FC236}">
                <a16:creationId xmlns:a16="http://schemas.microsoft.com/office/drawing/2014/main" id="{199219D0-B5EE-C14E-8DC0-0A3DE87707F0}"/>
              </a:ext>
            </a:extLst>
          </p:cNvPr>
          <p:cNvSpPr txBox="1">
            <a:spLocks/>
          </p:cNvSpPr>
          <p:nvPr/>
        </p:nvSpPr>
        <p:spPr>
          <a:xfrm>
            <a:off x="8815665" y="2602590"/>
            <a:ext cx="1394548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i="1" dirty="0">
                <a:latin typeface="Lato" panose="020F0502020204030203" pitchFamily="34" charset="77"/>
                <a:ea typeface="Lato" panose="020F0502020204030203" pitchFamily="34" charset="0"/>
                <a:cs typeface="Lato" panose="020F0502020204030203" pitchFamily="34" charset="0"/>
              </a:rPr>
              <a:t>The whole ugly history of apartheid has been an attack on free markets and the rights of individuals, and a glorification of centralized … power. </a:t>
            </a:r>
          </a:p>
          <a:p>
            <a:pPr hangingPunct="1"/>
            <a:endParaRPr lang="en-US" sz="3600" i="1" dirty="0">
              <a:latin typeface="Lato" panose="020F0502020204030203" pitchFamily="34" charset="77"/>
              <a:ea typeface="Lato" panose="020F0502020204030203" pitchFamily="34" charset="0"/>
              <a:cs typeface="Lato" panose="020F0502020204030203" pitchFamily="34" charset="0"/>
            </a:endParaRPr>
          </a:p>
          <a:p>
            <a:pPr hangingPunct="1"/>
            <a:r>
              <a:rPr lang="en-US" sz="3600" i="1" dirty="0">
                <a:latin typeface="Lato" panose="020F0502020204030203" pitchFamily="34" charset="77"/>
                <a:ea typeface="Lato" panose="020F0502020204030203" pitchFamily="34" charset="0"/>
                <a:cs typeface="Lato" panose="020F0502020204030203" pitchFamily="34" charset="0"/>
              </a:rPr>
              <a:t>In 1900 when South African Prime Minister Jan Christiaan Smuts said, “It is ordained that [Afrikaners], insignificant as we are, should be amongst the first people to begin the struggle against the new world tyranny of capitalism,” he was recognizing that free markets ... have little respect for race. Therefore, South Africa declared war on capitalism. </a:t>
            </a:r>
          </a:p>
          <a:p>
            <a:pPr hangingPunct="1"/>
            <a:endParaRPr lang="en-US" sz="3600" i="1" dirty="0">
              <a:latin typeface="Lato" panose="020F0502020204030203" pitchFamily="34" charset="77"/>
              <a:ea typeface="Lato" panose="020F0502020204030203" pitchFamily="34" charset="0"/>
              <a:cs typeface="Lato" panose="020F0502020204030203" pitchFamily="34" charset="0"/>
            </a:endParaRPr>
          </a:p>
          <a:p>
            <a:pPr hangingPunct="1"/>
            <a:r>
              <a:rPr lang="en-US" sz="3600" i="1" dirty="0">
                <a:latin typeface="Lato" panose="020F0502020204030203" pitchFamily="34" charset="77"/>
                <a:ea typeface="Lato" panose="020F0502020204030203" pitchFamily="34" charset="0"/>
                <a:cs typeface="Lato" panose="020F0502020204030203" pitchFamily="34" charset="0"/>
              </a:rPr>
              <a:t>Now—in order to promote tranquility, dignity for the individual, and prosperity for all—South Africa’s people must strengthen its beleaguered market forces, and declare war against centralized government power.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algn="r" hangingPunct="1"/>
            <a:r>
              <a:rPr lang="en-US" sz="3600" dirty="0">
                <a:latin typeface="Lato" panose="020F0502020204030203" pitchFamily="34" charset="77"/>
                <a:ea typeface="Lato" panose="020F0502020204030203" pitchFamily="34" charset="0"/>
                <a:cs typeface="Lato" panose="020F0502020204030203" pitchFamily="34" charset="0"/>
              </a:rPr>
              <a:t>		-  Walter Williams, </a:t>
            </a:r>
            <a:r>
              <a:rPr lang="en-US" sz="3600" i="1" dirty="0">
                <a:latin typeface="Lato" panose="020F0502020204030203" pitchFamily="34" charset="77"/>
                <a:ea typeface="Lato" panose="020F0502020204030203" pitchFamily="34" charset="0"/>
                <a:cs typeface="Lato" panose="020F0502020204030203" pitchFamily="34" charset="0"/>
              </a:rPr>
              <a:t>South Africa’s War against Capitalism</a:t>
            </a:r>
            <a:endParaRPr lang="en-US" sz="3600" dirty="0">
              <a:latin typeface="Lato" panose="020F0502020204030203" pitchFamily="34" charset="77"/>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E558EDD8-A8AC-774B-8826-A539F7C4F6A2}"/>
              </a:ext>
            </a:extLst>
          </p:cNvPr>
          <p:cNvSpPr txBox="1"/>
          <p:nvPr/>
        </p:nvSpPr>
        <p:spPr>
          <a:xfrm>
            <a:off x="3749040" y="8564668"/>
            <a:ext cx="4068794" cy="17748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i="1" dirty="0">
                <a:solidFill>
                  <a:schemeClr val="bg2"/>
                </a:solidFill>
                <a:latin typeface="Lato" panose="020F0502020204030203" pitchFamily="34" charset="77"/>
              </a:rPr>
              <a:t>William’s book on apartheid was published in the U.S. in 1989 and in South Africa in 1990. </a:t>
            </a:r>
            <a:endParaRPr lang="en-US" i="1" dirty="0">
              <a:solidFill>
                <a:schemeClr val="bg2"/>
              </a:solidFill>
              <a:latin typeface="Lato" panose="020F0502020204030203" pitchFamily="34" charset="77"/>
              <a:sym typeface="Bodoni SvtyTwo ITC TT-Book"/>
            </a:endParaRPr>
          </a:p>
        </p:txBody>
      </p:sp>
      <p:pic>
        <p:nvPicPr>
          <p:cNvPr id="3074" name="Picture 2">
            <a:extLst>
              <a:ext uri="{FF2B5EF4-FFF2-40B4-BE49-F238E27FC236}">
                <a16:creationId xmlns:a16="http://schemas.microsoft.com/office/drawing/2014/main" id="{1B49AC0E-D7D5-0C4E-83AB-5C779A53DD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9040" y="2797260"/>
            <a:ext cx="4068794" cy="5717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55578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 Minority View”— Spreading the Message</a:t>
            </a:r>
            <a:br>
              <a:rPr lang="en-US" sz="7200" b="1"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734172"/>
            <a:ext cx="110346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began writing his </a:t>
            </a:r>
            <a:r>
              <a:rPr lang="en-US" sz="3600" b="1" dirty="0">
                <a:latin typeface="Lato" panose="020F0502020204030203" pitchFamily="34" charset="77"/>
                <a:ea typeface="Lato" panose="020F0502020204030203" pitchFamily="34" charset="0"/>
                <a:cs typeface="Lato" panose="020F0502020204030203" pitchFamily="34" charset="0"/>
              </a:rPr>
              <a:t>syndicated</a:t>
            </a:r>
            <a:r>
              <a:rPr lang="en-US" sz="3600" dirty="0">
                <a:latin typeface="Lato" panose="020F0502020204030203" pitchFamily="34" charset="77"/>
                <a:ea typeface="Lato" panose="020F0502020204030203" pitchFamily="34" charset="0"/>
                <a:cs typeface="Lato" panose="020F0502020204030203" pitchFamily="34" charset="0"/>
              </a:rPr>
              <a:t> weekly column on race, economics, and public policy in 1981.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One of his first columns attacked how large citrus growers colluded with Congress to fix the price of oranges, and similar alliances between corporate lobbyists and government that Williams believed hurt consumers by keeping grocery prices high.</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His final column, a typically skeptical take on government responses to the COVID-19 pandemic, especially their disproportionate burden on ordinary working people who lost retail or service industry jobs, was published on December 9, 2020.</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3B2EF988-6786-EA4B-8FC9-A678A1183D9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94" r="-3537"/>
          <a:stretch/>
        </p:blipFill>
        <p:spPr>
          <a:xfrm>
            <a:off x="15322377" y="2734172"/>
            <a:ext cx="8373719" cy="9713371"/>
          </a:xfrm>
          <a:prstGeom prst="rect">
            <a:avLst/>
          </a:prstGeom>
          <a:effectLst>
            <a:softEdge rad="508000"/>
          </a:effectLst>
        </p:spPr>
      </p:pic>
      <p:sp>
        <p:nvSpPr>
          <p:cNvPr id="7" name="TextBox 6">
            <a:extLst>
              <a:ext uri="{FF2B5EF4-FFF2-40B4-BE49-F238E27FC236}">
                <a16:creationId xmlns:a16="http://schemas.microsoft.com/office/drawing/2014/main" id="{BB6620C7-65A1-3B42-9BB3-FEBED61B9774}"/>
              </a:ext>
            </a:extLst>
          </p:cNvPr>
          <p:cNvSpPr txBox="1"/>
          <p:nvPr/>
        </p:nvSpPr>
        <p:spPr>
          <a:xfrm>
            <a:off x="6947963" y="10981828"/>
            <a:ext cx="7835757"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Lato" panose="020F0502020204030203" pitchFamily="34" charset="77"/>
                <a:sym typeface="Bodoni SvtyTwo ITC TT-Book"/>
              </a:rPr>
              <a:t>Williams’s column as it appeared in the </a:t>
            </a:r>
            <a:r>
              <a:rPr lang="en-US" sz="3200" dirty="0">
                <a:solidFill>
                  <a:schemeClr val="bg2"/>
                </a:solidFill>
                <a:latin typeface="Lato" panose="020F0502020204030203" pitchFamily="34" charset="77"/>
                <a:sym typeface="Bodoni SvtyTwo ITC TT-Book"/>
              </a:rPr>
              <a:t>Atlanta Daily World</a:t>
            </a:r>
            <a:r>
              <a:rPr lang="en-US" sz="3200" i="1" dirty="0">
                <a:solidFill>
                  <a:schemeClr val="bg2"/>
                </a:solidFill>
                <a:latin typeface="Lato" panose="020F0502020204030203" pitchFamily="34" charset="77"/>
                <a:sym typeface="Bodoni SvtyTwo ITC TT-Book"/>
              </a:rPr>
              <a:t>, April 23, 1981.</a:t>
            </a:r>
          </a:p>
        </p:txBody>
      </p:sp>
    </p:spTree>
    <p:extLst>
      <p:ext uri="{BB962C8B-B14F-4D97-AF65-F5344CB8AC3E}">
        <p14:creationId xmlns:p14="http://schemas.microsoft.com/office/powerpoint/2010/main" val="15456821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Fixture of the Conservative Media Circuit</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17926"/>
            <a:ext cx="1856625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Originally a guest on The Rush Limbaugh Show, the most popular talk radio program of the 1990s, Williams later became a regular fill-in host. From then on, Williams was a staple in conservative media, critiquing socialism, the welfare state, and the mendacity of politicians.</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97A2D9F9-AEE6-444B-97DF-A5B4A412868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3246443" y="5264175"/>
            <a:ext cx="9068850" cy="7263105"/>
          </a:xfrm>
          <a:prstGeom prst="rect">
            <a:avLst/>
          </a:prstGeom>
          <a:ln w="38100">
            <a:solidFill>
              <a:schemeClr val="tx2">
                <a:lumMod val="10000"/>
              </a:schemeClr>
            </a:solidFill>
          </a:ln>
        </p:spPr>
      </p:pic>
      <p:sp>
        <p:nvSpPr>
          <p:cNvPr id="7" name="TextBox 6">
            <a:extLst>
              <a:ext uri="{FF2B5EF4-FFF2-40B4-BE49-F238E27FC236}">
                <a16:creationId xmlns:a16="http://schemas.microsoft.com/office/drawing/2014/main" id="{9D5E41B2-3C82-F14C-9707-86AEEACE95C8}"/>
              </a:ext>
            </a:extLst>
          </p:cNvPr>
          <p:cNvSpPr txBox="1"/>
          <p:nvPr/>
        </p:nvSpPr>
        <p:spPr>
          <a:xfrm>
            <a:off x="3749040" y="11553269"/>
            <a:ext cx="8748680"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3200" i="1" dirty="0">
                <a:solidFill>
                  <a:schemeClr val="bg2"/>
                </a:solidFill>
                <a:latin typeface="Lato" panose="020F0502020204030203" pitchFamily="34" charset="77"/>
                <a:sym typeface="Bodoni SvtyTwo ITC TT-Book"/>
              </a:rPr>
              <a:t>Williams with Fox News host Mark Levin on the set </a:t>
            </a:r>
            <a:r>
              <a:rPr lang="en-US" sz="3200" i="1" dirty="0">
                <a:solidFill>
                  <a:schemeClr val="bg2"/>
                </a:solidFill>
                <a:latin typeface="Lato" panose="020F0502020204030203" pitchFamily="34" charset="77"/>
              </a:rPr>
              <a:t>of </a:t>
            </a:r>
            <a:r>
              <a:rPr lang="en-US" sz="3200" dirty="0">
                <a:solidFill>
                  <a:schemeClr val="bg2"/>
                </a:solidFill>
                <a:latin typeface="Lato" panose="020F0502020204030203" pitchFamily="34" charset="77"/>
              </a:rPr>
              <a:t>Life, Liberty, and Levin </a:t>
            </a:r>
            <a:r>
              <a:rPr lang="en-US" sz="3200" i="1" dirty="0">
                <a:solidFill>
                  <a:schemeClr val="bg2"/>
                </a:solidFill>
                <a:latin typeface="Lato" panose="020F0502020204030203" pitchFamily="34" charset="77"/>
              </a:rPr>
              <a:t>in 2018.</a:t>
            </a:r>
            <a:endParaRPr lang="en-US" sz="3200" i="1" dirty="0">
              <a:solidFill>
                <a:schemeClr val="bg2"/>
              </a:solidFill>
              <a:latin typeface="Lato" panose="020F0502020204030203" pitchFamily="34" charset="77"/>
              <a:sym typeface="Bodoni SvtyTwo ITC TT-Book"/>
            </a:endParaRPr>
          </a:p>
        </p:txBody>
      </p:sp>
      <p:sp>
        <p:nvSpPr>
          <p:cNvPr id="8" name="Woodson Principles Critical Thinking and Discussion Questions">
            <a:extLst>
              <a:ext uri="{FF2B5EF4-FFF2-40B4-BE49-F238E27FC236}">
                <a16:creationId xmlns:a16="http://schemas.microsoft.com/office/drawing/2014/main" id="{6001CB12-4BCE-B94A-8B24-5CE64FCB1309}"/>
              </a:ext>
            </a:extLst>
          </p:cNvPr>
          <p:cNvSpPr txBox="1">
            <a:spLocks/>
          </p:cNvSpPr>
          <p:nvPr/>
        </p:nvSpPr>
        <p:spPr>
          <a:xfrm>
            <a:off x="3749040" y="4978525"/>
            <a:ext cx="87486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never minced words when attacking the policies and, at times, the personal character of established Black leaders aligned with liberal causes and the Democratic Party, denouncing them as “poverty pimps.” This earned him many admirers – as well as critics.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His syndicated column often provoked heated responses from readers of local newspapers, both pro and con.</a:t>
            </a:r>
            <a:endParaRPr lang="en-US"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576275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No Excuses</a:t>
            </a:r>
            <a:br>
              <a:rPr lang="en-US" sz="7200" b="1"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7165130"/>
            <a:ext cx="138032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Looking back on his education, Williams wrote: ﻿</a:t>
            </a:r>
          </a:p>
          <a:p>
            <a:pPr hangingPunct="1"/>
            <a:endParaRPr lang="en-US" sz="3600" i="1" dirty="0">
              <a:latin typeface="Lato" panose="020F0502020204030203" pitchFamily="34" charset="77"/>
              <a:ea typeface="Lato" panose="020F0502020204030203" pitchFamily="34" charset="0"/>
              <a:cs typeface="Lato" panose="020F0502020204030203" pitchFamily="34" charset="0"/>
            </a:endParaRPr>
          </a:p>
          <a:p>
            <a:pPr hangingPunct="1"/>
            <a:r>
              <a:rPr lang="en-US" sz="3600" i="1" dirty="0">
                <a:latin typeface="Lato" panose="020F0502020204030203" pitchFamily="34" charset="77"/>
                <a:ea typeface="Lato" panose="020F0502020204030203" pitchFamily="34" charset="0"/>
                <a:cs typeface="Lato" panose="020F0502020204030203" pitchFamily="34" charset="0"/>
              </a:rPr>
              <a:t>Sometimes I sarcastically, perhaps </a:t>
            </a:r>
            <a:r>
              <a:rPr lang="en-US" sz="3600" b="1" i="1" dirty="0">
                <a:latin typeface="Lato" panose="020F0502020204030203" pitchFamily="34" charset="77"/>
                <a:ea typeface="Lato" panose="020F0502020204030203" pitchFamily="34" charset="0"/>
                <a:cs typeface="Lato" panose="020F0502020204030203" pitchFamily="34" charset="0"/>
              </a:rPr>
              <a:t>cynically</a:t>
            </a:r>
            <a:r>
              <a:rPr lang="en-US" sz="3600" i="1" dirty="0">
                <a:latin typeface="Lato" panose="020F0502020204030203" pitchFamily="34" charset="77"/>
                <a:ea typeface="Lato" panose="020F0502020204030203" pitchFamily="34" charset="0"/>
                <a:cs typeface="Lato" panose="020F0502020204030203" pitchFamily="34" charset="0"/>
              </a:rPr>
              <a:t>, say that I'm glad that I received virtually all of my education before it became fashionable for white people to like black people. By that I mean that I encountered back then a more honest assessment of my strengths and weaknesses. Professors didn't hesitate to criticize me —sometimes even to the point of saying, ‘That's nonsense, Williams.’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4" name="Woodson Principles Critical Thinking and Discussion Questions">
            <a:extLst>
              <a:ext uri="{FF2B5EF4-FFF2-40B4-BE49-F238E27FC236}">
                <a16:creationId xmlns:a16="http://schemas.microsoft.com/office/drawing/2014/main" id="{9DA52AB5-4C4D-CE4B-993C-9B1D1B1B66BC}"/>
              </a:ext>
            </a:extLst>
          </p:cNvPr>
          <p:cNvSpPr txBox="1">
            <a:spLocks/>
          </p:cNvSpPr>
          <p:nvPr/>
        </p:nvSpPr>
        <p:spPr>
          <a:xfrm>
            <a:off x="3749040" y="2651065"/>
            <a:ext cx="182990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But despite his acerbic language, Williams’s concern was the way in which seemingly well-intend policies hurt the very people they claimed to help. Above all, Williams wanted Americans to value their Constitution and its vision of limited government power.</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Thomas Sowell said that his friend was “one of the few honest academics. And it’s harder to be honest in academia than almost any other place – with the possible exception of politics.”</a:t>
            </a:r>
          </a:p>
        </p:txBody>
      </p:sp>
      <p:pic>
        <p:nvPicPr>
          <p:cNvPr id="3" name="Picture 2">
            <a:extLst>
              <a:ext uri="{FF2B5EF4-FFF2-40B4-BE49-F238E27FC236}">
                <a16:creationId xmlns:a16="http://schemas.microsoft.com/office/drawing/2014/main" id="{0E0D99A1-B85E-5B45-84DF-C58EA4E9E4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725" y="6698012"/>
            <a:ext cx="3759395" cy="5813139"/>
          </a:xfrm>
          <a:prstGeom prst="rect">
            <a:avLst/>
          </a:prstGeom>
          <a:effectLst>
            <a:softEdge rad="202447"/>
          </a:effectLst>
        </p:spPr>
      </p:pic>
    </p:spTree>
    <p:extLst>
      <p:ext uri="{BB962C8B-B14F-4D97-AF65-F5344CB8AC3E}">
        <p14:creationId xmlns:p14="http://schemas.microsoft.com/office/powerpoint/2010/main" val="3436885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054B525-7C67-0B41-B90E-DF4144CD08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695" y="5318500"/>
            <a:ext cx="9499336" cy="1757884"/>
          </a:xfrm>
          <a:prstGeom prst="rect">
            <a:avLst/>
          </a:prstGeom>
        </p:spPr>
      </p:pic>
      <p:pic>
        <p:nvPicPr>
          <p:cNvPr id="13" name="Picture 12">
            <a:extLst>
              <a:ext uri="{FF2B5EF4-FFF2-40B4-BE49-F238E27FC236}">
                <a16:creationId xmlns:a16="http://schemas.microsoft.com/office/drawing/2014/main" id="{816403B3-2137-3244-B085-A68C76E47F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859091" y="6952575"/>
            <a:ext cx="11194001" cy="1852272"/>
          </a:xfrm>
          <a:prstGeom prst="rect">
            <a:avLst/>
          </a:prstGeom>
        </p:spPr>
      </p:pic>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 Lifetime of  Promoting Liberty</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06342"/>
            <a:ext cx="182990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December 2020, after teaching his final class at GMU, Walter Williams died on campus of a heart attack at age 84. His passing was met with an outpouring of grief and gratitude from Williams’s family, friends, colleagues, students, and intellectual compatriots.</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3D7EA138-3241-C547-A3FA-EF727517D5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57460" y="4997211"/>
            <a:ext cx="13218239" cy="1564776"/>
          </a:xfrm>
          <a:prstGeom prst="rect">
            <a:avLst/>
          </a:prstGeom>
        </p:spPr>
      </p:pic>
      <p:pic>
        <p:nvPicPr>
          <p:cNvPr id="11" name="Picture 10">
            <a:extLst>
              <a:ext uri="{FF2B5EF4-FFF2-40B4-BE49-F238E27FC236}">
                <a16:creationId xmlns:a16="http://schemas.microsoft.com/office/drawing/2014/main" id="{C60F2FC5-9229-E845-B34B-310B2D6975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91413" y="6986150"/>
            <a:ext cx="9806908" cy="1336091"/>
          </a:xfrm>
          <a:prstGeom prst="rect">
            <a:avLst/>
          </a:prstGeom>
        </p:spPr>
      </p:pic>
      <p:pic>
        <p:nvPicPr>
          <p:cNvPr id="15" name="Picture 14">
            <a:extLst>
              <a:ext uri="{FF2B5EF4-FFF2-40B4-BE49-F238E27FC236}">
                <a16:creationId xmlns:a16="http://schemas.microsoft.com/office/drawing/2014/main" id="{0355E8E7-DC18-3347-A11F-0313DA2BD0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49160" y="8249724"/>
            <a:ext cx="14234840" cy="2468855"/>
          </a:xfrm>
          <a:prstGeom prst="rect">
            <a:avLst/>
          </a:prstGeom>
        </p:spPr>
      </p:pic>
      <p:pic>
        <p:nvPicPr>
          <p:cNvPr id="17" name="Picture 16">
            <a:extLst>
              <a:ext uri="{FF2B5EF4-FFF2-40B4-BE49-F238E27FC236}">
                <a16:creationId xmlns:a16="http://schemas.microsoft.com/office/drawing/2014/main" id="{1FEA2E66-E016-814A-AB0D-DC6BDDE662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81695" y="9321014"/>
            <a:ext cx="10886045" cy="3832159"/>
          </a:xfrm>
          <a:prstGeom prst="rect">
            <a:avLst/>
          </a:prstGeom>
          <a:effectLst>
            <a:softEdge rad="76200"/>
          </a:effectLst>
        </p:spPr>
      </p:pic>
      <p:pic>
        <p:nvPicPr>
          <p:cNvPr id="21" name="Picture 20">
            <a:extLst>
              <a:ext uri="{FF2B5EF4-FFF2-40B4-BE49-F238E27FC236}">
                <a16:creationId xmlns:a16="http://schemas.microsoft.com/office/drawing/2014/main" id="{A51C1C43-0E4A-CE45-8695-79238CA6B71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67740" y="11120337"/>
            <a:ext cx="9965550" cy="1194029"/>
          </a:xfrm>
          <a:prstGeom prst="rect">
            <a:avLst/>
          </a:prstGeom>
        </p:spPr>
      </p:pic>
    </p:spTree>
    <p:extLst>
      <p:ext uri="{BB962C8B-B14F-4D97-AF65-F5344CB8AC3E}">
        <p14:creationId xmlns:p14="http://schemas.microsoft.com/office/powerpoint/2010/main" val="3080535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1000"/>
                                        <p:tgtEl>
                                          <p:spTgt spid="17"/>
                                        </p:tgtEl>
                                      </p:cBhvr>
                                    </p:animEffect>
                                  </p:childTnLst>
                                </p:cTn>
                              </p:par>
                              <p:par>
                                <p:cTn id="8" presetID="9"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dissolve">
                                      <p:cBhvr>
                                        <p:cTn id="10" dur="500"/>
                                        <p:tgtEl>
                                          <p:spTgt spid="21"/>
                                        </p:tgtEl>
                                      </p:cBhvr>
                                    </p:animEffect>
                                  </p:childTnLst>
                                </p:cTn>
                              </p:par>
                              <p:par>
                                <p:cTn id="11" presetID="9"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1000"/>
                                        <p:tgtEl>
                                          <p:spTgt spid="11"/>
                                        </p:tgtEl>
                                      </p:cBhvr>
                                    </p:animEffect>
                                  </p:childTnLst>
                                </p:cTn>
                              </p:par>
                              <p:par>
                                <p:cTn id="14" presetID="9"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dissolve">
                                      <p:cBhvr>
                                        <p:cTn id="16" dur="1000"/>
                                        <p:tgtEl>
                                          <p:spTgt spid="13"/>
                                        </p:tgtEl>
                                      </p:cBhvr>
                                    </p:animEffect>
                                  </p:childTnLst>
                                </p:cTn>
                              </p:par>
                              <p:par>
                                <p:cTn id="17" presetID="9"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3000"/>
                                        <p:tgtEl>
                                          <p:spTgt spid="3"/>
                                        </p:tgtEl>
                                      </p:cBhvr>
                                    </p:animEffect>
                                  </p:childTnLst>
                                </p:cTn>
                              </p:par>
                              <p:par>
                                <p:cTn id="20" presetID="9"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1000"/>
                                        <p:tgtEl>
                                          <p:spTgt spid="7"/>
                                        </p:tgtEl>
                                      </p:cBhvr>
                                    </p:animEffect>
                                  </p:childTnLst>
                                </p:cTn>
                              </p:par>
                              <p:par>
                                <p:cTn id="23" presetID="9"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ssolve">
                                      <p:cBhvr>
                                        <p:cTn id="2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An Uncompromising Vision of Freedom</a:t>
            </a:r>
            <a:br>
              <a:rPr lang="en-US" b="1" dirty="0"/>
            </a:b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98111"/>
            <a:ext cx="109076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Williams’s colleague at GMU, Donald J. </a:t>
            </a:r>
            <a:r>
              <a:rPr lang="en-US" sz="3600" dirty="0"/>
              <a:t>Boudreaux</a:t>
            </a:r>
            <a:r>
              <a:rPr lang="en-US" sz="3600" dirty="0">
                <a:latin typeface="Lato" panose="020F0502020204030203" pitchFamily="34" charset="77"/>
                <a:ea typeface="Lato" panose="020F0502020204030203" pitchFamily="34" charset="0"/>
                <a:cs typeface="Lato" panose="020F0502020204030203" pitchFamily="34" charset="0"/>
              </a:rPr>
              <a:t>, praised him as the “heart and soul” of the university's unique Department of Economics: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“He was one of [our] most courageous defenders of free markets, constitutionally limited government and individual responsibility ... The world will miss him as a tireless champion of American values.”</a:t>
            </a:r>
          </a:p>
        </p:txBody>
      </p:sp>
      <p:pic>
        <p:nvPicPr>
          <p:cNvPr id="4" name="Picture 1">
            <a:extLst>
              <a:ext uri="{FF2B5EF4-FFF2-40B4-BE49-F238E27FC236}">
                <a16:creationId xmlns:a16="http://schemas.microsoft.com/office/drawing/2014/main" id="{2B59C492-7C65-674F-BDD6-2F110B71C5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36967" y="2818491"/>
            <a:ext cx="8173839" cy="7374893"/>
          </a:xfrm>
          <a:prstGeom prst="rect">
            <a:avLst/>
          </a:prstGeom>
          <a:noFill/>
          <a:ln w="25400">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233B588-750E-DD48-8437-95E0C4E56643}"/>
              </a:ext>
            </a:extLst>
          </p:cNvPr>
          <p:cNvSpPr txBox="1"/>
          <p:nvPr/>
        </p:nvSpPr>
        <p:spPr>
          <a:xfrm>
            <a:off x="15536966" y="10594347"/>
            <a:ext cx="8173839"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sym typeface="Bodoni SvtyTwo ITC TT-Book"/>
              </a:rPr>
              <a:t>Williams durin</a:t>
            </a:r>
            <a:r>
              <a:rPr lang="en-US" sz="3200" i="1" dirty="0">
                <a:solidFill>
                  <a:schemeClr val="bg2"/>
                </a:solidFill>
                <a:latin typeface="Lato" panose="020F0502020204030203" pitchFamily="34" charset="77"/>
              </a:rPr>
              <a:t>g the filming of </a:t>
            </a:r>
            <a:r>
              <a:rPr lang="en-US" sz="3200" dirty="0">
                <a:solidFill>
                  <a:schemeClr val="bg2"/>
                </a:solidFill>
                <a:latin typeface="Lato" panose="020F0502020204030203" pitchFamily="34" charset="77"/>
              </a:rPr>
              <a:t>Suffer No Fools (2014</a:t>
            </a:r>
            <a:r>
              <a:rPr lang="en-US" sz="3200" i="1" dirty="0">
                <a:solidFill>
                  <a:schemeClr val="bg2"/>
                </a:solidFill>
                <a:latin typeface="Lato" panose="020F0502020204030203" pitchFamily="34" charset="77"/>
              </a:rPr>
              <a:t>), a documentary about his life and work.</a:t>
            </a:r>
            <a:endParaRPr lang="en-US" sz="3200" i="1" dirty="0">
              <a:solidFill>
                <a:schemeClr val="bg2"/>
              </a:solidFill>
              <a:latin typeface="Lato" panose="020F0502020204030203" pitchFamily="34" charset="77"/>
              <a:sym typeface="Bodoni SvtyTwo ITC TT-Book"/>
            </a:endParaRPr>
          </a:p>
        </p:txBody>
      </p:sp>
      <p:sp>
        <p:nvSpPr>
          <p:cNvPr id="8" name="Woodson Principles Critical Thinking and Discussion Questions">
            <a:extLst>
              <a:ext uri="{FF2B5EF4-FFF2-40B4-BE49-F238E27FC236}">
                <a16:creationId xmlns:a16="http://schemas.microsoft.com/office/drawing/2014/main" id="{493756F5-8F9F-6648-89F1-E54881E844CD}"/>
              </a:ext>
            </a:extLst>
          </p:cNvPr>
          <p:cNvSpPr txBox="1">
            <a:spLocks/>
          </p:cNvSpPr>
          <p:nvPr/>
        </p:nvSpPr>
        <p:spPr>
          <a:xfrm>
            <a:off x="3749040" y="7707429"/>
            <a:ext cx="109076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In </a:t>
            </a:r>
            <a:r>
              <a:rPr lang="en-US" sz="3600" i="1" dirty="0">
                <a:latin typeface="Lato" panose="020F0502020204030203" pitchFamily="34" charset="77"/>
                <a:ea typeface="Lato" panose="020F0502020204030203" pitchFamily="34" charset="0"/>
                <a:cs typeface="Lato" panose="020F0502020204030203" pitchFamily="34" charset="0"/>
              </a:rPr>
              <a:t>Up from the Projects, </a:t>
            </a:r>
            <a:r>
              <a:rPr lang="en-US" sz="3600" dirty="0">
                <a:latin typeface="Lato" panose="020F0502020204030203" pitchFamily="34" charset="77"/>
                <a:ea typeface="Lato" panose="020F0502020204030203" pitchFamily="34" charset="0"/>
                <a:cs typeface="Lato" panose="020F0502020204030203" pitchFamily="34" charset="0"/>
              </a:rPr>
              <a:t>Williams concluded his own life story with the advice of his stepfather, Pops: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“A lot of life, he used to tell me, is luck and chance. You never know when the opportunity train will come along. He said that if and when it comes, don't be in the position of saying, ‘Wait! Let me pack my bag.’ Be packed and ready to hop on board.’”</a:t>
            </a:r>
          </a:p>
        </p:txBody>
      </p:sp>
    </p:spTree>
    <p:extLst>
      <p:ext uri="{BB962C8B-B14F-4D97-AF65-F5344CB8AC3E}">
        <p14:creationId xmlns:p14="http://schemas.microsoft.com/office/powerpoint/2010/main" val="24420696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Woodson Principles Critical Thinking and Discussion Questions"/>
          <p:cNvSpPr txBox="1">
            <a:spLocks noGrp="1"/>
          </p:cNvSpPr>
          <p:nvPr>
            <p:ph type="subTitle" sz="quarter" idx="1"/>
          </p:nvPr>
        </p:nvSpPr>
        <p:spPr>
          <a:xfrm>
            <a:off x="3742267" y="1580559"/>
            <a:ext cx="19177347" cy="1799780"/>
          </a:xfrm>
          <a:prstGeom prst="rect">
            <a:avLst/>
          </a:prstGeom>
        </p:spPr>
        <p:txBody>
          <a:bodyPr>
            <a:noAutofit/>
          </a:bodyPr>
          <a:lstStyle/>
          <a:p>
            <a:r>
              <a:rPr lang="en-US" sz="4800" b="1" dirty="0">
                <a:latin typeface="Lato" panose="020F0502020204030203" pitchFamily="34" charset="77"/>
              </a:rPr>
              <a:t>Vocabulary</a:t>
            </a:r>
          </a:p>
          <a:p>
            <a:endParaRPr lang="en-US" dirty="0"/>
          </a:p>
          <a:p>
            <a:r>
              <a:rPr lang="en-US" sz="3600" dirty="0">
                <a:latin typeface="Lato" panose="020F0502020204030203" pitchFamily="34" charset="77"/>
              </a:rPr>
              <a:t>	Ascendant</a:t>
            </a:r>
          </a:p>
          <a:p>
            <a:r>
              <a:rPr lang="en-US" sz="3600" dirty="0">
                <a:latin typeface="Lato" panose="020F0502020204030203" pitchFamily="34" charset="77"/>
              </a:rPr>
              <a:t>	Automat</a:t>
            </a:r>
          </a:p>
          <a:p>
            <a:r>
              <a:rPr lang="en-US" sz="3600" dirty="0">
                <a:latin typeface="Lato" panose="020F0502020204030203" pitchFamily="34" charset="77"/>
              </a:rPr>
              <a:t>	Byzantine</a:t>
            </a:r>
          </a:p>
          <a:p>
            <a:r>
              <a:rPr lang="en-US" sz="3600" dirty="0">
                <a:latin typeface="Lato" panose="020F0502020204030203" pitchFamily="34" charset="77"/>
              </a:rPr>
              <a:t>	Confiscate</a:t>
            </a:r>
          </a:p>
          <a:p>
            <a:r>
              <a:rPr lang="en-US" sz="3600" dirty="0">
                <a:latin typeface="Lato" panose="020F0502020204030203" pitchFamily="34" charset="77"/>
              </a:rPr>
              <a:t>	Counterintuitive</a:t>
            </a:r>
          </a:p>
          <a:p>
            <a:r>
              <a:rPr lang="en-US" sz="3600" dirty="0">
                <a:latin typeface="Lato" panose="020F0502020204030203" pitchFamily="34" charset="77"/>
              </a:rPr>
              <a:t>	Cynical</a:t>
            </a:r>
          </a:p>
          <a:p>
            <a:r>
              <a:rPr lang="en-US" sz="3600" dirty="0">
                <a:latin typeface="Lato" panose="020F0502020204030203" pitchFamily="34" charset="77"/>
              </a:rPr>
              <a:t>	Dissident</a:t>
            </a:r>
          </a:p>
          <a:p>
            <a:r>
              <a:rPr lang="en-US" sz="3600" dirty="0">
                <a:latin typeface="Lato" panose="020F0502020204030203" pitchFamily="34" charset="77"/>
              </a:rPr>
              <a:t>	Economics</a:t>
            </a:r>
          </a:p>
          <a:p>
            <a:r>
              <a:rPr lang="en-US" sz="3600" dirty="0">
                <a:latin typeface="Lato" panose="020F0502020204030203" pitchFamily="34" charset="77"/>
              </a:rPr>
              <a:t>	</a:t>
            </a:r>
            <a:r>
              <a:rPr lang="en-US" sz="3600" i="1" dirty="0">
                <a:latin typeface="Lato" panose="020F0502020204030203" pitchFamily="34" charset="77"/>
              </a:rPr>
              <a:t>Laissez-faire</a:t>
            </a:r>
          </a:p>
          <a:p>
            <a:r>
              <a:rPr lang="en-US" sz="3600" dirty="0">
                <a:latin typeface="Lato" panose="020F0502020204030203" pitchFamily="34" charset="77"/>
              </a:rPr>
              <a:t>	Libertarian</a:t>
            </a:r>
          </a:p>
          <a:p>
            <a:r>
              <a:rPr lang="en-US" sz="3600" dirty="0">
                <a:latin typeface="Lato" panose="020F0502020204030203" pitchFamily="34" charset="77"/>
              </a:rPr>
              <a:t>	Orthodoxy</a:t>
            </a:r>
          </a:p>
          <a:p>
            <a:r>
              <a:rPr lang="en-US" sz="3600" dirty="0">
                <a:latin typeface="Lato" panose="020F0502020204030203" pitchFamily="34" charset="77"/>
              </a:rPr>
              <a:t>	Plethora</a:t>
            </a:r>
          </a:p>
          <a:p>
            <a:r>
              <a:rPr lang="en-US" sz="3600" dirty="0">
                <a:latin typeface="Lato" panose="020F0502020204030203" pitchFamily="34" charset="77"/>
              </a:rPr>
              <a:t>	Syndicated</a:t>
            </a:r>
            <a:endParaRPr lang="en-US" dirty="0"/>
          </a:p>
        </p:txBody>
      </p:sp>
      <p:pic>
        <p:nvPicPr>
          <p:cNvPr id="1026" name="Picture 2">
            <a:extLst>
              <a:ext uri="{FF2B5EF4-FFF2-40B4-BE49-F238E27FC236}">
                <a16:creationId xmlns:a16="http://schemas.microsoft.com/office/drawing/2014/main" id="{11CCD9B7-9211-8042-A663-4B60DA97D6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0" y="1852726"/>
            <a:ext cx="6839943" cy="10282715"/>
          </a:xfrm>
          <a:prstGeom prst="rect">
            <a:avLst/>
          </a:prstGeom>
          <a:noFill/>
          <a:ln>
            <a:solidFill>
              <a:schemeClr val="tx2">
                <a:lumMod val="1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41156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Growing Up in Philadelphia</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597976"/>
            <a:ext cx="9982200" cy="35464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Walter Edward Williams (he often joked that the “E” stood for “Excellence”) was born and raised in Philadelphia. His father abandoned the family when Walter was very young, laying a heavy financial burden on his mother.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In 1947, when Walter was 10 years old, they moved to the Richard Allen housing projects – one of the city’s first public housing developments for working-class residents.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Williams later observed that while his family was relatively poor and lived in the projects, there was little violent crime in his community, and he and his sister Catherine were rare among their peers in not having two parents at home.</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2050" name="Picture 2">
            <a:extLst>
              <a:ext uri="{FF2B5EF4-FFF2-40B4-BE49-F238E27FC236}">
                <a16:creationId xmlns:a16="http://schemas.microsoft.com/office/drawing/2014/main" id="{BD0823EA-3338-1244-B66C-22FDB51448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46873" y="6424169"/>
            <a:ext cx="9175022" cy="7454705"/>
          </a:xfrm>
          <a:prstGeom prst="rect">
            <a:avLst/>
          </a:prstGeom>
          <a:noFill/>
          <a:effectLst>
            <a:softEdge rad="845287"/>
          </a:effectLst>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EEBE0454-E8C8-754A-88BE-5755B8C718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95615" y="730111"/>
            <a:ext cx="8477538" cy="5694058"/>
          </a:xfrm>
          <a:prstGeom prst="rect">
            <a:avLst/>
          </a:prstGeom>
          <a:effectLst>
            <a:softEdge rad="323330"/>
          </a:effectLst>
        </p:spPr>
      </p:pic>
      <p:sp>
        <p:nvSpPr>
          <p:cNvPr id="7" name="TextBox 6">
            <a:extLst>
              <a:ext uri="{FF2B5EF4-FFF2-40B4-BE49-F238E27FC236}">
                <a16:creationId xmlns:a16="http://schemas.microsoft.com/office/drawing/2014/main" id="{220C2027-B960-1941-AB8F-F9989AF3DD24}"/>
              </a:ext>
            </a:extLst>
          </p:cNvPr>
          <p:cNvSpPr txBox="1"/>
          <p:nvPr/>
        </p:nvSpPr>
        <p:spPr>
          <a:xfrm>
            <a:off x="5976257" y="12130830"/>
            <a:ext cx="9470616" cy="85151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r" defTabSz="1219169" hangingPunct="0"/>
            <a:r>
              <a:rPr lang="en-US" sz="2600" i="1" dirty="0">
                <a:solidFill>
                  <a:schemeClr val="bg2"/>
                </a:solidFill>
                <a:latin typeface="Lato" panose="020F0502020204030203" pitchFamily="34" charset="77"/>
              </a:rPr>
              <a:t>Above, s</a:t>
            </a:r>
            <a:r>
              <a:rPr lang="en-US" sz="2600" i="1" dirty="0">
                <a:solidFill>
                  <a:schemeClr val="bg2"/>
                </a:solidFill>
                <a:latin typeface="Lato" panose="020F0502020204030203" pitchFamily="34" charset="77"/>
                <a:sym typeface="Bodoni SvtyTwo ITC TT-Book"/>
              </a:rPr>
              <a:t>ignage from the newly-built Richard Allen Homes in North Philadelphia; right, the homes as they appeared in the 1940s.</a:t>
            </a:r>
          </a:p>
        </p:txBody>
      </p:sp>
    </p:spTree>
    <p:extLst>
      <p:ext uri="{BB962C8B-B14F-4D97-AF65-F5344CB8AC3E}">
        <p14:creationId xmlns:p14="http://schemas.microsoft.com/office/powerpoint/2010/main" val="94504585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Growing Up in Philadelphia</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20585"/>
            <a:ext cx="11725442"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His mother was the major influence on his development and early life. His mother told young Walter that though the family had a “beer pocketbook,” they had “champagne tastes.” She made sure Walter and his sister took full advantage of the city’s cultural offerings.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Weekend outings usually included a stop to the public library, followed by a visit to the Art Museum, the Franklin Institute, or the aquarium. In his 2010 memoir </a:t>
            </a:r>
            <a:r>
              <a:rPr lang="en-US" sz="3600" i="1" dirty="0">
                <a:latin typeface="Lato" panose="020F0502020204030203" pitchFamily="34" charset="77"/>
                <a:ea typeface="Lato" panose="020F0502020204030203" pitchFamily="34" charset="0"/>
                <a:cs typeface="Lato" panose="020F0502020204030203" pitchFamily="34" charset="0"/>
              </a:rPr>
              <a:t>Up from the Projects</a:t>
            </a:r>
            <a:r>
              <a:rPr lang="en-US" sz="3600" dirty="0">
                <a:latin typeface="Lato" panose="020F0502020204030203" pitchFamily="34" charset="77"/>
                <a:ea typeface="Lato" panose="020F0502020204030203" pitchFamily="34" charset="0"/>
                <a:cs typeface="Lato" panose="020F0502020204030203" pitchFamily="34" charset="0"/>
              </a:rPr>
              <a:t>, Williams recalled that decades later, in the 1980s, he repeated those visits with his own daughter, Devyn.</a:t>
            </a:r>
          </a:p>
        </p:txBody>
      </p:sp>
      <p:sp>
        <p:nvSpPr>
          <p:cNvPr id="4" name="Woodson Principles Critical Thinking and Discussion Questions">
            <a:extLst>
              <a:ext uri="{FF2B5EF4-FFF2-40B4-BE49-F238E27FC236}">
                <a16:creationId xmlns:a16="http://schemas.microsoft.com/office/drawing/2014/main" id="{D7327F29-FA12-4B48-AD0E-42B3FDD9519F}"/>
              </a:ext>
            </a:extLst>
          </p:cNvPr>
          <p:cNvSpPr txBox="1">
            <a:spLocks/>
          </p:cNvSpPr>
          <p:nvPr/>
        </p:nvSpPr>
        <p:spPr>
          <a:xfrm>
            <a:off x="3749040" y="9794470"/>
            <a:ext cx="11251053"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b="1" dirty="0">
                <a:latin typeface="Lato" panose="020F0502020204030203" pitchFamily="34" charset="77"/>
                <a:ea typeface="Lato" panose="020F0502020204030203" pitchFamily="34" charset="0"/>
                <a:cs typeface="Lato" panose="020F0502020204030203" pitchFamily="34" charset="0"/>
              </a:rPr>
              <a:t>Did your family have similar rituals growing up? </a:t>
            </a:r>
          </a:p>
          <a:p>
            <a:pPr hangingPunct="1"/>
            <a:endParaRPr lang="en-US" sz="3600" b="1" dirty="0">
              <a:latin typeface="Lato" panose="020F0502020204030203" pitchFamily="34" charset="77"/>
              <a:ea typeface="Lato" panose="020F0502020204030203" pitchFamily="34" charset="0"/>
              <a:cs typeface="Lato" panose="020F0502020204030203" pitchFamily="34" charset="0"/>
            </a:endParaRPr>
          </a:p>
          <a:p>
            <a:pPr hangingPunct="1"/>
            <a:r>
              <a:rPr lang="en-US" sz="3600" b="1" dirty="0">
                <a:latin typeface="Lato" panose="020F0502020204030203" pitchFamily="34" charset="77"/>
                <a:ea typeface="Lato" panose="020F0502020204030203" pitchFamily="34" charset="0"/>
                <a:cs typeface="Lato" panose="020F0502020204030203" pitchFamily="34" charset="0"/>
              </a:rPr>
              <a:t>What were the cultural or educational opportunities that made a strong impression on you as a child</a:t>
            </a:r>
            <a:r>
              <a:rPr lang="en-US" sz="3600" dirty="0">
                <a:latin typeface="Lato" panose="020F0502020204030203" pitchFamily="34" charset="77"/>
                <a:ea typeface="Lato" panose="020F0502020204030203" pitchFamily="34" charset="0"/>
                <a:cs typeface="Lato" panose="020F0502020204030203" pitchFamily="34" charset="0"/>
              </a:rPr>
              <a:t>?</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p:txBody>
      </p:sp>
      <p:pic>
        <p:nvPicPr>
          <p:cNvPr id="2" name="Picture 1">
            <a:extLst>
              <a:ext uri="{FF2B5EF4-FFF2-40B4-BE49-F238E27FC236}">
                <a16:creationId xmlns:a16="http://schemas.microsoft.com/office/drawing/2014/main" id="{27B960B0-55CC-F445-84D9-D30D47D3B81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838183" y="2288935"/>
            <a:ext cx="6396378" cy="7985933"/>
          </a:xfrm>
          <a:prstGeom prst="rect">
            <a:avLst/>
          </a:prstGeom>
          <a:solidFill>
            <a:schemeClr val="tx2">
              <a:lumMod val="10000"/>
            </a:schemeClr>
          </a:solidFill>
          <a:ln w="38100">
            <a:solidFill>
              <a:schemeClr val="tx2">
                <a:lumMod val="10000"/>
              </a:schemeClr>
            </a:solidFill>
          </a:ln>
        </p:spPr>
      </p:pic>
      <p:sp>
        <p:nvSpPr>
          <p:cNvPr id="6" name="TextBox 5">
            <a:extLst>
              <a:ext uri="{FF2B5EF4-FFF2-40B4-BE49-F238E27FC236}">
                <a16:creationId xmlns:a16="http://schemas.microsoft.com/office/drawing/2014/main" id="{C2D94665-20E6-B245-BC6D-03595630584E}"/>
              </a:ext>
            </a:extLst>
          </p:cNvPr>
          <p:cNvSpPr txBox="1"/>
          <p:nvPr/>
        </p:nvSpPr>
        <p:spPr>
          <a:xfrm>
            <a:off x="16563829" y="10458399"/>
            <a:ext cx="6945086" cy="15286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Walter Williams’s mother, Catherine, in the 1940s. From the documentary </a:t>
            </a:r>
            <a:r>
              <a:rPr lang="en-US" sz="3200" dirty="0">
                <a:solidFill>
                  <a:schemeClr val="bg2"/>
                </a:solidFill>
                <a:latin typeface="Lato" panose="020F0502020204030203" pitchFamily="34" charset="77"/>
              </a:rPr>
              <a:t>Suffer No Fools</a:t>
            </a:r>
            <a:r>
              <a:rPr lang="en-US" sz="3200" i="1" dirty="0">
                <a:solidFill>
                  <a:schemeClr val="bg2"/>
                </a:solidFill>
                <a:latin typeface="Lato" panose="020F0502020204030203" pitchFamily="34" charset="77"/>
              </a:rPr>
              <a:t>. </a:t>
            </a:r>
          </a:p>
        </p:txBody>
      </p:sp>
    </p:spTree>
    <p:extLst>
      <p:ext uri="{BB962C8B-B14F-4D97-AF65-F5344CB8AC3E}">
        <p14:creationId xmlns:p14="http://schemas.microsoft.com/office/powerpoint/2010/main" val="33455796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A Promising Underachiever</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734356"/>
            <a:ext cx="12088780"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 attended public middle school and high school, where he demonstrated academic talent – but also a tendency to play the class clown.  Walter’s teachers told his mother than once he got some of the “foolishness” out of him, he would go places.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Starting with odd jobs at U-</a:t>
            </a:r>
            <a:r>
              <a:rPr lang="en-US" sz="3600" dirty="0" err="1">
                <a:latin typeface="Lato" panose="020F0502020204030203" pitchFamily="34" charset="77"/>
                <a:ea typeface="Lato" panose="020F0502020204030203" pitchFamily="34" charset="0"/>
                <a:cs typeface="Lato" panose="020F0502020204030203" pitchFamily="34" charset="0"/>
              </a:rPr>
              <a:t>Needa</a:t>
            </a:r>
            <a:r>
              <a:rPr lang="en-US" sz="3600" dirty="0">
                <a:latin typeface="Lato" panose="020F0502020204030203" pitchFamily="34" charset="77"/>
                <a:ea typeface="Lato" panose="020F0502020204030203" pitchFamily="34" charset="0"/>
                <a:cs typeface="Lato" panose="020F0502020204030203" pitchFamily="34" charset="0"/>
              </a:rPr>
              <a:t>-Hat company when he was 13, work was a constant feature in Williams’s teenage years. The household budget was tight, and any spending money Walter wanted for himself had to be earned. </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After a couple years, Williams lost his job at the hat shop because other employees reported him as underage – even though he enjoyed the job, wanted the money, and was never in danger. This was an early lesson in the unintended consequences of well-meaning workplace laws.</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6289E2D7-F44D-734B-A96C-DEBFA7FB9C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73599" y="2734356"/>
            <a:ext cx="5932715" cy="7179277"/>
          </a:xfrm>
          <a:prstGeom prst="rect">
            <a:avLst/>
          </a:prstGeom>
          <a:ln>
            <a:solidFill>
              <a:schemeClr val="tx2">
                <a:lumMod val="10000"/>
              </a:schemeClr>
            </a:solidFill>
          </a:ln>
        </p:spPr>
      </p:pic>
      <p:sp>
        <p:nvSpPr>
          <p:cNvPr id="7" name="TextBox 6">
            <a:extLst>
              <a:ext uri="{FF2B5EF4-FFF2-40B4-BE49-F238E27FC236}">
                <a16:creationId xmlns:a16="http://schemas.microsoft.com/office/drawing/2014/main" id="{C2433330-1EB5-944F-B75D-612BCC6D6590}"/>
              </a:ext>
            </a:extLst>
          </p:cNvPr>
          <p:cNvSpPr txBox="1"/>
          <p:nvPr/>
        </p:nvSpPr>
        <p:spPr>
          <a:xfrm>
            <a:off x="17373599" y="10149624"/>
            <a:ext cx="5932715" cy="10361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3200" i="1" dirty="0">
                <a:solidFill>
                  <a:schemeClr val="bg2"/>
                </a:solidFill>
                <a:latin typeface="Lato" panose="020F0502020204030203" pitchFamily="34" charset="77"/>
              </a:rPr>
              <a:t>Walter Williams upon graduating from Junior High in 1951.</a:t>
            </a:r>
          </a:p>
        </p:txBody>
      </p:sp>
    </p:spTree>
    <p:extLst>
      <p:ext uri="{BB962C8B-B14F-4D97-AF65-F5344CB8AC3E}">
        <p14:creationId xmlns:p14="http://schemas.microsoft.com/office/powerpoint/2010/main" val="88921518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1000"/>
                                        <p:tgtEl>
                                          <p:spTgt spid="5">
                                            <p:txEl>
                                              <p:pRg st="4" end="4"/>
                                            </p:txEl>
                                          </p:spTgt>
                                        </p:tgtEl>
                                      </p:cBhvr>
                                    </p:animEffect>
                                    <p:anim calcmode="lin" valueType="num">
                                      <p:cBhvr>
                                        <p:cTn id="1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Family Ties &amp; Odd Jobs</a:t>
            </a:r>
            <a:endParaRPr b="1"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607628"/>
            <a:ext cx="1829908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Walter worked many jobs throughout his teenage years. In the 40s and 50s, with a booming economy and fewer labor regulations, it was quite easy for a young man of any race who wanted a job to find one, at least in major cities like Philadelphia.</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Walter’s favorite job was at Horn &amp; </a:t>
            </a:r>
            <a:r>
              <a:rPr lang="en-US" sz="3600" dirty="0" err="1">
                <a:latin typeface="Lato" panose="020F0502020204030203" pitchFamily="34" charset="77"/>
                <a:ea typeface="Lato" panose="020F0502020204030203" pitchFamily="34" charset="0"/>
                <a:cs typeface="Lato" panose="020F0502020204030203" pitchFamily="34" charset="0"/>
              </a:rPr>
              <a:t>Hardart</a:t>
            </a:r>
            <a:r>
              <a:rPr lang="en-US" sz="3600" dirty="0">
                <a:latin typeface="Lato" panose="020F0502020204030203" pitchFamily="34" charset="77"/>
                <a:ea typeface="Lato" panose="020F0502020204030203" pitchFamily="34" charset="0"/>
                <a:cs typeface="Lato" panose="020F0502020204030203" pitchFamily="34" charset="0"/>
              </a:rPr>
              <a:t>, the wildly popular chain of </a:t>
            </a:r>
            <a:r>
              <a:rPr lang="en-US" sz="3600" b="1" dirty="0">
                <a:latin typeface="Lato" panose="020F0502020204030203" pitchFamily="34" charset="77"/>
                <a:ea typeface="Lato" panose="020F0502020204030203" pitchFamily="34" charset="0"/>
                <a:cs typeface="Lato" panose="020F0502020204030203" pitchFamily="34" charset="0"/>
              </a:rPr>
              <a:t>automats</a:t>
            </a:r>
            <a:r>
              <a:rPr lang="en-US" sz="3600" dirty="0">
                <a:latin typeface="Lato" panose="020F0502020204030203" pitchFamily="34" charset="77"/>
                <a:ea typeface="Lato" panose="020F0502020204030203" pitchFamily="34" charset="0"/>
                <a:cs typeface="Lato" panose="020F0502020204030203" pitchFamily="34" charset="0"/>
              </a:rPr>
              <a:t> – a predecessor to later fast-food restaurants – in which patrons bought prepared food from coin-operated windows rather than be waited on at their table.</a:t>
            </a:r>
          </a:p>
        </p:txBody>
      </p:sp>
      <p:pic>
        <p:nvPicPr>
          <p:cNvPr id="3074" name="Picture 2" descr="Horn &amp; Hardart Automats in Philadelphia">
            <a:extLst>
              <a:ext uri="{FF2B5EF4-FFF2-40B4-BE49-F238E27FC236}">
                <a16:creationId xmlns:a16="http://schemas.microsoft.com/office/drawing/2014/main" id="{741B8F57-1D3B-4A42-9764-D6433AEB421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749040" y="7080309"/>
            <a:ext cx="9149539" cy="5888444"/>
          </a:xfrm>
          <a:prstGeom prst="rect">
            <a:avLst/>
          </a:prstGeom>
          <a:noFill/>
          <a:ln>
            <a:solidFill>
              <a:schemeClr val="tx2">
                <a:lumMod val="10000"/>
              </a:schemeClr>
            </a:solidFill>
          </a:ln>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E9026A9-2965-834C-89E8-4D9870270EB4}"/>
              </a:ext>
            </a:extLst>
          </p:cNvPr>
          <p:cNvSpPr txBox="1"/>
          <p:nvPr/>
        </p:nvSpPr>
        <p:spPr>
          <a:xfrm>
            <a:off x="13640438" y="10798721"/>
            <a:ext cx="6303367" cy="17132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1219169" hangingPunct="0"/>
            <a:r>
              <a:rPr lang="en-US" sz="3600" i="1" dirty="0">
                <a:solidFill>
                  <a:schemeClr val="bg2"/>
                </a:solidFill>
                <a:latin typeface="Lato" panose="020F0502020204030203" pitchFamily="34" charset="77"/>
              </a:rPr>
              <a:t>Postcard advertisement and explainer for the design of an automat. Horn &amp; </a:t>
            </a:r>
            <a:r>
              <a:rPr lang="en-US" sz="3600" i="1" dirty="0" err="1">
                <a:solidFill>
                  <a:schemeClr val="bg2"/>
                </a:solidFill>
                <a:latin typeface="Lato" panose="020F0502020204030203" pitchFamily="34" charset="77"/>
              </a:rPr>
              <a:t>Hardart</a:t>
            </a:r>
            <a:r>
              <a:rPr lang="en-US" sz="3600" i="1" dirty="0">
                <a:solidFill>
                  <a:schemeClr val="bg2"/>
                </a:solidFill>
                <a:latin typeface="Lato" panose="020F0502020204030203" pitchFamily="34" charset="77"/>
              </a:rPr>
              <a:t>, 1939.</a:t>
            </a:r>
          </a:p>
        </p:txBody>
      </p:sp>
    </p:spTree>
    <p:extLst>
      <p:ext uri="{BB962C8B-B14F-4D97-AF65-F5344CB8AC3E}">
        <p14:creationId xmlns:p14="http://schemas.microsoft.com/office/powerpoint/2010/main" val="1495544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Family Ties &amp; Odd Jobs</a:t>
            </a:r>
            <a:endParaRPr b="1" dirty="0"/>
          </a:p>
        </p:txBody>
      </p:sp>
      <p:sp>
        <p:nvSpPr>
          <p:cNvPr id="6" name="Woodson Principles Critical Thinking and Discussion Questions">
            <a:extLst>
              <a:ext uri="{FF2B5EF4-FFF2-40B4-BE49-F238E27FC236}">
                <a16:creationId xmlns:a16="http://schemas.microsoft.com/office/drawing/2014/main" id="{0FA9AC16-F9A2-CC4C-A004-635F33DFD4E2}"/>
              </a:ext>
            </a:extLst>
          </p:cNvPr>
          <p:cNvSpPr txBox="1">
            <a:spLocks/>
          </p:cNvSpPr>
          <p:nvPr/>
        </p:nvSpPr>
        <p:spPr>
          <a:xfrm>
            <a:off x="3749040" y="2526945"/>
            <a:ext cx="17617445" cy="19797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For Walter, the jobs were a path to pride and self-confidence. His extended family – aunts and uncles, grandparents, close friends – who supported him, his sister, and his mother were proud of his work ethic and celebrated when he graduated high school, an achievement few in his family had reached.</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7" name="Woodson Principles Critical Thinking and Discussion Questions">
            <a:extLst>
              <a:ext uri="{FF2B5EF4-FFF2-40B4-BE49-F238E27FC236}">
                <a16:creationId xmlns:a16="http://schemas.microsoft.com/office/drawing/2014/main" id="{0EB9075D-CF4A-EC45-A50D-32CB0553EA67}"/>
              </a:ext>
            </a:extLst>
          </p:cNvPr>
          <p:cNvSpPr txBox="1">
            <a:spLocks/>
          </p:cNvSpPr>
          <p:nvPr/>
        </p:nvSpPr>
        <p:spPr>
          <a:xfrm>
            <a:off x="3749040" y="5489277"/>
            <a:ext cx="9423263" cy="19797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Especially proud was his beloved grandmother, Katherine Morgan. Daughter of a former slave, she had only an elementary school education and worked as a domestic servant most of her life.</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In his later economic writing, Williams expressed dismay that young men like him –</a:t>
            </a:r>
          </a:p>
          <a:p>
            <a:pPr hangingPunct="1"/>
            <a:r>
              <a:rPr lang="en-US" sz="3600" dirty="0">
                <a:latin typeface="Lato" panose="020F0502020204030203" pitchFamily="34" charset="77"/>
                <a:ea typeface="Lato" panose="020F0502020204030203" pitchFamily="34" charset="0"/>
                <a:cs typeface="Lato" panose="020F0502020204030203" pitchFamily="34" charset="0"/>
              </a:rPr>
              <a:t>the great-grandson of an ex-slave – no longer had the same opportunities for upward mobility that he took for granted, even in an era when open racism was far more common.</a:t>
            </a:r>
            <a:endParaRPr lang="en-US" dirty="0">
              <a:latin typeface="Lato" panose="020F0502020204030203" pitchFamily="34" charset="0"/>
              <a:ea typeface="Lato" panose="020F0502020204030203" pitchFamily="34" charset="0"/>
              <a:cs typeface="Lato" panose="020F0502020204030203" pitchFamily="34" charset="0"/>
            </a:endParaRPr>
          </a:p>
        </p:txBody>
      </p:sp>
      <p:grpSp>
        <p:nvGrpSpPr>
          <p:cNvPr id="2" name="Group 1">
            <a:extLst>
              <a:ext uri="{FF2B5EF4-FFF2-40B4-BE49-F238E27FC236}">
                <a16:creationId xmlns:a16="http://schemas.microsoft.com/office/drawing/2014/main" id="{C797BC3D-858A-8C4E-8CE3-8F94D667A1AE}"/>
              </a:ext>
            </a:extLst>
          </p:cNvPr>
          <p:cNvGrpSpPr/>
          <p:nvPr/>
        </p:nvGrpSpPr>
        <p:grpSpPr>
          <a:xfrm>
            <a:off x="13879285" y="4947310"/>
            <a:ext cx="9633857" cy="7579970"/>
            <a:chOff x="13781314" y="5025687"/>
            <a:chExt cx="10602686" cy="8690313"/>
          </a:xfrm>
        </p:grpSpPr>
        <p:pic>
          <p:nvPicPr>
            <p:cNvPr id="5122" name="Picture 2">
              <a:extLst>
                <a:ext uri="{FF2B5EF4-FFF2-40B4-BE49-F238E27FC236}">
                  <a16:creationId xmlns:a16="http://schemas.microsoft.com/office/drawing/2014/main" id="{9C01634C-1BC0-074E-84DC-4BD23C3203A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9202"/>
            <a:stretch/>
          </p:blipFill>
          <p:spPr bwMode="auto">
            <a:xfrm>
              <a:off x="13781314" y="5025687"/>
              <a:ext cx="10602686" cy="8690313"/>
            </a:xfrm>
            <a:prstGeom prst="rect">
              <a:avLst/>
            </a:prstGeom>
            <a:noFill/>
            <a:effectLst>
              <a:softEdge rad="193990"/>
            </a:effectLst>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A9D81EC-068D-BB48-A42C-D6941DF52293}"/>
                </a:ext>
              </a:extLst>
            </p:cNvPr>
            <p:cNvSpPr txBox="1"/>
            <p:nvPr/>
          </p:nvSpPr>
          <p:spPr>
            <a:xfrm>
              <a:off x="14301106" y="12519638"/>
              <a:ext cx="9563100" cy="5175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sz="2600" i="1" dirty="0">
                  <a:solidFill>
                    <a:schemeClr val="bg2"/>
                  </a:solidFill>
                  <a:latin typeface="Lato" panose="020F0502020204030203" pitchFamily="34" charset="77"/>
                </a:rPr>
                <a:t>Philadelphia in the 1950s.</a:t>
              </a:r>
            </a:p>
          </p:txBody>
        </p:sp>
      </p:grpSp>
    </p:spTree>
    <p:extLst>
      <p:ext uri="{BB962C8B-B14F-4D97-AF65-F5344CB8AC3E}">
        <p14:creationId xmlns:p14="http://schemas.microsoft.com/office/powerpoint/2010/main" val="31394987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3749040" y="1188720"/>
            <a:ext cx="18299080" cy="1100215"/>
          </a:xfrm>
          <a:prstGeom prst="rect">
            <a:avLst/>
          </a:prstGeom>
        </p:spPr>
        <p:txBody>
          <a:bodyPr anchor="t">
            <a:noAutofit/>
          </a:bodyPr>
          <a:lstStyle/>
          <a:p>
            <a:pPr>
              <a:lnSpc>
                <a:spcPts val="7640"/>
              </a:lnSpc>
              <a:spcAft>
                <a:spcPts val="600"/>
              </a:spcAft>
            </a:pPr>
            <a:r>
              <a:rPr lang="en-US" sz="7200" b="1" dirty="0"/>
              <a:t>Family Ties &amp; Odd Jobs</a:t>
            </a: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3749040" y="2787063"/>
            <a:ext cx="17257446"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Williams’s life was transformed when his mother remarried to her childhood friend, Thomas Burchett, who Walter called “Pops.”</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Pops became the father that Walter had never had. Lessons and wisdom from Pops shaped Williams’s life and feature often in his later writings.</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sp>
        <p:nvSpPr>
          <p:cNvPr id="4" name="Woodson Principles Critical Thinking and Discussion Questions">
            <a:extLst>
              <a:ext uri="{FF2B5EF4-FFF2-40B4-BE49-F238E27FC236}">
                <a16:creationId xmlns:a16="http://schemas.microsoft.com/office/drawing/2014/main" id="{9D05069F-F730-EF4A-B6BB-CF0A03FD6E3E}"/>
              </a:ext>
            </a:extLst>
          </p:cNvPr>
          <p:cNvSpPr txBox="1">
            <a:spLocks/>
          </p:cNvSpPr>
          <p:nvPr/>
        </p:nvSpPr>
        <p:spPr>
          <a:xfrm>
            <a:off x="3749040" y="6163219"/>
            <a:ext cx="9711011" cy="179978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latin typeface="Lato" panose="020F0502020204030203" pitchFamily="34" charset="77"/>
                <a:ea typeface="Lato" panose="020F0502020204030203" pitchFamily="34" charset="0"/>
                <a:cs typeface="Lato" panose="020F0502020204030203" pitchFamily="34" charset="0"/>
              </a:rPr>
              <a:t>Around the same time that Pops became his stepfather, Walter took a job driving for Yellow Cab. In the 1950s, there will still few hurdles to getting hired as a taxi driver – no medallion or special municipal license was required.</a:t>
            </a:r>
          </a:p>
          <a:p>
            <a:pPr hangingPunct="1"/>
            <a:endParaRPr lang="en-US" sz="3600" dirty="0">
              <a:latin typeface="Lato" panose="020F0502020204030203" pitchFamily="34" charset="77"/>
              <a:ea typeface="Lato" panose="020F0502020204030203" pitchFamily="34" charset="0"/>
              <a:cs typeface="Lato" panose="020F0502020204030203" pitchFamily="34" charset="0"/>
            </a:endParaRPr>
          </a:p>
          <a:p>
            <a:pPr hangingPunct="1"/>
            <a:r>
              <a:rPr lang="en-US" sz="3600" dirty="0">
                <a:latin typeface="Lato" panose="020F0502020204030203" pitchFamily="34" charset="77"/>
                <a:ea typeface="Lato" panose="020F0502020204030203" pitchFamily="34" charset="0"/>
                <a:cs typeface="Lato" panose="020F0502020204030203" pitchFamily="34" charset="0"/>
              </a:rPr>
              <a:t>But the most important result from Walter’s days as a cab driver was that he met a woman who would become the most important person in his life: his future wife, Connie.</a:t>
            </a:r>
          </a:p>
          <a:p>
            <a:pPr hangingPunct="1"/>
            <a:endParaRPr lang="en-US" dirty="0">
              <a:latin typeface="Lato" panose="020F0502020204030203" pitchFamily="34" charset="0"/>
              <a:ea typeface="Lato" panose="020F0502020204030203" pitchFamily="34" charset="0"/>
              <a:cs typeface="Lato" panose="020F0502020204030203" pitchFamily="34" charset="0"/>
            </a:endParaRPr>
          </a:p>
        </p:txBody>
      </p:sp>
      <p:pic>
        <p:nvPicPr>
          <p:cNvPr id="3" name="Picture 2">
            <a:extLst>
              <a:ext uri="{FF2B5EF4-FFF2-40B4-BE49-F238E27FC236}">
                <a16:creationId xmlns:a16="http://schemas.microsoft.com/office/drawing/2014/main" id="{B710B7DC-BE99-944F-8377-C3F1F754353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4697533" y="6163219"/>
            <a:ext cx="7826363" cy="5642527"/>
          </a:xfrm>
          <a:prstGeom prst="rect">
            <a:avLst/>
          </a:prstGeom>
          <a:effectLst>
            <a:softEdge rad="188672"/>
          </a:effectLst>
        </p:spPr>
      </p:pic>
      <p:sp>
        <p:nvSpPr>
          <p:cNvPr id="8" name="TextBox 7">
            <a:extLst>
              <a:ext uri="{FF2B5EF4-FFF2-40B4-BE49-F238E27FC236}">
                <a16:creationId xmlns:a16="http://schemas.microsoft.com/office/drawing/2014/main" id="{5D0594DF-2841-EE47-9AC1-90CDCCC40224}"/>
              </a:ext>
            </a:extLst>
          </p:cNvPr>
          <p:cNvSpPr txBox="1"/>
          <p:nvPr/>
        </p:nvSpPr>
        <p:spPr>
          <a:xfrm>
            <a:off x="14257315" y="11805746"/>
            <a:ext cx="8706797" cy="4821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algn="ctr" defTabSz="1219169" hangingPunct="0"/>
            <a:r>
              <a:rPr lang="en-US" i="1" dirty="0">
                <a:solidFill>
                  <a:schemeClr val="bg2"/>
                </a:solidFill>
                <a:latin typeface="Lato" panose="020F0502020204030203" pitchFamily="34" charset="77"/>
              </a:rPr>
              <a:t>Yellow Cab Company sign from the 1950s.</a:t>
            </a:r>
          </a:p>
        </p:txBody>
      </p:sp>
    </p:spTree>
    <p:extLst>
      <p:ext uri="{BB962C8B-B14F-4D97-AF65-F5344CB8AC3E}">
        <p14:creationId xmlns:p14="http://schemas.microsoft.com/office/powerpoint/2010/main" val="28815454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ssolv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     Powerpoint Presentation" id="{813EE0E7-93E7-CE4E-869A-E4759684CAEA}" vid="{D94C5021-445D-1A4F-AD2D-51E34FF53E35}"/>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21_BasicWhite</Template>
  <TotalTime>0</TotalTime>
  <Words>5446</Words>
  <Application>Microsoft Office PowerPoint</Application>
  <PresentationFormat>Custom</PresentationFormat>
  <Paragraphs>288</Paragraphs>
  <Slides>36</Slides>
  <Notes>29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Bodoni SvtyTwo ITC TT-Bold</vt:lpstr>
      <vt:lpstr>Lato Regular</vt:lpstr>
      <vt:lpstr>Lato</vt:lpstr>
      <vt:lpstr>Wingdings 2</vt:lpstr>
      <vt:lpstr>Garamond</vt:lpstr>
      <vt:lpstr>Bodoni SvtyTwo ITC TT-Book</vt:lpstr>
      <vt:lpstr>Lato-Light</vt:lpstr>
      <vt:lpstr>Helvetica Neue Medium</vt:lpstr>
      <vt:lpstr>Helvetica Neue</vt:lpstr>
      <vt:lpstr>21_BasicWhite</vt:lpstr>
      <vt:lpstr>Walter E. Williams  Economist of Liberty</vt:lpstr>
      <vt:lpstr>Walter E. Williams: Independent Thinker  </vt:lpstr>
      <vt:lpstr>Walter E. Williams: Popular Economist  </vt:lpstr>
      <vt:lpstr>Growing Up in Philadelphia  </vt:lpstr>
      <vt:lpstr>Growing Up in Philadelphia  </vt:lpstr>
      <vt:lpstr>A Promising Underachiever  </vt:lpstr>
      <vt:lpstr>Family Ties &amp; Odd Jobs</vt:lpstr>
      <vt:lpstr>Family Ties &amp; Odd Jobs</vt:lpstr>
      <vt:lpstr>Family Ties &amp; Odd Jobs </vt:lpstr>
      <vt:lpstr>A Partner for Life  </vt:lpstr>
      <vt:lpstr>The Long Arm (and Knee, and Fist) of the Law  </vt:lpstr>
      <vt:lpstr>“A Million-Dollar Experience”  </vt:lpstr>
      <vt:lpstr>Facing  “Jim Crow” </vt:lpstr>
      <vt:lpstr>Facing “Jim Crow”  </vt:lpstr>
      <vt:lpstr>Resisting Racism &amp; Discrimination  </vt:lpstr>
      <vt:lpstr>All Enemies Foreign &amp; Domestic  </vt:lpstr>
      <vt:lpstr>South Korea</vt:lpstr>
      <vt:lpstr>Going West: Los Angeles  </vt:lpstr>
      <vt:lpstr>Discovering Economics: California State College  </vt:lpstr>
      <vt:lpstr>Discovering  Economics: UCLA  </vt:lpstr>
      <vt:lpstr>Discovering  Economics: UCLA  </vt:lpstr>
      <vt:lpstr>A Passion for Teaching </vt:lpstr>
      <vt:lpstr>A Passion for Teaching  </vt:lpstr>
      <vt:lpstr>A Passion for Teaching </vt:lpstr>
      <vt:lpstr>Black Alternatives </vt:lpstr>
      <vt:lpstr>Black Alternatives  </vt:lpstr>
      <vt:lpstr>The State Against Blacks  (1982)  </vt:lpstr>
      <vt:lpstr>Taking it to the Streets: “Good Intentions” (1985)  </vt:lpstr>
      <vt:lpstr>Anti-Apartheid, Pro-Capitalism in South Africa</vt:lpstr>
      <vt:lpstr>Anti-Apartheid, Pro-Capitalism in South Africa </vt:lpstr>
      <vt:lpstr>“A Minority View”— Spreading the Message  </vt:lpstr>
      <vt:lpstr>Fixture of the Conservative Media Circuit </vt:lpstr>
      <vt:lpstr>No Excuses  </vt:lpstr>
      <vt:lpstr>A Lifetime of  Promoting Liberty  </vt:lpstr>
      <vt:lpstr>An Uncompromising Vision of Freedom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2023-03-01T18:09:40Z</dcterms:created>
  <dcterms:modified xsi:type="dcterms:W3CDTF">2023-03-01T18:58:17Z</dcterms:modified>
</cp:coreProperties>
</file>