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3" r:id="rId30"/>
  </p:sldIdLst>
  <p:sldSz cx="24384000" cy="13716000"/>
  <p:notesSz cx="6858000" cy="9144000"/>
  <p:embeddedFontLst>
    <p:embeddedFont>
      <p:font typeface="Bodoni" panose="02000503000000000000" pitchFamily="2" charset="0"/>
      <p:regular r:id="rId32"/>
      <p:bold r:id="rId33"/>
      <p:italic r:id="rId34"/>
      <p:boldItalic r:id="rId35"/>
    </p:embeddedFont>
    <p:embeddedFont>
      <p:font typeface="Garamond" panose="02020404030301010803" pitchFamily="18" charset="0"/>
      <p:regular r:id="rId36"/>
      <p:bold r:id="rId37"/>
      <p:italic r:id="rId38"/>
    </p:embeddedFont>
    <p:embeddedFont>
      <p:font typeface="Helvetica Neue" panose="020B0604020202020204" charset="0"/>
      <p:regular r:id="rId39"/>
      <p:bold r:id="rId40"/>
      <p:italic r:id="rId41"/>
      <p:boldItalic r:id="rId42"/>
    </p:embeddedFont>
    <p:embeddedFont>
      <p:font typeface="Lato" panose="020F0502020204030203" pitchFamily="34" charset="0"/>
      <p:regular r:id="rId43"/>
      <p:bold r:id="rId44"/>
      <p:italic r:id="rId45"/>
      <p:boldItalic r:id="rId46"/>
    </p:embeddedFont>
    <p:embeddedFont>
      <p:font typeface="Lato Light" panose="020F0502020204030203"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hXenK4QApMjKeo1YZusDeTM3Sq5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3"/>
    <p:restoredTop sz="75218" autoAdjust="0"/>
  </p:normalViewPr>
  <p:slideViewPr>
    <p:cSldViewPr snapToGrid="0" snapToObjects="1">
      <p:cViewPr varScale="1">
        <p:scale>
          <a:sx n="43" d="100"/>
          <a:sy n="43" d="100"/>
        </p:scale>
        <p:origin x="127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 Id="rId5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historymatters.gmu.edu/d/55/"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 name="Google Shape;65;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 name="Google Shape;151;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https://www.pbs.org/wnet/african-americans-many-rivers-to-cross/history/which-slave-sailed-himself-to-freedom/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 name="Google Shape;160;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https://www.pbs.org/wnet/african-americans-many-rivers-to-cross/history/which-slave-sailed-himself-to-freedom/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9" name="Google Shape;169;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https://www.nps.gov/people/robert-smalls.htm</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https://www.hagley.org/research/digital-exhibits/escape</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https://archive.org/details/fromslaverytopub0000uyao/</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8" name="Google Shape;178;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https://www.nps.gov/people/robert-smalls.htm/</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https://archive.org/details/fromslaverytopub0000uyao/page/26/</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7" name="Google Shape;187;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https://www.nps.gov/people/robert-smalls.htm</a:t>
            </a:r>
            <a:endParaRPr i="0"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6" name="Google Shape;196;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https://www.scencyclopedia.org/sce/entries/gleaves-richard-howell/</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 name="Google Shape;206;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https://www.nps.gov/articles/reconstruction.htm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5" name="Google Shape;215;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https://www.nps.gov/articles/reconstruction.htm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4" name="Google Shape;224;p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https://www.nps.gov/people/robert-smalls.htm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4" name="Google Shape;234;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 name="Google Shape;73;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https://africanamericancollection.com/portfolio/robert-smalls-famous-capture-csa-gunboat-planter/smalls-cdv-planter-signature-305kb/</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3" name="Google Shape;243;p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https://www.scencyclopedia.org/sce/entries/red-shirts/</a:t>
            </a:r>
          </a:p>
          <a:p>
            <a:pPr marL="0" lvl="0" indent="0" algn="l" rtl="0">
              <a:lnSpc>
                <a:spcPct val="117999"/>
              </a:lnSpc>
              <a:spcBef>
                <a:spcPts val="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https://www.facinghistory.org/resource-library/course-he-votes-democratic-ticket-1876</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2" name="Google Shape;252;p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https://www.scencyclopedia.org/sce/entries/red-shirts/</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https://history.house.gov/Historical-Highlights/1851-1900/Representative-Robert-Smalls-of-South-Carolina-won-his-contested-election-case/</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2" name="Google Shape;262;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http://scmuseum.org/explore/exhibits/changing-exhibits/south-carolina-reconstruction-1865-1876/</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0" name="Google Shape;270;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 name="Google Shape;279;p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8" name="Google Shape;288;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i="1" dirty="0">
                <a:latin typeface="Lato" panose="020F0502020204030203" pitchFamily="34" charset="0"/>
                <a:ea typeface="Lato" panose="020F0502020204030203" pitchFamily="34" charset="0"/>
                <a:cs typeface="Lato" panose="020F0502020204030203" pitchFamily="34" charset="0"/>
              </a:rPr>
              <a:t>Tillman, Benjamin (March 23, 1900). </a:t>
            </a:r>
            <a:r>
              <a:rPr lang="en-US" i="1" u="sng" dirty="0">
                <a:solidFill>
                  <a:schemeClr val="hlink"/>
                </a:solidFill>
                <a:latin typeface="Lato" panose="020F0502020204030203" pitchFamily="34" charset="0"/>
                <a:ea typeface="Lato" panose="020F0502020204030203" pitchFamily="34" charset="0"/>
                <a:cs typeface="Lato" panose="020F0502020204030203" pitchFamily="34" charset="0"/>
                <a:hlinkClick r:id="rId3"/>
              </a:rPr>
              <a:t>"Speech of Senator Benjamin R. Tillman"</a:t>
            </a:r>
            <a:r>
              <a:rPr lang="en-US" i="1" dirty="0">
                <a:latin typeface="Lato" panose="020F0502020204030203" pitchFamily="34" charset="0"/>
                <a:ea typeface="Lato" panose="020F0502020204030203" pitchFamily="34" charset="0"/>
                <a:cs typeface="Lato" panose="020F0502020204030203" pitchFamily="34" charset="0"/>
              </a:rPr>
              <a:t>. Congressional Record, 56th Congress, 1st Session. (Reprinted in Richard </a:t>
            </a:r>
            <a:r>
              <a:rPr lang="en-US" i="1" dirty="0" err="1">
                <a:latin typeface="Lato" panose="020F0502020204030203" pitchFamily="34" charset="0"/>
                <a:ea typeface="Lato" panose="020F0502020204030203" pitchFamily="34" charset="0"/>
                <a:cs typeface="Lato" panose="020F0502020204030203" pitchFamily="34" charset="0"/>
              </a:rPr>
              <a:t>Purday</a:t>
            </a:r>
            <a:r>
              <a:rPr lang="en-US" i="1" dirty="0">
                <a:latin typeface="Lato" panose="020F0502020204030203" pitchFamily="34" charset="0"/>
                <a:ea typeface="Lato" panose="020F0502020204030203" pitchFamily="34" charset="0"/>
                <a:cs typeface="Lato" panose="020F0502020204030203" pitchFamily="34" charset="0"/>
              </a:rPr>
              <a:t>, ed., Document Sets for the South in U. S. History [Lexington, MA.: D.C. Heath and Company, 1991], p. 147.). pp. 3223–3224.</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7" name="Google Shape;297;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https://images.library.amnh.org/digital/items/show/19875</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6" name="Google Shape;306;p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400"/>
              <a:buFont typeface="Lato"/>
              <a:buNone/>
            </a:pPr>
            <a:r>
              <a:rPr lang="en-US" sz="2400" dirty="0">
                <a:latin typeface="Lato"/>
                <a:ea typeface="Lato"/>
                <a:cs typeface="Lato"/>
                <a:sym typeface="Lato"/>
              </a:rPr>
              <a:t>https://cfh.iaamuseum.org/project/grandchildren-of-robert-smalls-charlotte-nc-ca-early-1930s-contributed-by-m-b-moore/</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5" name="Google Shape;315;p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 name="Google Shape;86;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Robert L. Woodson, Sr. </a:t>
            </a:r>
            <a:r>
              <a:rPr lang="en-US" i="1" dirty="0">
                <a:latin typeface="Lato" panose="020F0502020204030203" pitchFamily="34" charset="0"/>
                <a:ea typeface="Lato" panose="020F0502020204030203" pitchFamily="34" charset="0"/>
                <a:cs typeface="Lato" panose="020F0502020204030203" pitchFamily="34" charset="0"/>
              </a:rPr>
              <a:t>Radical Grace in Action</a:t>
            </a:r>
            <a:r>
              <a:rPr lang="en-US" i="0" dirty="0">
                <a:latin typeface="Lato" panose="020F0502020204030203" pitchFamily="34" charset="0"/>
                <a:ea typeface="Lato" panose="020F0502020204030203" pitchFamily="34" charset="0"/>
                <a:cs typeface="Lato" panose="020F0502020204030203" pitchFamily="34" charset="0"/>
              </a:rPr>
              <a:t>: </a:t>
            </a:r>
            <a:r>
              <a:rPr lang="en-US" i="1" dirty="0">
                <a:latin typeface="Lato" panose="020F0502020204030203" pitchFamily="34" charset="0"/>
                <a:ea typeface="Lato" panose="020F0502020204030203" pitchFamily="34" charset="0"/>
                <a:cs typeface="Lato" panose="020F0502020204030203" pitchFamily="34" charset="0"/>
              </a:rPr>
              <a:t>Tales of Humility, Self-Sacrifice, and Valor</a:t>
            </a:r>
            <a:r>
              <a:rPr lang="en-US" i="0" dirty="0">
                <a:latin typeface="Lato" panose="020F0502020204030203" pitchFamily="34" charset="0"/>
                <a:ea typeface="Lato" panose="020F0502020204030203" pitchFamily="34" charset="0"/>
                <a:cs typeface="Lato" panose="020F0502020204030203" pitchFamily="34" charset="0"/>
              </a:rPr>
              <a:t>.  The Woodson Center, 2021.</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 name="Google Shape;95;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https://www.britishmuseum.org/collection/object/P_1857-0613-1018</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 name="Google Shape;104;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https://history.house.gov/People/Detail/21764</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 name="Google Shape;114;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https://www.arts.gov/honors/heritage/mary-jackson</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https://www.usnews.com/news/articles/2016-03-30/why-clarence-thomas-rarely-speaks-from-the-supreme-court-bench</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17999"/>
              </a:lnSpc>
              <a:spcBef>
                <a:spcPts val="0"/>
              </a:spcBef>
              <a:spcAft>
                <a:spcPts val="0"/>
              </a:spcAft>
              <a:buSzPts val="2200"/>
              <a:buFont typeface="Helvetica Neue"/>
              <a:buNone/>
            </a:pPr>
            <a:r>
              <a:rPr lang="en-US" dirty="0">
                <a:latin typeface="Lato" panose="020F0502020204030203" pitchFamily="34" charset="0"/>
                <a:ea typeface="Lato" panose="020F0502020204030203" pitchFamily="34" charset="0"/>
                <a:cs typeface="Lato" panose="020F0502020204030203" pitchFamily="34" charset="0"/>
              </a:rPr>
              <a:t>https://www.britannica.com/topic/Gullah-language</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 name="Google Shape;124;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https://www.pbs.org/wnet/african-americans-many-rivers-to-cross/history/which-slave-sailed-himself-to-freedom/</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 name="Google Shape;133;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b="1"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b="1" dirty="0">
                <a:latin typeface="Lato" panose="020F0502020204030203" pitchFamily="34" charset="0"/>
                <a:ea typeface="Lato" panose="020F0502020204030203" pitchFamily="34" charset="0"/>
                <a:cs typeface="Lato" panose="020F0502020204030203" pitchFamily="34" charset="0"/>
              </a:rPr>
              <a:t>Headley, J T. </a:t>
            </a:r>
            <a:r>
              <a:rPr lang="en-US" b="1" i="1" dirty="0">
                <a:latin typeface="Lato" panose="020F0502020204030203" pitchFamily="34" charset="0"/>
                <a:ea typeface="Lato" panose="020F0502020204030203" pitchFamily="34" charset="0"/>
                <a:cs typeface="Lato" panose="020F0502020204030203" pitchFamily="34" charset="0"/>
              </a:rPr>
              <a:t>The Great Rebellion: A History of the Civil War in the United States.</a:t>
            </a:r>
            <a:r>
              <a:rPr lang="en-US" b="1" dirty="0">
                <a:latin typeface="Lato" panose="020F0502020204030203" pitchFamily="34" charset="0"/>
                <a:ea typeface="Lato" panose="020F0502020204030203" pitchFamily="34" charset="0"/>
                <a:cs typeface="Lato" panose="020F0502020204030203" pitchFamily="34" charset="0"/>
              </a:rPr>
              <a:t> Vol. 1. 2 vols. Washington, D.C.: The National Tribune, 1898. </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b="1"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b="1" dirty="0">
                <a:latin typeface="Lato" panose="020F0502020204030203" pitchFamily="34" charset="0"/>
                <a:ea typeface="Lato" panose="020F0502020204030203" pitchFamily="34" charset="0"/>
                <a:cs typeface="Lato" panose="020F0502020204030203" pitchFamily="34" charset="0"/>
              </a:rPr>
              <a:t>https://www.pbs.org/wnet/african-americans-many-rivers-to-cross/history/which-slave-sailed-himself-to-freedom/</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 name="Google Shape;142;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i="1" dirty="0">
                <a:latin typeface="Lato" panose="020F0502020204030203" pitchFamily="34" charset="0"/>
                <a:ea typeface="Lato" panose="020F0502020204030203" pitchFamily="34" charset="0"/>
                <a:cs typeface="Lato" panose="020F0502020204030203" pitchFamily="34" charset="0"/>
              </a:rPr>
              <a:t>Lineberry, Cate (2017). Be Free or Die: The Amazing Story of Robert Smalls' Escape from Slavery to Union Hero. New York: St. Martin’s Press</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i="1"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i="1" dirty="0">
                <a:latin typeface="Lato" panose="020F0502020204030203" pitchFamily="34" charset="0"/>
                <a:ea typeface="Lato" panose="020F0502020204030203" pitchFamily="34" charset="0"/>
                <a:cs typeface="Lato" panose="020F0502020204030203" pitchFamily="34" charset="0"/>
              </a:rPr>
              <a:t>https://www.nps.gov/people/robert-smalls.htm</a:t>
            </a:r>
            <a:endParaRPr i="1"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endParaRPr i="1"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https://www.pbs.org/wnet/african-americans-many-rivers-to-cross/history/which-slave-sailed-himself-to-freedom/</a:t>
            </a:r>
          </a:p>
          <a:p>
            <a:pPr marL="0" lvl="0" indent="0" algn="l" rtl="0">
              <a:lnSpc>
                <a:spcPct val="117999"/>
              </a:lnSpc>
              <a:spcBef>
                <a:spcPts val="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7999"/>
              </a:lnSpc>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https://live.staticflickr.com/5203/5361078579_d1138d50b6_b.jpg</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spTree>
      <p:nvGrpSpPr>
        <p:cNvPr id="1" name="Shape 9"/>
        <p:cNvGrpSpPr/>
        <p:nvPr/>
      </p:nvGrpSpPr>
      <p:grpSpPr>
        <a:xfrm>
          <a:off x="0" y="0"/>
          <a:ext cx="0" cy="0"/>
          <a:chOff x="0" y="0"/>
          <a:chExt cx="0" cy="0"/>
        </a:xfrm>
      </p:grpSpPr>
      <p:sp>
        <p:nvSpPr>
          <p:cNvPr id="10" name="Google Shape;10;p31"/>
          <p:cNvSpPr txBox="1">
            <a:spLocks noGrp="1"/>
          </p:cNvSpPr>
          <p:nvPr>
            <p:ph type="body" idx="1"/>
          </p:nvPr>
        </p:nvSpPr>
        <p:spPr>
          <a:xfrm>
            <a:off x="20699293" y="955136"/>
            <a:ext cx="3225766" cy="636979"/>
          </a:xfrm>
          <a:prstGeom prst="rect">
            <a:avLst/>
          </a:prstGeom>
          <a:noFill/>
          <a:ln>
            <a:noFill/>
          </a:ln>
        </p:spPr>
        <p:txBody>
          <a:bodyPr spcFirstLastPara="1" wrap="square" lIns="45700" tIns="45700" rIns="45700" bIns="45700" anchor="t" anchorCtr="0">
            <a:normAutofit/>
          </a:bodyPr>
          <a:lstStyle>
            <a:lvl1pPr marL="457200" lvl="0" indent="-228600" algn="r">
              <a:lnSpc>
                <a:spcPct val="100000"/>
              </a:lnSpc>
              <a:spcBef>
                <a:spcPts val="0"/>
              </a:spcBef>
              <a:spcAft>
                <a:spcPts val="0"/>
              </a:spcAft>
              <a:buClr>
                <a:srgbClr val="313653"/>
              </a:buClr>
              <a:buSzPts val="2800"/>
              <a:buFont typeface="Bodoni"/>
              <a:buNone/>
              <a:defRPr sz="2800">
                <a:solidFill>
                  <a:srgbClr val="313653"/>
                </a:solidFill>
                <a:latin typeface="Garamond" panose="02020404030301010803" pitchFamily="18" charset="0"/>
                <a:ea typeface="Garamond" panose="02020404030301010803" pitchFamily="18" charset="0"/>
                <a:cs typeface="Garamond" panose="02020404030301010803" pitchFamily="18" charset="0"/>
                <a:sym typeface="Bodoni"/>
              </a:defRPr>
            </a:lvl1pPr>
            <a:lvl2pPr marL="914400" lvl="1" indent="-369189" algn="l">
              <a:lnSpc>
                <a:spcPct val="150000"/>
              </a:lnSpc>
              <a:spcBef>
                <a:spcPts val="0"/>
              </a:spcBef>
              <a:spcAft>
                <a:spcPts val="0"/>
              </a:spcAft>
              <a:buClr>
                <a:srgbClr val="5E5E5E"/>
              </a:buClr>
              <a:buSzPts val="2214"/>
              <a:buChar char="•"/>
              <a:defRPr/>
            </a:lvl2pPr>
            <a:lvl3pPr marL="1371600" lvl="2" indent="-369189" algn="l">
              <a:lnSpc>
                <a:spcPct val="150000"/>
              </a:lnSpc>
              <a:spcBef>
                <a:spcPts val="0"/>
              </a:spcBef>
              <a:spcAft>
                <a:spcPts val="0"/>
              </a:spcAft>
              <a:buClr>
                <a:srgbClr val="5E5E5E"/>
              </a:buClr>
              <a:buSzPts val="2214"/>
              <a:buChar char="•"/>
              <a:defRPr/>
            </a:lvl3pPr>
            <a:lvl4pPr marL="1828800" lvl="3" indent="-369189" algn="l">
              <a:lnSpc>
                <a:spcPct val="150000"/>
              </a:lnSpc>
              <a:spcBef>
                <a:spcPts val="0"/>
              </a:spcBef>
              <a:spcAft>
                <a:spcPts val="0"/>
              </a:spcAft>
              <a:buClr>
                <a:srgbClr val="5E5E5E"/>
              </a:buClr>
              <a:buSzPts val="2214"/>
              <a:buChar char="•"/>
              <a:defRPr/>
            </a:lvl4pPr>
            <a:lvl5pPr marL="2286000" lvl="4" indent="-369189" algn="l">
              <a:lnSpc>
                <a:spcPct val="150000"/>
              </a:lnSpc>
              <a:spcBef>
                <a:spcPts val="0"/>
              </a:spcBef>
              <a:spcAft>
                <a:spcPts val="0"/>
              </a:spcAft>
              <a:buClr>
                <a:srgbClr val="5E5E5E"/>
              </a:buClr>
              <a:buSzPts val="2214"/>
              <a:buChar char="•"/>
              <a:defRPr/>
            </a:lvl5pPr>
            <a:lvl6pPr marL="2743200" lvl="5" indent="-369189" algn="l">
              <a:lnSpc>
                <a:spcPct val="150000"/>
              </a:lnSpc>
              <a:spcBef>
                <a:spcPts val="0"/>
              </a:spcBef>
              <a:spcAft>
                <a:spcPts val="0"/>
              </a:spcAft>
              <a:buClr>
                <a:srgbClr val="5E5E5E"/>
              </a:buClr>
              <a:buSzPts val="2214"/>
              <a:buChar char="•"/>
              <a:defRPr/>
            </a:lvl6pPr>
            <a:lvl7pPr marL="3200400" lvl="6" indent="-369189" algn="l">
              <a:lnSpc>
                <a:spcPct val="150000"/>
              </a:lnSpc>
              <a:spcBef>
                <a:spcPts val="0"/>
              </a:spcBef>
              <a:spcAft>
                <a:spcPts val="0"/>
              </a:spcAft>
              <a:buClr>
                <a:srgbClr val="5E5E5E"/>
              </a:buClr>
              <a:buSzPts val="2214"/>
              <a:buChar char="•"/>
              <a:defRPr/>
            </a:lvl7pPr>
            <a:lvl8pPr marL="3657600" lvl="7" indent="-369189" algn="l">
              <a:lnSpc>
                <a:spcPct val="150000"/>
              </a:lnSpc>
              <a:spcBef>
                <a:spcPts val="0"/>
              </a:spcBef>
              <a:spcAft>
                <a:spcPts val="0"/>
              </a:spcAft>
              <a:buClr>
                <a:srgbClr val="5E5E5E"/>
              </a:buClr>
              <a:buSzPts val="2214"/>
              <a:buChar char="•"/>
              <a:defRPr/>
            </a:lvl8pPr>
            <a:lvl9pPr marL="4114800" lvl="8" indent="-369189" algn="l">
              <a:lnSpc>
                <a:spcPct val="150000"/>
              </a:lnSpc>
              <a:spcBef>
                <a:spcPts val="0"/>
              </a:spcBef>
              <a:spcAft>
                <a:spcPts val="0"/>
              </a:spcAft>
              <a:buClr>
                <a:srgbClr val="5E5E5E"/>
              </a:buClr>
              <a:buSzPts val="2214"/>
              <a:buChar char="•"/>
              <a:defRPr/>
            </a:lvl9pPr>
          </a:lstStyle>
          <a:p>
            <a:endParaRPr dirty="0"/>
          </a:p>
        </p:txBody>
      </p:sp>
      <p:sp>
        <p:nvSpPr>
          <p:cNvPr id="11" name="Google Shape;11;p31"/>
          <p:cNvSpPr txBox="1">
            <a:spLocks noGrp="1"/>
          </p:cNvSpPr>
          <p:nvPr>
            <p:ph type="title"/>
          </p:nvPr>
        </p:nvSpPr>
        <p:spPr>
          <a:xfrm>
            <a:off x="3657600" y="914400"/>
            <a:ext cx="20358152" cy="1264450"/>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313653"/>
              </a:buClr>
              <a:buSzPts val="7000"/>
              <a:buFont typeface="Bodoni"/>
              <a:buNone/>
              <a:defRPr sz="7000" b="1">
                <a:solidFill>
                  <a:srgbClr val="313653"/>
                </a:solidFill>
                <a:latin typeface="Garamond" panose="02020404030301010803" pitchFamily="18" charset="0"/>
                <a:ea typeface="Garamond" panose="02020404030301010803" pitchFamily="18" charset="0"/>
                <a:cs typeface="Garamond" panose="02020404030301010803" pitchFamily="18" charset="0"/>
                <a:sym typeface="Bodoni"/>
              </a:defRPr>
            </a:lvl1pPr>
            <a:lvl2pPr lvl="1" algn="l">
              <a:lnSpc>
                <a:spcPct val="80000"/>
              </a:lnSpc>
              <a:spcBef>
                <a:spcPts val="0"/>
              </a:spcBef>
              <a:spcAft>
                <a:spcPts val="0"/>
              </a:spcAft>
              <a:buClr>
                <a:srgbClr val="AE4844"/>
              </a:buClr>
              <a:buSzPts val="1800"/>
              <a:buNone/>
              <a:defRPr/>
            </a:lvl2pPr>
            <a:lvl3pPr lvl="2" algn="l">
              <a:lnSpc>
                <a:spcPct val="80000"/>
              </a:lnSpc>
              <a:spcBef>
                <a:spcPts val="0"/>
              </a:spcBef>
              <a:spcAft>
                <a:spcPts val="0"/>
              </a:spcAft>
              <a:buClr>
                <a:srgbClr val="AE4844"/>
              </a:buClr>
              <a:buSzPts val="1800"/>
              <a:buNone/>
              <a:defRPr/>
            </a:lvl3pPr>
            <a:lvl4pPr lvl="3" algn="l">
              <a:lnSpc>
                <a:spcPct val="80000"/>
              </a:lnSpc>
              <a:spcBef>
                <a:spcPts val="0"/>
              </a:spcBef>
              <a:spcAft>
                <a:spcPts val="0"/>
              </a:spcAft>
              <a:buClr>
                <a:srgbClr val="AE4844"/>
              </a:buClr>
              <a:buSzPts val="1800"/>
              <a:buNone/>
              <a:defRPr/>
            </a:lvl4pPr>
            <a:lvl5pPr lvl="4" algn="l">
              <a:lnSpc>
                <a:spcPct val="80000"/>
              </a:lnSpc>
              <a:spcBef>
                <a:spcPts val="0"/>
              </a:spcBef>
              <a:spcAft>
                <a:spcPts val="0"/>
              </a:spcAft>
              <a:buClr>
                <a:srgbClr val="AE4844"/>
              </a:buClr>
              <a:buSzPts val="1800"/>
              <a:buNone/>
              <a:defRPr/>
            </a:lvl5pPr>
            <a:lvl6pPr lvl="5" algn="l">
              <a:lnSpc>
                <a:spcPct val="80000"/>
              </a:lnSpc>
              <a:spcBef>
                <a:spcPts val="0"/>
              </a:spcBef>
              <a:spcAft>
                <a:spcPts val="0"/>
              </a:spcAft>
              <a:buClr>
                <a:srgbClr val="AE4844"/>
              </a:buClr>
              <a:buSzPts val="1800"/>
              <a:buNone/>
              <a:defRPr/>
            </a:lvl6pPr>
            <a:lvl7pPr lvl="6" algn="l">
              <a:lnSpc>
                <a:spcPct val="80000"/>
              </a:lnSpc>
              <a:spcBef>
                <a:spcPts val="0"/>
              </a:spcBef>
              <a:spcAft>
                <a:spcPts val="0"/>
              </a:spcAft>
              <a:buClr>
                <a:srgbClr val="AE4844"/>
              </a:buClr>
              <a:buSzPts val="1800"/>
              <a:buNone/>
              <a:defRPr/>
            </a:lvl7pPr>
            <a:lvl8pPr lvl="7" algn="l">
              <a:lnSpc>
                <a:spcPct val="80000"/>
              </a:lnSpc>
              <a:spcBef>
                <a:spcPts val="0"/>
              </a:spcBef>
              <a:spcAft>
                <a:spcPts val="0"/>
              </a:spcAft>
              <a:buClr>
                <a:srgbClr val="AE4844"/>
              </a:buClr>
              <a:buSzPts val="1800"/>
              <a:buNone/>
              <a:defRPr/>
            </a:lvl8pPr>
            <a:lvl9pPr lvl="8" algn="l">
              <a:lnSpc>
                <a:spcPct val="80000"/>
              </a:lnSpc>
              <a:spcBef>
                <a:spcPts val="0"/>
              </a:spcBef>
              <a:spcAft>
                <a:spcPts val="0"/>
              </a:spcAft>
              <a:buClr>
                <a:srgbClr val="AE4844"/>
              </a:buClr>
              <a:buSzPts val="1800"/>
              <a:buNone/>
              <a:defRPr/>
            </a:lvl9pPr>
          </a:lstStyle>
          <a:p>
            <a:endParaRPr dirty="0"/>
          </a:p>
        </p:txBody>
      </p:sp>
      <p:sp>
        <p:nvSpPr>
          <p:cNvPr id="12" name="Google Shape;12;p31"/>
          <p:cNvSpPr txBox="1">
            <a:spLocks noGrp="1"/>
          </p:cNvSpPr>
          <p:nvPr>
            <p:ph type="body" idx="2"/>
          </p:nvPr>
        </p:nvSpPr>
        <p:spPr>
          <a:xfrm>
            <a:off x="3657600" y="2286000"/>
            <a:ext cx="20358152" cy="1905001"/>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AE4844"/>
              </a:buClr>
              <a:buSzPts val="3000"/>
              <a:buFont typeface="Lato Light"/>
              <a:buNone/>
              <a:defRPr sz="3000">
                <a:solidFill>
                  <a:srgbClr val="AE4844"/>
                </a:solidFill>
                <a:latin typeface="Lato" panose="020F0502020204030203" pitchFamily="34" charset="0"/>
                <a:ea typeface="Lato" panose="020F0502020204030203" pitchFamily="34" charset="0"/>
                <a:cs typeface="Lato" panose="020F0502020204030203" pitchFamily="34" charset="0"/>
                <a:sym typeface="Lato Light"/>
              </a:defRPr>
            </a:lvl1pPr>
            <a:lvl2pPr marL="914400" lvl="1"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2pPr>
            <a:lvl3pPr marL="1371600" lvl="2"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3pPr>
            <a:lvl4pPr marL="1828800" lvl="3"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4pPr>
            <a:lvl5pPr marL="2286000" lvl="4"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5pPr>
            <a:lvl6pPr marL="2743200" lvl="5" indent="-369189" algn="l">
              <a:lnSpc>
                <a:spcPct val="150000"/>
              </a:lnSpc>
              <a:spcBef>
                <a:spcPts val="0"/>
              </a:spcBef>
              <a:spcAft>
                <a:spcPts val="0"/>
              </a:spcAft>
              <a:buClr>
                <a:srgbClr val="5E5E5E"/>
              </a:buClr>
              <a:buSzPts val="2214"/>
              <a:buChar char="•"/>
              <a:defRPr/>
            </a:lvl6pPr>
            <a:lvl7pPr marL="3200400" lvl="6" indent="-369189" algn="l">
              <a:lnSpc>
                <a:spcPct val="150000"/>
              </a:lnSpc>
              <a:spcBef>
                <a:spcPts val="0"/>
              </a:spcBef>
              <a:spcAft>
                <a:spcPts val="0"/>
              </a:spcAft>
              <a:buClr>
                <a:srgbClr val="5E5E5E"/>
              </a:buClr>
              <a:buSzPts val="2214"/>
              <a:buChar char="•"/>
              <a:defRPr/>
            </a:lvl7pPr>
            <a:lvl8pPr marL="3657600" lvl="7" indent="-369189" algn="l">
              <a:lnSpc>
                <a:spcPct val="150000"/>
              </a:lnSpc>
              <a:spcBef>
                <a:spcPts val="0"/>
              </a:spcBef>
              <a:spcAft>
                <a:spcPts val="0"/>
              </a:spcAft>
              <a:buClr>
                <a:srgbClr val="5E5E5E"/>
              </a:buClr>
              <a:buSzPts val="2214"/>
              <a:buChar char="•"/>
              <a:defRPr/>
            </a:lvl8pPr>
            <a:lvl9pPr marL="4114800" lvl="8" indent="-369189" algn="l">
              <a:lnSpc>
                <a:spcPct val="150000"/>
              </a:lnSpc>
              <a:spcBef>
                <a:spcPts val="0"/>
              </a:spcBef>
              <a:spcAft>
                <a:spcPts val="0"/>
              </a:spcAft>
              <a:buClr>
                <a:srgbClr val="5E5E5E"/>
              </a:buClr>
              <a:buSzPts val="2214"/>
              <a:buChar char="•"/>
              <a:defRPr/>
            </a:lvl9pPr>
          </a:lstStyle>
          <a:p>
            <a:endParaRPr dirty="0"/>
          </a:p>
        </p:txBody>
      </p:sp>
      <p:sp>
        <p:nvSpPr>
          <p:cNvPr id="13" name="Google Shape;13;p31"/>
          <p:cNvSpPr/>
          <p:nvPr/>
        </p:nvSpPr>
        <p:spPr>
          <a:xfrm>
            <a:off x="-26571" y="-26571"/>
            <a:ext cx="2585920" cy="13769141"/>
          </a:xfrm>
          <a:prstGeom prst="rect">
            <a:avLst/>
          </a:prstGeom>
          <a:solidFill>
            <a:srgbClr val="313653"/>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EEF56"/>
              </a:buClr>
              <a:buSzPts val="2800"/>
              <a:buFont typeface="Helvetica Neue"/>
              <a:buNone/>
            </a:pPr>
            <a:endParaRPr sz="2800" b="0" i="0" u="none" strike="noStrike" cap="none" dirty="0">
              <a:solidFill>
                <a:srgbClr val="AE4844"/>
              </a:solidFill>
              <a:latin typeface="Garamond" panose="02020404030301010803" pitchFamily="18" charset="0"/>
              <a:ea typeface="Bodoni"/>
              <a:cs typeface="Bodoni"/>
              <a:sym typeface="Bodoni"/>
            </a:endParaRPr>
          </a:p>
        </p:txBody>
      </p:sp>
      <p:pic>
        <p:nvPicPr>
          <p:cNvPr id="14" name="Google Shape;14;p31"/>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824370" y="6088694"/>
            <a:ext cx="8181518" cy="1538611"/>
          </a:xfrm>
          <a:prstGeom prst="rect">
            <a:avLst/>
          </a:prstGeom>
          <a:noFill/>
          <a:ln>
            <a:noFill/>
          </a:ln>
        </p:spPr>
      </p:pic>
      <p:sp>
        <p:nvSpPr>
          <p:cNvPr id="15" name="Google Shape;15;p31"/>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a:lvl1pPr>
            <a:lvl2pPr marL="0" lvl="1" indent="0" algn="ctr">
              <a:lnSpc>
                <a:spcPct val="100000"/>
              </a:lnSpc>
              <a:spcBef>
                <a:spcPts val="0"/>
              </a:spcBef>
              <a:spcAft>
                <a:spcPts val="0"/>
              </a:spcAft>
              <a:buClr>
                <a:srgbClr val="000000"/>
              </a:buClr>
              <a:buSzPts val="1800"/>
              <a:buFont typeface="Helvetica Neue"/>
              <a:buNone/>
              <a:defRPr/>
            </a:lvl2pPr>
            <a:lvl3pPr marL="0" lvl="2" indent="0" algn="ctr">
              <a:lnSpc>
                <a:spcPct val="100000"/>
              </a:lnSpc>
              <a:spcBef>
                <a:spcPts val="0"/>
              </a:spcBef>
              <a:spcAft>
                <a:spcPts val="0"/>
              </a:spcAft>
              <a:buClr>
                <a:srgbClr val="000000"/>
              </a:buClr>
              <a:buSzPts val="1800"/>
              <a:buFont typeface="Helvetica Neue"/>
              <a:buNone/>
              <a:defRPr/>
            </a:lvl3pPr>
            <a:lvl4pPr marL="0" lvl="3" indent="0" algn="ctr">
              <a:lnSpc>
                <a:spcPct val="100000"/>
              </a:lnSpc>
              <a:spcBef>
                <a:spcPts val="0"/>
              </a:spcBef>
              <a:spcAft>
                <a:spcPts val="0"/>
              </a:spcAft>
              <a:buClr>
                <a:srgbClr val="000000"/>
              </a:buClr>
              <a:buSzPts val="1800"/>
              <a:buFont typeface="Helvetica Neue"/>
              <a:buNone/>
              <a:defRPr/>
            </a:lvl4pPr>
            <a:lvl5pPr marL="0" lvl="4" indent="0" algn="ctr">
              <a:lnSpc>
                <a:spcPct val="100000"/>
              </a:lnSpc>
              <a:spcBef>
                <a:spcPts val="0"/>
              </a:spcBef>
              <a:spcAft>
                <a:spcPts val="0"/>
              </a:spcAft>
              <a:buClr>
                <a:srgbClr val="000000"/>
              </a:buClr>
              <a:buSzPts val="1800"/>
              <a:buFont typeface="Helvetica Neue"/>
              <a:buNone/>
              <a:defRPr/>
            </a:lvl5pPr>
            <a:lvl6pPr marL="0" lvl="5" indent="0" algn="ctr">
              <a:lnSpc>
                <a:spcPct val="100000"/>
              </a:lnSpc>
              <a:spcBef>
                <a:spcPts val="0"/>
              </a:spcBef>
              <a:spcAft>
                <a:spcPts val="0"/>
              </a:spcAft>
              <a:buClr>
                <a:srgbClr val="000000"/>
              </a:buClr>
              <a:buSzPts val="1800"/>
              <a:buFont typeface="Helvetica Neue"/>
              <a:buNone/>
              <a:defRPr/>
            </a:lvl6pPr>
            <a:lvl7pPr marL="0" lvl="6" indent="0" algn="ctr">
              <a:lnSpc>
                <a:spcPct val="100000"/>
              </a:lnSpc>
              <a:spcBef>
                <a:spcPts val="0"/>
              </a:spcBef>
              <a:spcAft>
                <a:spcPts val="0"/>
              </a:spcAft>
              <a:buClr>
                <a:srgbClr val="000000"/>
              </a:buClr>
              <a:buSzPts val="1800"/>
              <a:buFont typeface="Helvetica Neue"/>
              <a:buNone/>
              <a:defRPr/>
            </a:lvl7pPr>
            <a:lvl8pPr marL="0" lvl="7" indent="0" algn="ctr">
              <a:lnSpc>
                <a:spcPct val="100000"/>
              </a:lnSpc>
              <a:spcBef>
                <a:spcPts val="0"/>
              </a:spcBef>
              <a:spcAft>
                <a:spcPts val="0"/>
              </a:spcAft>
              <a:buClr>
                <a:srgbClr val="000000"/>
              </a:buClr>
              <a:buSzPts val="1800"/>
              <a:buFont typeface="Helvetica Neue"/>
              <a:buNone/>
              <a:defRPr/>
            </a:lvl8pPr>
            <a:lvl9pPr marL="0" lvl="8" indent="0" algn="ctr">
              <a:lnSpc>
                <a:spcPct val="100000"/>
              </a:lnSpc>
              <a:spcBef>
                <a:spcPts val="0"/>
              </a:spcBef>
              <a:spcAft>
                <a:spcPts val="0"/>
              </a:spcAft>
              <a:buClr>
                <a:srgbClr val="000000"/>
              </a:buClr>
              <a:buSzPts val="1800"/>
              <a:buFont typeface="Helvetica Neue"/>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30"/>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endParaRPr dirty="0"/>
          </a:p>
        </p:txBody>
      </p:sp>
      <p:sp>
        <p:nvSpPr>
          <p:cNvPr id="7" name="Google Shape;7;p30"/>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endParaRPr/>
          </a:p>
        </p:txBody>
      </p:sp>
      <p:sp>
        <p:nvSpPr>
          <p:cNvPr id="8" name="Google Shape;8;p30"/>
          <p:cNvSpPr txBox="1">
            <a:spLocks noGrp="1"/>
          </p:cNvSpPr>
          <p:nvPr>
            <p:ph type="sldNum" idx="12"/>
          </p:nvPr>
        </p:nvSpPr>
        <p:spPr>
          <a:xfrm>
            <a:off x="12001499" y="13076008"/>
            <a:ext cx="368505" cy="379591"/>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fld id="{00000000-1234-1234-1234-123412341234}" type="slidenum">
              <a:rPr lang="en-US" smtClean="0"/>
              <a:pPr/>
              <a:t>‹#›</a:t>
            </a:fld>
            <a:endParaRPr lang="en-US" dirty="0"/>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youtu.be/5XY0Lumu1Q8"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a:spLocks noGrp="1"/>
          </p:cNvSpPr>
          <p:nvPr>
            <p:ph type="ctrTitle" idx="4294967295"/>
          </p:nvPr>
        </p:nvSpPr>
        <p:spPr>
          <a:xfrm>
            <a:off x="3657600" y="914400"/>
            <a:ext cx="95868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u="none" strike="noStrike" cap="none" dirty="0">
                <a:solidFill>
                  <a:srgbClr val="313653"/>
                </a:solidFill>
                <a:latin typeface="Garamond" panose="02020404030301010803" pitchFamily="18" charset="0"/>
                <a:ea typeface="Bodoni"/>
                <a:cs typeface="Bodoni"/>
                <a:sym typeface="Bodoni"/>
              </a:rPr>
              <a:t>Robert Smalls</a:t>
            </a:r>
            <a:br>
              <a:rPr lang="en-US" sz="7200" b="1" i="0" u="none" strike="noStrike" cap="none" dirty="0">
                <a:solidFill>
                  <a:srgbClr val="313653"/>
                </a:solidFill>
                <a:latin typeface="Garamond" panose="02020404030301010803" pitchFamily="18" charset="0"/>
                <a:ea typeface="Bodoni"/>
                <a:cs typeface="Bodoni"/>
                <a:sym typeface="Bodoni"/>
              </a:rPr>
            </a:br>
            <a:r>
              <a:rPr lang="en-US" sz="4800" b="1" u="none" strike="noStrike" cap="none" dirty="0">
                <a:solidFill>
                  <a:srgbClr val="313653"/>
                </a:solidFill>
                <a:latin typeface="Garamond" panose="02020404030301010803" pitchFamily="18" charset="0"/>
                <a:ea typeface="Bodoni"/>
                <a:cs typeface="Bodoni"/>
                <a:sym typeface="Bodoni"/>
              </a:rPr>
              <a:t>Fearless Defender of Black America</a:t>
            </a: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68" name="Google Shape;68;p1"/>
          <p:cNvSpPr txBox="1"/>
          <p:nvPr/>
        </p:nvSpPr>
        <p:spPr>
          <a:xfrm>
            <a:off x="3657600" y="3508388"/>
            <a:ext cx="3119444" cy="1149033"/>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4000"/>
              <a:buFont typeface="Lato"/>
              <a:buNone/>
            </a:pPr>
            <a:r>
              <a:rPr lang="en-US" sz="4000" b="1" i="0" u="none" strike="noStrike" cap="none" dirty="0">
                <a:solidFill>
                  <a:srgbClr val="AE4844"/>
                </a:solidFill>
                <a:latin typeface="Lato"/>
                <a:ea typeface="Lato"/>
                <a:cs typeface="Lato"/>
                <a:sym typeface="Lato"/>
              </a:rPr>
              <a:t>1839 – 1915</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Garamond" panose="02020404030301010803" pitchFamily="18" charset="0"/>
              <a:ea typeface="Bodoni"/>
              <a:cs typeface="Bodoni"/>
              <a:sym typeface="Bodoni"/>
            </a:endParaRPr>
          </a:p>
        </p:txBody>
      </p:sp>
      <p:sp>
        <p:nvSpPr>
          <p:cNvPr id="69" name="Google Shape;69;p1"/>
          <p:cNvSpPr txBox="1"/>
          <p:nvPr/>
        </p:nvSpPr>
        <p:spPr>
          <a:xfrm>
            <a:off x="5125215" y="4835841"/>
            <a:ext cx="7066785" cy="5698116"/>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200"/>
              <a:buFont typeface="Lato"/>
              <a:buNone/>
            </a:pPr>
            <a:r>
              <a:rPr lang="en-US" sz="4000" b="0" i="0" u="none" strike="noStrike" cap="none" dirty="0">
                <a:solidFill>
                  <a:srgbClr val="AE4844"/>
                </a:solidFill>
                <a:latin typeface="Lato" panose="020B0604020202020204" charset="0"/>
                <a:ea typeface="Lato"/>
                <a:cs typeface="Lato" panose="020B0604020202020204" charset="0"/>
                <a:sym typeface="Lato"/>
              </a:rPr>
              <a:t>Civil War Hero</a:t>
            </a:r>
            <a:endParaRPr sz="4000" dirty="0">
              <a:latin typeface="Lato" panose="020B0604020202020204" charset="0"/>
              <a:ea typeface="Lato" panose="020F0502020204030203" pitchFamily="34" charset="0"/>
              <a:cs typeface="Lato" panose="020B0604020202020204" charset="0"/>
            </a:endParaRPr>
          </a:p>
          <a:p>
            <a:pPr marL="0" marR="0" lvl="0" indent="0" algn="l" rtl="0">
              <a:lnSpc>
                <a:spcPct val="200000"/>
              </a:lnSpc>
              <a:spcBef>
                <a:spcPts val="0"/>
              </a:spcBef>
              <a:spcAft>
                <a:spcPts val="0"/>
              </a:spcAft>
              <a:buClr>
                <a:srgbClr val="AE4844"/>
              </a:buClr>
              <a:buSzPts val="3200"/>
              <a:buFont typeface="Bodoni"/>
              <a:buNone/>
            </a:pPr>
            <a:endParaRPr sz="40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200"/>
              <a:buFont typeface="Lato"/>
              <a:buNone/>
            </a:pPr>
            <a:r>
              <a:rPr lang="en-US" sz="4000" b="0" i="0" u="none" strike="noStrike" cap="none" dirty="0">
                <a:solidFill>
                  <a:srgbClr val="AE4844"/>
                </a:solidFill>
                <a:latin typeface="Lato" panose="020B0604020202020204" charset="0"/>
                <a:ea typeface="Lato"/>
                <a:cs typeface="Lato" panose="020B0604020202020204" charset="0"/>
                <a:sym typeface="Lato"/>
              </a:rPr>
              <a:t>United States Congressman</a:t>
            </a:r>
            <a:endParaRPr sz="40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200"/>
              <a:buFont typeface="Bodoni"/>
              <a:buNone/>
            </a:pPr>
            <a:endParaRPr sz="40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200"/>
              <a:buFont typeface="Bodoni"/>
              <a:buNone/>
            </a:pPr>
            <a:endParaRPr sz="40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200"/>
              <a:buFont typeface="Lato"/>
              <a:buNone/>
            </a:pPr>
            <a:r>
              <a:rPr lang="en-US" sz="4000" b="0" i="0" u="none" strike="noStrike" cap="none" dirty="0">
                <a:solidFill>
                  <a:srgbClr val="AE4844"/>
                </a:solidFill>
                <a:latin typeface="Lato" panose="020B0604020202020204" charset="0"/>
                <a:ea typeface="Lato"/>
                <a:cs typeface="Lato" panose="020B0604020202020204" charset="0"/>
                <a:sym typeface="Lato"/>
              </a:rPr>
              <a:t>Ex-slave Turned Entrepreneur</a:t>
            </a:r>
            <a:endParaRPr sz="40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200"/>
              <a:buFont typeface="Bodoni"/>
              <a:buNone/>
            </a:pPr>
            <a:endParaRPr sz="40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200"/>
              <a:buFont typeface="Bodoni"/>
              <a:buNone/>
            </a:pPr>
            <a:endParaRPr sz="40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200"/>
              <a:buFont typeface="Lato"/>
              <a:buNone/>
            </a:pPr>
            <a:r>
              <a:rPr lang="en-US" sz="4000" b="0" i="0" u="none" strike="noStrike" cap="none" dirty="0">
                <a:solidFill>
                  <a:srgbClr val="AE4844"/>
                </a:solidFill>
                <a:latin typeface="Lato" panose="020B0604020202020204" charset="0"/>
                <a:ea typeface="Lato"/>
                <a:cs typeface="Lato" panose="020B0604020202020204" charset="0"/>
                <a:sym typeface="Lato"/>
              </a:rPr>
              <a:t>Gullah Statesman</a:t>
            </a:r>
            <a:endParaRPr sz="40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2800"/>
              <a:buFont typeface="Bodoni"/>
              <a:buNone/>
            </a:pPr>
            <a:endParaRPr sz="2800" b="0" i="0" u="none" strike="sng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Lato"/>
              <a:ea typeface="Lato"/>
              <a:cs typeface="Lato"/>
              <a:sym typeface="Lato"/>
            </a:endParaRPr>
          </a:p>
        </p:txBody>
      </p:sp>
      <p:pic>
        <p:nvPicPr>
          <p:cNvPr id="70" name="Google Shape;70;p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4991471" y="1699242"/>
            <a:ext cx="8143590" cy="10317515"/>
          </a:xfrm>
          <a:prstGeom prst="rect">
            <a:avLst/>
          </a:prstGeom>
          <a:noFill/>
          <a:ln w="22225" cap="flat" cmpd="sng">
            <a:solidFill>
              <a:srgbClr val="151515"/>
            </a:solidFill>
            <a:prstDash val="solid"/>
            <a:round/>
            <a:headEnd type="none" w="sm" len="sm"/>
            <a:tailEnd type="none" w="sm" len="sm"/>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0"/>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u="none" strike="noStrike" cap="none" dirty="0">
                <a:solidFill>
                  <a:srgbClr val="313653"/>
                </a:solidFill>
                <a:latin typeface="Garamond" panose="02020404030301010803" pitchFamily="18" charset="0"/>
                <a:ea typeface="Bodoni"/>
                <a:cs typeface="Bodoni"/>
                <a:sym typeface="Bodoni"/>
              </a:rPr>
              <a:t>May 13, 1862: Almost Free</a:t>
            </a:r>
            <a:endParaRPr sz="7000" b="1" u="none" strike="noStrike" cap="none" dirty="0">
              <a:solidFill>
                <a:srgbClr val="313653"/>
              </a:solidFill>
              <a:latin typeface="Garamond" panose="02020404030301010803" pitchFamily="18" charset="0"/>
              <a:ea typeface="Bodoni"/>
              <a:cs typeface="Bodoni"/>
              <a:sym typeface="Bodoni"/>
            </a:endParaRPr>
          </a:p>
        </p:txBody>
      </p:sp>
      <p:sp>
        <p:nvSpPr>
          <p:cNvPr id="154" name="Google Shape;154;p10"/>
          <p:cNvSpPr txBox="1"/>
          <p:nvPr/>
        </p:nvSpPr>
        <p:spPr>
          <a:xfrm>
            <a:off x="3657600" y="2507032"/>
            <a:ext cx="18687606" cy="1979758"/>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most perilous moment came when Smalls sailed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past heavily-armed Fort Sumter at 4:30 a.m. To the shock of his companions, Smalls navigated close to the fort, knowing that keeping his distance would arouse the soldiers’ suspicions. Historian Cate Lineberry described the tense exchange in her book </a:t>
            </a:r>
            <a:r>
              <a:rPr lang="en-US" sz="3600" b="0" i="1" u="none" strike="noStrike" cap="none" dirty="0">
                <a:solidFill>
                  <a:srgbClr val="AE4844"/>
                </a:solidFill>
                <a:latin typeface="Lato"/>
                <a:ea typeface="Lato"/>
                <a:cs typeface="Lato"/>
                <a:sym typeface="Lato"/>
              </a:rPr>
              <a:t>Be Free or Die </a:t>
            </a:r>
            <a:r>
              <a:rPr lang="en-US" sz="3600" b="0" i="0" u="none" strike="noStrike" cap="none" dirty="0">
                <a:solidFill>
                  <a:srgbClr val="AE4844"/>
                </a:solidFill>
                <a:latin typeface="Lato"/>
                <a:ea typeface="Lato"/>
                <a:cs typeface="Lato"/>
                <a:sym typeface="Lato"/>
              </a:rPr>
              <a:t>(2017):</a:t>
            </a: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sp>
        <p:nvSpPr>
          <p:cNvPr id="155" name="Google Shape;155;p10"/>
          <p:cNvSpPr txBox="1"/>
          <p:nvPr/>
        </p:nvSpPr>
        <p:spPr>
          <a:xfrm>
            <a:off x="3657600" y="5487279"/>
            <a:ext cx="9077325" cy="1979758"/>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steered the ship along its normal path, slowly, as though he were merely enjoying the early morning air and in no particular hurry. When Fort Sumter flashed the challenge signal, Smalls again gave the correct hand signs. There was a long pause. The fort didn’t immediately respond, and Smalls now expected cannon fire to shred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at any moment. Finally, the fort signaled that all was well, and Smalls sailed his ship out of the harbor.”</a:t>
            </a: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pic>
        <p:nvPicPr>
          <p:cNvPr id="156" name="Google Shape;156;p10"/>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13462487" y="5487279"/>
            <a:ext cx="9346232" cy="7353665"/>
          </a:xfrm>
          <a:prstGeom prst="rect">
            <a:avLst/>
          </a:prstGeom>
          <a:noFill/>
          <a:ln w="9525" cap="flat" cmpd="sng">
            <a:solidFill>
              <a:srgbClr val="151515"/>
            </a:solidFill>
            <a:prstDash val="solid"/>
            <a:round/>
            <a:headEnd type="none" w="sm" len="sm"/>
            <a:tailEnd type="none" w="sm" len="sm"/>
          </a:ln>
        </p:spPr>
      </p:pic>
      <p:sp>
        <p:nvSpPr>
          <p:cNvPr id="157" name="Google Shape;157;p10"/>
          <p:cNvSpPr txBox="1"/>
          <p:nvPr/>
        </p:nvSpPr>
        <p:spPr>
          <a:xfrm>
            <a:off x="3657600" y="12356329"/>
            <a:ext cx="9277225" cy="482183"/>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The </a:t>
            </a:r>
            <a:r>
              <a:rPr lang="en-US" sz="2800" b="0" i="0" u="none" strike="noStrike" cap="none" dirty="0">
                <a:solidFill>
                  <a:schemeClr val="dk2"/>
                </a:solidFill>
                <a:latin typeface="Lato"/>
                <a:ea typeface="Lato"/>
                <a:cs typeface="Lato"/>
                <a:sym typeface="Lato"/>
              </a:rPr>
              <a:t>Planter </a:t>
            </a:r>
            <a:r>
              <a:rPr lang="en-US" sz="2800" b="0" i="1" u="none" strike="noStrike" cap="none" dirty="0">
                <a:solidFill>
                  <a:schemeClr val="dk2"/>
                </a:solidFill>
                <a:latin typeface="Lato"/>
                <a:ea typeface="Lato"/>
                <a:cs typeface="Lato"/>
                <a:sym typeface="Lato"/>
              </a:rPr>
              <a:t>loaded with 1000 bales of cotton, c. 1860</a:t>
            </a:r>
            <a:r>
              <a:rPr lang="en-US" sz="2800" b="0" i="0" u="none" strike="noStrike" cap="none" dirty="0">
                <a:solidFill>
                  <a:schemeClr val="dk2"/>
                </a:solidFill>
                <a:latin typeface="Lato"/>
                <a:ea typeface="Lato"/>
                <a:cs typeface="Lato"/>
                <a:sym typeface="Lato"/>
              </a:rPr>
              <a:t>.</a:t>
            </a:r>
            <a:endParaRPr sz="2800" b="0" i="1" u="none" strike="noStrike" cap="none" dirty="0">
              <a:solidFill>
                <a:schemeClr val="dk2"/>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anim calcmode="lin" valueType="num">
                                      <p:cBhvr>
                                        <p:cTn id="8" dur="1000" fill="hold"/>
                                        <p:tgtEl>
                                          <p:spTgt spid="155"/>
                                        </p:tgtEl>
                                        <p:attrNameLst>
                                          <p:attrName>ppt_x</p:attrName>
                                        </p:attrNameLst>
                                      </p:cBhvr>
                                      <p:tavLst>
                                        <p:tav tm="0">
                                          <p:val>
                                            <p:strVal val="#ppt_x"/>
                                          </p:val>
                                        </p:tav>
                                        <p:tav tm="100000">
                                          <p:val>
                                            <p:strVal val="#ppt_x"/>
                                          </p:val>
                                        </p:tav>
                                      </p:tavLst>
                                    </p:anim>
                                    <p:anim calcmode="lin" valueType="num">
                                      <p:cBhvr>
                                        <p:cTn id="9" dur="1000" fill="hold"/>
                                        <p:tgtEl>
                                          <p:spTgt spid="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1"/>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a:lnSpc>
                <a:spcPct val="106111"/>
              </a:lnSpc>
              <a:buClr>
                <a:srgbClr val="313653"/>
              </a:buClr>
              <a:buSzPts val="7200"/>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May 13, 1862: Reaching the USS </a:t>
            </a:r>
            <a:r>
              <a:rPr lang="en-US" sz="7200" b="1" i="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Onward</a:t>
            </a: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endParaRPr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endParaRPr>
          </a:p>
        </p:txBody>
      </p:sp>
      <p:sp>
        <p:nvSpPr>
          <p:cNvPr id="163" name="Google Shape;163;p11"/>
          <p:cNvSpPr txBox="1"/>
          <p:nvPr/>
        </p:nvSpPr>
        <p:spPr>
          <a:xfrm>
            <a:off x="11920493" y="4780667"/>
            <a:ext cx="1064447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captain of the </a:t>
            </a:r>
            <a:r>
              <a:rPr lang="en-US" sz="3600" b="0" i="1" u="none" strike="noStrike" cap="none" dirty="0">
                <a:solidFill>
                  <a:srgbClr val="AE4844"/>
                </a:solidFill>
                <a:latin typeface="Lato"/>
                <a:ea typeface="Lato"/>
                <a:cs typeface="Lato"/>
                <a:sym typeface="Lato"/>
              </a:rPr>
              <a:t>Onward</a:t>
            </a:r>
            <a:r>
              <a:rPr lang="en-US" sz="3600" b="0" i="0" u="none" strike="noStrike" cap="none" dirty="0">
                <a:solidFill>
                  <a:srgbClr val="AE4844"/>
                </a:solidFill>
                <a:latin typeface="Lato"/>
                <a:ea typeface="Lato"/>
                <a:cs typeface="Lato"/>
                <a:sym typeface="Lato"/>
              </a:rPr>
              <a:t> reported that once the “</a:t>
            </a:r>
            <a:r>
              <a:rPr lang="en-US" sz="3600" b="1" i="0" u="none" strike="noStrike" cap="none" dirty="0">
                <a:solidFill>
                  <a:srgbClr val="AE4844"/>
                </a:solidFill>
                <a:latin typeface="Lato"/>
                <a:ea typeface="Lato"/>
                <a:cs typeface="Lato"/>
                <a:sym typeface="Lato"/>
              </a:rPr>
              <a:t>contraband</a:t>
            </a:r>
            <a:r>
              <a:rPr lang="en-US" sz="3600" b="0" i="0" u="none" strike="noStrike" cap="none" dirty="0">
                <a:solidFill>
                  <a:srgbClr val="AE4844"/>
                </a:solidFill>
                <a:latin typeface="Lato"/>
                <a:ea typeface="Lato"/>
                <a:cs typeface="Lato"/>
                <a:sym typeface="Lato"/>
              </a:rPr>
              <a:t>” aboard the </a:t>
            </a:r>
            <a:r>
              <a:rPr lang="en-US" sz="3600" b="0" i="1" u="none" strike="noStrike" cap="none" dirty="0">
                <a:solidFill>
                  <a:srgbClr val="AE4844"/>
                </a:solidFill>
                <a:latin typeface="Lato"/>
                <a:ea typeface="Lato"/>
                <a:cs typeface="Lato"/>
                <a:sym typeface="Lato"/>
              </a:rPr>
              <a:t>Planter </a:t>
            </a:r>
            <a:r>
              <a:rPr lang="en-US" sz="3600" b="0" i="0" u="none" strike="noStrike" cap="none" dirty="0">
                <a:solidFill>
                  <a:srgbClr val="AE4844"/>
                </a:solidFill>
                <a:latin typeface="Lato"/>
                <a:ea typeface="Lato"/>
                <a:cs typeface="Lato"/>
                <a:sym typeface="Lato"/>
              </a:rPr>
              <a:t>realized they would not be fired upon, they rushed on deck, dancing in celebration of their new freedom and cursing Fort Sumter in the distance. Smalls himself stepped out and proclaimed: “Good morning, sir! I’ve brought you some of the old United States guns, sir.”</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This event caused a sensation among the Union Navy. Admiral Samuel Francis DuPont was especially impressed by Smalls, who had not only captured enemy weapons but provided detailed intelligence about the Confederate naval actions he had observed in his year aboard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a:t>
            </a:r>
            <a:endParaRPr dirty="0">
              <a:latin typeface="Lato" panose="020F0502020204030203" pitchFamily="34" charset="0"/>
              <a:ea typeface="Lato" panose="020F0502020204030203" pitchFamily="34" charset="0"/>
              <a:cs typeface="Lato" panose="020F0502020204030203" pitchFamily="34" charset="0"/>
            </a:endParaRPr>
          </a:p>
        </p:txBody>
      </p:sp>
      <p:sp>
        <p:nvSpPr>
          <p:cNvPr id="164" name="Google Shape;164;p11"/>
          <p:cNvSpPr txBox="1"/>
          <p:nvPr/>
        </p:nvSpPr>
        <p:spPr>
          <a:xfrm>
            <a:off x="3657600" y="2622368"/>
            <a:ext cx="1890736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Once out of range of Fort Sumter’s guns, Smalls raised a bedsheet Harriet had brought along – a white flag of surrender – and approached the blockade fleet. Luckily, they arrived just as the sun was rising, ensuring that the “flag” was seen by crewman of the USS </a:t>
            </a:r>
            <a:r>
              <a:rPr lang="en-US" sz="3600" b="0" i="1" u="none" strike="noStrike" cap="none" dirty="0">
                <a:solidFill>
                  <a:srgbClr val="AE4844"/>
                </a:solidFill>
                <a:latin typeface="Lato"/>
                <a:ea typeface="Lato"/>
                <a:cs typeface="Lato"/>
                <a:sym typeface="Lato"/>
              </a:rPr>
              <a:t>Onward</a:t>
            </a:r>
            <a:r>
              <a:rPr lang="en-US" sz="3600" b="0" i="0" u="none" strike="noStrike" cap="none" dirty="0">
                <a:solidFill>
                  <a:srgbClr val="AE4844"/>
                </a:solidFill>
                <a:latin typeface="Lato"/>
                <a:ea typeface="Lato"/>
                <a:cs typeface="Lato"/>
                <a:sym typeface="Lato"/>
              </a:rPr>
              <a:t>.</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65" name="Google Shape;165;p11"/>
          <p:cNvPicPr preferRelativeResize="0"/>
          <p:nvPr/>
        </p:nvPicPr>
        <p:blipFill rotWithShape="1">
          <a:blip r:embed="rId3">
            <a:alphaModFix/>
            <a:extLst>
              <a:ext uri="{28A0092B-C50C-407E-A947-70E740481C1C}">
                <a14:useLocalDpi xmlns:a14="http://schemas.microsoft.com/office/drawing/2010/main" val="0"/>
              </a:ext>
            </a:extLst>
          </a:blip>
          <a:srcRect t="-2646"/>
          <a:stretch/>
        </p:blipFill>
        <p:spPr>
          <a:xfrm>
            <a:off x="3657600" y="5060255"/>
            <a:ext cx="7392207" cy="6510456"/>
          </a:xfrm>
          <a:prstGeom prst="rect">
            <a:avLst/>
          </a:prstGeom>
          <a:solidFill>
            <a:srgbClr val="FFFFFF"/>
          </a:solidFill>
          <a:ln w="9525" cap="flat" cmpd="sng">
            <a:noFill/>
            <a:prstDash val="solid"/>
            <a:round/>
            <a:headEnd type="none" w="sm" len="sm"/>
            <a:tailEnd type="none" w="sm" len="sm"/>
          </a:ln>
        </p:spPr>
      </p:pic>
      <p:sp>
        <p:nvSpPr>
          <p:cNvPr id="166" name="Google Shape;166;p11"/>
          <p:cNvSpPr txBox="1"/>
          <p:nvPr/>
        </p:nvSpPr>
        <p:spPr>
          <a:xfrm>
            <a:off x="3977408" y="11646174"/>
            <a:ext cx="6752590"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Illustration of Smalls shortly after his escape. </a:t>
            </a:r>
            <a:endParaRPr sz="2800" dirty="0">
              <a:latin typeface="Lato" panose="020F0502020204030203" pitchFamily="34" charset="0"/>
              <a:ea typeface="Lato" panose="020F0502020204030203" pitchFamily="34" charset="0"/>
              <a:cs typeface="Lato" panose="020F0502020204030203" pitchFamily="34" charset="0"/>
            </a:endParaRPr>
          </a:p>
          <a:p>
            <a:pPr marL="0" marR="0" lvl="0" indent="0" algn="ctr" rtl="0">
              <a:lnSpc>
                <a:spcPct val="100000"/>
              </a:lnSpc>
              <a:spcBef>
                <a:spcPts val="0"/>
              </a:spcBef>
              <a:spcAft>
                <a:spcPts val="0"/>
              </a:spcAft>
              <a:buClr>
                <a:schemeClr val="dk2"/>
              </a:buClr>
              <a:buSzPts val="2400"/>
              <a:buFont typeface="Lato"/>
              <a:buNone/>
            </a:pP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Source: Harper’s Weekly</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(1862).</a:t>
            </a:r>
            <a:endParaRPr sz="28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
                                            <p:txEl>
                                              <p:pRg st="0" end="0"/>
                                            </p:txEl>
                                          </p:spTgt>
                                        </p:tgtEl>
                                        <p:attrNameLst>
                                          <p:attrName>style.visibility</p:attrName>
                                        </p:attrNameLst>
                                      </p:cBhvr>
                                      <p:to>
                                        <p:strVal val="visible"/>
                                      </p:to>
                                    </p:set>
                                    <p:animEffect transition="in" filter="fade">
                                      <p:cBhvr>
                                        <p:cTn id="7" dur="500"/>
                                        <p:tgtEl>
                                          <p:spTgt spid="1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
                                            <p:txEl>
                                              <p:pRg st="2" end="2"/>
                                            </p:txEl>
                                          </p:spTgt>
                                        </p:tgtEl>
                                        <p:attrNameLst>
                                          <p:attrName>style.visibility</p:attrName>
                                        </p:attrNameLst>
                                      </p:cBhvr>
                                      <p:to>
                                        <p:strVal val="visible"/>
                                      </p:to>
                                    </p:set>
                                    <p:animEffect transition="in" filter="fade">
                                      <p:cBhvr>
                                        <p:cTn id="12" dur="500"/>
                                        <p:tgtEl>
                                          <p:spTgt spid="1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12"/>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861"/>
          <a:stretch/>
        </p:blipFill>
        <p:spPr>
          <a:xfrm>
            <a:off x="15762682" y="2064997"/>
            <a:ext cx="7921305" cy="10975683"/>
          </a:xfrm>
          <a:prstGeom prst="rect">
            <a:avLst/>
          </a:prstGeom>
          <a:noFill/>
          <a:ln>
            <a:noFill/>
          </a:ln>
          <a:effectLst>
            <a:softEdge rad="63500"/>
          </a:effectLst>
        </p:spPr>
      </p:pic>
      <p:sp>
        <p:nvSpPr>
          <p:cNvPr id="172" name="Google Shape;172;p12"/>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Celebrated Hero of the Union Cause</a:t>
            </a: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endParaRPr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endParaRPr>
          </a:p>
        </p:txBody>
      </p:sp>
      <p:sp>
        <p:nvSpPr>
          <p:cNvPr id="173" name="Google Shape;173;p12"/>
          <p:cNvSpPr txBox="1"/>
          <p:nvPr/>
        </p:nvSpPr>
        <p:spPr>
          <a:xfrm>
            <a:off x="3657600" y="5927780"/>
            <a:ext cx="11332037"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DuPont made Robert Smalls the captain of the </a:t>
            </a:r>
            <a:r>
              <a:rPr lang="en-US" sz="3600" b="0" i="1" u="none" strike="noStrike" cap="none" dirty="0">
                <a:solidFill>
                  <a:srgbClr val="AE4844"/>
                </a:solidFill>
                <a:latin typeface="Lato" panose="020B0604020202020204" charset="0"/>
                <a:ea typeface="Lato"/>
                <a:cs typeface="Lato" panose="020B0604020202020204" charset="0"/>
                <a:sym typeface="Lato"/>
              </a:rPr>
              <a:t>Planter,  </a:t>
            </a:r>
            <a:r>
              <a:rPr lang="en-US" sz="3600" b="0" i="0" u="none" strike="noStrike" cap="none" dirty="0">
                <a:solidFill>
                  <a:srgbClr val="AE4844"/>
                </a:solidFill>
                <a:latin typeface="Lato" panose="020B0604020202020204" charset="0"/>
                <a:ea typeface="Lato"/>
                <a:cs typeface="Lato" panose="020B0604020202020204" charset="0"/>
                <a:sym typeface="Lato"/>
              </a:rPr>
              <a:t>and he spent the remaining war years serving the Union cause as both sailor and public speaker. Smalls toured the North recounting his adventures to and raising money for freed slaves; he also piloted the ironclad USS </a:t>
            </a:r>
            <a:r>
              <a:rPr lang="en-US" sz="3600" b="0" i="1" u="none" strike="noStrike" cap="none" dirty="0">
                <a:solidFill>
                  <a:srgbClr val="AE4844"/>
                </a:solidFill>
                <a:latin typeface="Lato" panose="020B0604020202020204" charset="0"/>
                <a:ea typeface="Lato"/>
                <a:cs typeface="Lato" panose="020B0604020202020204" charset="0"/>
                <a:sym typeface="Lato"/>
              </a:rPr>
              <a:t>Keokuk</a:t>
            </a:r>
            <a:r>
              <a:rPr lang="en-US" sz="3600" b="0" i="0" u="none" strike="noStrike" cap="none" dirty="0">
                <a:solidFill>
                  <a:srgbClr val="AE4844"/>
                </a:solidFill>
                <a:latin typeface="Lato" panose="020B0604020202020204" charset="0"/>
                <a:ea typeface="Lato"/>
                <a:cs typeface="Lato" panose="020B0604020202020204" charset="0"/>
                <a:sym typeface="Lato"/>
              </a:rPr>
              <a:t> and other Union vessels in battle. </a:t>
            </a:r>
            <a:endParaRPr sz="36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In the final months of the war, Smalls piloted the </a:t>
            </a:r>
            <a:r>
              <a:rPr lang="en-US" sz="3600" b="0" i="1" u="none" strike="noStrike" cap="none" dirty="0">
                <a:solidFill>
                  <a:srgbClr val="AE4844"/>
                </a:solidFill>
                <a:latin typeface="Lato" panose="020B0604020202020204" charset="0"/>
                <a:ea typeface="Lato"/>
                <a:cs typeface="Lato" panose="020B0604020202020204" charset="0"/>
                <a:sym typeface="Lato"/>
              </a:rPr>
              <a:t>Planter </a:t>
            </a:r>
            <a:r>
              <a:rPr lang="en-US" sz="3600" b="0" i="0" u="none" strike="noStrike" cap="none" dirty="0">
                <a:solidFill>
                  <a:srgbClr val="AE4844"/>
                </a:solidFill>
                <a:latin typeface="Lato" panose="020B0604020202020204" charset="0"/>
                <a:ea typeface="Lato"/>
                <a:cs typeface="Lato" panose="020B0604020202020204" charset="0"/>
                <a:sym typeface="Lato"/>
              </a:rPr>
              <a:t>in support of General William T. Sherman’s “March to the Sea” and final assault on Savannah, Georgia. </a:t>
            </a:r>
            <a:endParaRPr sz="3600" b="0" i="0" u="none" strike="noStrike" cap="none" dirty="0">
              <a:solidFill>
                <a:srgbClr val="AE4844"/>
              </a:solidFill>
              <a:highlight>
                <a:srgbClr val="FFFF00"/>
              </a:highlight>
              <a:latin typeface="Lato" panose="020B0604020202020204" charset="0"/>
              <a:ea typeface="Lato"/>
              <a:cs typeface="Lato" panose="020B0604020202020204" charset="0"/>
              <a:sym typeface="Lato"/>
            </a:endParaRPr>
          </a:p>
        </p:txBody>
      </p:sp>
      <p:sp>
        <p:nvSpPr>
          <p:cNvPr id="174" name="Google Shape;174;p12"/>
          <p:cNvSpPr txBox="1"/>
          <p:nvPr/>
        </p:nvSpPr>
        <p:spPr>
          <a:xfrm>
            <a:off x="3657600" y="2064997"/>
            <a:ext cx="11933224"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News of this daring escape swept through the country, and Smalls quickly became a hero of the Union cause. Against all odds, Smalls had gone from enslavement to national celebrity. He and his crew were awarded thousands of dollars in prize money, and their exploits were chronicled in national magazines like </a:t>
            </a:r>
            <a:r>
              <a:rPr lang="en-US" sz="3600" b="0" i="1" u="none" strike="noStrike" cap="none" dirty="0">
                <a:solidFill>
                  <a:srgbClr val="AE4844"/>
                </a:solidFill>
                <a:latin typeface="Lato"/>
                <a:ea typeface="Lato"/>
                <a:cs typeface="Lato"/>
                <a:sym typeface="Lato"/>
              </a:rPr>
              <a:t>Harper’s</a:t>
            </a:r>
            <a:r>
              <a:rPr lang="en-US" sz="3600" b="0" i="0" u="none" strike="noStrike" cap="none" dirty="0">
                <a:solidFill>
                  <a:srgbClr val="AE4844"/>
                </a:solidFill>
                <a:latin typeface="Lato"/>
                <a:ea typeface="Lato"/>
                <a:cs typeface="Lato"/>
                <a:sym typeface="Lato"/>
              </a:rPr>
              <a:t>.</a:t>
            </a:r>
            <a:endParaRPr dirty="0">
              <a:latin typeface="Lato" panose="020F0502020204030203" pitchFamily="34" charset="0"/>
              <a:ea typeface="Lato" panose="020F0502020204030203" pitchFamily="34" charset="0"/>
              <a:cs typeface="Lato" panose="020F0502020204030203" pitchFamily="34" charset="0"/>
            </a:endParaRPr>
          </a:p>
        </p:txBody>
      </p:sp>
      <p:sp>
        <p:nvSpPr>
          <p:cNvPr id="175" name="Google Shape;175;p12"/>
          <p:cNvSpPr txBox="1"/>
          <p:nvPr/>
        </p:nvSpPr>
        <p:spPr>
          <a:xfrm>
            <a:off x="3657600" y="12127610"/>
            <a:ext cx="11332037" cy="913070"/>
          </a:xfrm>
          <a:prstGeom prst="rect">
            <a:avLst/>
          </a:prstGeom>
          <a:noFill/>
          <a:ln>
            <a:noFill/>
          </a:ln>
        </p:spPr>
        <p:txBody>
          <a:bodyPr spcFirstLastPara="1" wrap="square" lIns="25400" tIns="25400" rIns="25400" bIns="25400" anchor="ctr" anchorCtr="0">
            <a:spAutoFit/>
          </a:bodyPr>
          <a:lstStyle/>
          <a:p>
            <a:pPr marL="0" marR="0" lvl="0" indent="0" rtl="0">
              <a:lnSpc>
                <a:spcPct val="100000"/>
              </a:lnSpc>
              <a:spcBef>
                <a:spcPts val="0"/>
              </a:spcBef>
              <a:spcAft>
                <a:spcPts val="0"/>
              </a:spcAft>
              <a:buClr>
                <a:schemeClr val="dk2"/>
              </a:buClr>
              <a:buSzPts val="28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“HEROES IN EBONY: THE CAPTORS OF THE REBEL STEAMER “PLANTER,”</a:t>
            </a:r>
          </a:p>
          <a:p>
            <a:pPr marL="0" marR="0" lvl="0" indent="0" rtl="0">
              <a:lnSpc>
                <a:spcPct val="100000"/>
              </a:lnSpc>
              <a:spcBef>
                <a:spcPts val="0"/>
              </a:spcBef>
              <a:spcAft>
                <a:spcPts val="0"/>
              </a:spcAft>
              <a:buClr>
                <a:schemeClr val="dk2"/>
              </a:buClr>
              <a:buSzPts val="2800"/>
              <a:buFont typeface="Lato"/>
              <a:buNone/>
            </a:pPr>
            <a:r>
              <a:rPr lang="en-US" sz="2800" b="0" i="1"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Bodoni"/>
              </a:rPr>
              <a:t>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Illustration from </a:t>
            </a: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Frank Leslie's Illustrated Newspaper</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June 21, 1862.</a:t>
            </a:r>
            <a:endParaRPr sz="28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3"/>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Education in Philadelphia</a:t>
            </a: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181" name="Google Shape;181;p13"/>
          <p:cNvSpPr txBox="1"/>
          <p:nvPr/>
        </p:nvSpPr>
        <p:spPr>
          <a:xfrm>
            <a:off x="3657600" y="2356256"/>
            <a:ext cx="1021232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entered politics during the war, serving as an unofficial delegate to the 1864 Republican party convention. A few months later, Smalls travelled to Philadelphia, where he began the lifelong process of learning to read and write – </a:t>
            </a:r>
            <a:br>
              <a:rPr lang="en-US" sz="3600" b="0" i="0" u="none" strike="noStrike" cap="none" dirty="0">
                <a:solidFill>
                  <a:srgbClr val="AE4844"/>
                </a:solidFill>
                <a:latin typeface="Lato"/>
                <a:ea typeface="Lato"/>
                <a:cs typeface="Lato"/>
                <a:sym typeface="Lato"/>
              </a:rPr>
            </a:br>
            <a:r>
              <a:rPr lang="en-US" sz="3600" b="0" i="0" u="none" strike="noStrike" cap="none" dirty="0">
                <a:solidFill>
                  <a:srgbClr val="AE4844"/>
                </a:solidFill>
                <a:latin typeface="Lato"/>
                <a:ea typeface="Lato"/>
                <a:cs typeface="Lato"/>
                <a:sym typeface="Lato"/>
              </a:rPr>
              <a:t>a difficult task to begin in his mid-twenties.</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82" name="Google Shape;182;p1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4671040" y="2014615"/>
            <a:ext cx="9042400" cy="9954519"/>
          </a:xfrm>
          <a:prstGeom prst="rect">
            <a:avLst/>
          </a:prstGeom>
          <a:noFill/>
          <a:ln>
            <a:noFill/>
          </a:ln>
          <a:effectLst>
            <a:softEdge rad="114300"/>
          </a:effectLst>
        </p:spPr>
      </p:pic>
      <p:sp>
        <p:nvSpPr>
          <p:cNvPr id="183" name="Google Shape;183;p13"/>
          <p:cNvSpPr txBox="1"/>
          <p:nvPr/>
        </p:nvSpPr>
        <p:spPr>
          <a:xfrm>
            <a:off x="14671040" y="11998856"/>
            <a:ext cx="9042400"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City streets in wartime Philadelphia, with streetcar tracks running down the center</a:t>
            </a:r>
            <a:r>
              <a:rPr lang="en-US" sz="2800" b="0" i="0" u="none" strike="noStrike" cap="none" dirty="0">
                <a:solidFill>
                  <a:schemeClr val="dk2"/>
                </a:solidFill>
                <a:latin typeface="Lato"/>
                <a:ea typeface="Lato"/>
                <a:cs typeface="Lato"/>
                <a:sym typeface="Lato"/>
              </a:rPr>
              <a:t>.</a:t>
            </a:r>
            <a:endParaRPr sz="2800" b="0" i="1" u="none" strike="noStrike" cap="none" dirty="0">
              <a:solidFill>
                <a:schemeClr val="dk2"/>
              </a:solidFill>
              <a:latin typeface="Lato"/>
              <a:ea typeface="Lato"/>
              <a:cs typeface="Lato"/>
              <a:sym typeface="Lato"/>
            </a:endParaRPr>
          </a:p>
        </p:txBody>
      </p:sp>
      <p:sp>
        <p:nvSpPr>
          <p:cNvPr id="184" name="Google Shape;184;p13"/>
          <p:cNvSpPr txBox="1"/>
          <p:nvPr/>
        </p:nvSpPr>
        <p:spPr>
          <a:xfrm>
            <a:off x="3657600" y="6091984"/>
            <a:ext cx="10009127"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He also received an education in the realities of Northern racism. When Smalls and a friend were riding a streetcar one rainy day, the conductor tried to eject them to make room for white riders. Historian </a:t>
            </a:r>
            <a:r>
              <a:rPr lang="en-US" sz="3600" b="0" i="0" u="none" strike="noStrike" cap="none" dirty="0" err="1">
                <a:solidFill>
                  <a:srgbClr val="AE4844"/>
                </a:solidFill>
                <a:latin typeface="Lato"/>
                <a:ea typeface="Lato"/>
                <a:cs typeface="Lato"/>
                <a:sym typeface="Lato"/>
              </a:rPr>
              <a:t>Okon</a:t>
            </a:r>
            <a:r>
              <a:rPr lang="en-US" sz="3600" b="0" i="0" u="none" strike="noStrike" cap="none" dirty="0">
                <a:solidFill>
                  <a:srgbClr val="AE4844"/>
                </a:solidFill>
                <a:latin typeface="Lato"/>
                <a:ea typeface="Lato"/>
                <a:cs typeface="Lato"/>
                <a:sym typeface="Lato"/>
              </a:rPr>
              <a:t> </a:t>
            </a:r>
            <a:r>
              <a:rPr lang="en-US" sz="3600" b="0" i="0" u="none" strike="noStrike" cap="none" dirty="0" err="1">
                <a:solidFill>
                  <a:srgbClr val="AE4844"/>
                </a:solidFill>
                <a:latin typeface="Lato"/>
                <a:ea typeface="Lato"/>
                <a:cs typeface="Lato"/>
                <a:sym typeface="Lato"/>
              </a:rPr>
              <a:t>Uya</a:t>
            </a:r>
            <a:r>
              <a:rPr lang="en-US" sz="3600" b="0" i="0" u="none" strike="noStrike" cap="none" dirty="0">
                <a:solidFill>
                  <a:srgbClr val="AE4844"/>
                </a:solidFill>
                <a:latin typeface="Lato"/>
                <a:ea typeface="Lato"/>
                <a:cs typeface="Lato"/>
                <a:sym typeface="Lato"/>
              </a:rPr>
              <a:t> writes: “The incident was promptly taken up the the press. Newspapers carried the story of the war hero who had been put off a streetcar ... Quakers decided to boycott until black passengers were admitted.” Public outrage led to state laws against racial discrimination on public transit.</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fade">
                                      <p:cBhvr>
                                        <p:cTn id="7"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4"/>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Return to Fort Sumter</a:t>
            </a: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endParaRPr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endParaRPr>
          </a:p>
        </p:txBody>
      </p:sp>
      <p:sp>
        <p:nvSpPr>
          <p:cNvPr id="190" name="Google Shape;190;p14"/>
          <p:cNvSpPr txBox="1"/>
          <p:nvPr/>
        </p:nvSpPr>
        <p:spPr>
          <a:xfrm>
            <a:off x="3657600" y="2306303"/>
            <a:ext cx="990845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On April 9, 1865, General Robert E. Lee surrendered to General Ulysses S. Grant at </a:t>
            </a:r>
            <a:r>
              <a:rPr lang="en-US" sz="3600" b="1" i="0" u="none" strike="noStrike" cap="none" dirty="0">
                <a:solidFill>
                  <a:srgbClr val="AE4844"/>
                </a:solidFill>
                <a:latin typeface="Lato"/>
                <a:ea typeface="Lato"/>
                <a:cs typeface="Lato"/>
                <a:sym typeface="Lato"/>
              </a:rPr>
              <a:t>Appomattox</a:t>
            </a:r>
            <a:r>
              <a:rPr lang="en-US" sz="3600" b="0" i="0" u="none" strike="noStrike" cap="none" dirty="0">
                <a:solidFill>
                  <a:srgbClr val="AE4844"/>
                </a:solidFill>
                <a:latin typeface="Lato"/>
                <a:ea typeface="Lato"/>
                <a:cs typeface="Lato"/>
                <a:sym typeface="Lato"/>
              </a:rPr>
              <a:t> Court House in Virginia. The war was over. On April 14, Smalls and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attended the lavish victory celebration and flag-raising ceremony at Fort Sumter, shuttling newly-free Blacks from Charleston Harbor to witness the fireworks and fanfare on the island.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But this joyous event was overshadowed by tragedy: that same night in Washington, D.C., President Lincoln was assassinated.</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91" name="Google Shape;191;p14"/>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14130019" y="1467854"/>
            <a:ext cx="9671116" cy="11579400"/>
          </a:xfrm>
          <a:prstGeom prst="rect">
            <a:avLst/>
          </a:prstGeom>
          <a:noFill/>
          <a:ln>
            <a:noFill/>
          </a:ln>
          <a:effectLst>
            <a:softEdge rad="254000"/>
          </a:effectLst>
        </p:spPr>
      </p:pic>
      <p:sp>
        <p:nvSpPr>
          <p:cNvPr id="192" name="Google Shape;192;p14"/>
          <p:cNvSpPr txBox="1"/>
          <p:nvPr/>
        </p:nvSpPr>
        <p:spPr>
          <a:xfrm>
            <a:off x="3528736" y="11889429"/>
            <a:ext cx="10166181" cy="913070"/>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Supervisory Committee for Recruiting Colored Regiments, </a:t>
            </a:r>
            <a:r>
              <a:rPr lang="en-US" sz="2800" b="0" i="0" u="none" strike="noStrike" cap="none" dirty="0">
                <a:solidFill>
                  <a:schemeClr val="dk2"/>
                </a:solidFill>
                <a:latin typeface="Lato"/>
                <a:ea typeface="Lato"/>
                <a:cs typeface="Lato"/>
                <a:sym typeface="Lato"/>
              </a:rPr>
              <a:t>Freedom to the Slave</a:t>
            </a:r>
            <a:r>
              <a:rPr lang="en-US" sz="2800" b="0" i="1" u="none" strike="noStrike" cap="none" dirty="0">
                <a:solidFill>
                  <a:schemeClr val="dk2"/>
                </a:solidFill>
                <a:latin typeface="Lato"/>
                <a:ea typeface="Lato"/>
                <a:cs typeface="Lato"/>
                <a:sym typeface="Lato"/>
              </a:rPr>
              <a:t>. Colored lithograph. (Philadelphia, 1863 or 1864).</a:t>
            </a:r>
            <a:endParaRPr sz="1600" dirty="0">
              <a:latin typeface="Lato" panose="020F0502020204030203" pitchFamily="34" charset="0"/>
              <a:ea typeface="Lato" panose="020F0502020204030203" pitchFamily="34" charset="0"/>
              <a:cs typeface="Lato" panose="020F0502020204030203" pitchFamily="34" charset="0"/>
            </a:endParaRPr>
          </a:p>
        </p:txBody>
      </p:sp>
      <p:sp>
        <p:nvSpPr>
          <p:cNvPr id="193" name="Google Shape;193;p14"/>
          <p:cNvSpPr txBox="1"/>
          <p:nvPr/>
        </p:nvSpPr>
        <p:spPr>
          <a:xfrm>
            <a:off x="3657600" y="9362394"/>
            <a:ext cx="960981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How did Smalls’ experiences in the Civil War qualify him for public service?  What Woodson Principles do his actions exemplify?</a:t>
            </a: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0">
                                            <p:txEl>
                                              <p:pRg st="2" end="2"/>
                                            </p:txEl>
                                          </p:spTgt>
                                        </p:tgtEl>
                                        <p:attrNameLst>
                                          <p:attrName>style.visibility</p:attrName>
                                        </p:attrNameLst>
                                      </p:cBhvr>
                                      <p:to>
                                        <p:strVal val="visible"/>
                                      </p:to>
                                    </p:set>
                                    <p:animEffect transition="in" filter="fade">
                                      <p:cBhvr>
                                        <p:cTn id="7" dur="500"/>
                                        <p:tgtEl>
                                          <p:spTgt spid="19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
                                        </p:tgtEl>
                                        <p:attrNameLst>
                                          <p:attrName>style.visibility</p:attrName>
                                        </p:attrNameLst>
                                      </p:cBhvr>
                                      <p:to>
                                        <p:strVal val="visible"/>
                                      </p:to>
                                    </p:set>
                                    <p:animEffect transition="in" filter="fade">
                                      <p:cBhvr>
                                        <p:cTn id="12"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5"/>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Postwar Business Ventures</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pic>
        <p:nvPicPr>
          <p:cNvPr id="199" name="Google Shape;199;p15"/>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3657602" y="2505676"/>
            <a:ext cx="6311590" cy="9026603"/>
          </a:xfrm>
          <a:prstGeom prst="rect">
            <a:avLst/>
          </a:prstGeom>
          <a:noFill/>
          <a:ln w="25400" cap="flat" cmpd="sng">
            <a:solidFill>
              <a:srgbClr val="151515"/>
            </a:solidFill>
            <a:prstDash val="solid"/>
            <a:round/>
            <a:headEnd type="none" w="sm" len="sm"/>
            <a:tailEnd type="none" w="sm" len="sm"/>
          </a:ln>
        </p:spPr>
      </p:pic>
      <p:sp>
        <p:nvSpPr>
          <p:cNvPr id="200" name="Google Shape;200;p15"/>
          <p:cNvSpPr txBox="1"/>
          <p:nvPr/>
        </p:nvSpPr>
        <p:spPr>
          <a:xfrm>
            <a:off x="3657601" y="11683172"/>
            <a:ext cx="6311591" cy="913070"/>
          </a:xfrm>
          <a:prstGeom prst="rect">
            <a:avLst/>
          </a:prstGeom>
          <a:noFill/>
          <a:ln>
            <a:noFill/>
          </a:ln>
        </p:spPr>
        <p:txBody>
          <a:bodyPr spcFirstLastPara="1" wrap="square" lIns="25400" tIns="25400" rIns="25400" bIns="25400" anchor="ctr" anchorCtr="0">
            <a:spAutoFit/>
          </a:bodyPr>
          <a:lstStyle/>
          <a:p>
            <a:pPr marL="0" marR="0" lvl="0" indent="0" algn="l"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Smalls’ postwar business partner, Haitian-American lawyer Richard Howell </a:t>
            </a:r>
            <a:r>
              <a:rPr lang="en-US" sz="2800" b="0" i="1" u="none" strike="noStrike" cap="none" dirty="0" err="1">
                <a:solidFill>
                  <a:schemeClr val="dk2"/>
                </a:solidFill>
                <a:latin typeface="Lato"/>
                <a:ea typeface="Lato"/>
                <a:cs typeface="Lato"/>
                <a:sym typeface="Lato"/>
              </a:rPr>
              <a:t>Gleaves</a:t>
            </a:r>
            <a:r>
              <a:rPr lang="en-US" sz="2800" b="0" i="0" u="none" strike="noStrike" cap="none" dirty="0">
                <a:solidFill>
                  <a:schemeClr val="dk2"/>
                </a:solidFill>
                <a:latin typeface="Lato"/>
                <a:ea typeface="Lato"/>
                <a:cs typeface="Lato"/>
                <a:sym typeface="Lato"/>
              </a:rPr>
              <a:t>.</a:t>
            </a:r>
            <a:endParaRPr sz="2800" b="0" i="1" u="none" strike="noStrike" cap="none" dirty="0">
              <a:solidFill>
                <a:schemeClr val="dk2"/>
              </a:solidFill>
              <a:latin typeface="Lato"/>
              <a:ea typeface="Lato"/>
              <a:cs typeface="Lato"/>
              <a:sym typeface="Lato"/>
            </a:endParaRPr>
          </a:p>
        </p:txBody>
      </p:sp>
      <p:sp>
        <p:nvSpPr>
          <p:cNvPr id="201" name="Google Shape;201;p15"/>
          <p:cNvSpPr txBox="1"/>
          <p:nvPr/>
        </p:nvSpPr>
        <p:spPr>
          <a:xfrm>
            <a:off x="4341873" y="8462275"/>
            <a:ext cx="911809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Light"/>
              <a:buNone/>
            </a:pPr>
            <a:endParaRPr sz="3600" b="0" i="0" u="none" strike="noStrike" cap="none">
              <a:solidFill>
                <a:srgbClr val="AE4844"/>
              </a:solidFill>
              <a:latin typeface="Lato"/>
              <a:ea typeface="Lato"/>
              <a:cs typeface="Lato"/>
              <a:sym typeface="Lato"/>
            </a:endParaRPr>
          </a:p>
        </p:txBody>
      </p:sp>
      <p:sp>
        <p:nvSpPr>
          <p:cNvPr id="202" name="Google Shape;202;p15"/>
          <p:cNvSpPr txBox="1"/>
          <p:nvPr/>
        </p:nvSpPr>
        <p:spPr>
          <a:xfrm>
            <a:off x="10653463" y="2293846"/>
            <a:ext cx="1170703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returned to Beaufort after the war, continuing his education and investing his wartime earnings in the new opportunities that emerged in the South after the Union victory. Smalls and his business partner Richard </a:t>
            </a:r>
            <a:r>
              <a:rPr lang="en-US" sz="3600" b="0" i="0" u="none" strike="noStrike" cap="none" dirty="0" err="1">
                <a:solidFill>
                  <a:srgbClr val="AE4844"/>
                </a:solidFill>
                <a:latin typeface="Lato"/>
                <a:ea typeface="Lato"/>
                <a:cs typeface="Lato"/>
                <a:sym typeface="Lato"/>
              </a:rPr>
              <a:t>Gleaves</a:t>
            </a:r>
            <a:r>
              <a:rPr lang="en-US" sz="3600" b="0" i="0" u="none" strike="noStrike" cap="none" dirty="0">
                <a:solidFill>
                  <a:srgbClr val="AE4844"/>
                </a:solidFill>
                <a:latin typeface="Lato"/>
                <a:ea typeface="Lato"/>
                <a:cs typeface="Lato"/>
                <a:sym typeface="Lato"/>
              </a:rPr>
              <a:t>, a Haitian-American from Philadelphia, opened a store that catered to newly freed slaves – as well as a school for their children. In the early 1870s, Smalls published a short-lived newspaper, the </a:t>
            </a:r>
            <a:r>
              <a:rPr lang="en-US" sz="3600" b="0" i="1" u="none" strike="noStrike" cap="none" dirty="0">
                <a:solidFill>
                  <a:srgbClr val="AE4844"/>
                </a:solidFill>
                <a:latin typeface="Lato"/>
                <a:ea typeface="Lato"/>
                <a:cs typeface="Lato"/>
                <a:sym typeface="Lato"/>
              </a:rPr>
              <a:t>Southern Standard</a:t>
            </a:r>
            <a:r>
              <a:rPr lang="en-US" sz="3600" dirty="0">
                <a:solidFill>
                  <a:srgbClr val="AE4844"/>
                </a:solidFill>
                <a:latin typeface="Lato"/>
                <a:ea typeface="Lato"/>
                <a:cs typeface="Lato"/>
                <a:sym typeface="Lato"/>
              </a:rPr>
              <a:t>.</a:t>
            </a:r>
            <a:endParaRPr dirty="0">
              <a:latin typeface="Lato" panose="020F0502020204030203" pitchFamily="34" charset="0"/>
              <a:ea typeface="Lato" panose="020F0502020204030203" pitchFamily="34" charset="0"/>
              <a:cs typeface="Lato" panose="020F0502020204030203" pitchFamily="34" charset="0"/>
            </a:endParaRPr>
          </a:p>
        </p:txBody>
      </p:sp>
      <p:sp>
        <p:nvSpPr>
          <p:cNvPr id="203" name="Google Shape;203;p15"/>
          <p:cNvSpPr txBox="1"/>
          <p:nvPr/>
        </p:nvSpPr>
        <p:spPr>
          <a:xfrm>
            <a:off x="10653463" y="7149922"/>
            <a:ext cx="1170703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1870, Smalls and other entrepreneurs formed the Enterprise Railroad, a horse-drawn railway intended to carry cargo and passengers from the Charleston waterfront to destinations further inland. The railroad’s board of directors was composed almost entirely of Black businessmen. This fact, unthinkable in South Carolina only a decade before, was made possible by the federal government’s plan of </a:t>
            </a:r>
            <a:r>
              <a:rPr lang="en-US" sz="3600" b="1" i="0" u="none" strike="noStrike" cap="none" dirty="0">
                <a:solidFill>
                  <a:srgbClr val="AE4844"/>
                </a:solidFill>
                <a:latin typeface="Lato"/>
                <a:ea typeface="Lato"/>
                <a:cs typeface="Lato"/>
                <a:sym typeface="Lato"/>
              </a:rPr>
              <a:t>Reconstruction</a:t>
            </a:r>
            <a:r>
              <a:rPr lang="en-US" sz="3600" b="0" i="0" u="none" strike="noStrike" cap="none" dirty="0">
                <a:solidFill>
                  <a:srgbClr val="AE4844"/>
                </a:solidFill>
                <a:latin typeface="Lato"/>
                <a:ea typeface="Lato"/>
                <a:cs typeface="Lato"/>
                <a:sym typeface="Lato"/>
              </a:rPr>
              <a:t> in the South.</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additive="base">
                                        <p:cTn id="7" dur="500"/>
                                        <p:tgtEl>
                                          <p:spTgt spid="2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6"/>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u="none" strike="noStrike" cap="none" dirty="0">
                <a:solidFill>
                  <a:srgbClr val="313653"/>
                </a:solidFill>
                <a:latin typeface="Garamond" panose="02020404030301010803" pitchFamily="18" charset="0"/>
                <a:ea typeface="Bodoni"/>
                <a:cs typeface="Bodoni"/>
                <a:sym typeface="Bodoni"/>
              </a:rPr>
              <a:t>Reconstruction in America</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09" name="Google Shape;209;p16"/>
          <p:cNvSpPr txBox="1"/>
          <p:nvPr/>
        </p:nvSpPr>
        <p:spPr>
          <a:xfrm>
            <a:off x="13343594" y="2293257"/>
            <a:ext cx="956930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Most historians would define Reconstruction as the period between the end of the Civil War and the late 1870s, though remnants of the social order it created remained in some parts of the South until the end of the century. In this era, Black Americans held national office and measures against racial discrimination were implemented across the nation. </a:t>
            </a:r>
            <a:endParaRPr dirty="0">
              <a:latin typeface="Lato" panose="020F0502020204030203" pitchFamily="34" charset="0"/>
              <a:ea typeface="Lato" panose="020F0502020204030203" pitchFamily="34" charset="0"/>
              <a:cs typeface="Lato" panose="020F0502020204030203" pitchFamily="34" charset="0"/>
            </a:endParaRPr>
          </a:p>
        </p:txBody>
      </p:sp>
      <p:pic>
        <p:nvPicPr>
          <p:cNvPr id="210" name="Google Shape;210;p1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657600" y="2516281"/>
            <a:ext cx="8768892" cy="7516728"/>
          </a:xfrm>
          <a:prstGeom prst="rect">
            <a:avLst/>
          </a:prstGeom>
          <a:noFill/>
          <a:ln w="9525" cap="flat" cmpd="sng">
            <a:solidFill>
              <a:srgbClr val="151515"/>
            </a:solidFill>
            <a:prstDash val="solid"/>
            <a:round/>
            <a:headEnd type="none" w="sm" len="sm"/>
            <a:tailEnd type="none" w="sm" len="sm"/>
          </a:ln>
        </p:spPr>
      </p:pic>
      <p:sp>
        <p:nvSpPr>
          <p:cNvPr id="211" name="Google Shape;211;p16"/>
          <p:cNvSpPr txBox="1"/>
          <p:nvPr/>
        </p:nvSpPr>
        <p:spPr>
          <a:xfrm>
            <a:off x="3657600" y="10096853"/>
            <a:ext cx="8768892" cy="2205732"/>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Illustration of U.S. Senator H.R. Revels of Mississippi, Rep. Benjamin Turner of Alabama, Robert </a:t>
            </a:r>
            <a:r>
              <a:rPr lang="en-US" sz="2800" b="0" i="1" u="none" strike="noStrike" cap="none" dirty="0" err="1">
                <a:solidFill>
                  <a:schemeClr val="dk2"/>
                </a:solidFill>
                <a:latin typeface="Lato"/>
                <a:ea typeface="Lato"/>
                <a:cs typeface="Lato"/>
                <a:sym typeface="Lato"/>
              </a:rPr>
              <a:t>DeLange</a:t>
            </a:r>
            <a:r>
              <a:rPr lang="en-US" sz="2800" b="0" i="1" u="none" strike="noStrike" cap="none" dirty="0">
                <a:solidFill>
                  <a:schemeClr val="dk2"/>
                </a:solidFill>
                <a:latin typeface="Lato"/>
                <a:ea typeface="Lato"/>
                <a:cs typeface="Lato"/>
                <a:sym typeface="Lato"/>
              </a:rPr>
              <a:t> of S.C., Jefferson Long of Georgia, Josiah T. Walls of Florida, Joseph Rainy of S.C., and R. Brown Elliott of S.C.– the “First Colored Senator and Representatives,” 1872.</a:t>
            </a:r>
            <a:endParaRPr sz="2800" b="0" i="1" u="none" strike="noStrike" cap="none" dirty="0">
              <a:solidFill>
                <a:schemeClr val="dk2"/>
              </a:solidFill>
              <a:latin typeface="Lato"/>
              <a:ea typeface="Lato"/>
              <a:cs typeface="Lato"/>
              <a:sym typeface="Lato"/>
            </a:endParaRPr>
          </a:p>
        </p:txBody>
      </p:sp>
      <p:sp>
        <p:nvSpPr>
          <p:cNvPr id="212" name="Google Shape;212;p16"/>
          <p:cNvSpPr txBox="1"/>
          <p:nvPr/>
        </p:nvSpPr>
        <p:spPr>
          <a:xfrm>
            <a:off x="13343595" y="7113807"/>
            <a:ext cx="956930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Thousands of Republicans travelled south to work in politics  – some seeking personal gain, others hoping to aid a newly-united America’s experiment in multiracial democracy. But most white Southerners opposed Reconstruction, derisively referring to these Northerners as “carpetbaggers” and “scalawags.”</a:t>
            </a:r>
            <a:endParaRPr sz="3600" b="0" i="0" u="none" strike="noStrike" cap="none" dirty="0">
              <a:solidFill>
                <a:srgbClr val="AE4844"/>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xEl>
                                              <p:pRg st="0" end="0"/>
                                            </p:txEl>
                                          </p:spTgt>
                                        </p:tgtEl>
                                        <p:attrNameLst>
                                          <p:attrName>style.visibility</p:attrName>
                                        </p:attrNameLst>
                                      </p:cBhvr>
                                      <p:to>
                                        <p:strVal val="visible"/>
                                      </p:to>
                                    </p:set>
                                    <p:animEffect transition="in" filter="fade">
                                      <p:cBhvr>
                                        <p:cTn id="7" dur="500"/>
                                        <p:tgtEl>
                                          <p:spTgt spid="2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7"/>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Reconstruction in South Carolina</a:t>
            </a: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endParaRPr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endParaRPr>
          </a:p>
        </p:txBody>
      </p:sp>
      <p:sp>
        <p:nvSpPr>
          <p:cNvPr id="218" name="Google Shape;218;p17"/>
          <p:cNvSpPr txBox="1"/>
          <p:nvPr/>
        </p:nvSpPr>
        <p:spPr>
          <a:xfrm>
            <a:off x="12626083" y="8612705"/>
            <a:ext cx="10874626"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The racially integrated South Carolina state legislature of the Reconstruction Era, 1876.</a:t>
            </a:r>
            <a:endParaRPr sz="2800" b="0" i="1" u="none" strike="noStrike" cap="none" dirty="0">
              <a:solidFill>
                <a:schemeClr val="dk2"/>
              </a:solidFill>
              <a:latin typeface="Lato"/>
              <a:ea typeface="Lato"/>
              <a:cs typeface="Lato"/>
              <a:sym typeface="Lato"/>
            </a:endParaRPr>
          </a:p>
        </p:txBody>
      </p:sp>
      <p:pic>
        <p:nvPicPr>
          <p:cNvPr id="219" name="Google Shape;219;p1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626083" y="2509756"/>
            <a:ext cx="10802112" cy="6064343"/>
          </a:xfrm>
          <a:prstGeom prst="rect">
            <a:avLst/>
          </a:prstGeom>
          <a:noFill/>
          <a:ln w="38100" cap="flat" cmpd="sng">
            <a:solidFill>
              <a:srgbClr val="151515"/>
            </a:solidFill>
            <a:prstDash val="solid"/>
            <a:round/>
            <a:headEnd type="none" w="sm" len="sm"/>
            <a:tailEnd type="none" w="sm" len="sm"/>
          </a:ln>
        </p:spPr>
      </p:pic>
      <p:sp>
        <p:nvSpPr>
          <p:cNvPr id="220" name="Google Shape;220;p17"/>
          <p:cNvSpPr txBox="1"/>
          <p:nvPr/>
        </p:nvSpPr>
        <p:spPr>
          <a:xfrm>
            <a:off x="3657600" y="2508000"/>
            <a:ext cx="7958997"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South Carolina was distinct within the former Confederacy in that the majority of its residents were Black. Under the newly-ratified 14</a:t>
            </a:r>
            <a:r>
              <a:rPr lang="en-US" sz="3600" b="0" i="0" u="none" strike="noStrike" cap="none" baseline="30000" dirty="0">
                <a:solidFill>
                  <a:srgbClr val="AE4844"/>
                </a:solidFill>
                <a:latin typeface="Lato" panose="020B0604020202020204" charset="0"/>
                <a:ea typeface="Lato"/>
                <a:cs typeface="Lato" panose="020B0604020202020204" charset="0"/>
                <a:sym typeface="Lato"/>
              </a:rPr>
              <a:t>th</a:t>
            </a:r>
            <a:r>
              <a:rPr lang="en-US" sz="3600" b="0" i="0" u="none" strike="noStrike" cap="none" dirty="0">
                <a:solidFill>
                  <a:srgbClr val="AE4844"/>
                </a:solidFill>
                <a:latin typeface="Lato" panose="020B0604020202020204" charset="0"/>
                <a:ea typeface="Lato"/>
                <a:cs typeface="Lato" panose="020B0604020202020204" charset="0"/>
                <a:sym typeface="Lato"/>
              </a:rPr>
              <a:t> Amendment, the majority of voters in the state were now African Americans who had formerly been enslaved. </a:t>
            </a:r>
            <a:endParaRPr sz="36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Under the leadership of so-called “Radical” Republicans who more strongly committed to racial equality, a new state </a:t>
            </a:r>
            <a:r>
              <a:rPr lang="en-US" sz="3600" dirty="0">
                <a:solidFill>
                  <a:srgbClr val="AE4844"/>
                </a:solidFill>
                <a:latin typeface="Lato" panose="020B0604020202020204" charset="0"/>
                <a:ea typeface="Lato"/>
                <a:cs typeface="Lato" panose="020B0604020202020204" charset="0"/>
                <a:sym typeface="Lato"/>
              </a:rPr>
              <a:t>c</a:t>
            </a:r>
            <a:r>
              <a:rPr lang="en-US" sz="3600" b="0" i="0" u="none" strike="noStrike" cap="none" dirty="0">
                <a:solidFill>
                  <a:srgbClr val="AE4844"/>
                </a:solidFill>
                <a:latin typeface="Lato" panose="020B0604020202020204" charset="0"/>
                <a:ea typeface="Lato"/>
                <a:cs typeface="Lato" panose="020B0604020202020204" charset="0"/>
                <a:sym typeface="Lato"/>
              </a:rPr>
              <a:t>onstitution was established in 1868 that abolished all racial barriers to property, voting rights, and public services. 73 of the 124 delegates who ratified this </a:t>
            </a:r>
            <a:r>
              <a:rPr lang="en-US" sz="3600" dirty="0">
                <a:solidFill>
                  <a:srgbClr val="AE4844"/>
                </a:solidFill>
                <a:latin typeface="Lato" panose="020B0604020202020204" charset="0"/>
                <a:ea typeface="Lato"/>
                <a:cs typeface="Lato" panose="020B0604020202020204" charset="0"/>
                <a:sym typeface="Lato"/>
              </a:rPr>
              <a:t>c</a:t>
            </a:r>
            <a:r>
              <a:rPr lang="en-US" sz="3600" b="0" i="0" u="none" strike="noStrike" cap="none" dirty="0">
                <a:solidFill>
                  <a:srgbClr val="AE4844"/>
                </a:solidFill>
                <a:latin typeface="Lato" panose="020B0604020202020204" charset="0"/>
                <a:ea typeface="Lato"/>
                <a:cs typeface="Lato" panose="020B0604020202020204" charset="0"/>
                <a:sym typeface="Lato"/>
              </a:rPr>
              <a:t>onstitution were Black Republicans.</a:t>
            </a:r>
            <a:endParaRPr sz="3600" b="0" i="0" u="none" strike="noStrike" cap="none" dirty="0">
              <a:solidFill>
                <a:srgbClr val="AE4844"/>
              </a:solidFill>
              <a:latin typeface="Lato"/>
              <a:ea typeface="Lato"/>
              <a:cs typeface="Lato"/>
              <a:sym typeface="Lato"/>
            </a:endParaRPr>
          </a:p>
        </p:txBody>
      </p:sp>
      <p:sp>
        <p:nvSpPr>
          <p:cNvPr id="221" name="Google Shape;221;p17"/>
          <p:cNvSpPr/>
          <p:nvPr/>
        </p:nvSpPr>
        <p:spPr>
          <a:xfrm>
            <a:off x="12626083" y="9775083"/>
            <a:ext cx="11004029" cy="28623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Robert Smalls served as a delegate to the 1868 </a:t>
            </a:r>
            <a:r>
              <a:rPr lang="en-US" sz="3600" dirty="0">
                <a:solidFill>
                  <a:srgbClr val="AE4844"/>
                </a:solidFill>
                <a:latin typeface="Lato"/>
                <a:ea typeface="Lato"/>
                <a:cs typeface="Lato"/>
                <a:sym typeface="Lato"/>
              </a:rPr>
              <a:t>c</a:t>
            </a:r>
            <a:r>
              <a:rPr lang="en-US" sz="3600" b="0" i="0" u="none" strike="noStrike" cap="none" dirty="0">
                <a:solidFill>
                  <a:srgbClr val="AE4844"/>
                </a:solidFill>
                <a:latin typeface="Lato"/>
                <a:ea typeface="Lato"/>
                <a:cs typeface="Lato"/>
                <a:sym typeface="Lato"/>
              </a:rPr>
              <a:t>onstitutional convention. Later that year, Smalls ran for a seat in the </a:t>
            </a:r>
            <a:r>
              <a:rPr lang="en-US" sz="3600" dirty="0">
                <a:solidFill>
                  <a:srgbClr val="AE4844"/>
                </a:solidFill>
                <a:latin typeface="Lato"/>
                <a:ea typeface="Lato"/>
                <a:cs typeface="Lato"/>
                <a:sym typeface="Lato"/>
              </a:rPr>
              <a:t>s</a:t>
            </a:r>
            <a:r>
              <a:rPr lang="en-US" sz="3600" b="0" i="0" u="none" strike="noStrike" cap="none" dirty="0">
                <a:solidFill>
                  <a:srgbClr val="AE4844"/>
                </a:solidFill>
                <a:latin typeface="Lato"/>
                <a:ea typeface="Lato"/>
                <a:cs typeface="Lato"/>
                <a:sym typeface="Lato"/>
              </a:rPr>
              <a:t>tate </a:t>
            </a:r>
            <a:r>
              <a:rPr lang="en-US" sz="3600" dirty="0">
                <a:solidFill>
                  <a:srgbClr val="AE4844"/>
                </a:solidFill>
                <a:latin typeface="Lato"/>
                <a:ea typeface="Lato"/>
                <a:cs typeface="Lato"/>
                <a:sym typeface="Lato"/>
              </a:rPr>
              <a:t>H</a:t>
            </a:r>
            <a:r>
              <a:rPr lang="en-US" sz="3600" b="0" i="0" u="none" strike="noStrike" cap="none" dirty="0">
                <a:solidFill>
                  <a:srgbClr val="AE4844"/>
                </a:solidFill>
                <a:latin typeface="Lato"/>
                <a:ea typeface="Lato"/>
                <a:cs typeface="Lato"/>
                <a:sym typeface="Lato"/>
              </a:rPr>
              <a:t>ouse of Representatives and won, beginning a political career that would include terms in the </a:t>
            </a:r>
            <a:r>
              <a:rPr lang="en-US" sz="3600" dirty="0">
                <a:solidFill>
                  <a:srgbClr val="AE4844"/>
                </a:solidFill>
                <a:latin typeface="Lato"/>
                <a:ea typeface="Lato"/>
                <a:cs typeface="Lato"/>
                <a:sym typeface="Lato"/>
              </a:rPr>
              <a:t>s</a:t>
            </a:r>
            <a:r>
              <a:rPr lang="en-US" sz="3600" b="0" i="0" u="none" strike="noStrike" cap="none" dirty="0">
                <a:solidFill>
                  <a:srgbClr val="AE4844"/>
                </a:solidFill>
                <a:latin typeface="Lato"/>
                <a:ea typeface="Lato"/>
                <a:cs typeface="Lato"/>
                <a:sym typeface="Lato"/>
              </a:rPr>
              <a:t>tate </a:t>
            </a:r>
            <a:r>
              <a:rPr lang="en-US" sz="3600" dirty="0">
                <a:solidFill>
                  <a:srgbClr val="AE4844"/>
                </a:solidFill>
                <a:latin typeface="Lato"/>
                <a:ea typeface="Lato"/>
                <a:cs typeface="Lato"/>
                <a:sym typeface="Lato"/>
              </a:rPr>
              <a:t>s</a:t>
            </a:r>
            <a:r>
              <a:rPr lang="en-US" sz="3600" b="0" i="0" u="none" strike="noStrike" cap="none" dirty="0">
                <a:solidFill>
                  <a:srgbClr val="AE4844"/>
                </a:solidFill>
                <a:latin typeface="Lato"/>
                <a:ea typeface="Lato"/>
                <a:cs typeface="Lato"/>
                <a:sym typeface="Lato"/>
              </a:rPr>
              <a:t>enate and the U.S. Congress. </a:t>
            </a:r>
            <a:endParaRPr sz="3600" b="0" i="1" u="none" strike="noStrike" cap="none" dirty="0">
              <a:solidFill>
                <a:srgbClr val="AE4844"/>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additive="base">
                                        <p:cTn id="7" dur="500"/>
                                        <p:tgtEl>
                                          <p:spTgt spid="2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8"/>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Radical Grace in Action</a:t>
            </a: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pic>
        <p:nvPicPr>
          <p:cNvPr id="227" name="Google Shape;227;p18"/>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16665232" y="1958527"/>
            <a:ext cx="6854320" cy="9798945"/>
          </a:xfrm>
          <a:prstGeom prst="rect">
            <a:avLst/>
          </a:prstGeom>
          <a:noFill/>
          <a:ln w="25400" cap="flat" cmpd="sng">
            <a:solidFill>
              <a:srgbClr val="151515"/>
            </a:solidFill>
            <a:prstDash val="solid"/>
            <a:round/>
            <a:headEnd type="none" w="sm" len="sm"/>
            <a:tailEnd type="none" w="sm" len="sm"/>
          </a:ln>
        </p:spPr>
      </p:pic>
      <p:sp>
        <p:nvSpPr>
          <p:cNvPr id="228" name="Google Shape;228;p18"/>
          <p:cNvSpPr txBox="1"/>
          <p:nvPr/>
        </p:nvSpPr>
        <p:spPr>
          <a:xfrm>
            <a:off x="15815491" y="11888530"/>
            <a:ext cx="7752901" cy="913070"/>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The McKee house in Beaufort, South Carolina, in which the Smalls family lived for almost a century.</a:t>
            </a:r>
            <a:endParaRPr sz="2800" b="0" i="1" u="none" strike="noStrike" cap="none" dirty="0">
              <a:solidFill>
                <a:schemeClr val="dk2"/>
              </a:solidFill>
              <a:latin typeface="Lato"/>
              <a:ea typeface="Lato"/>
              <a:cs typeface="Lato"/>
              <a:sym typeface="Lato"/>
            </a:endParaRPr>
          </a:p>
        </p:txBody>
      </p:sp>
      <p:sp>
        <p:nvSpPr>
          <p:cNvPr id="229" name="Google Shape;229;p18"/>
          <p:cNvSpPr txBox="1"/>
          <p:nvPr/>
        </p:nvSpPr>
        <p:spPr>
          <a:xfrm>
            <a:off x="4341873" y="8462275"/>
            <a:ext cx="911809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Light"/>
              <a:buNone/>
            </a:pPr>
            <a:endParaRPr sz="3600" b="0" i="0" u="none" strike="noStrike" cap="none">
              <a:solidFill>
                <a:srgbClr val="AE4844"/>
              </a:solidFill>
              <a:latin typeface="Lato"/>
              <a:ea typeface="Lato"/>
              <a:cs typeface="Lato"/>
              <a:sym typeface="Lato"/>
            </a:endParaRPr>
          </a:p>
        </p:txBody>
      </p:sp>
      <p:sp>
        <p:nvSpPr>
          <p:cNvPr id="230" name="Google Shape;230;p18"/>
          <p:cNvSpPr txBox="1"/>
          <p:nvPr/>
        </p:nvSpPr>
        <p:spPr>
          <a:xfrm>
            <a:off x="3657601" y="2393274"/>
            <a:ext cx="11756880"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b="0" i="0" u="none" strike="noStrike" cap="none" dirty="0">
                <a:solidFill>
                  <a:srgbClr val="AE4844"/>
                </a:solidFill>
                <a:latin typeface="Lato"/>
                <a:ea typeface="Lato"/>
                <a:cs typeface="Lato"/>
                <a:sym typeface="Lato"/>
              </a:rPr>
              <a:t>Smalls was at the forefront of the radical changes sweeping the South – but his zeal for freedom was tempered by pity for his former enslavers. Like most Southern planters, the McKees were ruined after the war.  But Smalls had used the prize money from his capture of the </a:t>
            </a:r>
            <a:r>
              <a:rPr lang="en-US" sz="3600" b="0" i="1" u="none" strike="noStrike" cap="none" dirty="0">
                <a:solidFill>
                  <a:srgbClr val="AE4844"/>
                </a:solidFill>
                <a:latin typeface="Lato"/>
                <a:ea typeface="Lato"/>
                <a:cs typeface="Lato"/>
                <a:sym typeface="Lato"/>
              </a:rPr>
              <a:t>Planter </a:t>
            </a:r>
            <a:r>
              <a:rPr lang="en-US" sz="3600" b="0" i="0" u="none" strike="noStrike" cap="none" dirty="0">
                <a:solidFill>
                  <a:srgbClr val="AE4844"/>
                </a:solidFill>
                <a:latin typeface="Lato"/>
                <a:ea typeface="Lato"/>
                <a:cs typeface="Lato"/>
                <a:sym typeface="Lato"/>
              </a:rPr>
              <a:t>to buy their old family house on Prince Street in Beaufort. Robert’s mother Lydia survived the war, and lived with her son on Prince St</a:t>
            </a:r>
            <a:r>
              <a:rPr lang="en-US" sz="3600" dirty="0">
                <a:solidFill>
                  <a:srgbClr val="AE4844"/>
                </a:solidFill>
                <a:latin typeface="Lato"/>
                <a:ea typeface="Lato"/>
                <a:cs typeface="Lato"/>
                <a:sym typeface="Lato"/>
              </a:rPr>
              <a:t>reet, in the house where they had once been slaves, until her death. The Smalls family would live in this house for the next 90 years</a:t>
            </a:r>
            <a:r>
              <a:rPr lang="en-US" sz="3600" b="0" i="0" u="none" strike="noStrike" cap="none" dirty="0">
                <a:solidFill>
                  <a:srgbClr val="AE4844"/>
                </a:solidFill>
                <a:latin typeface="Lato"/>
                <a:ea typeface="Lato"/>
                <a:cs typeface="Lato"/>
                <a:sym typeface="Lato"/>
              </a:rPr>
              <a:t>. </a:t>
            </a:r>
            <a:endParaRPr sz="3600" b="0" i="0" u="none" strike="noStrike" cap="none" dirty="0">
              <a:solidFill>
                <a:srgbClr val="AE4844"/>
              </a:solidFill>
              <a:highlight>
                <a:srgbClr val="FFFF00"/>
              </a:highlight>
              <a:latin typeface="Lato"/>
              <a:ea typeface="Lato"/>
              <a:cs typeface="Lato"/>
              <a:sym typeface="Lato"/>
            </a:endParaRPr>
          </a:p>
        </p:txBody>
      </p:sp>
      <p:sp>
        <p:nvSpPr>
          <p:cNvPr id="231" name="Google Shape;231;p18"/>
          <p:cNvSpPr txBox="1"/>
          <p:nvPr/>
        </p:nvSpPr>
        <p:spPr>
          <a:xfrm>
            <a:off x="3657599" y="8462275"/>
            <a:ext cx="11756881"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a startling act of mercy and “radical grace,” Smalls allowed Jane McKee, the aged and impoverished widow of his enslaver, to reside at the house in her old bedroom until her death. Suffering dementia, Mrs. McKee was unable to grasp the enormous changes of the postwar South. But the Small family treated her with compassion.</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highlight>
                <a:srgbClr val="FFFF00"/>
              </a:highlight>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fade">
                                      <p:cBhvr>
                                        <p:cTn id="7"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9"/>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Congressman Robert Smalls</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37" name="Google Shape;237;p19"/>
          <p:cNvSpPr txBox="1"/>
          <p:nvPr/>
        </p:nvSpPr>
        <p:spPr>
          <a:xfrm>
            <a:off x="3657600" y="6460632"/>
            <a:ext cx="12572164"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his first term of office, Smalls brought home investment for his Sea Island and </a:t>
            </a:r>
            <a:r>
              <a:rPr lang="en-US" sz="3600" i="0" u="none" strike="noStrike" cap="none" dirty="0">
                <a:solidFill>
                  <a:srgbClr val="AE4844"/>
                </a:solidFill>
                <a:latin typeface="Lato"/>
                <a:ea typeface="Lato"/>
                <a:cs typeface="Lato"/>
                <a:sym typeface="Lato"/>
              </a:rPr>
              <a:t>Lowcountry</a:t>
            </a:r>
            <a:r>
              <a:rPr lang="en-US" sz="3600" b="0" i="0" u="none" strike="noStrike" cap="none" dirty="0">
                <a:solidFill>
                  <a:srgbClr val="AE4844"/>
                </a:solidFill>
                <a:latin typeface="Lato"/>
                <a:ea typeface="Lato"/>
                <a:cs typeface="Lato"/>
                <a:sym typeface="Lato"/>
              </a:rPr>
              <a:t> constituents, including improvements to Port Royal Harbor, near Beaufort, and to South Carolina’s military academy, the Citadel.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Despite his lack of formal education, Smalls proved himself a shrewd politician throughout his career, making many lifelong allies – and a few enemies – within the Republican party. But during his reelection campaign, he faced outright violence.</a:t>
            </a:r>
            <a:endParaRPr sz="36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pic>
        <p:nvPicPr>
          <p:cNvPr id="238" name="Google Shape;238;p1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7809380" y="2251815"/>
            <a:ext cx="5430691" cy="9212369"/>
          </a:xfrm>
          <a:prstGeom prst="rect">
            <a:avLst/>
          </a:prstGeom>
          <a:noFill/>
          <a:ln w="38100" cap="flat" cmpd="sng">
            <a:solidFill>
              <a:srgbClr val="151515"/>
            </a:solidFill>
            <a:prstDash val="solid"/>
            <a:round/>
            <a:headEnd type="none" w="sm" len="sm"/>
            <a:tailEnd type="none" w="sm" len="sm"/>
          </a:ln>
        </p:spPr>
      </p:pic>
      <p:sp>
        <p:nvSpPr>
          <p:cNvPr id="239" name="Google Shape;239;p19"/>
          <p:cNvSpPr txBox="1"/>
          <p:nvPr/>
        </p:nvSpPr>
        <p:spPr>
          <a:xfrm>
            <a:off x="18136261" y="11701384"/>
            <a:ext cx="4776928" cy="913070"/>
          </a:xfrm>
          <a:prstGeom prst="rect">
            <a:avLst/>
          </a:prstGeom>
          <a:noFill/>
          <a:ln>
            <a:noFill/>
          </a:ln>
        </p:spPr>
        <p:txBody>
          <a:bodyPr spcFirstLastPara="1" wrap="square" lIns="25400" tIns="25400" rIns="25400" bIns="25400" anchor="ctr" anchorCtr="0">
            <a:spAutoFit/>
          </a:bodyPr>
          <a:lstStyle/>
          <a:p>
            <a:pPr lvl="0" algn="ctr">
              <a:buClr>
                <a:schemeClr val="dk2"/>
              </a:buClr>
              <a:buSzPts val="2800"/>
            </a:pPr>
            <a:r>
              <a:rPr lang="en-US" sz="2800" b="0" i="1" u="none" strike="noStrike" cap="none" dirty="0">
                <a:solidFill>
                  <a:schemeClr val="dk2"/>
                </a:solidFill>
                <a:latin typeface="Lato"/>
                <a:ea typeface="Lato"/>
                <a:cs typeface="Lato"/>
                <a:sym typeface="Lato"/>
              </a:rPr>
              <a:t>Another </a:t>
            </a:r>
            <a:r>
              <a:rPr lang="en-US" sz="2800" b="1" i="1" u="none" strike="noStrike" cap="none" dirty="0">
                <a:solidFill>
                  <a:schemeClr val="dk2"/>
                </a:solidFill>
                <a:latin typeface="Lato"/>
                <a:ea typeface="Lato"/>
                <a:cs typeface="Lato"/>
                <a:sym typeface="Lato"/>
              </a:rPr>
              <a:t>Carte De </a:t>
            </a:r>
            <a:r>
              <a:rPr lang="en-US" sz="2800" b="1" i="1" u="none" strike="noStrike" cap="none" dirty="0" err="1">
                <a:solidFill>
                  <a:schemeClr val="dk2"/>
                </a:solidFill>
                <a:latin typeface="Lato"/>
                <a:ea typeface="Lato"/>
                <a:cs typeface="Lato"/>
                <a:sym typeface="Lato"/>
              </a:rPr>
              <a:t>Visite</a:t>
            </a:r>
            <a:r>
              <a:rPr lang="en-US" sz="2800" b="1" i="1" u="none" strike="noStrike" cap="none" dirty="0">
                <a:solidFill>
                  <a:schemeClr val="dk2"/>
                </a:solidFill>
                <a:latin typeface="Lato"/>
                <a:ea typeface="Lato"/>
                <a:cs typeface="Lato"/>
                <a:sym typeface="Lato"/>
              </a:rPr>
              <a:t> </a:t>
            </a:r>
            <a:r>
              <a:rPr lang="en-US" sz="2800" b="0" i="1" u="none" strike="noStrike" cap="none" dirty="0">
                <a:solidFill>
                  <a:schemeClr val="dk2"/>
                </a:solidFill>
                <a:latin typeface="Lato"/>
                <a:ea typeface="Lato"/>
                <a:cs typeface="Lato"/>
                <a:sym typeface="Lato"/>
              </a:rPr>
              <a:t>from early in </a:t>
            </a:r>
            <a:r>
              <a:rPr lang="en-US" sz="2800" i="1" dirty="0">
                <a:solidFill>
                  <a:schemeClr val="dk2"/>
                </a:solidFill>
                <a:latin typeface="Lato"/>
                <a:ea typeface="Lato"/>
                <a:cs typeface="Lato"/>
                <a:sym typeface="Lato"/>
              </a:rPr>
              <a:t>Smalls’ political </a:t>
            </a:r>
            <a:r>
              <a:rPr lang="en-US" sz="2800" b="0" i="1" u="none" strike="noStrike" cap="none" dirty="0">
                <a:solidFill>
                  <a:schemeClr val="dk2"/>
                </a:solidFill>
                <a:latin typeface="Lato"/>
                <a:ea typeface="Lato"/>
                <a:cs typeface="Lato"/>
                <a:sym typeface="Lato"/>
              </a:rPr>
              <a:t>career</a:t>
            </a:r>
            <a:r>
              <a:rPr lang="en-US" sz="2400" b="0" i="1" u="none" strike="noStrike" cap="none" dirty="0">
                <a:solidFill>
                  <a:schemeClr val="dk2"/>
                </a:solidFill>
                <a:latin typeface="Lato"/>
                <a:ea typeface="Lato"/>
                <a:cs typeface="Lato"/>
                <a:sym typeface="Lato"/>
              </a:rPr>
              <a:t>.</a:t>
            </a:r>
            <a:endParaRPr dirty="0">
              <a:latin typeface="Lato" panose="020F0502020204030203" pitchFamily="34" charset="0"/>
              <a:ea typeface="Lato" panose="020F0502020204030203" pitchFamily="34" charset="0"/>
              <a:cs typeface="Lato" panose="020F0502020204030203" pitchFamily="34" charset="0"/>
            </a:endParaRPr>
          </a:p>
        </p:txBody>
      </p:sp>
      <p:sp>
        <p:nvSpPr>
          <p:cNvPr id="240" name="Google Shape;240;p19"/>
          <p:cNvSpPr txBox="1"/>
          <p:nvPr/>
        </p:nvSpPr>
        <p:spPr>
          <a:xfrm>
            <a:off x="3657600" y="2605714"/>
            <a:ext cx="1300707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1874, Smalls ran for a seat in the U.S. Congress, to represent a newly-created district in southeast South Carolina. This district was home to a Black majority, outnumbering whites seven to one in some places. Many of these Black voters were part of Small’s own Sea Island Gullah community. Their local hero won in a landslide, with almost 80 percent of the vote.</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highlight>
                <a:srgbClr val="FFFF00"/>
              </a:highlight>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fade">
                                      <p:cBhvr>
                                        <p:cTn id="7"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u="none" strike="noStrike" cap="none" dirty="0">
                <a:solidFill>
                  <a:srgbClr val="313653"/>
                </a:solidFill>
                <a:latin typeface="Garamond" panose="02020404030301010803" pitchFamily="18" charset="0"/>
                <a:ea typeface="Bodoni"/>
                <a:cs typeface="Bodoni"/>
                <a:sym typeface="Bodoni"/>
              </a:rPr>
              <a:t>Robert Smalls: A Life of  “Radical Grace”</a:t>
            </a:r>
            <a:endParaRPr sz="7000" b="1" u="none" strike="noStrike" cap="none" dirty="0">
              <a:solidFill>
                <a:srgbClr val="313653"/>
              </a:solidFill>
              <a:latin typeface="Garamond" panose="02020404030301010803" pitchFamily="18" charset="0"/>
              <a:ea typeface="Bodoni"/>
              <a:cs typeface="Bodoni"/>
              <a:sym typeface="Bodoni"/>
            </a:endParaRPr>
          </a:p>
        </p:txBody>
      </p:sp>
      <p:sp>
        <p:nvSpPr>
          <p:cNvPr id="76" name="Google Shape;76;p2"/>
          <p:cNvSpPr txBox="1"/>
          <p:nvPr/>
        </p:nvSpPr>
        <p:spPr>
          <a:xfrm>
            <a:off x="11903460" y="2391389"/>
            <a:ext cx="1046588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Have you ever heard of Robert Smalls? If so, what stories have you heard?</a:t>
            </a:r>
            <a:endParaRPr dirty="0">
              <a:latin typeface="Lato" panose="020F0502020204030203" pitchFamily="34" charset="0"/>
              <a:ea typeface="Lato" panose="020F0502020204030203" pitchFamily="34" charset="0"/>
              <a:cs typeface="Lato" panose="020F0502020204030203" pitchFamily="34" charset="0"/>
            </a:endParaRPr>
          </a:p>
        </p:txBody>
      </p:sp>
      <p:sp>
        <p:nvSpPr>
          <p:cNvPr id="77" name="Google Shape;77;p2"/>
          <p:cNvSpPr txBox="1"/>
          <p:nvPr/>
        </p:nvSpPr>
        <p:spPr>
          <a:xfrm>
            <a:off x="24638000" y="7492975"/>
            <a:ext cx="102657" cy="533479"/>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Garamond" panose="02020404030301010803" pitchFamily="18" charset="0"/>
              <a:ea typeface="Bodoni"/>
              <a:cs typeface="Bodoni"/>
              <a:sym typeface="Bodoni"/>
            </a:endParaRPr>
          </a:p>
        </p:txBody>
      </p:sp>
      <p:pic>
        <p:nvPicPr>
          <p:cNvPr id="79" name="Google Shape;79;p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657600" y="2466720"/>
            <a:ext cx="7469174" cy="5975339"/>
          </a:xfrm>
          <a:prstGeom prst="rect">
            <a:avLst/>
          </a:prstGeom>
          <a:noFill/>
          <a:ln w="9525" cap="flat" cmpd="sng">
            <a:solidFill>
              <a:srgbClr val="151515"/>
            </a:solidFill>
            <a:prstDash val="solid"/>
            <a:round/>
            <a:headEnd type="none" w="sm" len="sm"/>
            <a:tailEnd type="none" w="sm" len="sm"/>
          </a:ln>
        </p:spPr>
      </p:pic>
      <p:sp>
        <p:nvSpPr>
          <p:cNvPr id="80" name="Google Shape;80;p2"/>
          <p:cNvSpPr txBox="1"/>
          <p:nvPr/>
        </p:nvSpPr>
        <p:spPr>
          <a:xfrm>
            <a:off x="3657600" y="8442059"/>
            <a:ext cx="7469174" cy="1774845"/>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Robert Smalls memorabilia, including illustrations from </a:t>
            </a: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Harper’s Weekly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(1862), his </a:t>
            </a:r>
            <a:r>
              <a:rPr lang="en-US" sz="2800" b="1"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carte de </a:t>
            </a:r>
            <a:r>
              <a:rPr lang="en-US" sz="2800" b="1" i="0" u="none" strike="noStrike" cap="none" dirty="0" err="1">
                <a:solidFill>
                  <a:schemeClr val="dk2"/>
                </a:solidFill>
                <a:latin typeface="Lato" panose="020F0502020204030203" pitchFamily="34" charset="0"/>
                <a:ea typeface="Lato" panose="020F0502020204030203" pitchFamily="34" charset="0"/>
                <a:cs typeface="Lato" panose="020F0502020204030203" pitchFamily="34" charset="0"/>
                <a:sym typeface="Lato"/>
              </a:rPr>
              <a:t>visite</a:t>
            </a: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(1875)</a:t>
            </a: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and</a:t>
            </a:r>
            <a:r>
              <a:rPr lang="en-US" sz="2800" b="1"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his Congressional autograph (1880).</a:t>
            </a:r>
            <a:endParaRPr sz="2800" dirty="0">
              <a:latin typeface="Lato" panose="020F0502020204030203" pitchFamily="34" charset="0"/>
              <a:ea typeface="Lato" panose="020F0502020204030203" pitchFamily="34" charset="0"/>
              <a:cs typeface="Lato" panose="020F0502020204030203" pitchFamily="34" charset="0"/>
            </a:endParaRPr>
          </a:p>
          <a:p>
            <a:pPr marL="0" marR="0" lvl="0" indent="0" algn="ct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Source: The</a:t>
            </a:r>
            <a:r>
              <a:rPr lang="en-US" sz="2800" b="0" i="0"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 </a:t>
            </a: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Mark E. Mitchell Collection</a:t>
            </a:r>
            <a:r>
              <a:rPr lang="en-US" sz="2800" b="0" i="1" u="none" strike="noStrike" cap="none" dirty="0">
                <a:solidFill>
                  <a:schemeClr val="dk2"/>
                </a:solidFill>
                <a:latin typeface="Lato"/>
                <a:ea typeface="Lato"/>
                <a:cs typeface="Lato"/>
                <a:sym typeface="Lato"/>
              </a:rPr>
              <a:t>.</a:t>
            </a:r>
            <a:endParaRPr sz="2800" dirty="0">
              <a:latin typeface="Lato" panose="020F0502020204030203" pitchFamily="34" charset="0"/>
              <a:ea typeface="Lato" panose="020F0502020204030203" pitchFamily="34" charset="0"/>
              <a:cs typeface="Lato" panose="020F0502020204030203" pitchFamily="34" charset="0"/>
            </a:endParaRPr>
          </a:p>
        </p:txBody>
      </p:sp>
      <p:sp>
        <p:nvSpPr>
          <p:cNvPr id="81" name="Google Shape;81;p2"/>
          <p:cNvSpPr txBox="1"/>
          <p:nvPr/>
        </p:nvSpPr>
        <p:spPr>
          <a:xfrm>
            <a:off x="11903459" y="4009846"/>
            <a:ext cx="1046588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What do you know about the Black American experience of the Civil War and Reconstruction?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1" i="0" u="none" strike="noStrike" cap="none" dirty="0">
              <a:solidFill>
                <a:srgbClr val="AE4844"/>
              </a:solidFill>
              <a:latin typeface="Lato"/>
              <a:ea typeface="Lato"/>
              <a:cs typeface="Lato"/>
              <a:sym typeface="Lato"/>
            </a:endParaRPr>
          </a:p>
        </p:txBody>
      </p:sp>
      <p:sp>
        <p:nvSpPr>
          <p:cNvPr id="82" name="Google Shape;82;p2"/>
          <p:cNvSpPr txBox="1"/>
          <p:nvPr/>
        </p:nvSpPr>
        <p:spPr>
          <a:xfrm>
            <a:off x="11903458" y="8865217"/>
            <a:ext cx="1046588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Born into slavery in South Carolina, Smalls became a hero of the Union cause when he </a:t>
            </a:r>
            <a:r>
              <a:rPr lang="en-US" sz="3600" b="1" i="0" u="none" strike="noStrike" cap="none" dirty="0">
                <a:solidFill>
                  <a:srgbClr val="AE4844"/>
                </a:solidFill>
                <a:latin typeface="Lato"/>
                <a:ea typeface="Lato"/>
                <a:cs typeface="Lato"/>
                <a:sym typeface="Lato"/>
              </a:rPr>
              <a:t>commandeered</a:t>
            </a:r>
            <a:r>
              <a:rPr lang="en-US" sz="3600" b="0" i="0" u="none" strike="noStrike" cap="none" dirty="0">
                <a:solidFill>
                  <a:srgbClr val="AE4844"/>
                </a:solidFill>
                <a:latin typeface="Lato"/>
                <a:ea typeface="Lato"/>
                <a:cs typeface="Lato"/>
                <a:sym typeface="Lato"/>
              </a:rPr>
              <a:t> a Confederate gunship and escaped to freedom with his family in 1862. His wartime celebrity began a life of public service and statesmanship.</a:t>
            </a:r>
            <a:endParaRPr dirty="0">
              <a:latin typeface="Lato" panose="020F0502020204030203" pitchFamily="34" charset="0"/>
              <a:ea typeface="Lato" panose="020F0502020204030203" pitchFamily="34" charset="0"/>
              <a:cs typeface="Lato" panose="020F0502020204030203" pitchFamily="34" charset="0"/>
            </a:endParaRPr>
          </a:p>
        </p:txBody>
      </p:sp>
      <p:sp>
        <p:nvSpPr>
          <p:cNvPr id="83" name="Google Shape;83;p2"/>
          <p:cNvSpPr txBox="1"/>
          <p:nvPr/>
        </p:nvSpPr>
        <p:spPr>
          <a:xfrm>
            <a:off x="11903461" y="5628303"/>
            <a:ext cx="1046588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Why were many Black men – including Smalls, an escaped slave who took up arms against the Confederacy – able to hold positions of great political power across the South in the 1860s and 70s, but denied the right to vote by 1900?</a:t>
            </a:r>
            <a:endParaRPr sz="3000" b="1"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729836" y="4203839"/>
            <a:ext cx="8673496" cy="5888736"/>
          </a:xfrm>
          <a:prstGeom prst="rect">
            <a:avLst/>
          </a:prstGeom>
          <a:solidFill>
            <a:srgbClr val="FFFFFF"/>
          </a:solidFill>
          <a:ln w="25400" cap="flat" cmpd="sng">
            <a:solidFill>
              <a:srgbClr val="151515"/>
            </a:solidFill>
            <a:prstDash val="solid"/>
            <a:round/>
            <a:headEnd type="none" w="sm" len="sm"/>
            <a:tailEnd type="none" w="sm" len="sm"/>
          </a:ln>
        </p:spPr>
      </p:pic>
      <p:sp>
        <p:nvSpPr>
          <p:cNvPr id="246" name="Google Shape;246;p20"/>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1876: The Old South Strikes Back</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47" name="Google Shape;247;p20"/>
          <p:cNvSpPr txBox="1"/>
          <p:nvPr/>
        </p:nvSpPr>
        <p:spPr>
          <a:xfrm>
            <a:off x="3729836" y="2161211"/>
            <a:ext cx="18789922"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1870s saw waves of terrorism and corruption that sought to end Reconstruction and multiracial government. White Democrats (often former Confederates) who overturned Reconstruction governments were known by supporters as “Redeemers.” </a:t>
            </a:r>
            <a:endParaRPr sz="3600" b="0" i="1" u="none" strike="noStrike" cap="none" dirty="0">
              <a:solidFill>
                <a:srgbClr val="AE4844"/>
              </a:solidFill>
              <a:latin typeface="Lato"/>
              <a:ea typeface="Lato"/>
              <a:cs typeface="Lato"/>
              <a:sym typeface="Lato"/>
            </a:endParaRPr>
          </a:p>
        </p:txBody>
      </p:sp>
      <p:sp>
        <p:nvSpPr>
          <p:cNvPr id="248" name="Google Shape;248;p20"/>
          <p:cNvSpPr txBox="1"/>
          <p:nvPr/>
        </p:nvSpPr>
        <p:spPr>
          <a:xfrm>
            <a:off x="13846262" y="4107587"/>
            <a:ext cx="867349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What challenges would the federal government have faced at this time  in trying to secure safe, fair elections in the South? What motivated the white Southerners who supported the “Redeemer” Democrats with violence?</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1"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Do you know of other times in American history that violence, fraud, corruption, or some mix of the three has been used to influence or overturn the results of an election? What are they?</a:t>
            </a:r>
            <a:endParaRPr dirty="0">
              <a:latin typeface="Lato" panose="020F0502020204030203" pitchFamily="34" charset="0"/>
              <a:ea typeface="Lato" panose="020F0502020204030203" pitchFamily="34" charset="0"/>
              <a:cs typeface="Lato" panose="020F0502020204030203" pitchFamily="34" charset="0"/>
            </a:endParaRPr>
          </a:p>
        </p:txBody>
      </p:sp>
      <p:sp>
        <p:nvSpPr>
          <p:cNvPr id="249" name="Google Shape;249;p20"/>
          <p:cNvSpPr txBox="1"/>
          <p:nvPr/>
        </p:nvSpPr>
        <p:spPr>
          <a:xfrm>
            <a:off x="3702204" y="10188807"/>
            <a:ext cx="8848739" cy="2636619"/>
          </a:xfrm>
          <a:prstGeom prst="rect">
            <a:avLst/>
          </a:prstGeom>
          <a:noFill/>
          <a:ln>
            <a:noFill/>
          </a:ln>
        </p:spPr>
        <p:txBody>
          <a:bodyPr spcFirstLastPara="1" wrap="square" lIns="25400" tIns="25400" rIns="25400" bIns="25400" anchor="ctr" anchorCtr="0">
            <a:spAutoFit/>
          </a:bodyPr>
          <a:lstStyle/>
          <a:p>
            <a:pPr lvl="0">
              <a:buClr>
                <a:schemeClr val="dk2"/>
              </a:buClr>
              <a:buSzPts val="2800"/>
            </a:pPr>
            <a:r>
              <a:rPr lang="en-US" sz="2800" i="1" dirty="0">
                <a:solidFill>
                  <a:schemeClr val="dk2"/>
                </a:solidFill>
                <a:latin typeface="Lato"/>
                <a:ea typeface="Lato"/>
                <a:cs typeface="Lato"/>
                <a:sym typeface="Lato"/>
              </a:rPr>
              <a:t>1876 cartoon from </a:t>
            </a:r>
            <a:r>
              <a:rPr lang="en-US" sz="2800" dirty="0">
                <a:solidFill>
                  <a:schemeClr val="dk2"/>
                </a:solidFill>
                <a:latin typeface="Lato"/>
                <a:ea typeface="Lato"/>
                <a:cs typeface="Lato"/>
                <a:sym typeface="Lato"/>
              </a:rPr>
              <a:t>Harper’s </a:t>
            </a:r>
            <a:r>
              <a:rPr lang="en-US" sz="2800" i="1" dirty="0">
                <a:solidFill>
                  <a:schemeClr val="dk2"/>
                </a:solidFill>
                <a:latin typeface="Lato"/>
                <a:ea typeface="Lato"/>
                <a:cs typeface="Lato"/>
                <a:sym typeface="Lato"/>
              </a:rPr>
              <a:t>by Thomas Nast: “</a:t>
            </a:r>
            <a:r>
              <a:rPr lang="en-US" sz="2800" i="1" dirty="0">
                <a:solidFill>
                  <a:schemeClr val="dk2"/>
                </a:solidFill>
                <a:latin typeface="Lato"/>
                <a:ea typeface="Lato"/>
                <a:cs typeface="Lato"/>
              </a:rPr>
              <a:t>Of course he wants to vote the Democratic ticket! … You’re as free as the air, </a:t>
            </a:r>
            <a:r>
              <a:rPr lang="en-US" sz="2800" i="1" dirty="0" err="1">
                <a:solidFill>
                  <a:schemeClr val="dk2"/>
                </a:solidFill>
                <a:latin typeface="Lato"/>
                <a:ea typeface="Lato"/>
                <a:cs typeface="Lato"/>
              </a:rPr>
              <a:t>ain’t</a:t>
            </a:r>
            <a:r>
              <a:rPr lang="en-US" sz="2800" i="1" dirty="0">
                <a:solidFill>
                  <a:schemeClr val="dk2"/>
                </a:solidFill>
                <a:latin typeface="Lato"/>
                <a:ea typeface="Lato"/>
                <a:cs typeface="Lato"/>
              </a:rPr>
              <a:t> you? Say you are, or I’ll blow your black head off!” </a:t>
            </a:r>
            <a:r>
              <a:rPr lang="en-US" sz="2800" b="0" i="1" u="none" strike="noStrike" cap="none" dirty="0">
                <a:solidFill>
                  <a:schemeClr val="dk2"/>
                </a:solidFill>
                <a:latin typeface="Lato"/>
                <a:ea typeface="Lato"/>
                <a:cs typeface="Lato"/>
                <a:sym typeface="Lato"/>
              </a:rPr>
              <a:t>As white Democrats sought to destroy Reconstruction, the Northern press warned of former Confederates “winning” elections by </a:t>
            </a:r>
            <a:r>
              <a:rPr lang="en-US" sz="2800" i="1" dirty="0">
                <a:solidFill>
                  <a:schemeClr val="dk2"/>
                </a:solidFill>
                <a:latin typeface="Lato"/>
                <a:ea typeface="Lato"/>
                <a:cs typeface="Lato"/>
                <a:sym typeface="Lato"/>
              </a:rPr>
              <a:t>threatenin</a:t>
            </a:r>
            <a:r>
              <a:rPr lang="en-US" sz="2800" b="0" i="1" u="none" strike="noStrike" cap="none" dirty="0">
                <a:solidFill>
                  <a:schemeClr val="dk2"/>
                </a:solidFill>
                <a:latin typeface="Lato"/>
                <a:ea typeface="Lato"/>
                <a:cs typeface="Lato"/>
                <a:sym typeface="Lato"/>
              </a:rPr>
              <a:t>g Black </a:t>
            </a:r>
            <a:r>
              <a:rPr lang="en-US" sz="2800" i="1" dirty="0">
                <a:solidFill>
                  <a:schemeClr val="dk2"/>
                </a:solidFill>
                <a:latin typeface="Lato"/>
                <a:ea typeface="Lato"/>
                <a:cs typeface="Lato"/>
                <a:sym typeface="Lato"/>
              </a:rPr>
              <a:t>voters.</a:t>
            </a:r>
            <a:endParaRPr sz="28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 calcmode="lin" valueType="num">
                                      <p:cBhvr additive="base">
                                        <p:cTn id="7" dur="500"/>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21"/>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16808262" y="8466509"/>
            <a:ext cx="7044581" cy="3522291"/>
          </a:xfrm>
          <a:prstGeom prst="rect">
            <a:avLst/>
          </a:prstGeom>
          <a:noFill/>
          <a:ln>
            <a:noFill/>
          </a:ln>
          <a:effectLst>
            <a:softEdge rad="63500"/>
          </a:effectLst>
        </p:spPr>
      </p:pic>
      <p:pic>
        <p:nvPicPr>
          <p:cNvPr id="255" name="Google Shape;255;p21"/>
          <p:cNvPicPr preferRelativeResize="0">
            <a:picLocks noChangeAspect="1"/>
          </p:cNvPicPr>
          <p:nvPr/>
        </p:nvPicPr>
        <p:blipFill rotWithShape="1">
          <a:blip r:embed="rId4">
            <a:alphaModFix/>
            <a:extLst>
              <a:ext uri="{28A0092B-C50C-407E-A947-70E740481C1C}">
                <a14:useLocalDpi xmlns:a14="http://schemas.microsoft.com/office/drawing/2010/main" val="0"/>
              </a:ext>
            </a:extLst>
          </a:blip>
          <a:srcRect/>
          <a:stretch/>
        </p:blipFill>
        <p:spPr>
          <a:xfrm>
            <a:off x="18225650" y="2736363"/>
            <a:ext cx="5627193" cy="5472918"/>
          </a:xfrm>
          <a:prstGeom prst="rect">
            <a:avLst/>
          </a:prstGeom>
          <a:noFill/>
          <a:ln>
            <a:noFill/>
          </a:ln>
          <a:effectLst>
            <a:softEdge rad="190500"/>
          </a:effectLst>
        </p:spPr>
      </p:pic>
      <p:sp>
        <p:nvSpPr>
          <p:cNvPr id="256" name="Google Shape;256;p21"/>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George Tillman and the “Red Shirts”</a:t>
            </a: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b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57" name="Google Shape;257;p21"/>
          <p:cNvSpPr txBox="1"/>
          <p:nvPr/>
        </p:nvSpPr>
        <p:spPr>
          <a:xfrm>
            <a:off x="3657600" y="2464473"/>
            <a:ext cx="1135178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Robert Smalls’ Democratic opponent in the 1876 election was George D. Tillman, a veteran of the Confederate Army, whose campaign played upon the racial anxieties and prejudices of the state’s poor, uneducated whites. Several times during the runup to the election Smalls, his supporters, and other Republicans were met with riots. The most brutal of Tillman’s supporters were the Red Shirts, who used intimidation, mob violence, and even the assassination of Republican officials to try and topple Reconstruction. </a:t>
            </a:r>
            <a:endParaRPr dirty="0">
              <a:latin typeface="Lato" panose="020F0502020204030203" pitchFamily="34" charset="0"/>
              <a:ea typeface="Lato" panose="020F0502020204030203" pitchFamily="34" charset="0"/>
              <a:cs typeface="Lato" panose="020F0502020204030203" pitchFamily="34" charset="0"/>
            </a:endParaRPr>
          </a:p>
        </p:txBody>
      </p:sp>
      <p:sp>
        <p:nvSpPr>
          <p:cNvPr id="258" name="Google Shape;258;p21"/>
          <p:cNvSpPr txBox="1"/>
          <p:nvPr/>
        </p:nvSpPr>
        <p:spPr>
          <a:xfrm>
            <a:off x="11863137" y="12147331"/>
            <a:ext cx="11989706" cy="913070"/>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Above: George Tillman. Below: Hooded paramilitaries, the Ku Klux Klan and the Red Shirts among them, used violence and terror to overthrow Reconstruction. </a:t>
            </a:r>
            <a:endParaRPr sz="2800" b="0" i="1" u="none" strike="noStrike" cap="none" dirty="0">
              <a:solidFill>
                <a:schemeClr val="dk2"/>
              </a:solidFill>
              <a:latin typeface="Lato"/>
              <a:ea typeface="Lato"/>
              <a:cs typeface="Lato"/>
              <a:sym typeface="Lato"/>
            </a:endParaRPr>
          </a:p>
        </p:txBody>
      </p:sp>
      <p:sp>
        <p:nvSpPr>
          <p:cNvPr id="259" name="Google Shape;259;p21"/>
          <p:cNvSpPr txBox="1"/>
          <p:nvPr/>
        </p:nvSpPr>
        <p:spPr>
          <a:xfrm>
            <a:off x="3657600" y="8551858"/>
            <a:ext cx="1047811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blamed Tillman for stoking these attacks, denouncing him as the “personification of Red Shirt democracy” and the arch enemy of my race.” Smalls lost the election by a thin margin – though he would retake the seat from Tillman in 1881.</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 calcmode="lin" valueType="num">
                                      <p:cBhvr additive="base">
                                        <p:cTn id="7" dur="500"/>
                                        <p:tgtEl>
                                          <p:spTgt spid="2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2"/>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George Tillman and the “Red Shirts”</a:t>
            </a:r>
            <a:endParaRPr sz="7000" b="1" i="0" u="none" strike="noStrike" cap="none" dirty="0">
              <a:solidFill>
                <a:srgbClr val="313653"/>
              </a:solidFill>
              <a:latin typeface="Garamond" panose="02020404030301010803" pitchFamily="18" charset="0"/>
              <a:ea typeface="Bodoni"/>
              <a:cs typeface="Bodoni"/>
              <a:sym typeface="Bodoni"/>
            </a:endParaRPr>
          </a:p>
        </p:txBody>
      </p:sp>
      <p:pic>
        <p:nvPicPr>
          <p:cNvPr id="265" name="Google Shape;265;p2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5342064" y="2675357"/>
            <a:ext cx="8521563" cy="7701735"/>
          </a:xfrm>
          <a:prstGeom prst="rect">
            <a:avLst/>
          </a:prstGeom>
          <a:noFill/>
          <a:ln w="9525" cap="flat" cmpd="sng">
            <a:solidFill>
              <a:srgbClr val="151515"/>
            </a:solidFill>
            <a:prstDash val="solid"/>
            <a:round/>
            <a:headEnd type="none" w="sm" len="sm"/>
            <a:tailEnd type="none" w="sm" len="sm"/>
          </a:ln>
        </p:spPr>
      </p:pic>
      <p:sp>
        <p:nvSpPr>
          <p:cNvPr id="266" name="Google Shape;266;p22"/>
          <p:cNvSpPr txBox="1"/>
          <p:nvPr/>
        </p:nvSpPr>
        <p:spPr>
          <a:xfrm>
            <a:off x="15964221" y="10596075"/>
            <a:ext cx="7277247"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Typical uniform of a Red Shirt militia member. </a:t>
            </a:r>
            <a:endParaRPr sz="2800" dirty="0">
              <a:latin typeface="Lato" panose="020F0502020204030203" pitchFamily="34" charset="0"/>
              <a:ea typeface="Lato" panose="020F0502020204030203" pitchFamily="34" charset="0"/>
              <a:cs typeface="Lato" panose="020F0502020204030203" pitchFamily="34" charset="0"/>
            </a:endParaRPr>
          </a:p>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Source: South Carolina State Museum.</a:t>
            </a:r>
            <a:endParaRPr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endParaRPr>
          </a:p>
        </p:txBody>
      </p:sp>
      <p:sp>
        <p:nvSpPr>
          <p:cNvPr id="267" name="Google Shape;267;p22"/>
          <p:cNvSpPr txBox="1"/>
          <p:nvPr/>
        </p:nvSpPr>
        <p:spPr>
          <a:xfrm>
            <a:off x="3657600" y="2406296"/>
            <a:ext cx="1056918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Less well-known than infamous terrorist groups like the Ku Klux Klan, the Red Shirt brigades were the armed wing of the South Carolina Democrats and were the main group responsible for ending Reconstruction in the state. They used intimidation, ballot-stuffing, and even assassination to ensure that Wade Hampton became governor in 1876 and “redeemed” the state from the rule of leaders elected by the state’s Black majority under its 1868 constitution, which guaranteed suffrage for all men.</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highlight>
                <a:srgbClr val="FFFF00"/>
              </a:highlight>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Also in 1876, Smalls attempted to add anti-discrimination measures to a bill reorganizing the army, intended to integrate the armed services and allow Black soldiers to rise in the ranks. But this effort failed  – another sign that the fragile Reconstruction political order was cracking.</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highlight>
                <a:srgbClr val="FFFF00"/>
              </a:highlight>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7">
                                            <p:txEl>
                                              <p:pRg st="2" end="2"/>
                                            </p:txEl>
                                          </p:spTgt>
                                        </p:tgtEl>
                                        <p:attrNameLst>
                                          <p:attrName>style.visibility</p:attrName>
                                        </p:attrNameLst>
                                      </p:cBhvr>
                                      <p:to>
                                        <p:strVal val="visible"/>
                                      </p:to>
                                    </p:set>
                                    <p:animEffect transition="in" filter="fade">
                                      <p:cBhvr>
                                        <p:cTn id="7" dur="500"/>
                                        <p:tgtEl>
                                          <p:spTgt spid="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3"/>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u="none" strike="noStrike" cap="none" dirty="0">
                <a:solidFill>
                  <a:srgbClr val="313653"/>
                </a:solidFill>
                <a:latin typeface="Garamond" panose="02020404030301010803" pitchFamily="18" charset="0"/>
                <a:ea typeface="Bodoni"/>
                <a:cs typeface="Bodoni"/>
                <a:sym typeface="Bodoni"/>
              </a:rPr>
              <a:t>Final Return to Congress</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73" name="Google Shape;273;p23"/>
          <p:cNvSpPr txBox="1"/>
          <p:nvPr/>
        </p:nvSpPr>
        <p:spPr>
          <a:xfrm>
            <a:off x="3657600" y="2347113"/>
            <a:ext cx="19192091"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1884, Smalls was again elected to the U.S. </a:t>
            </a:r>
            <a:r>
              <a:rPr lang="en-US" sz="3600" dirty="0">
                <a:solidFill>
                  <a:srgbClr val="AE4844"/>
                </a:solidFill>
                <a:latin typeface="Lato"/>
                <a:ea typeface="Lato"/>
                <a:cs typeface="Lato"/>
                <a:sym typeface="Lato"/>
              </a:rPr>
              <a:t>C</a:t>
            </a:r>
            <a:r>
              <a:rPr lang="en-US" sz="3600" b="0" i="0" u="none" strike="noStrike" cap="none" dirty="0">
                <a:solidFill>
                  <a:srgbClr val="AE4844"/>
                </a:solidFill>
                <a:latin typeface="Lato"/>
                <a:ea typeface="Lato"/>
                <a:cs typeface="Lato"/>
                <a:sym typeface="Lato"/>
              </a:rPr>
              <a:t>ongress. Though both Smalls and his rival, Confederate Army veteran William Elliott, anticipated violence, the election was relatively peaceful. Sea Island Gullah voters, unintimidated, turned out to support their community’s great hero. Black state senators also nominated Smalls, unsuccessfully, for the U.S. Senate, primarily to protest the increasingly consolidated power of white supremacist Democrats.</a:t>
            </a: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pic>
        <p:nvPicPr>
          <p:cNvPr id="274" name="Google Shape;274;p23">
            <a:hlinkClick r:id="rId3"/>
          </p:cNvPr>
          <p:cNvPicPr preferRelativeResize="0">
            <a:picLocks noChangeAspect="1"/>
          </p:cNvPicPr>
          <p:nvPr/>
        </p:nvPicPr>
        <p:blipFill rotWithShape="1">
          <a:blip r:embed="rId4">
            <a:alphaModFix/>
            <a:extLst>
              <a:ext uri="{28A0092B-C50C-407E-A947-70E740481C1C}">
                <a14:useLocalDpi xmlns:a14="http://schemas.microsoft.com/office/drawing/2010/main" val="0"/>
              </a:ext>
            </a:extLst>
          </a:blip>
          <a:srcRect/>
          <a:stretch/>
        </p:blipFill>
        <p:spPr>
          <a:xfrm>
            <a:off x="14028235" y="5771843"/>
            <a:ext cx="7928446" cy="6033932"/>
          </a:xfrm>
          <a:prstGeom prst="rect">
            <a:avLst/>
          </a:prstGeom>
          <a:noFill/>
          <a:ln>
            <a:noFill/>
          </a:ln>
          <a:effectLst>
            <a:outerShdw blurRad="50800" dist="38100" dir="2700000" algn="tl" rotWithShape="0">
              <a:srgbClr val="000000">
                <a:alpha val="40000"/>
              </a:srgbClr>
            </a:outerShdw>
          </a:effectLst>
        </p:spPr>
      </p:pic>
      <p:sp>
        <p:nvSpPr>
          <p:cNvPr id="275" name="Google Shape;275;p23"/>
          <p:cNvSpPr txBox="1"/>
          <p:nvPr/>
        </p:nvSpPr>
        <p:spPr>
          <a:xfrm>
            <a:off x="3657600" y="5771843"/>
            <a:ext cx="945988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The caption of this comic reads: </a:t>
            </a:r>
            <a:r>
              <a:rPr lang="en-US" sz="3600" b="1" i="1" u="none" strike="noStrike" cap="none" dirty="0">
                <a:solidFill>
                  <a:srgbClr val="AE4844"/>
                </a:solidFill>
                <a:latin typeface="Lato"/>
                <a:ea typeface="Lato"/>
                <a:cs typeface="Lato"/>
                <a:sym typeface="Lato"/>
              </a:rPr>
              <a:t>“The northern press is unanimous in condemnation of the employment of </a:t>
            </a:r>
            <a:r>
              <a:rPr lang="en-US" sz="3600" b="1" i="1" u="sng" strike="noStrike" cap="none" dirty="0">
                <a:solidFill>
                  <a:srgbClr val="AE4844"/>
                </a:solidFill>
                <a:latin typeface="Lato"/>
                <a:ea typeface="Lato"/>
                <a:cs typeface="Lato"/>
                <a:sym typeface="Lato"/>
              </a:rPr>
              <a:t>Pinkertons</a:t>
            </a:r>
            <a:r>
              <a:rPr lang="en-US" sz="3600" b="1" i="1" u="none" strike="noStrike" cap="none" dirty="0">
                <a:solidFill>
                  <a:srgbClr val="AE4844"/>
                </a:solidFill>
                <a:latin typeface="Lato"/>
                <a:ea typeface="Lato"/>
                <a:cs typeface="Lato"/>
                <a:sym typeface="Lato"/>
              </a:rPr>
              <a:t> against labor in the North, but who hears a word of protest from the Southern press against </a:t>
            </a:r>
            <a:r>
              <a:rPr lang="en-US" sz="3600" b="1" i="0" u="none" strike="noStrike" cap="none" dirty="0">
                <a:solidFill>
                  <a:srgbClr val="AE4844"/>
                </a:solidFill>
                <a:latin typeface="Lato"/>
                <a:ea typeface="Lato"/>
                <a:cs typeface="Lato"/>
                <a:sym typeface="Lato"/>
              </a:rPr>
              <a:t>this</a:t>
            </a:r>
            <a:r>
              <a:rPr lang="en-US" sz="3600" b="1" i="1" u="none" strike="noStrike" cap="none" dirty="0">
                <a:solidFill>
                  <a:srgbClr val="AE4844"/>
                </a:solidFill>
                <a:latin typeface="Lato"/>
                <a:ea typeface="Lato"/>
                <a:cs typeface="Lato"/>
                <a:sym typeface="Lato"/>
              </a:rPr>
              <a:t> ban of organized bulldozers and murderers that sacrifice thousands of lives every year?”</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1" i="1"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Who were the Pinkertons? What argument is this comic and its caption trying to make?</a:t>
            </a:r>
            <a:endParaRPr sz="48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Noto Sans Symbols"/>
            </a:endParaRPr>
          </a:p>
        </p:txBody>
      </p:sp>
      <p:sp>
        <p:nvSpPr>
          <p:cNvPr id="276" name="Google Shape;276;p23"/>
          <p:cNvSpPr txBox="1"/>
          <p:nvPr/>
        </p:nvSpPr>
        <p:spPr>
          <a:xfrm>
            <a:off x="3657599" y="12028865"/>
            <a:ext cx="18299081" cy="913070"/>
          </a:xfrm>
          <a:prstGeom prst="rect">
            <a:avLst/>
          </a:prstGeom>
          <a:noFill/>
          <a:ln>
            <a:noFill/>
          </a:ln>
        </p:spPr>
        <p:txBody>
          <a:bodyPr spcFirstLastPara="1" wrap="square" lIns="25400" tIns="25400" rIns="25400" bIns="25400" anchor="ctr" anchorCtr="0">
            <a:spAutoFit/>
          </a:bodyPr>
          <a:lstStyle/>
          <a:p>
            <a:pPr marL="0" marR="0" lvl="0" indent="0"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July 1892 comic from </a:t>
            </a:r>
            <a:r>
              <a:rPr lang="en-US" sz="2800" b="0" i="0" u="none" strike="noStrike" cap="none" dirty="0">
                <a:solidFill>
                  <a:schemeClr val="dk2"/>
                </a:solidFill>
                <a:latin typeface="Lato"/>
                <a:ea typeface="Lato"/>
                <a:cs typeface="Lato"/>
                <a:sym typeface="Lato"/>
              </a:rPr>
              <a:t>Judge</a:t>
            </a:r>
            <a:r>
              <a:rPr lang="en-US" sz="2800" b="0" i="1" u="none" strike="noStrike" cap="none" dirty="0">
                <a:solidFill>
                  <a:schemeClr val="dk2"/>
                </a:solidFill>
                <a:latin typeface="Lato"/>
                <a:ea typeface="Lato"/>
                <a:cs typeface="Lato"/>
                <a:sym typeface="Lato"/>
              </a:rPr>
              <a:t>, a New York-based satirical magazine. It shows a Black American voter being denied access to the polls by hooded members of the Ku Klux Klan and other armed “rebels” and “</a:t>
            </a:r>
            <a:r>
              <a:rPr lang="en-US" sz="2800" b="0" i="1" u="none" strike="noStrike" cap="none" dirty="0" err="1">
                <a:solidFill>
                  <a:schemeClr val="dk2"/>
                </a:solidFill>
                <a:latin typeface="Lato"/>
                <a:ea typeface="Lato"/>
                <a:cs typeface="Lato"/>
                <a:sym typeface="Lato"/>
              </a:rPr>
              <a:t>rowdys</a:t>
            </a:r>
            <a:r>
              <a:rPr lang="en-US" sz="2800" b="0" i="1" u="none" strike="noStrike" cap="none" dirty="0">
                <a:solidFill>
                  <a:schemeClr val="dk2"/>
                </a:solidFill>
                <a:latin typeface="Lato"/>
                <a:ea typeface="Lato"/>
                <a:cs typeface="Lato"/>
                <a:sym typeface="Lato"/>
              </a:rPr>
              <a:t>.”</a:t>
            </a:r>
            <a:endParaRPr sz="16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5"/>
                                        </p:tgtEl>
                                        <p:attrNameLst>
                                          <p:attrName>style.visibility</p:attrName>
                                        </p:attrNameLst>
                                      </p:cBhvr>
                                      <p:to>
                                        <p:strVal val="visible"/>
                                      </p:to>
                                    </p:set>
                                    <p:anim calcmode="lin" valueType="num">
                                      <p:cBhvr additive="base">
                                        <p:cTn id="7" dur="500" fill="hold"/>
                                        <p:tgtEl>
                                          <p:spTgt spid="275"/>
                                        </p:tgtEl>
                                        <p:attrNameLst>
                                          <p:attrName>ppt_x</p:attrName>
                                        </p:attrNameLst>
                                      </p:cBhvr>
                                      <p:tavLst>
                                        <p:tav tm="0">
                                          <p:val>
                                            <p:strVal val="#ppt_x"/>
                                          </p:val>
                                        </p:tav>
                                        <p:tav tm="100000">
                                          <p:val>
                                            <p:strVal val="#ppt_x"/>
                                          </p:val>
                                        </p:tav>
                                      </p:tavLst>
                                    </p:anim>
                                    <p:anim calcmode="lin" valueType="num">
                                      <p:cBhvr additive="base">
                                        <p:cTn id="8" dur="500" fill="hold"/>
                                        <p:tgtEl>
                                          <p:spTgt spid="2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4"/>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1895: One Last Battle with the Enemy</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82" name="Google Shape;282;p24"/>
          <p:cNvSpPr txBox="1"/>
          <p:nvPr/>
        </p:nvSpPr>
        <p:spPr>
          <a:xfrm>
            <a:off x="3657600" y="2372924"/>
            <a:ext cx="806115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dirty="0">
                <a:solidFill>
                  <a:srgbClr val="AE4844"/>
                </a:solidFill>
                <a:latin typeface="Lato" panose="020B0604020202020204" charset="0"/>
                <a:ea typeface="Lato"/>
                <a:cs typeface="Lato" panose="020B0604020202020204" charset="0"/>
                <a:sym typeface="Lato"/>
              </a:rPr>
              <a:t>In 1894,</a:t>
            </a:r>
            <a:r>
              <a:rPr lang="en-US" sz="3600" b="0" i="0" u="none" strike="noStrike" cap="none" dirty="0">
                <a:solidFill>
                  <a:srgbClr val="AE4844"/>
                </a:solidFill>
                <a:latin typeface="Lato" panose="020B0604020202020204" charset="0"/>
                <a:ea typeface="Lato"/>
                <a:cs typeface="Lato" panose="020B0604020202020204" charset="0"/>
                <a:sym typeface="Lato"/>
              </a:rPr>
              <a:t> Democrats narrowly succeeded in getting a referendum for a state constitutional convention on the ballot, to be held the following year. The measure passed by merely 2,000 total votes in an election marred by violence and fraud.</a:t>
            </a:r>
            <a:endParaRPr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sp>
        <p:nvSpPr>
          <p:cNvPr id="283" name="Google Shape;283;p24"/>
          <p:cNvSpPr txBox="1"/>
          <p:nvPr/>
        </p:nvSpPr>
        <p:spPr>
          <a:xfrm>
            <a:off x="3657600" y="6858000"/>
            <a:ext cx="806115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The state’s 1868 constitution had granted voting rights to all men, regardless or race, and (at least on paper) integrated all public schools. Everyone knew that a new constitution had one purpose: to finish what the “Redeemers” had begun in the 1870s and completely </a:t>
            </a:r>
            <a:r>
              <a:rPr lang="en-US" sz="3600" b="1" i="0" u="none" strike="noStrike" cap="none" dirty="0">
                <a:solidFill>
                  <a:srgbClr val="AE4844"/>
                </a:solidFill>
                <a:latin typeface="Lato" panose="020B0604020202020204" charset="0"/>
                <a:ea typeface="Lato"/>
                <a:cs typeface="Lato" panose="020B0604020202020204" charset="0"/>
                <a:sym typeface="Lato"/>
              </a:rPr>
              <a:t>disenfranchise</a:t>
            </a:r>
            <a:r>
              <a:rPr lang="en-US" sz="3600" b="0" i="0" u="none" strike="noStrike" cap="none" dirty="0">
                <a:solidFill>
                  <a:srgbClr val="AE4844"/>
                </a:solidFill>
                <a:latin typeface="Lato" panose="020B0604020202020204" charset="0"/>
                <a:ea typeface="Lato"/>
                <a:cs typeface="Lato" panose="020B0604020202020204" charset="0"/>
                <a:sym typeface="Lato"/>
              </a:rPr>
              <a:t> Black voters in South Carolina. </a:t>
            </a:r>
            <a:endParaRPr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pic>
        <p:nvPicPr>
          <p:cNvPr id="284" name="Google Shape;284;p24"/>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a:stretch/>
        </p:blipFill>
        <p:spPr>
          <a:xfrm>
            <a:off x="14543901" y="2621336"/>
            <a:ext cx="9292745" cy="7701759"/>
          </a:xfrm>
          <a:prstGeom prst="rect">
            <a:avLst/>
          </a:prstGeom>
          <a:noFill/>
          <a:ln w="25400" cap="flat" cmpd="sng">
            <a:solidFill>
              <a:srgbClr val="151515"/>
            </a:solidFill>
            <a:prstDash val="solid"/>
            <a:round/>
            <a:headEnd type="none" w="sm" len="sm"/>
            <a:tailEnd type="none" w="sm" len="sm"/>
          </a:ln>
          <a:effectLst>
            <a:outerShdw blurRad="50800" dist="50800" dir="5400000" algn="ctr" rotWithShape="0">
              <a:srgbClr val="000000"/>
            </a:outerShdw>
          </a:effectLst>
        </p:spPr>
      </p:pic>
      <p:pic>
        <p:nvPicPr>
          <p:cNvPr id="285" name="Google Shape;285;p24"/>
          <p:cNvPicPr preferRelativeResize="0">
            <a:picLocks noChangeAspect="1"/>
          </p:cNvPicPr>
          <p:nvPr/>
        </p:nvPicPr>
        <p:blipFill rotWithShape="1">
          <a:blip r:embed="rId4">
            <a:alphaModFix/>
            <a:extLst>
              <a:ext uri="{28A0092B-C50C-407E-A947-70E740481C1C}">
                <a14:useLocalDpi xmlns:a14="http://schemas.microsoft.com/office/drawing/2010/main" val="0"/>
              </a:ext>
            </a:extLst>
          </a:blip>
          <a:srcRect/>
          <a:stretch/>
        </p:blipFill>
        <p:spPr>
          <a:xfrm>
            <a:off x="11935000" y="6858000"/>
            <a:ext cx="4348608" cy="6186048"/>
          </a:xfrm>
          <a:prstGeom prst="rect">
            <a:avLst/>
          </a:prstGeom>
          <a:noFill/>
          <a:ln>
            <a:noFill/>
          </a:ln>
          <a:effectLst>
            <a:softEdge rad="571500"/>
          </a:effec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fade">
                                      <p:cBhvr>
                                        <p:cTn id="7" dur="1000"/>
                                        <p:tgtEl>
                                          <p:spTgt spid="2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3"/>
                                        </p:tgtEl>
                                        <p:attrNameLst>
                                          <p:attrName>style.visibility</p:attrName>
                                        </p:attrNameLst>
                                      </p:cBhvr>
                                      <p:to>
                                        <p:strVal val="visible"/>
                                      </p:to>
                                    </p:set>
                                    <p:anim calcmode="lin" valueType="num">
                                      <p:cBhvr additive="base">
                                        <p:cTn id="12" dur="500"/>
                                        <p:tgtEl>
                                          <p:spTgt spid="2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5"/>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1895: One Last Battle with the Enemy</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291" name="Google Shape;291;p25"/>
          <p:cNvSpPr txBox="1"/>
          <p:nvPr/>
        </p:nvSpPr>
        <p:spPr>
          <a:xfrm>
            <a:off x="10262788" y="2529974"/>
            <a:ext cx="1218793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The chief architect of this new constitution was Benjamin Tillman, younger brother of Smalls’ congressional rival, George. A vicious white supremacist, Tillman openly bragged about killing Black men as a “Red Shirt” militiaman and advocated violence to crush Republicans in the South.</a:t>
            </a:r>
            <a:endParaRPr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“We of the South have never recognized the right of the negro to govern white men, and we never will!” he declared later, in 1900. “I would to God the last one of them was in Africa and that none of them had ever been brought to our shores.” Tillman served as Senator until his death in 1918.</a:t>
            </a:r>
            <a:endParaRPr dirty="0">
              <a:latin typeface="Lato" panose="020B0604020202020204" charset="0"/>
              <a:ea typeface="Lato" panose="020F0502020204030203" pitchFamily="34" charset="0"/>
              <a:cs typeface="Lato" panose="020B0604020202020204" charset="0"/>
            </a:endParaRPr>
          </a:p>
        </p:txBody>
      </p:sp>
      <p:pic>
        <p:nvPicPr>
          <p:cNvPr id="292" name="Google Shape;292;p2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657600" y="2870200"/>
            <a:ext cx="5597728" cy="7975600"/>
          </a:xfrm>
          <a:prstGeom prst="rect">
            <a:avLst/>
          </a:prstGeom>
          <a:noFill/>
          <a:ln w="25400" cap="flat" cmpd="sng">
            <a:solidFill>
              <a:srgbClr val="151515"/>
            </a:solidFill>
            <a:prstDash val="solid"/>
            <a:round/>
            <a:headEnd type="none" w="sm" len="sm"/>
            <a:tailEnd type="none" w="sm" len="sm"/>
          </a:ln>
        </p:spPr>
      </p:pic>
      <p:sp>
        <p:nvSpPr>
          <p:cNvPr id="293" name="Google Shape;293;p25"/>
          <p:cNvSpPr txBox="1"/>
          <p:nvPr/>
        </p:nvSpPr>
        <p:spPr>
          <a:xfrm>
            <a:off x="3472639" y="11024953"/>
            <a:ext cx="5967649"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United States Senator from South Carolina Benjamin R. Tillman, c. 1910. </a:t>
            </a:r>
            <a:endParaRPr sz="1600" dirty="0">
              <a:latin typeface="Lato" panose="020F0502020204030203" pitchFamily="34" charset="0"/>
              <a:ea typeface="Lato" panose="020F0502020204030203" pitchFamily="34" charset="0"/>
              <a:cs typeface="Lato" panose="020F0502020204030203" pitchFamily="34" charset="0"/>
            </a:endParaRPr>
          </a:p>
        </p:txBody>
      </p:sp>
      <p:sp>
        <p:nvSpPr>
          <p:cNvPr id="294" name="Google Shape;294;p25"/>
          <p:cNvSpPr txBox="1"/>
          <p:nvPr/>
        </p:nvSpPr>
        <p:spPr>
          <a:xfrm>
            <a:off x="10262788" y="9225173"/>
            <a:ext cx="12069401"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Despite the efforts of Smalls’ Black delegation, the new constitution was ratified. As the new century approached, similar efforts succeeded throughout the South. Thirty years after Appomattox, former Confederates had staged a </a:t>
            </a:r>
            <a:r>
              <a:rPr lang="en-US" sz="3600" b="1" i="1" u="none" strike="noStrike" cap="none" dirty="0">
                <a:solidFill>
                  <a:srgbClr val="AE4844"/>
                </a:solidFill>
                <a:latin typeface="Lato"/>
                <a:ea typeface="Lato"/>
                <a:cs typeface="Lato"/>
                <a:sym typeface="Lato"/>
              </a:rPr>
              <a:t>coup d'état</a:t>
            </a:r>
            <a:r>
              <a:rPr lang="en-US" sz="3600" b="0" i="1" u="none" strike="noStrike" cap="none" dirty="0">
                <a:solidFill>
                  <a:srgbClr val="AE4844"/>
                </a:solidFill>
                <a:latin typeface="Lato"/>
                <a:ea typeface="Lato"/>
                <a:cs typeface="Lato"/>
                <a:sym typeface="Lato"/>
              </a:rPr>
              <a:t> </a:t>
            </a:r>
            <a:r>
              <a:rPr lang="en-US" sz="3600" b="0" i="0" u="none" strike="noStrike" cap="none" dirty="0">
                <a:solidFill>
                  <a:srgbClr val="AE4844"/>
                </a:solidFill>
                <a:latin typeface="Lato"/>
                <a:ea typeface="Lato"/>
                <a:cs typeface="Lato"/>
                <a:sym typeface="Lato"/>
              </a:rPr>
              <a:t>against multiracial democracy – and won.</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1">
                                            <p:txEl>
                                              <p:pRg st="2" end="2"/>
                                            </p:txEl>
                                          </p:spTgt>
                                        </p:tgtEl>
                                        <p:attrNameLst>
                                          <p:attrName>style.visibility</p:attrName>
                                        </p:attrNameLst>
                                      </p:cBhvr>
                                      <p:to>
                                        <p:strVal val="visible"/>
                                      </p:to>
                                    </p:set>
                                    <p:animEffect transition="in" filter="fade">
                                      <p:cBhvr>
                                        <p:cTn id="7" dur="500"/>
                                        <p:tgtEl>
                                          <p:spTgt spid="2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4">
                                            <p:txEl>
                                              <p:pRg st="0" end="0"/>
                                            </p:txEl>
                                          </p:spTgt>
                                        </p:tgtEl>
                                        <p:attrNameLst>
                                          <p:attrName>style.visibility</p:attrName>
                                        </p:attrNameLst>
                                      </p:cBhvr>
                                      <p:to>
                                        <p:strVal val="visible"/>
                                      </p:to>
                                    </p:set>
                                    <p:animEffect transition="in" filter="fade">
                                      <p:cBhvr>
                                        <p:cTn id="12" dur="500"/>
                                        <p:tgtEl>
                                          <p:spTgt spid="2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26"/>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Later Years in Beaufort</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300" name="Google Shape;300;p26"/>
          <p:cNvSpPr txBox="1"/>
          <p:nvPr/>
        </p:nvSpPr>
        <p:spPr>
          <a:xfrm>
            <a:off x="3656976" y="2502030"/>
            <a:ext cx="9150164"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new constitution established “Jim Crow” law in South Carolina, a situation that would not begin to change until the Civil Rights movement of the 1950s and 60s. </a:t>
            </a:r>
            <a:br>
              <a:rPr lang="en-US" sz="3600" b="0" i="0" u="none" strike="noStrike" cap="none" dirty="0">
                <a:solidFill>
                  <a:srgbClr val="AE4844"/>
                </a:solidFill>
                <a:latin typeface="Lato"/>
                <a:ea typeface="Lato"/>
                <a:cs typeface="Lato"/>
                <a:sym typeface="Lato"/>
              </a:rPr>
            </a:b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But Smalls was undeterred. Throughout the early 20th century, he remained involved in local Beaufort politics, including successful efforts to stop at least one lynching.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sp>
        <p:nvSpPr>
          <p:cNvPr id="301" name="Google Shape;301;p26"/>
          <p:cNvSpPr txBox="1"/>
          <p:nvPr/>
        </p:nvSpPr>
        <p:spPr>
          <a:xfrm>
            <a:off x="3656976" y="8034047"/>
            <a:ext cx="18655764" cy="4503413"/>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In 1889, Republican President Benjamin </a:t>
            </a: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Harrison had appointed Smalls the collector </a:t>
            </a: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at the Port of Beaufort, a post he held until </a:t>
            </a: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Republicans lost the White House in 1892. This pattern continued until 1913, when Democrat Woodrow Wilson stripped Smalls of his appointment for a final time. </a:t>
            </a:r>
          </a:p>
          <a:p>
            <a:pPr marL="0" marR="0" lvl="0" indent="0" algn="l" rtl="0">
              <a:lnSpc>
                <a:spcPct val="100000"/>
              </a:lnSpc>
              <a:spcBef>
                <a:spcPts val="0"/>
              </a:spcBef>
              <a:spcAft>
                <a:spcPts val="0"/>
              </a:spcAft>
              <a:buClr>
                <a:srgbClr val="AE4844"/>
              </a:buClr>
              <a:buSzPts val="3600"/>
              <a:buFont typeface="Lato"/>
              <a:buNone/>
            </a:pPr>
            <a:endParaRPr lang="en-US" sz="3600"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panose="020B0604020202020204" charset="0"/>
                <a:ea typeface="Lato"/>
                <a:cs typeface="Lato" panose="020B0604020202020204" charset="0"/>
                <a:sym typeface="Lato"/>
              </a:rPr>
              <a:t>On February 22, 1915, Smalls died peacefully at age 75, in the house where he had lived as both slave and </a:t>
            </a:r>
            <a:r>
              <a:rPr lang="en-US" sz="3600" b="1" i="0" u="none" strike="noStrike" cap="none" dirty="0">
                <a:solidFill>
                  <a:srgbClr val="AE4844"/>
                </a:solidFill>
                <a:latin typeface="Lato" panose="020B0604020202020204" charset="0"/>
                <a:ea typeface="Lato"/>
                <a:cs typeface="Lato" panose="020B0604020202020204" charset="0"/>
                <a:sym typeface="Lato"/>
              </a:rPr>
              <a:t>statesman</a:t>
            </a:r>
            <a:r>
              <a:rPr lang="en-US" sz="3600" b="0" i="0" u="none" strike="noStrike" cap="none" dirty="0">
                <a:solidFill>
                  <a:srgbClr val="AE4844"/>
                </a:solidFill>
                <a:latin typeface="Lato" panose="020B0604020202020204" charset="0"/>
                <a:ea typeface="Lato"/>
                <a:cs typeface="Lato" panose="020B0604020202020204" charset="0"/>
                <a:sym typeface="Lato"/>
              </a:rPr>
              <a:t>. </a:t>
            </a:r>
            <a:endParaRPr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pic>
        <p:nvPicPr>
          <p:cNvPr id="302" name="Google Shape;302;p2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3933307" y="2502030"/>
            <a:ext cx="8521377" cy="5532017"/>
          </a:xfrm>
          <a:prstGeom prst="rect">
            <a:avLst/>
          </a:prstGeom>
          <a:noFill/>
          <a:ln w="38100" cap="flat" cmpd="sng">
            <a:solidFill>
              <a:srgbClr val="151515"/>
            </a:solidFill>
            <a:prstDash val="solid"/>
            <a:round/>
            <a:headEnd type="none" w="sm" len="sm"/>
            <a:tailEnd type="none" w="sm" len="sm"/>
          </a:ln>
          <a:effectLst>
            <a:outerShdw blurRad="50800" dist="38100" dir="2700000" algn="tl" rotWithShape="0">
              <a:srgbClr val="000000">
                <a:alpha val="40000"/>
              </a:srgbClr>
            </a:outerShdw>
          </a:effectLst>
        </p:spPr>
      </p:pic>
      <p:sp>
        <p:nvSpPr>
          <p:cNvPr id="303" name="Google Shape;303;p26"/>
          <p:cNvSpPr txBox="1"/>
          <p:nvPr/>
        </p:nvSpPr>
        <p:spPr>
          <a:xfrm>
            <a:off x="13933307" y="8280532"/>
            <a:ext cx="8521377" cy="913070"/>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Robert Smalls in Beaufort, S.C., April 23, 1904. </a:t>
            </a:r>
            <a:endParaRPr sz="2800" dirty="0">
              <a:latin typeface="Lato" panose="020F0502020204030203" pitchFamily="34" charset="0"/>
              <a:ea typeface="Lato" panose="020F0502020204030203" pitchFamily="34" charset="0"/>
              <a:cs typeface="Lato" panose="020F0502020204030203" pitchFamily="34" charset="0"/>
            </a:endParaRPr>
          </a:p>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rPr>
              <a:t>Source: American Museum of Natural History. </a:t>
            </a:r>
            <a:endParaRPr sz="2800" b="0" i="1" u="none"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Lato"/>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1"/>
                                        </p:tgtEl>
                                        <p:attrNameLst>
                                          <p:attrName>style.visibility</p:attrName>
                                        </p:attrNameLst>
                                      </p:cBhvr>
                                      <p:to>
                                        <p:strVal val="visible"/>
                                      </p:to>
                                    </p:set>
                                    <p:animEffect transition="in" filter="fade">
                                      <p:cBhvr>
                                        <p:cTn id="7" dur="5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27"/>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Family and Legacy</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pic>
        <p:nvPicPr>
          <p:cNvPr id="309" name="Google Shape;309;p2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657600" y="2812745"/>
            <a:ext cx="7501468" cy="6509992"/>
          </a:xfrm>
          <a:prstGeom prst="rect">
            <a:avLst/>
          </a:prstGeom>
          <a:noFill/>
          <a:ln w="38100" cap="flat" cmpd="sng">
            <a:solidFill>
              <a:srgbClr val="151515"/>
            </a:solidFill>
            <a:prstDash val="solid"/>
            <a:round/>
            <a:headEnd type="none" w="sm" len="sm"/>
            <a:tailEnd type="none" w="sm" len="sm"/>
          </a:ln>
          <a:effectLst>
            <a:outerShdw blurRad="50800" dist="38100" dir="2700000" algn="tl" rotWithShape="0">
              <a:srgbClr val="000000">
                <a:alpha val="40000"/>
              </a:srgbClr>
            </a:outerShdw>
          </a:effectLst>
        </p:spPr>
      </p:pic>
      <p:sp>
        <p:nvSpPr>
          <p:cNvPr id="310" name="Google Shape;310;p27"/>
          <p:cNvSpPr txBox="1"/>
          <p:nvPr/>
        </p:nvSpPr>
        <p:spPr>
          <a:xfrm>
            <a:off x="12186773" y="6231056"/>
            <a:ext cx="1056171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attended Tabernacle Baptist Church in Beaufort, and today it hosts a monument to his legacy. The pillar is inscribed with these words from his speech to the 1895 constitutional convention:</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highlight>
                <a:srgbClr val="FFFF00"/>
              </a:highlight>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1" u="none" strike="noStrike" cap="none" dirty="0">
                <a:solidFill>
                  <a:srgbClr val="AE4844"/>
                </a:solidFill>
                <a:latin typeface="Lato"/>
                <a:ea typeface="Lato"/>
                <a:cs typeface="Lato"/>
                <a:sym typeface="Lato"/>
              </a:rPr>
              <a:t>“My race needs no special defense, for the past history of them in this country proves them to be the equal of any people anywhere. All they need is an equal chance in the battle of life.”</a:t>
            </a:r>
            <a:endParaRPr dirty="0">
              <a:latin typeface="Lato" panose="020F0502020204030203" pitchFamily="34" charset="0"/>
              <a:ea typeface="Lato" panose="020F0502020204030203" pitchFamily="34" charset="0"/>
              <a:cs typeface="Lato" panose="020F0502020204030203" pitchFamily="34" charset="0"/>
            </a:endParaRPr>
          </a:p>
        </p:txBody>
      </p:sp>
      <p:sp>
        <p:nvSpPr>
          <p:cNvPr id="311" name="Google Shape;311;p27"/>
          <p:cNvSpPr txBox="1"/>
          <p:nvPr/>
        </p:nvSpPr>
        <p:spPr>
          <a:xfrm>
            <a:off x="3657600" y="9559297"/>
            <a:ext cx="7501468" cy="1343958"/>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400"/>
              <a:buFont typeface="Lato"/>
              <a:buNone/>
            </a:pPr>
            <a:r>
              <a:rPr lang="en-US" sz="2800" b="0" i="1" u="none" strike="noStrike" cap="none" dirty="0">
                <a:solidFill>
                  <a:schemeClr val="dk2"/>
                </a:solidFill>
                <a:latin typeface="Lato"/>
                <a:ea typeface="Lato"/>
                <a:cs typeface="Lato"/>
                <a:sym typeface="Lato"/>
              </a:rPr>
              <a:t>Grandchildren of Robert Smalls in Charlotte, North Carolina, c. 1930. Source: International African American Museum.</a:t>
            </a:r>
            <a:endParaRPr sz="2800" b="0" i="1" u="none" strike="noStrike" cap="none" dirty="0">
              <a:solidFill>
                <a:schemeClr val="dk2"/>
              </a:solidFill>
              <a:latin typeface="Lato"/>
              <a:ea typeface="Lato"/>
              <a:cs typeface="Lato"/>
              <a:sym typeface="Lato"/>
            </a:endParaRPr>
          </a:p>
        </p:txBody>
      </p:sp>
      <p:sp>
        <p:nvSpPr>
          <p:cNvPr id="312" name="Google Shape;312;p27"/>
          <p:cNvSpPr txBox="1"/>
          <p:nvPr/>
        </p:nvSpPr>
        <p:spPr>
          <a:xfrm>
            <a:off x="12186773" y="2533367"/>
            <a:ext cx="1056171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many descendants have helped keep the statesman’s memory alive, even as he was largely forgotten by mainstream historians in the twentieth century. Gradually Smalls’ story was restored to public knowledge through scholarly and popular works, especially those covering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escape.</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0"/>
                                        </p:tgtEl>
                                        <p:attrNameLst>
                                          <p:attrName>style.visibility</p:attrName>
                                        </p:attrNameLst>
                                      </p:cBhvr>
                                      <p:to>
                                        <p:strVal val="visible"/>
                                      </p:to>
                                    </p:set>
                                    <p:animEffect transition="in" filter="fade">
                                      <p:cBhvr>
                                        <p:cTn id="7" dur="5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86CC074-1624-4C22-ADEC-285C5DC7EE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924752" y="3172337"/>
            <a:ext cx="13334599" cy="5403879"/>
          </a:xfrm>
          <a:prstGeom prst="rect">
            <a:avLst/>
          </a:prstGeom>
          <a:noFill/>
          <a:ln w="38100">
            <a:solidFill>
              <a:schemeClr val="tx2">
                <a:lumMod val="10000"/>
              </a:schemeClr>
            </a:solidFill>
          </a:ln>
          <a:effectLst>
            <a:softEdge rad="127000"/>
          </a:effectLst>
        </p:spPr>
      </p:pic>
      <p:sp>
        <p:nvSpPr>
          <p:cNvPr id="6" name="TextBox 5">
            <a:extLst>
              <a:ext uri="{FF2B5EF4-FFF2-40B4-BE49-F238E27FC236}">
                <a16:creationId xmlns:a16="http://schemas.microsoft.com/office/drawing/2014/main" id="{B05C82D6-7295-4952-9A51-EA54417F2076}"/>
              </a:ext>
            </a:extLst>
          </p:cNvPr>
          <p:cNvSpPr txBox="1"/>
          <p:nvPr/>
        </p:nvSpPr>
        <p:spPr>
          <a:xfrm>
            <a:off x="6800136" y="8776938"/>
            <a:ext cx="13583829" cy="22672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600" dirty="0">
                <a:solidFill>
                  <a:srgbClr val="AE4844"/>
                </a:solidFill>
                <a:latin typeface="Lato"/>
                <a:ea typeface="Lato"/>
                <a:cs typeface="Lato"/>
              </a:rPr>
              <a:t>Gravestone of Robert Smalls. The image of a compass in the center is a common symbol in Freemasonry – Smalls was a Prince Hall Mason, an African American branch of Freemasonry founded by Black patriot and abolitionist Prince Hall in 1775.</a:t>
            </a:r>
            <a:endParaRPr lang="en-US" sz="3600" dirty="0">
              <a:solidFill>
                <a:srgbClr val="AE4844"/>
              </a:solidFill>
              <a:latin typeface="Lato"/>
              <a:ea typeface="Lato"/>
              <a:cs typeface="Lato"/>
              <a:sym typeface="Bodoni SvtyTwo ITC TT-Book"/>
            </a:endParaRPr>
          </a:p>
        </p:txBody>
      </p:sp>
      <p:sp>
        <p:nvSpPr>
          <p:cNvPr id="4" name="Google Shape;308;p27">
            <a:extLst>
              <a:ext uri="{FF2B5EF4-FFF2-40B4-BE49-F238E27FC236}">
                <a16:creationId xmlns:a16="http://schemas.microsoft.com/office/drawing/2014/main" id="{93DFF9CD-BBB3-43C3-9841-F063406B085A}"/>
              </a:ext>
            </a:extLst>
          </p:cNvPr>
          <p:cNvSpPr txBox="1">
            <a:spLocks/>
          </p:cNvSpPr>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a:lnSpc>
                <a:spcPct val="106111"/>
              </a:lnSpc>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Family and Legacy</a:t>
            </a:r>
            <a:br>
              <a:rPr lang="en-US" sz="7200" b="1" dirty="0">
                <a:solidFill>
                  <a:srgbClr val="313653"/>
                </a:solidFill>
                <a:latin typeface="Garamond" panose="02020404030301010803" pitchFamily="18" charset="0"/>
                <a:ea typeface="Bodoni"/>
                <a:cs typeface="Bodoni"/>
                <a:sym typeface="Bodoni"/>
              </a:rPr>
            </a:br>
            <a:br>
              <a:rPr lang="en-US" sz="7000" b="1" dirty="0">
                <a:solidFill>
                  <a:srgbClr val="313653"/>
                </a:solidFill>
                <a:latin typeface="Garamond" panose="02020404030301010803" pitchFamily="18" charset="0"/>
                <a:ea typeface="Bodoni"/>
                <a:cs typeface="Bodoni"/>
                <a:sym typeface="Bodoni"/>
              </a:rPr>
            </a:br>
            <a:endParaRPr lang="en-US" sz="7000" b="1" dirty="0">
              <a:solidFill>
                <a:srgbClr val="313653"/>
              </a:solidFill>
              <a:latin typeface="Garamond" panose="02020404030301010803" pitchFamily="18" charset="0"/>
              <a:ea typeface="Bodoni"/>
              <a:cs typeface="Bodoni"/>
              <a:sym typeface="Bodoni"/>
            </a:endParaRPr>
          </a:p>
        </p:txBody>
      </p:sp>
    </p:spTree>
    <p:extLst>
      <p:ext uri="{BB962C8B-B14F-4D97-AF65-F5344CB8AC3E}">
        <p14:creationId xmlns:p14="http://schemas.microsoft.com/office/powerpoint/2010/main" val="3022068229"/>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8"/>
          <p:cNvSpPr txBox="1">
            <a:spLocks noGrp="1"/>
          </p:cNvSpPr>
          <p:nvPr>
            <p:ph type="subTitle" idx="4294967295"/>
          </p:nvPr>
        </p:nvSpPr>
        <p:spPr>
          <a:xfrm>
            <a:off x="3657600" y="1828800"/>
            <a:ext cx="19177347"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4800"/>
              <a:buFont typeface="Lato"/>
              <a:buNone/>
            </a:pPr>
            <a:r>
              <a:rPr lang="en-US" sz="4800" b="1" i="0" u="none" strike="noStrike" cap="none">
                <a:solidFill>
                  <a:srgbClr val="AE4844"/>
                </a:solidFill>
                <a:latin typeface="Lato"/>
                <a:ea typeface="Lato"/>
                <a:cs typeface="Lato"/>
                <a:sym typeface="Lato"/>
              </a:rPr>
              <a:t>Vocabulary</a:t>
            </a:r>
            <a:endParaRPr lang="en-US"/>
          </a:p>
          <a:p>
            <a:pPr marL="0" marR="0" lvl="0" indent="0" algn="l" rtl="0">
              <a:lnSpc>
                <a:spcPct val="100000"/>
              </a:lnSpc>
              <a:spcBef>
                <a:spcPts val="0"/>
              </a:spcBef>
              <a:spcAft>
                <a:spcPts val="0"/>
              </a:spcAft>
              <a:buClr>
                <a:srgbClr val="AE4844"/>
              </a:buClr>
              <a:buSzPts val="3000"/>
              <a:buFont typeface="Lato Light"/>
              <a:buNone/>
            </a:pPr>
            <a:endParaRPr lang="en-US" sz="3000" b="0" i="0" u="none" strike="noStrike" cap="none">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Appomattox</a:t>
            </a:r>
            <a:endParaRPr dirty="0"/>
          </a:p>
          <a:p>
            <a:pPr marL="0" marR="0" lvl="0" indent="0" algn="l" rtl="0">
              <a:lnSpc>
                <a:spcPct val="100000"/>
              </a:lnSpc>
              <a:spcBef>
                <a:spcPts val="0"/>
              </a:spcBef>
              <a:spcAft>
                <a:spcPts val="0"/>
              </a:spcAft>
              <a:buClr>
                <a:srgbClr val="AE4844"/>
              </a:buClr>
              <a:buSzPts val="3600"/>
              <a:buFont typeface="Lato"/>
              <a:buNone/>
            </a:pPr>
            <a:r>
              <a:rPr lang="en-US" sz="3600" b="0" i="1" u="none" strike="noStrike" cap="none" dirty="0">
                <a:solidFill>
                  <a:srgbClr val="AE4844"/>
                </a:solidFill>
                <a:latin typeface="Lato"/>
                <a:ea typeface="Lato"/>
                <a:cs typeface="Lato"/>
                <a:sym typeface="Lato"/>
              </a:rPr>
              <a:t>	carte de </a:t>
            </a:r>
            <a:r>
              <a:rPr lang="en-US" sz="3600" b="0" i="1" u="none" strike="noStrike" cap="none" dirty="0" err="1">
                <a:solidFill>
                  <a:srgbClr val="AE4844"/>
                </a:solidFill>
                <a:latin typeface="Lato"/>
                <a:ea typeface="Lato"/>
                <a:cs typeface="Lato"/>
                <a:sym typeface="Lato"/>
              </a:rPr>
              <a:t>visite</a:t>
            </a:r>
            <a:endParaRPr lang="en-US" sz="3600" b="0" i="1" u="none" strike="noStrike" cap="none" dirty="0">
              <a:solidFill>
                <a:srgbClr val="AE4844"/>
              </a:solidFill>
              <a:latin typeface="Lato"/>
              <a:ea typeface="Lato"/>
              <a:cs typeface="Lato"/>
              <a:sym typeface="Lato"/>
            </a:endParaRPr>
          </a:p>
          <a:p>
            <a:pPr marL="0" indent="0">
              <a:lnSpc>
                <a:spcPct val="100000"/>
              </a:lnSpc>
              <a:buClr>
                <a:srgbClr val="AE4844"/>
              </a:buClr>
              <a:buSzPts val="3600"/>
              <a:buNone/>
            </a:pPr>
            <a:r>
              <a:rPr lang="en-US" sz="3600" i="1" dirty="0">
                <a:solidFill>
                  <a:srgbClr val="AE4844"/>
                </a:solidFill>
              </a:rPr>
              <a:t>	</a:t>
            </a:r>
            <a:r>
              <a:rPr lang="en-US" sz="3600" dirty="0">
                <a:solidFill>
                  <a:schemeClr val="bg1"/>
                </a:solidFill>
              </a:rPr>
              <a:t>commandeer</a:t>
            </a: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conscripted</a:t>
            </a:r>
            <a:endParaRPr dirty="0"/>
          </a:p>
          <a:p>
            <a:pPr marL="0" marR="0" lvl="0" indent="0" algn="l" rtl="0">
              <a:lnSpc>
                <a:spcPct val="100000"/>
              </a:lnSpc>
              <a:spcBef>
                <a:spcPts val="0"/>
              </a:spcBef>
              <a:spcAft>
                <a:spcPts val="0"/>
              </a:spcAft>
              <a:buClr>
                <a:srgbClr val="AE4844"/>
              </a:buClr>
              <a:buSzPts val="3600"/>
              <a:buFont typeface="Lato"/>
              <a:buNone/>
            </a:pPr>
            <a:r>
              <a:rPr lang="en-US" sz="3600" b="0" i="1" u="none" strike="noStrike" cap="none" dirty="0">
                <a:solidFill>
                  <a:srgbClr val="AE4844"/>
                </a:solidFill>
                <a:latin typeface="Lato"/>
                <a:ea typeface="Lato"/>
                <a:cs typeface="Lato"/>
                <a:sym typeface="Lato"/>
              </a:rPr>
              <a:t>	</a:t>
            </a:r>
            <a:r>
              <a:rPr lang="en-US" sz="3600" b="0" i="0" u="none" strike="noStrike" cap="none" dirty="0">
                <a:solidFill>
                  <a:srgbClr val="AE4844"/>
                </a:solidFill>
                <a:latin typeface="Lato"/>
                <a:ea typeface="Lato"/>
                <a:cs typeface="Lato"/>
                <a:sym typeface="Lato"/>
              </a:rPr>
              <a:t>contraband</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a:t>
            </a:r>
            <a:r>
              <a:rPr lang="en-US" sz="3600" b="0" i="1" u="none" strike="noStrike" cap="none" dirty="0">
                <a:solidFill>
                  <a:srgbClr val="AE4844"/>
                </a:solidFill>
                <a:latin typeface="Lato"/>
                <a:ea typeface="Lato"/>
                <a:cs typeface="Lato"/>
                <a:sym typeface="Lato"/>
              </a:rPr>
              <a:t>coup d'état</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Creole</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dialect</a:t>
            </a:r>
          </a:p>
          <a:p>
            <a:pPr marL="0" marR="0" lvl="0" indent="0" algn="l" rtl="0">
              <a:lnSpc>
                <a:spcPct val="100000"/>
              </a:lnSpc>
              <a:spcBef>
                <a:spcPts val="0"/>
              </a:spcBef>
              <a:spcAft>
                <a:spcPts val="0"/>
              </a:spcAft>
              <a:buClr>
                <a:srgbClr val="AE4844"/>
              </a:buClr>
              <a:buSzPts val="3600"/>
              <a:buFont typeface="Lato"/>
              <a:buNone/>
            </a:pPr>
            <a:r>
              <a:rPr lang="en-US" sz="3600" dirty="0">
                <a:solidFill>
                  <a:srgbClr val="AE4844"/>
                </a:solidFill>
              </a:rPr>
              <a:t>	diaspora</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disenfranchise</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Lowcountry</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Pinkertons</a:t>
            </a: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Reconstruction</a:t>
            </a:r>
          </a:p>
          <a:p>
            <a:pPr marL="0" marR="0" lvl="0" indent="0" algn="l" rtl="0">
              <a:lnSpc>
                <a:spcPct val="100000"/>
              </a:lnSpc>
              <a:spcBef>
                <a:spcPts val="0"/>
              </a:spcBef>
              <a:spcAft>
                <a:spcPts val="0"/>
              </a:spcAft>
              <a:buClr>
                <a:srgbClr val="AE4844"/>
              </a:buClr>
              <a:buSzPts val="3600"/>
              <a:buFont typeface="Lato"/>
              <a:buNone/>
            </a:pPr>
            <a:r>
              <a:rPr lang="en-US" sz="3600" dirty="0">
                <a:solidFill>
                  <a:srgbClr val="AE4844"/>
                </a:solidFill>
              </a:rPr>
              <a:t>	statesman</a:t>
            </a:r>
          </a:p>
          <a:p>
            <a:pPr marL="0" marR="0" lvl="0" indent="0" algn="l" rtl="0">
              <a:lnSpc>
                <a:spcPct val="100000"/>
              </a:lnSpc>
              <a:spcBef>
                <a:spcPts val="0"/>
              </a:spcBef>
              <a:spcAft>
                <a:spcPts val="0"/>
              </a:spcAft>
              <a:buClr>
                <a:srgbClr val="AE4844"/>
              </a:buClr>
              <a:buSzPts val="3600"/>
              <a:buFont typeface="Lato"/>
              <a:buNone/>
            </a:pPr>
            <a:r>
              <a:rPr lang="en-US" sz="3600" dirty="0">
                <a:solidFill>
                  <a:srgbClr val="AE4844"/>
                </a:solidFill>
              </a:rPr>
              <a:t>	stevedore</a:t>
            </a:r>
            <a:endParaRPr lang="en-US" sz="3600" i="0" u="none" strike="noStrike" cap="none" dirty="0">
              <a:solidFill>
                <a:schemeClr val="bg1"/>
              </a:solidFill>
              <a:sym typeface="Lato"/>
            </a:endParaRPr>
          </a:p>
          <a:p>
            <a:pPr marL="0" marR="0" lvl="0" indent="0" algn="l" rtl="0">
              <a:lnSpc>
                <a:spcPct val="100000"/>
              </a:lnSpc>
              <a:spcBef>
                <a:spcPts val="0"/>
              </a:spcBef>
              <a:spcAft>
                <a:spcPts val="0"/>
              </a:spcAft>
              <a:buClr>
                <a:srgbClr val="AE4844"/>
              </a:buClr>
              <a:buSzPts val="3600"/>
              <a:buFont typeface="Lato"/>
              <a:buNone/>
            </a:pPr>
            <a:endParaRPr dirty="0"/>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	</a:t>
            </a:r>
            <a:endParaRPr dirty="0"/>
          </a:p>
        </p:txBody>
      </p:sp>
      <p:pic>
        <p:nvPicPr>
          <p:cNvPr id="318" name="Google Shape;318;p2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192000" y="2376192"/>
            <a:ext cx="9374902" cy="8963615"/>
          </a:xfrm>
          <a:prstGeom prst="rect">
            <a:avLst/>
          </a:prstGeom>
          <a:noFill/>
          <a:ln w="38100" cap="flat" cmpd="sng">
            <a:solidFill>
              <a:srgbClr val="151515"/>
            </a:solidFill>
            <a:prstDash val="solid"/>
            <a:round/>
            <a:headEnd type="none" w="sm" len="sm"/>
            <a:tailEnd type="none" w="sm" len="sm"/>
          </a:ln>
        </p:spPr>
      </p:pic>
      <p:sp>
        <p:nvSpPr>
          <p:cNvPr id="319" name="Google Shape;319;p28"/>
          <p:cNvSpPr txBox="1"/>
          <p:nvPr/>
        </p:nvSpPr>
        <p:spPr>
          <a:xfrm>
            <a:off x="10615961" y="11430664"/>
            <a:ext cx="10950941" cy="913070"/>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800"/>
              <a:buFont typeface="Lato"/>
              <a:buNone/>
            </a:pPr>
            <a:r>
              <a:rPr lang="en-US" sz="2800" b="0" i="1" u="none" strike="noStrike" cap="none" dirty="0">
                <a:solidFill>
                  <a:schemeClr val="dk2"/>
                </a:solidFill>
                <a:latin typeface="Lato"/>
                <a:ea typeface="Lato"/>
                <a:cs typeface="Lato"/>
                <a:sym typeface="Lato"/>
              </a:rPr>
              <a:t>Monument to Robert Smalls outside of the Tabernacle Baptist Church, where the Smalls family worshipped, in Beaufort, South Carolina.</a:t>
            </a:r>
            <a:endParaRPr sz="2800" b="0" i="1" u="none" strike="noStrike" cap="none" dirty="0">
              <a:solidFill>
                <a:schemeClr val="dk2"/>
              </a:solidFill>
              <a:latin typeface="Lato"/>
              <a:ea typeface="Lato"/>
              <a:cs typeface="Lato"/>
              <a:sym typeface="Lato"/>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3"/>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Robert Smalls: A Life of  “Radical Grace”</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89" name="Google Shape;89;p3"/>
          <p:cNvSpPr txBox="1"/>
          <p:nvPr/>
        </p:nvSpPr>
        <p:spPr>
          <a:xfrm>
            <a:off x="3774354" y="10975056"/>
            <a:ext cx="5765960" cy="1343958"/>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Robert Smalls, photographed shortly after his heroic escape from Charleston in 1861.</a:t>
            </a:r>
            <a:endParaRPr sz="1600" dirty="0">
              <a:latin typeface="Lato" panose="020F0502020204030203" pitchFamily="34" charset="0"/>
              <a:ea typeface="Lato" panose="020F0502020204030203" pitchFamily="34" charset="0"/>
              <a:cs typeface="Lato" panose="020F0502020204030203" pitchFamily="34" charset="0"/>
            </a:endParaRPr>
          </a:p>
        </p:txBody>
      </p:sp>
      <p:pic>
        <p:nvPicPr>
          <p:cNvPr id="90" name="Google Shape;90;p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774354" y="2472258"/>
            <a:ext cx="5765960" cy="8502798"/>
          </a:xfrm>
          <a:prstGeom prst="rect">
            <a:avLst/>
          </a:prstGeom>
          <a:noFill/>
          <a:ln w="9525" cap="flat" cmpd="sng">
            <a:solidFill>
              <a:srgbClr val="151515"/>
            </a:solidFill>
            <a:prstDash val="solid"/>
            <a:round/>
            <a:headEnd type="none" w="sm" len="sm"/>
            <a:tailEnd type="none" w="sm" len="sm"/>
          </a:ln>
        </p:spPr>
      </p:pic>
      <p:sp>
        <p:nvSpPr>
          <p:cNvPr id="91" name="Google Shape;91;p3"/>
          <p:cNvSpPr txBox="1"/>
          <p:nvPr/>
        </p:nvSpPr>
        <p:spPr>
          <a:xfrm>
            <a:off x="10749037" y="2472258"/>
            <a:ext cx="1061438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After serving in the U.S. Navy during the Civil War, Smalls was an entrepreneur, a representative in the South Carolina legislature, and a five-term United States Congressman. He worked tirelessly to defend the rights of newly-emancipated Black Americans during Reconstruction and hold back the rising tide of white supremacism that began to overtake the the state – and the whole South – in the late 1870s.</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sp>
        <p:nvSpPr>
          <p:cNvPr id="92" name="Google Shape;92;p3"/>
          <p:cNvSpPr txBox="1"/>
          <p:nvPr/>
        </p:nvSpPr>
        <p:spPr>
          <a:xfrm>
            <a:off x="10749036" y="7468001"/>
            <a:ext cx="10614385"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Throughout his life, Smalls demonstrated “radical grace,” showing mercy to his former oppressors, and trying earnestly to rebuild a South Carolina devastated by four years of war – with or without the help of the state’s white minority. But Smalls never compromised on the values for which he risked his life both during and after the war.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4"/>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Childhood in Slavery</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98" name="Google Shape;98;p4"/>
          <p:cNvSpPr txBox="1"/>
          <p:nvPr/>
        </p:nvSpPr>
        <p:spPr>
          <a:xfrm>
            <a:off x="3657600" y="2420152"/>
            <a:ext cx="9664686" cy="3546407"/>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Robert Smalls was born to his mother, Lydia Polite, behind the house of his enslaver, John McKee, in Beaufort, South Carolina. His father was either McKee; his son, Henry; or possibly the plantation overseer Patrick Smalls.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Robert grew up favored by the McKee family, possibly because of this blood relation. His mother worked in the house, shielding Robert from the realities of the plantation life in the field  – though Lydia insisted her young son witness the horrors of “the whipping post.”</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pic>
        <p:nvPicPr>
          <p:cNvPr id="99" name="Google Shape;99;p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3863536" y="2420152"/>
            <a:ext cx="9360738" cy="6502776"/>
          </a:xfrm>
          <a:prstGeom prst="rect">
            <a:avLst/>
          </a:prstGeom>
          <a:noFill/>
          <a:ln>
            <a:noFill/>
          </a:ln>
          <a:effectLst>
            <a:softEdge rad="76200"/>
          </a:effectLst>
        </p:spPr>
      </p:pic>
      <p:sp>
        <p:nvSpPr>
          <p:cNvPr id="100" name="Google Shape;100;p4"/>
          <p:cNvSpPr txBox="1"/>
          <p:nvPr/>
        </p:nvSpPr>
        <p:spPr>
          <a:xfrm>
            <a:off x="13863536" y="8941405"/>
            <a:ext cx="9360738" cy="882293"/>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600"/>
              <a:buFont typeface="Lato"/>
              <a:buNone/>
            </a:pPr>
            <a:r>
              <a:rPr lang="en-US" sz="2600" b="0" i="1" u="none" strike="noStrike" cap="none" dirty="0">
                <a:solidFill>
                  <a:schemeClr val="dk2"/>
                </a:solidFill>
                <a:latin typeface="Lato"/>
                <a:ea typeface="Lato"/>
                <a:cs typeface="Lato"/>
                <a:sym typeface="Lato"/>
              </a:rPr>
              <a:t>London News illustration of a slave auction in Charleston, South Carolina, </a:t>
            </a:r>
            <a:r>
              <a:rPr lang="en-US" sz="2800" b="0" i="1" u="none" strike="noStrike" cap="none" dirty="0">
                <a:solidFill>
                  <a:schemeClr val="dk2"/>
                </a:solidFill>
                <a:latin typeface="Lato"/>
                <a:ea typeface="Lato"/>
                <a:cs typeface="Lato"/>
                <a:sym typeface="Lato"/>
              </a:rPr>
              <a:t>1856</a:t>
            </a:r>
            <a:r>
              <a:rPr lang="en-US" sz="2600" b="0" i="1" u="none" strike="noStrike" cap="none" dirty="0">
                <a:solidFill>
                  <a:schemeClr val="dk2"/>
                </a:solidFill>
                <a:latin typeface="Lato"/>
                <a:ea typeface="Lato"/>
                <a:cs typeface="Lato"/>
                <a:sym typeface="Lato"/>
              </a:rPr>
              <a:t>. The British Museum.</a:t>
            </a:r>
            <a:endParaRPr sz="2600" b="1" i="1" u="none" strike="noStrike" cap="none" dirty="0">
              <a:solidFill>
                <a:schemeClr val="dk2"/>
              </a:solidFill>
              <a:latin typeface="Lato"/>
              <a:ea typeface="Lato"/>
              <a:cs typeface="Lato"/>
              <a:sym typeface="Lato"/>
            </a:endParaRPr>
          </a:p>
        </p:txBody>
      </p:sp>
      <p:sp>
        <p:nvSpPr>
          <p:cNvPr id="101" name="Google Shape;101;p4"/>
          <p:cNvSpPr txBox="1"/>
          <p:nvPr/>
        </p:nvSpPr>
        <p:spPr>
          <a:xfrm>
            <a:off x="3657600" y="10258593"/>
            <a:ext cx="19046283" cy="1100216"/>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What role did slavery play in the economy of South Carolina? In the South more generally?</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1"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Why would Robert’s mother insist he witness slaves working the fields and being whipped?</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1" i="0" u="none" strike="noStrike" cap="none" dirty="0">
              <a:solidFill>
                <a:srgbClr val="AE4844"/>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8">
                                            <p:txEl>
                                              <p:pRg st="2" end="2"/>
                                            </p:txEl>
                                          </p:spTgt>
                                        </p:tgtEl>
                                        <p:attrNameLst>
                                          <p:attrName>style.visibility</p:attrName>
                                        </p:attrNameLst>
                                      </p:cBhvr>
                                      <p:to>
                                        <p:strVal val="visible"/>
                                      </p:to>
                                    </p:set>
                                    <p:animEffect transition="in" filter="wipe(down)">
                                      <p:cBhvr>
                                        <p:cTn id="7" dur="500"/>
                                        <p:tgtEl>
                                          <p:spTgt spid="9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5"/>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Growing Up Gullah</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107" name="Google Shape;107;p5"/>
          <p:cNvSpPr txBox="1"/>
          <p:nvPr/>
        </p:nvSpPr>
        <p:spPr>
          <a:xfrm>
            <a:off x="12807140" y="2380279"/>
            <a:ext cx="10663380" cy="3546407"/>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a:t>
            </a:r>
            <a:r>
              <a:rPr lang="en-US" sz="3600" b="1" i="0" u="none" strike="noStrike" cap="none" dirty="0">
                <a:solidFill>
                  <a:srgbClr val="AE4844"/>
                </a:solidFill>
                <a:latin typeface="Lato"/>
                <a:ea typeface="Lato"/>
                <a:cs typeface="Lato"/>
                <a:sym typeface="Lato"/>
              </a:rPr>
              <a:t>Gullah</a:t>
            </a:r>
            <a:r>
              <a:rPr lang="en-US" sz="3600" b="0" i="0" u="none" strike="noStrike" cap="none" dirty="0">
                <a:solidFill>
                  <a:srgbClr val="AE4844"/>
                </a:solidFill>
                <a:latin typeface="Lato"/>
                <a:ea typeface="Lato"/>
                <a:cs typeface="Lato"/>
                <a:sym typeface="Lato"/>
              </a:rPr>
              <a:t> people are an historic Black community in the </a:t>
            </a:r>
            <a:r>
              <a:rPr lang="en-US" sz="3600" b="1" i="0" u="none" strike="noStrike" cap="none" dirty="0">
                <a:solidFill>
                  <a:srgbClr val="AE4844"/>
                </a:solidFill>
                <a:latin typeface="Lato"/>
                <a:ea typeface="Lato"/>
                <a:cs typeface="Lato"/>
                <a:sym typeface="Lato"/>
              </a:rPr>
              <a:t>Lowcountry</a:t>
            </a:r>
            <a:r>
              <a:rPr lang="en-US" sz="3600" b="0" i="0" u="none" strike="noStrike" cap="none" dirty="0">
                <a:solidFill>
                  <a:srgbClr val="AE4844"/>
                </a:solidFill>
                <a:latin typeface="Lato"/>
                <a:ea typeface="Lato"/>
                <a:cs typeface="Lato"/>
                <a:sym typeface="Lato"/>
              </a:rPr>
              <a:t> of the eastern U.S., stretching from the Carolinas to northern Florida. Their culture includes distinct folk beliefs, cuisine, traditional crafts, and an English </a:t>
            </a:r>
            <a:r>
              <a:rPr lang="en-US" sz="3600" b="1" dirty="0">
                <a:solidFill>
                  <a:srgbClr val="AE4844"/>
                </a:solidFill>
                <a:latin typeface="Lato"/>
                <a:ea typeface="Lato"/>
                <a:cs typeface="Lato"/>
                <a:sym typeface="Lato"/>
              </a:rPr>
              <a:t>C</a:t>
            </a:r>
            <a:r>
              <a:rPr lang="en-US" sz="3600" b="1" i="0" u="none" strike="noStrike" cap="none" dirty="0">
                <a:solidFill>
                  <a:srgbClr val="AE4844"/>
                </a:solidFill>
                <a:latin typeface="Lato"/>
                <a:ea typeface="Lato"/>
                <a:cs typeface="Lato"/>
                <a:sym typeface="Lato"/>
              </a:rPr>
              <a:t>reole</a:t>
            </a:r>
            <a:r>
              <a:rPr lang="en-US" sz="3600" b="0" i="0" u="none" strike="noStrike" cap="none" dirty="0">
                <a:solidFill>
                  <a:srgbClr val="AE4844"/>
                </a:solidFill>
                <a:latin typeface="Lato"/>
                <a:ea typeface="Lato"/>
                <a:cs typeface="Lato"/>
                <a:sym typeface="Lato"/>
              </a:rPr>
              <a:t> language </a:t>
            </a:r>
            <a:r>
              <a:rPr lang="en-US" sz="3600" dirty="0">
                <a:solidFill>
                  <a:srgbClr val="AE4844"/>
                </a:solidFill>
                <a:latin typeface="Lato"/>
                <a:ea typeface="Lato"/>
                <a:cs typeface="Lato"/>
                <a:sym typeface="Lato"/>
              </a:rPr>
              <a:t>that includes </a:t>
            </a:r>
            <a:r>
              <a:rPr lang="en-US" sz="3600" b="0" i="0" u="none" strike="noStrike" cap="none" dirty="0">
                <a:solidFill>
                  <a:srgbClr val="AE4844"/>
                </a:solidFill>
                <a:latin typeface="Lato"/>
                <a:ea typeface="Lato"/>
                <a:cs typeface="Lato"/>
                <a:sym typeface="Lato"/>
              </a:rPr>
              <a:t>words from several African languages.</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08" name="Google Shape;108;p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657600" y="2447185"/>
            <a:ext cx="8377627" cy="7480788"/>
          </a:xfrm>
          <a:prstGeom prst="rect">
            <a:avLst/>
          </a:prstGeom>
          <a:noFill/>
          <a:ln>
            <a:solidFill>
              <a:srgbClr val="151515"/>
            </a:solidFill>
          </a:ln>
        </p:spPr>
      </p:pic>
      <p:sp>
        <p:nvSpPr>
          <p:cNvPr id="109" name="Google Shape;109;p5"/>
          <p:cNvSpPr txBox="1"/>
          <p:nvPr/>
        </p:nvSpPr>
        <p:spPr>
          <a:xfrm>
            <a:off x="3657599" y="9927973"/>
            <a:ext cx="8377627" cy="1774845"/>
          </a:xfrm>
          <a:prstGeom prst="rect">
            <a:avLst/>
          </a:prstGeom>
          <a:noFill/>
          <a:ln>
            <a:noFill/>
          </a:ln>
        </p:spPr>
        <p:txBody>
          <a:bodyPr spcFirstLastPara="1" wrap="square" lIns="25400" tIns="25400" rIns="25400" bIns="25400" anchor="ctr" anchorCtr="0">
            <a:spAutoFit/>
          </a:bodyPr>
          <a:lstStyle/>
          <a:p>
            <a:pPr marL="0" marR="0" lvl="0" indent="0" algn="ct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Map of </a:t>
            </a:r>
            <a:r>
              <a:rPr lang="en-US" sz="2800" i="1" dirty="0">
                <a:solidFill>
                  <a:schemeClr val="dk2"/>
                </a:solidFill>
                <a:latin typeface="Lato"/>
                <a:ea typeface="Lato"/>
                <a:cs typeface="Lato"/>
                <a:sym typeface="Lato"/>
              </a:rPr>
              <a:t>modern </a:t>
            </a:r>
            <a:r>
              <a:rPr lang="en-US" sz="2800" b="0" i="1" u="none" strike="noStrike" cap="none" dirty="0">
                <a:solidFill>
                  <a:schemeClr val="dk2"/>
                </a:solidFill>
                <a:latin typeface="Lato"/>
                <a:ea typeface="Lato"/>
                <a:cs typeface="Lato"/>
                <a:sym typeface="Lato"/>
              </a:rPr>
              <a:t>Gullah communities, running from southeast North Carolina to northern Florida. St. Helena Island, South Carolina – a main hub of Gullah culture – lies just east of Small’s hometown of Beaufort.</a:t>
            </a:r>
            <a:endParaRPr sz="2800" b="1" i="1" u="none" strike="noStrike" cap="none" dirty="0">
              <a:solidFill>
                <a:schemeClr val="dk2"/>
              </a:solidFill>
              <a:latin typeface="Lato"/>
              <a:ea typeface="Lato"/>
              <a:cs typeface="Lato"/>
              <a:sym typeface="Lato"/>
            </a:endParaRPr>
          </a:p>
        </p:txBody>
      </p:sp>
      <p:sp>
        <p:nvSpPr>
          <p:cNvPr id="110" name="Google Shape;110;p5"/>
          <p:cNvSpPr txBox="1"/>
          <p:nvPr/>
        </p:nvSpPr>
        <p:spPr>
          <a:xfrm>
            <a:off x="12807140" y="6120673"/>
            <a:ext cx="10663380" cy="3345977"/>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was born into this language and culture; his mother was raised on a plantation on Lady’s Island, part of the Sea Islands that form the core of South Carolina’s Gullah community</a:t>
            </a:r>
            <a:r>
              <a:rPr lang="en-US" sz="3600" dirty="0">
                <a:solidFill>
                  <a:srgbClr val="AE4844"/>
                </a:solidFill>
                <a:latin typeface="Lato"/>
                <a:ea typeface="Lato"/>
                <a:cs typeface="Lato"/>
                <a:sym typeface="Lato"/>
              </a:rPr>
              <a:t>. </a:t>
            </a:r>
            <a:r>
              <a:rPr lang="en-US" sz="3600" b="0" i="0" u="none" strike="noStrike" cap="none" dirty="0">
                <a:solidFill>
                  <a:srgbClr val="AE4844"/>
                </a:solidFill>
                <a:latin typeface="Lato"/>
                <a:ea typeface="Lato"/>
                <a:cs typeface="Lato"/>
                <a:sym typeface="Lato"/>
              </a:rPr>
              <a:t>Smalls’ Gullah background would be key to his political career.</a:t>
            </a:r>
            <a:endParaRPr dirty="0">
              <a:latin typeface="Lato" panose="020F0502020204030203" pitchFamily="34" charset="0"/>
              <a:ea typeface="Lato" panose="020F0502020204030203" pitchFamily="34" charset="0"/>
              <a:cs typeface="Lato" panose="020F0502020204030203" pitchFamily="34" charset="0"/>
            </a:endParaRPr>
          </a:p>
        </p:txBody>
      </p:sp>
      <p:sp>
        <p:nvSpPr>
          <p:cNvPr id="111" name="Google Shape;111;p5"/>
          <p:cNvSpPr txBox="1"/>
          <p:nvPr/>
        </p:nvSpPr>
        <p:spPr>
          <a:xfrm>
            <a:off x="12807139" y="9488951"/>
            <a:ext cx="10663380" cy="2955527"/>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panose="020B0604020202020204" charset="0"/>
                <a:ea typeface="Lato"/>
                <a:cs typeface="Lato" panose="020B0604020202020204" charset="0"/>
                <a:sym typeface="Lato"/>
              </a:rPr>
              <a:t>What are other distinct languages or dialects spoken in America? What are their origins?</a:t>
            </a:r>
            <a:r>
              <a:rPr lang="en-US" sz="3600" b="0" i="0" u="none" strike="noStrike" cap="none" dirty="0">
                <a:solidFill>
                  <a:srgbClr val="AE4844"/>
                </a:solidFill>
                <a:latin typeface="Lato" panose="020B0604020202020204" charset="0"/>
                <a:ea typeface="Lato"/>
                <a:cs typeface="Lato" panose="020B0604020202020204" charset="0"/>
                <a:sym typeface="Lato"/>
              </a:rPr>
              <a:t> </a:t>
            </a:r>
            <a:endParaRPr sz="3600" dirty="0">
              <a:latin typeface="Lato" panose="020B0604020202020204" charset="0"/>
              <a:ea typeface="Lato" panose="020F0502020204030203" pitchFamily="34" charset="0"/>
              <a:cs typeface="Lato" panose="020B060402020202020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panose="020B0604020202020204" charset="0"/>
              <a:ea typeface="Lato"/>
              <a:cs typeface="Lato" panose="020B060402020202020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panose="020B0604020202020204" charset="0"/>
                <a:ea typeface="Lato"/>
                <a:cs typeface="Lato" panose="020B0604020202020204" charset="0"/>
                <a:sym typeface="Lato"/>
              </a:rPr>
              <a:t>Which other African diaspora cultures speak a Creole language?</a:t>
            </a:r>
            <a:endParaRPr sz="3600" dirty="0">
              <a:latin typeface="Lato" panose="020B0604020202020204" charset="0"/>
              <a:ea typeface="Lato" panose="020F0502020204030203" pitchFamily="34" charset="0"/>
              <a:cs typeface="Lato" panose="020B060402020202020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6"/>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Growing Up Gullah</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117" name="Google Shape;117;p6"/>
          <p:cNvSpPr txBox="1"/>
          <p:nvPr/>
        </p:nvSpPr>
        <p:spPr>
          <a:xfrm>
            <a:off x="3657600" y="2441165"/>
            <a:ext cx="9036325" cy="137160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Gullah community continues today, heavily concentrated in Smalls’ home state of South Carolina. Modern Gullah (or Geechee) culture is best known to outsiders for its traditional rice-based dishes and handwoven sweetgrass baskets.</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the 20</a:t>
            </a:r>
            <a:r>
              <a:rPr lang="en-US" sz="3600" b="0" i="0" u="none" strike="noStrike" cap="none" baseline="30000" dirty="0">
                <a:solidFill>
                  <a:srgbClr val="AE4844"/>
                </a:solidFill>
                <a:latin typeface="Lato"/>
                <a:ea typeface="Lato"/>
                <a:cs typeface="Lato"/>
                <a:sym typeface="Lato"/>
              </a:rPr>
              <a:t>th</a:t>
            </a:r>
            <a:r>
              <a:rPr lang="en-US" sz="3600" b="0" i="0" u="none" strike="noStrike" cap="none" dirty="0">
                <a:solidFill>
                  <a:srgbClr val="AE4844"/>
                </a:solidFill>
                <a:latin typeface="Lato"/>
                <a:ea typeface="Lato"/>
                <a:cs typeface="Lato"/>
                <a:sym typeface="Lato"/>
              </a:rPr>
              <a:t> century and today, the Gullah community has produced many notable African Americans, such as award-winning folk artist Mary Jackson and Supreme Court Justice Clarence Thomas, who both grew up speaking Gullah as their first language.</a:t>
            </a:r>
            <a:endParaRPr sz="3600" b="0" i="0" u="none" strike="sngStrike" cap="none" dirty="0">
              <a:solidFill>
                <a:srgbClr val="AE4844"/>
              </a:solidFill>
              <a:latin typeface="Lato"/>
              <a:ea typeface="Lato"/>
              <a:cs typeface="Lato"/>
              <a:sym typeface="Lato"/>
            </a:endParaRPr>
          </a:p>
        </p:txBody>
      </p:sp>
      <p:sp>
        <p:nvSpPr>
          <p:cNvPr id="118" name="Google Shape;118;p6"/>
          <p:cNvSpPr txBox="1"/>
          <p:nvPr/>
        </p:nvSpPr>
        <p:spPr>
          <a:xfrm>
            <a:off x="3657601" y="10853214"/>
            <a:ext cx="1619157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1" i="0" u="none" strike="noStrike" cap="none" dirty="0">
                <a:solidFill>
                  <a:srgbClr val="AE4844"/>
                </a:solidFill>
                <a:latin typeface="Lato"/>
                <a:ea typeface="Lato"/>
                <a:cs typeface="Lato"/>
                <a:sym typeface="Lato"/>
              </a:rPr>
              <a:t>What are the advantages to coming from such a distinct culture (or subculture), as Robert Smalls did? How do these cultures work to maintain their unique character in a modern world that often threatens their traditional practices?</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19" name="Google Shape;119;p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3710908" y="2014615"/>
            <a:ext cx="5142524" cy="6646807"/>
          </a:xfrm>
          <a:prstGeom prst="rect">
            <a:avLst/>
          </a:prstGeom>
          <a:solidFill>
            <a:srgbClr val="151515"/>
          </a:solidFill>
          <a:ln w="38100" cap="flat" cmpd="sng">
            <a:solidFill>
              <a:srgbClr val="151515"/>
            </a:solidFill>
            <a:prstDash val="solid"/>
            <a:round/>
            <a:headEnd type="none" w="sm" len="sm"/>
            <a:tailEnd type="none" w="sm" len="sm"/>
          </a:ln>
        </p:spPr>
      </p:pic>
      <p:sp>
        <p:nvSpPr>
          <p:cNvPr id="120" name="Google Shape;120;p6"/>
          <p:cNvSpPr txBox="1"/>
          <p:nvPr/>
        </p:nvSpPr>
        <p:spPr>
          <a:xfrm>
            <a:off x="15530947" y="8784116"/>
            <a:ext cx="8209187" cy="1774845"/>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Two contemporary Americans from the Gullah culture: MacArthur “genius grant” recipient, artist Mary Jackson of Charleston, South Carolina; and Supreme Court Justice Clarence Thomas of Savannah, Georgia.</a:t>
            </a:r>
            <a:endParaRPr sz="1600" dirty="0">
              <a:latin typeface="Lato" panose="020F0502020204030203" pitchFamily="34" charset="0"/>
              <a:ea typeface="Lato" panose="020F0502020204030203" pitchFamily="34" charset="0"/>
              <a:cs typeface="Lato" panose="020F0502020204030203" pitchFamily="34" charset="0"/>
            </a:endParaRPr>
          </a:p>
        </p:txBody>
      </p:sp>
      <p:pic>
        <p:nvPicPr>
          <p:cNvPr id="121" name="Google Shape;121;p6"/>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8853432" y="2014615"/>
            <a:ext cx="4886702" cy="6646807"/>
          </a:xfrm>
          <a:prstGeom prst="rect">
            <a:avLst/>
          </a:prstGeom>
          <a:solidFill>
            <a:srgbClr val="151515"/>
          </a:solidFill>
          <a:ln w="38100" cap="flat" cmpd="sng">
            <a:solidFill>
              <a:srgbClr val="151515"/>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
                                            <p:txEl>
                                              <p:pRg st="2" end="2"/>
                                            </p:txEl>
                                          </p:spTgt>
                                        </p:tgtEl>
                                        <p:attrNameLst>
                                          <p:attrName>style.visibility</p:attrName>
                                        </p:attrNameLst>
                                      </p:cBhvr>
                                      <p:to>
                                        <p:strVal val="visible"/>
                                      </p:to>
                                    </p:set>
                                    <p:anim calcmode="lin" valueType="num">
                                      <p:cBhvr additive="base">
                                        <p:cTn id="7" dur="500" fill="hold"/>
                                        <p:tgtEl>
                                          <p:spTgt spid="11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18"/>
                                        </p:tgtEl>
                                        <p:attrNameLst>
                                          <p:attrName>style.visibility</p:attrName>
                                        </p:attrNameLst>
                                      </p:cBhvr>
                                      <p:to>
                                        <p:strVal val="visible"/>
                                      </p:to>
                                    </p:set>
                                    <p:animEffect transition="in" filter="fade">
                                      <p:cBhvr>
                                        <p:cTn id="13"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7"/>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Charleston: A Dollar a Week</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127" name="Google Shape;127;p7"/>
          <p:cNvSpPr txBox="1"/>
          <p:nvPr/>
        </p:nvSpPr>
        <p:spPr>
          <a:xfrm>
            <a:off x="3657600" y="2179860"/>
            <a:ext cx="18654456" cy="137160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moved to the McKees’ Charleston home in 1851, where he was hired out on the waterfront as a lamplighter, </a:t>
            </a:r>
            <a:r>
              <a:rPr lang="en-US" sz="3600" b="1" i="0" u="none" strike="noStrike" cap="none" dirty="0">
                <a:solidFill>
                  <a:srgbClr val="AE4844"/>
                </a:solidFill>
                <a:latin typeface="Lato"/>
                <a:ea typeface="Lato"/>
                <a:cs typeface="Lato"/>
                <a:sym typeface="Lato"/>
              </a:rPr>
              <a:t>stevedore</a:t>
            </a:r>
            <a:r>
              <a:rPr lang="en-US" sz="3600" b="0" i="0" u="none" strike="noStrike" cap="none" dirty="0">
                <a:solidFill>
                  <a:srgbClr val="AE4844"/>
                </a:solidFill>
                <a:latin typeface="Lato"/>
                <a:ea typeface="Lato"/>
                <a:cs typeface="Lato"/>
                <a:sym typeface="Lato"/>
              </a:rPr>
              <a:t> foreman, and sailor. A few years later, he met an enslaved hotel worker named Hannah Jones; they married and had three children together. Though the Smalls family lived separately from their enslavers back in Beaufort, they were forced to send almost all their income back to the McKees, keeping only a dollar week. </a:t>
            </a:r>
            <a:endParaRPr sz="3600" b="0" i="0" u="none" strike="noStrike" cap="none" dirty="0">
              <a:solidFill>
                <a:srgbClr val="AE4844"/>
              </a:solidFill>
              <a:highlight>
                <a:srgbClr val="FFFF00"/>
              </a:highlight>
              <a:latin typeface="Lato"/>
              <a:ea typeface="Lato"/>
              <a:cs typeface="Lato"/>
              <a:sym typeface="Lato"/>
            </a:endParaRPr>
          </a:p>
        </p:txBody>
      </p:sp>
      <p:sp>
        <p:nvSpPr>
          <p:cNvPr id="128" name="Google Shape;128;p7"/>
          <p:cNvSpPr txBox="1"/>
          <p:nvPr/>
        </p:nvSpPr>
        <p:spPr>
          <a:xfrm>
            <a:off x="3657600" y="5539116"/>
            <a:ext cx="8095785" cy="137160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became an expert navigator of Charleston’s waterways and the coasts of South Carolina and northern Georgia. It would be this knowledge, gained while working as a slave, that would allow him and his family to escape slavery – and help defeat it – once the opportunity struck.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p:txBody>
      </p:sp>
      <p:pic>
        <p:nvPicPr>
          <p:cNvPr id="129" name="Google Shape;129;p7"/>
          <p:cNvPicPr preferRelativeResize="0"/>
          <p:nvPr/>
        </p:nvPicPr>
        <p:blipFill rotWithShape="1">
          <a:blip r:embed="rId3">
            <a:alphaModFix/>
            <a:extLst>
              <a:ext uri="{28A0092B-C50C-407E-A947-70E740481C1C}">
                <a14:useLocalDpi xmlns:a14="http://schemas.microsoft.com/office/drawing/2010/main" val="0"/>
              </a:ext>
            </a:extLst>
          </a:blip>
          <a:srcRect t="-147"/>
          <a:stretch/>
        </p:blipFill>
        <p:spPr>
          <a:xfrm>
            <a:off x="13474879" y="5681984"/>
            <a:ext cx="9903033" cy="7119616"/>
          </a:xfrm>
          <a:prstGeom prst="rect">
            <a:avLst/>
          </a:prstGeom>
          <a:noFill/>
          <a:ln w="9525" cap="flat" cmpd="sng">
            <a:solidFill>
              <a:srgbClr val="151515"/>
            </a:solidFill>
            <a:prstDash val="solid"/>
            <a:round/>
            <a:headEnd type="none" w="sm" len="sm"/>
            <a:tailEnd type="none" w="sm" len="sm"/>
          </a:ln>
        </p:spPr>
      </p:pic>
      <p:sp>
        <p:nvSpPr>
          <p:cNvPr id="130" name="Google Shape;130;p7"/>
          <p:cNvSpPr txBox="1"/>
          <p:nvPr/>
        </p:nvSpPr>
        <p:spPr>
          <a:xfrm>
            <a:off x="3657600" y="12319417"/>
            <a:ext cx="9290860" cy="482183"/>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Map of Charleston harbor and connected waterways, c. 1860.</a:t>
            </a:r>
            <a:endParaRPr sz="16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8"/>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Charleston: The Civil War Begins</a:t>
            </a:r>
            <a:br>
              <a:rPr lang="en-US" sz="7200" b="1" i="0" u="none" strike="noStrike" cap="none" dirty="0">
                <a:solidFill>
                  <a:srgbClr val="313653"/>
                </a:solidFill>
                <a:latin typeface="Garamond" panose="02020404030301010803" pitchFamily="18" charset="0"/>
                <a:ea typeface="Bodoni"/>
                <a:cs typeface="Bodoni"/>
                <a:sym typeface="Bodoni"/>
              </a:rPr>
            </a:br>
            <a:br>
              <a:rPr lang="en-US" sz="7000" b="1" i="0" u="none" strike="noStrike" cap="none" dirty="0">
                <a:solidFill>
                  <a:srgbClr val="313653"/>
                </a:solidFill>
                <a:latin typeface="Garamond" panose="02020404030301010803" pitchFamily="18" charset="0"/>
                <a:ea typeface="Bodoni"/>
                <a:cs typeface="Bodoni"/>
                <a:sym typeface="Bodoni"/>
              </a:rPr>
            </a:br>
            <a:endParaRPr sz="7000" b="1" i="0" u="none" strike="noStrike" cap="none" dirty="0">
              <a:solidFill>
                <a:srgbClr val="313653"/>
              </a:solidFill>
              <a:latin typeface="Garamond" panose="02020404030301010803" pitchFamily="18" charset="0"/>
              <a:ea typeface="Bodoni"/>
              <a:cs typeface="Bodoni"/>
              <a:sym typeface="Bodoni"/>
            </a:endParaRPr>
          </a:p>
        </p:txBody>
      </p:sp>
      <p:sp>
        <p:nvSpPr>
          <p:cNvPr id="136" name="Google Shape;136;p8"/>
          <p:cNvSpPr txBox="1"/>
          <p:nvPr/>
        </p:nvSpPr>
        <p:spPr>
          <a:xfrm>
            <a:off x="3657600" y="2427444"/>
            <a:ext cx="1189473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The American Civil War began on April 11, 1861, with the rebel attack on Fort Sumter, not far from the Charleston shore, where the harbor opens onto ocean.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was </a:t>
            </a:r>
            <a:r>
              <a:rPr lang="en-US" sz="3600" b="1" i="0" u="none" strike="noStrike" cap="none" dirty="0">
                <a:solidFill>
                  <a:srgbClr val="AE4844"/>
                </a:solidFill>
                <a:latin typeface="Lato"/>
                <a:ea typeface="Lato"/>
                <a:cs typeface="Lato"/>
                <a:sym typeface="Lato"/>
              </a:rPr>
              <a:t>conscripted</a:t>
            </a:r>
            <a:r>
              <a:rPr lang="en-US" sz="3600" b="0" i="0" u="none" strike="noStrike" cap="none" dirty="0">
                <a:solidFill>
                  <a:srgbClr val="AE4844"/>
                </a:solidFill>
                <a:latin typeface="Lato"/>
                <a:ea typeface="Lato"/>
                <a:cs typeface="Lato"/>
                <a:sym typeface="Lato"/>
              </a:rPr>
              <a:t> into the Confederate Army and forced to serve aboard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a steamer once used to transport cotton. Now, outfitted with two heavy guns, it would transport Confederate weapons and supplies through the coastal waters – routes Smalls knew like the back of his hand. </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37" name="Google Shape;137;p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6215186" y="2104053"/>
            <a:ext cx="7581634" cy="10752899"/>
          </a:xfrm>
          <a:prstGeom prst="rect">
            <a:avLst/>
          </a:prstGeom>
          <a:noFill/>
          <a:ln w="9525" cap="flat" cmpd="sng">
            <a:noFill/>
            <a:prstDash val="solid"/>
            <a:round/>
            <a:headEnd type="none" w="sm" len="sm"/>
            <a:tailEnd type="none" w="sm" len="sm"/>
          </a:ln>
          <a:effectLst>
            <a:softEdge rad="317500"/>
          </a:effectLst>
        </p:spPr>
      </p:pic>
      <p:sp>
        <p:nvSpPr>
          <p:cNvPr id="138" name="Google Shape;138;p8"/>
          <p:cNvSpPr txBox="1"/>
          <p:nvPr/>
        </p:nvSpPr>
        <p:spPr>
          <a:xfrm>
            <a:off x="7120700" y="11288556"/>
            <a:ext cx="8431638" cy="1343958"/>
          </a:xfrm>
          <a:prstGeom prst="rect">
            <a:avLst/>
          </a:prstGeom>
          <a:noFill/>
          <a:ln>
            <a:noFill/>
          </a:ln>
        </p:spPr>
        <p:txBody>
          <a:bodyPr spcFirstLastPara="1" wrap="square" lIns="25400" tIns="25400" rIns="25400" bIns="25400" anchor="ctr" anchorCtr="0">
            <a:spAutoFit/>
          </a:bodyPr>
          <a:lstStyle/>
          <a:p>
            <a:pPr marL="0" marR="0" lvl="0" indent="0" algn="r"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Illustration of the assault on Fort Sumter by J.T. Headley, from </a:t>
            </a:r>
            <a:r>
              <a:rPr lang="en-US" sz="2800" b="0" i="0" u="none" strike="noStrike" cap="none" dirty="0">
                <a:solidFill>
                  <a:schemeClr val="dk2"/>
                </a:solidFill>
                <a:latin typeface="Lato"/>
                <a:ea typeface="Lato"/>
                <a:cs typeface="Lato"/>
                <a:sym typeface="Lato"/>
              </a:rPr>
              <a:t>The Great Rebellion: A History of the Civil War in the United States, </a:t>
            </a:r>
            <a:r>
              <a:rPr lang="en-US" sz="2800" b="0" i="1" u="none" strike="noStrike" cap="none" dirty="0">
                <a:solidFill>
                  <a:schemeClr val="dk2"/>
                </a:solidFill>
                <a:latin typeface="Lato"/>
                <a:ea typeface="Lato"/>
                <a:cs typeface="Lato"/>
                <a:sym typeface="Lato"/>
              </a:rPr>
              <a:t>The National Tribune, 1898. </a:t>
            </a:r>
            <a:endParaRPr sz="2800" b="1" i="1" u="none" strike="noStrike" cap="none" dirty="0">
              <a:solidFill>
                <a:schemeClr val="dk2"/>
              </a:solidFill>
              <a:latin typeface="Lato"/>
              <a:ea typeface="Lato"/>
              <a:cs typeface="Lato"/>
              <a:sym typeface="Lato"/>
            </a:endParaRPr>
          </a:p>
        </p:txBody>
      </p:sp>
      <p:sp>
        <p:nvSpPr>
          <p:cNvPr id="139" name="Google Shape;139;p8"/>
          <p:cNvSpPr txBox="1"/>
          <p:nvPr/>
        </p:nvSpPr>
        <p:spPr>
          <a:xfrm>
            <a:off x="3657600" y="8410468"/>
            <a:ext cx="1143887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In the outer harbor, visible from Charleston's waterfront, was the federal blockade. Smalls saw his chance to escape – he would commandeer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and steer it into the midst of those Union Navy ships.</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panose="020F0502020204030203" pitchFamily="34" charset="0"/>
              <a:ea typeface="Lato" panose="020F0502020204030203" pitchFamily="34" charset="0"/>
              <a:cs typeface="Lato" panose="020F0502020204030203" pitchFamily="34" charset="0"/>
              <a:sym typeface="Lato Ligh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9"/>
          <p:cNvSpPr txBox="1">
            <a:spLocks noGrp="1"/>
          </p:cNvSpPr>
          <p:nvPr>
            <p:ph type="ctrTitle" idx="4294967295"/>
          </p:nvPr>
        </p:nvSpPr>
        <p:spPr>
          <a:xfrm>
            <a:off x="36576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May 12, 1862: Seizing the </a:t>
            </a:r>
            <a:r>
              <a:rPr lang="en-US" sz="7200" b="1" i="1" dirty="0">
                <a:solidFill>
                  <a:srgbClr val="313653"/>
                </a:solidFill>
                <a:latin typeface="Garamond" panose="02020404030301010803" pitchFamily="18" charset="0"/>
                <a:ea typeface="Lato" panose="020F0502020204030203" pitchFamily="34" charset="0"/>
                <a:cs typeface="Lato" panose="020F0502020204030203" pitchFamily="34" charset="0"/>
                <a:sym typeface="Bodoni"/>
              </a:rPr>
              <a:t>Planter</a:t>
            </a:r>
            <a:endParaRPr sz="7200" b="1" i="1" dirty="0">
              <a:solidFill>
                <a:srgbClr val="313653"/>
              </a:solidFill>
              <a:latin typeface="Garamond" panose="02020404030301010803" pitchFamily="18" charset="0"/>
              <a:ea typeface="Lato" panose="020F0502020204030203" pitchFamily="34" charset="0"/>
              <a:cs typeface="Lato" panose="020F0502020204030203" pitchFamily="34" charset="0"/>
              <a:sym typeface="Bodoni"/>
            </a:endParaRPr>
          </a:p>
        </p:txBody>
      </p:sp>
      <p:sp>
        <p:nvSpPr>
          <p:cNvPr id="145" name="Google Shape;145;p9"/>
          <p:cNvSpPr txBox="1"/>
          <p:nvPr/>
        </p:nvSpPr>
        <p:spPr>
          <a:xfrm>
            <a:off x="12487567" y="6349898"/>
            <a:ext cx="10033460" cy="1979758"/>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Smalls and company kept the plot from their loved ones until the last minute. When Hannah learned of her husband’s plan, she said: “It is a risk, dear, but you and I, and our little ones must be free. I will go, for where you die, I will die.”</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Lato"/>
              <a:ea typeface="Lato"/>
              <a:cs typeface="Lato"/>
              <a:sym typeface="Lato"/>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Once everyone was on board and in hiding, they left Charleston Harbor. Smalls knew the right way to signal Confederate forts with the ships’ steam whistle and avoid scrutiny.</a:t>
            </a:r>
            <a:endParaRPr dirty="0">
              <a:latin typeface="Lato" panose="020F0502020204030203" pitchFamily="34" charset="0"/>
              <a:ea typeface="Lato" panose="020F0502020204030203" pitchFamily="34" charset="0"/>
              <a:cs typeface="Lato" panose="020F0502020204030203" pitchFamily="34" charset="0"/>
            </a:endParaRPr>
          </a:p>
        </p:txBody>
      </p:sp>
      <p:sp>
        <p:nvSpPr>
          <p:cNvPr id="146" name="Google Shape;146;p9"/>
          <p:cNvSpPr txBox="1"/>
          <p:nvPr/>
        </p:nvSpPr>
        <p:spPr>
          <a:xfrm>
            <a:off x="3657600" y="2377630"/>
            <a:ext cx="18837560" cy="1979758"/>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Lato"/>
                <a:ea typeface="Lato"/>
                <a:cs typeface="Lato"/>
                <a:sym typeface="Lato"/>
              </a:rPr>
              <a:t>On the day Smalls put his plan into motion, he and other enslaved crew members of the </a:t>
            </a:r>
            <a:r>
              <a:rPr lang="en-US" sz="3600" b="0" i="1" u="none" strike="noStrike" cap="none" dirty="0">
                <a:solidFill>
                  <a:srgbClr val="AE4844"/>
                </a:solidFill>
                <a:latin typeface="Lato"/>
                <a:ea typeface="Lato"/>
                <a:cs typeface="Lato"/>
                <a:sym typeface="Lato"/>
              </a:rPr>
              <a:t>Planter</a:t>
            </a:r>
            <a:r>
              <a:rPr lang="en-US" sz="3600" b="0" i="0" u="none" strike="noStrike" cap="none" dirty="0">
                <a:solidFill>
                  <a:srgbClr val="AE4844"/>
                </a:solidFill>
                <a:latin typeface="Lato"/>
                <a:ea typeface="Lato"/>
                <a:cs typeface="Lato"/>
                <a:sym typeface="Lato"/>
              </a:rPr>
              <a:t> were loading heavy guns and other munitions, bound for Fort Sumter and other Confederate military outposts. They took their time, ensuring that the work would not be complete before sunset and that they would remain onboard overnight. In the evening, the steamer’s captain and other whites onboard went into town to relax. Donning the captain’s hat, Smalls and his men prepared to meet up with their families.</a:t>
            </a:r>
            <a:endParaRPr dirty="0">
              <a:latin typeface="Lato" panose="020F0502020204030203" pitchFamily="34" charset="0"/>
              <a:ea typeface="Lato" panose="020F0502020204030203" pitchFamily="34" charset="0"/>
              <a:cs typeface="Lato" panose="020F0502020204030203" pitchFamily="34" charset="0"/>
            </a:endParaRPr>
          </a:p>
        </p:txBody>
      </p:sp>
      <p:pic>
        <p:nvPicPr>
          <p:cNvPr id="147" name="Google Shape;147;p9"/>
          <p:cNvPicPr preferRelativeResize="0"/>
          <p:nvPr/>
        </p:nvPicPr>
        <p:blipFill>
          <a:blip r:embed="rId3">
            <a:extLst>
              <a:ext uri="{28A0092B-C50C-407E-A947-70E740481C1C}">
                <a14:useLocalDpi xmlns:a14="http://schemas.microsoft.com/office/drawing/2010/main" val="0"/>
              </a:ext>
            </a:extLst>
          </a:blip>
          <a:stretch>
            <a:fillRect/>
          </a:stretch>
        </p:blipFill>
        <p:spPr>
          <a:xfrm>
            <a:off x="3657600" y="6475300"/>
            <a:ext cx="8097515" cy="5400979"/>
          </a:xfrm>
          <a:prstGeom prst="rect">
            <a:avLst/>
          </a:prstGeom>
          <a:noFill/>
          <a:ln w="9525" cap="flat" cmpd="sng">
            <a:solidFill>
              <a:srgbClr val="151515"/>
            </a:solidFill>
            <a:prstDash val="solid"/>
            <a:round/>
            <a:headEnd type="none" w="sm" len="sm"/>
            <a:tailEnd type="none" w="sm" len="sm"/>
          </a:ln>
        </p:spPr>
      </p:pic>
      <p:sp>
        <p:nvSpPr>
          <p:cNvPr id="148" name="Google Shape;148;p9"/>
          <p:cNvSpPr txBox="1"/>
          <p:nvPr/>
        </p:nvSpPr>
        <p:spPr>
          <a:xfrm>
            <a:off x="3657600" y="11876279"/>
            <a:ext cx="8954381" cy="482183"/>
          </a:xfrm>
          <a:prstGeom prst="rect">
            <a:avLst/>
          </a:prstGeom>
          <a:noFill/>
          <a:ln>
            <a:noFill/>
          </a:ln>
        </p:spPr>
        <p:txBody>
          <a:bodyPr spcFirstLastPara="1" wrap="square" lIns="25400" tIns="25400" rIns="25400" bIns="25400" anchor="ctr" anchorCtr="0">
            <a:spAutoFit/>
          </a:bodyPr>
          <a:lstStyle/>
          <a:p>
            <a:pPr marL="0" marR="0" lvl="0" indent="0" algn="l" rtl="0">
              <a:lnSpc>
                <a:spcPct val="100000"/>
              </a:lnSpc>
              <a:spcBef>
                <a:spcPts val="0"/>
              </a:spcBef>
              <a:spcAft>
                <a:spcPts val="0"/>
              </a:spcAft>
              <a:buClr>
                <a:schemeClr val="dk2"/>
              </a:buClr>
              <a:buSzPts val="2600"/>
              <a:buFont typeface="Lato"/>
              <a:buNone/>
            </a:pPr>
            <a:r>
              <a:rPr lang="en-US" sz="2800" b="0" i="1" u="none" strike="noStrike" cap="none" dirty="0">
                <a:solidFill>
                  <a:schemeClr val="dk2"/>
                </a:solidFill>
                <a:latin typeface="Lato"/>
                <a:ea typeface="Lato"/>
                <a:cs typeface="Lato"/>
                <a:sym typeface="Lato"/>
              </a:rPr>
              <a:t>Sunset over modern Charleston, S.C. skyline.</a:t>
            </a:r>
            <a:endParaRPr sz="16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5202</Words>
  <Application>Microsoft Office PowerPoint</Application>
  <PresentationFormat>Custom</PresentationFormat>
  <Paragraphs>242</Paragraphs>
  <Slides>29</Slides>
  <Notes>28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Bodoni SvtyTwo ITC TT-Book</vt:lpstr>
      <vt:lpstr>Garamond</vt:lpstr>
      <vt:lpstr>Lato Light</vt:lpstr>
      <vt:lpstr>Bodoni</vt:lpstr>
      <vt:lpstr>Noto Sans Symbols</vt:lpstr>
      <vt:lpstr>Lato</vt:lpstr>
      <vt:lpstr>Arial</vt:lpstr>
      <vt:lpstr>Helvetica Neue</vt:lpstr>
      <vt:lpstr>21_BasicWhite</vt:lpstr>
      <vt:lpstr>Robert Smalls Fearless Defender of Black America</vt:lpstr>
      <vt:lpstr>Robert Smalls: A Life of  “Radical Grace”</vt:lpstr>
      <vt:lpstr>Robert Smalls: A Life of  “Radical Grace”  </vt:lpstr>
      <vt:lpstr>Childhood in Slavery  </vt:lpstr>
      <vt:lpstr>Growing Up Gullah  </vt:lpstr>
      <vt:lpstr>Growing Up Gullah  </vt:lpstr>
      <vt:lpstr>Charleston: A Dollar a Week  </vt:lpstr>
      <vt:lpstr>Charleston: The Civil War Begins  </vt:lpstr>
      <vt:lpstr>May 12, 1862: Seizing the Planter</vt:lpstr>
      <vt:lpstr>May 13, 1862: Almost Free</vt:lpstr>
      <vt:lpstr>May 13, 1862: Reaching the USS Onward </vt:lpstr>
      <vt:lpstr>Celebrated Hero of the Union Cause </vt:lpstr>
      <vt:lpstr>Education in Philadelphia </vt:lpstr>
      <vt:lpstr>Return to Fort Sumter </vt:lpstr>
      <vt:lpstr>Postwar Business Ventures  </vt:lpstr>
      <vt:lpstr>Reconstruction in America  </vt:lpstr>
      <vt:lpstr>Reconstruction in South Carolina  </vt:lpstr>
      <vt:lpstr>Radical Grace in Action </vt:lpstr>
      <vt:lpstr>Congressman Robert Smalls  </vt:lpstr>
      <vt:lpstr>1876: The Old South Strikes Back  </vt:lpstr>
      <vt:lpstr>George Tillman and the “Red Shirts”   </vt:lpstr>
      <vt:lpstr>George Tillman and the “Red Shirts”</vt:lpstr>
      <vt:lpstr>Final Return to Congress  </vt:lpstr>
      <vt:lpstr>1895: One Last Battle with the Enemy  </vt:lpstr>
      <vt:lpstr>1895: One Last Battle with the Enemy  </vt:lpstr>
      <vt:lpstr>Later Years in Beaufort  </vt:lpstr>
      <vt:lpstr>Family and Legacy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2023-01-27T19:04:59Z</dcterms:created>
  <dcterms:modified xsi:type="dcterms:W3CDTF">2024-06-04T17:20:50Z</dcterms:modified>
  <cp:contentStatus/>
</cp:coreProperties>
</file>