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</p:sldMasterIdLst>
  <p:notesMasterIdLst>
    <p:notesMasterId r:id="rId33"/>
  </p:notesMasterIdLst>
  <p:sldIdLst>
    <p:sldId id="265" r:id="rId5"/>
    <p:sldId id="336" r:id="rId6"/>
    <p:sldId id="337" r:id="rId7"/>
    <p:sldId id="341" r:id="rId8"/>
    <p:sldId id="323" r:id="rId9"/>
    <p:sldId id="338" r:id="rId10"/>
    <p:sldId id="328" r:id="rId11"/>
    <p:sldId id="325" r:id="rId12"/>
    <p:sldId id="344" r:id="rId13"/>
    <p:sldId id="326" r:id="rId14"/>
    <p:sldId id="324" r:id="rId15"/>
    <p:sldId id="343" r:id="rId16"/>
    <p:sldId id="299" r:id="rId17"/>
    <p:sldId id="300" r:id="rId18"/>
    <p:sldId id="301" r:id="rId19"/>
    <p:sldId id="302" r:id="rId20"/>
    <p:sldId id="303" r:id="rId21"/>
    <p:sldId id="330" r:id="rId22"/>
    <p:sldId id="304" r:id="rId23"/>
    <p:sldId id="306" r:id="rId24"/>
    <p:sldId id="345" r:id="rId25"/>
    <p:sldId id="333" r:id="rId26"/>
    <p:sldId id="334" r:id="rId27"/>
    <p:sldId id="307" r:id="rId28"/>
    <p:sldId id="308" r:id="rId29"/>
    <p:sldId id="314" r:id="rId30"/>
    <p:sldId id="315" r:id="rId31"/>
    <p:sldId id="316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1pPr>
    <a:lvl2pPr marL="0" marR="0" indent="4572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2pPr>
    <a:lvl3pPr marL="0" marR="0" indent="9144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3pPr>
    <a:lvl4pPr marL="0" marR="0" indent="13716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4pPr>
    <a:lvl5pPr marL="0" marR="0" indent="18288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5pPr>
    <a:lvl6pPr marL="0" marR="0" indent="22860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6pPr>
    <a:lvl7pPr marL="0" marR="0" indent="27432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7pPr>
    <a:lvl8pPr marL="0" marR="0" indent="32004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8pPr>
    <a:lvl9pPr marL="0" marR="0" indent="36576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1"/>
    <p:restoredTop sz="94612"/>
  </p:normalViewPr>
  <p:slideViewPr>
    <p:cSldViewPr snapToGrid="0" snapToObjects="1">
      <p:cViewPr varScale="1">
        <p:scale>
          <a:sx n="33" d="100"/>
          <a:sy n="33" d="100"/>
        </p:scale>
        <p:origin x="120" y="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51" name="Shape 1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Lato" panose="020F0502020204030203" pitchFamily="34" charset="0"/>
        <a:ea typeface="Lato" panose="020F0502020204030203" pitchFamily="34" charset="0"/>
        <a:cs typeface="Lato" panose="020F0502020204030203" pitchFamily="34" charset="0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023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resiliencyquiz.com</a:t>
            </a:r>
            <a:r>
              <a:rPr lang="en-US"/>
              <a:t>/</a:t>
            </a:r>
            <a:r>
              <a:rPr lang="en-US" err="1"/>
              <a:t>index.shtml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10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resiliencyquiz.com</a:t>
            </a:r>
            <a:r>
              <a:rPr lang="en-US"/>
              <a:t>/</a:t>
            </a:r>
            <a:r>
              <a:rPr lang="en-US" err="1"/>
              <a:t>index.shtml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9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[Here’s a joke about optimism/pessimism – What is the difference between a Scottish optimist and a Scottish pessimist? The Scottish pessimist says: “Things can’t get any worse, but the Scottish optimist says, “Yes, they can!”]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042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421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oldskoolbball.com</a:t>
            </a:r>
            <a:r>
              <a:rPr lang="en-US" dirty="0"/>
              <a:t>/</a:t>
            </a:r>
            <a:r>
              <a:rPr lang="en-US" dirty="0" err="1"/>
              <a:t>michael</a:t>
            </a:r>
            <a:r>
              <a:rPr lang="en-US" dirty="0"/>
              <a:t>-</a:t>
            </a:r>
            <a:r>
              <a:rPr lang="en-US" dirty="0" err="1"/>
              <a:t>jordan</a:t>
            </a:r>
            <a:r>
              <a:rPr lang="en-US" dirty="0"/>
              <a:t>-high-school-varsity/</a:t>
            </a:r>
          </a:p>
        </p:txBody>
      </p:sp>
    </p:spTree>
    <p:extLst>
      <p:ext uri="{BB962C8B-B14F-4D97-AF65-F5344CB8AC3E}">
        <p14:creationId xmlns:p14="http://schemas.microsoft.com/office/powerpoint/2010/main" val="1474251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oldskoolbball.com</a:t>
            </a:r>
            <a:r>
              <a:rPr lang="en-US"/>
              <a:t>/</a:t>
            </a:r>
            <a:r>
              <a:rPr lang="en-US" err="1"/>
              <a:t>michael</a:t>
            </a:r>
            <a:r>
              <a:rPr lang="en-US"/>
              <a:t>-</a:t>
            </a:r>
            <a:r>
              <a:rPr lang="en-US" err="1"/>
              <a:t>jordan</a:t>
            </a:r>
            <a:r>
              <a:rPr lang="en-US"/>
              <a:t>-high-school-varsity/</a:t>
            </a:r>
          </a:p>
        </p:txBody>
      </p:sp>
    </p:spTree>
    <p:extLst>
      <p:ext uri="{BB962C8B-B14F-4D97-AF65-F5344CB8AC3E}">
        <p14:creationId xmlns:p14="http://schemas.microsoft.com/office/powerpoint/2010/main" val="3284289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1294368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154253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4232925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3368050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42542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250748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376299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</a:t>
            </a:r>
            <a:r>
              <a:rPr lang="en-US" dirty="0" err="1"/>
              <a:t>index.shtml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3235412" y="641401"/>
            <a:ext cx="20358152" cy="1264450"/>
          </a:xfrm>
          <a:prstGeom prst="rect">
            <a:avLst/>
          </a:prstGeom>
        </p:spPr>
        <p:txBody>
          <a:bodyPr anchor="b"/>
          <a:lstStyle>
            <a:lvl1pPr>
              <a:defRPr sz="7000" b="1" spc="-140">
                <a:solidFill>
                  <a:srgbClr val="313653"/>
                </a:solidFill>
                <a:latin typeface="+mj-lt"/>
                <a:ea typeface="+mj-ea"/>
                <a:cs typeface="+mj-cs"/>
                <a:sym typeface="Bodoni SvtyTwo ITC TT-Bold"/>
              </a:defRPr>
            </a:lvl1pPr>
          </a:lstStyle>
          <a:p>
            <a:r>
              <a:rPr dirty="0"/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235412" y="2191943"/>
            <a:ext cx="20358152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Rectangle"/>
          <p:cNvSpPr/>
          <p:nvPr/>
        </p:nvSpPr>
        <p:spPr>
          <a:xfrm>
            <a:off x="-26571" y="-26571"/>
            <a:ext cx="2585920" cy="13769141"/>
          </a:xfrm>
          <a:prstGeom prst="rect">
            <a:avLst/>
          </a:prstGeom>
          <a:solidFill>
            <a:srgbClr val="3136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chemeClr val="accent4">
                    <a:hueOff val="348544"/>
                    <a:lumOff val="7139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C99FB52-D7AF-C144-ABEB-29C79D53E8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00124" y="6281311"/>
            <a:ext cx="6133026" cy="11533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5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46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2208" y="13076008"/>
            <a:ext cx="367087" cy="3795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defRPr sz="18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Helvetica Neue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9pPr>
    </p:titleStyle>
    <p:bodyStyle>
      <a:lvl1pPr marL="2540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1pPr>
      <a:lvl2pPr marL="8636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2pPr>
      <a:lvl3pPr marL="14732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3pPr>
      <a:lvl4pPr marL="20828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4pPr>
      <a:lvl5pPr marL="26924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5pPr>
      <a:lvl6pPr marL="33020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6pPr>
      <a:lvl7pPr marL="39116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7pPr>
      <a:lvl8pPr marL="45212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8pPr>
      <a:lvl9pPr marL="51308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esiliencyquiz.com/index.s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Resilience &amp; Learned Optimism</a:t>
            </a:r>
            <a:br>
              <a:rPr lang="en-US" dirty="0"/>
            </a:br>
            <a:r>
              <a:rPr lang="en-US" dirty="0"/>
              <a:t>     </a:t>
            </a:r>
            <a:r>
              <a:rPr lang="en-US" sz="4800" b="0" spc="-150" dirty="0"/>
              <a:t>Two psychological traits that can help you in life</a:t>
            </a:r>
            <a:endParaRPr sz="4800" b="0" spc="-150" dirty="0"/>
          </a:p>
        </p:txBody>
      </p:sp>
      <p:sp>
        <p:nvSpPr>
          <p:cNvPr id="8" name="Lorem ipsum…">
            <a:extLst>
              <a:ext uri="{FF2B5EF4-FFF2-40B4-BE49-F238E27FC236}">
                <a16:creationId xmlns:a16="http://schemas.microsoft.com/office/drawing/2014/main" id="{8F5B8B8A-85F3-5644-B6BD-DB3DD040BF75}"/>
              </a:ext>
            </a:extLst>
          </p:cNvPr>
          <p:cNvSpPr txBox="1"/>
          <p:nvPr/>
        </p:nvSpPr>
        <p:spPr>
          <a:xfrm>
            <a:off x="4932529" y="6559035"/>
            <a:ext cx="6649871" cy="56981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numCol="1" spcCol="1017907"/>
          <a:lstStyle/>
          <a:p>
            <a:r>
              <a:rPr lang="en-US" sz="3600" dirty="0">
                <a:latin typeface="Lato" panose="020F0502020204030203" pitchFamily="34" charset="77"/>
              </a:rPr>
              <a:t>“Here men from the planet Earth first set foot upon the moon. July 1969 A.D. </a:t>
            </a:r>
          </a:p>
          <a:p>
            <a:endParaRPr lang="en-US" sz="3600" dirty="0">
              <a:latin typeface="Lato" panose="020F0502020204030203" pitchFamily="34" charset="77"/>
            </a:endParaRPr>
          </a:p>
          <a:p>
            <a:r>
              <a:rPr lang="en-US" sz="3600" dirty="0">
                <a:latin typeface="Lato" panose="020F0502020204030203" pitchFamily="34" charset="77"/>
              </a:rPr>
              <a:t>We came in peace for all mankind.” </a:t>
            </a:r>
          </a:p>
          <a:p>
            <a:endParaRPr lang="en-US" i="1" dirty="0">
              <a:latin typeface="Lato" panose="020F0502020204030203" pitchFamily="34" charset="77"/>
            </a:endParaRPr>
          </a:p>
          <a:p>
            <a:pPr algn="r"/>
            <a:r>
              <a:rPr lang="en-US" i="1" dirty="0">
                <a:latin typeface="Lato" panose="020F0502020204030203" pitchFamily="34" charset="77"/>
              </a:rPr>
              <a:t>– plaque on Apollo 11 lunar module</a:t>
            </a:r>
            <a:endParaRPr i="1" dirty="0">
              <a:latin typeface="Lato" panose="020F0502020204030203" pitchFamily="34" charset="77"/>
            </a:endParaRPr>
          </a:p>
          <a:p>
            <a:endParaRPr strike="sngStrike" dirty="0">
              <a:latin typeface="Lato" panose="020F0502020204030203" pitchFamily="34" charset="77"/>
            </a:endParaRPr>
          </a:p>
          <a:p>
            <a:endParaRPr lang="en-US" dirty="0">
              <a:latin typeface="Lato" panose="020F0502020204030203" pitchFamily="34" charset="77"/>
            </a:endParaRPr>
          </a:p>
          <a:p>
            <a:endParaRPr lang="en-US" dirty="0">
              <a:latin typeface="Lato" panose="020F0502020204030203" pitchFamily="34" charset="77"/>
            </a:endParaRPr>
          </a:p>
        </p:txBody>
      </p:sp>
      <p:pic>
        <p:nvPicPr>
          <p:cNvPr id="11" name="Picture 10" descr="A person that is standing in the dirt&#10;&#10;Description automatically generated">
            <a:extLst>
              <a:ext uri="{FF2B5EF4-FFF2-40B4-BE49-F238E27FC236}">
                <a16:creationId xmlns:a16="http://schemas.microsoft.com/office/drawing/2014/main" id="{414A44F2-82D6-404B-992B-5A8919009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00" y="4409215"/>
            <a:ext cx="9525000" cy="6477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image1.jpg">
            <a:extLst>
              <a:ext uri="{FF2B5EF4-FFF2-40B4-BE49-F238E27FC236}">
                <a16:creationId xmlns:a16="http://schemas.microsoft.com/office/drawing/2014/main" id="{CFFC76EC-332E-4A40-9E81-CE6DB6D5DB7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16075" y="12887021"/>
            <a:ext cx="1967925" cy="828979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5668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How do you view challenges? </a:t>
            </a:r>
            <a:br>
              <a:rPr lang="en-US" dirty="0"/>
            </a:br>
            <a:r>
              <a:rPr lang="en-US" sz="4800" dirty="0"/>
              <a:t>     </a:t>
            </a:r>
            <a:r>
              <a:rPr lang="en-US" sz="4800" i="1" spc="0" dirty="0"/>
              <a:t>How do you “talk to yourself?”</a:t>
            </a:r>
            <a:endParaRPr sz="4800" i="1" spc="0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094010" y="3854320"/>
            <a:ext cx="19177347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b="1" dirty="0">
                <a:latin typeface="Lato" panose="020F0502020204030203" pitchFamily="34" charset="77"/>
              </a:rPr>
              <a:t>Let’s say you have a big test coming up. Which way are you more likely to think about it? </a:t>
            </a:r>
          </a:p>
          <a:p>
            <a:pPr hangingPunct="1"/>
            <a:r>
              <a:rPr lang="en-US" sz="3600" dirty="0"/>
              <a:t>	A: This is manageable. If I prepare properly, I can handle this. </a:t>
            </a:r>
          </a:p>
          <a:p>
            <a:pPr hangingPunct="1"/>
            <a:r>
              <a:rPr lang="en-US" sz="3600" dirty="0"/>
              <a:t>	B. This is disastrous! I’m doomed!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b="1" dirty="0">
                <a:latin typeface="Lato" panose="020F0502020204030203" pitchFamily="34" charset="77"/>
              </a:rPr>
              <a:t>What about if you messed up on something – how are you likely to think about it afterwards? </a:t>
            </a:r>
          </a:p>
          <a:p>
            <a:pPr hangingPunct="1"/>
            <a:r>
              <a:rPr lang="en-US" sz="3600" dirty="0">
                <a:latin typeface="+mn-ea"/>
              </a:rPr>
              <a:t>	</a:t>
            </a:r>
            <a:r>
              <a:rPr lang="en-US" sz="3600" dirty="0"/>
              <a:t>A: That was unfortunate, but it’s over. What can I change so that it doesn’t happen again?</a:t>
            </a:r>
          </a:p>
          <a:p>
            <a:pPr hangingPunct="1"/>
            <a:r>
              <a:rPr lang="en-US" sz="3600" dirty="0"/>
              <a:t>	B: I’m such a screw-up! Nothing I do ever goes right!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b="1" dirty="0">
                <a:latin typeface="Lato" panose="020F0502020204030203" pitchFamily="34" charset="77"/>
              </a:rPr>
              <a:t>How about if you had your hopes set on something, and it didn’t happen? </a:t>
            </a:r>
          </a:p>
          <a:p>
            <a:pPr hangingPunct="1"/>
            <a:r>
              <a:rPr lang="en-US" sz="3600" dirty="0">
                <a:latin typeface="+mn-ea"/>
              </a:rPr>
              <a:t>	</a:t>
            </a:r>
            <a:r>
              <a:rPr lang="en-US" sz="3600" dirty="0"/>
              <a:t>A: I’m disappointed, but I’ll keep trying until I succeed. </a:t>
            </a:r>
          </a:p>
          <a:p>
            <a:pPr hangingPunct="1"/>
            <a:r>
              <a:rPr lang="en-US" sz="3600" dirty="0"/>
              <a:t>	B: I’m devastated and now I’m going to give up.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b="1" dirty="0">
                <a:latin typeface="Lato" panose="020F0502020204030203" pitchFamily="34" charset="77"/>
              </a:rPr>
              <a:t>Which of these two types of responses is more likely to lead to success in the end?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7574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Good News: You can become more resilient!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268181" y="3253447"/>
            <a:ext cx="16784789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>
                <a:latin typeface="Lato" panose="020F0502020204030203" pitchFamily="34" charset="77"/>
              </a:rPr>
              <a:t>You can practice and learn better ways of framing situations </a:t>
            </a:r>
            <a:br>
              <a:rPr lang="en-US" sz="3600">
                <a:latin typeface="Lato" panose="020F0502020204030203" pitchFamily="34" charset="77"/>
              </a:rPr>
            </a:br>
            <a:r>
              <a:rPr lang="en-US" sz="3600">
                <a:latin typeface="Lato" panose="020F0502020204030203" pitchFamily="34" charset="77"/>
              </a:rPr>
              <a:t>and talking to yourself, so that you can build greater resilience. </a:t>
            </a:r>
          </a:p>
          <a:p>
            <a:pPr hangingPunct="1"/>
            <a:endParaRPr lang="en-US" sz="4000"/>
          </a:p>
          <a:p>
            <a:pPr hangingPunct="1"/>
            <a:endParaRPr lang="en-US" sz="4000"/>
          </a:p>
        </p:txBody>
      </p:sp>
      <p:pic>
        <p:nvPicPr>
          <p:cNvPr id="5" name="Picture 4" descr="A picture containing necklace&#10;&#10;Description automatically generated">
            <a:extLst>
              <a:ext uri="{FF2B5EF4-FFF2-40B4-BE49-F238E27FC236}">
                <a16:creationId xmlns:a16="http://schemas.microsoft.com/office/drawing/2014/main" id="{FBA69AB9-0803-2F47-B36A-6E505BB85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6441" y="5251450"/>
            <a:ext cx="7124700" cy="72771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19717885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Good News: You can become more resilient!</a:t>
            </a:r>
            <a:endParaRPr dirty="0"/>
          </a:p>
        </p:txBody>
      </p:sp>
      <p:sp>
        <p:nvSpPr>
          <p:cNvPr id="5" name="Woodson Principles Critical Thinking and Discussion Questions">
            <a:extLst>
              <a:ext uri="{FF2B5EF4-FFF2-40B4-BE49-F238E27FC236}">
                <a16:creationId xmlns:a16="http://schemas.microsoft.com/office/drawing/2014/main" id="{446381A0-996E-5C4C-9C64-866297101C58}"/>
              </a:ext>
            </a:extLst>
          </p:cNvPr>
          <p:cNvSpPr txBox="1">
            <a:spLocks/>
          </p:cNvSpPr>
          <p:nvPr/>
        </p:nvSpPr>
        <p:spPr>
          <a:xfrm>
            <a:off x="4436373" y="2450041"/>
            <a:ext cx="18077637" cy="4272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endParaRPr lang="en-US" sz="2400" dirty="0"/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Professor Martin Seligman, from the University of Pennsylvania, </a:t>
            </a: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believes that our way of thinking, and talking to ourselves,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plays a major role in how we face difficulties in our lives.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One way leads to flourishing, and the other to difficulties. </a:t>
            </a:r>
          </a:p>
          <a:p>
            <a:pPr hangingPunct="1"/>
            <a:endParaRPr lang="en-US" dirty="0"/>
          </a:p>
          <a:p>
            <a:pPr hangingPunct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E8FDD0-8147-0949-986E-03E67F4D6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5615" y="8238944"/>
            <a:ext cx="4263571" cy="396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600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3841617" y="3628566"/>
            <a:ext cx="8103983" cy="322943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dirty="0">
                <a:latin typeface="Lato" panose="020F0502020204030203" pitchFamily="34" charset="77"/>
              </a:rPr>
              <a:t>Do you know the difference between an optimist and </a:t>
            </a:r>
            <a:br>
              <a:rPr lang="en-US" sz="4000" b="1" dirty="0">
                <a:latin typeface="Lato" panose="020F0502020204030203" pitchFamily="34" charset="77"/>
              </a:rPr>
            </a:br>
            <a:r>
              <a:rPr lang="en-US" sz="4000" b="1" dirty="0">
                <a:latin typeface="Lato" panose="020F0502020204030203" pitchFamily="34" charset="77"/>
              </a:rPr>
              <a:t>a pessimist? </a:t>
            </a:r>
          </a:p>
          <a:p>
            <a:r>
              <a:rPr lang="en-US" sz="3600" dirty="0">
                <a:latin typeface="Lato" panose="020F0502020204030203" pitchFamily="34" charset="77"/>
              </a:rPr>
              <a:t> </a:t>
            </a:r>
          </a:p>
          <a:p>
            <a:pPr lvl="0"/>
            <a:r>
              <a:rPr lang="en-US" sz="3600" dirty="0">
                <a:latin typeface="Lato" panose="020F0502020204030203" pitchFamily="34" charset="77"/>
              </a:rPr>
              <a:t>According to Prof. Seligman’s research, the mindset of optimism is more likely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to lead to positive outcomes.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62C319-6127-1248-AF9B-2D65E9F689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314"/>
          <a:stretch/>
        </p:blipFill>
        <p:spPr>
          <a:xfrm>
            <a:off x="3798920" y="3390447"/>
            <a:ext cx="9133309" cy="834547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51746944-3135-A444-8EFC-4C84C222D418}"/>
              </a:ext>
            </a:extLst>
          </p:cNvPr>
          <p:cNvSpPr txBox="1">
            <a:spLocks/>
          </p:cNvSpPr>
          <p:nvPr/>
        </p:nvSpPr>
        <p:spPr>
          <a:xfrm>
            <a:off x="3798920" y="1458849"/>
            <a:ext cx="17568182" cy="110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/>
              <a:t>Difference Between an Optimist and a Pessimist</a:t>
            </a:r>
          </a:p>
        </p:txBody>
      </p:sp>
    </p:spTree>
    <p:extLst>
      <p:ext uri="{BB962C8B-B14F-4D97-AF65-F5344CB8AC3E}">
        <p14:creationId xmlns:p14="http://schemas.microsoft.com/office/powerpoint/2010/main" val="3209951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402118" y="3132249"/>
            <a:ext cx="17846748" cy="238719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dirty="0">
                <a:latin typeface="Lato" panose="020F0502020204030203" pitchFamily="34" charset="77"/>
              </a:rPr>
              <a:t>Even if you’re naturally pessimistic (many of us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are), you can still develop the skill of optimism,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so that you have better outcomes in </a:t>
            </a:r>
            <a:r>
              <a:rPr lang="en-US" sz="3600" i="1" dirty="0">
                <a:latin typeface="Lato" panose="020F0502020204030203" pitchFamily="34" charset="77"/>
              </a:rPr>
              <a:t>your</a:t>
            </a:r>
            <a:r>
              <a:rPr lang="en-US" sz="3600" dirty="0">
                <a:latin typeface="Lato" panose="020F0502020204030203" pitchFamily="34" charset="77"/>
              </a:rPr>
              <a:t> life. </a:t>
            </a:r>
          </a:p>
          <a:p>
            <a:endParaRPr lang="en-US" sz="3600" dirty="0">
              <a:latin typeface="Lato" panose="020F0502020204030203" pitchFamily="34" charset="77"/>
            </a:endParaRPr>
          </a:p>
          <a:p>
            <a:r>
              <a:rPr lang="en-US" sz="3600" dirty="0">
                <a:latin typeface="Lato" panose="020F0502020204030203" pitchFamily="34" charset="77"/>
              </a:rPr>
              <a:t>In other words: </a:t>
            </a:r>
            <a:r>
              <a:rPr lang="en-US" sz="3800" b="1" dirty="0">
                <a:latin typeface="Lato" panose="020F0502020204030203" pitchFamily="34" charset="77"/>
              </a:rPr>
              <a:t>you</a:t>
            </a:r>
            <a:r>
              <a:rPr lang="en-US" sz="3600" b="1" dirty="0">
                <a:latin typeface="Lato" panose="020F0502020204030203" pitchFamily="34" charset="77"/>
              </a:rPr>
              <a:t> can CHOOSE</a:t>
            </a:r>
            <a:r>
              <a:rPr lang="en-US" sz="3600" dirty="0">
                <a:latin typeface="Lato" panose="020F0502020204030203" pitchFamily="34" charset="77"/>
              </a:rPr>
              <a:t> the thoughts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that you think. So, you might as well choose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thoughts that will </a:t>
            </a:r>
            <a:r>
              <a:rPr lang="en-US" sz="3600" b="1" i="1" dirty="0">
                <a:latin typeface="Lato" panose="020F0502020204030203" pitchFamily="34" charset="77"/>
              </a:rPr>
              <a:t>help you in your life!</a:t>
            </a:r>
            <a:endParaRPr lang="en-US" sz="3600" b="1" dirty="0">
              <a:latin typeface="Lato" panose="020F0502020204030203" pitchFamily="34" charset="77"/>
            </a:endParaRPr>
          </a:p>
          <a:p>
            <a:pPr lvl="0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2B48F2-88F3-AC46-8FD6-237EAE77C1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4000"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3487" y="4953374"/>
            <a:ext cx="5070763" cy="76061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155C948A-DCE4-BB49-AA51-1048236C2544}"/>
              </a:ext>
            </a:extLst>
          </p:cNvPr>
          <p:cNvSpPr txBox="1">
            <a:spLocks/>
          </p:cNvSpPr>
          <p:nvPr/>
        </p:nvSpPr>
        <p:spPr>
          <a:xfrm>
            <a:off x="3677480" y="1450983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More</a:t>
            </a:r>
            <a:r>
              <a:rPr lang="en-US" b="1" dirty="0"/>
              <a:t> Good News!</a:t>
            </a:r>
          </a:p>
        </p:txBody>
      </p:sp>
    </p:spTree>
    <p:extLst>
      <p:ext uri="{BB962C8B-B14F-4D97-AF65-F5344CB8AC3E}">
        <p14:creationId xmlns:p14="http://schemas.microsoft.com/office/powerpoint/2010/main" val="4018638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9882368" y="4605045"/>
            <a:ext cx="12409775" cy="450590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dirty="0">
                <a:latin typeface="Lato" panose="020F0502020204030203" pitchFamily="34" charset="77"/>
              </a:rPr>
              <a:t>We </a:t>
            </a:r>
            <a:r>
              <a:rPr lang="en-US" sz="3600" b="1" dirty="0">
                <a:latin typeface="Lato" panose="020F0502020204030203" pitchFamily="34" charset="77"/>
              </a:rPr>
              <a:t>ALL</a:t>
            </a:r>
            <a:r>
              <a:rPr lang="en-US" sz="3600" dirty="0">
                <a:latin typeface="Lato" panose="020F0502020204030203" pitchFamily="34" charset="77"/>
              </a:rPr>
              <a:t> experience a bad situation (adversity) from time to time. What matters is what you say to yourself about it. </a:t>
            </a:r>
          </a:p>
          <a:p>
            <a:r>
              <a:rPr lang="en-US" sz="3600" dirty="0">
                <a:latin typeface="Lato" panose="020F0502020204030203" pitchFamily="34" charset="77"/>
              </a:rPr>
              <a:t> </a:t>
            </a:r>
          </a:p>
          <a:p>
            <a:r>
              <a:rPr lang="en-US" sz="3600" dirty="0">
                <a:latin typeface="Lato" panose="020F0502020204030203" pitchFamily="34" charset="77"/>
              </a:rPr>
              <a:t>Pessimists will explain a bad situation to themselves like this:</a:t>
            </a:r>
            <a:br>
              <a:rPr lang="en-US" sz="3600" dirty="0">
                <a:latin typeface="Lato" panose="020F0502020204030203" pitchFamily="34" charset="77"/>
              </a:rPr>
            </a:br>
            <a:endParaRPr lang="en-US" sz="3600" dirty="0">
              <a:latin typeface="Lato" panose="020F0502020204030203" pitchFamily="34" charset="77"/>
            </a:endParaRPr>
          </a:p>
          <a:p>
            <a:r>
              <a:rPr lang="en-US" sz="3600" dirty="0">
                <a:latin typeface="Lato" panose="020F0502020204030203" pitchFamily="34" charset="77"/>
              </a:rPr>
              <a:t>“It will never change, it’s my fault, and it ruins everything.”</a:t>
            </a:r>
          </a:p>
          <a:p>
            <a:endParaRPr lang="en-US" sz="3600" dirty="0">
              <a:latin typeface="Lato" panose="020F0502020204030203" pitchFamily="34" charset="77"/>
            </a:endParaRPr>
          </a:p>
          <a:p>
            <a:r>
              <a:rPr lang="en-US" sz="3600" dirty="0">
                <a:latin typeface="Lato" panose="020F0502020204030203" pitchFamily="34" charset="77"/>
              </a:rPr>
              <a:t>In other words, it’s </a:t>
            </a:r>
            <a:r>
              <a:rPr lang="en-US" sz="3600" b="1" dirty="0">
                <a:latin typeface="Lato" panose="020F0502020204030203" pitchFamily="34" charset="77"/>
              </a:rPr>
              <a:t>permanent, personal, and pervasive</a:t>
            </a:r>
            <a:r>
              <a:rPr lang="en-US" sz="3600" dirty="0">
                <a:latin typeface="Lato" panose="020F0502020204030203" pitchFamily="34" charset="77"/>
              </a:rPr>
              <a:t>.</a:t>
            </a:r>
          </a:p>
          <a:p>
            <a:pPr lvl="0"/>
            <a:endParaRPr lang="en-US" sz="3600" dirty="0"/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B7DA13CB-E2EF-CD49-9EF8-5A3E1EDFA8B6}"/>
              </a:ext>
            </a:extLst>
          </p:cNvPr>
          <p:cNvSpPr txBox="1">
            <a:spLocks/>
          </p:cNvSpPr>
          <p:nvPr/>
        </p:nvSpPr>
        <p:spPr>
          <a:xfrm>
            <a:off x="3677480" y="1450983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/>
              <a:t>Optimism</a:t>
            </a:r>
          </a:p>
        </p:txBody>
      </p:sp>
      <p:pic>
        <p:nvPicPr>
          <p:cNvPr id="6" name="Picture 5" descr="A picture containing standing, water, looking, person&#10;&#10;Description automatically generated">
            <a:extLst>
              <a:ext uri="{FF2B5EF4-FFF2-40B4-BE49-F238E27FC236}">
                <a16:creationId xmlns:a16="http://schemas.microsoft.com/office/drawing/2014/main" id="{847F290C-EA55-D545-8E8E-74EABCCEF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7480" y="2805171"/>
            <a:ext cx="5761853" cy="810565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63281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1117484" y="8460541"/>
            <a:ext cx="10234987" cy="409392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dirty="0">
                <a:latin typeface="Lato" panose="020F0502020204030203" pitchFamily="34" charset="77"/>
              </a:rPr>
              <a:t>An optimist turns this around to make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it </a:t>
            </a:r>
            <a:r>
              <a:rPr lang="en-US" sz="3600" b="1" dirty="0">
                <a:latin typeface="Lato" panose="020F0502020204030203" pitchFamily="34" charset="77"/>
              </a:rPr>
              <a:t>temporary, impersonal, and specific</a:t>
            </a:r>
            <a:r>
              <a:rPr lang="en-US" sz="3600" dirty="0">
                <a:latin typeface="Lato" panose="020F0502020204030203" pitchFamily="34" charset="77"/>
              </a:rPr>
              <a:t>.</a:t>
            </a:r>
            <a:r>
              <a:rPr lang="en-US" sz="3600" b="1" dirty="0">
                <a:latin typeface="Lato" panose="020F0502020204030203" pitchFamily="34" charset="77"/>
              </a:rPr>
              <a:t> </a:t>
            </a:r>
          </a:p>
          <a:p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In other words, “It won’t last, and even though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this one area of my life is affected right now,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other parts of my life are going just fine.”</a:t>
            </a:r>
          </a:p>
        </p:txBody>
      </p:sp>
      <p:pic>
        <p:nvPicPr>
          <p:cNvPr id="2050" name="Picture 2" descr="sun peeping on ice mountain">
            <a:extLst>
              <a:ext uri="{FF2B5EF4-FFF2-40B4-BE49-F238E27FC236}">
                <a16:creationId xmlns:a16="http://schemas.microsoft.com/office/drawing/2014/main" id="{E8CB59ED-ED04-024D-A8CB-301F9E54C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889" y="3160990"/>
            <a:ext cx="5915891" cy="887383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680F1D05-07B8-EA47-B677-312787B317EA}"/>
              </a:ext>
            </a:extLst>
          </p:cNvPr>
          <p:cNvSpPr txBox="1">
            <a:spLocks/>
          </p:cNvSpPr>
          <p:nvPr/>
        </p:nvSpPr>
        <p:spPr>
          <a:xfrm>
            <a:off x="3677480" y="1450983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/>
              <a:t>Optimism</a:t>
            </a:r>
          </a:p>
        </p:txBody>
      </p:sp>
    </p:spTree>
    <p:extLst>
      <p:ext uri="{BB962C8B-B14F-4D97-AF65-F5344CB8AC3E}">
        <p14:creationId xmlns:p14="http://schemas.microsoft.com/office/powerpoint/2010/main" val="391670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271848" y="3159777"/>
            <a:ext cx="17624327" cy="470361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dirty="0">
                <a:latin typeface="Lato" panose="020F0502020204030203" pitchFamily="34" charset="77"/>
              </a:rPr>
              <a:t>Let’s look at a few examples:  </a:t>
            </a:r>
          </a:p>
          <a:p>
            <a:r>
              <a:rPr lang="en-US" sz="3600" dirty="0">
                <a:latin typeface="Lato" panose="020F0502020204030203" pitchFamily="34" charset="77"/>
              </a:rPr>
              <a:t> </a:t>
            </a:r>
          </a:p>
          <a:p>
            <a:r>
              <a:rPr lang="en-US" sz="3600" dirty="0">
                <a:latin typeface="Lato" panose="020F0502020204030203" pitchFamily="34" charset="77"/>
              </a:rPr>
              <a:t>You walk into the cafeteria alone, and all the seats where your friends are sitting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are taken. You have to sit at a different table. </a:t>
            </a:r>
            <a:r>
              <a:rPr lang="en-US" sz="3600" b="1" dirty="0">
                <a:latin typeface="Lato" panose="020F0502020204030203" pitchFamily="34" charset="77"/>
              </a:rPr>
              <a:t>What do you say to yourself? </a:t>
            </a:r>
          </a:p>
          <a:p>
            <a:r>
              <a:rPr lang="en-US" sz="4000" b="1" dirty="0"/>
              <a:t> </a:t>
            </a:r>
          </a:p>
        </p:txBody>
      </p:sp>
      <p:pic>
        <p:nvPicPr>
          <p:cNvPr id="7" name="Picture 6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0EB08BB7-DBE6-DE46-A398-C42A6CE46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2735" y="6441154"/>
            <a:ext cx="10248900" cy="64008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Woodson Principles…">
            <a:extLst>
              <a:ext uri="{FF2B5EF4-FFF2-40B4-BE49-F238E27FC236}">
                <a16:creationId xmlns:a16="http://schemas.microsoft.com/office/drawing/2014/main" id="{DCF97AF2-123E-584D-BA91-33F49A22CDD5}"/>
              </a:ext>
            </a:extLst>
          </p:cNvPr>
          <p:cNvSpPr txBox="1">
            <a:spLocks/>
          </p:cNvSpPr>
          <p:nvPr/>
        </p:nvSpPr>
        <p:spPr>
          <a:xfrm>
            <a:off x="3505672" y="1489016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sz="7200" b="1" dirty="0">
                <a:solidFill>
                  <a:schemeClr val="bg2">
                    <a:lumMod val="50000"/>
                  </a:schemeClr>
                </a:solidFill>
              </a:rPr>
              <a:t>Learned Optimism</a:t>
            </a:r>
            <a:endParaRPr lang="en-US" sz="7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702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odson Principles…">
            <a:extLst>
              <a:ext uri="{FF2B5EF4-FFF2-40B4-BE49-F238E27FC236}">
                <a16:creationId xmlns:a16="http://schemas.microsoft.com/office/drawing/2014/main" id="{938B7473-458B-5D48-BBE2-BF3D2C106C58}"/>
              </a:ext>
            </a:extLst>
          </p:cNvPr>
          <p:cNvSpPr txBox="1">
            <a:spLocks/>
          </p:cNvSpPr>
          <p:nvPr/>
        </p:nvSpPr>
        <p:spPr>
          <a:xfrm>
            <a:off x="3524809" y="1470112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sz="7200" b="1" dirty="0">
                <a:solidFill>
                  <a:schemeClr val="bg2">
                    <a:lumMod val="50000"/>
                  </a:schemeClr>
                </a:solidFill>
              </a:rPr>
              <a:t>Learned Optimism</a:t>
            </a:r>
            <a:endParaRPr lang="en-US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321274" y="2747593"/>
            <a:ext cx="13077040" cy="470361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>
                <a:latin typeface="Lato" panose="020F0502020204030203" pitchFamily="34" charset="77"/>
              </a:rPr>
              <a:t>The pessimistic response: </a:t>
            </a:r>
          </a:p>
          <a:p>
            <a:r>
              <a:rPr lang="en-US" sz="3600" b="1" dirty="0">
                <a:latin typeface="Lato" panose="020F0502020204030203" pitchFamily="34" charset="77"/>
              </a:rPr>
              <a:t>Permanent, personal, and pervasive</a:t>
            </a:r>
          </a:p>
          <a:p>
            <a:r>
              <a:rPr lang="en-US" sz="3600" i="1" dirty="0">
                <a:latin typeface="Lato" panose="020F0502020204030203" pitchFamily="34" charset="77"/>
              </a:rPr>
              <a:t>I don’t have any friends and no one </a:t>
            </a:r>
          </a:p>
          <a:p>
            <a:r>
              <a:rPr lang="en-US" sz="3600" i="1" dirty="0">
                <a:latin typeface="Lato" panose="020F0502020204030203" pitchFamily="34" charset="77"/>
              </a:rPr>
              <a:t>will ever want to sit with me. They </a:t>
            </a:r>
          </a:p>
          <a:p>
            <a:r>
              <a:rPr lang="en-US" sz="3600" i="1" dirty="0">
                <a:latin typeface="Lato" panose="020F0502020204030203" pitchFamily="34" charset="77"/>
              </a:rPr>
              <a:t>hate me and my day is ruined!</a:t>
            </a:r>
          </a:p>
          <a:p>
            <a:endParaRPr lang="en-US" sz="3600" dirty="0">
              <a:latin typeface="Lato" panose="020F0502020204030203" pitchFamily="34" charset="77"/>
            </a:endParaRPr>
          </a:p>
          <a:p>
            <a:r>
              <a:rPr lang="en-US" sz="3600" b="1" dirty="0">
                <a:latin typeface="Lato" panose="020F0502020204030203" pitchFamily="34" charset="77"/>
              </a:rPr>
              <a:t>The optimistic response: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Temporary, impersonal, and specific</a:t>
            </a:r>
          </a:p>
          <a:p>
            <a:endParaRPr lang="en-US" sz="3600" b="1" dirty="0">
              <a:latin typeface="Lato" panose="020F0502020204030203" pitchFamily="34" charset="77"/>
            </a:endParaRPr>
          </a:p>
          <a:p>
            <a:r>
              <a:rPr lang="en-US" sz="3600" i="1" dirty="0">
                <a:latin typeface="Lato" panose="020F0502020204030203" pitchFamily="34" charset="77"/>
              </a:rPr>
              <a:t>I see that my normal lunchmates are over there today. </a:t>
            </a:r>
            <a:br>
              <a:rPr lang="en-US" sz="3600" i="1" dirty="0">
                <a:latin typeface="Lato" panose="020F0502020204030203" pitchFamily="34" charset="77"/>
              </a:rPr>
            </a:br>
            <a:r>
              <a:rPr lang="en-US" sz="3600" i="1" dirty="0">
                <a:latin typeface="Lato" panose="020F0502020204030203" pitchFamily="34" charset="77"/>
              </a:rPr>
              <a:t>It’s probably because they’re all on the volleyball team. </a:t>
            </a:r>
          </a:p>
          <a:p>
            <a:r>
              <a:rPr lang="en-US" sz="3600" i="1" dirty="0">
                <a:latin typeface="Lato" panose="020F0502020204030203" pitchFamily="34" charset="77"/>
              </a:rPr>
              <a:t>Who shall I sit with today? </a:t>
            </a:r>
          </a:p>
          <a:p>
            <a:endParaRPr lang="en-US" sz="3600" dirty="0">
              <a:latin typeface="Lato" panose="020F0502020204030203" pitchFamily="34" charset="77"/>
            </a:endParaRPr>
          </a:p>
        </p:txBody>
      </p:sp>
      <p:pic>
        <p:nvPicPr>
          <p:cNvPr id="11" name="Picture 10" descr="A group of people sitting at a table eating food&#10;&#10;Description automatically generated">
            <a:extLst>
              <a:ext uri="{FF2B5EF4-FFF2-40B4-BE49-F238E27FC236}">
                <a16:creationId xmlns:a16="http://schemas.microsoft.com/office/drawing/2014/main" id="{3CEF5EBC-4C31-AA44-8A7F-C9892D5F9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6708" y="4259650"/>
            <a:ext cx="7472035" cy="90171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 descr="A picture containing person, table, indoor, sitting&#10;&#10;Description automatically generated">
            <a:extLst>
              <a:ext uri="{FF2B5EF4-FFF2-40B4-BE49-F238E27FC236}">
                <a16:creationId xmlns:a16="http://schemas.microsoft.com/office/drawing/2014/main" id="{2386CBE2-7B47-3443-9CD4-C67508373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0386" y="1470112"/>
            <a:ext cx="9918357" cy="557907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0500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345985" y="3012260"/>
            <a:ext cx="19177347" cy="378116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i="1">
                <a:latin typeface="Lato" panose="020F0502020204030203" pitchFamily="34" charset="77"/>
              </a:rPr>
              <a:t>You invite someone over, and you get turned down. </a:t>
            </a:r>
          </a:p>
          <a:p>
            <a:endParaRPr lang="en-US" sz="3600">
              <a:latin typeface="Lato" panose="020F0502020204030203" pitchFamily="34" charset="77"/>
            </a:endParaRPr>
          </a:p>
          <a:p>
            <a:pPr>
              <a:lnSpc>
                <a:spcPct val="150000"/>
              </a:lnSpc>
            </a:pPr>
            <a:r>
              <a:rPr lang="en-US" sz="3600">
                <a:latin typeface="Lato" panose="020F0502020204030203" pitchFamily="34" charset="77"/>
              </a:rPr>
              <a:t>The pessimistic response: Permanent, personal, and pervasive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Lato" panose="020F0502020204030203" pitchFamily="34" charset="77"/>
              </a:rPr>
              <a:t>The optimistic response: Temporary, impersonal, and specific</a:t>
            </a:r>
          </a:p>
          <a:p>
            <a:endParaRPr lang="en-US"/>
          </a:p>
        </p:txBody>
      </p:sp>
      <p:pic>
        <p:nvPicPr>
          <p:cNvPr id="3074" name="Picture 2" descr="person holding phone while holding">
            <a:extLst>
              <a:ext uri="{FF2B5EF4-FFF2-40B4-BE49-F238E27FC236}">
                <a16:creationId xmlns:a16="http://schemas.microsoft.com/office/drawing/2014/main" id="{CF1A85FD-7229-584B-8B33-F8174891E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34658" y="6595718"/>
            <a:ext cx="9875982" cy="658728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odson Principles…">
            <a:extLst>
              <a:ext uri="{FF2B5EF4-FFF2-40B4-BE49-F238E27FC236}">
                <a16:creationId xmlns:a16="http://schemas.microsoft.com/office/drawing/2014/main" id="{88D12F6D-53FA-124F-9FD9-B233433EFC63}"/>
              </a:ext>
            </a:extLst>
          </p:cNvPr>
          <p:cNvSpPr txBox="1">
            <a:spLocks/>
          </p:cNvSpPr>
          <p:nvPr/>
        </p:nvSpPr>
        <p:spPr>
          <a:xfrm>
            <a:off x="3233863" y="1462891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sz="7200" b="1" dirty="0">
                <a:solidFill>
                  <a:schemeClr val="bg2">
                    <a:lumMod val="50000"/>
                  </a:schemeClr>
                </a:solidFill>
              </a:rPr>
              <a:t>Practice Learned Optimism</a:t>
            </a:r>
            <a:endParaRPr lang="en-US" sz="7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504984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Psychological Traits</a:t>
            </a:r>
            <a:br>
              <a:rPr lang="en-US" dirty="0"/>
            </a:br>
            <a:r>
              <a:rPr lang="en-US" dirty="0"/>
              <a:t>     </a:t>
            </a:r>
            <a:endParaRPr sz="4800" spc="-150" dirty="0"/>
          </a:p>
        </p:txBody>
      </p:sp>
      <p:pic>
        <p:nvPicPr>
          <p:cNvPr id="11" name="Picture 10" descr="A person that is standing in the dirt&#10;&#10;Description automatically generated">
            <a:extLst>
              <a:ext uri="{FF2B5EF4-FFF2-40B4-BE49-F238E27FC236}">
                <a16:creationId xmlns:a16="http://schemas.microsoft.com/office/drawing/2014/main" id="{414A44F2-82D6-404B-992B-5A8919009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1805" y="6948052"/>
            <a:ext cx="7631985" cy="518974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Woodson Principles Critical Thinking and Discussion Questions">
            <a:extLst>
              <a:ext uri="{FF2B5EF4-FFF2-40B4-BE49-F238E27FC236}">
                <a16:creationId xmlns:a16="http://schemas.microsoft.com/office/drawing/2014/main" id="{8D0B1516-6438-FA49-9428-5B06699A9C54}"/>
              </a:ext>
            </a:extLst>
          </p:cNvPr>
          <p:cNvSpPr txBox="1">
            <a:spLocks/>
          </p:cNvSpPr>
          <p:nvPr/>
        </p:nvSpPr>
        <p:spPr>
          <a:xfrm>
            <a:off x="4794761" y="3198253"/>
            <a:ext cx="11269023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The Apollo space program suffered many setbacks before Apollo 11 landed the first man on the moon.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Certain psychological traits can help you in life —</a:t>
            </a: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especially when you’re facing difficult challenges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or setbacks.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Let’s look at what research in psychology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shows about two of those traits: </a:t>
            </a:r>
          </a:p>
          <a:p>
            <a:pPr hangingPunct="1"/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Resilience and Optimism.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38076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321272" y="3011423"/>
            <a:ext cx="13645451" cy="2940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i="1">
                <a:latin typeface="Lato" panose="020F0502020204030203" pitchFamily="34" charset="77"/>
              </a:rPr>
              <a:t>Your teacher gives a pop quiz in class, and you get a “D.”</a:t>
            </a:r>
          </a:p>
          <a:p>
            <a:r>
              <a:rPr lang="en-US" sz="3600">
                <a:latin typeface="Lato" panose="020F0502020204030203" pitchFamily="34" charset="77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Lato" panose="020F0502020204030203" pitchFamily="34" charset="77"/>
              </a:rPr>
              <a:t>The pessimistic response: Permanent, personal, and pervasive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Lato" panose="020F0502020204030203" pitchFamily="34" charset="77"/>
              </a:rPr>
              <a:t>The optimistic response: Temporary, impersonal, and specific</a:t>
            </a:r>
          </a:p>
          <a:p>
            <a:endParaRPr lang="en-US" sz="3600">
              <a:latin typeface="Lato" panose="020F0502020204030203" pitchFamily="34" charset="77"/>
            </a:endParaRPr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00783A6-580C-F44C-B578-0C72967090EB}"/>
              </a:ext>
            </a:extLst>
          </p:cNvPr>
          <p:cNvSpPr txBox="1">
            <a:spLocks/>
          </p:cNvSpPr>
          <p:nvPr/>
        </p:nvSpPr>
        <p:spPr>
          <a:xfrm>
            <a:off x="3233863" y="1462891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sz="7200" b="1" dirty="0">
                <a:solidFill>
                  <a:schemeClr val="bg2">
                    <a:lumMod val="50000"/>
                  </a:schemeClr>
                </a:solidFill>
              </a:rPr>
              <a:t>Practice Learned Optimism</a:t>
            </a:r>
            <a:endParaRPr lang="en-US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Picture 4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B8AEE07D-E2C4-1F4E-9EBA-C7EFC4246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3849" y="8063616"/>
            <a:ext cx="10671351" cy="41894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1994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321272" y="3011423"/>
            <a:ext cx="14460998" cy="2940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i="1" dirty="0">
                <a:latin typeface="Lato" panose="020F0502020204030203" pitchFamily="34" charset="77"/>
              </a:rPr>
              <a:t>You really wanted to make the team, but you got cut after tryouts. </a:t>
            </a:r>
          </a:p>
          <a:p>
            <a:r>
              <a:rPr lang="en-US" sz="3600" dirty="0">
                <a:latin typeface="Lato" panose="020F0502020204030203" pitchFamily="34" charset="77"/>
              </a:rPr>
              <a:t> </a:t>
            </a: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endParaRPr lang="en-US" sz="3600" dirty="0">
              <a:latin typeface="Lato" panose="020F0502020204030203" pitchFamily="34" charset="77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Lato" panose="020F0502020204030203" pitchFamily="34" charset="77"/>
              </a:rPr>
              <a:t>The pessimistic response: Permanent, personal, and pervasive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Lato" panose="020F0502020204030203" pitchFamily="34" charset="77"/>
              </a:rPr>
              <a:t>The optimistic response: Temporary, impersonal, and specific</a:t>
            </a:r>
          </a:p>
          <a:p>
            <a:endParaRPr lang="en-US" sz="3600" dirty="0">
              <a:latin typeface="Lato" panose="020F0502020204030203" pitchFamily="34" charset="77"/>
            </a:endParaRPr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00783A6-580C-F44C-B578-0C72967090EB}"/>
              </a:ext>
            </a:extLst>
          </p:cNvPr>
          <p:cNvSpPr txBox="1">
            <a:spLocks/>
          </p:cNvSpPr>
          <p:nvPr/>
        </p:nvSpPr>
        <p:spPr>
          <a:xfrm>
            <a:off x="3233863" y="1462891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sz="7200" b="1" dirty="0">
                <a:solidFill>
                  <a:schemeClr val="bg2">
                    <a:lumMod val="50000"/>
                  </a:schemeClr>
                </a:solidFill>
              </a:rPr>
              <a:t>Practice Learned Optimism</a:t>
            </a:r>
            <a:endParaRPr lang="en-US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Picture 2" descr="A person sitting on a bench&#10;&#10;Description automatically generated">
            <a:extLst>
              <a:ext uri="{FF2B5EF4-FFF2-40B4-BE49-F238E27FC236}">
                <a16:creationId xmlns:a16="http://schemas.microsoft.com/office/drawing/2014/main" id="{24FB8D8F-951D-8841-AE80-FC59707E9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37" y="4247961"/>
            <a:ext cx="9042400" cy="60198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8514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296559" y="3122619"/>
            <a:ext cx="16979422" cy="2940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>
                <a:latin typeface="Lato" panose="020F0502020204030203" pitchFamily="34" charset="77"/>
              </a:rPr>
              <a:t>You know who else got cut from the team in high school?   </a:t>
            </a:r>
          </a:p>
          <a:p>
            <a:pPr>
              <a:lnSpc>
                <a:spcPct val="200000"/>
              </a:lnSpc>
            </a:pPr>
            <a:endParaRPr lang="en-US" sz="3600">
              <a:latin typeface="Lato" panose="020F0502020204030203" pitchFamily="34" charset="77"/>
            </a:endParaRPr>
          </a:p>
          <a:p>
            <a:r>
              <a:rPr lang="en-US" sz="3600">
                <a:latin typeface="Lato" panose="020F0502020204030203" pitchFamily="34" charset="77"/>
              </a:rPr>
              <a:t>This guy: </a:t>
            </a: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endParaRPr lang="en-US" sz="3600">
              <a:latin typeface="Lato" panose="020F0502020204030203" pitchFamily="34" charset="77"/>
            </a:endParaRPr>
          </a:p>
          <a:p>
            <a:r>
              <a:rPr lang="en-US" sz="3600">
                <a:latin typeface="Lato" panose="020F0502020204030203" pitchFamily="34" charset="77"/>
              </a:rPr>
              <a:t>How do you think he responded?  </a:t>
            </a:r>
          </a:p>
          <a:p>
            <a:endParaRPr lang="en-US"/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2F2CC66F-0030-5A48-A7FA-5D33D62EA993}"/>
              </a:ext>
            </a:extLst>
          </p:cNvPr>
          <p:cNvSpPr txBox="1">
            <a:spLocks/>
          </p:cNvSpPr>
          <p:nvPr/>
        </p:nvSpPr>
        <p:spPr>
          <a:xfrm>
            <a:off x="3677480" y="1450983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Optimism</a:t>
            </a:r>
          </a:p>
        </p:txBody>
      </p:sp>
      <p:pic>
        <p:nvPicPr>
          <p:cNvPr id="7" name="Picture 6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276B60A5-020A-2648-99BD-C5EDE969B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764" y="4091459"/>
            <a:ext cx="8809333" cy="669096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0594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221273" y="2979348"/>
            <a:ext cx="7247916" cy="2940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dirty="0">
                <a:latin typeface="Lato" panose="020F0502020204030203" pitchFamily="34" charset="77"/>
              </a:rPr>
              <a:t>Michael Jordan’s response to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being cut from his high school’s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varsity basketball team: </a:t>
            </a:r>
          </a:p>
          <a:p>
            <a:endParaRPr lang="en-US" sz="4000" dirty="0"/>
          </a:p>
          <a:p>
            <a:r>
              <a:rPr lang="en-US" sz="3600" b="1" dirty="0">
                <a:latin typeface="Lato" panose="020F0502020204030203" pitchFamily="34" charset="77"/>
              </a:rPr>
              <a:t>“Everybody goes through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disappointments, it’s how you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overcome those disappointments.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I just wasn’t good enough. In terms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of the best thing that could happen </a:t>
            </a:r>
            <a:br>
              <a:rPr lang="en-US" sz="3600" b="1" dirty="0">
                <a:latin typeface="Lato" panose="020F0502020204030203" pitchFamily="34" charset="77"/>
              </a:rPr>
            </a:br>
            <a:r>
              <a:rPr lang="en-US" sz="3600" b="1" dirty="0">
                <a:latin typeface="Lato" panose="020F0502020204030203" pitchFamily="34" charset="77"/>
              </a:rPr>
              <a:t>to me was to get cut, </a:t>
            </a:r>
            <a:r>
              <a:rPr lang="en-US" sz="3600" b="1" dirty="0" err="1">
                <a:latin typeface="Lato" panose="020F0502020204030203" pitchFamily="34" charset="77"/>
              </a:rPr>
              <a:t>‘cause</a:t>
            </a:r>
            <a:r>
              <a:rPr lang="en-US" sz="3600" b="1" dirty="0">
                <a:latin typeface="Lato" panose="020F0502020204030203" pitchFamily="34" charset="77"/>
              </a:rPr>
              <a:t> it made me go back and get caught up with my skill level at my height.”</a:t>
            </a:r>
          </a:p>
          <a:p>
            <a:pPr>
              <a:lnSpc>
                <a:spcPts val="2000"/>
              </a:lnSpc>
            </a:pPr>
            <a:endParaRPr lang="en-US" sz="3600" b="1" dirty="0">
              <a:latin typeface="Lato" panose="020F0502020204030203" pitchFamily="34" charset="77"/>
            </a:endParaRPr>
          </a:p>
          <a:p>
            <a:pPr algn="r"/>
            <a:r>
              <a:rPr lang="en-US" sz="3600" i="1" dirty="0">
                <a:latin typeface="Lato" panose="020F0502020204030203" pitchFamily="34" charset="77"/>
              </a:rPr>
              <a:t>– Michael Jordan</a:t>
            </a:r>
          </a:p>
          <a:p>
            <a:endParaRPr lang="en-US" dirty="0"/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669888D-78EA-0B40-8DB8-27B29F4BB675}"/>
              </a:ext>
            </a:extLst>
          </p:cNvPr>
          <p:cNvSpPr txBox="1">
            <a:spLocks/>
          </p:cNvSpPr>
          <p:nvPr/>
        </p:nvSpPr>
        <p:spPr>
          <a:xfrm>
            <a:off x="3677480" y="1450983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Optimism</a:t>
            </a:r>
          </a:p>
        </p:txBody>
      </p:sp>
      <p:pic>
        <p:nvPicPr>
          <p:cNvPr id="11" name="Picture 10" descr="A person jumping in the air&#10;&#10;Description automatically generated">
            <a:extLst>
              <a:ext uri="{FF2B5EF4-FFF2-40B4-BE49-F238E27FC236}">
                <a16:creationId xmlns:a16="http://schemas.microsoft.com/office/drawing/2014/main" id="{86A9CD58-F280-C74B-AD3B-D72FF35B3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4813" y="1828800"/>
            <a:ext cx="10058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4268181" y="2809291"/>
            <a:ext cx="16268749" cy="220755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>
                <a:latin typeface="Lato" panose="020F0502020204030203" pitchFamily="34" charset="77"/>
              </a:rPr>
              <a:t>Optimism is a skill that can be learned, but it takes practice. </a:t>
            </a:r>
          </a:p>
          <a:p>
            <a:r>
              <a:rPr lang="en-US" sz="4000">
                <a:latin typeface="Lato" panose="020F0502020204030203" pitchFamily="34" charset="77"/>
              </a:rPr>
              <a:t> </a:t>
            </a:r>
          </a:p>
          <a:p>
            <a:r>
              <a:rPr lang="en-US" sz="4000">
                <a:latin typeface="Lato" panose="020F0502020204030203" pitchFamily="34" charset="77"/>
              </a:rPr>
              <a:t>Learning to challenge pessimistic thoughts and replace them with optimistic explanations reduces anxiety and depression and increases your ability to overcome and bounce back from life’s tough moments. </a:t>
            </a:r>
          </a:p>
          <a:p>
            <a:endParaRPr lang="en-US"/>
          </a:p>
        </p:txBody>
      </p:sp>
      <p:pic>
        <p:nvPicPr>
          <p:cNvPr id="5122" name="Picture 2" descr="two person fencing inside the gym">
            <a:extLst>
              <a:ext uri="{FF2B5EF4-FFF2-40B4-BE49-F238E27FC236}">
                <a16:creationId xmlns:a16="http://schemas.microsoft.com/office/drawing/2014/main" id="{65C1F1AC-32B9-1542-B2B9-AD3364AC6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67936" y="6858000"/>
            <a:ext cx="9023927" cy="60189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23F258AC-9D67-7F4F-AD1B-06B905475B19}"/>
              </a:ext>
            </a:extLst>
          </p:cNvPr>
          <p:cNvSpPr txBox="1">
            <a:spLocks/>
          </p:cNvSpPr>
          <p:nvPr/>
        </p:nvSpPr>
        <p:spPr>
          <a:xfrm>
            <a:off x="3703435" y="1424978"/>
            <a:ext cx="12037308" cy="1116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Practice makes perfect</a:t>
            </a:r>
          </a:p>
        </p:txBody>
      </p:sp>
    </p:spTree>
    <p:extLst>
      <p:ext uri="{BB962C8B-B14F-4D97-AF65-F5344CB8AC3E}">
        <p14:creationId xmlns:p14="http://schemas.microsoft.com/office/powerpoint/2010/main" val="328991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207591" y="5358626"/>
            <a:ext cx="7228923" cy="3189352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sz="4600">
                <a:latin typeface="Lato" panose="020F0502020204030203" pitchFamily="34" charset="77"/>
              </a:rPr>
              <a:t>Your mind is a garden</a:t>
            </a:r>
          </a:p>
          <a:p>
            <a:pPr algn="r"/>
            <a:r>
              <a:rPr lang="en-US" sz="4600">
                <a:latin typeface="Lato" panose="020F0502020204030203" pitchFamily="34" charset="77"/>
              </a:rPr>
              <a:t>The thoughts are the seeds</a:t>
            </a:r>
          </a:p>
          <a:p>
            <a:pPr algn="r"/>
            <a:r>
              <a:rPr lang="en-US" sz="4600">
                <a:latin typeface="Lato" panose="020F0502020204030203" pitchFamily="34" charset="77"/>
              </a:rPr>
              <a:t>You can plant flowers</a:t>
            </a:r>
          </a:p>
          <a:p>
            <a:pPr algn="r"/>
            <a:r>
              <a:rPr lang="en-US" sz="4600">
                <a:latin typeface="Lato" panose="020F0502020204030203" pitchFamily="34" charset="77"/>
              </a:rPr>
              <a:t>Or you can plant weeds </a:t>
            </a:r>
          </a:p>
          <a:p>
            <a:pPr algn="r"/>
            <a:endParaRPr lang="en-US"/>
          </a:p>
        </p:txBody>
      </p:sp>
      <p:pic>
        <p:nvPicPr>
          <p:cNvPr id="6146" name="Picture 2" descr="selective focus photography of pink petaled flower">
            <a:extLst>
              <a:ext uri="{FF2B5EF4-FFF2-40B4-BE49-F238E27FC236}">
                <a16:creationId xmlns:a16="http://schemas.microsoft.com/office/drawing/2014/main" id="{E49973B5-8D7A-E64B-9A4B-8C1374F83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5523" y="4045868"/>
            <a:ext cx="8717943" cy="581486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7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4395412" y="1476021"/>
            <a:ext cx="9964824" cy="119102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What will you plant? 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3" descr="A close up of a hand&#10;&#10;Description automatically generated">
            <a:extLst>
              <a:ext uri="{FF2B5EF4-FFF2-40B4-BE49-F238E27FC236}">
                <a16:creationId xmlns:a16="http://schemas.microsoft.com/office/drawing/2014/main" id="{F7050089-FF83-2E47-B1CC-86E63254E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416" y="3744813"/>
            <a:ext cx="11384692" cy="758979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8651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23F258AC-9D67-7F4F-AD1B-06B905475B19}"/>
              </a:ext>
            </a:extLst>
          </p:cNvPr>
          <p:cNvSpPr txBox="1">
            <a:spLocks/>
          </p:cNvSpPr>
          <p:nvPr/>
        </p:nvSpPr>
        <p:spPr>
          <a:xfrm>
            <a:off x="3851718" y="1489453"/>
            <a:ext cx="7615354" cy="1215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The Choice is Yours</a:t>
            </a:r>
          </a:p>
        </p:txBody>
      </p:sp>
      <p:pic>
        <p:nvPicPr>
          <p:cNvPr id="3" name="Picture 2" descr="A picture containing using, person, holding&#10;&#10;Description automatically generated">
            <a:extLst>
              <a:ext uri="{FF2B5EF4-FFF2-40B4-BE49-F238E27FC236}">
                <a16:creationId xmlns:a16="http://schemas.microsoft.com/office/drawing/2014/main" id="{9304D6BD-7277-D349-8DBF-2161F642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128" y="3130550"/>
            <a:ext cx="13258800" cy="745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0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80D33E6-952C-2B4E-9A0E-8B2D1E488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0" y="5657850"/>
            <a:ext cx="12763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883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Definition of  Resilience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268181" y="2809291"/>
            <a:ext cx="18048122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Have you ever heard a person described as being resilient? </a:t>
            </a:r>
          </a:p>
          <a:p>
            <a:pPr hangingPunct="1"/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What does that adjective mean to you? </a:t>
            </a:r>
          </a:p>
          <a:p>
            <a:pPr hangingPunct="1"/>
            <a:br>
              <a:rPr lang="en-US" sz="3600" dirty="0">
                <a:latin typeface="Lato" panose="020F0502020204030203" pitchFamily="34" charset="77"/>
              </a:rPr>
            </a:br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4000" b="1" dirty="0">
                <a:latin typeface="Lato" panose="020F0502020204030203" pitchFamily="34" charset="77"/>
              </a:rPr>
              <a:t>Resilience: the ability to bounce back after a setback or stressor. </a:t>
            </a:r>
          </a:p>
          <a:p>
            <a:pPr hangingPunct="1">
              <a:lnSpc>
                <a:spcPct val="200000"/>
              </a:lnSpc>
            </a:pPr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Do you know any resilient people?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B37ADB5-7070-EA4C-867B-20F31DC72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3005" y="7779264"/>
            <a:ext cx="10840995" cy="593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Definition of  Resilience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268181" y="2809291"/>
            <a:ext cx="18048122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77"/>
              </a:rPr>
              <a:t>Have you ever heard a person described as being resilient? </a:t>
            </a:r>
          </a:p>
          <a:p>
            <a:pPr hangingPunct="1"/>
            <a:br>
              <a:rPr lang="en-US" sz="36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77"/>
              </a:rPr>
            </a:br>
            <a:r>
              <a:rPr lang="en-US" sz="36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77"/>
              </a:rPr>
              <a:t>What does that adjective mean to you? </a:t>
            </a:r>
          </a:p>
          <a:p>
            <a:pPr hangingPunct="1"/>
            <a:br>
              <a:rPr lang="en-US" sz="3600" dirty="0">
                <a:latin typeface="Lato" panose="020F0502020204030203" pitchFamily="34" charset="77"/>
              </a:rPr>
            </a:br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4000" b="1" dirty="0">
                <a:latin typeface="Lato" panose="020F0502020204030203" pitchFamily="34" charset="77"/>
              </a:rPr>
              <a:t>Resilience: the ability to bounce back after a setback or stressor. </a:t>
            </a:r>
          </a:p>
          <a:p>
            <a:pPr hangingPunct="1">
              <a:lnSpc>
                <a:spcPct val="200000"/>
              </a:lnSpc>
            </a:pPr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Do you know any resilient people?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8CECE16-5A00-D149-B931-8357945F829E}"/>
              </a:ext>
            </a:extLst>
          </p:cNvPr>
          <p:cNvGrpSpPr/>
          <p:nvPr/>
        </p:nvGrpSpPr>
        <p:grpSpPr>
          <a:xfrm>
            <a:off x="3798920" y="6919772"/>
            <a:ext cx="20016663" cy="6096000"/>
            <a:chOff x="3798922" y="6919776"/>
            <a:chExt cx="20016663" cy="6096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CAF0531-8456-9746-8C00-110CA7C8799F}"/>
                </a:ext>
              </a:extLst>
            </p:cNvPr>
            <p:cNvSpPr/>
            <p:nvPr/>
          </p:nvSpPr>
          <p:spPr>
            <a:xfrm>
              <a:off x="3798922" y="11656522"/>
              <a:ext cx="105325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i="1" dirty="0">
                  <a:solidFill>
                    <a:schemeClr val="bg2"/>
                  </a:solidFill>
                  <a:latin typeface="Lato" panose="020F0502020204030203" pitchFamily="34" charset="77"/>
                </a:rPr>
                <a:t>Despite falling during doing her vault routine, Simone Biles still </a:t>
              </a:r>
              <a:br>
                <a:rPr lang="en-US" i="1" dirty="0">
                  <a:solidFill>
                    <a:schemeClr val="bg2"/>
                  </a:solidFill>
                  <a:latin typeface="Lato" panose="020F0502020204030203" pitchFamily="34" charset="77"/>
                </a:rPr>
              </a:br>
              <a:r>
                <a:rPr lang="en-US" i="1" dirty="0">
                  <a:solidFill>
                    <a:schemeClr val="bg2"/>
                  </a:solidFill>
                  <a:latin typeface="Lato" panose="020F0502020204030203" pitchFamily="34" charset="77"/>
                </a:rPr>
                <a:t>won the 2018 World Gymnastics Championship held in Qatar.</a:t>
              </a:r>
              <a:endParaRPr lang="en-US" i="1" dirty="0">
                <a:solidFill>
                  <a:schemeClr val="bg2"/>
                </a:solidFill>
                <a:latin typeface="Garamond" panose="02020404030301010803" pitchFamily="18" charset="0"/>
              </a:endParaRPr>
            </a:p>
          </p:txBody>
        </p:sp>
        <p:pic>
          <p:nvPicPr>
            <p:cNvPr id="10" name="Picture 9" descr="A person holding a plate of food on a table&#10;&#10;Description automatically generated">
              <a:extLst>
                <a:ext uri="{FF2B5EF4-FFF2-40B4-BE49-F238E27FC236}">
                  <a16:creationId xmlns:a16="http://schemas.microsoft.com/office/drawing/2014/main" id="{DE388F59-F39E-1646-8AE0-D1CF53661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71585" y="6919776"/>
              <a:ext cx="9144000" cy="6096000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3012987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Are you a resilient person?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490604" y="2883431"/>
            <a:ext cx="12141592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Do you think you’re good at coping with difficult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situations and overcoming challenges?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How would you rate yourself now, from 1 (poor) to 5 (great) in terms of your resiliency?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</p:txBody>
      </p:sp>
      <p:pic>
        <p:nvPicPr>
          <p:cNvPr id="8" name="Picture 7" descr="A person holding a plate of food on a table&#10;&#10;Description automatically generated">
            <a:extLst>
              <a:ext uri="{FF2B5EF4-FFF2-40B4-BE49-F238E27FC236}">
                <a16:creationId xmlns:a16="http://schemas.microsoft.com/office/drawing/2014/main" id="{F5BC99CA-C99A-284B-8DC6-423779F91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71585" y="6919776"/>
            <a:ext cx="9144000" cy="6096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22640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20" y="1458849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Are you a resilient person?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490604" y="2883431"/>
            <a:ext cx="12141592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77"/>
              </a:rPr>
              <a:t>Do you think you’re good at coping with difficult </a:t>
            </a:r>
            <a:br>
              <a:rPr lang="en-US" sz="3600" dirty="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77"/>
              </a:rPr>
            </a:br>
            <a:r>
              <a:rPr lang="en-US" sz="3600" dirty="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77"/>
              </a:rPr>
              <a:t>situations and overcoming challenges? </a:t>
            </a:r>
          </a:p>
          <a:p>
            <a:pPr hangingPunct="1"/>
            <a:endParaRPr lang="en-US" sz="3600" dirty="0">
              <a:solidFill>
                <a:schemeClr val="bg1">
                  <a:lumMod val="75000"/>
                </a:schemeClr>
              </a:solidFill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77"/>
              </a:rPr>
              <a:t>How would you rate yourself now, from 1 (poor) to 5 (great) in terms of your resiliency? 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r>
              <a:rPr lang="en-US" sz="3600" dirty="0">
                <a:latin typeface="Lato" panose="020F0502020204030203" pitchFamily="34" charset="77"/>
              </a:rPr>
              <a:t>Here is an online quiz you can take to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get a more accurate measurement:</a:t>
            </a:r>
          </a:p>
          <a:p>
            <a:pPr hangingPunct="1">
              <a:lnSpc>
                <a:spcPct val="150000"/>
              </a:lnSpc>
            </a:pPr>
            <a:r>
              <a:rPr lang="en-US" sz="3200" dirty="0">
                <a:solidFill>
                  <a:srgbClr val="0070C0"/>
                </a:solidFill>
                <a:latin typeface="Lato" panose="020F0502020204030203" pitchFamily="34" charset="77"/>
              </a:rPr>
              <a:t>https://resiliencyquiz.com/index.shtml</a:t>
            </a:r>
          </a:p>
        </p:txBody>
      </p:sp>
      <p:pic>
        <p:nvPicPr>
          <p:cNvPr id="10" name="Picture 9" descr="A person wearing a blue dress&#10;&#10;Description automatically generated">
            <a:extLst>
              <a:ext uri="{FF2B5EF4-FFF2-40B4-BE49-F238E27FC236}">
                <a16:creationId xmlns:a16="http://schemas.microsoft.com/office/drawing/2014/main" id="{F8443924-D406-8340-9106-575F2E82E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0674" y="6400800"/>
            <a:ext cx="5943600" cy="7315200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8DB8269B-7892-8442-A6B5-28C9A055237D}"/>
              </a:ext>
            </a:extLst>
          </p:cNvPr>
          <p:cNvSpPr/>
          <p:nvPr/>
        </p:nvSpPr>
        <p:spPr>
          <a:xfrm>
            <a:off x="4399005" y="8006223"/>
            <a:ext cx="729048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9145832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Resilient people rebound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4268182" y="2867050"/>
            <a:ext cx="16491170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Resilient people tend to be more successful in life.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They overcome challenges more quickly and can emerge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from difficulties with even greater strength and resources.</a:t>
            </a: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3600" dirty="0">
              <a:latin typeface="Lato" panose="020F0502020204030203" pitchFamily="34" charset="77"/>
            </a:endParaRPr>
          </a:p>
          <a:p>
            <a:pPr hangingPunct="1"/>
            <a:endParaRPr lang="en-US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0A9304-5024-9247-A5DE-ED0D313EC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4589" y="5382589"/>
            <a:ext cx="5207411" cy="729063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51F045-3C03-DA42-96B0-AA3CC4E14FFF}"/>
              </a:ext>
            </a:extLst>
          </p:cNvPr>
          <p:cNvSpPr/>
          <p:nvPr/>
        </p:nvSpPr>
        <p:spPr>
          <a:xfrm>
            <a:off x="12513767" y="8600741"/>
            <a:ext cx="8806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/>
            <a:r>
              <a:rPr lang="en-US" sz="3600" dirty="0">
                <a:latin typeface="Lato" panose="020F0502020204030203" pitchFamily="34" charset="77"/>
              </a:rPr>
              <a:t>What kinds of things can a person learn from going through a difficult experience? </a:t>
            </a:r>
          </a:p>
        </p:txBody>
      </p:sp>
    </p:spTree>
    <p:extLst>
      <p:ext uri="{BB962C8B-B14F-4D97-AF65-F5344CB8AC3E}">
        <p14:creationId xmlns:p14="http://schemas.microsoft.com/office/powerpoint/2010/main" val="2333590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Resilient people rebound</a:t>
            </a:r>
            <a:endParaRPr dirty="0"/>
          </a:p>
        </p:txBody>
      </p:sp>
      <p:sp>
        <p:nvSpPr>
          <p:cNvPr id="6" name="Woodson Principles Critical Thinking and Discussion Questions">
            <a:extLst>
              <a:ext uri="{FF2B5EF4-FFF2-40B4-BE49-F238E27FC236}">
                <a16:creationId xmlns:a16="http://schemas.microsoft.com/office/drawing/2014/main" id="{038526BF-6094-FF4B-868D-DDAED35180E2}"/>
              </a:ext>
            </a:extLst>
          </p:cNvPr>
          <p:cNvSpPr txBox="1">
            <a:spLocks/>
          </p:cNvSpPr>
          <p:nvPr/>
        </p:nvSpPr>
        <p:spPr>
          <a:xfrm>
            <a:off x="4515610" y="3297545"/>
            <a:ext cx="19646609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A lot of it has to do with how you “frame” a situation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and how you “talk to yourself” about it.</a:t>
            </a:r>
          </a:p>
        </p:txBody>
      </p:sp>
      <p:pic>
        <p:nvPicPr>
          <p:cNvPr id="8" name="Picture 7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E1B6463C-7E67-FE45-AB47-81055891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178" y="6243579"/>
            <a:ext cx="6623222" cy="44119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 descr="A picture containing indoor, sitting, photo, table&#10;&#10;Description automatically generated">
            <a:extLst>
              <a:ext uri="{FF2B5EF4-FFF2-40B4-BE49-F238E27FC236}">
                <a16:creationId xmlns:a16="http://schemas.microsoft.com/office/drawing/2014/main" id="{A4993F07-4060-0644-9BD4-442924880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0087" y="2008956"/>
            <a:ext cx="7315200" cy="986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69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3798919" y="1458849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dirty="0"/>
              <a:t>Resilient people rebound</a:t>
            </a:r>
            <a:endParaRPr dirty="0"/>
          </a:p>
        </p:txBody>
      </p:sp>
      <p:sp>
        <p:nvSpPr>
          <p:cNvPr id="6" name="Woodson Principles Critical Thinking and Discussion Questions">
            <a:extLst>
              <a:ext uri="{FF2B5EF4-FFF2-40B4-BE49-F238E27FC236}">
                <a16:creationId xmlns:a16="http://schemas.microsoft.com/office/drawing/2014/main" id="{038526BF-6094-FF4B-868D-DDAED35180E2}"/>
              </a:ext>
            </a:extLst>
          </p:cNvPr>
          <p:cNvSpPr txBox="1">
            <a:spLocks/>
          </p:cNvSpPr>
          <p:nvPr/>
        </p:nvSpPr>
        <p:spPr>
          <a:xfrm>
            <a:off x="4515610" y="3297545"/>
            <a:ext cx="19646609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dirty="0">
                <a:latin typeface="Lato" panose="020F0502020204030203" pitchFamily="34" charset="77"/>
              </a:rPr>
              <a:t>A lot of it has to do with how you “frame” a situation </a:t>
            </a:r>
            <a:br>
              <a:rPr lang="en-US" sz="3600" dirty="0">
                <a:latin typeface="Lato" panose="020F0502020204030203" pitchFamily="34" charset="77"/>
              </a:rPr>
            </a:br>
            <a:r>
              <a:rPr lang="en-US" sz="3600" dirty="0">
                <a:latin typeface="Lato" panose="020F0502020204030203" pitchFamily="34" charset="77"/>
              </a:rPr>
              <a:t>and how you “talk to yourself” about it.</a:t>
            </a:r>
          </a:p>
        </p:txBody>
      </p:sp>
      <p:pic>
        <p:nvPicPr>
          <p:cNvPr id="8" name="Picture 7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E1B6463C-7E67-FE45-AB47-81055891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637" y="6540147"/>
            <a:ext cx="6623222" cy="4411955"/>
          </a:xfrm>
          <a:prstGeom prst="rect">
            <a:avLst/>
          </a:prstGeom>
        </p:spPr>
      </p:pic>
      <p:pic>
        <p:nvPicPr>
          <p:cNvPr id="10" name="Picture 9" descr="A picture containing indoor, sitting, photo, table&#10;&#10;Description automatically generated">
            <a:extLst>
              <a:ext uri="{FF2B5EF4-FFF2-40B4-BE49-F238E27FC236}">
                <a16:creationId xmlns:a16="http://schemas.microsoft.com/office/drawing/2014/main" id="{A4993F07-4060-0644-9BD4-442924880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557199" y="3573521"/>
            <a:ext cx="7315200" cy="986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85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FFFFFF"/>
      </a:dk1>
      <a:lt1>
        <a:srgbClr val="AE4844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Curriculum HS">
      <a:majorFont>
        <a:latin typeface="Garamond"/>
        <a:ea typeface="Bodoni SvtyTwo ITC TT-Bold"/>
        <a:cs typeface="Bodoni SvtyTwo ITC TT-Bold"/>
      </a:majorFont>
      <a:minorFont>
        <a:latin typeface="Lato"/>
        <a:ea typeface="Lato-Light"/>
        <a:cs typeface="Lato-Light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AE4844"/>
            </a:solidFill>
            <a:effectLst/>
            <a:uFillTx/>
            <a:latin typeface="Bodoni SvtyTwo ITC TT-Book"/>
            <a:ea typeface="Bodoni SvtyTwo ITC TT-Book"/>
            <a:cs typeface="Bodoni SvtyTwo ITC TT-Book"/>
            <a:sym typeface="Bodoni SvtyTwo ITC TT-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odoni SvtyTwo ITC TT-Bold"/>
        <a:ea typeface="Bodoni SvtyTwo ITC TT-Bold"/>
        <a:cs typeface="Bodoni SvtyTwo ITC TT-Bold"/>
      </a:majorFont>
      <a:minorFont>
        <a:latin typeface="Lato-Light"/>
        <a:ea typeface="Lato-Light"/>
        <a:cs typeface="Lato-Light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AE4844"/>
            </a:solidFill>
            <a:effectLst/>
            <a:uFillTx/>
            <a:latin typeface="Bodoni SvtyTwo ITC TT-Book"/>
            <a:ea typeface="Bodoni SvtyTwo ITC TT-Book"/>
            <a:cs typeface="Bodoni SvtyTwo ITC TT-Book"/>
            <a:sym typeface="Bodoni SvtyTwo ITC TT-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AD91FFA5E8D244B3117B81980D7275" ma:contentTypeVersion="18" ma:contentTypeDescription="Create a new document." ma:contentTypeScope="" ma:versionID="9f03f931a8bcbccdbe2b0e1c53a7c44f">
  <xsd:schema xmlns:xsd="http://www.w3.org/2001/XMLSchema" xmlns:xs="http://www.w3.org/2001/XMLSchema" xmlns:p="http://schemas.microsoft.com/office/2006/metadata/properties" xmlns:ns3="9662cc7d-bdce-45f3-bf04-456ec8f5276f" xmlns:ns4="3b8b09ac-fb65-4a66-9fe9-4d5097a6c844" targetNamespace="http://schemas.microsoft.com/office/2006/metadata/properties" ma:root="true" ma:fieldsID="2e5df27e99536dc88f728e3e65888a44" ns3:_="" ns4:_="">
    <xsd:import namespace="9662cc7d-bdce-45f3-bf04-456ec8f5276f"/>
    <xsd:import namespace="3b8b09ac-fb65-4a66-9fe9-4d5097a6c84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62cc7d-bdce-45f3-bf04-456ec8f5276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b09ac-fb65-4a66-9fe9-4d5097a6c8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8b09ac-fb65-4a66-9fe9-4d5097a6c844" xsi:nil="true"/>
  </documentManagement>
</p:properties>
</file>

<file path=customXml/itemProps1.xml><?xml version="1.0" encoding="utf-8"?>
<ds:datastoreItem xmlns:ds="http://schemas.openxmlformats.org/officeDocument/2006/customXml" ds:itemID="{616AC5EE-5103-4009-A2E5-5D5325BF8A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62cc7d-bdce-45f3-bf04-456ec8f5276f"/>
    <ds:schemaRef ds:uri="3b8b09ac-fb65-4a66-9fe9-4d5097a6c8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116F3A-B8ED-4E14-9331-5C4E292AA3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8196D3-A05C-4B2E-8437-12B81BB8098C}">
  <ds:schemaRefs>
    <ds:schemaRef ds:uri="9662cc7d-bdce-45f3-bf04-456ec8f5276f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3b8b09ac-fb65-4a66-9fe9-4d5097a6c84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1507</Words>
  <Application>Microsoft Office PowerPoint</Application>
  <PresentationFormat>Custom</PresentationFormat>
  <Paragraphs>180</Paragraphs>
  <Slides>28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Bodoni SvtyTwo ITC TT-Bold</vt:lpstr>
      <vt:lpstr>Bodoni SvtyTwo ITC TT-Book</vt:lpstr>
      <vt:lpstr>Garamond</vt:lpstr>
      <vt:lpstr>Helvetica Neue</vt:lpstr>
      <vt:lpstr>Helvetica Neue Medium</vt:lpstr>
      <vt:lpstr>Lato</vt:lpstr>
      <vt:lpstr>Lato Regular</vt:lpstr>
      <vt:lpstr>Lato-Light</vt:lpstr>
      <vt:lpstr>21_BasicWhite</vt:lpstr>
      <vt:lpstr>Resilience &amp; Learned Optimism      Two psychological traits that can help you in life</vt:lpstr>
      <vt:lpstr>Psychological Traits      </vt:lpstr>
      <vt:lpstr>Definition of  Resilience</vt:lpstr>
      <vt:lpstr>Definition of  Resilience</vt:lpstr>
      <vt:lpstr>Are you a resilient person?</vt:lpstr>
      <vt:lpstr>Are you a resilient person?</vt:lpstr>
      <vt:lpstr>Resilient people rebound</vt:lpstr>
      <vt:lpstr>Resilient people rebound</vt:lpstr>
      <vt:lpstr>Resilient people rebound</vt:lpstr>
      <vt:lpstr>How do you view challenges?       How do you “talk to yourself?”</vt:lpstr>
      <vt:lpstr>Good News: You can become more resilient!</vt:lpstr>
      <vt:lpstr>Good News: You can become more resilient!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will you plant?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2024-07-11T18:19:17Z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0x010100C0AD91FFA5E8D244B3117B81980D7275</vt:lpwstr>
  </property>
</Properties>
</file>