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2"/>
  </p:notesMasterIdLst>
  <p:sldIdLst>
    <p:sldId id="265" r:id="rId2"/>
    <p:sldId id="386" r:id="rId3"/>
    <p:sldId id="358" r:id="rId4"/>
    <p:sldId id="360" r:id="rId5"/>
    <p:sldId id="371" r:id="rId6"/>
    <p:sldId id="361" r:id="rId7"/>
    <p:sldId id="369" r:id="rId8"/>
    <p:sldId id="383" r:id="rId9"/>
    <p:sldId id="384" r:id="rId10"/>
    <p:sldId id="362" r:id="rId11"/>
    <p:sldId id="363" r:id="rId12"/>
    <p:sldId id="385" r:id="rId13"/>
    <p:sldId id="364" r:id="rId14"/>
    <p:sldId id="365" r:id="rId15"/>
    <p:sldId id="366" r:id="rId16"/>
    <p:sldId id="367" r:id="rId17"/>
    <p:sldId id="373" r:id="rId18"/>
    <p:sldId id="374" r:id="rId19"/>
    <p:sldId id="375" r:id="rId20"/>
    <p:sldId id="378" r:id="rId21"/>
    <p:sldId id="368" r:id="rId22"/>
    <p:sldId id="382" r:id="rId23"/>
    <p:sldId id="376" r:id="rId24"/>
    <p:sldId id="387" r:id="rId25"/>
    <p:sldId id="381" r:id="rId26"/>
    <p:sldId id="379" r:id="rId27"/>
    <p:sldId id="380" r:id="rId28"/>
    <p:sldId id="388" r:id="rId29"/>
    <p:sldId id="356" r:id="rId30"/>
    <p:sldId id="316" r:id="rId3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826"/>
    <p:restoredTop sz="89382"/>
  </p:normalViewPr>
  <p:slideViewPr>
    <p:cSldViewPr snapToGrid="0" snapToObjects="1">
      <p:cViewPr varScale="1">
        <p:scale>
          <a:sx n="37" d="100"/>
          <a:sy n="37" d="100"/>
        </p:scale>
        <p:origin x="126" y="6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https://media2.fdncms.com/</a:t>
            </a:r>
            <a:r>
              <a:rPr lang="en-US" dirty="0" err="1"/>
              <a:t>chicago</a:t>
            </a:r>
            <a:r>
              <a:rPr lang="en-US" dirty="0"/>
              <a:t>/imager/u/original/21173969/</a:t>
            </a:r>
            <a:r>
              <a:rPr lang="en-US" dirty="0" err="1"/>
              <a:t>nazi-olympics.jpg</a:t>
            </a:r>
            <a:endParaRPr lang="en-US" dirty="0"/>
          </a:p>
          <a:p>
            <a:endParaRPr lang="en-US" dirty="0"/>
          </a:p>
          <a:p>
            <a:r>
              <a:rPr lang="en-US" dirty="0"/>
              <a:t>https://</a:t>
            </a:r>
            <a:r>
              <a:rPr lang="en-US" dirty="0" err="1"/>
              <a:t>www.berlinexperiences.com</a:t>
            </a:r>
            <a:r>
              <a:rPr lang="en-US" dirty="0"/>
              <a:t>/wp-content/uploads/</a:t>
            </a:r>
            <a:r>
              <a:rPr lang="en-US" dirty="0" err="1"/>
              <a:t>elementor</a:t>
            </a:r>
            <a:r>
              <a:rPr lang="en-US" dirty="0"/>
              <a:t>/thumbs/NaziGamesSummerOlympics1936-ojdupm44sbzmqen4dyfdfnphhb0owkt4rvt367emiw.jpg</a:t>
            </a:r>
          </a:p>
          <a:p>
            <a:endParaRPr lang="en-US" dirty="0"/>
          </a:p>
          <a:p>
            <a:r>
              <a:rPr lang="en-US" dirty="0"/>
              <a:t>https://</a:t>
            </a:r>
            <a:r>
              <a:rPr lang="en-US" dirty="0" err="1"/>
              <a:t>stephenlharris.com</a:t>
            </a:r>
            <a:r>
              <a:rPr lang="en-US" dirty="0"/>
              <a:t>/</a:t>
            </a:r>
          </a:p>
        </p:txBody>
      </p:sp>
    </p:spTree>
    <p:extLst>
      <p:ext uri="{BB962C8B-B14F-4D97-AF65-F5344CB8AC3E}">
        <p14:creationId xmlns:p14="http://schemas.microsoft.com/office/powerpoint/2010/main" val="860506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https://blackfactsblobstorage.blob.core.windows.net/uploads/blackfacts/facts/2020/08/ff63e0a7-c5b8-4727-8c1a-7cf48b8d2a79.png</a:t>
            </a:r>
          </a:p>
        </p:txBody>
      </p:sp>
    </p:spTree>
    <p:extLst>
      <p:ext uri="{BB962C8B-B14F-4D97-AF65-F5344CB8AC3E}">
        <p14:creationId xmlns:p14="http://schemas.microsoft.com/office/powerpoint/2010/main" val="1963877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a:p>
            <a:r>
              <a:rPr lang="en-US"/>
              <a:t>https://cdn.historycollection.com/wp-content/uploads/2018/07/Adolf-Hitler-greeting-cheering-crouds.-Fratelli-Alinari-Museum-of-History-of-Photography.jpg</a:t>
            </a:r>
          </a:p>
          <a:p>
            <a:endParaRPr lang="en-US"/>
          </a:p>
          <a:p>
            <a:endParaRPr lang="en-US"/>
          </a:p>
        </p:txBody>
      </p:sp>
    </p:spTree>
    <p:extLst>
      <p:ext uri="{BB962C8B-B14F-4D97-AF65-F5344CB8AC3E}">
        <p14:creationId xmlns:p14="http://schemas.microsoft.com/office/powerpoint/2010/main" val="816160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a:p>
            <a:endParaRPr lang="en-US"/>
          </a:p>
          <a:p>
            <a:r>
              <a:rPr lang="en-US"/>
              <a:t>https://cdn.historycollection.com/wp-content/uploads/2018/07/Adolf-Hitler-and-Nazi-eliet-saluting-in-one-of-the-stadiums.-Getty-Images.jpg</a:t>
            </a:r>
          </a:p>
        </p:txBody>
      </p:sp>
    </p:spTree>
    <p:extLst>
      <p:ext uri="{BB962C8B-B14F-4D97-AF65-F5344CB8AC3E}">
        <p14:creationId xmlns:p14="http://schemas.microsoft.com/office/powerpoint/2010/main" val="15281228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3596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https://img.tradera.net/images/196/258824196_44521666-58cb-4a57-8d9c-276844ca67e8.jpg</a:t>
            </a:r>
          </a:p>
          <a:p>
            <a:endParaRPr lang="en-US"/>
          </a:p>
        </p:txBody>
      </p:sp>
    </p:spTree>
    <p:extLst>
      <p:ext uri="{BB962C8B-B14F-4D97-AF65-F5344CB8AC3E}">
        <p14:creationId xmlns:p14="http://schemas.microsoft.com/office/powerpoint/2010/main" val="3431668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https://i.pinimg.com/originals/df/52/28/df5228301e298d5a7ba0a1fa831dd072.jpg	</a:t>
            </a:r>
          </a:p>
        </p:txBody>
      </p:sp>
    </p:spTree>
    <p:extLst>
      <p:ext uri="{BB962C8B-B14F-4D97-AF65-F5344CB8AC3E}">
        <p14:creationId xmlns:p14="http://schemas.microsoft.com/office/powerpoint/2010/main" val="8260078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https://secure-images.rarenewspapers.com/ebayimgs/9.8.2012/image048.jpg</a:t>
            </a:r>
          </a:p>
        </p:txBody>
      </p:sp>
    </p:spTree>
    <p:extLst>
      <p:ext uri="{BB962C8B-B14F-4D97-AF65-F5344CB8AC3E}">
        <p14:creationId xmlns:p14="http://schemas.microsoft.com/office/powerpoint/2010/main" val="493317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a:t>https://nagel-draxler.de/wp-content/uploads/2020/10/Cornelius-Johnsons-at-the-award-ceremony-of-the-1936-Berlin-Olympics-holding-a-German-oak-that-was-awarded-to-every-Gold-Medal-winner-473x700.png</a:t>
            </a:r>
          </a:p>
          <a:p>
            <a:endParaRPr lang="en-US"/>
          </a:p>
        </p:txBody>
      </p:sp>
    </p:spTree>
    <p:extLst>
      <p:ext uri="{BB962C8B-B14F-4D97-AF65-F5344CB8AC3E}">
        <p14:creationId xmlns:p14="http://schemas.microsoft.com/office/powerpoint/2010/main" val="3016905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https://cdn.images.express.co.uk/img/dynamic/78/590x/secondary/owens-555330.jpg</a:t>
            </a:r>
          </a:p>
        </p:txBody>
      </p:sp>
    </p:spTree>
    <p:extLst>
      <p:ext uri="{BB962C8B-B14F-4D97-AF65-F5344CB8AC3E}">
        <p14:creationId xmlns:p14="http://schemas.microsoft.com/office/powerpoint/2010/main" val="39332490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https://en.wikipedia.org/wiki/Henri_de_Baillet-Latour#/media/File:Bundesarchiv_R_8076_Bild-0019,_Olympische_Winterspiele.-_Er%C3%B6ffnung.jpg	</a:t>
            </a:r>
          </a:p>
        </p:txBody>
      </p:sp>
    </p:spTree>
    <p:extLst>
      <p:ext uri="{BB962C8B-B14F-4D97-AF65-F5344CB8AC3E}">
        <p14:creationId xmlns:p14="http://schemas.microsoft.com/office/powerpoint/2010/main" val="319698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https://media2.fdncms.com/chicago/imager/u/original/21173969/nazi-olympics.jpg</a:t>
            </a:r>
          </a:p>
          <a:p>
            <a:endParaRPr lang="en-US"/>
          </a:p>
          <a:p>
            <a:r>
              <a:rPr lang="en-US"/>
              <a:t>https://www.berlinexperiences.com/wp-content/uploads/elementor/thumbs/NaziGamesSummerOlympics1936-ojdupm44sbzmqen4dyfdfnphhb0owkt4rvt367emiw.jpg</a:t>
            </a:r>
          </a:p>
        </p:txBody>
      </p:sp>
    </p:spTree>
    <p:extLst>
      <p:ext uri="{BB962C8B-B14F-4D97-AF65-F5344CB8AC3E}">
        <p14:creationId xmlns:p14="http://schemas.microsoft.com/office/powerpoint/2010/main" val="23868037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https://www.dailynews.com/wp-content/uploads/migration/2016/201608/NEWS_160809921_EP_-1_PCPRSOFIEZPL.jpg?w=1200</a:t>
            </a:r>
          </a:p>
        </p:txBody>
      </p:sp>
    </p:spTree>
    <p:extLst>
      <p:ext uri="{BB962C8B-B14F-4D97-AF65-F5344CB8AC3E}">
        <p14:creationId xmlns:p14="http://schemas.microsoft.com/office/powerpoint/2010/main" val="2675547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http://mediad.publicbroadcasting.net/p/wjsp/files/styles/x_large/public/201608/olympics.jpg</a:t>
            </a:r>
          </a:p>
        </p:txBody>
      </p:sp>
    </p:spTree>
    <p:extLst>
      <p:ext uri="{BB962C8B-B14F-4D97-AF65-F5344CB8AC3E}">
        <p14:creationId xmlns:p14="http://schemas.microsoft.com/office/powerpoint/2010/main" val="3880695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https://media.gettyimages.com/photos/jesse-owens-usamerican-track-and-field-athlete-won-4-gold-medals-at-picture-id537144923?k=6&amp;m=537144923&amp;s=612x612&amp;w=0&amp;h=0TOMFpcBEQZ64cyshNYjXTjpwST7JniM8f3iZvDyBMg=	</a:t>
            </a:r>
          </a:p>
          <a:p>
            <a:endParaRPr lang="en-US"/>
          </a:p>
          <a:p>
            <a:r>
              <a:rPr lang="en-US"/>
              <a:t>http://a.espncdn.com/photo/2013/1107/oly_r_jesse-owens_mb_600.jpg</a:t>
            </a:r>
          </a:p>
        </p:txBody>
      </p:sp>
    </p:spTree>
    <p:extLst>
      <p:ext uri="{BB962C8B-B14F-4D97-AF65-F5344CB8AC3E}">
        <p14:creationId xmlns:p14="http://schemas.microsoft.com/office/powerpoint/2010/main" val="19834413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https://seedandsparkstatic.s3.amazonaws.com/images/ProjectImage/000/000/750/large/Williams%20and%20LuValle.jpg</a:t>
            </a:r>
          </a:p>
        </p:txBody>
      </p:sp>
    </p:spTree>
    <p:extLst>
      <p:ext uri="{BB962C8B-B14F-4D97-AF65-F5344CB8AC3E}">
        <p14:creationId xmlns:p14="http://schemas.microsoft.com/office/powerpoint/2010/main" val="33911097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https://thebuzzmagazines.com/sites/default/files/article-photos/2020/07/FastGirls3.jpg</a:t>
            </a:r>
          </a:p>
        </p:txBody>
      </p:sp>
    </p:spTree>
    <p:extLst>
      <p:ext uri="{BB962C8B-B14F-4D97-AF65-F5344CB8AC3E}">
        <p14:creationId xmlns:p14="http://schemas.microsoft.com/office/powerpoint/2010/main" val="42152091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https://pbs.twimg.com/media/BzMhOEkCAAAJzlG.jpg:large</a:t>
            </a:r>
          </a:p>
        </p:txBody>
      </p:sp>
    </p:spTree>
    <p:extLst>
      <p:ext uri="{BB962C8B-B14F-4D97-AF65-F5344CB8AC3E}">
        <p14:creationId xmlns:p14="http://schemas.microsoft.com/office/powerpoint/2010/main" val="3023004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https://www.bustle.com/articles/142371-9-photos-of-jesse-owens-at-the-1936-olympics-show-what-an-american-hero-looks-like</a:t>
            </a:r>
          </a:p>
        </p:txBody>
      </p:sp>
    </p:spTree>
    <p:extLst>
      <p:ext uri="{BB962C8B-B14F-4D97-AF65-F5344CB8AC3E}">
        <p14:creationId xmlns:p14="http://schemas.microsoft.com/office/powerpoint/2010/main" val="9931739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https://i.redd.it/c5hp9whporc41.png</a:t>
            </a:r>
          </a:p>
        </p:txBody>
      </p:sp>
    </p:spTree>
    <p:extLst>
      <p:ext uri="{BB962C8B-B14F-4D97-AF65-F5344CB8AC3E}">
        <p14:creationId xmlns:p14="http://schemas.microsoft.com/office/powerpoint/2010/main" val="23220522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https://www.runnersworld.com/uk/training/motivation/a37961922/jesse-owens/</a:t>
            </a:r>
          </a:p>
        </p:txBody>
      </p:sp>
    </p:spTree>
    <p:extLst>
      <p:ext uri="{BB962C8B-B14F-4D97-AF65-F5344CB8AC3E}">
        <p14:creationId xmlns:p14="http://schemas.microsoft.com/office/powerpoint/2010/main" val="5406068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Aryan, Turmoil, Führer, Eugenics, Behemoth, Boycott, Allegiance, Sepia, Garner, Shunt, Surreal</a:t>
            </a: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https://www.chron.com/news/nation-world/article/Historic-photos-of-Jesse-Owens-smashing-world-6843167.php</a:t>
            </a:r>
          </a:p>
        </p:txBody>
      </p:sp>
    </p:spTree>
    <p:extLst>
      <p:ext uri="{BB962C8B-B14F-4D97-AF65-F5344CB8AC3E}">
        <p14:creationId xmlns:p14="http://schemas.microsoft.com/office/powerpoint/2010/main" val="1952290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a:t>https://static.timesofisrael.com/www/uploads/2014/02/Politics-of-Olympics_Horo.jpg</a:t>
            </a:r>
          </a:p>
        </p:txBody>
      </p:sp>
    </p:spTree>
    <p:extLst>
      <p:ext uri="{BB962C8B-B14F-4D97-AF65-F5344CB8AC3E}">
        <p14:creationId xmlns:p14="http://schemas.microsoft.com/office/powerpoint/2010/main" val="2090437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https://collections.ushmm.org/iiif-b/assets/765354</a:t>
            </a:r>
          </a:p>
        </p:txBody>
      </p:sp>
    </p:spTree>
    <p:extLst>
      <p:ext uri="{BB962C8B-B14F-4D97-AF65-F5344CB8AC3E}">
        <p14:creationId xmlns:p14="http://schemas.microsoft.com/office/powerpoint/2010/main" val="572740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https://qph.fs.quoracdn.net/main-qimg-4146594d350c8738cc22b3be7465472e-c</a:t>
            </a:r>
          </a:p>
          <a:p>
            <a:endParaRPr lang="en-US"/>
          </a:p>
          <a:p>
            <a:r>
              <a:rPr lang="en-US"/>
              <a:t>http://1.bp.blogspot.com/_oIAhQMTG-dU/S9E70RCEMLI/AAAAAAAAEGs/luNMc0Kj1SI/s1600/hitler-youth-hitler-jugend-ww2-nazi-germany-history-pictures-amazing-incredibel-images-photos-girls.jpg</a:t>
            </a:r>
          </a:p>
        </p:txBody>
      </p:sp>
    </p:spTree>
    <p:extLst>
      <p:ext uri="{BB962C8B-B14F-4D97-AF65-F5344CB8AC3E}">
        <p14:creationId xmlns:p14="http://schemas.microsoft.com/office/powerpoint/2010/main" val="181033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https://pictures.abebooks.com/PHEDGE/22586135073.jpg</a:t>
            </a:r>
          </a:p>
          <a:p>
            <a:endParaRPr lang="en-US"/>
          </a:p>
          <a:p>
            <a:r>
              <a:rPr lang="en-US"/>
              <a:t>https://i.ebayimg.com/images/i/131238461580-0-1/s-l1000.jpg</a:t>
            </a:r>
          </a:p>
        </p:txBody>
      </p:sp>
    </p:spTree>
    <p:extLst>
      <p:ext uri="{BB962C8B-B14F-4D97-AF65-F5344CB8AC3E}">
        <p14:creationId xmlns:p14="http://schemas.microsoft.com/office/powerpoint/2010/main" val="4044840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https://m.media-amazon.com/images/M/MV5BYzVjYjM3YzktZDUyMC00NDRkLWEzNTAtYzUzNWM3ZWE1NTBhXkEyXkFqcGdeQXVyNDUzOTQ5MjY@._V1_.jpg</a:t>
            </a:r>
          </a:p>
        </p:txBody>
      </p:sp>
    </p:spTree>
    <p:extLst>
      <p:ext uri="{BB962C8B-B14F-4D97-AF65-F5344CB8AC3E}">
        <p14:creationId xmlns:p14="http://schemas.microsoft.com/office/powerpoint/2010/main" val="1069316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https://www.legacy.com/wp-content/uploads/2020/06/Jesse-Owens-11-740x600.jpg</a:t>
            </a:r>
          </a:p>
          <a:p>
            <a:endParaRPr lang="en-US"/>
          </a:p>
        </p:txBody>
      </p:sp>
    </p:spTree>
    <p:extLst>
      <p:ext uri="{BB962C8B-B14F-4D97-AF65-F5344CB8AC3E}">
        <p14:creationId xmlns:p14="http://schemas.microsoft.com/office/powerpoint/2010/main" val="1663355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https://www.thefightcity.com/wp-content/uploads/2014/10/111schmeling.jpg</a:t>
            </a:r>
          </a:p>
        </p:txBody>
      </p:sp>
    </p:spTree>
    <p:extLst>
      <p:ext uri="{BB962C8B-B14F-4D97-AF65-F5344CB8AC3E}">
        <p14:creationId xmlns:p14="http://schemas.microsoft.com/office/powerpoint/2010/main" val="34342120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3235412" y="641401"/>
            <a:ext cx="20358152" cy="1264450"/>
          </a:xfrm>
          <a:prstGeom prst="rect">
            <a:avLst/>
          </a:prstGeom>
        </p:spPr>
        <p:txBody>
          <a:bodyPr anchor="b">
            <a:noAutofit/>
          </a:bodyPr>
          <a:lstStyle>
            <a:lvl1pPr>
              <a:defRPr sz="7000" b="1" spc="-140">
                <a:solidFill>
                  <a:srgbClr val="313653"/>
                </a:solidFill>
                <a:latin typeface="+mj-lt"/>
                <a:ea typeface="+mj-ea"/>
                <a:cs typeface="+mj-cs"/>
                <a:sym typeface="Bodoni SvtyTwo ITC TT-Bold"/>
              </a:defRPr>
            </a:lvl1pPr>
          </a:lstStyle>
          <a:p>
            <a:r>
              <a:t>Presentation Title</a:t>
            </a:r>
            <a:endParaRPr dirty="0"/>
          </a:p>
        </p:txBody>
      </p:sp>
      <p:sp>
        <p:nvSpPr>
          <p:cNvPr id="13" name="Body Level One…"/>
          <p:cNvSpPr txBox="1">
            <a:spLocks noGrp="1"/>
          </p:cNvSpPr>
          <p:nvPr>
            <p:ph type="body" sz="quarter" idx="1" hasCustomPrompt="1"/>
          </p:nvPr>
        </p:nvSpPr>
        <p:spPr>
          <a:xfrm>
            <a:off x="3235412" y="2191943"/>
            <a:ext cx="20358152" cy="1905001"/>
          </a:xfrm>
          <a:prstGeom prst="rect">
            <a:avLst/>
          </a:prstGeom>
        </p:spPr>
        <p:txBody>
          <a:bodyPr>
            <a:noAutofit/>
          </a:bodyPr>
          <a:lstStyle>
            <a:lvl1pPr marL="0" indent="0" defTabSz="825500">
              <a:lnSpc>
                <a:spcPct val="100000"/>
              </a:lnSpc>
              <a:buSzTx/>
              <a:buNone/>
              <a:defRPr sz="3600">
                <a:solidFill>
                  <a:srgbClr val="AE4844"/>
                </a:solidFill>
                <a:uFill>
                  <a:solidFill>
                    <a:srgbClr val="000000"/>
                  </a:solidFill>
                </a:uFill>
                <a:latin typeface="+mn-lt"/>
                <a:ea typeface="+mn-ea"/>
                <a:cs typeface="+mn-cs"/>
                <a:sym typeface="Lato-Light"/>
              </a:defRPr>
            </a:lvl1pPr>
            <a:lvl2pPr marL="0" indent="457200" defTabSz="825500">
              <a:lnSpc>
                <a:spcPct val="100000"/>
              </a:lnSpc>
              <a:buSzTx/>
              <a:buNone/>
              <a:defRPr sz="3000">
                <a:solidFill>
                  <a:srgbClr val="AE4844"/>
                </a:solidFill>
                <a:uFill>
                  <a:solidFill>
                    <a:srgbClr val="000000"/>
                  </a:solidFill>
                </a:uFill>
                <a:latin typeface="+mn-lt"/>
                <a:ea typeface="+mn-ea"/>
                <a:cs typeface="+mn-cs"/>
                <a:sym typeface="Lato-Light"/>
              </a:defRPr>
            </a:lvl2pPr>
            <a:lvl3pPr marL="0" indent="914400" defTabSz="825500">
              <a:lnSpc>
                <a:spcPct val="100000"/>
              </a:lnSpc>
              <a:buSzTx/>
              <a:buNone/>
              <a:defRPr sz="3000">
                <a:solidFill>
                  <a:srgbClr val="AE4844"/>
                </a:solidFill>
                <a:uFill>
                  <a:solidFill>
                    <a:srgbClr val="000000"/>
                  </a:solidFill>
                </a:uFill>
                <a:latin typeface="+mn-lt"/>
                <a:ea typeface="+mn-ea"/>
                <a:cs typeface="+mn-cs"/>
                <a:sym typeface="Lato-Light"/>
              </a:defRPr>
            </a:lvl3pPr>
            <a:lvl4pPr marL="0" indent="1371600" defTabSz="825500">
              <a:lnSpc>
                <a:spcPct val="100000"/>
              </a:lnSpc>
              <a:buSzTx/>
              <a:buNone/>
              <a:defRPr sz="3000">
                <a:solidFill>
                  <a:srgbClr val="AE4844"/>
                </a:solidFill>
                <a:uFill>
                  <a:solidFill>
                    <a:srgbClr val="000000"/>
                  </a:solidFill>
                </a:uFill>
                <a:latin typeface="+mn-lt"/>
                <a:ea typeface="+mn-ea"/>
                <a:cs typeface="+mn-cs"/>
                <a:sym typeface="Lato-Light"/>
              </a:defRPr>
            </a:lvl4pPr>
            <a:lvl5pPr marL="0" indent="1828800" defTabSz="825500">
              <a:lnSpc>
                <a:spcPct val="100000"/>
              </a:lnSpc>
              <a:buSzTx/>
              <a:buNone/>
              <a:defRPr sz="3000">
                <a:solidFill>
                  <a:srgbClr val="AE4844"/>
                </a:solidFill>
                <a:uFill>
                  <a:solidFill>
                    <a:srgbClr val="000000"/>
                  </a:solidFill>
                </a:uFill>
                <a:latin typeface="+mn-lt"/>
                <a:ea typeface="+mn-ea"/>
                <a:cs typeface="+mn-cs"/>
                <a:sym typeface="Lato-Light"/>
              </a:defRPr>
            </a:lvl5pPr>
          </a:lstStyle>
          <a:p>
            <a:r>
              <a:rPr dirty="0"/>
              <a:t>Presentation Subtitle</a:t>
            </a:r>
          </a:p>
          <a:p>
            <a:pPr lvl="1"/>
            <a:endParaRPr dirty="0"/>
          </a:p>
          <a:p>
            <a:pPr lvl="2"/>
            <a:endParaRPr dirty="0"/>
          </a:p>
          <a:p>
            <a:pPr lvl="3"/>
            <a:endParaRPr dirty="0"/>
          </a:p>
          <a:p>
            <a:pPr lvl="4"/>
            <a:endParaRPr dirty="0"/>
          </a:p>
        </p:txBody>
      </p:sp>
      <p:sp>
        <p:nvSpPr>
          <p:cNvPr id="14" name="Rectangle"/>
          <p:cNvSpPr/>
          <p:nvPr/>
        </p:nvSpPr>
        <p:spPr>
          <a:xfrm>
            <a:off x="-26571" y="-26571"/>
            <a:ext cx="2585920" cy="13769141"/>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a:p>
        </p:txBody>
      </p:sp>
      <p:sp>
        <p:nvSpPr>
          <p:cNvPr id="16"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pic>
        <p:nvPicPr>
          <p:cNvPr id="4" name="Picture 3" descr="Logo&#10;&#10;Description automatically generated">
            <a:extLst>
              <a:ext uri="{FF2B5EF4-FFF2-40B4-BE49-F238E27FC236}">
                <a16:creationId xmlns:a16="http://schemas.microsoft.com/office/drawing/2014/main" id="{AC33EEE5-C3BC-484C-B509-297701C553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304507" y="6186457"/>
            <a:ext cx="7141791" cy="1343083"/>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p>
            <a:r>
              <a:t>Slide Title</a:t>
            </a:r>
          </a:p>
        </p:txBody>
      </p:sp>
      <p:sp>
        <p:nvSpPr>
          <p:cNvPr id="45"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mn-lt"/>
                <a:ea typeface="+mn-ea"/>
                <a:cs typeface="+mn-cs"/>
                <a:sym typeface="Lato-Light"/>
              </a:defRPr>
            </a:lvl1pPr>
          </a:lstStyle>
          <a:p>
            <a:r>
              <a:t>Slide Subtitle</a:t>
            </a:r>
          </a:p>
        </p:txBody>
      </p:sp>
      <p:sp>
        <p:nvSpPr>
          <p:cNvPr id="46" name="Body Level One…"/>
          <p:cNvSpPr txBox="1">
            <a:spLocks noGrp="1"/>
          </p:cNvSpPr>
          <p:nvPr>
            <p:ph type="body" idx="1" hasCustomPrompt="1"/>
          </p:nvPr>
        </p:nvSpPr>
        <p:spPr>
          <a:prstGeom prst="rect">
            <a:avLst/>
          </a:prstGeom>
        </p:spPr>
        <p:txBody>
          <a:bodyPr/>
          <a:lstStyle/>
          <a:p>
            <a:r>
              <a:rPr dirty="0"/>
              <a:t>Slide bullet text</a:t>
            </a:r>
          </a:p>
          <a:p>
            <a:pPr lvl="1"/>
            <a:endParaRPr dirty="0"/>
          </a:p>
          <a:p>
            <a:pPr lvl="2"/>
            <a:endParaRPr dirty="0"/>
          </a:p>
          <a:p>
            <a:pPr lvl="3"/>
            <a:endParaRPr dirty="0"/>
          </a:p>
          <a:p>
            <a:pPr lvl="4"/>
            <a:endParaRPr dirty="0"/>
          </a:p>
        </p:txBody>
      </p:sp>
      <p:sp>
        <p:nvSpPr>
          <p:cNvPr id="47"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bullet text</a:t>
            </a:r>
          </a:p>
          <a:p>
            <a:pPr lvl="1"/>
            <a:endParaRPr/>
          </a:p>
          <a:p>
            <a:pPr lvl="2"/>
            <a:endParaRPr/>
          </a:p>
          <a:p>
            <a:pPr lvl="3"/>
            <a:endParaRPr/>
          </a:p>
          <a:p>
            <a:pPr lvl="4"/>
            <a:endParaRPr/>
          </a:p>
        </p:txBody>
      </p:sp>
      <p:sp>
        <p:nvSpPr>
          <p:cNvPr id="4" name="Slide Number"/>
          <p:cNvSpPr txBox="1">
            <a:spLocks noGrp="1"/>
          </p:cNvSpPr>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defRPr sz="1800">
                <a:solidFill>
                  <a:srgbClr val="000000"/>
                </a:solidFill>
                <a:latin typeface="Helvetica Neue"/>
                <a:ea typeface="Helvetica Neue"/>
                <a:cs typeface="Helvetica Neue"/>
                <a:sym typeface="Helvetica Neue"/>
              </a:defRPr>
            </a:lvl1pPr>
          </a:lstStyle>
          <a:p>
            <a:fld id="{86CB4B4D-7CA3-9044-876B-883B54F8677D}" type="slidenum">
              <a:rPr/>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2" r:id="rId2"/>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b="1" dirty="0"/>
              <a:t>Berlin Olympics</a:t>
            </a:r>
            <a:br>
              <a:rPr lang="en-US" sz="7200" b="1" dirty="0"/>
            </a:br>
            <a:r>
              <a:rPr lang="en-US" sz="7200" b="1" dirty="0"/>
              <a:t>    </a:t>
            </a:r>
            <a:r>
              <a:rPr lang="en-US" sz="4800" b="1" dirty="0"/>
              <a:t>Americans  Show Up Germany’s So-called Master Race</a:t>
            </a:r>
            <a:endParaRPr b="1" dirty="0"/>
          </a:p>
        </p:txBody>
      </p:sp>
      <p:sp>
        <p:nvSpPr>
          <p:cNvPr id="5" name="TextBox 4">
            <a:extLst>
              <a:ext uri="{FF2B5EF4-FFF2-40B4-BE49-F238E27FC236}">
                <a16:creationId xmlns:a16="http://schemas.microsoft.com/office/drawing/2014/main" id="{08642666-BAEA-114B-9020-3C679F1C53EB}"/>
              </a:ext>
            </a:extLst>
          </p:cNvPr>
          <p:cNvSpPr txBox="1"/>
          <p:nvPr/>
        </p:nvSpPr>
        <p:spPr>
          <a:xfrm>
            <a:off x="4915708" y="4409215"/>
            <a:ext cx="1423467"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4000" b="1" dirty="0">
                <a:latin typeface="Lato" panose="020F0502020204030203" pitchFamily="34" charset="77"/>
              </a:rPr>
              <a:t>1936 </a:t>
            </a:r>
          </a:p>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Garamond" panose="02020404030301010803" pitchFamily="18" charset="0"/>
              <a:sym typeface="Bodoni SvtyTwo ITC TT-Book"/>
            </a:endParaRPr>
          </a:p>
        </p:txBody>
      </p:sp>
      <p:sp>
        <p:nvSpPr>
          <p:cNvPr id="6" name="Lorem ipsum…">
            <a:extLst>
              <a:ext uri="{FF2B5EF4-FFF2-40B4-BE49-F238E27FC236}">
                <a16:creationId xmlns:a16="http://schemas.microsoft.com/office/drawing/2014/main" id="{330CB557-ED94-2B4E-B1B7-618ED11029BE}"/>
              </a:ext>
            </a:extLst>
          </p:cNvPr>
          <p:cNvSpPr txBox="1"/>
          <p:nvPr/>
        </p:nvSpPr>
        <p:spPr>
          <a:xfrm>
            <a:off x="4915708" y="5707103"/>
            <a:ext cx="5731614" cy="56981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2" spcCol="1017907"/>
          <a:lstStyle/>
          <a:p>
            <a:r>
              <a:rPr lang="en-US" sz="3600" dirty="0">
                <a:latin typeface="Lato" panose="020F0502020204030203" pitchFamily="34" charset="77"/>
              </a:rPr>
              <a:t>Talent </a:t>
            </a:r>
          </a:p>
          <a:p>
            <a:endParaRPr lang="en-US" sz="3600" dirty="0">
              <a:latin typeface="Lato" panose="020F0502020204030203" pitchFamily="34" charset="77"/>
            </a:endParaRPr>
          </a:p>
          <a:p>
            <a:endParaRPr lang="en-US" sz="3600" dirty="0">
              <a:latin typeface="Lato" panose="020F0502020204030203" pitchFamily="34" charset="77"/>
            </a:endParaRPr>
          </a:p>
          <a:p>
            <a:r>
              <a:rPr lang="en-US" sz="3600" dirty="0">
                <a:latin typeface="Lato" panose="020F0502020204030203" pitchFamily="34" charset="77"/>
              </a:rPr>
              <a:t>Dignity </a:t>
            </a:r>
          </a:p>
          <a:p>
            <a:endParaRPr lang="en-US" sz="3600" dirty="0">
              <a:latin typeface="Lato" panose="020F0502020204030203" pitchFamily="34" charset="77"/>
            </a:endParaRPr>
          </a:p>
          <a:p>
            <a:endParaRPr lang="en-US" sz="3600" dirty="0">
              <a:latin typeface="Lato" panose="020F0502020204030203" pitchFamily="34" charset="77"/>
            </a:endParaRPr>
          </a:p>
          <a:p>
            <a:r>
              <a:rPr lang="en-US" sz="3600" dirty="0">
                <a:latin typeface="Lato" panose="020F0502020204030203" pitchFamily="34" charset="77"/>
              </a:rPr>
              <a:t>Victory</a:t>
            </a:r>
          </a:p>
          <a:p>
            <a:pPr>
              <a:lnSpc>
                <a:spcPct val="200000"/>
              </a:lnSpc>
            </a:pPr>
            <a:endParaRPr lang="en-US" sz="3600" dirty="0">
              <a:latin typeface="Lato" panose="020F0502020204030203" pitchFamily="34" charset="77"/>
            </a:endParaRPr>
          </a:p>
          <a:p>
            <a:r>
              <a:rPr lang="en-US" sz="3600" dirty="0">
                <a:latin typeface="Lato" panose="020F0502020204030203" pitchFamily="34" charset="77"/>
              </a:rPr>
              <a:t>Triumph</a:t>
            </a:r>
          </a:p>
          <a:p>
            <a:endParaRPr lang="en-US" sz="3600" dirty="0">
              <a:latin typeface="Lato" panose="020F0502020204030203" pitchFamily="34" charset="77"/>
            </a:endParaRPr>
          </a:p>
          <a:p>
            <a:endParaRPr lang="en-US" sz="3600" dirty="0">
              <a:latin typeface="Lato" panose="020F0502020204030203" pitchFamily="34" charset="77"/>
            </a:endParaRPr>
          </a:p>
        </p:txBody>
      </p:sp>
      <p:pic>
        <p:nvPicPr>
          <p:cNvPr id="10" name="Picture 9">
            <a:extLst>
              <a:ext uri="{FF2B5EF4-FFF2-40B4-BE49-F238E27FC236}">
                <a16:creationId xmlns:a16="http://schemas.microsoft.com/office/drawing/2014/main" id="{58E142B0-5F0D-6B42-8E2C-CCBEBA2D56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8545" y="4409215"/>
            <a:ext cx="11488806" cy="7679150"/>
          </a:xfrm>
          <a:prstGeom prst="rect">
            <a:avLst/>
          </a:prstGeom>
          <a:effectLst>
            <a:softEdge rad="127000"/>
          </a:effectLst>
        </p:spPr>
      </p:pic>
      <p:pic>
        <p:nvPicPr>
          <p:cNvPr id="14" name="Picture 13">
            <a:extLst>
              <a:ext uri="{FF2B5EF4-FFF2-40B4-BE49-F238E27FC236}">
                <a16:creationId xmlns:a16="http://schemas.microsoft.com/office/drawing/2014/main" id="{7FFADF68-1EBC-E84D-B75C-065B8F097D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69533" y="2382982"/>
            <a:ext cx="5192274" cy="8084174"/>
          </a:xfrm>
          <a:prstGeom prst="rect">
            <a:avLst/>
          </a:prstGeom>
          <a:effectLst>
            <a:softEdge rad="127000"/>
          </a:effectLst>
        </p:spPr>
      </p:pic>
      <p:sp>
        <p:nvSpPr>
          <p:cNvPr id="2" name="TextBox 1">
            <a:extLst>
              <a:ext uri="{FF2B5EF4-FFF2-40B4-BE49-F238E27FC236}">
                <a16:creationId xmlns:a16="http://schemas.microsoft.com/office/drawing/2014/main" id="{71ADD77F-5EF4-7647-A4E0-69360E84313A}"/>
              </a:ext>
            </a:extLst>
          </p:cNvPr>
          <p:cNvSpPr txBox="1"/>
          <p:nvPr/>
        </p:nvSpPr>
        <p:spPr>
          <a:xfrm>
            <a:off x="9928213" y="12201803"/>
            <a:ext cx="7149470"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en-US" dirty="0">
                <a:latin typeface="Garamond" panose="02020404030301010803" pitchFamily="18" charset="0"/>
              </a:rPr>
              <a:t>Text by Olympics historian </a:t>
            </a:r>
            <a:r>
              <a:rPr lang="en-US" b="1" dirty="0">
                <a:latin typeface="Garamond" panose="02020404030301010803" pitchFamily="18" charset="0"/>
              </a:rPr>
              <a:t>Stephen L. Harris</a:t>
            </a:r>
            <a:endParaRPr kumimoji="0" lang="en-US" sz="2800" b="0" i="0" u="none" strike="noStrike" cap="none" spc="0" normalizeH="0" baseline="0" dirty="0">
              <a:ln>
                <a:noFill/>
              </a:ln>
              <a:solidFill>
                <a:srgbClr val="AE4844"/>
              </a:solidFill>
              <a:effectLst/>
              <a:uFillTx/>
              <a:latin typeface="Garamond" panose="02020404030301010803" pitchFamily="18" charset="0"/>
              <a:sym typeface="Bodoni SvtyTwo ITC TT-Book"/>
            </a:endParaRPr>
          </a:p>
        </p:txBody>
      </p:sp>
      <p:pic>
        <p:nvPicPr>
          <p:cNvPr id="8" name="image1.jpg">
            <a:extLst>
              <a:ext uri="{FF2B5EF4-FFF2-40B4-BE49-F238E27FC236}">
                <a16:creationId xmlns:a16="http://schemas.microsoft.com/office/drawing/2014/main" id="{E2407460-7E09-4547-94E2-6DBB28F446E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22570602" y="12952002"/>
            <a:ext cx="1813397" cy="763998"/>
          </a:xfrm>
          <a:prstGeom prst="rect">
            <a:avLst/>
          </a:prstGeom>
          <a:ln/>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Off  to Germany!</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826829"/>
            <a:ext cx="19801030" cy="14329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In mid-July the American Olympic team set sail for Germany. Of the 18 African Americans on board, several were Olympic veterans. Among them was track star Ralph Metcalfe.</a:t>
            </a:r>
          </a:p>
        </p:txBody>
      </p:sp>
      <p:pic>
        <p:nvPicPr>
          <p:cNvPr id="3" name="Picture 2">
            <a:extLst>
              <a:ext uri="{FF2B5EF4-FFF2-40B4-BE49-F238E27FC236}">
                <a16:creationId xmlns:a16="http://schemas.microsoft.com/office/drawing/2014/main" id="{6F367393-3685-EB41-B278-99A1EFCCAD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79850" y="4527531"/>
            <a:ext cx="8420100" cy="6438900"/>
          </a:xfrm>
          <a:prstGeom prst="rect">
            <a:avLst/>
          </a:prstGeom>
          <a:effectLst>
            <a:softEdge rad="190500"/>
          </a:effectLst>
        </p:spPr>
      </p:pic>
      <p:sp>
        <p:nvSpPr>
          <p:cNvPr id="4" name="Rectangle 3">
            <a:extLst>
              <a:ext uri="{FF2B5EF4-FFF2-40B4-BE49-F238E27FC236}">
                <a16:creationId xmlns:a16="http://schemas.microsoft.com/office/drawing/2014/main" id="{CDF150F7-588E-4740-93F3-43DF0BCEDECF}"/>
              </a:ext>
            </a:extLst>
          </p:cNvPr>
          <p:cNvSpPr/>
          <p:nvPr/>
        </p:nvSpPr>
        <p:spPr>
          <a:xfrm>
            <a:off x="3798920" y="4527531"/>
            <a:ext cx="10452339" cy="6740307"/>
          </a:xfrm>
          <a:prstGeom prst="rect">
            <a:avLst/>
          </a:prstGeom>
        </p:spPr>
        <p:txBody>
          <a:bodyPr wrap="square">
            <a:spAutoFit/>
          </a:bodyPr>
          <a:lstStyle/>
          <a:p>
            <a:r>
              <a:rPr lang="en-US" sz="3600" dirty="0">
                <a:latin typeface="Lato" panose="020F0502020204030203" pitchFamily="34" charset="77"/>
              </a:rPr>
              <a:t>Metcalfe, born in Atlanta, but raised in Chicago, had won silver and bronze medals at the 1932 Los Angeles Games, finishing in both the 100-meter and 200-meter dashes behind Eddie Tolan, an African American known as the “Midnight Express.” Metcalfe would meet the same fate against Jesse Owens in the 100 meters. </a:t>
            </a:r>
          </a:p>
          <a:p>
            <a:endParaRPr lang="en-US" sz="3600" dirty="0">
              <a:latin typeface="Lato" panose="020F0502020204030203" pitchFamily="34" charset="77"/>
            </a:endParaRPr>
          </a:p>
          <a:p>
            <a:r>
              <a:rPr lang="en-US" sz="3600" dirty="0">
                <a:latin typeface="Lato" panose="020F0502020204030203" pitchFamily="34" charset="77"/>
              </a:rPr>
              <a:t>After the Olympics, Metcalfe went on to be a beloved Illinois Congressman. He sponsored legislation creating the Congressional Black Caucus as well as making February “Black History Month.”</a:t>
            </a:r>
          </a:p>
        </p:txBody>
      </p:sp>
      <p:sp>
        <p:nvSpPr>
          <p:cNvPr id="6" name="TextBox 5">
            <a:extLst>
              <a:ext uri="{FF2B5EF4-FFF2-40B4-BE49-F238E27FC236}">
                <a16:creationId xmlns:a16="http://schemas.microsoft.com/office/drawing/2014/main" id="{D44B6974-9A0D-7044-A077-FEEAB3493898}"/>
              </a:ext>
            </a:extLst>
          </p:cNvPr>
          <p:cNvSpPr txBox="1"/>
          <p:nvPr/>
        </p:nvSpPr>
        <p:spPr>
          <a:xfrm>
            <a:off x="15179850" y="10995725"/>
            <a:ext cx="84201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rPr>
              <a:t>Ralph Metcalfe as a college </a:t>
            </a:r>
            <a:r>
              <a:rPr lang="en-US" i="1" dirty="0">
                <a:solidFill>
                  <a:schemeClr val="bg2"/>
                </a:solidFill>
                <a:latin typeface="Lato" panose="020F0502020204030203" pitchFamily="34" charset="77"/>
              </a:rPr>
              <a:t>athlete and a U.S. Congressman </a:t>
            </a:r>
            <a:endPar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endParaRPr>
          </a:p>
        </p:txBody>
      </p:sp>
    </p:spTree>
    <p:extLst>
      <p:ext uri="{BB962C8B-B14F-4D97-AF65-F5344CB8AC3E}">
        <p14:creationId xmlns:p14="http://schemas.microsoft.com/office/powerpoint/2010/main" val="97148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Opening Fanfare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3216201"/>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The Berlin Summer Olympics opened on August 1, 1936.</a:t>
            </a:r>
          </a:p>
          <a:p>
            <a:endParaRPr lang="en-US" sz="3600" dirty="0">
              <a:latin typeface="Lato" panose="020F0502020204030203" pitchFamily="34" charset="77"/>
            </a:endParaRPr>
          </a:p>
          <a:p>
            <a:r>
              <a:rPr lang="en-US" sz="3600" dirty="0">
                <a:latin typeface="Lato" panose="020F0502020204030203" pitchFamily="34" charset="77"/>
              </a:rPr>
              <a:t>Hitler arrived in a motorcade as thousands lined the way and more than 200,000 crowded just outside the brand new </a:t>
            </a:r>
            <a:r>
              <a:rPr lang="en-US" sz="3600" dirty="0" err="1">
                <a:latin typeface="Lato" panose="020F0502020204030203" pitchFamily="34" charset="77"/>
              </a:rPr>
              <a:t>Olympiastadion</a:t>
            </a:r>
            <a:r>
              <a:rPr lang="en-US" sz="3600" dirty="0">
                <a:latin typeface="Lato" panose="020F0502020204030203" pitchFamily="34" charset="77"/>
              </a:rPr>
              <a:t>, while 100,000 more jammed inside, cheering and yelling “</a:t>
            </a:r>
            <a:r>
              <a:rPr lang="de-DE" sz="3600" dirty="0">
                <a:latin typeface="Lato" panose="020F0502020204030203" pitchFamily="34" charset="77"/>
              </a:rPr>
              <a:t>Heil Hitler!</a:t>
            </a:r>
            <a:r>
              <a:rPr lang="en-US" sz="3600" dirty="0">
                <a:latin typeface="Lato" panose="020F0502020204030203" pitchFamily="34" charset="77"/>
              </a:rPr>
              <a:t>” </a:t>
            </a:r>
          </a:p>
          <a:p>
            <a:endParaRPr lang="en-US" sz="3600" dirty="0">
              <a:latin typeface="Lato" panose="020F0502020204030203" pitchFamily="34" charset="77"/>
            </a:endParaRPr>
          </a:p>
          <a:p>
            <a:pPr hangingPunct="1"/>
            <a:endParaRPr lang="en-US" sz="3600" dirty="0">
              <a:latin typeface="Lato" panose="020F0502020204030203" pitchFamily="34" charset="77"/>
            </a:endParaRPr>
          </a:p>
        </p:txBody>
      </p:sp>
      <p:pic>
        <p:nvPicPr>
          <p:cNvPr id="3" name="Picture 2">
            <a:extLst>
              <a:ext uri="{FF2B5EF4-FFF2-40B4-BE49-F238E27FC236}">
                <a16:creationId xmlns:a16="http://schemas.microsoft.com/office/drawing/2014/main" id="{028D0E23-8883-E847-9E89-B65950B4F6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82702" y="6033734"/>
            <a:ext cx="10058400" cy="6705600"/>
          </a:xfrm>
          <a:prstGeom prst="rect">
            <a:avLst/>
          </a:prstGeom>
          <a:effectLst>
            <a:softEdge rad="127000"/>
          </a:effectLst>
        </p:spPr>
      </p:pic>
      <p:sp>
        <p:nvSpPr>
          <p:cNvPr id="4" name="TextBox 3">
            <a:extLst>
              <a:ext uri="{FF2B5EF4-FFF2-40B4-BE49-F238E27FC236}">
                <a16:creationId xmlns:a16="http://schemas.microsoft.com/office/drawing/2014/main" id="{34AE0757-E49C-9747-BD29-949EB0D485DE}"/>
              </a:ext>
            </a:extLst>
          </p:cNvPr>
          <p:cNvSpPr txBox="1"/>
          <p:nvPr/>
        </p:nvSpPr>
        <p:spPr>
          <a:xfrm>
            <a:off x="3798920" y="11507338"/>
            <a:ext cx="8783782"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rPr>
              <a:t>Hitler in a motorcade at the Feb. 1936 Winter Olympics held in </a:t>
            </a:r>
            <a:r>
              <a:rPr lang="en-US" i="1" dirty="0">
                <a:solidFill>
                  <a:schemeClr val="bg2"/>
                </a:solidFill>
                <a:latin typeface="Lato" panose="020F0502020204030203" pitchFamily="34" charset="77"/>
              </a:rPr>
              <a:t>Garmisch-Partenkirchen in Bavaria, Germany.</a:t>
            </a:r>
            <a:endPar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endParaRPr>
          </a:p>
        </p:txBody>
      </p:sp>
    </p:spTree>
    <p:extLst>
      <p:ext uri="{BB962C8B-B14F-4D97-AF65-F5344CB8AC3E}">
        <p14:creationId xmlns:p14="http://schemas.microsoft.com/office/powerpoint/2010/main" val="377071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Opening Fanfare</a:t>
            </a:r>
            <a:endParaRPr dirty="0"/>
          </a:p>
        </p:txBody>
      </p:sp>
      <p:pic>
        <p:nvPicPr>
          <p:cNvPr id="3" name="Picture 2">
            <a:extLst>
              <a:ext uri="{FF2B5EF4-FFF2-40B4-BE49-F238E27FC236}">
                <a16:creationId xmlns:a16="http://schemas.microsoft.com/office/drawing/2014/main" id="{6CA4A046-110E-684D-B091-461ECBC54D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00860" y="7897154"/>
            <a:ext cx="8997140" cy="5060891"/>
          </a:xfrm>
          <a:prstGeom prst="rect">
            <a:avLst/>
          </a:prstGeom>
          <a:effectLst>
            <a:softEdge rad="127000"/>
          </a:effectLst>
        </p:spPr>
      </p:pic>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19" y="2881664"/>
            <a:ext cx="1868193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When Hitler entered the stadium to the blare of a trumpet and the raising of the </a:t>
            </a:r>
            <a:r>
              <a:rPr lang="en-US" sz="3600" dirty="0" err="1">
                <a:latin typeface="Lato" panose="020F0502020204030203" pitchFamily="34" charset="77"/>
              </a:rPr>
              <a:t>Fü</a:t>
            </a:r>
            <a:r>
              <a:rPr lang="de-DE" sz="3600" dirty="0">
                <a:latin typeface="Lato" panose="020F0502020204030203" pitchFamily="34" charset="77"/>
              </a:rPr>
              <a:t>hrerstandarte</a:t>
            </a:r>
            <a:r>
              <a:rPr lang="en-US" sz="3600" dirty="0">
                <a:latin typeface="Lato" panose="020F0502020204030203" pitchFamily="34" charset="77"/>
              </a:rPr>
              <a:t>, with a red swastika, the deafening roar could be heard throughout greater Berlin. Everyone jumped to their feet and most flung out their arms in the “</a:t>
            </a:r>
            <a:r>
              <a:rPr lang="it-IT" sz="3600" dirty="0">
                <a:latin typeface="Lato" panose="020F0502020204030203" pitchFamily="34" charset="77"/>
              </a:rPr>
              <a:t>Nazi Salute.</a:t>
            </a:r>
            <a:r>
              <a:rPr lang="en-US" sz="3600" dirty="0">
                <a:latin typeface="Lato" panose="020F0502020204030203" pitchFamily="34" charset="77"/>
              </a:rPr>
              <a:t>” </a:t>
            </a:r>
          </a:p>
          <a:p>
            <a:endParaRPr lang="en-US" sz="3600" dirty="0">
              <a:latin typeface="Lato" panose="020F0502020204030203" pitchFamily="34" charset="77"/>
            </a:endParaRPr>
          </a:p>
          <a:p>
            <a:r>
              <a:rPr lang="en-US" sz="3600" dirty="0">
                <a:latin typeface="Lato" panose="020F0502020204030203" pitchFamily="34" charset="77"/>
              </a:rPr>
              <a:t>As Hitler strode to the “</a:t>
            </a:r>
            <a:r>
              <a:rPr lang="es-ES_tradnl" sz="3600" dirty="0">
                <a:latin typeface="Lato" panose="020F0502020204030203" pitchFamily="34" charset="77"/>
              </a:rPr>
              <a:t>honor </a:t>
            </a:r>
            <a:r>
              <a:rPr lang="es-ES_tradnl" sz="3600" dirty="0" err="1">
                <a:latin typeface="Lato" panose="020F0502020204030203" pitchFamily="34" charset="77"/>
              </a:rPr>
              <a:t>loge</a:t>
            </a:r>
            <a:r>
              <a:rPr lang="es-ES_tradnl" sz="3600" dirty="0">
                <a:latin typeface="Lato" panose="020F0502020204030203" pitchFamily="34" charset="77"/>
              </a:rPr>
              <a:t>,</a:t>
            </a:r>
            <a:r>
              <a:rPr lang="en-US" sz="3600" dirty="0">
                <a:latin typeface="Lato" panose="020F0502020204030203" pitchFamily="34" charset="77"/>
              </a:rPr>
              <a:t>” he stopped to accept a bouquet of flowers from a blond-haired girl—symbolic of the master race. When he reached his box seat and stood up, facing the field of play, his arm straight out, the orchestra played the German national anthem, Das Lied der </a:t>
            </a:r>
            <a:r>
              <a:rPr lang="en-US" sz="3600" dirty="0" err="1">
                <a:latin typeface="Lato" panose="020F0502020204030203" pitchFamily="34" charset="77"/>
              </a:rPr>
              <a:t>Deutschen</a:t>
            </a:r>
            <a:r>
              <a:rPr lang="de-DE" sz="3600" dirty="0">
                <a:latin typeface="Lato" panose="020F0502020204030203" pitchFamily="34" charset="77"/>
              </a:rPr>
              <a:t> (the song of the Germans).</a:t>
            </a:r>
          </a:p>
          <a:p>
            <a:endParaRPr lang="en-US" sz="3600" dirty="0">
              <a:latin typeface="Lato" panose="020F0502020204030203" pitchFamily="34" charset="77"/>
            </a:endParaRPr>
          </a:p>
          <a:p>
            <a:endParaRPr lang="en-US" sz="3600" dirty="0">
              <a:latin typeface="Lato" panose="020F0502020204030203" pitchFamily="34" charset="77"/>
            </a:endParaRPr>
          </a:p>
          <a:p>
            <a:endParaRPr lang="en-US" sz="3600" dirty="0">
              <a:latin typeface="Lato" panose="020F0502020204030203" pitchFamily="34" charset="77"/>
            </a:endParaRPr>
          </a:p>
          <a:p>
            <a:endParaRPr lang="en-US" sz="3600" dirty="0">
              <a:latin typeface="Lato" panose="020F0502020204030203" pitchFamily="34" charset="77"/>
            </a:endParaRPr>
          </a:p>
          <a:p>
            <a:pPr hangingPunct="1"/>
            <a:endParaRPr lang="en-US" sz="3600" dirty="0">
              <a:latin typeface="Lato" panose="020F0502020204030203" pitchFamily="34" charset="77"/>
            </a:endParaRPr>
          </a:p>
          <a:p>
            <a:pPr hangingPunct="1"/>
            <a:endParaRPr lang="en-US" sz="3600" dirty="0">
              <a:latin typeface="Lato" panose="020F0502020204030203" pitchFamily="34" charset="77"/>
            </a:endParaRPr>
          </a:p>
        </p:txBody>
      </p:sp>
      <p:sp>
        <p:nvSpPr>
          <p:cNvPr id="2" name="TextBox 1">
            <a:extLst>
              <a:ext uri="{FF2B5EF4-FFF2-40B4-BE49-F238E27FC236}">
                <a16:creationId xmlns:a16="http://schemas.microsoft.com/office/drawing/2014/main" id="{A4EC3324-0F7A-A848-8AB5-B334D7081EF1}"/>
              </a:ext>
            </a:extLst>
          </p:cNvPr>
          <p:cNvSpPr txBox="1"/>
          <p:nvPr/>
        </p:nvSpPr>
        <p:spPr>
          <a:xfrm>
            <a:off x="3851424" y="7897154"/>
            <a:ext cx="8340576" cy="3426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latin typeface="Lato" panose="020F0502020204030203" pitchFamily="34" charset="77"/>
              </a:rPr>
              <a:t>Wrote America’s preeminent sports journalist Grantland Rice, “I never have seen such a demonstration anywhere at any time. The outbreak of national feeling is beyond belief.”</a:t>
            </a:r>
          </a:p>
          <a:p>
            <a:pPr marL="0" marR="0" indent="0" algn="l" defTabSz="2438338" rtl="0" fontAlgn="auto" latinLnBrk="0" hangingPunct="0">
              <a:lnSpc>
                <a:spcPct val="100000"/>
              </a:lnSpc>
              <a:spcBef>
                <a:spcPts val="0"/>
              </a:spcBef>
              <a:spcAft>
                <a:spcPts val="0"/>
              </a:spcAft>
              <a:buClrTx/>
              <a:buSzTx/>
              <a:buFontTx/>
              <a:buNone/>
              <a:tabLst/>
            </a:pPr>
            <a:endParaRPr kumimoji="0" lang="en-US" sz="3600" b="0" i="0" u="none" strike="noStrike" cap="none" spc="0" normalizeH="0" baseline="0" dirty="0">
              <a:ln>
                <a:noFill/>
              </a:ln>
              <a:solidFill>
                <a:srgbClr val="AE4844"/>
              </a:solidFill>
              <a:effectLst/>
              <a:uFillTx/>
              <a:latin typeface="Bodoni SvtyTwo ITC TT-Book"/>
              <a:ea typeface="Bodoni SvtyTwo ITC TT-Book"/>
              <a:cs typeface="Bodoni SvtyTwo ITC TT-Book"/>
              <a:sym typeface="Bodoni SvtyTwo ITC TT-Book"/>
            </a:endParaRPr>
          </a:p>
        </p:txBody>
      </p:sp>
    </p:spTree>
    <p:extLst>
      <p:ext uri="{BB962C8B-B14F-4D97-AF65-F5344CB8AC3E}">
        <p14:creationId xmlns:p14="http://schemas.microsoft.com/office/powerpoint/2010/main" val="1848732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Refusal to Bow the Flag to the Fuhrer</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19" y="3025860"/>
            <a:ext cx="18481217"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During the march into the stadium of the competing nations, all carrying their country’s flags, many athletes gave the Nazi salute. As each nation passed by Hitler’s private box, the flagbearer then dipped the flag in honor of the German leader. But one country did not dip its flag, offending the Führer. </a:t>
            </a:r>
          </a:p>
          <a:p>
            <a:endParaRPr lang="en-US" sz="3600" dirty="0">
              <a:latin typeface="Lato" panose="020F0502020204030203" pitchFamily="34" charset="77"/>
            </a:endParaRPr>
          </a:p>
        </p:txBody>
      </p:sp>
      <p:pic>
        <p:nvPicPr>
          <p:cNvPr id="8" name="Picture 7">
            <a:extLst>
              <a:ext uri="{FF2B5EF4-FFF2-40B4-BE49-F238E27FC236}">
                <a16:creationId xmlns:a16="http://schemas.microsoft.com/office/drawing/2014/main" id="{C6B24D66-A2E9-B248-B6E5-C098FBA4A7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1364" y="5292436"/>
            <a:ext cx="11935924" cy="7896073"/>
          </a:xfrm>
          <a:prstGeom prst="rect">
            <a:avLst/>
          </a:prstGeom>
          <a:effectLst>
            <a:softEdge rad="190500"/>
          </a:effectLst>
        </p:spPr>
      </p:pic>
      <p:sp>
        <p:nvSpPr>
          <p:cNvPr id="9" name="Rectangle 8">
            <a:extLst>
              <a:ext uri="{FF2B5EF4-FFF2-40B4-BE49-F238E27FC236}">
                <a16:creationId xmlns:a16="http://schemas.microsoft.com/office/drawing/2014/main" id="{7D1603DA-4CCE-264D-BF13-08D6C9ACEAB8}"/>
              </a:ext>
            </a:extLst>
          </p:cNvPr>
          <p:cNvSpPr/>
          <p:nvPr/>
        </p:nvSpPr>
        <p:spPr>
          <a:xfrm>
            <a:off x="3798920" y="5797206"/>
            <a:ext cx="6326127" cy="6186309"/>
          </a:xfrm>
          <a:prstGeom prst="rect">
            <a:avLst/>
          </a:prstGeom>
        </p:spPr>
        <p:txBody>
          <a:bodyPr wrap="square">
            <a:spAutoFit/>
          </a:bodyPr>
          <a:lstStyle/>
          <a:p>
            <a:r>
              <a:rPr lang="en-US" sz="3600" dirty="0">
                <a:latin typeface="Lato" panose="020F0502020204030203" pitchFamily="34" charset="77"/>
              </a:rPr>
              <a:t>Ever since the 1908 London Games, when it marched in front of England’s royal family, the United States has refused to dip “Old Glory” before the head of any state.</a:t>
            </a:r>
          </a:p>
          <a:p>
            <a:endParaRPr lang="en-US" sz="3600" dirty="0">
              <a:latin typeface="Lato" panose="020F0502020204030203" pitchFamily="34" charset="77"/>
            </a:endParaRPr>
          </a:p>
          <a:p>
            <a:r>
              <a:rPr lang="en-US" sz="3600" dirty="0">
                <a:latin typeface="Lato" panose="020F0502020204030203" pitchFamily="34" charset="77"/>
              </a:rPr>
              <a:t>If Hitler thought America’s protests were over, he was mistaken. </a:t>
            </a:r>
          </a:p>
          <a:p>
            <a:endParaRPr lang="en-US" sz="3600" dirty="0">
              <a:latin typeface="Lato" panose="020F0502020204030203" pitchFamily="34" charset="77"/>
            </a:endParaRPr>
          </a:p>
        </p:txBody>
      </p:sp>
    </p:spTree>
    <p:extLst>
      <p:ext uri="{BB962C8B-B14F-4D97-AF65-F5344CB8AC3E}">
        <p14:creationId xmlns:p14="http://schemas.microsoft.com/office/powerpoint/2010/main" val="4117486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19" y="1458849"/>
            <a:ext cx="19313087" cy="1100215"/>
          </a:xfrm>
          <a:prstGeom prst="rect">
            <a:avLst/>
          </a:prstGeom>
        </p:spPr>
        <p:txBody>
          <a:bodyPr anchor="t">
            <a:noAutofit/>
          </a:bodyPr>
          <a:lstStyle/>
          <a:p>
            <a:pPr>
              <a:lnSpc>
                <a:spcPts val="7640"/>
              </a:lnSpc>
              <a:spcAft>
                <a:spcPts val="600"/>
              </a:spcAft>
            </a:pPr>
            <a:r>
              <a:rPr lang="en-US" sz="7200" dirty="0"/>
              <a:t>Hitler Greets the Medal Winners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19" y="2807123"/>
            <a:ext cx="1828234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On the first day, four champions were crowned. Hans </a:t>
            </a:r>
            <a:r>
              <a:rPr lang="en-US" sz="3600" dirty="0" err="1">
                <a:latin typeface="Lato" panose="020F0502020204030203" pitchFamily="34" charset="77"/>
              </a:rPr>
              <a:t>Woellke</a:t>
            </a:r>
            <a:r>
              <a:rPr lang="en-US" sz="3600" dirty="0">
                <a:latin typeface="Lato" panose="020F0502020204030203" pitchFamily="34" charset="77"/>
              </a:rPr>
              <a:t>, a 25-year-old Berlin policeman, won the first event, setting an Olympic record in the shot put. After receiving his gold medal, he and the silver and bronze medalists were escorted to Hitler’s private box amid great fanfare and there the Führer warmly shook their hands as the great crowd rang out, reported The New York Times, “with the frenzied cheers.”</a:t>
            </a:r>
          </a:p>
        </p:txBody>
      </p:sp>
      <p:pic>
        <p:nvPicPr>
          <p:cNvPr id="10" name="Picture 9">
            <a:extLst>
              <a:ext uri="{FF2B5EF4-FFF2-40B4-BE49-F238E27FC236}">
                <a16:creationId xmlns:a16="http://schemas.microsoft.com/office/drawing/2014/main" id="{703A4725-324F-D340-AFB4-1B0513BBF1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3988" y="6288567"/>
            <a:ext cx="8229600" cy="5486400"/>
          </a:xfrm>
          <a:prstGeom prst="rect">
            <a:avLst/>
          </a:prstGeom>
          <a:effectLst>
            <a:softEdge rad="127000"/>
          </a:effectLst>
        </p:spPr>
      </p:pic>
      <p:sp>
        <p:nvSpPr>
          <p:cNvPr id="11" name="TextBox 10">
            <a:extLst>
              <a:ext uri="{FF2B5EF4-FFF2-40B4-BE49-F238E27FC236}">
                <a16:creationId xmlns:a16="http://schemas.microsoft.com/office/drawing/2014/main" id="{1ED80347-86A0-604B-BEF8-5BDC64340372}"/>
              </a:ext>
            </a:extLst>
          </p:cNvPr>
          <p:cNvSpPr txBox="1"/>
          <p:nvPr/>
        </p:nvSpPr>
        <p:spPr>
          <a:xfrm>
            <a:off x="3798919" y="6213936"/>
            <a:ext cx="10069480" cy="4534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nl-NL" sz="3600" dirty="0">
                <a:latin typeface="Lato" panose="020F0502020204030203" pitchFamily="34" charset="77"/>
              </a:rPr>
              <a:t>Woellke</a:t>
            </a:r>
            <a:r>
              <a:rPr lang="en-US" sz="3600" dirty="0">
                <a:latin typeface="Lato" panose="020F0502020204030203" pitchFamily="34" charset="77"/>
              </a:rPr>
              <a:t>’s victory was followed by another German capturing the gold medal. Tilly Fleischer set a world record in the women’s javelin. Her teammate, </a:t>
            </a:r>
            <a:r>
              <a:rPr lang="en-US" sz="3600" dirty="0" err="1">
                <a:latin typeface="Lato" panose="020F0502020204030203" pitchFamily="34" charset="77"/>
              </a:rPr>
              <a:t>Luise</a:t>
            </a:r>
            <a:r>
              <a:rPr lang="en-US" sz="3600" dirty="0">
                <a:latin typeface="Lato" panose="020F0502020204030203" pitchFamily="34" charset="77"/>
              </a:rPr>
              <a:t> </a:t>
            </a:r>
            <a:r>
              <a:rPr lang="en-US" sz="3600" dirty="0" err="1">
                <a:latin typeface="Lato" panose="020F0502020204030203" pitchFamily="34" charset="77"/>
              </a:rPr>
              <a:t>Krüger</a:t>
            </a:r>
            <a:r>
              <a:rPr lang="en-US" sz="3600" dirty="0">
                <a:latin typeface="Lato" panose="020F0502020204030203" pitchFamily="34" charset="77"/>
              </a:rPr>
              <a:t>, came in second. The women, including the bronze medalist from Poland, were escorted to Hitler’s box where he shook their hands, patting Fleischer on the back. The crowd roared.</a:t>
            </a:r>
          </a:p>
        </p:txBody>
      </p:sp>
      <p:sp>
        <p:nvSpPr>
          <p:cNvPr id="12" name="TextBox 11">
            <a:extLst>
              <a:ext uri="{FF2B5EF4-FFF2-40B4-BE49-F238E27FC236}">
                <a16:creationId xmlns:a16="http://schemas.microsoft.com/office/drawing/2014/main" id="{76CB9654-2687-8D42-985A-F5C3C0941714}"/>
              </a:ext>
            </a:extLst>
          </p:cNvPr>
          <p:cNvSpPr txBox="1"/>
          <p:nvPr/>
        </p:nvSpPr>
        <p:spPr>
          <a:xfrm>
            <a:off x="15556316" y="11774967"/>
            <a:ext cx="6524944"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lang="en-US" i="1" dirty="0">
                <a:solidFill>
                  <a:schemeClr val="bg2"/>
                </a:solidFill>
                <a:latin typeface="Lato" panose="020F0502020204030203" pitchFamily="34" charset="77"/>
              </a:rPr>
              <a:t>Medalists in women’s javelin with Hitler. Tilly Fleischer is on the right.</a:t>
            </a:r>
            <a:endPar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endParaRPr>
          </a:p>
        </p:txBody>
      </p:sp>
    </p:spTree>
    <p:extLst>
      <p:ext uri="{BB962C8B-B14F-4D97-AF65-F5344CB8AC3E}">
        <p14:creationId xmlns:p14="http://schemas.microsoft.com/office/powerpoint/2010/main" val="51442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Americans Sweep the High Jump</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772305"/>
            <a:ext cx="169110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Then three Finnish runners swept the 10,000 meters. Hitler welcomed the athletes to his box, certainly disappointed none of them represented the master race. </a:t>
            </a:r>
          </a:p>
          <a:p>
            <a:endParaRPr lang="en-US" sz="3600" dirty="0">
              <a:latin typeface="Lato" panose="020F0502020204030203" pitchFamily="34" charset="77"/>
            </a:endParaRPr>
          </a:p>
          <a:p>
            <a:r>
              <a:rPr lang="en-US" sz="3600" dirty="0">
                <a:latin typeface="Lato" panose="020F0502020204030203" pitchFamily="34" charset="77"/>
              </a:rPr>
              <a:t>But down on the field of play, just as the sun dipped behind the stadium, Americans were going one-two-three in the high jump. Two of them were Black.</a:t>
            </a:r>
          </a:p>
        </p:txBody>
      </p:sp>
      <p:pic>
        <p:nvPicPr>
          <p:cNvPr id="6" name="Picture 5">
            <a:extLst>
              <a:ext uri="{FF2B5EF4-FFF2-40B4-BE49-F238E27FC236}">
                <a16:creationId xmlns:a16="http://schemas.microsoft.com/office/drawing/2014/main" id="{F9B66A67-3A42-FD48-9B31-B2E80FAEED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87737" y="6056812"/>
            <a:ext cx="9878290" cy="6311130"/>
          </a:xfrm>
          <a:prstGeom prst="rect">
            <a:avLst/>
          </a:prstGeom>
          <a:effectLst>
            <a:softEdge rad="127000"/>
          </a:effectLst>
        </p:spPr>
      </p:pic>
      <p:sp>
        <p:nvSpPr>
          <p:cNvPr id="7" name="TextBox 6">
            <a:extLst>
              <a:ext uri="{FF2B5EF4-FFF2-40B4-BE49-F238E27FC236}">
                <a16:creationId xmlns:a16="http://schemas.microsoft.com/office/drawing/2014/main" id="{6E7EDD5A-4436-7B4A-8BC6-871C97BFFB30}"/>
              </a:ext>
            </a:extLst>
          </p:cNvPr>
          <p:cNvSpPr txBox="1"/>
          <p:nvPr/>
        </p:nvSpPr>
        <p:spPr>
          <a:xfrm>
            <a:off x="3798920" y="6271335"/>
            <a:ext cx="8891168"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latin typeface="Lato" panose="020F0502020204030203" pitchFamily="34" charset="77"/>
              </a:rPr>
              <a:t>Cornelius “Corny” Johnson took the gold. David Albritton, the other African American and a classmate of Jesse Owns at Ohio State, grabbed the silver. The bronze went to Delos Thurber.</a:t>
            </a:r>
          </a:p>
        </p:txBody>
      </p:sp>
      <p:sp>
        <p:nvSpPr>
          <p:cNvPr id="8" name="TextBox 7">
            <a:extLst>
              <a:ext uri="{FF2B5EF4-FFF2-40B4-BE49-F238E27FC236}">
                <a16:creationId xmlns:a16="http://schemas.microsoft.com/office/drawing/2014/main" id="{E1E51B71-30B1-F940-89C7-ABBCC52D6D3D}"/>
              </a:ext>
            </a:extLst>
          </p:cNvPr>
          <p:cNvSpPr txBox="1"/>
          <p:nvPr/>
        </p:nvSpPr>
        <p:spPr>
          <a:xfrm>
            <a:off x="4765288" y="11403575"/>
            <a:ext cx="7924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i="1" dirty="0">
                <a:solidFill>
                  <a:schemeClr val="bg2"/>
                </a:solidFill>
                <a:latin typeface="Lato" panose="020F0502020204030203" pitchFamily="34" charset="77"/>
              </a:rPr>
              <a:t>High jump gold medalist Cornelius Johnson mid-flight during the 1936 Olympic games in Berlin. </a:t>
            </a:r>
            <a:endPar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endParaRPr>
          </a:p>
        </p:txBody>
      </p:sp>
    </p:spTree>
    <p:extLst>
      <p:ext uri="{BB962C8B-B14F-4D97-AF65-F5344CB8AC3E}">
        <p14:creationId xmlns:p14="http://schemas.microsoft.com/office/powerpoint/2010/main" val="22323190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Hitler Leaves the Stadium </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869881"/>
            <a:ext cx="1796826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rPr>
              <a:t>Instead of inviting the three Americans up to his box to congratulate them, Hitler left the stadium. The implication was not lost on the Americans. </a:t>
            </a:r>
          </a:p>
          <a:p>
            <a:pPr hangingPunct="1"/>
            <a:endParaRPr lang="en-US" sz="4400" dirty="0">
              <a:latin typeface="Lato" panose="020F0502020204030203" pitchFamily="34" charset="77"/>
            </a:endParaRPr>
          </a:p>
          <a:p>
            <a:pPr hangingPunct="1"/>
            <a:r>
              <a:rPr lang="en-US" sz="3600" dirty="0">
                <a:latin typeface="Lato" panose="020F0502020204030203" pitchFamily="34" charset="77"/>
              </a:rPr>
              <a:t>Arthur Daley of </a:t>
            </a:r>
            <a:r>
              <a:rPr lang="en-US" sz="3600" i="1" dirty="0">
                <a:latin typeface="Lato" panose="020F0502020204030203" pitchFamily="34" charset="77"/>
              </a:rPr>
              <a:t>The New York Times </a:t>
            </a:r>
            <a:r>
              <a:rPr lang="en-US" sz="3600" dirty="0">
                <a:latin typeface="Lato" panose="020F0502020204030203" pitchFamily="34" charset="77"/>
              </a:rPr>
              <a:t>nailed it in the August 3rd edition of his newspaper. “The Fuehrer had greeted all three medalists in other events—the Germans and the Finns—with a handclasp and words of congratulations. But five minutes before the United States jumpers moved in for the ceremony of the Olympic triumph Hitler left his box. Johnson and Albritton are Negroes. None of the others were.” </a:t>
            </a:r>
          </a:p>
        </p:txBody>
      </p:sp>
      <p:pic>
        <p:nvPicPr>
          <p:cNvPr id="6" name="Picture 5">
            <a:extLst>
              <a:ext uri="{FF2B5EF4-FFF2-40B4-BE49-F238E27FC236}">
                <a16:creationId xmlns:a16="http://schemas.microsoft.com/office/drawing/2014/main" id="{17DAB749-83FA-254D-8C83-A9776C6BCF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6820" y="7941155"/>
            <a:ext cx="7218556" cy="5774845"/>
          </a:xfrm>
          <a:prstGeom prst="rect">
            <a:avLst/>
          </a:prstGeom>
          <a:effectLst>
            <a:softEdge rad="63500"/>
          </a:effectLst>
        </p:spPr>
      </p:pic>
      <p:sp>
        <p:nvSpPr>
          <p:cNvPr id="7" name="TextBox 6">
            <a:extLst>
              <a:ext uri="{FF2B5EF4-FFF2-40B4-BE49-F238E27FC236}">
                <a16:creationId xmlns:a16="http://schemas.microsoft.com/office/drawing/2014/main" id="{9799254B-A1AA-584F-A8F3-9FF466409ACE}"/>
              </a:ext>
            </a:extLst>
          </p:cNvPr>
          <p:cNvSpPr txBox="1"/>
          <p:nvPr/>
        </p:nvSpPr>
        <p:spPr>
          <a:xfrm>
            <a:off x="11438113" y="8491617"/>
            <a:ext cx="10329067"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hangingPunct="1"/>
            <a:r>
              <a:rPr lang="en-US" sz="3600" dirty="0">
                <a:latin typeface="Lato" panose="020F0502020204030203" pitchFamily="34" charset="77"/>
              </a:rPr>
              <a:t>Daley then wrote that it was not yet time to pass judgment, stating there would soon be other Negro winners, especially Owens. </a:t>
            </a:r>
          </a:p>
          <a:p>
            <a:pPr hangingPunct="1"/>
            <a:endParaRPr lang="en-US" sz="3600" dirty="0">
              <a:latin typeface="Lato" panose="020F0502020204030203" pitchFamily="34" charset="77"/>
            </a:endParaRPr>
          </a:p>
          <a:p>
            <a:pPr hangingPunct="1"/>
            <a:r>
              <a:rPr lang="en-US" sz="3600" b="1" dirty="0">
                <a:latin typeface="Lato" panose="020F0502020204030203" pitchFamily="34" charset="77"/>
              </a:rPr>
              <a:t>How would Hitler treat them? </a:t>
            </a:r>
          </a:p>
        </p:txBody>
      </p:sp>
    </p:spTree>
    <p:extLst>
      <p:ext uri="{BB962C8B-B14F-4D97-AF65-F5344CB8AC3E}">
        <p14:creationId xmlns:p14="http://schemas.microsoft.com/office/powerpoint/2010/main" val="252098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The Bellamy Salute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743667"/>
            <a:ext cx="1076457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rPr>
              <a:t>The American jumpers were not going to wait to find out. They stood on the podium, received their medals and then, as the Star Spangled Banner was played, they saluted and then thrust their arms out in what many took as the Nazi salute. </a:t>
            </a:r>
          </a:p>
          <a:p>
            <a:pPr hangingPunct="1"/>
            <a:endParaRPr lang="en-US" sz="3600" dirty="0">
              <a:latin typeface="Lato" panose="020F0502020204030203" pitchFamily="34" charset="77"/>
            </a:endParaRPr>
          </a:p>
          <a:p>
            <a:pPr hangingPunct="1"/>
            <a:r>
              <a:rPr lang="en-US" sz="3600" dirty="0">
                <a:latin typeface="Lato" panose="020F0502020204030203" pitchFamily="34" charset="77"/>
              </a:rPr>
              <a:t>But it wasn’t. </a:t>
            </a:r>
          </a:p>
          <a:p>
            <a:pPr hangingPunct="1"/>
            <a:endParaRPr lang="en-US" sz="3600" dirty="0">
              <a:latin typeface="Lato" panose="020F0502020204030203" pitchFamily="34" charset="77"/>
            </a:endParaRPr>
          </a:p>
          <a:p>
            <a:pPr hangingPunct="1"/>
            <a:r>
              <a:rPr lang="en-US" sz="3600" dirty="0">
                <a:latin typeface="Lato" panose="020F0502020204030203" pitchFamily="34" charset="77"/>
              </a:rPr>
              <a:t>In those days, school children in the United States had been honoring their country during the Pledge of Allegiance with a military salute and then when the words “to the flag” were spoken, swung their arms out at a forty-five degree angle with palms pointing upward. It was known as the “</a:t>
            </a:r>
            <a:r>
              <a:rPr lang="it-IT" sz="3600" dirty="0">
                <a:latin typeface="Lato" panose="020F0502020204030203" pitchFamily="34" charset="77"/>
              </a:rPr>
              <a:t>Bellamy Salute.</a:t>
            </a:r>
            <a:r>
              <a:rPr lang="en-US" sz="3600" dirty="0">
                <a:latin typeface="Lato" panose="020F0502020204030203" pitchFamily="34" charset="77"/>
              </a:rPr>
              <a:t>” According to some Olympic historians, that’s what the three Americans did to honor their country.</a:t>
            </a:r>
          </a:p>
        </p:txBody>
      </p:sp>
      <p:pic>
        <p:nvPicPr>
          <p:cNvPr id="4" name="Picture 3">
            <a:extLst>
              <a:ext uri="{FF2B5EF4-FFF2-40B4-BE49-F238E27FC236}">
                <a16:creationId xmlns:a16="http://schemas.microsoft.com/office/drawing/2014/main" id="{B3571545-FDAC-E840-83F9-4C3965F2C1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90900" y="2743667"/>
            <a:ext cx="6007100" cy="8877300"/>
          </a:xfrm>
          <a:prstGeom prst="rect">
            <a:avLst/>
          </a:prstGeom>
          <a:effectLst>
            <a:softEdge rad="127000"/>
          </a:effectLst>
        </p:spPr>
      </p:pic>
    </p:spTree>
    <p:extLst>
      <p:ext uri="{BB962C8B-B14F-4D97-AF65-F5344CB8AC3E}">
        <p14:creationId xmlns:p14="http://schemas.microsoft.com/office/powerpoint/2010/main" val="3936828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1000"/>
                                        <p:tgtEl>
                                          <p:spTgt spid="5">
                                            <p:txEl>
                                              <p:pRg st="4" end="4"/>
                                            </p:txEl>
                                          </p:spTgt>
                                        </p:tgtEl>
                                      </p:cBhvr>
                                    </p:animEffect>
                                    <p:anim calcmode="lin" valueType="num">
                                      <p:cBhvr>
                                        <p:cTn id="1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American Athletes Heat up the Track</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701012"/>
            <a:ext cx="1807478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The following day and the days to come, African-American athletes showed their amazing prowess on the track and on the field, led by the “</a:t>
            </a:r>
            <a:r>
              <a:rPr lang="it-IT" sz="3600" dirty="0">
                <a:latin typeface="Lato" panose="020F0502020204030203" pitchFamily="34" charset="77"/>
              </a:rPr>
              <a:t>Buckeye Blizzard,</a:t>
            </a:r>
            <a:r>
              <a:rPr lang="en-US" sz="3600" dirty="0">
                <a:latin typeface="Lato" panose="020F0502020204030203" pitchFamily="34" charset="77"/>
              </a:rPr>
              <a:t>” Jesse Owens. </a:t>
            </a:r>
          </a:p>
          <a:p>
            <a:endParaRPr lang="en-US" sz="3600" dirty="0">
              <a:latin typeface="Lato" panose="020F0502020204030203" pitchFamily="34" charset="77"/>
            </a:endParaRPr>
          </a:p>
          <a:p>
            <a:r>
              <a:rPr lang="en-US" sz="3600" dirty="0">
                <a:latin typeface="Lato" panose="020F0502020204030203" pitchFamily="34" charset="77"/>
              </a:rPr>
              <a:t>On day two, Hitler was in his box, again arriving with much fanfare. </a:t>
            </a:r>
          </a:p>
          <a:p>
            <a:endParaRPr lang="en-US" sz="3600" dirty="0">
              <a:latin typeface="Lato" panose="020F0502020204030203" pitchFamily="34" charset="77"/>
            </a:endParaRPr>
          </a:p>
          <a:p>
            <a:r>
              <a:rPr lang="en-US" sz="3600" dirty="0">
                <a:latin typeface="Lato" panose="020F0502020204030203" pitchFamily="34" charset="77"/>
              </a:rPr>
              <a:t>In the first heat of the 100 meter dash, Owens tied the Olympic record at 10.3 seconds. He then posted a wind-aided 10.2 in the second heat and then drifted to a win in the semifinals. Metcalfe won his heats as well, with a 10.5 sprint. </a:t>
            </a:r>
          </a:p>
        </p:txBody>
      </p:sp>
      <p:pic>
        <p:nvPicPr>
          <p:cNvPr id="3" name="Picture 2">
            <a:extLst>
              <a:ext uri="{FF2B5EF4-FFF2-40B4-BE49-F238E27FC236}">
                <a16:creationId xmlns:a16="http://schemas.microsoft.com/office/drawing/2014/main" id="{A4F624FB-D005-1D41-8794-96A958E3D0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09581" y="6984951"/>
            <a:ext cx="6329838" cy="6786468"/>
          </a:xfrm>
          <a:prstGeom prst="rect">
            <a:avLst/>
          </a:prstGeom>
        </p:spPr>
      </p:pic>
      <p:sp>
        <p:nvSpPr>
          <p:cNvPr id="4" name="TextBox 3">
            <a:extLst>
              <a:ext uri="{FF2B5EF4-FFF2-40B4-BE49-F238E27FC236}">
                <a16:creationId xmlns:a16="http://schemas.microsoft.com/office/drawing/2014/main" id="{CD4F3439-7E19-7845-8756-3DDB6F624463}"/>
              </a:ext>
            </a:extLst>
          </p:cNvPr>
          <p:cNvSpPr txBox="1"/>
          <p:nvPr/>
        </p:nvSpPr>
        <p:spPr>
          <a:xfrm>
            <a:off x="3798920" y="7640134"/>
            <a:ext cx="13419654" cy="39805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latin typeface="Lato" panose="020F0502020204030203" pitchFamily="34" charset="77"/>
              </a:rPr>
              <a:t>The other American qualifier was USC veteran standout Frank Wykoff, who had captured gold medals in the 4 x 100 relays in 1928 and in 1932. Germany’s Erich </a:t>
            </a:r>
            <a:r>
              <a:rPr lang="en-US" sz="3600" dirty="0" err="1">
                <a:latin typeface="Lato" panose="020F0502020204030203" pitchFamily="34" charset="77"/>
              </a:rPr>
              <a:t>Borchmeyer</a:t>
            </a:r>
            <a:r>
              <a:rPr lang="en-US" sz="3600" dirty="0">
                <a:latin typeface="Lato" panose="020F0502020204030203" pitchFamily="34" charset="77"/>
              </a:rPr>
              <a:t>, also a veteran Olympian, qualified. </a:t>
            </a:r>
            <a:r>
              <a:rPr lang="en-US" sz="3600" dirty="0" err="1">
                <a:latin typeface="Lato" panose="020F0502020204030203" pitchFamily="34" charset="77"/>
              </a:rPr>
              <a:t>Borchmeyer</a:t>
            </a:r>
            <a:r>
              <a:rPr lang="en-US" sz="3600" dirty="0">
                <a:latin typeface="Lato" panose="020F0502020204030203" pitchFamily="34" charset="77"/>
              </a:rPr>
              <a:t> had set the world mark three times in the 1930s, but each time it was erased from the record book on technicalities. Dutch speedster Tinus </a:t>
            </a:r>
            <a:r>
              <a:rPr lang="en-US" sz="3600" dirty="0" err="1">
                <a:latin typeface="Lato" panose="020F0502020204030203" pitchFamily="34" charset="77"/>
              </a:rPr>
              <a:t>Osendarp</a:t>
            </a:r>
            <a:r>
              <a:rPr lang="en-US" sz="3600" dirty="0">
                <a:latin typeface="Lato" panose="020F0502020204030203" pitchFamily="34" charset="77"/>
              </a:rPr>
              <a:t> was another force to reckon with.</a:t>
            </a:r>
          </a:p>
        </p:txBody>
      </p:sp>
      <p:sp>
        <p:nvSpPr>
          <p:cNvPr id="6" name="TextBox 5">
            <a:extLst>
              <a:ext uri="{FF2B5EF4-FFF2-40B4-BE49-F238E27FC236}">
                <a16:creationId xmlns:a16="http://schemas.microsoft.com/office/drawing/2014/main" id="{5E131441-D4E5-0F42-8616-87EF9CAA3092}"/>
              </a:ext>
            </a:extLst>
          </p:cNvPr>
          <p:cNvSpPr txBox="1"/>
          <p:nvPr/>
        </p:nvSpPr>
        <p:spPr>
          <a:xfrm>
            <a:off x="17218574" y="12522679"/>
            <a:ext cx="2660073"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rPr>
              <a:t>Jesse Owens</a:t>
            </a:r>
          </a:p>
        </p:txBody>
      </p:sp>
    </p:spTree>
    <p:extLst>
      <p:ext uri="{BB962C8B-B14F-4D97-AF65-F5344CB8AC3E}">
        <p14:creationId xmlns:p14="http://schemas.microsoft.com/office/powerpoint/2010/main" val="424256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Congratulate All or None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962655"/>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In the 800-meter qualifying rounds, John Woodruff, a University of Pittsburgh freshman, finished third in his heat, but then won the semifinal, making the African American a favorite in the championship race set for August 4.</a:t>
            </a:r>
          </a:p>
        </p:txBody>
      </p:sp>
      <p:sp>
        <p:nvSpPr>
          <p:cNvPr id="2" name="TextBox 1">
            <a:extLst>
              <a:ext uri="{FF2B5EF4-FFF2-40B4-BE49-F238E27FC236}">
                <a16:creationId xmlns:a16="http://schemas.microsoft.com/office/drawing/2014/main" id="{14924BA2-EF98-C149-A604-8BDBF11EF01A}"/>
              </a:ext>
            </a:extLst>
          </p:cNvPr>
          <p:cNvSpPr txBox="1"/>
          <p:nvPr/>
        </p:nvSpPr>
        <p:spPr>
          <a:xfrm>
            <a:off x="3944320" y="11072167"/>
            <a:ext cx="7960962"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i="1" dirty="0">
                <a:solidFill>
                  <a:schemeClr val="bg2"/>
                </a:solidFill>
                <a:latin typeface="Lato" panose="020F0502020204030203" pitchFamily="34" charset="77"/>
              </a:rPr>
              <a:t>Count de </a:t>
            </a:r>
            <a:r>
              <a:rPr lang="en-US" i="1" dirty="0" err="1">
                <a:solidFill>
                  <a:schemeClr val="bg2"/>
                </a:solidFill>
                <a:latin typeface="Lato" panose="020F0502020204030203" pitchFamily="34" charset="77"/>
              </a:rPr>
              <a:t>Baillet</a:t>
            </a:r>
            <a:r>
              <a:rPr lang="en-US" i="1" dirty="0">
                <a:solidFill>
                  <a:schemeClr val="bg2"/>
                </a:solidFill>
                <a:latin typeface="Lato" panose="020F0502020204030203" pitchFamily="34" charset="77"/>
              </a:rPr>
              <a:t>-Latour, President of the Olympic Committee standing between Hitler (right) and Hess, at the 1936 Winter Olympics opening ceremony.</a:t>
            </a:r>
            <a:endParaRPr kumimoji="0" lang="en-US" sz="2800" i="1" strike="noStrike" cap="none" spc="0" normalizeH="0" baseline="0" dirty="0">
              <a:ln>
                <a:noFill/>
              </a:ln>
              <a:solidFill>
                <a:schemeClr val="bg2"/>
              </a:solidFill>
              <a:effectLst/>
              <a:uFillTx/>
              <a:latin typeface="Lato" panose="020F0502020204030203" pitchFamily="34" charset="77"/>
              <a:sym typeface="Bodoni SvtyTwo ITC TT-Book"/>
            </a:endParaRPr>
          </a:p>
        </p:txBody>
      </p:sp>
      <p:pic>
        <p:nvPicPr>
          <p:cNvPr id="7" name="Picture 6">
            <a:extLst>
              <a:ext uri="{FF2B5EF4-FFF2-40B4-BE49-F238E27FC236}">
                <a16:creationId xmlns:a16="http://schemas.microsoft.com/office/drawing/2014/main" id="{B3C1985B-BD98-EA48-A47D-A266268A13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4801" y="5831970"/>
            <a:ext cx="7620000" cy="5194300"/>
          </a:xfrm>
          <a:prstGeom prst="rect">
            <a:avLst/>
          </a:prstGeom>
          <a:effectLst>
            <a:softEdge rad="127000"/>
          </a:effectLst>
        </p:spPr>
      </p:pic>
      <p:sp>
        <p:nvSpPr>
          <p:cNvPr id="8" name="TextBox 7">
            <a:extLst>
              <a:ext uri="{FF2B5EF4-FFF2-40B4-BE49-F238E27FC236}">
                <a16:creationId xmlns:a16="http://schemas.microsoft.com/office/drawing/2014/main" id="{33215D26-7830-BC4B-ACF4-12BD35AC4281}"/>
              </a:ext>
            </a:extLst>
          </p:cNvPr>
          <p:cNvSpPr txBox="1"/>
          <p:nvPr/>
        </p:nvSpPr>
        <p:spPr>
          <a:xfrm>
            <a:off x="12676911" y="5607835"/>
            <a:ext cx="9421090" cy="56425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latin typeface="Lato" panose="020F0502020204030203" pitchFamily="34" charset="77"/>
              </a:rPr>
              <a:t> After obviously shunning American high jumpers, Johnson, Albritton and Thurber, Hitler was apparently told by the president of the International Olympic Committee (Belgian, Henri de </a:t>
            </a:r>
            <a:r>
              <a:rPr lang="en-US" sz="3600" dirty="0" err="1">
                <a:latin typeface="Lato" panose="020F0502020204030203" pitchFamily="34" charset="77"/>
              </a:rPr>
              <a:t>Baillet</a:t>
            </a:r>
            <a:r>
              <a:rPr lang="en-US" sz="3600" dirty="0">
                <a:latin typeface="Lato" panose="020F0502020204030203" pitchFamily="34" charset="77"/>
              </a:rPr>
              <a:t>-Latour) that he either congratulate all medalists or none. </a:t>
            </a:r>
          </a:p>
          <a:p>
            <a:endParaRPr lang="en-US" sz="3600" dirty="0">
              <a:latin typeface="Lato" panose="020F0502020204030203" pitchFamily="34" charset="77"/>
            </a:endParaRPr>
          </a:p>
          <a:p>
            <a:r>
              <a:rPr lang="en-US" sz="3600" dirty="0">
                <a:latin typeface="Lato" panose="020F0502020204030203" pitchFamily="34" charset="77"/>
              </a:rPr>
              <a:t>Hitler chose the latter, perhaps realizing he’d be clasping too many hands of a different color, and that he was loathe to do.</a:t>
            </a:r>
          </a:p>
        </p:txBody>
      </p:sp>
    </p:spTree>
    <p:extLst>
      <p:ext uri="{BB962C8B-B14F-4D97-AF65-F5344CB8AC3E}">
        <p14:creationId xmlns:p14="http://schemas.microsoft.com/office/powerpoint/2010/main" val="3107374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animEffect transition="in" filter="fade">
                                      <p:cBhvr>
                                        <p:cTn id="18"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Berlin Olympics</a:t>
            </a:r>
            <a:br>
              <a:rPr lang="en-US" sz="7200" dirty="0"/>
            </a:br>
            <a:r>
              <a:rPr lang="en-US" sz="7200" dirty="0"/>
              <a:t>    </a:t>
            </a:r>
            <a:r>
              <a:rPr lang="en-US" sz="4800" b="1" dirty="0"/>
              <a:t>Americans  Show Up Germany’s  So-called Master Race</a:t>
            </a:r>
            <a:endParaRPr dirty="0"/>
          </a:p>
        </p:txBody>
      </p:sp>
      <p:sp>
        <p:nvSpPr>
          <p:cNvPr id="5" name="TextBox 4">
            <a:extLst>
              <a:ext uri="{FF2B5EF4-FFF2-40B4-BE49-F238E27FC236}">
                <a16:creationId xmlns:a16="http://schemas.microsoft.com/office/drawing/2014/main" id="{08642666-BAEA-114B-9020-3C679F1C53EB}"/>
              </a:ext>
            </a:extLst>
          </p:cNvPr>
          <p:cNvSpPr txBox="1"/>
          <p:nvPr/>
        </p:nvSpPr>
        <p:spPr>
          <a:xfrm>
            <a:off x="4915708" y="4409215"/>
            <a:ext cx="1423467"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4000" b="1" dirty="0">
                <a:latin typeface="Lato" panose="020F0502020204030203" pitchFamily="34" charset="77"/>
              </a:rPr>
              <a:t>1936 </a:t>
            </a:r>
          </a:p>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Garamond" panose="02020404030301010803" pitchFamily="18" charset="0"/>
              <a:sym typeface="Bodoni SvtyTwo ITC TT-Book"/>
            </a:endParaRPr>
          </a:p>
        </p:txBody>
      </p:sp>
      <p:pic>
        <p:nvPicPr>
          <p:cNvPr id="8" name="Picture 7">
            <a:extLst>
              <a:ext uri="{FF2B5EF4-FFF2-40B4-BE49-F238E27FC236}">
                <a16:creationId xmlns:a16="http://schemas.microsoft.com/office/drawing/2014/main" id="{57F936D4-8414-4343-9656-86F6122B6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7264" y="4409215"/>
            <a:ext cx="10362392" cy="7757402"/>
          </a:xfrm>
          <a:prstGeom prst="rect">
            <a:avLst/>
          </a:prstGeom>
          <a:effectLst>
            <a:softEdge rad="254000"/>
          </a:effectLst>
        </p:spPr>
      </p:pic>
      <p:sp>
        <p:nvSpPr>
          <p:cNvPr id="2" name="TextBox 1">
            <a:extLst>
              <a:ext uri="{FF2B5EF4-FFF2-40B4-BE49-F238E27FC236}">
                <a16:creationId xmlns:a16="http://schemas.microsoft.com/office/drawing/2014/main" id="{A7E14908-7B8D-BF48-977A-D37EC628D0FA}"/>
              </a:ext>
            </a:extLst>
          </p:cNvPr>
          <p:cNvSpPr txBox="1"/>
          <p:nvPr/>
        </p:nvSpPr>
        <p:spPr>
          <a:xfrm>
            <a:off x="16957965" y="11629015"/>
            <a:ext cx="6594762"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i="1" dirty="0">
                <a:solidFill>
                  <a:schemeClr val="bg2"/>
                </a:solidFill>
                <a:latin typeface="Lato" panose="020F0502020204030203" pitchFamily="34" charset="77"/>
              </a:rPr>
              <a:t>At the end of the first Olympic torch relay, the Olympic flame arrives in Berlin, 1936.</a:t>
            </a:r>
            <a:endPar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endParaRPr>
          </a:p>
        </p:txBody>
      </p:sp>
    </p:spTree>
    <p:extLst>
      <p:ext uri="{BB962C8B-B14F-4D97-AF65-F5344CB8AC3E}">
        <p14:creationId xmlns:p14="http://schemas.microsoft.com/office/powerpoint/2010/main" val="133812321"/>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The “Sepia  Squad”</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823715" y="2814757"/>
            <a:ext cx="9585820" cy="85386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500" dirty="0">
                <a:latin typeface="Lato" panose="020F0502020204030203" pitchFamily="34" charset="77"/>
              </a:rPr>
              <a:t>Over the next week to 10 days, African Americans, dubbed by sports reporters as the “</a:t>
            </a:r>
            <a:r>
              <a:rPr lang="it-IT" sz="3500" dirty="0" err="1">
                <a:latin typeface="Lato" panose="020F0502020204030203" pitchFamily="34" charset="77"/>
              </a:rPr>
              <a:t>Sepia</a:t>
            </a:r>
            <a:r>
              <a:rPr lang="it-IT" sz="3500" dirty="0">
                <a:latin typeface="Lato" panose="020F0502020204030203" pitchFamily="34" charset="77"/>
              </a:rPr>
              <a:t> Squad,</a:t>
            </a:r>
            <a:r>
              <a:rPr lang="en-US" sz="3500" dirty="0">
                <a:latin typeface="Lato" panose="020F0502020204030203" pitchFamily="34" charset="77"/>
              </a:rPr>
              <a:t>” dominated track and field. It began on day three in the 100-meter finals and then the 800 meters. Owens and Metcalfe finished one-two in the 100, with Tinus </a:t>
            </a:r>
            <a:r>
              <a:rPr lang="en-US" sz="3500" dirty="0" err="1">
                <a:latin typeface="Lato" panose="020F0502020204030203" pitchFamily="34" charset="77"/>
              </a:rPr>
              <a:t>Osendarp</a:t>
            </a:r>
            <a:r>
              <a:rPr lang="en-US" sz="3500" dirty="0">
                <a:latin typeface="Lato" panose="020F0502020204030203" pitchFamily="34" charset="77"/>
              </a:rPr>
              <a:t> from the Netherlands, described as “the fastest White man,” in third place. </a:t>
            </a:r>
          </a:p>
          <a:p>
            <a:endParaRPr lang="en-US" sz="3500" dirty="0">
              <a:latin typeface="Lato" panose="020F0502020204030203" pitchFamily="34" charset="77"/>
            </a:endParaRPr>
          </a:p>
          <a:p>
            <a:r>
              <a:rPr lang="en-US" sz="3500" dirty="0">
                <a:latin typeface="Lato" panose="020F0502020204030203" pitchFamily="34" charset="77"/>
              </a:rPr>
              <a:t>Woodruff next captured the 800 in bizarre fashion. Hemmed in by other runners and suffering a gash on his leg, he knew he didn’t have a chance if he couldn’t break away. He suddenly stopped running, standing still until the runners passed him. Then he moved to the outside lane and sprinted first to the tape</a:t>
            </a:r>
            <a:r>
              <a:rPr lang="en-US" sz="3600" dirty="0">
                <a:latin typeface="Lato" panose="020F0502020204030203" pitchFamily="34" charset="77"/>
              </a:rPr>
              <a:t>.</a:t>
            </a:r>
          </a:p>
        </p:txBody>
      </p:sp>
      <p:sp>
        <p:nvSpPr>
          <p:cNvPr id="2" name="TextBox 1">
            <a:extLst>
              <a:ext uri="{FF2B5EF4-FFF2-40B4-BE49-F238E27FC236}">
                <a16:creationId xmlns:a16="http://schemas.microsoft.com/office/drawing/2014/main" id="{B49592D7-79A0-4E40-A996-55520E2FC3E9}"/>
              </a:ext>
            </a:extLst>
          </p:cNvPr>
          <p:cNvSpPr txBox="1"/>
          <p:nvPr/>
        </p:nvSpPr>
        <p:spPr>
          <a:xfrm>
            <a:off x="14160106" y="9527218"/>
            <a:ext cx="9053945"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i="1" dirty="0">
                <a:solidFill>
                  <a:schemeClr val="bg2"/>
                </a:solidFill>
                <a:latin typeface="Lato" panose="020F0502020204030203" pitchFamily="34" charset="77"/>
              </a:rPr>
              <a:t>July, 1936 on the SS Manhattan. L-R: James </a:t>
            </a:r>
            <a:r>
              <a:rPr lang="en-US" i="1" dirty="0" err="1">
                <a:solidFill>
                  <a:schemeClr val="bg2"/>
                </a:solidFill>
                <a:latin typeface="Lato" panose="020F0502020204030203" pitchFamily="34" charset="77"/>
              </a:rPr>
              <a:t>LuValle</a:t>
            </a:r>
            <a:r>
              <a:rPr lang="en-US" i="1" dirty="0">
                <a:solidFill>
                  <a:schemeClr val="bg2"/>
                </a:solidFill>
                <a:latin typeface="Lato" panose="020F0502020204030203" pitchFamily="34" charset="77"/>
              </a:rPr>
              <a:t>, 400m Bronze Medalist; Archie Williams, 400m Gold Medalist; John Woodruff, 800m Gold Medalist; Cornelius Johnson, High Jump Gold Medalist; Mack Robinson, 200m Silver Medalist. </a:t>
            </a:r>
            <a:endPar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endParaRPr>
          </a:p>
        </p:txBody>
      </p:sp>
      <p:pic>
        <p:nvPicPr>
          <p:cNvPr id="7" name="Picture 6">
            <a:extLst>
              <a:ext uri="{FF2B5EF4-FFF2-40B4-BE49-F238E27FC236}">
                <a16:creationId xmlns:a16="http://schemas.microsoft.com/office/drawing/2014/main" id="{83861DC7-D6E2-214F-AF91-A1CC3C67D5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94169" y="2559064"/>
            <a:ext cx="9585820" cy="6968154"/>
          </a:xfrm>
          <a:prstGeom prst="rect">
            <a:avLst/>
          </a:prstGeom>
          <a:effectLst>
            <a:softEdge rad="127000"/>
          </a:effectLst>
        </p:spPr>
      </p:pic>
    </p:spTree>
    <p:extLst>
      <p:ext uri="{BB962C8B-B14F-4D97-AF65-F5344CB8AC3E}">
        <p14:creationId xmlns:p14="http://schemas.microsoft.com/office/powerpoint/2010/main" val="291779624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Jesse Owens Makes a Friend</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797194"/>
            <a:ext cx="671665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On day four, Owens again was the star. He earned gold in the long jump, besting Lutz Long, a blonde, blue-eyed German. Legend has it that Owens and Long became fast friends. </a:t>
            </a:r>
          </a:p>
          <a:p>
            <a:endParaRPr lang="en-US" sz="3600" dirty="0">
              <a:latin typeface="Lato" panose="020F0502020204030203" pitchFamily="34" charset="77"/>
            </a:endParaRPr>
          </a:p>
          <a:p>
            <a:r>
              <a:rPr lang="en-US" sz="3600" dirty="0">
                <a:latin typeface="Lato" panose="020F0502020204030203" pitchFamily="34" charset="77"/>
              </a:rPr>
              <a:t>Long and Owens wrote letters to each other after the games, including a heartfelt letter from Long right before he was deployed as a soldier in Germany’s army. </a:t>
            </a:r>
          </a:p>
          <a:p>
            <a:endParaRPr lang="en-US" sz="3600" dirty="0">
              <a:latin typeface="Lato" panose="020F0502020204030203" pitchFamily="34" charset="77"/>
            </a:endParaRPr>
          </a:p>
          <a:p>
            <a:r>
              <a:rPr lang="en-US" sz="3600" dirty="0">
                <a:latin typeface="Lato" panose="020F0502020204030203" pitchFamily="34" charset="77"/>
              </a:rPr>
              <a:t>Long was killed in the war.</a:t>
            </a:r>
          </a:p>
          <a:p>
            <a:endParaRPr lang="en-US" sz="3600" dirty="0">
              <a:latin typeface="Lato" panose="020F0502020204030203" pitchFamily="34" charset="77"/>
            </a:endParaRPr>
          </a:p>
        </p:txBody>
      </p:sp>
      <p:sp>
        <p:nvSpPr>
          <p:cNvPr id="2" name="Rectangle 1">
            <a:extLst>
              <a:ext uri="{FF2B5EF4-FFF2-40B4-BE49-F238E27FC236}">
                <a16:creationId xmlns:a16="http://schemas.microsoft.com/office/drawing/2014/main" id="{B1494990-D158-764F-A309-B1092DF0EAC0}"/>
              </a:ext>
            </a:extLst>
          </p:cNvPr>
          <p:cNvSpPr/>
          <p:nvPr/>
        </p:nvSpPr>
        <p:spPr>
          <a:xfrm>
            <a:off x="11568420" y="11503863"/>
            <a:ext cx="11506199" cy="954107"/>
          </a:xfrm>
          <a:prstGeom prst="rect">
            <a:avLst/>
          </a:prstGeom>
        </p:spPr>
        <p:txBody>
          <a:bodyPr wrap="square">
            <a:spAutoFit/>
          </a:bodyPr>
          <a:lstStyle/>
          <a:p>
            <a:pPr algn="ctr"/>
            <a:r>
              <a:rPr lang="en-US" i="1" dirty="0">
                <a:solidFill>
                  <a:schemeClr val="bg2"/>
                </a:solidFill>
                <a:latin typeface="Lato" panose="020F0502020204030203" pitchFamily="34" charset="77"/>
              </a:rPr>
              <a:t>Jesse Owens on the podium after winning the long jump at the 1936 Summer Olympics in Berlin. Lutz Long is behind Owens as the silver medalist.</a:t>
            </a:r>
          </a:p>
        </p:txBody>
      </p:sp>
      <p:pic>
        <p:nvPicPr>
          <p:cNvPr id="4" name="Picture 3">
            <a:extLst>
              <a:ext uri="{FF2B5EF4-FFF2-40B4-BE49-F238E27FC236}">
                <a16:creationId xmlns:a16="http://schemas.microsoft.com/office/drawing/2014/main" id="{AE858A93-726D-8E4A-B8EB-E388CF7EB8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15516" y="2797194"/>
            <a:ext cx="11812009" cy="8706669"/>
          </a:xfrm>
          <a:prstGeom prst="rect">
            <a:avLst/>
          </a:prstGeom>
          <a:effectLst>
            <a:softEdge rad="190500"/>
          </a:effectLst>
        </p:spPr>
      </p:pic>
    </p:spTree>
    <p:extLst>
      <p:ext uri="{BB962C8B-B14F-4D97-AF65-F5344CB8AC3E}">
        <p14:creationId xmlns:p14="http://schemas.microsoft.com/office/powerpoint/2010/main" val="2170141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fade">
                                      <p:cBhvr>
                                        <p:cTn id="1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Jesse Owens: Victorious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992045"/>
            <a:ext cx="978326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On day five, it was Owens garnering his third championship in the 200 meters. This time he outran teammate Matthew </a:t>
            </a:r>
            <a:r>
              <a:rPr lang="en-US" sz="3600" dirty="0" err="1">
                <a:latin typeface="Lato" panose="020F0502020204030203" pitchFamily="34" charset="77"/>
              </a:rPr>
              <a:t>MacKenzie</a:t>
            </a:r>
            <a:r>
              <a:rPr lang="en-US" sz="3600" dirty="0">
                <a:latin typeface="Lato" panose="020F0502020204030203" pitchFamily="34" charset="77"/>
              </a:rPr>
              <a:t> “Mack” Robinson, a Pasadena Junior College standout. Although he became an Olympic medalist, in later years he would play second fiddle to his younger brother, who in 1947 broke Major League Baseball’s color barrier, Jackie Robinson. </a:t>
            </a:r>
          </a:p>
          <a:p>
            <a:endParaRPr lang="en-US" sz="3600" dirty="0">
              <a:latin typeface="Lato" panose="020F0502020204030203" pitchFamily="34" charset="77"/>
            </a:endParaRPr>
          </a:p>
          <a:p>
            <a:r>
              <a:rPr lang="en-US" sz="3600" dirty="0">
                <a:latin typeface="Lato" panose="020F0502020204030203" pitchFamily="34" charset="77"/>
              </a:rPr>
              <a:t>By winning the 200, Owens became the first Olympian to take three gold medals in one Olympics since famed Finnish long-distance runner, Paavo Nurmi, who accomplished the feat in 1928. The Ohio State star was now finished competing. Or so he thought.</a:t>
            </a:r>
          </a:p>
        </p:txBody>
      </p:sp>
      <p:pic>
        <p:nvPicPr>
          <p:cNvPr id="8" name="Picture 7">
            <a:extLst>
              <a:ext uri="{FF2B5EF4-FFF2-40B4-BE49-F238E27FC236}">
                <a16:creationId xmlns:a16="http://schemas.microsoft.com/office/drawing/2014/main" id="{879D0B5A-C3F7-0A4A-9140-8EC1116A2D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74985" y="782972"/>
            <a:ext cx="6379441" cy="12150056"/>
          </a:xfrm>
          <a:prstGeom prst="rect">
            <a:avLst/>
          </a:prstGeom>
          <a:effectLst>
            <a:softEdge rad="127000"/>
          </a:effectLst>
        </p:spPr>
      </p:pic>
      <p:pic>
        <p:nvPicPr>
          <p:cNvPr id="10" name="Picture 9">
            <a:extLst>
              <a:ext uri="{FF2B5EF4-FFF2-40B4-BE49-F238E27FC236}">
                <a16:creationId xmlns:a16="http://schemas.microsoft.com/office/drawing/2014/main" id="{EDBE926D-BB39-DA44-AA71-89AE371553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81035" y="591745"/>
            <a:ext cx="4787900" cy="4800600"/>
          </a:xfrm>
          <a:prstGeom prst="rect">
            <a:avLst/>
          </a:prstGeom>
          <a:effectLst>
            <a:softEdge rad="63500"/>
          </a:effectLst>
        </p:spPr>
      </p:pic>
      <p:sp>
        <p:nvSpPr>
          <p:cNvPr id="11" name="TextBox 10">
            <a:extLst>
              <a:ext uri="{FF2B5EF4-FFF2-40B4-BE49-F238E27FC236}">
                <a16:creationId xmlns:a16="http://schemas.microsoft.com/office/drawing/2014/main" id="{582C5839-5A8D-AA42-9905-0CD9E7F1026B}"/>
              </a:ext>
            </a:extLst>
          </p:cNvPr>
          <p:cNvSpPr txBox="1"/>
          <p:nvPr/>
        </p:nvSpPr>
        <p:spPr>
          <a:xfrm flipH="1">
            <a:off x="5989894" y="12292565"/>
            <a:ext cx="7592291"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r" defTabSz="2438338" rtl="0" fontAlgn="auto" latinLnBrk="0" hangingPunct="0">
              <a:lnSpc>
                <a:spcPct val="100000"/>
              </a:lnSpc>
              <a:spcBef>
                <a:spcPts val="0"/>
              </a:spcBef>
              <a:spcAft>
                <a:spcPts val="0"/>
              </a:spcAft>
              <a:buClrTx/>
              <a:buSzTx/>
              <a:buFontTx/>
              <a:buNone/>
              <a:tabLst/>
            </a:pPr>
            <a:r>
              <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rPr>
              <a:t>Jesse Owens in 1936 – and one of his medals</a:t>
            </a:r>
          </a:p>
        </p:txBody>
      </p:sp>
    </p:spTree>
    <p:extLst>
      <p:ext uri="{BB962C8B-B14F-4D97-AF65-F5344CB8AC3E}">
        <p14:creationId xmlns:p14="http://schemas.microsoft.com/office/powerpoint/2010/main" val="3444437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1)">
                                      <p:cBhvr>
                                        <p:cTn id="10" dur="20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More Wins… </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4013957" y="2910091"/>
            <a:ext cx="89789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400" dirty="0">
                <a:latin typeface="Lato" panose="020F0502020204030203" pitchFamily="34" charset="77"/>
              </a:rPr>
              <a:t>Meanwhile, Archie Williams, a mechanical engineering major at the University of California at Berkley, nailed down the seeming last gold medal for African-American men when he won the 400 meters. He later taught aviation at the Tuskegee Institute during World War II and retired a lieutenant colonel. </a:t>
            </a:r>
          </a:p>
          <a:p>
            <a:pPr>
              <a:lnSpc>
                <a:spcPct val="150000"/>
              </a:lnSpc>
            </a:pPr>
            <a:endParaRPr lang="en-US" sz="3400" dirty="0">
              <a:latin typeface="Lato" panose="020F0502020204030203" pitchFamily="34" charset="77"/>
            </a:endParaRPr>
          </a:p>
          <a:p>
            <a:r>
              <a:rPr lang="en-US" sz="3400" dirty="0">
                <a:latin typeface="Lato" panose="020F0502020204030203" pitchFamily="34" charset="77"/>
              </a:rPr>
              <a:t>Finishing behind him in third place was Jim </a:t>
            </a:r>
            <a:r>
              <a:rPr lang="en-US" sz="3400" dirty="0" err="1">
                <a:latin typeface="Lato" panose="020F0502020204030203" pitchFamily="34" charset="77"/>
              </a:rPr>
              <a:t>LuValle</a:t>
            </a:r>
            <a:r>
              <a:rPr lang="en-US" sz="3400" dirty="0">
                <a:latin typeface="Lato" panose="020F0502020204030203" pitchFamily="34" charset="77"/>
              </a:rPr>
              <a:t>, later the first Black to earn a doctorate degree at California Institute of Technology and received three United States patents for research in color photography.</a:t>
            </a:r>
          </a:p>
        </p:txBody>
      </p:sp>
      <p:pic>
        <p:nvPicPr>
          <p:cNvPr id="3" name="Picture 2">
            <a:extLst>
              <a:ext uri="{FF2B5EF4-FFF2-40B4-BE49-F238E27FC236}">
                <a16:creationId xmlns:a16="http://schemas.microsoft.com/office/drawing/2014/main" id="{EEDC8D93-A354-E64A-89D3-C860E4002F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8920" y="2910091"/>
            <a:ext cx="9330804" cy="7166374"/>
          </a:xfrm>
          <a:prstGeom prst="rect">
            <a:avLst/>
          </a:prstGeom>
          <a:effectLst>
            <a:softEdge rad="190500"/>
          </a:effectLst>
        </p:spPr>
      </p:pic>
      <p:sp>
        <p:nvSpPr>
          <p:cNvPr id="4" name="TextBox 3">
            <a:extLst>
              <a:ext uri="{FF2B5EF4-FFF2-40B4-BE49-F238E27FC236}">
                <a16:creationId xmlns:a16="http://schemas.microsoft.com/office/drawing/2014/main" id="{FB893354-E377-A147-BA73-967B791A23D0}"/>
              </a:ext>
            </a:extLst>
          </p:cNvPr>
          <p:cNvSpPr txBox="1"/>
          <p:nvPr/>
        </p:nvSpPr>
        <p:spPr>
          <a:xfrm>
            <a:off x="4777021" y="10066416"/>
            <a:ext cx="7374601"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rPr>
              <a:t>Archie Williams and Jim </a:t>
            </a:r>
            <a:r>
              <a:rPr kumimoji="0" lang="en-US" sz="2800" i="1" u="none" strike="noStrike" cap="none" spc="0" normalizeH="0" baseline="0" dirty="0" err="1">
                <a:ln>
                  <a:noFill/>
                </a:ln>
                <a:solidFill>
                  <a:schemeClr val="bg2"/>
                </a:solidFill>
                <a:effectLst/>
                <a:uFillTx/>
                <a:latin typeface="Lato" panose="020F0502020204030203" pitchFamily="34" charset="77"/>
                <a:sym typeface="Bodoni SvtyTwo ITC TT-Book"/>
              </a:rPr>
              <a:t>Luvalle</a:t>
            </a:r>
            <a:r>
              <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rPr>
              <a:t> aboard the SS Manhattan – the steam ship that transported the 1936 Olympic team to Germany.</a:t>
            </a:r>
          </a:p>
        </p:txBody>
      </p:sp>
    </p:spTree>
    <p:extLst>
      <p:ext uri="{BB962C8B-B14F-4D97-AF65-F5344CB8AC3E}">
        <p14:creationId xmlns:p14="http://schemas.microsoft.com/office/powerpoint/2010/main" val="3560794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 presetClass="entr" presetSubtype="0"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 and a Stumble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759756"/>
            <a:ext cx="1414009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For the two African-American women, Louise Stokes (from Boston) and </a:t>
            </a:r>
            <a:r>
              <a:rPr lang="en-US" sz="3600" dirty="0" err="1">
                <a:latin typeface="Lato" panose="020F0502020204030203" pitchFamily="34" charset="77"/>
              </a:rPr>
              <a:t>Tidye</a:t>
            </a:r>
            <a:r>
              <a:rPr lang="en-US" sz="3600" dirty="0">
                <a:latin typeface="Lato" panose="020F0502020204030203" pitchFamily="34" charset="77"/>
              </a:rPr>
              <a:t> Pickett (from Chicago), there’d be no medals.</a:t>
            </a:r>
          </a:p>
        </p:txBody>
      </p:sp>
      <p:sp>
        <p:nvSpPr>
          <p:cNvPr id="6" name="TextBox 5">
            <a:extLst>
              <a:ext uri="{FF2B5EF4-FFF2-40B4-BE49-F238E27FC236}">
                <a16:creationId xmlns:a16="http://schemas.microsoft.com/office/drawing/2014/main" id="{1DEE57EE-D173-2F46-B443-2F8002009F01}"/>
              </a:ext>
            </a:extLst>
          </p:cNvPr>
          <p:cNvSpPr txBox="1"/>
          <p:nvPr/>
        </p:nvSpPr>
        <p:spPr>
          <a:xfrm>
            <a:off x="3798920" y="4400182"/>
            <a:ext cx="8063345" cy="656590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500" dirty="0">
                <a:latin typeface="Lato" panose="020F0502020204030203" pitchFamily="34" charset="77"/>
              </a:rPr>
              <a:t>Although qualifying to run the 4 x 100 relay, Stokes was again shunted to the sidelines where she watched the race, won by her White teammates. </a:t>
            </a:r>
          </a:p>
          <a:p>
            <a:endParaRPr lang="en-US" sz="3500" dirty="0">
              <a:latin typeface="Lato" panose="020F0502020204030203" pitchFamily="34" charset="77"/>
            </a:endParaRPr>
          </a:p>
          <a:p>
            <a:r>
              <a:rPr lang="en-US" sz="3500" dirty="0">
                <a:latin typeface="Lato" panose="020F0502020204030203" pitchFamily="34" charset="77"/>
              </a:rPr>
              <a:t>Pickett competed, racing in the 80-meter hurdles. In the semifinals, she stumbled and finished sixth. Even though it kept her out of the finals, Pickett became the first African-American woman to actually compete in the Olympics.</a:t>
            </a:r>
            <a:endParaRPr lang="en-US" sz="3500" dirty="0">
              <a:latin typeface="Garamond" panose="02020404030301010803" pitchFamily="18" charset="0"/>
            </a:endParaRPr>
          </a:p>
        </p:txBody>
      </p:sp>
      <p:sp>
        <p:nvSpPr>
          <p:cNvPr id="7" name="TextBox 6">
            <a:extLst>
              <a:ext uri="{FF2B5EF4-FFF2-40B4-BE49-F238E27FC236}">
                <a16:creationId xmlns:a16="http://schemas.microsoft.com/office/drawing/2014/main" id="{ED01FA82-2DFB-C64A-A5D1-E3DC9AE7D8AE}"/>
              </a:ext>
            </a:extLst>
          </p:cNvPr>
          <p:cNvSpPr txBox="1"/>
          <p:nvPr/>
        </p:nvSpPr>
        <p:spPr>
          <a:xfrm>
            <a:off x="13910993" y="10973086"/>
            <a:ext cx="7837414"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rPr>
              <a:t>1936 Women’s Track &amp; Field team including </a:t>
            </a:r>
            <a:r>
              <a:rPr kumimoji="0" lang="en-US" sz="2800" i="1" u="none" strike="noStrike" cap="none" spc="0" normalizeH="0" baseline="0" dirty="0" err="1">
                <a:ln>
                  <a:noFill/>
                </a:ln>
                <a:solidFill>
                  <a:schemeClr val="bg2"/>
                </a:solidFill>
                <a:effectLst/>
                <a:uFillTx/>
                <a:latin typeface="Lato" panose="020F0502020204030203" pitchFamily="34" charset="77"/>
                <a:sym typeface="Bodoni SvtyTwo ITC TT-Book"/>
              </a:rPr>
              <a:t>Tidye</a:t>
            </a:r>
            <a:r>
              <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rPr>
              <a:t> Pickett in front row (1st from left) and Louise Stokes (in back row sixth from left).</a:t>
            </a:r>
          </a:p>
        </p:txBody>
      </p:sp>
      <p:pic>
        <p:nvPicPr>
          <p:cNvPr id="15" name="Picture 14">
            <a:extLst>
              <a:ext uri="{FF2B5EF4-FFF2-40B4-BE49-F238E27FC236}">
                <a16:creationId xmlns:a16="http://schemas.microsoft.com/office/drawing/2014/main" id="{0AD876E2-72F4-FF42-9CB9-6B1902C622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48460" y="4400182"/>
            <a:ext cx="9762481" cy="6540862"/>
          </a:xfrm>
          <a:prstGeom prst="rect">
            <a:avLst/>
          </a:prstGeom>
          <a:effectLst>
            <a:softEdge rad="127000"/>
          </a:effectLst>
        </p:spPr>
      </p:pic>
    </p:spTree>
    <p:extLst>
      <p:ext uri="{BB962C8B-B14F-4D97-AF65-F5344CB8AC3E}">
        <p14:creationId xmlns:p14="http://schemas.microsoft.com/office/powerpoint/2010/main" val="3217658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Controversy over Jewish Runners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881745"/>
            <a:ext cx="1034394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As it turned out there was one more race to be run for Jesse Owens. For the United States it proved the most controversial, and ugliest, moment of the Olympics—the 4 x 100 relay.</a:t>
            </a:r>
          </a:p>
          <a:p>
            <a:endParaRPr lang="en-US" sz="3600" dirty="0">
              <a:latin typeface="Lato" panose="020F0502020204030203" pitchFamily="34" charset="77"/>
            </a:endParaRPr>
          </a:p>
          <a:p>
            <a:r>
              <a:rPr lang="en-US" sz="3600" dirty="0">
                <a:latin typeface="Lato" panose="020F0502020204030203" pitchFamily="34" charset="77"/>
              </a:rPr>
              <a:t>The four-man team had already been selected following the Olympic Trials. Making the team were veteran Wykoff, Roy Draper, like Wykoff, from USC; Sam Stoller from the University of Michigan; and Marty Glickman from Syracuse University. Stoller and Glickman were Jews.</a:t>
            </a:r>
          </a:p>
        </p:txBody>
      </p:sp>
      <p:pic>
        <p:nvPicPr>
          <p:cNvPr id="16" name="Picture 15">
            <a:extLst>
              <a:ext uri="{FF2B5EF4-FFF2-40B4-BE49-F238E27FC236}">
                <a16:creationId xmlns:a16="http://schemas.microsoft.com/office/drawing/2014/main" id="{2912B1E6-35D9-4E4F-B9FC-F0A60C56AE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53245" y="2881745"/>
            <a:ext cx="6982035" cy="10265721"/>
          </a:xfrm>
          <a:prstGeom prst="rect">
            <a:avLst/>
          </a:prstGeom>
          <a:effectLst>
            <a:softEdge rad="127000"/>
          </a:effectLst>
        </p:spPr>
      </p:pic>
      <p:sp>
        <p:nvSpPr>
          <p:cNvPr id="17" name="TextBox 16">
            <a:extLst>
              <a:ext uri="{FF2B5EF4-FFF2-40B4-BE49-F238E27FC236}">
                <a16:creationId xmlns:a16="http://schemas.microsoft.com/office/drawing/2014/main" id="{D313732B-EE2B-C545-A6AD-D070AAE3CCE6}"/>
              </a:ext>
            </a:extLst>
          </p:cNvPr>
          <p:cNvSpPr txBox="1"/>
          <p:nvPr/>
        </p:nvSpPr>
        <p:spPr>
          <a:xfrm>
            <a:off x="4423317" y="12292560"/>
            <a:ext cx="971954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r" defTabSz="2438338" rtl="0" fontAlgn="auto" latinLnBrk="0" hangingPunct="0">
              <a:lnSpc>
                <a:spcPct val="100000"/>
              </a:lnSpc>
              <a:spcBef>
                <a:spcPts val="0"/>
              </a:spcBef>
              <a:spcAft>
                <a:spcPts val="0"/>
              </a:spcAft>
              <a:buClrTx/>
              <a:buSzTx/>
              <a:buFontTx/>
              <a:buNone/>
              <a:tabLst/>
            </a:pPr>
            <a:r>
              <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rPr>
              <a:t>Stoller &amp; Glickman on the SS Manhattan </a:t>
            </a:r>
            <a:r>
              <a:rPr kumimoji="0" lang="en-US" sz="2800" i="1" u="none" strike="noStrike" cap="none" spc="0" normalizeH="0" baseline="0" dirty="0" err="1">
                <a:ln>
                  <a:noFill/>
                </a:ln>
                <a:solidFill>
                  <a:schemeClr val="bg2"/>
                </a:solidFill>
                <a:effectLst/>
                <a:uFillTx/>
                <a:latin typeface="Lato" panose="020F0502020204030203" pitchFamily="34" charset="77"/>
                <a:sym typeface="Bodoni SvtyTwo ITC TT-Book"/>
              </a:rPr>
              <a:t>en</a:t>
            </a:r>
            <a:r>
              <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rPr>
              <a:t> route to Germany.</a:t>
            </a:r>
          </a:p>
        </p:txBody>
      </p:sp>
    </p:spTree>
    <p:extLst>
      <p:ext uri="{BB962C8B-B14F-4D97-AF65-F5344CB8AC3E}">
        <p14:creationId xmlns:p14="http://schemas.microsoft.com/office/powerpoint/2010/main" val="3436135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Owens Offers his Place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788255"/>
            <a:ext cx="1129983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Before the qualifying heat, a meeting was called. </a:t>
            </a:r>
          </a:p>
          <a:p>
            <a:endParaRPr lang="en-US" sz="3600" dirty="0">
              <a:latin typeface="Lato" panose="020F0502020204030203" pitchFamily="34" charset="77"/>
            </a:endParaRPr>
          </a:p>
          <a:p>
            <a:r>
              <a:rPr lang="en-US" sz="3600" dirty="0">
                <a:latin typeface="Lato" panose="020F0502020204030203" pitchFamily="34" charset="77"/>
              </a:rPr>
              <a:t>Coaches Dean Cromwell of USC and Lawson Robertson, an Olympic veteran himself, told Stoller and Glickman that they would not be running. Instead, they’d be replaced by Metcalfe and Owens. </a:t>
            </a:r>
          </a:p>
          <a:p>
            <a:endParaRPr lang="en-US" sz="3600" dirty="0">
              <a:latin typeface="Lato" panose="020F0502020204030203" pitchFamily="34" charset="77"/>
            </a:endParaRPr>
          </a:p>
          <a:p>
            <a:r>
              <a:rPr lang="en-US" sz="3600" dirty="0">
                <a:latin typeface="Lato" panose="020F0502020204030203" pitchFamily="34" charset="77"/>
              </a:rPr>
              <a:t>According to Glickman, who went on to become one of America’</a:t>
            </a:r>
            <a:r>
              <a:rPr lang="nl-NL" sz="3600" dirty="0">
                <a:latin typeface="Lato" panose="020F0502020204030203" pitchFamily="34" charset="77"/>
              </a:rPr>
              <a:t>s top </a:t>
            </a:r>
            <a:r>
              <a:rPr lang="nl-NL" sz="3600" dirty="0" err="1">
                <a:latin typeface="Lato" panose="020F0502020204030203" pitchFamily="34" charset="77"/>
              </a:rPr>
              <a:t>sportscasters</a:t>
            </a:r>
            <a:r>
              <a:rPr lang="nl-NL" sz="3600" dirty="0">
                <a:latin typeface="Lato" panose="020F0502020204030203" pitchFamily="34" charset="77"/>
              </a:rPr>
              <a:t>, </a:t>
            </a:r>
            <a:r>
              <a:rPr lang="en-US" sz="3600" dirty="0">
                <a:latin typeface="Lato" panose="020F0502020204030203" pitchFamily="34" charset="77"/>
              </a:rPr>
              <a:t>“Jesse was magnificent. He said ‘I’ve had enough. I won three gold medals. Let Sammy and Marty run’.” Metcalfe later  lamented, “It was unjust to leave two athletes off the team just because they were Jewish.”</a:t>
            </a:r>
          </a:p>
          <a:p>
            <a:endParaRPr lang="en-US" sz="3600" dirty="0">
              <a:latin typeface="Lato" panose="020F0502020204030203" pitchFamily="34" charset="77"/>
            </a:endParaRPr>
          </a:p>
          <a:p>
            <a:r>
              <a:rPr lang="en-US" sz="3600" dirty="0">
                <a:latin typeface="Lato" panose="020F0502020204030203" pitchFamily="34" charset="77"/>
              </a:rPr>
              <a:t>Glickman blamed both Cromwell and Brundage because he believed they were both “sympathetic to the Nazis.”</a:t>
            </a:r>
          </a:p>
        </p:txBody>
      </p:sp>
      <p:pic>
        <p:nvPicPr>
          <p:cNvPr id="6" name="Picture 5">
            <a:extLst>
              <a:ext uri="{FF2B5EF4-FFF2-40B4-BE49-F238E27FC236}">
                <a16:creationId xmlns:a16="http://schemas.microsoft.com/office/drawing/2014/main" id="{21FD0791-F0FB-43C9-9B35-06E9D5891C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280780" y="1507375"/>
            <a:ext cx="7523356" cy="10749776"/>
          </a:xfrm>
          <a:prstGeom prst="rect">
            <a:avLst/>
          </a:prstGeom>
          <a:effectLst>
            <a:softEdge rad="76200"/>
          </a:effectLst>
        </p:spPr>
      </p:pic>
      <p:sp>
        <p:nvSpPr>
          <p:cNvPr id="8" name="TextBox 7">
            <a:extLst>
              <a:ext uri="{FF2B5EF4-FFF2-40B4-BE49-F238E27FC236}">
                <a16:creationId xmlns:a16="http://schemas.microsoft.com/office/drawing/2014/main" id="{C5C227DB-8416-4EAF-8E68-E90885E2FD87}"/>
              </a:ext>
            </a:extLst>
          </p:cNvPr>
          <p:cNvSpPr txBox="1"/>
          <p:nvPr/>
        </p:nvSpPr>
        <p:spPr>
          <a:xfrm>
            <a:off x="16280780" y="12305677"/>
            <a:ext cx="7523356"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i="1" dirty="0">
                <a:solidFill>
                  <a:schemeClr val="bg2"/>
                </a:solidFill>
                <a:latin typeface="Lato" panose="020F0502020204030203" pitchFamily="34" charset="77"/>
              </a:rPr>
              <a:t>Owens leaps to victory over German Luz Long.</a:t>
            </a:r>
          </a:p>
        </p:txBody>
      </p:sp>
    </p:spTree>
    <p:extLst>
      <p:ext uri="{BB962C8B-B14F-4D97-AF65-F5344CB8AC3E}">
        <p14:creationId xmlns:p14="http://schemas.microsoft.com/office/powerpoint/2010/main" val="4068772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Effect transition="in" filter="fade">
                                      <p:cBhvr>
                                        <p:cTn id="15" dur="500"/>
                                        <p:tgtEl>
                                          <p:spTgt spid="5">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6" end="6"/>
                                            </p:txEl>
                                          </p:spTgt>
                                        </p:tgtEl>
                                        <p:attrNameLst>
                                          <p:attrName>style.visibility</p:attrName>
                                        </p:attrNameLst>
                                      </p:cBhvr>
                                      <p:to>
                                        <p:strVal val="visible"/>
                                      </p:to>
                                    </p:set>
                                    <p:animEffect transition="in" filter="fade">
                                      <p:cBhvr>
                                        <p:cTn id="18"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American Triumph</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1" y="2766647"/>
            <a:ext cx="9604846" cy="9005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Despite his offer not to run, Owens competed. The United States won in a world-record time of 39.8 seconds, with Wykoff running the anchor leg. For Owens, it was a record-tying fourth gold medal in a single Olympic Games. </a:t>
            </a:r>
          </a:p>
          <a:p>
            <a:endParaRPr lang="en-US" sz="3600" dirty="0">
              <a:latin typeface="Lato" panose="020F0502020204030203" pitchFamily="34" charset="77"/>
            </a:endParaRPr>
          </a:p>
          <a:p>
            <a:r>
              <a:rPr lang="en-US" sz="3600" dirty="0">
                <a:latin typeface="Lato" panose="020F0502020204030203" pitchFamily="34" charset="77"/>
              </a:rPr>
              <a:t>It was also an astonishing display of talent among America’s Black athletes in front of Hitler and the hundreds of thousands of screaming German spectators,  who jammed into Berlin’s Olympic Stadium, representative of the “Master Race.”</a:t>
            </a:r>
          </a:p>
          <a:p>
            <a:endParaRPr lang="en-US" sz="3600" dirty="0">
              <a:latin typeface="Lato" panose="020F0502020204030203" pitchFamily="34" charset="77"/>
            </a:endParaRPr>
          </a:p>
          <a:p>
            <a:r>
              <a:rPr lang="en-US" sz="3600" dirty="0">
                <a:latin typeface="Lato" panose="020F0502020204030203" pitchFamily="34" charset="77"/>
              </a:rPr>
              <a:t>Or so they believed, until proven otherwise by the integrated American team that included 18 African-American athletes.</a:t>
            </a:r>
          </a:p>
        </p:txBody>
      </p:sp>
      <p:sp>
        <p:nvSpPr>
          <p:cNvPr id="6" name="TextBox 5">
            <a:extLst>
              <a:ext uri="{FF2B5EF4-FFF2-40B4-BE49-F238E27FC236}">
                <a16:creationId xmlns:a16="http://schemas.microsoft.com/office/drawing/2014/main" id="{1F6E8C75-A2C5-6445-9A01-E9EEA1CD357A}"/>
              </a:ext>
            </a:extLst>
          </p:cNvPr>
          <p:cNvSpPr txBox="1"/>
          <p:nvPr/>
        </p:nvSpPr>
        <p:spPr>
          <a:xfrm>
            <a:off x="14617574" y="9059836"/>
            <a:ext cx="8620483" cy="26879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i="1" dirty="0">
                <a:solidFill>
                  <a:schemeClr val="bg2"/>
                </a:solidFill>
                <a:latin typeface="Lato" panose="020F0502020204030203" pitchFamily="34" charset="77"/>
              </a:rPr>
              <a:t>In a surreal moment after the long jump competition, for which Jesse Owens won gold at the 1936 Berlin Olympics, the United States flag flew alongside the flag of Nazi Germany and the flag of Japan.</a:t>
            </a:r>
          </a:p>
          <a:p>
            <a:pPr algn="ctr"/>
            <a:endParaRPr lang="en-US" i="1" dirty="0">
              <a:solidFill>
                <a:schemeClr val="bg2"/>
              </a:solidFill>
              <a:latin typeface="Lato" panose="020F0502020204030203" pitchFamily="34" charset="77"/>
            </a:endParaRPr>
          </a:p>
          <a:p>
            <a:pPr algn="ctr"/>
            <a:r>
              <a:rPr lang="en-US" b="1" i="1" dirty="0">
                <a:solidFill>
                  <a:schemeClr val="bg2"/>
                </a:solidFill>
                <a:latin typeface="Lato" panose="020F0502020204030203" pitchFamily="34" charset="77"/>
              </a:rPr>
              <a:t>How did this image foreshadow the decade ahead?</a:t>
            </a:r>
          </a:p>
        </p:txBody>
      </p:sp>
      <p:pic>
        <p:nvPicPr>
          <p:cNvPr id="8" name="Picture 7">
            <a:extLst>
              <a:ext uri="{FF2B5EF4-FFF2-40B4-BE49-F238E27FC236}">
                <a16:creationId xmlns:a16="http://schemas.microsoft.com/office/drawing/2014/main" id="{E32DA973-5EBA-1B4F-9EA3-917FA06A56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14577" y="2559064"/>
            <a:ext cx="8826475" cy="6475947"/>
          </a:xfrm>
          <a:prstGeom prst="rect">
            <a:avLst/>
          </a:prstGeom>
          <a:effectLst>
            <a:softEdge rad="127000"/>
          </a:effectLst>
        </p:spPr>
      </p:pic>
    </p:spTree>
    <p:extLst>
      <p:ext uri="{BB962C8B-B14F-4D97-AF65-F5344CB8AC3E}">
        <p14:creationId xmlns:p14="http://schemas.microsoft.com/office/powerpoint/2010/main" val="15823185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1000"/>
                                        <p:tgtEl>
                                          <p:spTgt spid="5">
                                            <p:txEl>
                                              <p:pRg st="4" end="4"/>
                                            </p:txEl>
                                          </p:spTgt>
                                        </p:tgtEl>
                                      </p:cBhvr>
                                    </p:animEffect>
                                    <p:anim calcmode="lin" valueType="num">
                                      <p:cBhvr>
                                        <p:cTn id="2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American Triumph</a:t>
            </a:r>
            <a:endParaRPr dirty="0"/>
          </a:p>
        </p:txBody>
      </p:sp>
      <p:pic>
        <p:nvPicPr>
          <p:cNvPr id="3" name="Picture 2">
            <a:extLst>
              <a:ext uri="{FF2B5EF4-FFF2-40B4-BE49-F238E27FC236}">
                <a16:creationId xmlns:a16="http://schemas.microsoft.com/office/drawing/2014/main" id="{DB35CF9A-8CC6-4F86-9362-4F0AFA2BE3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6270" y="2952206"/>
            <a:ext cx="13703623" cy="10050216"/>
          </a:xfrm>
          <a:prstGeom prst="rect">
            <a:avLst/>
          </a:prstGeom>
          <a:effectLst>
            <a:softEdge rad="50800"/>
          </a:effectLst>
        </p:spPr>
      </p:pic>
      <p:sp>
        <p:nvSpPr>
          <p:cNvPr id="9" name="TextBox 8">
            <a:extLst>
              <a:ext uri="{FF2B5EF4-FFF2-40B4-BE49-F238E27FC236}">
                <a16:creationId xmlns:a16="http://schemas.microsoft.com/office/drawing/2014/main" id="{0E278DA6-8DA7-4AD4-888E-9196DC808CB0}"/>
              </a:ext>
            </a:extLst>
          </p:cNvPr>
          <p:cNvSpPr txBox="1"/>
          <p:nvPr/>
        </p:nvSpPr>
        <p:spPr>
          <a:xfrm>
            <a:off x="3798920" y="9831367"/>
            <a:ext cx="4903820" cy="311880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b="1" i="1" dirty="0">
                <a:solidFill>
                  <a:schemeClr val="bg2"/>
                </a:solidFill>
                <a:latin typeface="Lato" panose="020F0502020204030203" pitchFamily="34" charset="77"/>
              </a:rPr>
              <a:t>“Welcome Olympians!”</a:t>
            </a:r>
          </a:p>
          <a:p>
            <a:pPr algn="r"/>
            <a:endParaRPr lang="en-US" b="1" i="1" dirty="0">
              <a:solidFill>
                <a:schemeClr val="bg2"/>
              </a:solidFill>
              <a:latin typeface="Lato" panose="020F0502020204030203" pitchFamily="34" charset="77"/>
            </a:endParaRPr>
          </a:p>
          <a:p>
            <a:pPr algn="r"/>
            <a:r>
              <a:rPr lang="en-US" i="1" dirty="0">
                <a:solidFill>
                  <a:schemeClr val="bg2"/>
                </a:solidFill>
                <a:latin typeface="Lato" panose="020F0502020204030203" pitchFamily="34" charset="77"/>
              </a:rPr>
              <a:t>Jesse Owens and other American Olympians were honored with a ticker-tape parade in New York City on September 3, 1936.</a:t>
            </a:r>
          </a:p>
        </p:txBody>
      </p:sp>
    </p:spTree>
    <p:extLst>
      <p:ext uri="{BB962C8B-B14F-4D97-AF65-F5344CB8AC3E}">
        <p14:creationId xmlns:p14="http://schemas.microsoft.com/office/powerpoint/2010/main" val="10877137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fade">
                                      <p:cBhvr>
                                        <p:cTn id="10" dur="500"/>
                                        <p:tgtEl>
                                          <p:spTgt spid="9">
                                            <p:txEl>
                                              <p:pRg st="2" end="2"/>
                                            </p:txEl>
                                          </p:spTgt>
                                        </p:tgtEl>
                                      </p:cBhvr>
                                    </p:animEffect>
                                  </p:childTnLst>
                                </p:cTn>
                              </p:par>
                              <p:par>
                                <p:cTn id="11" presetID="4" presetClass="entr" presetSubtype="32"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out)">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4272171" y="2792669"/>
            <a:ext cx="4158151" cy="6485145"/>
          </a:xfrm>
          <a:prstGeom prst="rect">
            <a:avLst/>
          </a:prstGeom>
        </p:spPr>
        <p:txBody>
          <a:bodyPr>
            <a:noAutofit/>
          </a:bodyPr>
          <a:lstStyle/>
          <a:p>
            <a:r>
              <a:rPr lang="en-US" sz="3600" dirty="0">
                <a:latin typeface="Lato" panose="020F0502020204030203" pitchFamily="34" charset="77"/>
              </a:rPr>
              <a:t>Aryan</a:t>
            </a:r>
          </a:p>
          <a:p>
            <a:r>
              <a:rPr lang="en-US" sz="3600" dirty="0">
                <a:latin typeface="Lato" panose="020F0502020204030203" pitchFamily="34" charset="77"/>
              </a:rPr>
              <a:t>turmoil</a:t>
            </a:r>
          </a:p>
          <a:p>
            <a:r>
              <a:rPr lang="en-US" sz="3600" dirty="0">
                <a:latin typeface="Lato" panose="020F0502020204030203" pitchFamily="34" charset="77"/>
              </a:rPr>
              <a:t>Führer</a:t>
            </a:r>
          </a:p>
          <a:p>
            <a:r>
              <a:rPr lang="en-US" sz="3600" dirty="0">
                <a:latin typeface="Lato" panose="020F0502020204030203" pitchFamily="34" charset="77"/>
              </a:rPr>
              <a:t>eugenics</a:t>
            </a:r>
          </a:p>
          <a:p>
            <a:r>
              <a:rPr lang="en-US" sz="3600" dirty="0">
                <a:latin typeface="Lato" panose="020F0502020204030203" pitchFamily="34" charset="77"/>
              </a:rPr>
              <a:t>behemoth</a:t>
            </a:r>
          </a:p>
          <a:p>
            <a:r>
              <a:rPr lang="en-US" sz="3600" dirty="0">
                <a:latin typeface="Lato" panose="020F0502020204030203" pitchFamily="34" charset="77"/>
              </a:rPr>
              <a:t>boycott</a:t>
            </a:r>
          </a:p>
          <a:p>
            <a:r>
              <a:rPr lang="en-US" sz="3600" dirty="0">
                <a:latin typeface="Lato" panose="020F0502020204030203" pitchFamily="34" charset="77"/>
              </a:rPr>
              <a:t>allegiance</a:t>
            </a:r>
          </a:p>
          <a:p>
            <a:r>
              <a:rPr lang="en-US" sz="3600" dirty="0">
                <a:latin typeface="Lato" panose="020F0502020204030203" pitchFamily="34" charset="77"/>
              </a:rPr>
              <a:t>sepia</a:t>
            </a:r>
          </a:p>
          <a:p>
            <a:r>
              <a:rPr lang="en-US" sz="3600" dirty="0">
                <a:latin typeface="Lato" panose="020F0502020204030203" pitchFamily="34" charset="77"/>
              </a:rPr>
              <a:t>garner</a:t>
            </a:r>
          </a:p>
          <a:p>
            <a:r>
              <a:rPr lang="en-US" sz="3600" dirty="0">
                <a:latin typeface="Lato" panose="020F0502020204030203" pitchFamily="34" charset="77"/>
              </a:rPr>
              <a:t>shunt</a:t>
            </a:r>
          </a:p>
          <a:p>
            <a:r>
              <a:rPr lang="en-US" sz="3600" dirty="0">
                <a:latin typeface="Lato" panose="020F0502020204030203" pitchFamily="34" charset="77"/>
              </a:rPr>
              <a:t>surreal</a:t>
            </a:r>
          </a:p>
          <a:p>
            <a:endParaRPr lang="en-US" dirty="0"/>
          </a:p>
        </p:txBody>
      </p:sp>
      <p:sp>
        <p:nvSpPr>
          <p:cNvPr id="6" name="Woodson Principles…">
            <a:extLst>
              <a:ext uri="{FF2B5EF4-FFF2-40B4-BE49-F238E27FC236}">
                <a16:creationId xmlns:a16="http://schemas.microsoft.com/office/drawing/2014/main" id="{76A03CAB-66D8-5847-A47B-9E0FED26B3A9}"/>
              </a:ext>
            </a:extLst>
          </p:cNvPr>
          <p:cNvSpPr txBox="1">
            <a:spLocks/>
          </p:cNvSpPr>
          <p:nvPr/>
        </p:nvSpPr>
        <p:spPr>
          <a:xfrm>
            <a:off x="3798920" y="1458849"/>
            <a:ext cx="182990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eaLnBrk="1" latinLnBrk="0" hangingPunct="1">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a:lnSpc>
                <a:spcPts val="7640"/>
              </a:lnSpc>
              <a:spcAft>
                <a:spcPts val="600"/>
              </a:spcAft>
            </a:pPr>
            <a:r>
              <a:rPr lang="en-US" sz="7200" dirty="0"/>
              <a:t>Vocabulary</a:t>
            </a:r>
            <a:endParaRPr lang="en-US" dirty="0"/>
          </a:p>
        </p:txBody>
      </p:sp>
      <p:pic>
        <p:nvPicPr>
          <p:cNvPr id="8" name="Picture 7">
            <a:extLst>
              <a:ext uri="{FF2B5EF4-FFF2-40B4-BE49-F238E27FC236}">
                <a16:creationId xmlns:a16="http://schemas.microsoft.com/office/drawing/2014/main" id="{E2F2A36F-CC1B-4F60-B619-C8E1515AC0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9257" y="2498719"/>
            <a:ext cx="13770259" cy="9581805"/>
          </a:xfrm>
          <a:prstGeom prst="rect">
            <a:avLst/>
          </a:prstGeom>
          <a:effectLst>
            <a:softEdge rad="63500"/>
          </a:effectLst>
        </p:spPr>
      </p:pic>
      <p:sp>
        <p:nvSpPr>
          <p:cNvPr id="10" name="TextBox 9">
            <a:extLst>
              <a:ext uri="{FF2B5EF4-FFF2-40B4-BE49-F238E27FC236}">
                <a16:creationId xmlns:a16="http://schemas.microsoft.com/office/drawing/2014/main" id="{2D70ADBB-D817-4450-93F4-4E5B536111BF}"/>
              </a:ext>
            </a:extLst>
          </p:cNvPr>
          <p:cNvSpPr txBox="1"/>
          <p:nvPr/>
        </p:nvSpPr>
        <p:spPr>
          <a:xfrm>
            <a:off x="11240984" y="12080524"/>
            <a:ext cx="1064680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i="1" dirty="0">
                <a:solidFill>
                  <a:schemeClr val="bg2"/>
                </a:solidFill>
                <a:latin typeface="Lato" panose="020F0502020204030203" pitchFamily="34" charset="77"/>
              </a:rPr>
              <a:t>Jesse Owens and the international press at the Berlin Olympics.</a:t>
            </a:r>
          </a:p>
        </p:txBody>
      </p:sp>
    </p:spTree>
    <p:extLst>
      <p:ext uri="{BB962C8B-B14F-4D97-AF65-F5344CB8AC3E}">
        <p14:creationId xmlns:p14="http://schemas.microsoft.com/office/powerpoint/2010/main" val="4044115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19" y="1458849"/>
            <a:ext cx="20294457" cy="1100215"/>
          </a:xfrm>
          <a:prstGeom prst="rect">
            <a:avLst/>
          </a:prstGeom>
        </p:spPr>
        <p:txBody>
          <a:bodyPr anchor="t">
            <a:noAutofit/>
          </a:bodyPr>
          <a:lstStyle/>
          <a:p>
            <a:pPr>
              <a:lnSpc>
                <a:spcPts val="7640"/>
              </a:lnSpc>
              <a:spcAft>
                <a:spcPts val="600"/>
              </a:spcAft>
            </a:pPr>
            <a:r>
              <a:rPr lang="en-US" sz="7200" dirty="0"/>
              <a:t>A Watershed Moment for African-American Athletes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19" y="3216201"/>
            <a:ext cx="760074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rPr>
              <a:t>It was the time of Jesse Owens (among the most revered Black athletes in the United States); Adolph Hitler and the rise of the National Socialist Party (better known as the Nazi Party); and the showdown in Berlin between these two men—one representing that which is good in the world and the other all that is evil.</a:t>
            </a:r>
            <a:endParaRPr lang="en-US" dirty="0"/>
          </a:p>
        </p:txBody>
      </p:sp>
      <p:sp>
        <p:nvSpPr>
          <p:cNvPr id="4" name="Rectangle 3">
            <a:extLst>
              <a:ext uri="{FF2B5EF4-FFF2-40B4-BE49-F238E27FC236}">
                <a16:creationId xmlns:a16="http://schemas.microsoft.com/office/drawing/2014/main" id="{2EC0C4BA-1DA6-4048-817D-2454368C6521}"/>
              </a:ext>
            </a:extLst>
          </p:cNvPr>
          <p:cNvSpPr/>
          <p:nvPr/>
        </p:nvSpPr>
        <p:spPr>
          <a:xfrm>
            <a:off x="12887354" y="10935384"/>
            <a:ext cx="9972012" cy="1384995"/>
          </a:xfrm>
          <a:prstGeom prst="rect">
            <a:avLst/>
          </a:prstGeom>
        </p:spPr>
        <p:txBody>
          <a:bodyPr wrap="square">
            <a:spAutoFit/>
          </a:bodyPr>
          <a:lstStyle/>
          <a:p>
            <a:r>
              <a:rPr lang="en-US" i="1" dirty="0">
                <a:solidFill>
                  <a:schemeClr val="bg2"/>
                </a:solidFill>
                <a:latin typeface="Lato" panose="020F0502020204030203" pitchFamily="34" charset="77"/>
              </a:rPr>
              <a:t>Jesse Owens of the United States in a 200-meter preliminary heat at the 1936 Summer Olympics in Berlin. Owens won four gold medals and showed up Adolph Hitler’s idea of Aryan supremacy.</a:t>
            </a:r>
          </a:p>
        </p:txBody>
      </p:sp>
      <p:pic>
        <p:nvPicPr>
          <p:cNvPr id="6" name="Picture 5">
            <a:extLst>
              <a:ext uri="{FF2B5EF4-FFF2-40B4-BE49-F238E27FC236}">
                <a16:creationId xmlns:a16="http://schemas.microsoft.com/office/drawing/2014/main" id="{CD9EFD97-CACA-C544-8EF2-A59A4FCCD3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87353" y="2940050"/>
            <a:ext cx="9753600" cy="7835900"/>
          </a:xfrm>
          <a:prstGeom prst="rect">
            <a:avLst/>
          </a:prstGeom>
          <a:effectLst>
            <a:softEdge rad="127000"/>
          </a:effectLst>
        </p:spPr>
      </p:pic>
    </p:spTree>
    <p:extLst>
      <p:ext uri="{BB962C8B-B14F-4D97-AF65-F5344CB8AC3E}">
        <p14:creationId xmlns:p14="http://schemas.microsoft.com/office/powerpoint/2010/main" val="416459330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23A34F-1185-7244-BB0F-59C4622E5B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0250" y="5657850"/>
            <a:ext cx="12763500" cy="2400300"/>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Worldwide Turmoil</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6300" y="2559064"/>
            <a:ext cx="1914767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rPr>
              <a:t>Leading up to the Games, the world was in turmoil—heading toward another world war. The Japanese government was nearly overthrown. Tokyo was under martial law. Civil War was tearing apart Spain. Fascist Italy invaded and then conquered Ethiopia, killing thousands of Africans. Hitler was now chancellor of Germany, and known in Germany as the </a:t>
            </a:r>
            <a:r>
              <a:rPr lang="en-US" sz="3600" i="1" dirty="0">
                <a:latin typeface="Lato" panose="020F0502020204030203" pitchFamily="34" charset="77"/>
              </a:rPr>
              <a:t>Führer</a:t>
            </a:r>
            <a:r>
              <a:rPr lang="en-US" sz="3600" dirty="0">
                <a:latin typeface="Lato" panose="020F0502020204030203" pitchFamily="34" charset="77"/>
              </a:rPr>
              <a:t>. </a:t>
            </a:r>
          </a:p>
        </p:txBody>
      </p:sp>
      <p:pic>
        <p:nvPicPr>
          <p:cNvPr id="3" name="Picture 2">
            <a:extLst>
              <a:ext uri="{FF2B5EF4-FFF2-40B4-BE49-F238E27FC236}">
                <a16:creationId xmlns:a16="http://schemas.microsoft.com/office/drawing/2014/main" id="{2E238C3D-D914-7544-B90C-E5C60A907D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1847" y="5375932"/>
            <a:ext cx="10972800" cy="7505700"/>
          </a:xfrm>
          <a:prstGeom prst="rect">
            <a:avLst/>
          </a:prstGeom>
          <a:effectLst>
            <a:softEdge rad="127000"/>
          </a:effectLst>
        </p:spPr>
      </p:pic>
      <p:sp>
        <p:nvSpPr>
          <p:cNvPr id="4" name="TextBox 3">
            <a:extLst>
              <a:ext uri="{FF2B5EF4-FFF2-40B4-BE49-F238E27FC236}">
                <a16:creationId xmlns:a16="http://schemas.microsoft.com/office/drawing/2014/main" id="{8896C037-12B0-9B48-817F-7C97AC52402E}"/>
              </a:ext>
            </a:extLst>
          </p:cNvPr>
          <p:cNvSpPr txBox="1"/>
          <p:nvPr/>
        </p:nvSpPr>
        <p:spPr>
          <a:xfrm>
            <a:off x="15215754" y="5385863"/>
            <a:ext cx="7730836" cy="39805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hangingPunct="1"/>
            <a:r>
              <a:rPr lang="en-US" sz="3600" dirty="0">
                <a:latin typeface="Lato" panose="020F0502020204030203" pitchFamily="34" charset="77"/>
              </a:rPr>
              <a:t>In March of 1936, defying the Treaty of Versailles that ended World War One, Hitler brazenly sent 20,000 soldiers marching into the Rhineland, a strip of land that bordered France, Belgium, and the Netherlands that he claimed belonged to his country.</a:t>
            </a:r>
            <a:endParaRPr lang="en-US" sz="3600" dirty="0">
              <a:latin typeface="Garamond" panose="02020404030301010803" pitchFamily="18" charset="0"/>
            </a:endParaRPr>
          </a:p>
        </p:txBody>
      </p:sp>
      <p:sp>
        <p:nvSpPr>
          <p:cNvPr id="6" name="TextBox 5">
            <a:extLst>
              <a:ext uri="{FF2B5EF4-FFF2-40B4-BE49-F238E27FC236}">
                <a16:creationId xmlns:a16="http://schemas.microsoft.com/office/drawing/2014/main" id="{CE1483CC-9512-4940-848F-431E6759AF09}"/>
              </a:ext>
            </a:extLst>
          </p:cNvPr>
          <p:cNvSpPr txBox="1"/>
          <p:nvPr/>
        </p:nvSpPr>
        <p:spPr>
          <a:xfrm flipH="1">
            <a:off x="15215754" y="12257151"/>
            <a:ext cx="7730836"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i="1" dirty="0">
                <a:solidFill>
                  <a:schemeClr val="bg2"/>
                </a:solidFill>
                <a:latin typeface="Lato" panose="020F0502020204030203" pitchFamily="34" charset="77"/>
              </a:rPr>
              <a:t>Hitler in pre-WWII Germany</a:t>
            </a:r>
            <a:endPar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endParaRPr>
          </a:p>
        </p:txBody>
      </p:sp>
    </p:spTree>
    <p:extLst>
      <p:ext uri="{BB962C8B-B14F-4D97-AF65-F5344CB8AC3E}">
        <p14:creationId xmlns:p14="http://schemas.microsoft.com/office/powerpoint/2010/main" val="1722638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The So-called “Master Race”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3013938"/>
            <a:ext cx="1681998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rPr>
              <a:t>And worse—Hitler’s National Socialist Party, believed in a perverted form of the Aryan race that proclaimed Germans a “Master Race,” superior to all other people, enacted the Nuremberg Laws that denied citizenship to its own Jews. </a:t>
            </a:r>
          </a:p>
          <a:p>
            <a:pPr hangingPunct="1"/>
            <a:endParaRPr lang="en-US" sz="3600" dirty="0">
              <a:latin typeface="Lato" panose="020F0502020204030203" pitchFamily="34" charset="77"/>
            </a:endParaRPr>
          </a:p>
          <a:p>
            <a:pPr hangingPunct="1"/>
            <a:r>
              <a:rPr lang="en-US" sz="3600" dirty="0">
                <a:latin typeface="Lato" panose="020F0502020204030203" pitchFamily="34" charset="77"/>
              </a:rPr>
              <a:t>But it wasn’t just Jews that the Nazis wanted to “master.” It was every race</a:t>
            </a:r>
          </a:p>
          <a:p>
            <a:pPr hangingPunct="1"/>
            <a:r>
              <a:rPr lang="en-US" sz="3600" dirty="0">
                <a:latin typeface="Lato" panose="020F0502020204030203" pitchFamily="34" charset="77"/>
              </a:rPr>
              <a:t>— and that included Black people.</a:t>
            </a:r>
          </a:p>
        </p:txBody>
      </p:sp>
      <p:sp>
        <p:nvSpPr>
          <p:cNvPr id="9" name="TextBox 8">
            <a:extLst>
              <a:ext uri="{FF2B5EF4-FFF2-40B4-BE49-F238E27FC236}">
                <a16:creationId xmlns:a16="http://schemas.microsoft.com/office/drawing/2014/main" id="{6A590E53-442A-CC42-A614-B9C48D9135F7}"/>
              </a:ext>
            </a:extLst>
          </p:cNvPr>
          <p:cNvSpPr txBox="1"/>
          <p:nvPr/>
        </p:nvSpPr>
        <p:spPr>
          <a:xfrm>
            <a:off x="3798920" y="10321531"/>
            <a:ext cx="9310101" cy="26879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i="1" dirty="0">
                <a:solidFill>
                  <a:schemeClr val="bg2"/>
                </a:solidFill>
                <a:latin typeface="Lato" panose="020F0502020204030203" pitchFamily="34" charset="77"/>
              </a:rPr>
              <a:t>A fundamental purpose of National Socialism was the creation of a healthy, pure and beautiful race. They sought to raise children who believed in Germany and their leader, Hitler.</a:t>
            </a:r>
          </a:p>
          <a:p>
            <a:endParaRPr lang="en-US" i="1" dirty="0">
              <a:solidFill>
                <a:schemeClr val="bg2"/>
              </a:solidFill>
              <a:latin typeface="Lato" panose="020F0502020204030203" pitchFamily="34" charset="77"/>
            </a:endParaRPr>
          </a:p>
          <a:p>
            <a:r>
              <a:rPr lang="en-US" i="1" dirty="0">
                <a:solidFill>
                  <a:schemeClr val="bg2"/>
                </a:solidFill>
                <a:latin typeface="Lato" panose="020F0502020204030203" pitchFamily="34" charset="77"/>
              </a:rPr>
              <a:t>These propaganda posters represented the Nazi’s idealistic image of the master race to be developed through eugenics.</a:t>
            </a:r>
            <a:endPar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endParaRPr>
          </a:p>
        </p:txBody>
      </p:sp>
      <p:pic>
        <p:nvPicPr>
          <p:cNvPr id="11" name="Picture 10">
            <a:extLst>
              <a:ext uri="{FF2B5EF4-FFF2-40B4-BE49-F238E27FC236}">
                <a16:creationId xmlns:a16="http://schemas.microsoft.com/office/drawing/2014/main" id="{4F9047A5-9138-6447-9D1F-53B81B72F7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1830" y="6467707"/>
            <a:ext cx="4709517" cy="6643560"/>
          </a:xfrm>
          <a:prstGeom prst="rect">
            <a:avLst/>
          </a:prstGeom>
          <a:effectLst>
            <a:softEdge rad="127000"/>
          </a:effectLst>
        </p:spPr>
      </p:pic>
      <p:pic>
        <p:nvPicPr>
          <p:cNvPr id="15" name="Picture 14">
            <a:extLst>
              <a:ext uri="{FF2B5EF4-FFF2-40B4-BE49-F238E27FC236}">
                <a16:creationId xmlns:a16="http://schemas.microsoft.com/office/drawing/2014/main" id="{8AF34C18-92A4-804B-A240-EF485EEAFF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21347" y="6293866"/>
            <a:ext cx="4942615" cy="6817400"/>
          </a:xfrm>
          <a:prstGeom prst="rect">
            <a:avLst/>
          </a:prstGeom>
          <a:effectLst>
            <a:softEdge rad="254000"/>
          </a:effectLst>
        </p:spPr>
      </p:pic>
    </p:spTree>
    <p:extLst>
      <p:ext uri="{BB962C8B-B14F-4D97-AF65-F5344CB8AC3E}">
        <p14:creationId xmlns:p14="http://schemas.microsoft.com/office/powerpoint/2010/main" val="4046027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Joe Louis: The Brown Bomber</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7148945" y="2911402"/>
            <a:ext cx="936567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a:latin typeface="Lato" panose="020F0502020204030203" pitchFamily="34" charset="77"/>
              </a:rPr>
              <a:t>In 1935 (the year before the Berlin Olympics) a heavyweight boxer, born the grandson of slaves, struck a blow for freedom-seeking people everywhere. </a:t>
            </a:r>
          </a:p>
          <a:p>
            <a:pPr hangingPunct="1"/>
            <a:endParaRPr lang="en-US" sz="3600">
              <a:latin typeface="Lato" panose="020F0502020204030203" pitchFamily="34" charset="77"/>
            </a:endParaRPr>
          </a:p>
          <a:p>
            <a:pPr hangingPunct="1"/>
            <a:r>
              <a:rPr lang="en-US" sz="3600">
                <a:latin typeface="Lato" panose="020F0502020204030203" pitchFamily="34" charset="77"/>
              </a:rPr>
              <a:t>Nicknamed the Brown Bomber, Joe Louis knocked out former world heavyweight champion, Italian behemoth, Primo Carnera. Because it came on the heels of Italy’s invasion of Ethiopia, Louis's defeat of Carnera was seen as a victory for the international community, particularly among Black Americans sympathetic to an African country in its desperate fight for freedom. </a:t>
            </a:r>
          </a:p>
          <a:p>
            <a:pPr hangingPunct="1"/>
            <a:endParaRPr lang="en-US" sz="3600">
              <a:latin typeface="Lato" panose="020F0502020204030203" pitchFamily="34" charset="77"/>
            </a:endParaRPr>
          </a:p>
          <a:p>
            <a:pPr hangingPunct="1"/>
            <a:r>
              <a:rPr lang="en-US" sz="3600">
                <a:latin typeface="Lato" panose="020F0502020204030203" pitchFamily="34" charset="77"/>
              </a:rPr>
              <a:t>The Associated Press selected Louis as its 1935 “Athlete of the Year.”</a:t>
            </a:r>
          </a:p>
        </p:txBody>
      </p:sp>
      <p:pic>
        <p:nvPicPr>
          <p:cNvPr id="8" name="Picture 7">
            <a:extLst>
              <a:ext uri="{FF2B5EF4-FFF2-40B4-BE49-F238E27FC236}">
                <a16:creationId xmlns:a16="http://schemas.microsoft.com/office/drawing/2014/main" id="{6E2B0449-D252-DA48-BDFB-96CEEF4B37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35295" y="5015981"/>
            <a:ext cx="6099570" cy="7934399"/>
          </a:xfrm>
          <a:prstGeom prst="rect">
            <a:avLst/>
          </a:prstGeom>
          <a:effectLst>
            <a:softEdge rad="63500"/>
          </a:effectLst>
        </p:spPr>
      </p:pic>
      <p:pic>
        <p:nvPicPr>
          <p:cNvPr id="10" name="Picture 9">
            <a:extLst>
              <a:ext uri="{FF2B5EF4-FFF2-40B4-BE49-F238E27FC236}">
                <a16:creationId xmlns:a16="http://schemas.microsoft.com/office/drawing/2014/main" id="{E1F72D6E-938F-4C4C-9CF7-C589647FAA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8920" y="3086100"/>
            <a:ext cx="2730500" cy="7543800"/>
          </a:xfrm>
          <a:prstGeom prst="rect">
            <a:avLst/>
          </a:prstGeom>
        </p:spPr>
      </p:pic>
    </p:spTree>
    <p:extLst>
      <p:ext uri="{BB962C8B-B14F-4D97-AF65-F5344CB8AC3E}">
        <p14:creationId xmlns:p14="http://schemas.microsoft.com/office/powerpoint/2010/main" val="39109871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500"/>
                                        <p:tgtEl>
                                          <p:spTgt spid="5">
                                            <p:txEl>
                                              <p:pRg st="4" end="4"/>
                                            </p:txEl>
                                          </p:spTgt>
                                        </p:tgtEl>
                                      </p:cBhvr>
                                    </p:animEffect>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Jesse Owens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3216201"/>
            <a:ext cx="6908018"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But perhaps the AP should have taken a closer look at another African-American athlete who, a month before Louis’s knockout of </a:t>
            </a:r>
            <a:r>
              <a:rPr lang="en-US" sz="3600" dirty="0" err="1">
                <a:latin typeface="Lato" panose="020F0502020204030203" pitchFamily="34" charset="77"/>
              </a:rPr>
              <a:t>Carnera</a:t>
            </a:r>
            <a:r>
              <a:rPr lang="en-US" sz="3600" dirty="0">
                <a:latin typeface="Lato" panose="020F0502020204030203" pitchFamily="34" charset="77"/>
              </a:rPr>
              <a:t>, did something so remarkable it most likely will never be duplicated.</a:t>
            </a:r>
          </a:p>
        </p:txBody>
      </p:sp>
      <p:pic>
        <p:nvPicPr>
          <p:cNvPr id="9" name="Picture 8">
            <a:extLst>
              <a:ext uri="{FF2B5EF4-FFF2-40B4-BE49-F238E27FC236}">
                <a16:creationId xmlns:a16="http://schemas.microsoft.com/office/drawing/2014/main" id="{7FEFCFA5-DF16-394B-86A6-4DD7365749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0" y="508000"/>
            <a:ext cx="9931400" cy="12700000"/>
          </a:xfrm>
          <a:prstGeom prst="rect">
            <a:avLst/>
          </a:prstGeom>
          <a:effectLst>
            <a:softEdge rad="190500"/>
          </a:effectLst>
        </p:spPr>
      </p:pic>
    </p:spTree>
    <p:extLst>
      <p:ext uri="{BB962C8B-B14F-4D97-AF65-F5344CB8AC3E}">
        <p14:creationId xmlns:p14="http://schemas.microsoft.com/office/powerpoint/2010/main" val="282066503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out)">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Jesse Owens’ Amazing College Championship</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3003819"/>
            <a:ext cx="1663099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At the Big Ten championships on May 25, 1935, Ohio State University track star, 21-year-old Jesse Owens, set five world records and equaled a sixth—all in 45 minutes! The Alabama native and now Cleveland resident tied the world mark in the 100-yard dash and then set records in the long jump, 220-yard and 200-meter dashes and 220-yard and 200-meter low hurdles.</a:t>
            </a:r>
          </a:p>
        </p:txBody>
      </p:sp>
      <p:pic>
        <p:nvPicPr>
          <p:cNvPr id="6" name="Picture 5">
            <a:extLst>
              <a:ext uri="{FF2B5EF4-FFF2-40B4-BE49-F238E27FC236}">
                <a16:creationId xmlns:a16="http://schemas.microsoft.com/office/drawing/2014/main" id="{C62DF33B-C98B-6B40-B4F9-A2638B12D0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04476" y="5679052"/>
            <a:ext cx="8699918" cy="7044517"/>
          </a:xfrm>
          <a:prstGeom prst="rect">
            <a:avLst/>
          </a:prstGeom>
          <a:effectLst>
            <a:softEdge rad="127000"/>
          </a:effectLst>
        </p:spPr>
      </p:pic>
      <p:sp>
        <p:nvSpPr>
          <p:cNvPr id="7" name="TextBox 6">
            <a:extLst>
              <a:ext uri="{FF2B5EF4-FFF2-40B4-BE49-F238E27FC236}">
                <a16:creationId xmlns:a16="http://schemas.microsoft.com/office/drawing/2014/main" id="{9C91928A-2735-5743-95BC-DA856465D3F8}"/>
              </a:ext>
            </a:extLst>
          </p:cNvPr>
          <p:cNvSpPr txBox="1"/>
          <p:nvPr/>
        </p:nvSpPr>
        <p:spPr>
          <a:xfrm>
            <a:off x="3798919" y="11581702"/>
            <a:ext cx="9671752"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i="1" dirty="0">
                <a:solidFill>
                  <a:schemeClr val="bg2"/>
                </a:solidFill>
                <a:latin typeface="Lato" panose="020F0502020204030203" pitchFamily="34" charset="77"/>
              </a:rPr>
              <a:t>Jesse Owens at the Big Ten Conference Track and Field meet at the University of Michigan in Ann Arbor, Mich., May 25, 1935</a:t>
            </a:r>
            <a:endParaRPr kumimoji="0" lang="en-US" sz="2800" i="1" u="none" strike="noStrike" cap="none" spc="0" normalizeH="0" baseline="0" dirty="0">
              <a:ln>
                <a:noFill/>
              </a:ln>
              <a:solidFill>
                <a:schemeClr val="bg2"/>
              </a:solidFill>
              <a:effectLst/>
              <a:uFillTx/>
              <a:latin typeface="Lato" panose="020F0502020204030203" pitchFamily="34" charset="77"/>
              <a:sym typeface="Bodoni SvtyTwo ITC TT-Book"/>
            </a:endParaRPr>
          </a:p>
        </p:txBody>
      </p:sp>
      <p:sp>
        <p:nvSpPr>
          <p:cNvPr id="2" name="TextBox 1">
            <a:extLst>
              <a:ext uri="{FF2B5EF4-FFF2-40B4-BE49-F238E27FC236}">
                <a16:creationId xmlns:a16="http://schemas.microsoft.com/office/drawing/2014/main" id="{5F6B272D-EADF-8744-8C56-AF5555CA43C5}"/>
              </a:ext>
            </a:extLst>
          </p:cNvPr>
          <p:cNvSpPr txBox="1"/>
          <p:nvPr/>
        </p:nvSpPr>
        <p:spPr>
          <a:xfrm>
            <a:off x="3798919" y="6298488"/>
            <a:ext cx="9671753" cy="39805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latin typeface="Lato" panose="020F0502020204030203" pitchFamily="34" charset="77"/>
              </a:rPr>
              <a:t>Following that astonishing performance, Owens, honored by Cleveland as its “Goodwill Ambassador” to the world, was ready to lead the U. S. Olympic Team to Berlin, a team of 359 athletes that included a record-number 46 women, 18 African Americans and seven Jews as well as a full-blooded Native American.</a:t>
            </a:r>
          </a:p>
        </p:txBody>
      </p:sp>
    </p:spTree>
    <p:extLst>
      <p:ext uri="{BB962C8B-B14F-4D97-AF65-F5344CB8AC3E}">
        <p14:creationId xmlns:p14="http://schemas.microsoft.com/office/powerpoint/2010/main" val="619645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98920" y="1458849"/>
            <a:ext cx="18299080" cy="1100215"/>
          </a:xfrm>
          <a:prstGeom prst="rect">
            <a:avLst/>
          </a:prstGeom>
        </p:spPr>
        <p:txBody>
          <a:bodyPr anchor="t">
            <a:noAutofit/>
          </a:bodyPr>
          <a:lstStyle/>
          <a:p>
            <a:pPr>
              <a:lnSpc>
                <a:spcPts val="7640"/>
              </a:lnSpc>
              <a:spcAft>
                <a:spcPts val="600"/>
              </a:spcAft>
            </a:pPr>
            <a:r>
              <a:rPr lang="en-US" sz="7200" dirty="0"/>
              <a:t>A Call to Boycott the Olympics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935907"/>
            <a:ext cx="19571073" cy="12948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rPr>
              <a:t>Before the Americans arrived in Berlin, two things occurred. One almost derailed the United States from sending a team and the other broke the hearts of people all across the country.</a:t>
            </a:r>
          </a:p>
          <a:p>
            <a:pPr hangingPunct="1"/>
            <a:endParaRPr lang="en-US" sz="3600" dirty="0">
              <a:latin typeface="Lato" panose="020F0502020204030203" pitchFamily="34" charset="77"/>
            </a:endParaRPr>
          </a:p>
        </p:txBody>
      </p:sp>
      <p:pic>
        <p:nvPicPr>
          <p:cNvPr id="6" name="Picture 5">
            <a:extLst>
              <a:ext uri="{FF2B5EF4-FFF2-40B4-BE49-F238E27FC236}">
                <a16:creationId xmlns:a16="http://schemas.microsoft.com/office/drawing/2014/main" id="{FA383044-E999-4846-961F-34674503B4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82745" y="4789479"/>
            <a:ext cx="7398327" cy="5308985"/>
          </a:xfrm>
          <a:prstGeom prst="rect">
            <a:avLst/>
          </a:prstGeom>
          <a:effectLst>
            <a:softEdge rad="127000"/>
          </a:effectLst>
        </p:spPr>
      </p:pic>
      <p:sp>
        <p:nvSpPr>
          <p:cNvPr id="7" name="TextBox 6">
            <a:extLst>
              <a:ext uri="{FF2B5EF4-FFF2-40B4-BE49-F238E27FC236}">
                <a16:creationId xmlns:a16="http://schemas.microsoft.com/office/drawing/2014/main" id="{3AD249CB-C289-0F46-A016-0D4E860E8808}"/>
              </a:ext>
            </a:extLst>
          </p:cNvPr>
          <p:cNvSpPr txBox="1"/>
          <p:nvPr/>
        </p:nvSpPr>
        <p:spPr>
          <a:xfrm>
            <a:off x="3798920" y="4789479"/>
            <a:ext cx="11286055" cy="481157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400" dirty="0">
                <a:latin typeface="Lato" panose="020F0502020204030203" pitchFamily="34" charset="77"/>
              </a:rPr>
              <a:t>The first was a call to boycott the Olympics because of Germany’s treatment of its Jewish people. The second, which took place 42 days before the opening ceremony, saw Joe Louis knocked out by German Max Schmeling, the former heavyweight champion of the world, but, most importantly, a Nazi symbol of Aryan supremacy. It was Louis’s first loss after 24 wins. Schmeling was seen as a hero back home, in Germany, because his knockout proved the theory that Germans were indeed the “Master Race.” </a:t>
            </a:r>
          </a:p>
        </p:txBody>
      </p:sp>
      <p:sp>
        <p:nvSpPr>
          <p:cNvPr id="8" name="TextBox 7">
            <a:extLst>
              <a:ext uri="{FF2B5EF4-FFF2-40B4-BE49-F238E27FC236}">
                <a16:creationId xmlns:a16="http://schemas.microsoft.com/office/drawing/2014/main" id="{BF8D243A-15A3-3845-8AAA-743A975818B9}"/>
              </a:ext>
            </a:extLst>
          </p:cNvPr>
          <p:cNvSpPr txBox="1"/>
          <p:nvPr/>
        </p:nvSpPr>
        <p:spPr>
          <a:xfrm>
            <a:off x="3798920" y="10475307"/>
            <a:ext cx="19321692" cy="21954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400" dirty="0">
                <a:latin typeface="Lato" panose="020F0502020204030203" pitchFamily="34" charset="77"/>
              </a:rPr>
              <a:t>Meanwhile, even as the call to boycott the Berlin Olympics gained momentum, the president of the American Olympic Committee, Avery Brundage, convinced Americans that the German government had assured him all athletes would be welcomed and treated with fairness. Whether this statement was true or not is still debated among Olympic historians. </a:t>
            </a:r>
            <a:r>
              <a:rPr lang="en-US" sz="3400" b="1" dirty="0">
                <a:latin typeface="Lato" panose="020F0502020204030203" pitchFamily="34" charset="77"/>
              </a:rPr>
              <a:t>The boycott was called off.</a:t>
            </a:r>
          </a:p>
        </p:txBody>
      </p:sp>
    </p:spTree>
    <p:extLst>
      <p:ext uri="{BB962C8B-B14F-4D97-AF65-F5344CB8AC3E}">
        <p14:creationId xmlns:p14="http://schemas.microsoft.com/office/powerpoint/2010/main" val="3484638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Curriculum HS">
      <a:majorFont>
        <a:latin typeface="Garamond"/>
        <a:ea typeface="Bodoni SvtyTwo ITC TT-Bold"/>
        <a:cs typeface="Bodoni SvtyTwo ITC TT-Bold"/>
      </a:majorFont>
      <a:minorFont>
        <a:latin typeface="Lato"/>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     Powerpoint Presentation" id="{813EE0E7-93E7-CE4E-869A-E4759684CAEA}" vid="{D94C5021-445D-1A4F-AD2D-51E34FF53E35}"/>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4045</Words>
  <Application>Microsoft Office PowerPoint</Application>
  <PresentationFormat>Custom</PresentationFormat>
  <Paragraphs>221</Paragraphs>
  <Slides>30</Slides>
  <Notes>29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Arial</vt:lpstr>
      <vt:lpstr>Bodoni SvtyTwo ITC TT-Bold</vt:lpstr>
      <vt:lpstr>Bodoni SvtyTwo ITC TT-Book</vt:lpstr>
      <vt:lpstr>Garamond</vt:lpstr>
      <vt:lpstr>Helvetica Neue</vt:lpstr>
      <vt:lpstr>Helvetica Neue Medium</vt:lpstr>
      <vt:lpstr>Lato</vt:lpstr>
      <vt:lpstr>Lato Regular</vt:lpstr>
      <vt:lpstr>Lato-Light</vt:lpstr>
      <vt:lpstr>21_BasicWhite</vt:lpstr>
      <vt:lpstr>Berlin Olympics     Americans  Show Up Germany’s So-called Master Race</vt:lpstr>
      <vt:lpstr>Berlin Olympics     Americans  Show Up Germany’s  So-called Master Race</vt:lpstr>
      <vt:lpstr>A Watershed Moment for African-American Athletes</vt:lpstr>
      <vt:lpstr>Worldwide Turmoil</vt:lpstr>
      <vt:lpstr>The So-called “Master Race”</vt:lpstr>
      <vt:lpstr>Joe Louis: The Brown Bomber</vt:lpstr>
      <vt:lpstr>Jesse Owens</vt:lpstr>
      <vt:lpstr>Jesse Owens’ Amazing College Championship</vt:lpstr>
      <vt:lpstr>A Call to Boycott the Olympics</vt:lpstr>
      <vt:lpstr>Off  to Germany!</vt:lpstr>
      <vt:lpstr>Opening Fanfare</vt:lpstr>
      <vt:lpstr>Opening Fanfare</vt:lpstr>
      <vt:lpstr>Refusal to Bow the Flag to the Fuhrer</vt:lpstr>
      <vt:lpstr>Hitler Greets the Medal Winners</vt:lpstr>
      <vt:lpstr>Americans Sweep the High Jump</vt:lpstr>
      <vt:lpstr>Hitler Leaves the Stadium  </vt:lpstr>
      <vt:lpstr>The Bellamy Salute</vt:lpstr>
      <vt:lpstr>American Athletes Heat up the Track</vt:lpstr>
      <vt:lpstr>Congratulate All or None</vt:lpstr>
      <vt:lpstr>The “Sepia  Squad”</vt:lpstr>
      <vt:lpstr>Jesse Owens Makes a Friend</vt:lpstr>
      <vt:lpstr>Jesse Owens: Victorious</vt:lpstr>
      <vt:lpstr>More Wins… </vt:lpstr>
      <vt:lpstr>… and a Stumble</vt:lpstr>
      <vt:lpstr>Controversy over Jewish Runners</vt:lpstr>
      <vt:lpstr>Owens Offers his Place</vt:lpstr>
      <vt:lpstr>American Triumph</vt:lpstr>
      <vt:lpstr>American Triumph</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2024-06-12T18:45:56Z</dcterms:created>
  <dcterms:modified xsi:type="dcterms:W3CDTF">2024-06-26T21:09:52Z</dcterms:modified>
  <cp:category/>
</cp:coreProperties>
</file>