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74" r:id="rId9"/>
    <p:sldId id="275" r:id="rId10"/>
    <p:sldId id="276" r:id="rId11"/>
    <p:sldId id="277" r:id="rId12"/>
    <p:sldId id="278" r:id="rId13"/>
    <p:sldId id="279" r:id="rId14"/>
    <p:sldId id="280" r:id="rId15"/>
    <p:sldId id="281" r:id="rId16"/>
    <p:sldId id="282" r:id="rId17"/>
    <p:sldId id="283" r:id="rId18"/>
    <p:sldId id="272" r:id="rId19"/>
    <p:sldId id="284" r:id="rId20"/>
  </p:sldIdLst>
  <p:sldSz cx="24384000" cy="13716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4" roundtripDataSignature="AMtx7mgEO01rXB4JdDiP+JAaSLPH9u94j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1"/>
  </p:normalViewPr>
  <p:slideViewPr>
    <p:cSldViewPr snapToGrid="0" snapToObjects="1">
      <p:cViewPr varScale="1">
        <p:scale>
          <a:sx n="41" d="100"/>
          <a:sy n="41" d="100"/>
        </p:scale>
        <p:origin x="691" y="38"/>
      </p:cViewPr>
      <p:guideLst>
        <p:guide orient="horz" pos="432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slide" Target="slides/slide18.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2200" b="0" i="0" u="none" strike="noStrike" cap="none">
                <a:latin typeface="Helvetica Neue"/>
                <a:ea typeface="Helvetica Neue"/>
                <a:cs typeface="Helvetica Neue"/>
                <a:sym typeface="Helvetica Neue"/>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5" name="Google Shape;65;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dirty="0">
              <a:latin typeface="Arial" panose="020B060402020202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0663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2477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1443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8683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4355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4484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592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2734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endParaRPr sz="4000" dirty="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73" name="Google Shape;7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Philadelphia City Hall, 2006, by Jeffrey M. </a:t>
            </a:r>
            <a:r>
              <a:rPr lang="en-US" dirty="0" err="1">
                <a:latin typeface="Arial" panose="020B0604020202020204" pitchFamily="34" charset="0"/>
                <a:cs typeface="Arial" panose="020B0604020202020204" pitchFamily="34" charset="0"/>
              </a:rPr>
              <a:t>Vinocur</a:t>
            </a: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dirty="0">
                <a:latin typeface="Arial" panose="020B0604020202020204" pitchFamily="34" charset="0"/>
                <a:cs typeface="Arial" panose="020B0604020202020204" pitchFamily="34" charset="0"/>
              </a:rPr>
              <a:t>https://en.wikipedia.org/wiki/File:Philadelphia_City_Hall_(from_Art_Museum).JPG</a:t>
            </a:r>
            <a:endParaRPr dirty="0">
              <a:latin typeface="Arial" panose="020B0604020202020204" pitchFamily="34" charset="0"/>
              <a:cs typeface="Arial" panose="020B0604020202020204" pitchFamily="34" charset="0"/>
            </a:endParaRPr>
          </a:p>
        </p:txBody>
      </p:sp>
      <p:sp>
        <p:nvSpPr>
          <p:cNvPr id="81" name="Google Shape;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90" name="Google Shape;9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98" name="Google Shape;9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7: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05" name="Google Shape;10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637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4" name="Google Shape;11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5095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userDrawn="1">
  <p:cSld name="TITLE">
    <p:spTree>
      <p:nvGrpSpPr>
        <p:cNvPr id="1" name="Shape 9"/>
        <p:cNvGrpSpPr/>
        <p:nvPr/>
      </p:nvGrpSpPr>
      <p:grpSpPr>
        <a:xfrm>
          <a:off x="0" y="0"/>
          <a:ext cx="0" cy="0"/>
          <a:chOff x="0" y="0"/>
          <a:chExt cx="0" cy="0"/>
        </a:xfrm>
      </p:grpSpPr>
      <p:sp>
        <p:nvSpPr>
          <p:cNvPr id="11" name="Google Shape;11;p29"/>
          <p:cNvSpPr txBox="1">
            <a:spLocks noGrp="1"/>
          </p:cNvSpPr>
          <p:nvPr>
            <p:ph type="title"/>
          </p:nvPr>
        </p:nvSpPr>
        <p:spPr>
          <a:xfrm>
            <a:off x="5320244" y="1209275"/>
            <a:ext cx="17173996" cy="1264450"/>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313653"/>
              </a:buClr>
              <a:buSzPts val="7000"/>
              <a:buFont typeface="Bodoni"/>
              <a:buNone/>
              <a:defRPr sz="7200" b="1">
                <a:solidFill>
                  <a:schemeClr val="bg2">
                    <a:lumMod val="50000"/>
                  </a:schemeClr>
                </a:solidFill>
                <a:latin typeface="Arial" panose="020B0604020202020204" pitchFamily="34" charset="0"/>
                <a:ea typeface="Arial" panose="020B0604020202020204" pitchFamily="34" charset="0"/>
                <a:cs typeface="Arial" panose="020B0604020202020204" pitchFamily="34" charset="0"/>
                <a:sym typeface="Bodoni"/>
              </a:defRPr>
            </a:lvl1pPr>
            <a:lvl2pPr lvl="1" algn="l">
              <a:lnSpc>
                <a:spcPct val="80000"/>
              </a:lnSpc>
              <a:spcBef>
                <a:spcPts val="0"/>
              </a:spcBef>
              <a:spcAft>
                <a:spcPts val="0"/>
              </a:spcAft>
              <a:buClr>
                <a:srgbClr val="AE4844"/>
              </a:buClr>
              <a:buSzPts val="1800"/>
              <a:buNone/>
              <a:defRPr/>
            </a:lvl2pPr>
            <a:lvl3pPr lvl="2" algn="l">
              <a:lnSpc>
                <a:spcPct val="80000"/>
              </a:lnSpc>
              <a:spcBef>
                <a:spcPts val="0"/>
              </a:spcBef>
              <a:spcAft>
                <a:spcPts val="0"/>
              </a:spcAft>
              <a:buClr>
                <a:srgbClr val="AE4844"/>
              </a:buClr>
              <a:buSzPts val="1800"/>
              <a:buNone/>
              <a:defRPr/>
            </a:lvl3pPr>
            <a:lvl4pPr lvl="3" algn="l">
              <a:lnSpc>
                <a:spcPct val="80000"/>
              </a:lnSpc>
              <a:spcBef>
                <a:spcPts val="0"/>
              </a:spcBef>
              <a:spcAft>
                <a:spcPts val="0"/>
              </a:spcAft>
              <a:buClr>
                <a:srgbClr val="AE4844"/>
              </a:buClr>
              <a:buSzPts val="1800"/>
              <a:buNone/>
              <a:defRPr/>
            </a:lvl4pPr>
            <a:lvl5pPr lvl="4" algn="l">
              <a:lnSpc>
                <a:spcPct val="80000"/>
              </a:lnSpc>
              <a:spcBef>
                <a:spcPts val="0"/>
              </a:spcBef>
              <a:spcAft>
                <a:spcPts val="0"/>
              </a:spcAft>
              <a:buClr>
                <a:srgbClr val="AE4844"/>
              </a:buClr>
              <a:buSzPts val="1800"/>
              <a:buNone/>
              <a:defRPr/>
            </a:lvl5pPr>
            <a:lvl6pPr lvl="5" algn="l">
              <a:lnSpc>
                <a:spcPct val="80000"/>
              </a:lnSpc>
              <a:spcBef>
                <a:spcPts val="0"/>
              </a:spcBef>
              <a:spcAft>
                <a:spcPts val="0"/>
              </a:spcAft>
              <a:buClr>
                <a:srgbClr val="AE4844"/>
              </a:buClr>
              <a:buSzPts val="1800"/>
              <a:buNone/>
              <a:defRPr/>
            </a:lvl6pPr>
            <a:lvl7pPr lvl="6" algn="l">
              <a:lnSpc>
                <a:spcPct val="80000"/>
              </a:lnSpc>
              <a:spcBef>
                <a:spcPts val="0"/>
              </a:spcBef>
              <a:spcAft>
                <a:spcPts val="0"/>
              </a:spcAft>
              <a:buClr>
                <a:srgbClr val="AE4844"/>
              </a:buClr>
              <a:buSzPts val="1800"/>
              <a:buNone/>
              <a:defRPr/>
            </a:lvl7pPr>
            <a:lvl8pPr lvl="7" algn="l">
              <a:lnSpc>
                <a:spcPct val="80000"/>
              </a:lnSpc>
              <a:spcBef>
                <a:spcPts val="0"/>
              </a:spcBef>
              <a:spcAft>
                <a:spcPts val="0"/>
              </a:spcAft>
              <a:buClr>
                <a:srgbClr val="AE4844"/>
              </a:buClr>
              <a:buSzPts val="1800"/>
              <a:buNone/>
              <a:defRPr/>
            </a:lvl8pPr>
            <a:lvl9pPr lvl="8" algn="l">
              <a:lnSpc>
                <a:spcPct val="80000"/>
              </a:lnSpc>
              <a:spcBef>
                <a:spcPts val="0"/>
              </a:spcBef>
              <a:spcAft>
                <a:spcPts val="0"/>
              </a:spcAft>
              <a:buClr>
                <a:srgbClr val="AE4844"/>
              </a:buClr>
              <a:buSzPts val="1800"/>
              <a:buNone/>
              <a:defRPr/>
            </a:lvl9pPr>
          </a:lstStyle>
          <a:p>
            <a:endParaRPr dirty="0"/>
          </a:p>
        </p:txBody>
      </p:sp>
      <p:sp>
        <p:nvSpPr>
          <p:cNvPr id="12" name="Google Shape;12;p29"/>
          <p:cNvSpPr txBox="1">
            <a:spLocks noGrp="1"/>
          </p:cNvSpPr>
          <p:nvPr>
            <p:ph type="body" idx="2"/>
          </p:nvPr>
        </p:nvSpPr>
        <p:spPr>
          <a:xfrm>
            <a:off x="6015188" y="2977895"/>
            <a:ext cx="16479052" cy="1905001"/>
          </a:xfrm>
          <a:prstGeom prst="rect">
            <a:avLst/>
          </a:prstGeom>
          <a:noFill/>
          <a:ln>
            <a:noFill/>
          </a:ln>
        </p:spPr>
        <p:txBody>
          <a:bodyPr spcFirstLastPara="1" wrap="square" lIns="50800" tIns="50800" rIns="50800" bIns="50800" anchor="t" anchorCtr="0">
            <a:normAutofit/>
          </a:bodyPr>
          <a:lstStyle>
            <a:lvl1pPr marL="457200" lvl="0" indent="-228600" algn="l">
              <a:lnSpc>
                <a:spcPct val="100000"/>
              </a:lnSpc>
              <a:spcBef>
                <a:spcPts val="0"/>
              </a:spcBef>
              <a:spcAft>
                <a:spcPts val="0"/>
              </a:spcAft>
              <a:buClr>
                <a:srgbClr val="AE4844"/>
              </a:buClr>
              <a:buSzPts val="3000"/>
              <a:buFont typeface="Lato Light"/>
              <a:buNone/>
              <a:defRPr sz="3600">
                <a:solidFill>
                  <a:schemeClr val="bg2">
                    <a:lumMod val="50000"/>
                  </a:schemeClr>
                </a:solidFill>
                <a:latin typeface="Arial" panose="020B0604020202020204" pitchFamily="34" charset="0"/>
                <a:ea typeface="Calibri" panose="020F0502020204030204" pitchFamily="34" charset="0"/>
                <a:cs typeface="Arial" panose="020B0604020202020204" pitchFamily="34" charset="0"/>
                <a:sym typeface="Lato Light"/>
              </a:defRPr>
            </a:lvl1pPr>
            <a:lvl2pPr marL="914400" lvl="1"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2pPr>
            <a:lvl3pPr marL="1371600" lvl="2"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3pPr>
            <a:lvl4pPr marL="1828800" lvl="3"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4pPr>
            <a:lvl5pPr marL="2286000" lvl="4" indent="-228600" algn="l">
              <a:lnSpc>
                <a:spcPct val="100000"/>
              </a:lnSpc>
              <a:spcBef>
                <a:spcPts val="0"/>
              </a:spcBef>
              <a:spcAft>
                <a:spcPts val="0"/>
              </a:spcAft>
              <a:buClr>
                <a:srgbClr val="AE4844"/>
              </a:buClr>
              <a:buSzPts val="3000"/>
              <a:buFont typeface="Lato Light"/>
              <a:buNone/>
              <a:defRPr sz="3000">
                <a:solidFill>
                  <a:srgbClr val="AE4844"/>
                </a:solidFill>
                <a:latin typeface="Lato Light"/>
                <a:ea typeface="Lato Light"/>
                <a:cs typeface="Lato Light"/>
                <a:sym typeface="Lato Light"/>
              </a:defRPr>
            </a:lvl5pPr>
            <a:lvl6pPr marL="2743200" lvl="5" indent="-369189" algn="l">
              <a:lnSpc>
                <a:spcPct val="150000"/>
              </a:lnSpc>
              <a:spcBef>
                <a:spcPts val="0"/>
              </a:spcBef>
              <a:spcAft>
                <a:spcPts val="0"/>
              </a:spcAft>
              <a:buClr>
                <a:srgbClr val="5E5E5E"/>
              </a:buClr>
              <a:buSzPts val="2214"/>
              <a:buChar char="•"/>
              <a:defRPr/>
            </a:lvl6pPr>
            <a:lvl7pPr marL="3200400" lvl="6" indent="-369189" algn="l">
              <a:lnSpc>
                <a:spcPct val="150000"/>
              </a:lnSpc>
              <a:spcBef>
                <a:spcPts val="0"/>
              </a:spcBef>
              <a:spcAft>
                <a:spcPts val="0"/>
              </a:spcAft>
              <a:buClr>
                <a:srgbClr val="5E5E5E"/>
              </a:buClr>
              <a:buSzPts val="2214"/>
              <a:buChar char="•"/>
              <a:defRPr/>
            </a:lvl7pPr>
            <a:lvl8pPr marL="3657600" lvl="7" indent="-369189" algn="l">
              <a:lnSpc>
                <a:spcPct val="150000"/>
              </a:lnSpc>
              <a:spcBef>
                <a:spcPts val="0"/>
              </a:spcBef>
              <a:spcAft>
                <a:spcPts val="0"/>
              </a:spcAft>
              <a:buClr>
                <a:srgbClr val="5E5E5E"/>
              </a:buClr>
              <a:buSzPts val="2214"/>
              <a:buChar char="•"/>
              <a:defRPr/>
            </a:lvl8pPr>
            <a:lvl9pPr marL="4114800" lvl="8" indent="-369189" algn="l">
              <a:lnSpc>
                <a:spcPct val="150000"/>
              </a:lnSpc>
              <a:spcBef>
                <a:spcPts val="0"/>
              </a:spcBef>
              <a:spcAft>
                <a:spcPts val="0"/>
              </a:spcAft>
              <a:buClr>
                <a:srgbClr val="5E5E5E"/>
              </a:buClr>
              <a:buSzPts val="2214"/>
              <a:buChar char="•"/>
              <a:defRPr/>
            </a:lvl9pPr>
          </a:lstStyle>
          <a:p>
            <a:endParaRPr dirty="0"/>
          </a:p>
        </p:txBody>
      </p:sp>
      <p:sp>
        <p:nvSpPr>
          <p:cNvPr id="17" name="TextBox 16">
            <a:extLst>
              <a:ext uri="{FF2B5EF4-FFF2-40B4-BE49-F238E27FC236}">
                <a16:creationId xmlns:a16="http://schemas.microsoft.com/office/drawing/2014/main" id="{C9E7DB99-C5D6-C94C-B1C0-D1546C404216}"/>
              </a:ext>
            </a:extLst>
          </p:cNvPr>
          <p:cNvSpPr txBox="1"/>
          <p:nvPr userDrawn="1"/>
        </p:nvSpPr>
        <p:spPr>
          <a:xfrm>
            <a:off x="1268507" y="11452417"/>
            <a:ext cx="1756047" cy="1815882"/>
          </a:xfrm>
          <a:prstGeom prst="rect">
            <a:avLst/>
          </a:prstGeom>
          <a:noFill/>
        </p:spPr>
        <p:txBody>
          <a:bodyPr wrap="square" rtlCol="0">
            <a:spAutoFit/>
          </a:bodyPr>
          <a:lstStyle/>
          <a:p>
            <a:pPr algn="ctr"/>
            <a:r>
              <a:rPr lang="en-US" sz="2800" b="1" dirty="0">
                <a:solidFill>
                  <a:schemeClr val="tx1"/>
                </a:solidFill>
                <a:latin typeface="Arial" panose="020B0604020202020204" pitchFamily="34" charset="0"/>
              </a:rPr>
              <a:t>Lessons for </a:t>
            </a:r>
          </a:p>
          <a:p>
            <a:pPr algn="ctr"/>
            <a:r>
              <a:rPr lang="en-US" sz="2800" b="1" dirty="0">
                <a:solidFill>
                  <a:schemeClr val="tx1"/>
                </a:solidFill>
                <a:latin typeface="Arial" panose="020B0604020202020204" pitchFamily="34" charset="0"/>
              </a:rPr>
              <a:t>Grade School</a:t>
            </a:r>
          </a:p>
        </p:txBody>
      </p:sp>
      <p:pic>
        <p:nvPicPr>
          <p:cNvPr id="10" name="Picture 9">
            <a:extLst>
              <a:ext uri="{FF2B5EF4-FFF2-40B4-BE49-F238E27FC236}">
                <a16:creationId xmlns:a16="http://schemas.microsoft.com/office/drawing/2014/main" id="{A6323D55-94BE-4794-9A84-5143227C9CD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32181" y="-23964"/>
            <a:ext cx="4636070" cy="13739964"/>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1206500" y="1079500"/>
            <a:ext cx="21971000" cy="1433163"/>
          </a:xfrm>
          <a:prstGeom prst="rect">
            <a:avLst/>
          </a:prstGeom>
          <a:noFill/>
          <a:ln>
            <a:noFill/>
          </a:ln>
        </p:spPr>
        <p:txBody>
          <a:bodyPr spcFirstLastPara="1" wrap="square" lIns="50800" tIns="50800" rIns="50800" bIns="50800" anchor="t" anchorCtr="0">
            <a:normAutofit/>
          </a:bodyPr>
          <a:lstStyle>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endParaRPr dirty="0"/>
          </a:p>
        </p:txBody>
      </p:sp>
      <p:sp>
        <p:nvSpPr>
          <p:cNvPr id="7" name="Google Shape;7;p28"/>
          <p:cNvSpPr txBox="1">
            <a:spLocks noGrp="1"/>
          </p:cNvSpPr>
          <p:nvPr>
            <p:ph type="body" idx="1"/>
          </p:nvPr>
        </p:nvSpPr>
        <p:spPr>
          <a:xfrm>
            <a:off x="1206500" y="4248504"/>
            <a:ext cx="21971000" cy="8256012"/>
          </a:xfrm>
          <a:prstGeom prst="rect">
            <a:avLst/>
          </a:prstGeom>
          <a:noFill/>
          <a:ln>
            <a:noFill/>
          </a:ln>
        </p:spPr>
        <p:txBody>
          <a:bodyPr spcFirstLastPara="1" wrap="square" lIns="50800" tIns="50800" rIns="50800" bIns="50800" anchor="t" anchorCtr="0">
            <a:normAutofit/>
          </a:bodyPr>
          <a:lstStyle>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endParaRPr dirty="0"/>
          </a:p>
        </p:txBody>
      </p:sp>
      <p:sp>
        <p:nvSpPr>
          <p:cNvPr id="8" name="Google Shape;8;p28"/>
          <p:cNvSpPr txBox="1">
            <a:spLocks noGrp="1"/>
          </p:cNvSpPr>
          <p:nvPr>
            <p:ph type="sldNum" idx="12"/>
          </p:nvPr>
        </p:nvSpPr>
        <p:spPr>
          <a:xfrm>
            <a:off x="12001499" y="12799009"/>
            <a:ext cx="368505" cy="656590"/>
          </a:xfrm>
          <a:prstGeom prst="rect">
            <a:avLst/>
          </a:prstGeom>
          <a:noFill/>
          <a:ln>
            <a:noFill/>
          </a:ln>
        </p:spPr>
        <p:txBody>
          <a:bodyPr spcFirstLastPara="1" wrap="square" lIns="50800" tIns="50800" rIns="50800" bIns="50800" anchor="b" anchorCtr="0">
            <a:spAutoFit/>
          </a:bodyPr>
          <a:lstStyle>
            <a:lvl1pPr marL="0" marR="0" lvl="0"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Helvetica Neue"/>
              </a:defRPr>
            </a:lvl1pPr>
            <a:lvl2pPr marL="0" marR="0" lvl="1"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1800"/>
              <a:buFont typeface="Helvetica Neue"/>
              <a:buNone/>
              <a:defRPr sz="1800" b="0" i="0" u="none" strike="noStrike" cap="none">
                <a:solidFill>
                  <a:srgbClr val="000000"/>
                </a:solidFill>
                <a:latin typeface="Helvetica Neue"/>
                <a:ea typeface="Helvetica Neue"/>
                <a:cs typeface="Helvetica Neue"/>
                <a:sym typeface="Helvetica Neue"/>
              </a:defRPr>
            </a:lvl9pPr>
          </a:lstStyle>
          <a:p>
            <a:fld id="{00000000-1234-1234-1234-123412341234}" type="slidenum">
              <a:rPr lang="en-US" smtClean="0"/>
              <a:pPr/>
              <a:t>‹#›</a:t>
            </a:fld>
            <a:endParaRPr lang="en-US" dirty="0"/>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
          <p:cNvSpPr txBox="1">
            <a:spLocks noGrp="1"/>
          </p:cNvSpPr>
          <p:nvPr>
            <p:ph type="ctrTitle" idx="4294967295"/>
          </p:nvPr>
        </p:nvSpPr>
        <p:spPr>
          <a:xfrm>
            <a:off x="5486400" y="914400"/>
            <a:ext cx="17225381" cy="1100215"/>
          </a:xfrm>
          <a:prstGeom prst="rect">
            <a:avLst/>
          </a:prstGeom>
          <a:noFill/>
          <a:ln>
            <a:noFill/>
          </a:ln>
        </p:spPr>
        <p:txBody>
          <a:bodyPr spcFirstLastPara="1" wrap="square" lIns="50800" tIns="50800" rIns="50800" bIns="50800" anchor="t" anchorCtr="0">
            <a:noAutofit/>
          </a:bodyPr>
          <a:lstStyle/>
          <a:p>
            <a:pPr marL="0" marR="0" lvl="0" indent="0" algn="l" rtl="0">
              <a:lnSpc>
                <a:spcPct val="106111"/>
              </a:lnSpc>
              <a:spcBef>
                <a:spcPts val="0"/>
              </a:spcBef>
              <a:spcAft>
                <a:spcPts val="0"/>
              </a:spcAft>
              <a:buClr>
                <a:srgbClr val="313653"/>
              </a:buClr>
              <a:buSzPts val="7200"/>
              <a:buFont typeface="Bodoni"/>
              <a:buNone/>
            </a:pPr>
            <a:r>
              <a:rPr lang="en-US" sz="7200" b="1" i="0" u="none" strike="noStrike" cap="none" dirty="0">
                <a:solidFill>
                  <a:schemeClr val="bg2">
                    <a:lumMod val="50000"/>
                  </a:schemeClr>
                </a:solidFill>
                <a:latin typeface="Arial" panose="020B0604020202020204" pitchFamily="34" charset="0"/>
                <a:ea typeface="Bodoni"/>
                <a:cs typeface="Arial" panose="020B0604020202020204" pitchFamily="34" charset="0"/>
                <a:sym typeface="Bodoni"/>
              </a:rPr>
              <a:t>Bob Woodson </a:t>
            </a: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&amp; </a:t>
            </a:r>
            <a:b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b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The Woodson Principles</a:t>
            </a:r>
            <a:r>
              <a:rPr lang="en-US" sz="7200" b="1" i="0" u="none" strike="noStrike" cap="none" dirty="0">
                <a:solidFill>
                  <a:schemeClr val="bg2">
                    <a:lumMod val="50000"/>
                  </a:schemeClr>
                </a:solidFill>
                <a:latin typeface="Arial" panose="020B0604020202020204" pitchFamily="34" charset="0"/>
                <a:ea typeface="Bodoni"/>
                <a:cs typeface="Arial" panose="020B0604020202020204" pitchFamily="34" charset="0"/>
                <a:sym typeface="Bodoni"/>
              </a:rPr>
              <a:t> </a:t>
            </a:r>
            <a:br>
              <a:rPr lang="en-US" sz="7000" b="1" i="0" u="none" strike="noStrike" cap="none" dirty="0">
                <a:solidFill>
                  <a:schemeClr val="bg2">
                    <a:lumMod val="50000"/>
                  </a:schemeClr>
                </a:solidFill>
                <a:latin typeface="Arial" panose="020B0604020202020204" pitchFamily="34" charset="0"/>
                <a:ea typeface="Bodoni"/>
                <a:cs typeface="Arial" panose="020B0604020202020204" pitchFamily="34" charset="0"/>
                <a:sym typeface="Bodoni"/>
              </a:rPr>
            </a:br>
            <a:endParaRPr sz="7000" b="1" i="0" u="none" strike="noStrike" cap="none" dirty="0">
              <a:solidFill>
                <a:schemeClr val="bg2">
                  <a:lumMod val="50000"/>
                </a:schemeClr>
              </a:solidFill>
              <a:latin typeface="Arial" panose="020B0604020202020204" pitchFamily="34" charset="0"/>
              <a:ea typeface="Bodoni"/>
              <a:cs typeface="Arial" panose="020B0604020202020204" pitchFamily="34" charset="0"/>
              <a:sym typeface="Bodoni"/>
            </a:endParaRPr>
          </a:p>
        </p:txBody>
      </p:sp>
      <p:pic>
        <p:nvPicPr>
          <p:cNvPr id="3" name="Picture 2">
            <a:extLst>
              <a:ext uri="{FF2B5EF4-FFF2-40B4-BE49-F238E27FC236}">
                <a16:creationId xmlns:a16="http://schemas.microsoft.com/office/drawing/2014/main" id="{33F0069F-52DF-492A-8850-C7D960468E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0" y="4258406"/>
            <a:ext cx="10817492" cy="7727955"/>
          </a:xfrm>
          <a:prstGeom prst="rect">
            <a:avLst/>
          </a:prstGeom>
          <a:effectLst>
            <a:softEdge rad="63500"/>
          </a:effectLst>
        </p:spPr>
      </p:pic>
      <p:sp>
        <p:nvSpPr>
          <p:cNvPr id="6" name="TextBox 5">
            <a:extLst>
              <a:ext uri="{FF2B5EF4-FFF2-40B4-BE49-F238E27FC236}">
                <a16:creationId xmlns:a16="http://schemas.microsoft.com/office/drawing/2014/main" id="{8497A517-2E66-4716-9EFD-678DCF8D4002}"/>
              </a:ext>
            </a:extLst>
          </p:cNvPr>
          <p:cNvSpPr txBox="1"/>
          <p:nvPr/>
        </p:nvSpPr>
        <p:spPr>
          <a:xfrm>
            <a:off x="6460386" y="4258406"/>
            <a:ext cx="2155371"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b="1" dirty="0">
                <a:solidFill>
                  <a:schemeClr val="tx2">
                    <a:lumMod val="10000"/>
                  </a:schemeClr>
                </a:solidFill>
                <a:latin typeface="Arial" panose="020B0604020202020204" pitchFamily="34" charset="0"/>
                <a:cs typeface="Arial" panose="020B0604020202020204" pitchFamily="34" charset="0"/>
              </a:rPr>
              <a:t>b. 1937</a:t>
            </a:r>
            <a:r>
              <a:rPr lang="en-US" sz="4000" dirty="0">
                <a:solidFill>
                  <a:schemeClr val="tx2">
                    <a:lumMod val="10000"/>
                  </a:schemeClr>
                </a:solidFill>
                <a:latin typeface="Arial" panose="020B0604020202020204" pitchFamily="34" charset="0"/>
                <a:cs typeface="Arial" panose="020B0604020202020204" pitchFamily="34" charset="0"/>
              </a:rPr>
              <a:t> </a:t>
            </a:r>
          </a:p>
          <a:p>
            <a:pPr marL="0" marR="0" indent="0" algn="l" defTabSz="2438338" rtl="0" fontAlgn="auto" latinLnBrk="0" hangingPunct="0">
              <a:lnSpc>
                <a:spcPct val="100000"/>
              </a:lnSpc>
              <a:spcBef>
                <a:spcPts val="0"/>
              </a:spcBef>
              <a:spcAft>
                <a:spcPts val="0"/>
              </a:spcAft>
              <a:buClrTx/>
              <a:buSzTx/>
              <a:buFontTx/>
              <a:buNone/>
              <a:tabLst/>
            </a:pPr>
            <a:endParaRPr kumimoji="0" lang="en-US" sz="28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8" name="Lorem ipsum…">
            <a:extLst>
              <a:ext uri="{FF2B5EF4-FFF2-40B4-BE49-F238E27FC236}">
                <a16:creationId xmlns:a16="http://schemas.microsoft.com/office/drawing/2014/main" id="{976C0741-2CC6-4DA1-A544-07E0E601466B}"/>
              </a:ext>
            </a:extLst>
          </p:cNvPr>
          <p:cNvSpPr txBox="1"/>
          <p:nvPr/>
        </p:nvSpPr>
        <p:spPr>
          <a:xfrm>
            <a:off x="6460386" y="5759062"/>
            <a:ext cx="4755010" cy="56981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1" spcCol="1017907"/>
          <a:lstStyle/>
          <a:p>
            <a:r>
              <a:rPr lang="en-US" sz="3600" dirty="0">
                <a:solidFill>
                  <a:schemeClr val="tx2">
                    <a:lumMod val="10000"/>
                  </a:schemeClr>
                </a:solidFill>
                <a:latin typeface="Arial" panose="020B0604020202020204" pitchFamily="34" charset="0"/>
                <a:cs typeface="Arial" panose="020B0604020202020204" pitchFamily="34" charset="0"/>
              </a:rPr>
              <a:t>Entrepreneurship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Grassroots Leadership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Community Growth</a:t>
            </a:r>
          </a:p>
          <a:p>
            <a:pPr>
              <a:lnSpc>
                <a:spcPct val="200000"/>
              </a:lnSpc>
            </a:pP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Timeless Principles</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7" name="Google Shape;289;p3">
            <a:extLst>
              <a:ext uri="{FF2B5EF4-FFF2-40B4-BE49-F238E27FC236}">
                <a16:creationId xmlns:a16="http://schemas.microsoft.com/office/drawing/2014/main" id="{0546936E-A486-4870-80DC-50AFDCBC2553}"/>
              </a:ext>
            </a:extLst>
          </p:cNvPr>
          <p:cNvSpPr txBox="1"/>
          <p:nvPr/>
        </p:nvSpPr>
        <p:spPr>
          <a:xfrm>
            <a:off x="12284149" y="11986361"/>
            <a:ext cx="10633194" cy="964367"/>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Robert “Bob” L. Woodson, Sr. at the Woodson Center headquarters in Washington, D.C. in 2021.</a:t>
            </a:r>
            <a:endParaRPr sz="2800" b="0"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pic>
        <p:nvPicPr>
          <p:cNvPr id="9" name="Picture 8">
            <a:extLst>
              <a:ext uri="{FF2B5EF4-FFF2-40B4-BE49-F238E27FC236}">
                <a16:creationId xmlns:a16="http://schemas.microsoft.com/office/drawing/2014/main" id="{738BDAD4-5B51-4A5A-A40C-E7C37672828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949646" y="13121768"/>
            <a:ext cx="1434353" cy="5942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486400" y="2376218"/>
            <a:ext cx="8698523" cy="3609102"/>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Look for and learn from people who overcome challenges and keep a positive attitude. Find the ones who have managed to succeed even in the most difficult situations and see what the secret is to their success.</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Resilience</a:t>
            </a:r>
            <a:endParaRPr lang="en-US" sz="7200"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270629C-90D1-4F2A-AB52-F7772A437DB1}"/>
              </a:ext>
            </a:extLst>
          </p:cNvPr>
          <p:cNvPicPr>
            <a:picLocks noChangeAspect="1"/>
          </p:cNvPicPr>
          <p:nvPr/>
        </p:nvPicPr>
        <p:blipFill>
          <a:blip r:embed="rId3"/>
          <a:stretch>
            <a:fillRect/>
          </a:stretch>
        </p:blipFill>
        <p:spPr>
          <a:xfrm>
            <a:off x="15444014" y="2376218"/>
            <a:ext cx="8075204" cy="10264341"/>
          </a:xfrm>
          <a:prstGeom prst="rect">
            <a:avLst/>
          </a:prstGeom>
          <a:effectLst>
            <a:softEdge rad="63500"/>
          </a:effectLst>
        </p:spPr>
      </p:pic>
      <p:sp>
        <p:nvSpPr>
          <p:cNvPr id="9" name="Google Shape;95;p5">
            <a:extLst>
              <a:ext uri="{FF2B5EF4-FFF2-40B4-BE49-F238E27FC236}">
                <a16:creationId xmlns:a16="http://schemas.microsoft.com/office/drawing/2014/main" id="{D56F8DE2-5C83-4C49-A611-2D4849A861F8}"/>
              </a:ext>
            </a:extLst>
          </p:cNvPr>
          <p:cNvSpPr txBox="1"/>
          <p:nvPr/>
        </p:nvSpPr>
        <p:spPr>
          <a:xfrm>
            <a:off x="5486400" y="9031458"/>
            <a:ext cx="12221135" cy="2308324"/>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Who is the most positive person you know?</a:t>
            </a:r>
          </a:p>
          <a:p>
            <a:pPr lvl="0" algn="ctr"/>
            <a:endParaRPr lang="en-US" sz="3800" b="1" dirty="0">
              <a:solidFill>
                <a:srgbClr val="FFFFFF"/>
              </a:solidFill>
              <a:latin typeface="Arial" panose="020B0604020202020204" pitchFamily="34" charset="0"/>
            </a:endParaRPr>
          </a:p>
          <a:p>
            <a:pPr lvl="0" algn="ctr"/>
            <a:r>
              <a:rPr lang="en-US" sz="3800" b="1" dirty="0">
                <a:solidFill>
                  <a:srgbClr val="FFFFFF"/>
                </a:solidFill>
                <a:latin typeface="Arial" panose="020B0604020202020204" pitchFamily="34" charset="0"/>
              </a:rPr>
              <a:t>What helps you keep going when things are hard?</a:t>
            </a:r>
          </a:p>
        </p:txBody>
      </p:sp>
      <p:sp>
        <p:nvSpPr>
          <p:cNvPr id="10" name="Google Shape;289;p3">
            <a:extLst>
              <a:ext uri="{FF2B5EF4-FFF2-40B4-BE49-F238E27FC236}">
                <a16:creationId xmlns:a16="http://schemas.microsoft.com/office/drawing/2014/main" id="{A9A21F83-32BB-49EE-8922-A87CDB841437}"/>
              </a:ext>
            </a:extLst>
          </p:cNvPr>
          <p:cNvSpPr txBox="1"/>
          <p:nvPr/>
        </p:nvSpPr>
        <p:spPr>
          <a:xfrm>
            <a:off x="5486401" y="6810761"/>
            <a:ext cx="8698522" cy="1395254"/>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Track and Field Olympian Alice Coachman, who at the 1948 games became the first Black woman to win Olympic Gold, with her medal in the 1990s.</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113443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 name="Picture 10">
            <a:extLst>
              <a:ext uri="{FF2B5EF4-FFF2-40B4-BE49-F238E27FC236}">
                <a16:creationId xmlns:a16="http://schemas.microsoft.com/office/drawing/2014/main" id="{C11807C5-E0AB-4FB7-8648-01C95D5B8B49}"/>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5475217" y="5784112"/>
            <a:ext cx="12291237" cy="5571460"/>
          </a:xfrm>
          <a:prstGeom prst="rect">
            <a:avLst/>
          </a:prstGeom>
          <a:effectLst>
            <a:softEdge rad="63500"/>
          </a:effectLst>
        </p:spPr>
      </p:pic>
      <p:sp>
        <p:nvSpPr>
          <p:cNvPr id="116" name="Google Shape;116;p9"/>
          <p:cNvSpPr txBox="1">
            <a:spLocks noGrp="1"/>
          </p:cNvSpPr>
          <p:nvPr>
            <p:ph type="subTitle" idx="4294967295"/>
          </p:nvPr>
        </p:nvSpPr>
        <p:spPr>
          <a:xfrm>
            <a:off x="5486400" y="2295580"/>
            <a:ext cx="15849600" cy="3207566"/>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The best people to help others through hard times are people who have been in similar circumstances. </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Knowing someone else who has achieved what you are working for can give you the confidence to believe you can do it, too!</a:t>
            </a: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Witness</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14079332" y="10693355"/>
            <a:ext cx="8639990" cy="1138773"/>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Do you have a hero or role model ?</a:t>
            </a:r>
          </a:p>
        </p:txBody>
      </p:sp>
      <p:sp>
        <p:nvSpPr>
          <p:cNvPr id="13" name="Google Shape;289;p3">
            <a:extLst>
              <a:ext uri="{FF2B5EF4-FFF2-40B4-BE49-F238E27FC236}">
                <a16:creationId xmlns:a16="http://schemas.microsoft.com/office/drawing/2014/main" id="{CF7A6C04-88A6-45D9-AC11-DD92F6E2DF45}"/>
              </a:ext>
            </a:extLst>
          </p:cNvPr>
          <p:cNvSpPr txBox="1"/>
          <p:nvPr/>
        </p:nvSpPr>
        <p:spPr>
          <a:xfrm>
            <a:off x="18209215" y="5784112"/>
            <a:ext cx="4510107" cy="3118803"/>
          </a:xfrm>
          <a:prstGeom prst="rect">
            <a:avLst/>
          </a:prstGeom>
          <a:noFill/>
          <a:ln>
            <a:noFill/>
          </a:ln>
        </p:spPr>
        <p:txBody>
          <a:bodyPr spcFirstLastPara="1" wrap="square" lIns="50800" tIns="50800" rIns="50800" bIns="50800" anchor="ctr" anchorCtr="0">
            <a:spAutoFit/>
          </a:bodyPr>
          <a:lstStyle/>
          <a:p>
            <a:pPr marL="0" marR="0" lvl="0" indent="0"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Bob Woodson listens to remarks from tenants’ rights advocate Kimi Gray, who successfully helped public housing residents earn the right to buy their homes in the 1980s.</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229125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486400" y="2493164"/>
            <a:ext cx="7737231" cy="1799700"/>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It only takes a few people to have a big impact on a community. Find the people with the best and most original ideas and help them make their ideas a reality to help everyone around them.</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Innovation</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5486400" y="7293935"/>
            <a:ext cx="8639990" cy="2308324"/>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Do you know anyone who has started a business or a program to help his or her community? </a:t>
            </a:r>
          </a:p>
        </p:txBody>
      </p:sp>
      <p:pic>
        <p:nvPicPr>
          <p:cNvPr id="3" name="Picture 2">
            <a:extLst>
              <a:ext uri="{FF2B5EF4-FFF2-40B4-BE49-F238E27FC236}">
                <a16:creationId xmlns:a16="http://schemas.microsoft.com/office/drawing/2014/main" id="{84FFFD90-716B-4E47-9D06-DBC769A592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535822" y="1786270"/>
            <a:ext cx="9249658" cy="11015330"/>
          </a:xfrm>
          <a:prstGeom prst="rect">
            <a:avLst/>
          </a:prstGeom>
          <a:effectLst>
            <a:softEdge rad="38100"/>
          </a:effectLst>
        </p:spPr>
      </p:pic>
      <p:sp>
        <p:nvSpPr>
          <p:cNvPr id="10" name="Google Shape;289;p3">
            <a:extLst>
              <a:ext uri="{FF2B5EF4-FFF2-40B4-BE49-F238E27FC236}">
                <a16:creationId xmlns:a16="http://schemas.microsoft.com/office/drawing/2014/main" id="{B6AD4940-BC73-495D-B70D-D8FF7EE10FF5}"/>
              </a:ext>
            </a:extLst>
          </p:cNvPr>
          <p:cNvSpPr txBox="1"/>
          <p:nvPr/>
        </p:nvSpPr>
        <p:spPr>
          <a:xfrm>
            <a:off x="7130143" y="11406346"/>
            <a:ext cx="6996247" cy="1395254"/>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NASA mathematician Katherine Johnson, whose calculations helped astronauts launch into space and land on the moon.</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1013521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5" name="Picture 4">
            <a:extLst>
              <a:ext uri="{FF2B5EF4-FFF2-40B4-BE49-F238E27FC236}">
                <a16:creationId xmlns:a16="http://schemas.microsoft.com/office/drawing/2014/main" id="{801B04EE-12F8-4B75-B55C-05FC4949AD5B}"/>
              </a:ext>
            </a:extLst>
          </p:cNvPr>
          <p:cNvPicPr>
            <a:picLocks noChangeAspect="1"/>
          </p:cNvPicPr>
          <p:nvPr/>
        </p:nvPicPr>
        <p:blipFill>
          <a:blip r:embed="rId3"/>
          <a:stretch>
            <a:fillRect/>
          </a:stretch>
        </p:blipFill>
        <p:spPr>
          <a:xfrm>
            <a:off x="12192000" y="5347868"/>
            <a:ext cx="10736226" cy="7812017"/>
          </a:xfrm>
          <a:prstGeom prst="rect">
            <a:avLst/>
          </a:prstGeom>
          <a:effectLst>
            <a:softEdge rad="63500"/>
          </a:effectLst>
        </p:spPr>
      </p:pic>
      <p:sp>
        <p:nvSpPr>
          <p:cNvPr id="116" name="Google Shape;116;p9"/>
          <p:cNvSpPr txBox="1">
            <a:spLocks noGrp="1"/>
          </p:cNvSpPr>
          <p:nvPr>
            <p:ph type="subTitle" idx="4294967295"/>
          </p:nvPr>
        </p:nvSpPr>
        <p:spPr>
          <a:xfrm>
            <a:off x="5492089" y="2450242"/>
            <a:ext cx="17436137" cy="2461999"/>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You can learn nothing from studying failure except how to create failure. People are inspired to improve when they can see a goal that is possible, instead of just a problem to be avoided. Give people tools to work towards their dreams. Then, look for ways to celebrate even small steps forward.</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Inspiration</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5497778" y="6858000"/>
            <a:ext cx="8639990" cy="2893100"/>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chemeClr val="tx1"/>
                </a:solidFill>
                <a:latin typeface="Arial" panose="020B0604020202020204" pitchFamily="34" charset="0"/>
              </a:rPr>
              <a:t>Is there someone you have learned about that helps you believe in yourself and encourages </a:t>
            </a:r>
          </a:p>
          <a:p>
            <a:pPr lvl="0" algn="ctr"/>
            <a:r>
              <a:rPr lang="en-US" sz="3800" b="1" dirty="0">
                <a:solidFill>
                  <a:schemeClr val="tx1"/>
                </a:solidFill>
                <a:latin typeface="Arial" panose="020B0604020202020204" pitchFamily="34" charset="0"/>
              </a:rPr>
              <a:t>you to dream big?</a:t>
            </a:r>
          </a:p>
        </p:txBody>
      </p:sp>
    </p:spTree>
    <p:extLst>
      <p:ext uri="{BB962C8B-B14F-4D97-AF65-F5344CB8AC3E}">
        <p14:creationId xmlns:p14="http://schemas.microsoft.com/office/powerpoint/2010/main" val="85158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7" name="Google Shape;175;p28">
            <a:extLst>
              <a:ext uri="{FF2B5EF4-FFF2-40B4-BE49-F238E27FC236}">
                <a16:creationId xmlns:a16="http://schemas.microsoft.com/office/drawing/2014/main" id="{4B1363B7-D010-4B31-8B8B-5CD64D54F21F}"/>
              </a:ext>
            </a:extLst>
          </p:cNvPr>
          <p:cNvPicPr preferRelativeResize="0">
            <a:picLocks noChangeAspect="1"/>
          </p:cNvPicPr>
          <p:nvPr/>
        </p:nvPicPr>
        <p:blipFill rotWithShape="1">
          <a:blip r:embed="rId3" cstate="screen">
            <a:extLst>
              <a:ext uri="{28A0092B-C50C-407E-A947-70E740481C1C}">
                <a14:useLocalDpi xmlns:a14="http://schemas.microsoft.com/office/drawing/2010/main"/>
              </a:ext>
            </a:extLst>
          </a:blip>
          <a:srcRect l="5392"/>
          <a:stretch/>
        </p:blipFill>
        <p:spPr>
          <a:xfrm>
            <a:off x="12801600" y="5196716"/>
            <a:ext cx="10696129" cy="7200848"/>
          </a:xfrm>
          <a:prstGeom prst="rect">
            <a:avLst/>
          </a:prstGeom>
          <a:noFill/>
          <a:ln>
            <a:noFill/>
          </a:ln>
          <a:effectLst>
            <a:softEdge rad="127000"/>
          </a:effectLst>
        </p:spPr>
      </p:pic>
      <p:sp>
        <p:nvSpPr>
          <p:cNvPr id="116" name="Google Shape;116;p9"/>
          <p:cNvSpPr txBox="1">
            <a:spLocks noGrp="1"/>
          </p:cNvSpPr>
          <p:nvPr>
            <p:ph type="subTitle" idx="4294967295"/>
          </p:nvPr>
        </p:nvSpPr>
        <p:spPr>
          <a:xfrm>
            <a:off x="5486400" y="2285053"/>
            <a:ext cx="18011329" cy="2641225"/>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No one should be made to feel worthless as a condition for receiving help. It doesn’t help to do everything for someone; it is better to let them work for and earn what they achieve.  Never do more for them than they are willing to do for themselves. A person should be given the opportunity to give in return for what they receive.</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Agency</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5486400" y="6127947"/>
            <a:ext cx="8639990" cy="3477875"/>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chemeClr val="tx1"/>
                </a:solidFill>
                <a:latin typeface="Arial" panose="020B0604020202020204" pitchFamily="34" charset="0"/>
              </a:rPr>
              <a:t>Have you ever asked someone for help and had them do everything for you instead of showing you how to do it yourself?  How did that make you feel?</a:t>
            </a:r>
          </a:p>
        </p:txBody>
      </p:sp>
      <p:sp>
        <p:nvSpPr>
          <p:cNvPr id="10" name="Google Shape;289;p3">
            <a:extLst>
              <a:ext uri="{FF2B5EF4-FFF2-40B4-BE49-F238E27FC236}">
                <a16:creationId xmlns:a16="http://schemas.microsoft.com/office/drawing/2014/main" id="{A112266C-DCBC-4DE2-805A-5DF45C7A5BEC}"/>
              </a:ext>
            </a:extLst>
          </p:cNvPr>
          <p:cNvSpPr txBox="1"/>
          <p:nvPr/>
        </p:nvSpPr>
        <p:spPr>
          <a:xfrm>
            <a:off x="5486400" y="10537054"/>
            <a:ext cx="6869723" cy="1826141"/>
          </a:xfrm>
          <a:prstGeom prst="rect">
            <a:avLst/>
          </a:prstGeom>
          <a:noFill/>
          <a:ln>
            <a:noFill/>
          </a:ln>
        </p:spPr>
        <p:txBody>
          <a:bodyPr spcFirstLastPara="1" wrap="square" lIns="50800" tIns="50800" rIns="50800" bIns="50800" anchor="ctr" anchorCtr="0">
            <a:spAutoFit/>
          </a:bodyPr>
          <a:lstStyle/>
          <a:p>
            <a:pPr marL="0" marR="0" lvl="0" indent="0" algn="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Mural of Benjamin Banneker and his friend and patron, Andrew Ellicott, surveying the territory for the District of Columbia.</a:t>
            </a:r>
          </a:p>
          <a:p>
            <a:pPr marL="0" marR="0" lvl="0" indent="0" algn="r" rtl="0">
              <a:lnSpc>
                <a:spcPct val="100000"/>
              </a:lnSpc>
              <a:spcBef>
                <a:spcPts val="0"/>
              </a:spcBef>
              <a:spcAft>
                <a:spcPts val="0"/>
              </a:spcAft>
              <a:buClr>
                <a:srgbClr val="545454"/>
              </a:buClr>
              <a:buSzPts val="2800"/>
              <a:buFont typeface="Lato Light"/>
              <a:buNone/>
            </a:pPr>
            <a:r>
              <a:rPr lang="en-US" sz="2000" i="1" dirty="0">
                <a:solidFill>
                  <a:schemeClr val="dk2"/>
                </a:solidFill>
                <a:latin typeface="Arial" panose="020B0604020202020204" pitchFamily="34" charset="0"/>
                <a:ea typeface="Lato Light"/>
                <a:cs typeface="Arial" panose="020B0604020202020204" pitchFamily="34" charset="0"/>
                <a:sym typeface="Lato Light"/>
              </a:rPr>
              <a:t>William A Smith / Banneker-Douglass Museum</a:t>
            </a:r>
            <a:r>
              <a:rPr lang="en-US" sz="2800" dirty="0">
                <a:solidFill>
                  <a:schemeClr val="dk2"/>
                </a:solidFill>
                <a:latin typeface="Arial" panose="020B0604020202020204" pitchFamily="34" charset="0"/>
                <a:ea typeface="Lato Light"/>
                <a:cs typeface="Arial" panose="020B0604020202020204" pitchFamily="34" charset="0"/>
                <a:sym typeface="Lato Light"/>
              </a:rPr>
              <a:t>.</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32911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507285" y="2274732"/>
            <a:ext cx="16580485" cy="1425398"/>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Make it easy for everyone who needs help to get it. Support small, positive change. Help people make the most of the opportunities presented to them.</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Access</a:t>
            </a:r>
            <a:endParaRPr lang="en-US" sz="7200"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83D5526-A346-4125-8807-A0E978BDECB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5486399" y="3868892"/>
            <a:ext cx="11430000" cy="7572375"/>
          </a:xfrm>
          <a:prstGeom prst="rect">
            <a:avLst/>
          </a:prstGeom>
          <a:effectLst>
            <a:softEdge rad="63500"/>
          </a:effectLst>
        </p:spPr>
      </p:pic>
      <p:sp>
        <p:nvSpPr>
          <p:cNvPr id="9" name="Google Shape;95;p5">
            <a:extLst>
              <a:ext uri="{FF2B5EF4-FFF2-40B4-BE49-F238E27FC236}">
                <a16:creationId xmlns:a16="http://schemas.microsoft.com/office/drawing/2014/main" id="{D56F8DE2-5C83-4C49-A611-2D4849A861F8}"/>
              </a:ext>
            </a:extLst>
          </p:cNvPr>
          <p:cNvSpPr txBox="1"/>
          <p:nvPr/>
        </p:nvSpPr>
        <p:spPr>
          <a:xfrm>
            <a:off x="13797527" y="7655080"/>
            <a:ext cx="8639990" cy="1723549"/>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chemeClr val="tx1"/>
                </a:solidFill>
                <a:latin typeface="Arial" panose="020B0604020202020204" pitchFamily="34" charset="0"/>
              </a:rPr>
              <a:t>What are some obstacles that can keep people from accessing help?</a:t>
            </a:r>
          </a:p>
        </p:txBody>
      </p:sp>
      <p:sp>
        <p:nvSpPr>
          <p:cNvPr id="8" name="Google Shape;289;p3">
            <a:extLst>
              <a:ext uri="{FF2B5EF4-FFF2-40B4-BE49-F238E27FC236}">
                <a16:creationId xmlns:a16="http://schemas.microsoft.com/office/drawing/2014/main" id="{35EC6B8B-A0BB-4710-BAD4-72F0F6AA10D2}"/>
              </a:ext>
            </a:extLst>
          </p:cNvPr>
          <p:cNvSpPr txBox="1"/>
          <p:nvPr/>
        </p:nvSpPr>
        <p:spPr>
          <a:xfrm>
            <a:off x="6406115" y="11441267"/>
            <a:ext cx="9590567" cy="1395254"/>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Bob Woodson and local leaders at a ribbon-cutting ceremony in Lowndes County, Alabama during the Center’s rural poverty initiative, early 2000s.</a:t>
            </a:r>
            <a:endParaRPr sz="2800" b="0"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3445744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3" name="Picture 2">
            <a:extLst>
              <a:ext uri="{FF2B5EF4-FFF2-40B4-BE49-F238E27FC236}">
                <a16:creationId xmlns:a16="http://schemas.microsoft.com/office/drawing/2014/main" id="{58392E1B-199E-4FA4-B2D3-5991E1F61F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6400" y="2458989"/>
            <a:ext cx="7742183" cy="10342611"/>
          </a:xfrm>
          <a:prstGeom prst="rect">
            <a:avLst/>
          </a:prstGeom>
          <a:effectLst>
            <a:softEdge rad="63500"/>
          </a:effectLst>
        </p:spPr>
      </p:pic>
      <p:sp>
        <p:nvSpPr>
          <p:cNvPr id="116" name="Google Shape;116;p9"/>
          <p:cNvSpPr txBox="1">
            <a:spLocks noGrp="1"/>
          </p:cNvSpPr>
          <p:nvPr>
            <p:ph type="subTitle" idx="4294967295"/>
          </p:nvPr>
        </p:nvSpPr>
        <p:spPr>
          <a:xfrm>
            <a:off x="13715999" y="2458989"/>
            <a:ext cx="8612372" cy="4388653"/>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Love and respect others, even when it’s difficult. Look past the problems people face to the possibilities and potential inside them. Be free of bitterness, regret, and uncertainty about the future.</a:t>
            </a: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Grace</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C10EBCFA-4B56-43B4-9317-13000EA2A53E}"/>
              </a:ext>
            </a:extLst>
          </p:cNvPr>
          <p:cNvSpPr txBox="1"/>
          <p:nvPr/>
        </p:nvSpPr>
        <p:spPr>
          <a:xfrm>
            <a:off x="13715999" y="7238686"/>
            <a:ext cx="8639990" cy="3477875"/>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Why can it be difficult to forgive people, even those we love? </a:t>
            </a:r>
          </a:p>
          <a:p>
            <a:pPr lvl="0" algn="ctr"/>
            <a:endParaRPr lang="en-US" sz="3800" b="1" dirty="0">
              <a:solidFill>
                <a:srgbClr val="FFFFFF"/>
              </a:solidFill>
              <a:latin typeface="Arial" panose="020B0604020202020204" pitchFamily="34" charset="0"/>
            </a:endParaRPr>
          </a:p>
          <a:p>
            <a:pPr lvl="0" algn="ctr"/>
            <a:r>
              <a:rPr lang="en-US" sz="3800" b="1" dirty="0">
                <a:solidFill>
                  <a:srgbClr val="FFFFFF"/>
                </a:solidFill>
                <a:latin typeface="Arial" panose="020B0604020202020204" pitchFamily="34" charset="0"/>
              </a:rPr>
              <a:t>What good comes from looking past others’ failing?</a:t>
            </a:r>
          </a:p>
        </p:txBody>
      </p:sp>
      <p:sp>
        <p:nvSpPr>
          <p:cNvPr id="11" name="Google Shape;197;p26">
            <a:extLst>
              <a:ext uri="{FF2B5EF4-FFF2-40B4-BE49-F238E27FC236}">
                <a16:creationId xmlns:a16="http://schemas.microsoft.com/office/drawing/2014/main" id="{79FF2146-08B9-48D7-BE7F-D1F19A046104}"/>
              </a:ext>
            </a:extLst>
          </p:cNvPr>
          <p:cNvSpPr txBox="1">
            <a:spLocks/>
          </p:cNvSpPr>
          <p:nvPr/>
        </p:nvSpPr>
        <p:spPr>
          <a:xfrm>
            <a:off x="13715998" y="11107606"/>
            <a:ext cx="9237787" cy="1693994"/>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L="457200" marR="0" lvl="0"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1pPr>
            <a:lvl2pPr marL="914400" marR="0" lvl="1"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2pPr>
            <a:lvl3pPr marL="1371600" marR="0" lvl="2"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3pPr>
            <a:lvl4pPr marL="1828800" marR="0" lvl="3"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4pPr>
            <a:lvl5pPr marL="2286000" marR="0" lvl="4"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5pPr>
            <a:lvl6pPr marL="2743200" marR="0" lvl="5"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6pPr>
            <a:lvl7pPr marL="3200400" marR="0" lvl="6" indent="-384810"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7pPr>
            <a:lvl8pPr marL="3657600" marR="0" lvl="7"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8pPr>
            <a:lvl9pPr marL="4114800" marR="0" lvl="8" indent="-384809" algn="l" rtl="0">
              <a:lnSpc>
                <a:spcPct val="150000"/>
              </a:lnSpc>
              <a:spcBef>
                <a:spcPts val="0"/>
              </a:spcBef>
              <a:spcAft>
                <a:spcPts val="0"/>
              </a:spcAft>
              <a:buClr>
                <a:srgbClr val="5E5E5E"/>
              </a:buClr>
              <a:buSzPts val="2460"/>
              <a:buFont typeface="Lato"/>
              <a:buChar char="•"/>
              <a:defRPr sz="2000" b="0" i="0" u="none" strike="noStrike" cap="none">
                <a:solidFill>
                  <a:srgbClr val="5E5E5E"/>
                </a:solidFill>
                <a:latin typeface="Lato"/>
                <a:ea typeface="Lato"/>
                <a:cs typeface="Lato"/>
                <a:sym typeface="Lato"/>
              </a:defRPr>
            </a:lvl9pPr>
          </a:lstStyle>
          <a:p>
            <a:pPr marL="0" indent="0">
              <a:lnSpc>
                <a:spcPct val="100000"/>
              </a:lnSpc>
              <a:buClr>
                <a:srgbClr val="AE4844"/>
              </a:buClr>
              <a:buSzPts val="3600"/>
              <a:buNone/>
            </a:pPr>
            <a:r>
              <a:rPr lang="en-US" sz="2800" dirty="0">
                <a:latin typeface="+mn-lt"/>
              </a:rPr>
              <a:t>Philanthropist, millionaire real-estate investor, and freed slave Biddy Mason. Painting by Elizabeth </a:t>
            </a:r>
            <a:r>
              <a:rPr lang="en-US" sz="2800" dirty="0" err="1">
                <a:latin typeface="+mn-lt"/>
              </a:rPr>
              <a:t>Colomba</a:t>
            </a:r>
            <a:r>
              <a:rPr lang="en-US" sz="2800" dirty="0">
                <a:latin typeface="+mn-lt"/>
              </a:rPr>
              <a:t>, 2006.</a:t>
            </a:r>
          </a:p>
          <a:p>
            <a:pPr marL="0" indent="0">
              <a:lnSpc>
                <a:spcPct val="100000"/>
              </a:lnSpc>
              <a:buClr>
                <a:srgbClr val="AE4844"/>
              </a:buClr>
              <a:buSzPts val="3600"/>
              <a:buNone/>
            </a:pPr>
            <a:r>
              <a:rPr lang="en-US" sz="2800" dirty="0">
                <a:latin typeface="+mn-lt"/>
              </a:rPr>
              <a:t>C</a:t>
            </a:r>
            <a:r>
              <a:rPr lang="en-US" sz="2400" dirty="0">
                <a:latin typeface="+mn-lt"/>
              </a:rPr>
              <a:t>ollection of Mattie McFadden-Lawson and Ambassador Michael A. Lawson (ret.), © 2021 Elizabeth </a:t>
            </a:r>
            <a:r>
              <a:rPr lang="en-US" sz="2400" dirty="0" err="1">
                <a:latin typeface="+mn-lt"/>
              </a:rPr>
              <a:t>Colomba</a:t>
            </a:r>
            <a:r>
              <a:rPr lang="en-US" sz="2400" dirty="0">
                <a:latin typeface="+mn-lt"/>
              </a:rPr>
              <a:t>/Artists Rights Society.</a:t>
            </a:r>
            <a:endParaRPr lang="en-US" sz="2400" dirty="0">
              <a:solidFill>
                <a:schemeClr val="tx2">
                  <a:lumMod val="10000"/>
                </a:schemeClr>
              </a:solidFill>
              <a:latin typeface="+mn-lt"/>
              <a:cs typeface="Arial" panose="020B0604020202020204" pitchFamily="34" charset="0"/>
            </a:endParaRPr>
          </a:p>
        </p:txBody>
      </p:sp>
    </p:spTree>
    <p:extLst>
      <p:ext uri="{BB962C8B-B14F-4D97-AF65-F5344CB8AC3E}">
        <p14:creationId xmlns:p14="http://schemas.microsoft.com/office/powerpoint/2010/main" val="1879967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507285" y="2657729"/>
            <a:ext cx="7126364" cy="1799700"/>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What do you think about the Woodson Principles? </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Do you already possess or practice any of these principles? </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Which interest you the most? </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Which one do you think would be hardest for you to practice right now? </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r>
              <a:rPr lang="en-US" sz="3800" dirty="0">
                <a:solidFill>
                  <a:schemeClr val="bg2">
                    <a:lumMod val="50000"/>
                  </a:schemeClr>
                </a:solidFill>
                <a:latin typeface="Arial" panose="020B0604020202020204" pitchFamily="34" charset="0"/>
                <a:cs typeface="Arial" panose="020B0604020202020204" pitchFamily="34" charset="0"/>
              </a:rPr>
              <a:t>How might you begin to develop these principles in your own life? </a:t>
            </a: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38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cs typeface="Arial" panose="020B0604020202020204" pitchFamily="34" charset="0"/>
                <a:sym typeface="Bodoni"/>
              </a:rPr>
              <a:t>Self Reflection</a:t>
            </a:r>
            <a:endParaRPr lang="en-US" sz="7200" dirty="0">
              <a:solidFill>
                <a:schemeClr val="tx2">
                  <a:lumMod val="10000"/>
                </a:schemeClr>
              </a:solidFill>
              <a:latin typeface="Arial" panose="020B0604020202020204" pitchFamily="34" charset="0"/>
              <a:cs typeface="Arial" panose="020B0604020202020204" pitchFamily="34" charset="0"/>
            </a:endParaRPr>
          </a:p>
        </p:txBody>
      </p:sp>
      <p:pic>
        <p:nvPicPr>
          <p:cNvPr id="7" name="Google Shape;214;p33" descr="Picture 6">
            <a:extLst>
              <a:ext uri="{FF2B5EF4-FFF2-40B4-BE49-F238E27FC236}">
                <a16:creationId xmlns:a16="http://schemas.microsoft.com/office/drawing/2014/main" id="{93E8C52C-BE23-D148-8920-4386F7582F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14635940" y="2439013"/>
            <a:ext cx="7855974" cy="8837973"/>
          </a:xfrm>
          <a:prstGeom prst="rect">
            <a:avLst/>
          </a:prstGeom>
          <a:noFill/>
          <a:ln>
            <a:noFill/>
          </a:ln>
          <a:effectLst>
            <a:softEdge rad="38100"/>
          </a:effectLst>
        </p:spPr>
      </p:pic>
    </p:spTree>
    <p:extLst>
      <p:ext uri="{BB962C8B-B14F-4D97-AF65-F5344CB8AC3E}">
        <p14:creationId xmlns:p14="http://schemas.microsoft.com/office/powerpoint/2010/main" val="7777345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5000"/>
                                        <p:tgtEl>
                                          <p:spTgt spid="7"/>
                                        </p:tgtEl>
                                      </p:cBhvr>
                                    </p:animEffect>
                                  </p:childTnLst>
                                </p:cTn>
                              </p:par>
                              <p:par>
                                <p:cTn id="8" presetID="10" presetClass="entr" presetSubtype="0" fill="hold" nodeType="withEffect">
                                  <p:stCondLst>
                                    <p:cond delay="1000"/>
                                  </p:stCondLst>
                                  <p:childTnLst>
                                    <p:set>
                                      <p:cBhvr>
                                        <p:cTn id="9" dur="1" fill="hold">
                                          <p:stCondLst>
                                            <p:cond delay="0"/>
                                          </p:stCondLst>
                                        </p:cTn>
                                        <p:tgtEl>
                                          <p:spTgt spid="116">
                                            <p:txEl>
                                              <p:pRg st="2" end="2"/>
                                            </p:txEl>
                                          </p:spTgt>
                                        </p:tgtEl>
                                        <p:attrNameLst>
                                          <p:attrName>style.visibility</p:attrName>
                                        </p:attrNameLst>
                                      </p:cBhvr>
                                      <p:to>
                                        <p:strVal val="visible"/>
                                      </p:to>
                                    </p:set>
                                    <p:animEffect transition="in" filter="fade">
                                      <p:cBhvr>
                                        <p:cTn id="10" dur="500"/>
                                        <p:tgtEl>
                                          <p:spTgt spid="116">
                                            <p:txEl>
                                              <p:pRg st="2" end="2"/>
                                            </p:txEl>
                                          </p:spTgt>
                                        </p:tgtEl>
                                      </p:cBhvr>
                                    </p:animEffect>
                                  </p:childTnLst>
                                </p:cTn>
                              </p:par>
                              <p:par>
                                <p:cTn id="11" presetID="10" presetClass="entr" presetSubtype="0" fill="hold" nodeType="withEffect">
                                  <p:stCondLst>
                                    <p:cond delay="2000"/>
                                  </p:stCondLst>
                                  <p:childTnLst>
                                    <p:set>
                                      <p:cBhvr>
                                        <p:cTn id="12" dur="1" fill="hold">
                                          <p:stCondLst>
                                            <p:cond delay="0"/>
                                          </p:stCondLst>
                                        </p:cTn>
                                        <p:tgtEl>
                                          <p:spTgt spid="116">
                                            <p:txEl>
                                              <p:pRg st="4" end="4"/>
                                            </p:txEl>
                                          </p:spTgt>
                                        </p:tgtEl>
                                        <p:attrNameLst>
                                          <p:attrName>style.visibility</p:attrName>
                                        </p:attrNameLst>
                                      </p:cBhvr>
                                      <p:to>
                                        <p:strVal val="visible"/>
                                      </p:to>
                                    </p:set>
                                    <p:animEffect transition="in" filter="fade">
                                      <p:cBhvr>
                                        <p:cTn id="13" dur="500"/>
                                        <p:tgtEl>
                                          <p:spTgt spid="116">
                                            <p:txEl>
                                              <p:pRg st="4" end="4"/>
                                            </p:txEl>
                                          </p:spTgt>
                                        </p:tgtEl>
                                      </p:cBhvr>
                                    </p:animEffect>
                                  </p:childTnLst>
                                </p:cTn>
                              </p:par>
                              <p:par>
                                <p:cTn id="14" presetID="10" presetClass="entr" presetSubtype="0" fill="hold" nodeType="withEffect">
                                  <p:stCondLst>
                                    <p:cond delay="3000"/>
                                  </p:stCondLst>
                                  <p:childTnLst>
                                    <p:set>
                                      <p:cBhvr>
                                        <p:cTn id="15" dur="1" fill="hold">
                                          <p:stCondLst>
                                            <p:cond delay="0"/>
                                          </p:stCondLst>
                                        </p:cTn>
                                        <p:tgtEl>
                                          <p:spTgt spid="116">
                                            <p:txEl>
                                              <p:pRg st="6" end="6"/>
                                            </p:txEl>
                                          </p:spTgt>
                                        </p:tgtEl>
                                        <p:attrNameLst>
                                          <p:attrName>style.visibility</p:attrName>
                                        </p:attrNameLst>
                                      </p:cBhvr>
                                      <p:to>
                                        <p:strVal val="visible"/>
                                      </p:to>
                                    </p:set>
                                    <p:animEffect transition="in" filter="fade">
                                      <p:cBhvr>
                                        <p:cTn id="16" dur="500"/>
                                        <p:tgtEl>
                                          <p:spTgt spid="116">
                                            <p:txEl>
                                              <p:pRg st="6" end="6"/>
                                            </p:txEl>
                                          </p:spTgt>
                                        </p:tgtEl>
                                      </p:cBhvr>
                                    </p:animEffect>
                                  </p:childTnLst>
                                </p:cTn>
                              </p:par>
                              <p:par>
                                <p:cTn id="17" presetID="10" presetClass="entr" presetSubtype="0" fill="hold" nodeType="withEffect">
                                  <p:stCondLst>
                                    <p:cond delay="4000"/>
                                  </p:stCondLst>
                                  <p:childTnLst>
                                    <p:set>
                                      <p:cBhvr>
                                        <p:cTn id="18" dur="1" fill="hold">
                                          <p:stCondLst>
                                            <p:cond delay="0"/>
                                          </p:stCondLst>
                                        </p:cTn>
                                        <p:tgtEl>
                                          <p:spTgt spid="116">
                                            <p:txEl>
                                              <p:pRg st="8" end="8"/>
                                            </p:txEl>
                                          </p:spTgt>
                                        </p:tgtEl>
                                        <p:attrNameLst>
                                          <p:attrName>style.visibility</p:attrName>
                                        </p:attrNameLst>
                                      </p:cBhvr>
                                      <p:to>
                                        <p:strVal val="visible"/>
                                      </p:to>
                                    </p:set>
                                    <p:animEffect transition="in" filter="fade">
                                      <p:cBhvr>
                                        <p:cTn id="19" dur="500"/>
                                        <p:tgtEl>
                                          <p:spTgt spid="1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6"/>
          <p:cNvSpPr txBox="1">
            <a:spLocks noGrp="1"/>
          </p:cNvSpPr>
          <p:nvPr>
            <p:ph type="subTitle" idx="4294967295"/>
          </p:nvPr>
        </p:nvSpPr>
        <p:spPr>
          <a:xfrm>
            <a:off x="5486400" y="2821457"/>
            <a:ext cx="5470902" cy="1799780"/>
          </a:xfrm>
          <a:prstGeom prst="rect">
            <a:avLst/>
          </a:prstGeom>
          <a:noFill/>
          <a:ln>
            <a:noFill/>
          </a:ln>
        </p:spPr>
        <p:txBody>
          <a:bodyPr spcFirstLastPara="1" wrap="square" lIns="50800" tIns="50800" rIns="50800" bIns="50800" anchor="t" anchorCtr="0">
            <a:noAutofit/>
          </a:bodyPr>
          <a:lstStyle/>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Competence</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Integrity</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Transparency</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Resilience</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Witness</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Innovation</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Inspiration</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Agency</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Access</a:t>
            </a:r>
          </a:p>
          <a:p>
            <a:pPr marL="0" lvl="0" indent="0">
              <a:lnSpc>
                <a:spcPct val="100000"/>
              </a:lnSpc>
              <a:buClr>
                <a:srgbClr val="AE4844"/>
              </a:buClr>
              <a:buSzPts val="3600"/>
              <a:buNone/>
            </a:pPr>
            <a:r>
              <a:rPr lang="en-US" sz="4400" dirty="0">
                <a:solidFill>
                  <a:schemeClr val="bg2">
                    <a:lumMod val="50000"/>
                  </a:schemeClr>
                </a:solidFill>
                <a:latin typeface="Arial" panose="020B0604020202020204" pitchFamily="34" charset="0"/>
                <a:cs typeface="Arial" panose="020B0604020202020204" pitchFamily="34" charset="0"/>
              </a:rPr>
              <a:t>Grace</a:t>
            </a:r>
          </a:p>
          <a:p>
            <a:pPr marL="0" lvl="0" indent="0">
              <a:lnSpc>
                <a:spcPct val="100000"/>
              </a:lnSpc>
              <a:buClr>
                <a:srgbClr val="AE4844"/>
              </a:buClr>
              <a:buSzPts val="3600"/>
              <a:buNone/>
            </a:pPr>
            <a:endParaRPr lang="en-US" sz="4400" dirty="0">
              <a:solidFill>
                <a:schemeClr val="bg2">
                  <a:lumMod val="50000"/>
                </a:schemeClr>
              </a:solidFill>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rgbClr val="AE4844"/>
              </a:buClr>
              <a:buSzPts val="3000"/>
              <a:buFont typeface="Lato Light"/>
              <a:buNone/>
            </a:pPr>
            <a:endParaRPr sz="3600" b="0" i="0" u="none" strike="noStrike" cap="none" dirty="0">
              <a:solidFill>
                <a:schemeClr val="bg2">
                  <a:lumMod val="50000"/>
                </a:schemeClr>
              </a:solidFill>
              <a:latin typeface="Arial" panose="020B0604020202020204" pitchFamily="34" charset="0"/>
              <a:ea typeface="Lato Light"/>
              <a:cs typeface="Arial" panose="020B0604020202020204" pitchFamily="34" charset="0"/>
              <a:sym typeface="Lato Light"/>
            </a:endParaRPr>
          </a:p>
        </p:txBody>
      </p:sp>
      <p:sp>
        <p:nvSpPr>
          <p:cNvPr id="3" name="Google Shape;107;p7">
            <a:extLst>
              <a:ext uri="{FF2B5EF4-FFF2-40B4-BE49-F238E27FC236}">
                <a16:creationId xmlns:a16="http://schemas.microsoft.com/office/drawing/2014/main" id="{3BE4E279-E8F9-EF49-A3BB-1108BA5130F0}"/>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cs typeface="Arial" panose="020B0604020202020204" pitchFamily="34" charset="0"/>
                <a:sym typeface="Bodoni"/>
              </a:rPr>
              <a:t>Vocabulary</a:t>
            </a:r>
            <a:endParaRPr lang="en-US" sz="7200" dirty="0">
              <a:solidFill>
                <a:schemeClr val="tx2">
                  <a:lumMod val="10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A5704FB-58AB-46CF-A0DE-D93DDD99FB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53284" y="2821457"/>
            <a:ext cx="11537762" cy="8588517"/>
          </a:xfrm>
          <a:prstGeom prst="rect">
            <a:avLst/>
          </a:prstGeom>
          <a:effectLst>
            <a:softEdge rad="63500"/>
          </a:effectLst>
        </p:spPr>
      </p:pic>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39499F-B0BD-46A6-9748-7C72D0E7BA0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1503556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a:spLocks noGrp="1"/>
          </p:cNvSpPr>
          <p:nvPr>
            <p:ph type="ctrTitle" idx="4294967295"/>
          </p:nvPr>
        </p:nvSpPr>
        <p:spPr>
          <a:xfrm>
            <a:off x="5486400" y="914400"/>
            <a:ext cx="17999802" cy="2439255"/>
          </a:xfrm>
          <a:prstGeom prst="rect">
            <a:avLst/>
          </a:prstGeom>
          <a:noFill/>
          <a:ln>
            <a:noFill/>
          </a:ln>
        </p:spPr>
        <p:txBody>
          <a:bodyPr spcFirstLastPara="1" wrap="square" lIns="50800" tIns="50800" rIns="50800" bIns="50800" anchor="t" anchorCtr="0">
            <a:noAutofit/>
          </a:bodyPr>
          <a:lstStyle/>
          <a:p>
            <a:pPr lvl="0">
              <a:lnSpc>
                <a:spcPct val="100000"/>
              </a:lnSpc>
              <a:buClr>
                <a:srgbClr val="313653"/>
              </a:buClr>
              <a:buSzPts val="7200"/>
            </a:pPr>
            <a:r>
              <a:rPr lang="en-US" sz="7200" b="1" kern="1200" dirty="0">
                <a:solidFill>
                  <a:srgbClr val="000000"/>
                </a:solidFill>
                <a:latin typeface="Arial" panose="020B0604020202020204" pitchFamily="34" charset="0"/>
                <a:cs typeface="Arial" panose="020B0604020202020204" pitchFamily="34" charset="0"/>
              </a:rPr>
              <a:t>Bob Woodson &amp; </a:t>
            </a:r>
            <a:br>
              <a:rPr lang="en-US" sz="7200" b="1" kern="1200" dirty="0">
                <a:solidFill>
                  <a:srgbClr val="000000"/>
                </a:solidFill>
                <a:latin typeface="Arial" panose="020B0604020202020204" pitchFamily="34" charset="0"/>
                <a:cs typeface="Arial" panose="020B0604020202020204" pitchFamily="34" charset="0"/>
              </a:rPr>
            </a:br>
            <a:r>
              <a:rPr lang="en-US" sz="7200" b="1" kern="1200" dirty="0">
                <a:solidFill>
                  <a:srgbClr val="000000"/>
                </a:solidFill>
                <a:latin typeface="Arial" panose="020B0604020202020204" pitchFamily="34" charset="0"/>
                <a:cs typeface="Arial" panose="020B0604020202020204" pitchFamily="34" charset="0"/>
              </a:rPr>
              <a:t>The Woodson Principles</a:t>
            </a:r>
            <a:endParaRPr sz="7000" b="1" i="0" u="none" strike="noStrike" cap="none" dirty="0">
              <a:solidFill>
                <a:srgbClr val="313653"/>
              </a:solidFill>
              <a:latin typeface="Arial" panose="020B0604020202020204" pitchFamily="34" charset="0"/>
              <a:ea typeface="Bodoni"/>
              <a:cs typeface="Arial" panose="020B0604020202020204" pitchFamily="34" charset="0"/>
              <a:sym typeface="Bodoni"/>
            </a:endParaRPr>
          </a:p>
        </p:txBody>
      </p:sp>
      <p:sp>
        <p:nvSpPr>
          <p:cNvPr id="77" name="Google Shape;77;p2"/>
          <p:cNvSpPr/>
          <p:nvPr/>
        </p:nvSpPr>
        <p:spPr>
          <a:xfrm>
            <a:off x="5486400" y="3899072"/>
            <a:ext cx="9056738" cy="5016718"/>
          </a:xfrm>
          <a:prstGeom prst="rect">
            <a:avLst/>
          </a:prstGeom>
          <a:noFill/>
          <a:ln>
            <a:noFill/>
          </a:ln>
        </p:spPr>
        <p:txBody>
          <a:bodyPr spcFirstLastPara="1" wrap="square" lIns="91425" tIns="45700" rIns="91425" bIns="45700" anchor="t" anchorCtr="0">
            <a:spAutoFit/>
          </a:bodyPr>
          <a:lstStyle/>
          <a:p>
            <a:pPr lvl="0"/>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Robert Leon “Bob” Woodson Sr. is an American civil rights activist and community development leader.</a:t>
            </a:r>
          </a:p>
          <a:p>
            <a:pPr lvl="0"/>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a:p>
            <a:pPr lvl="0"/>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He is also founder of The Woodson Center — an organization that supports the efforts of low-income communities to improve themselves.</a:t>
            </a:r>
          </a:p>
        </p:txBody>
      </p:sp>
      <p:pic>
        <p:nvPicPr>
          <p:cNvPr id="6" name="Google Shape;82;p17" descr="Picture 6">
            <a:extLst>
              <a:ext uri="{FF2B5EF4-FFF2-40B4-BE49-F238E27FC236}">
                <a16:creationId xmlns:a16="http://schemas.microsoft.com/office/drawing/2014/main" id="{0DEB707E-D33C-2740-A697-D10347F617C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893240" y="5615008"/>
            <a:ext cx="5500160" cy="7253185"/>
          </a:xfrm>
          <a:prstGeom prst="rect">
            <a:avLst/>
          </a:prstGeom>
          <a:noFill/>
          <a:ln>
            <a:noFill/>
          </a:ln>
          <a:effectLst>
            <a:softEdge rad="38100"/>
          </a:effectLst>
        </p:spPr>
      </p:pic>
      <p:sp>
        <p:nvSpPr>
          <p:cNvPr id="16" name="Google Shape;95;p5">
            <a:extLst>
              <a:ext uri="{FF2B5EF4-FFF2-40B4-BE49-F238E27FC236}">
                <a16:creationId xmlns:a16="http://schemas.microsoft.com/office/drawing/2014/main" id="{6FAE0CC7-3A98-7141-A308-D2E827736F11}"/>
              </a:ext>
            </a:extLst>
          </p:cNvPr>
          <p:cNvSpPr txBox="1"/>
          <p:nvPr/>
        </p:nvSpPr>
        <p:spPr>
          <a:xfrm>
            <a:off x="6490761" y="9461208"/>
            <a:ext cx="12162809" cy="1785104"/>
          </a:xfrm>
          <a:prstGeom prst="rect">
            <a:avLst/>
          </a:prstGeom>
          <a:solidFill>
            <a:schemeClr val="lt1"/>
          </a:solidFill>
          <a:ln>
            <a:noFill/>
          </a:ln>
        </p:spPr>
        <p:txBody>
          <a:bodyPr spcFirstLastPara="1" wrap="square" lIns="91425" tIns="274320" rIns="91425" bIns="274320" anchor="t" anchorCtr="0">
            <a:spAutoFit/>
          </a:bodyPr>
          <a:lstStyle/>
          <a:p>
            <a:pPr lvl="0" algn="ctr"/>
            <a:r>
              <a:rPr lang="en-US" sz="4000" b="1" dirty="0">
                <a:solidFill>
                  <a:schemeClr val="tx1"/>
                </a:solidFill>
                <a:highlight>
                  <a:srgbClr val="AE4844"/>
                </a:highlight>
                <a:latin typeface="Arial" panose="020B0604020202020204" pitchFamily="34" charset="0"/>
              </a:rPr>
              <a:t>Do you know what the civil rights movement is?  What does a community development leader do?</a:t>
            </a:r>
          </a:p>
        </p:txBody>
      </p:sp>
      <p:pic>
        <p:nvPicPr>
          <p:cNvPr id="7" name="Google Shape;81;p17">
            <a:extLst>
              <a:ext uri="{FF2B5EF4-FFF2-40B4-BE49-F238E27FC236}">
                <a16:creationId xmlns:a16="http://schemas.microsoft.com/office/drawing/2014/main" id="{EFEE8525-2DCB-974B-9892-03E51D386CDF}"/>
              </a:ext>
            </a:extLst>
          </p:cNvPr>
          <p:cNvPicPr preferRelativeResize="0">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774766" y="3737099"/>
            <a:ext cx="5894927" cy="5340665"/>
          </a:xfrm>
          <a:prstGeom prst="ellipse">
            <a:avLst/>
          </a:prstGeom>
          <a:ln>
            <a:noFill/>
          </a:ln>
          <a:effectLst>
            <a:softEdge rad="112500"/>
          </a:effec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 decel="400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7" name="Google Shape;99;p19">
            <a:extLst>
              <a:ext uri="{FF2B5EF4-FFF2-40B4-BE49-F238E27FC236}">
                <a16:creationId xmlns:a16="http://schemas.microsoft.com/office/drawing/2014/main" id="{A94A6476-00AB-4C4F-9847-385C7F746B89}"/>
              </a:ext>
            </a:extLst>
          </p:cNvPr>
          <p:cNvPicPr preferRelativeResize="0">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195900" y="3471524"/>
            <a:ext cx="7403400" cy="9675562"/>
          </a:xfrm>
          <a:prstGeom prst="rect">
            <a:avLst/>
          </a:prstGeom>
          <a:noFill/>
          <a:ln>
            <a:noFill/>
          </a:ln>
          <a:effectLst>
            <a:softEdge rad="38100"/>
          </a:effectLst>
        </p:spPr>
      </p:pic>
      <p:sp>
        <p:nvSpPr>
          <p:cNvPr id="84" name="Google Shape;84;p4"/>
          <p:cNvSpPr txBox="1"/>
          <p:nvPr/>
        </p:nvSpPr>
        <p:spPr>
          <a:xfrm>
            <a:off x="5486400" y="914400"/>
            <a:ext cx="18299080" cy="2108536"/>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a:buClr>
                <a:srgbClr val="313653"/>
              </a:buClr>
              <a:buSzPts val="7200"/>
              <a:buFont typeface="Lato Light"/>
              <a:buNone/>
              <a:defRPr sz="7200" b="1" kern="1200">
                <a:latin typeface="Arial" panose="020B0604020202020204" pitchFamily="34" charset="0"/>
                <a:ea typeface="Lato Light"/>
                <a:cs typeface="Arial" panose="020B0604020202020204" pitchFamily="34" charset="0"/>
                <a:sym typeface="Lato Light"/>
              </a:defRPr>
            </a:lvl1pPr>
            <a:lvl2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2pPr>
            <a:lvl3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3pPr>
            <a:lvl4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4pPr>
            <a:lvl5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5pPr>
            <a:lvl6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6pPr>
            <a:lvl7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7pPr>
            <a:lvl8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8pPr>
            <a:lvl9pPr>
              <a:lnSpc>
                <a:spcPct val="80000"/>
              </a:lnSpc>
              <a:buClr>
                <a:srgbClr val="AE4844"/>
              </a:buClr>
              <a:buSzPts val="2600"/>
              <a:buFont typeface="Lato Light"/>
              <a:buNone/>
              <a:defRPr sz="2600">
                <a:solidFill>
                  <a:srgbClr val="AE4844"/>
                </a:solidFill>
                <a:latin typeface="Lato Light"/>
                <a:ea typeface="Lato Light"/>
                <a:cs typeface="Lato Light"/>
                <a:sym typeface="Lato Light"/>
              </a:defRPr>
            </a:lvl9pPr>
          </a:lstStyle>
          <a:p>
            <a:r>
              <a:rPr lang="en-US" dirty="0"/>
              <a:t>Bob Woodson &amp; </a:t>
            </a:r>
          </a:p>
          <a:p>
            <a:r>
              <a:rPr lang="en-US" dirty="0"/>
              <a:t>The Woodson Principles</a:t>
            </a:r>
            <a:endParaRPr dirty="0"/>
          </a:p>
        </p:txBody>
      </p:sp>
      <p:sp>
        <p:nvSpPr>
          <p:cNvPr id="86" name="Google Shape;86;p4"/>
          <p:cNvSpPr txBox="1"/>
          <p:nvPr/>
        </p:nvSpPr>
        <p:spPr>
          <a:xfrm>
            <a:off x="5486400" y="3453964"/>
            <a:ext cx="8745415" cy="5027017"/>
          </a:xfrm>
          <a:prstGeom prst="rect">
            <a:avLst/>
          </a:prstGeom>
          <a:noFill/>
          <a:ln>
            <a:noFill/>
          </a:ln>
        </p:spPr>
        <p:txBody>
          <a:bodyPr spcFirstLastPara="1" wrap="square" lIns="50800" tIns="50800" rIns="50800" bIns="50800" anchor="ctr" anchorCtr="0">
            <a:spAutoFit/>
          </a:bodyPr>
          <a:lstStyle/>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Bob Woodson was born in Philadelphia, PA. His father died soon after and he and his four siblings were raised by his mother. </a:t>
            </a:r>
          </a:p>
          <a:p>
            <a:pPr lvl="0">
              <a:buClr>
                <a:srgbClr val="AE4844"/>
              </a:buClr>
              <a:buSzPts val="3600"/>
            </a:pPr>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He dropped out of high school to join the Air Force. While in the Air Force he earned a G.E.D. </a:t>
            </a:r>
          </a:p>
        </p:txBody>
      </p:sp>
      <p:sp>
        <p:nvSpPr>
          <p:cNvPr id="17" name="Google Shape;95;p5">
            <a:extLst>
              <a:ext uri="{FF2B5EF4-FFF2-40B4-BE49-F238E27FC236}">
                <a16:creationId xmlns:a16="http://schemas.microsoft.com/office/drawing/2014/main" id="{1817ED9E-3474-A543-A593-18B0B83AD41E}"/>
              </a:ext>
            </a:extLst>
          </p:cNvPr>
          <p:cNvSpPr txBox="1"/>
          <p:nvPr/>
        </p:nvSpPr>
        <p:spPr>
          <a:xfrm>
            <a:off x="9859106" y="8912010"/>
            <a:ext cx="8030677" cy="1169551"/>
          </a:xfrm>
          <a:prstGeom prst="rect">
            <a:avLst/>
          </a:prstGeom>
          <a:solidFill>
            <a:schemeClr val="lt1"/>
          </a:solidFill>
          <a:ln>
            <a:noFill/>
          </a:ln>
        </p:spPr>
        <p:txBody>
          <a:bodyPr spcFirstLastPara="1" wrap="square" lIns="274320" tIns="274320" rIns="274320" bIns="274320" anchor="t" anchorCtr="0">
            <a:spAutoFit/>
          </a:bodyPr>
          <a:lstStyle/>
          <a:p>
            <a:pPr lvl="0"/>
            <a:r>
              <a:rPr lang="en-US" sz="4000" b="1" dirty="0">
                <a:solidFill>
                  <a:schemeClr val="tx1"/>
                </a:solidFill>
                <a:latin typeface="Arial" panose="020B0604020202020204" pitchFamily="34" charset="0"/>
              </a:rPr>
              <a:t>Do you know what a G.E.D. is?</a:t>
            </a:r>
          </a:p>
        </p:txBody>
      </p:sp>
      <p:sp>
        <p:nvSpPr>
          <p:cNvPr id="6" name="Google Shape;86;p4">
            <a:extLst>
              <a:ext uri="{FF2B5EF4-FFF2-40B4-BE49-F238E27FC236}">
                <a16:creationId xmlns:a16="http://schemas.microsoft.com/office/drawing/2014/main" id="{B8FEF610-6A03-4A0E-80FA-D6B1FC52D957}"/>
              </a:ext>
            </a:extLst>
          </p:cNvPr>
          <p:cNvSpPr txBox="1"/>
          <p:nvPr/>
        </p:nvSpPr>
        <p:spPr>
          <a:xfrm>
            <a:off x="5486400" y="10446104"/>
            <a:ext cx="8745415" cy="2564805"/>
          </a:xfrm>
          <a:prstGeom prst="rect">
            <a:avLst/>
          </a:prstGeom>
          <a:noFill/>
          <a:ln>
            <a:noFill/>
          </a:ln>
        </p:spPr>
        <p:txBody>
          <a:bodyPr spcFirstLastPara="1" wrap="square" lIns="50800" tIns="50800" rIns="50800" bIns="50800" anchor="ctr" anchorCtr="0">
            <a:spAutoFit/>
          </a:bodyPr>
          <a:lstStyle/>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After leaving the Air Force he went on to earn a bachelor’s degree in Mathematics and a master’s degree in Social Work.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7" name="Google Shape;109;p20" descr="Picture 2">
            <a:extLst>
              <a:ext uri="{FF2B5EF4-FFF2-40B4-BE49-F238E27FC236}">
                <a16:creationId xmlns:a16="http://schemas.microsoft.com/office/drawing/2014/main" id="{40F0AADF-1AA9-0943-A6DA-D23F2C6C7C07}"/>
              </a:ext>
            </a:extLst>
          </p:cNvPr>
          <p:cNvPicPr preferRelativeResize="0">
            <a:picLocks noChangeAspect="1"/>
          </p:cNvPicPr>
          <p:nvPr/>
        </p:nvPicPr>
        <p:blipFill rotWithShape="1">
          <a:blip r:embed="rId3">
            <a:alphaModFix/>
          </a:blip>
          <a:srcRect/>
          <a:stretch/>
        </p:blipFill>
        <p:spPr>
          <a:xfrm>
            <a:off x="19160844" y="9100650"/>
            <a:ext cx="4047287" cy="2036453"/>
          </a:xfrm>
          <a:prstGeom prst="rect">
            <a:avLst/>
          </a:prstGeom>
          <a:noFill/>
          <a:ln>
            <a:noFill/>
          </a:ln>
        </p:spPr>
      </p:pic>
      <p:pic>
        <p:nvPicPr>
          <p:cNvPr id="8" name="Google Shape;110;p20" descr="Picture 3">
            <a:extLst>
              <a:ext uri="{FF2B5EF4-FFF2-40B4-BE49-F238E27FC236}">
                <a16:creationId xmlns:a16="http://schemas.microsoft.com/office/drawing/2014/main" id="{2C017DA9-8D66-374B-9C3F-ABC38EBF94C5}"/>
              </a:ext>
            </a:extLst>
          </p:cNvPr>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l="7340" t="9722" r="4302" b="9493"/>
          <a:stretch/>
        </p:blipFill>
        <p:spPr>
          <a:xfrm>
            <a:off x="11105789" y="7957740"/>
            <a:ext cx="7236166" cy="2617036"/>
          </a:xfrm>
          <a:prstGeom prst="rect">
            <a:avLst/>
          </a:prstGeom>
          <a:noFill/>
          <a:ln>
            <a:noFill/>
          </a:ln>
        </p:spPr>
      </p:pic>
      <p:sp>
        <p:nvSpPr>
          <p:cNvPr id="93" name="Google Shape;93;p5"/>
          <p:cNvSpPr txBox="1"/>
          <p:nvPr/>
        </p:nvSpPr>
        <p:spPr>
          <a:xfrm>
            <a:off x="5486400" y="2578897"/>
            <a:ext cx="8207268" cy="179978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Robert Woodson has been involved in civil rights and community development since the Sixties.</a:t>
            </a:r>
          </a:p>
          <a:p>
            <a:pPr lvl="0">
              <a:buClr>
                <a:srgbClr val="AE4844"/>
              </a:buClr>
              <a:buSzPts val="3600"/>
            </a:pPr>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He has worked with groups such as the NAACP, the National Urban League, and the American Enterprise Institute. </a:t>
            </a:r>
          </a:p>
        </p:txBody>
      </p:sp>
      <p:pic>
        <p:nvPicPr>
          <p:cNvPr id="6" name="Google Shape;108;p20" descr="Picture 1">
            <a:extLst>
              <a:ext uri="{FF2B5EF4-FFF2-40B4-BE49-F238E27FC236}">
                <a16:creationId xmlns:a16="http://schemas.microsoft.com/office/drawing/2014/main" id="{00786B8C-2936-B34B-A386-83906090922A}"/>
              </a:ext>
            </a:extLst>
          </p:cNvPr>
          <p:cNvPicPr preferRelativeResize="0">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5486400" y="8372493"/>
            <a:ext cx="4351460" cy="4404565"/>
          </a:xfrm>
          <a:prstGeom prst="rect">
            <a:avLst/>
          </a:prstGeom>
          <a:noFill/>
          <a:ln>
            <a:noFill/>
          </a:ln>
        </p:spPr>
      </p:pic>
      <p:sp>
        <p:nvSpPr>
          <p:cNvPr id="92" name="Google Shape;92;p5"/>
          <p:cNvSpPr txBox="1">
            <a:spLocks noGrp="1"/>
          </p:cNvSpPr>
          <p:nvPr>
            <p:ph type="ctrTitle" idx="4294967295"/>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p>
            <a:pPr lvl="0">
              <a:lnSpc>
                <a:spcPct val="106111"/>
              </a:lnSpc>
              <a:buClr>
                <a:srgbClr val="313653"/>
              </a:buClr>
              <a:buSzPts val="7200"/>
            </a:pPr>
            <a:r>
              <a:rPr lang="en-US" sz="7200" b="1" dirty="0">
                <a:solidFill>
                  <a:srgbClr val="313653"/>
                </a:solidFill>
                <a:latin typeface="Arial" panose="020B0604020202020204" pitchFamily="34" charset="0"/>
                <a:ea typeface="Bodoni"/>
                <a:cs typeface="Arial" panose="020B0604020202020204" pitchFamily="34" charset="0"/>
                <a:sym typeface="Bodoni"/>
              </a:rPr>
              <a:t>Civil Rights Activism</a:t>
            </a:r>
            <a:endParaRPr sz="7200" b="1" i="0" u="none" strike="noStrike" cap="none" dirty="0">
              <a:solidFill>
                <a:srgbClr val="313653"/>
              </a:solidFill>
              <a:latin typeface="Arial" panose="020B0604020202020204" pitchFamily="34" charset="0"/>
              <a:ea typeface="Bodoni"/>
              <a:cs typeface="Arial" panose="020B0604020202020204" pitchFamily="34" charset="0"/>
              <a:sym typeface="Bodoni"/>
            </a:endParaRPr>
          </a:p>
        </p:txBody>
      </p:sp>
      <p:sp>
        <p:nvSpPr>
          <p:cNvPr id="95" name="Google Shape;95;p5"/>
          <p:cNvSpPr txBox="1"/>
          <p:nvPr/>
        </p:nvSpPr>
        <p:spPr>
          <a:xfrm>
            <a:off x="10595168" y="10778308"/>
            <a:ext cx="8207268" cy="2308324"/>
          </a:xfrm>
          <a:prstGeom prst="rect">
            <a:avLst/>
          </a:prstGeom>
          <a:solidFill>
            <a:schemeClr val="lt1"/>
          </a:solidFill>
          <a:ln>
            <a:noFill/>
          </a:ln>
        </p:spPr>
        <p:txBody>
          <a:bodyPr spcFirstLastPara="1" wrap="square" lIns="182880" tIns="274320" rIns="182880" bIns="274320" anchor="t" anchorCtr="0">
            <a:spAutoFit/>
          </a:bodyPr>
          <a:lstStyle/>
          <a:p>
            <a:pPr lvl="0" algn="ctr"/>
            <a:r>
              <a:rPr lang="en-US" sz="3800" b="1" dirty="0">
                <a:solidFill>
                  <a:srgbClr val="FFFFFF"/>
                </a:solidFill>
                <a:latin typeface="Arial" panose="020B0604020202020204" pitchFamily="34" charset="0"/>
              </a:rPr>
              <a:t>Have you heard of these groups?</a:t>
            </a:r>
          </a:p>
          <a:p>
            <a:pPr lvl="0" algn="ctr"/>
            <a:endParaRPr lang="en-US" sz="3800" b="1" dirty="0">
              <a:solidFill>
                <a:srgbClr val="FFFFFF"/>
              </a:solidFill>
              <a:latin typeface="Arial" panose="020B0604020202020204" pitchFamily="34" charset="0"/>
            </a:endParaRPr>
          </a:p>
          <a:p>
            <a:pPr lvl="0" algn="ctr"/>
            <a:r>
              <a:rPr lang="en-US" sz="3800" b="1" dirty="0">
                <a:solidFill>
                  <a:srgbClr val="FFFFFF"/>
                </a:solidFill>
                <a:latin typeface="Arial" panose="020B0604020202020204" pitchFamily="34" charset="0"/>
              </a:rPr>
              <a:t>What do they  do?</a:t>
            </a:r>
          </a:p>
        </p:txBody>
      </p:sp>
      <p:pic>
        <p:nvPicPr>
          <p:cNvPr id="3" name="Picture 2">
            <a:extLst>
              <a:ext uri="{FF2B5EF4-FFF2-40B4-BE49-F238E27FC236}">
                <a16:creationId xmlns:a16="http://schemas.microsoft.com/office/drawing/2014/main" id="{45FCCAA6-0BF8-4E1A-827B-882E8FFC14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604176" y="2578897"/>
            <a:ext cx="8960873" cy="4639853"/>
          </a:xfrm>
          <a:prstGeom prst="rect">
            <a:avLst/>
          </a:prstGeom>
          <a:effectLst>
            <a:softEdge rad="38100"/>
          </a:effectLst>
        </p:spPr>
      </p:pic>
      <p:sp>
        <p:nvSpPr>
          <p:cNvPr id="4" name="Arrow: Right 3">
            <a:extLst>
              <a:ext uri="{FF2B5EF4-FFF2-40B4-BE49-F238E27FC236}">
                <a16:creationId xmlns:a16="http://schemas.microsoft.com/office/drawing/2014/main" id="{0CA7C92D-88EA-4E30-A63C-29247D3B9979}"/>
              </a:ext>
            </a:extLst>
          </p:cNvPr>
          <p:cNvSpPr/>
          <p:nvPr/>
        </p:nvSpPr>
        <p:spPr>
          <a:xfrm rot="16200000">
            <a:off x="18692742" y="5254194"/>
            <a:ext cx="622715" cy="643318"/>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1" name="Google Shape;289;p3">
            <a:extLst>
              <a:ext uri="{FF2B5EF4-FFF2-40B4-BE49-F238E27FC236}">
                <a16:creationId xmlns:a16="http://schemas.microsoft.com/office/drawing/2014/main" id="{E2E35087-2B3F-4C16-B992-6E395954418A}"/>
              </a:ext>
            </a:extLst>
          </p:cNvPr>
          <p:cNvSpPr txBox="1"/>
          <p:nvPr/>
        </p:nvSpPr>
        <p:spPr>
          <a:xfrm>
            <a:off x="14604175" y="7249553"/>
            <a:ext cx="8960873" cy="533479"/>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Woodson protesting housing discrimination, mid-1960s.</a:t>
            </a:r>
            <a:endParaRPr sz="2800" b="0"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ppt_x"/>
                                          </p:val>
                                        </p:tav>
                                        <p:tav tm="100000">
                                          <p:val>
                                            <p:strVal val="#ppt_x"/>
                                          </p:val>
                                        </p:tav>
                                      </p:tavLst>
                                    </p:anim>
                                    <p:anim calcmode="lin" valueType="num">
                                      <p:cBhvr additive="base">
                                        <p:cTn id="33"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4"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Google Shape;101;p6"/>
          <p:cNvSpPr txBox="1"/>
          <p:nvPr/>
        </p:nvSpPr>
        <p:spPr>
          <a:xfrm>
            <a:off x="13342775" y="3213778"/>
            <a:ext cx="9230353" cy="1762710"/>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Woodson develops programs that seek out families in troubled neighborhoods that have prospered and persevered to learn from their success.</a:t>
            </a:r>
          </a:p>
          <a:p>
            <a:pPr lvl="0">
              <a:buClr>
                <a:srgbClr val="AE4844"/>
              </a:buClr>
              <a:buSzPts val="3600"/>
            </a:pPr>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He prefers to focus on what is positive and on what is working, in order to overcome challenges. </a:t>
            </a:r>
          </a:p>
          <a:p>
            <a:pPr lvl="0">
              <a:buClr>
                <a:srgbClr val="AE4844"/>
              </a:buClr>
              <a:buSzPts val="3600"/>
            </a:pPr>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a:p>
            <a:pPr lvl="0">
              <a:buClr>
                <a:srgbClr val="AE4844"/>
              </a:buClr>
              <a:buSzPts val="3600"/>
            </a:pPr>
            <a:r>
              <a:rPr lang="en-US" sz="4000" dirty="0">
                <a:solidFill>
                  <a:schemeClr val="bg2">
                    <a:lumMod val="50000"/>
                  </a:schemeClr>
                </a:solidFill>
                <a:latin typeface="Arial" panose="020B0604020202020204" pitchFamily="34" charset="0"/>
                <a:ea typeface="Lato"/>
                <a:cs typeface="Arial" panose="020B0604020202020204" pitchFamily="34" charset="0"/>
                <a:sym typeface="Lato"/>
              </a:rPr>
              <a:t>He looks for the natural leaders in the community and seeks to empower and equip them to lead others. </a:t>
            </a:r>
          </a:p>
          <a:p>
            <a:pPr lvl="0">
              <a:buClr>
                <a:srgbClr val="AE4844"/>
              </a:buClr>
              <a:buSzPts val="3600"/>
            </a:pPr>
            <a:endParaRPr lang="en-US" sz="4000" dirty="0">
              <a:solidFill>
                <a:schemeClr val="bg2">
                  <a:lumMod val="50000"/>
                </a:schemeClr>
              </a:solidFill>
              <a:latin typeface="Arial" panose="020B0604020202020204" pitchFamily="34" charset="0"/>
              <a:ea typeface="Lato"/>
              <a:cs typeface="Arial" panose="020B0604020202020204" pitchFamily="34" charset="0"/>
              <a:sym typeface="Lato"/>
            </a:endParaRPr>
          </a:p>
        </p:txBody>
      </p:sp>
      <p:sp>
        <p:nvSpPr>
          <p:cNvPr id="7" name="Google Shape;84;p4">
            <a:extLst>
              <a:ext uri="{FF2B5EF4-FFF2-40B4-BE49-F238E27FC236}">
                <a16:creationId xmlns:a16="http://schemas.microsoft.com/office/drawing/2014/main" id="{39813B01-BBCA-6840-BDE2-47CD6FAA77E7}"/>
              </a:ext>
            </a:extLst>
          </p:cNvPr>
          <p:cNvSpPr txBox="1"/>
          <p:nvPr/>
        </p:nvSpPr>
        <p:spPr>
          <a:xfrm>
            <a:off x="5486400" y="914400"/>
            <a:ext cx="18299080" cy="1826141"/>
          </a:xfrm>
          <a:prstGeom prst="rect">
            <a:avLst/>
          </a:prstGeom>
          <a:noFill/>
          <a:ln>
            <a:noFill/>
          </a:ln>
        </p:spPr>
        <p:txBody>
          <a:bodyPr spcFirstLastPara="1" wrap="square" lIns="50800" tIns="50800" rIns="50800" bIns="50800" anchor="t" anchorCtr="0">
            <a:noAutofit/>
          </a:bodyPr>
          <a:lstStyle/>
          <a:p>
            <a:pPr lvl="0">
              <a:lnSpc>
                <a:spcPct val="80000"/>
              </a:lnSpc>
              <a:buClr>
                <a:srgbClr val="313653"/>
              </a:buClr>
              <a:buSzPts val="7000"/>
            </a:pP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Strengthening Communities &amp;</a:t>
            </a:r>
            <a:b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b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Neighborhood Empowerment</a:t>
            </a:r>
          </a:p>
        </p:txBody>
      </p:sp>
      <p:pic>
        <p:nvPicPr>
          <p:cNvPr id="13" name="Picture 12">
            <a:extLst>
              <a:ext uri="{FF2B5EF4-FFF2-40B4-BE49-F238E27FC236}">
                <a16:creationId xmlns:a16="http://schemas.microsoft.com/office/drawing/2014/main" id="{2FFCDE8D-73C0-4113-9D28-63E067303E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86400" y="3334096"/>
            <a:ext cx="4078388" cy="6001139"/>
          </a:xfrm>
          <a:prstGeom prst="rect">
            <a:avLst/>
          </a:prstGeom>
        </p:spPr>
      </p:pic>
      <p:pic>
        <p:nvPicPr>
          <p:cNvPr id="3" name="Picture 2">
            <a:extLst>
              <a:ext uri="{FF2B5EF4-FFF2-40B4-BE49-F238E27FC236}">
                <a16:creationId xmlns:a16="http://schemas.microsoft.com/office/drawing/2014/main" id="{75862EB3-F55D-4738-B6C4-1410B6D4F9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58790" y="4457355"/>
            <a:ext cx="4002230" cy="6001139"/>
          </a:xfrm>
          <a:prstGeom prst="rect">
            <a:avLst/>
          </a:prstGeom>
        </p:spPr>
      </p:pic>
      <p:pic>
        <p:nvPicPr>
          <p:cNvPr id="9" name="Picture 8">
            <a:extLst>
              <a:ext uri="{FF2B5EF4-FFF2-40B4-BE49-F238E27FC236}">
                <a16:creationId xmlns:a16="http://schemas.microsoft.com/office/drawing/2014/main" id="{FC7C3DFA-1561-488A-A7D3-F2B0BAF89B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81375" y="5449725"/>
            <a:ext cx="3828269" cy="5949797"/>
          </a:xfrm>
          <a:prstGeom prst="rect">
            <a:avLst/>
          </a:prstGeom>
        </p:spPr>
      </p:pic>
      <p:pic>
        <p:nvPicPr>
          <p:cNvPr id="6" name="Picture 5">
            <a:extLst>
              <a:ext uri="{FF2B5EF4-FFF2-40B4-BE49-F238E27FC236}">
                <a16:creationId xmlns:a16="http://schemas.microsoft.com/office/drawing/2014/main" id="{8B860C39-C56E-40FC-8B6E-B3FA9C86C1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19246" y="6769206"/>
            <a:ext cx="3972754" cy="6001139"/>
          </a:xfrm>
          <a:prstGeom prst="rect">
            <a:avLst/>
          </a:prstGeom>
        </p:spPr>
      </p:pic>
      <p:sp>
        <p:nvSpPr>
          <p:cNvPr id="8" name="Google Shape;289;p3">
            <a:extLst>
              <a:ext uri="{FF2B5EF4-FFF2-40B4-BE49-F238E27FC236}">
                <a16:creationId xmlns:a16="http://schemas.microsoft.com/office/drawing/2014/main" id="{6F383C7D-F879-4F2F-9B8C-4C37C12F4F54}"/>
              </a:ext>
            </a:extLst>
          </p:cNvPr>
          <p:cNvSpPr txBox="1"/>
          <p:nvPr/>
        </p:nvSpPr>
        <p:spPr>
          <a:xfrm>
            <a:off x="13342776" y="10975459"/>
            <a:ext cx="9230353" cy="1826141"/>
          </a:xfrm>
          <a:prstGeom prst="rect">
            <a:avLst/>
          </a:prstGeom>
          <a:noFill/>
          <a:ln>
            <a:noFill/>
          </a:ln>
        </p:spPr>
        <p:txBody>
          <a:bodyPr spcFirstLastPara="1" wrap="square" lIns="50800" tIns="50800" rIns="50800" bIns="50800" anchor="ctr" anchorCtr="0">
            <a:spAutoFit/>
          </a:bodyPr>
          <a:lstStyle/>
          <a:p>
            <a:pPr marL="0" marR="0" lvl="0" indent="0"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Books by Robert L. Woodson: </a:t>
            </a:r>
            <a:r>
              <a:rPr lang="en-US" sz="2800" i="1" dirty="0">
                <a:solidFill>
                  <a:schemeClr val="dk2"/>
                </a:solidFill>
                <a:latin typeface="Arial" panose="020B0604020202020204" pitchFamily="34" charset="0"/>
                <a:ea typeface="Lato Light"/>
                <a:cs typeface="Arial" panose="020B0604020202020204" pitchFamily="34" charset="0"/>
                <a:sym typeface="Lato Light"/>
              </a:rPr>
              <a:t>Gang Mother: The Story of Sister </a:t>
            </a:r>
            <a:r>
              <a:rPr lang="en-US" sz="2800" i="1" dirty="0" err="1">
                <a:solidFill>
                  <a:schemeClr val="dk2"/>
                </a:solidFill>
                <a:latin typeface="Arial" panose="020B0604020202020204" pitchFamily="34" charset="0"/>
                <a:ea typeface="Lato Light"/>
                <a:cs typeface="Arial" panose="020B0604020202020204" pitchFamily="34" charset="0"/>
                <a:sym typeface="Lato Light"/>
              </a:rPr>
              <a:t>Falaka</a:t>
            </a:r>
            <a:r>
              <a:rPr lang="en-US" sz="2800" i="1" dirty="0">
                <a:solidFill>
                  <a:schemeClr val="dk2"/>
                </a:solidFill>
                <a:latin typeface="Arial" panose="020B0604020202020204" pitchFamily="34" charset="0"/>
                <a:ea typeface="Lato Light"/>
                <a:cs typeface="Arial" panose="020B0604020202020204" pitchFamily="34" charset="0"/>
                <a:sym typeface="Lato Light"/>
              </a:rPr>
              <a:t> Fattah </a:t>
            </a:r>
            <a:r>
              <a:rPr lang="en-US" sz="2800" dirty="0">
                <a:solidFill>
                  <a:schemeClr val="dk2"/>
                </a:solidFill>
                <a:latin typeface="Arial" panose="020B0604020202020204" pitchFamily="34" charset="0"/>
                <a:ea typeface="Lato Light"/>
                <a:cs typeface="Arial" panose="020B0604020202020204" pitchFamily="34" charset="0"/>
                <a:sym typeface="Lato Light"/>
              </a:rPr>
              <a:t>(1986), </a:t>
            </a:r>
            <a:r>
              <a:rPr lang="en-US" sz="2800" i="1" dirty="0">
                <a:solidFill>
                  <a:schemeClr val="dk2"/>
                </a:solidFill>
                <a:latin typeface="Arial" panose="020B0604020202020204" pitchFamily="34" charset="0"/>
                <a:ea typeface="Lato Light"/>
                <a:cs typeface="Arial" panose="020B0604020202020204" pitchFamily="34" charset="0"/>
                <a:sym typeface="Lato Light"/>
              </a:rPr>
              <a:t>A Summons to Life </a:t>
            </a:r>
            <a:r>
              <a:rPr lang="en-US" sz="2800" dirty="0">
                <a:solidFill>
                  <a:schemeClr val="dk2"/>
                </a:solidFill>
                <a:latin typeface="Arial" panose="020B0604020202020204" pitchFamily="34" charset="0"/>
                <a:ea typeface="Lato Light"/>
                <a:cs typeface="Arial" panose="020B0604020202020204" pitchFamily="34" charset="0"/>
                <a:sym typeface="Lato Light"/>
              </a:rPr>
              <a:t>(1989), </a:t>
            </a:r>
            <a:r>
              <a:rPr lang="en-US" sz="2800" i="1" dirty="0">
                <a:solidFill>
                  <a:schemeClr val="dk2"/>
                </a:solidFill>
                <a:latin typeface="Arial" panose="020B0604020202020204" pitchFamily="34" charset="0"/>
                <a:ea typeface="Lato Light"/>
                <a:cs typeface="Arial" panose="020B0604020202020204" pitchFamily="34" charset="0"/>
                <a:sym typeface="Lato Light"/>
              </a:rPr>
              <a:t>The Triumphs of Joseph </a:t>
            </a:r>
            <a:r>
              <a:rPr lang="en-US" sz="2800" dirty="0">
                <a:solidFill>
                  <a:schemeClr val="dk2"/>
                </a:solidFill>
                <a:latin typeface="Arial" panose="020B0604020202020204" pitchFamily="34" charset="0"/>
                <a:ea typeface="Lato Light"/>
                <a:cs typeface="Arial" panose="020B0604020202020204" pitchFamily="34" charset="0"/>
                <a:sym typeface="Lato Light"/>
              </a:rPr>
              <a:t>(1998), and </a:t>
            </a:r>
            <a:r>
              <a:rPr lang="en-US" sz="2800" i="1" dirty="0">
                <a:solidFill>
                  <a:schemeClr val="dk2"/>
                </a:solidFill>
                <a:latin typeface="Arial" panose="020B0604020202020204" pitchFamily="34" charset="0"/>
                <a:ea typeface="Lato Light"/>
                <a:cs typeface="Arial" panose="020B0604020202020204" pitchFamily="34" charset="0"/>
                <a:sym typeface="Lato Light"/>
              </a:rPr>
              <a:t>Lessons from the Least of These: The Woodson Principles </a:t>
            </a:r>
            <a:r>
              <a:rPr lang="en-US" sz="2800" dirty="0">
                <a:solidFill>
                  <a:schemeClr val="dk2"/>
                </a:solidFill>
                <a:latin typeface="Arial" panose="020B0604020202020204" pitchFamily="34" charset="0"/>
                <a:ea typeface="Lato Light"/>
                <a:cs typeface="Arial" panose="020B0604020202020204" pitchFamily="34" charset="0"/>
                <a:sym typeface="Lato Light"/>
              </a:rPr>
              <a:t>(2020).</a:t>
            </a:r>
            <a:endParaRPr sz="2800" b="0"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2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30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7"/>
          <p:cNvSpPr txBox="1">
            <a:spLocks noGrp="1"/>
          </p:cNvSpPr>
          <p:nvPr>
            <p:ph type="ctrTitle" idx="4294967295"/>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p>
            <a:pPr lvl="0">
              <a:lnSpc>
                <a:spcPct val="106111"/>
              </a:lnSpc>
              <a:buClr>
                <a:srgbClr val="313653"/>
              </a:buClr>
              <a:buSzPts val="7200"/>
            </a:pPr>
            <a:r>
              <a:rPr lang="en-US" sz="7200" b="1" dirty="0">
                <a:solidFill>
                  <a:schemeClr val="bg2">
                    <a:lumMod val="50000"/>
                  </a:schemeClr>
                </a:solidFill>
                <a:latin typeface="Arial" panose="020B0604020202020204" pitchFamily="34" charset="0"/>
                <a:ea typeface="Bodoni"/>
                <a:cs typeface="Arial" panose="020B0604020202020204" pitchFamily="34" charset="0"/>
                <a:sym typeface="Bodoni"/>
              </a:rPr>
              <a:t>The Woodson Principles</a:t>
            </a:r>
            <a:endParaRPr lang="en-US" sz="7000" b="1" i="0" u="none" strike="noStrike" cap="none" dirty="0">
              <a:solidFill>
                <a:schemeClr val="bg2">
                  <a:lumMod val="50000"/>
                </a:schemeClr>
              </a:solidFill>
              <a:latin typeface="Arial" panose="020B0604020202020204" pitchFamily="34" charset="0"/>
              <a:ea typeface="Bodoni"/>
              <a:cs typeface="Arial" panose="020B0604020202020204" pitchFamily="34" charset="0"/>
              <a:sym typeface="Bodoni"/>
            </a:endParaRPr>
          </a:p>
        </p:txBody>
      </p:sp>
      <p:sp>
        <p:nvSpPr>
          <p:cNvPr id="108" name="Google Shape;108;p7"/>
          <p:cNvSpPr txBox="1"/>
          <p:nvPr/>
        </p:nvSpPr>
        <p:spPr>
          <a:xfrm>
            <a:off x="5486400" y="2390800"/>
            <a:ext cx="17373600" cy="2796771"/>
          </a:xfrm>
          <a:prstGeom prst="rect">
            <a:avLst/>
          </a:prstGeom>
          <a:noFill/>
          <a:ln>
            <a:noFill/>
          </a:ln>
        </p:spPr>
        <p:txBody>
          <a:bodyPr spcFirstLastPara="1" wrap="square" lIns="50800" tIns="50800" rIns="50800" bIns="50800" anchor="t" anchorCtr="0">
            <a:noAutofit/>
          </a:bodyPr>
          <a:lstStyle/>
          <a:p>
            <a:pPr lvl="0">
              <a:buClr>
                <a:srgbClr val="AE4844"/>
              </a:buClr>
              <a:buSzPts val="3600"/>
            </a:pPr>
            <a:r>
              <a:rPr lang="en-US" sz="4000" dirty="0">
                <a:solidFill>
                  <a:schemeClr val="bg2">
                    <a:lumMod val="50000"/>
                  </a:schemeClr>
                </a:solidFill>
                <a:latin typeface="Arial" panose="020B0604020202020204" pitchFamily="34" charset="0"/>
                <a:ea typeface="Lato Light"/>
                <a:cs typeface="Arial" panose="020B0604020202020204" pitchFamily="34" charset="0"/>
                <a:sym typeface="Lato Light"/>
              </a:rPr>
              <a:t>Bob Woodson developed a list of 10 Principles that he has used in order to transform struggling neighborhoods and to empower the people within them. </a:t>
            </a:r>
          </a:p>
          <a:p>
            <a:pPr lvl="0">
              <a:buClr>
                <a:srgbClr val="AE4844"/>
              </a:buClr>
              <a:buSzPts val="3600"/>
            </a:pPr>
            <a:endParaRPr lang="en-US" sz="4000" dirty="0">
              <a:solidFill>
                <a:schemeClr val="bg2">
                  <a:lumMod val="50000"/>
                </a:schemeClr>
              </a:solidFill>
              <a:latin typeface="Arial" panose="020B0604020202020204" pitchFamily="34" charset="0"/>
              <a:ea typeface="Lato Light"/>
              <a:cs typeface="Arial" panose="020B0604020202020204" pitchFamily="34" charset="0"/>
              <a:sym typeface="Lato Light"/>
            </a:endParaRPr>
          </a:p>
          <a:p>
            <a:pPr lvl="0">
              <a:buClr>
                <a:srgbClr val="AE4844"/>
              </a:buClr>
              <a:buSzPts val="3600"/>
            </a:pPr>
            <a:r>
              <a:rPr lang="en-US" sz="4000" dirty="0">
                <a:solidFill>
                  <a:schemeClr val="bg2">
                    <a:lumMod val="50000"/>
                  </a:schemeClr>
                </a:solidFill>
                <a:latin typeface="Arial" panose="020B0604020202020204" pitchFamily="34" charset="0"/>
                <a:ea typeface="Lato Light"/>
                <a:cs typeface="Arial" panose="020B0604020202020204" pitchFamily="34" charset="0"/>
                <a:sym typeface="Lato Light"/>
              </a:rPr>
              <a:t>Think about which ones interest you the most as we go through them.</a:t>
            </a:r>
          </a:p>
        </p:txBody>
      </p:sp>
      <p:sp>
        <p:nvSpPr>
          <p:cNvPr id="6" name="Google Shape;127;p22">
            <a:extLst>
              <a:ext uri="{FF2B5EF4-FFF2-40B4-BE49-F238E27FC236}">
                <a16:creationId xmlns:a16="http://schemas.microsoft.com/office/drawing/2014/main" id="{6D99D603-109B-A244-9618-8E61A671C751}"/>
              </a:ext>
            </a:extLst>
          </p:cNvPr>
          <p:cNvSpPr txBox="1"/>
          <p:nvPr/>
        </p:nvSpPr>
        <p:spPr>
          <a:xfrm>
            <a:off x="13391931" y="6821442"/>
            <a:ext cx="3428188" cy="4503757"/>
          </a:xfrm>
          <a:prstGeom prst="rect">
            <a:avLst/>
          </a:prstGeom>
          <a:noFill/>
          <a:ln>
            <a:noFill/>
          </a:ln>
        </p:spPr>
        <p:txBody>
          <a:bodyPr spcFirstLastPara="1" wrap="square" lIns="45700" tIns="45700" rIns="45700" bIns="45700" anchor="t" anchorCtr="0">
            <a:spAutoFit/>
          </a:bodyPr>
          <a:lstStyle/>
          <a:p>
            <a:pPr marL="0" marR="0" lvl="0" indent="0" algn="l" rtl="0">
              <a:lnSpc>
                <a:spcPct val="150000"/>
              </a:lnSpc>
              <a:spcBef>
                <a:spcPts val="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Competence</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Integrity</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Transparency</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Resilience</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Witness</a:t>
            </a:r>
            <a:endParaRPr sz="3600" dirty="0">
              <a:solidFill>
                <a:schemeClr val="bg2">
                  <a:lumMod val="50000"/>
                </a:schemeClr>
              </a:solidFill>
              <a:latin typeface="Arial" panose="020B0604020202020204" pitchFamily="34" charset="0"/>
              <a:cs typeface="Arial" panose="020B0604020202020204" pitchFamily="34" charset="0"/>
            </a:endParaRPr>
          </a:p>
        </p:txBody>
      </p:sp>
      <p:sp>
        <p:nvSpPr>
          <p:cNvPr id="7" name="Google Shape;128;p22">
            <a:extLst>
              <a:ext uri="{FF2B5EF4-FFF2-40B4-BE49-F238E27FC236}">
                <a16:creationId xmlns:a16="http://schemas.microsoft.com/office/drawing/2014/main" id="{94125B3A-26B4-3F43-BC27-AA7AE15F9551}"/>
              </a:ext>
            </a:extLst>
          </p:cNvPr>
          <p:cNvSpPr txBox="1"/>
          <p:nvPr/>
        </p:nvSpPr>
        <p:spPr>
          <a:xfrm>
            <a:off x="18335991" y="6821442"/>
            <a:ext cx="5087793" cy="4503757"/>
          </a:xfrm>
          <a:prstGeom prst="rect">
            <a:avLst/>
          </a:prstGeom>
          <a:noFill/>
          <a:ln>
            <a:noFill/>
          </a:ln>
        </p:spPr>
        <p:txBody>
          <a:bodyPr spcFirstLastPara="1" wrap="square" lIns="45700" tIns="45700" rIns="45700" bIns="45700" anchor="t" anchorCtr="0">
            <a:spAutoFit/>
          </a:bodyPr>
          <a:lstStyle/>
          <a:p>
            <a:pPr marL="0" marR="0" lvl="0" indent="0" algn="l" rtl="0">
              <a:lnSpc>
                <a:spcPct val="150000"/>
              </a:lnSpc>
              <a:spcBef>
                <a:spcPts val="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Innovation</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Inspiration</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Agency</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Access</a:t>
            </a:r>
            <a:endParaRPr sz="3600" b="0" i="0" u="none" strike="noStrike" cap="none" dirty="0">
              <a:solidFill>
                <a:schemeClr val="bg2">
                  <a:lumMod val="50000"/>
                </a:schemeClr>
              </a:solidFill>
              <a:latin typeface="Arial" panose="020B0604020202020204" pitchFamily="34" charset="0"/>
              <a:ea typeface="Helvetica Neue"/>
              <a:cs typeface="Arial" panose="020B0604020202020204" pitchFamily="34" charset="0"/>
              <a:sym typeface="Helvetica Neue"/>
            </a:endParaRPr>
          </a:p>
          <a:p>
            <a:pPr marL="0" marR="0" lvl="0" indent="0" algn="l" rtl="0">
              <a:lnSpc>
                <a:spcPct val="150000"/>
              </a:lnSpc>
              <a:spcBef>
                <a:spcPts val="500"/>
              </a:spcBef>
              <a:spcAft>
                <a:spcPts val="0"/>
              </a:spcAft>
              <a:buClr>
                <a:srgbClr val="5E5E5E"/>
              </a:buClr>
              <a:buSzPts val="3600"/>
              <a:buFont typeface="Lato"/>
              <a:buNone/>
            </a:pPr>
            <a:r>
              <a:rPr lang="en-US" sz="3600" b="1" i="0" u="none" strike="noStrike" cap="none" dirty="0">
                <a:solidFill>
                  <a:schemeClr val="bg2">
                    <a:lumMod val="50000"/>
                  </a:schemeClr>
                </a:solidFill>
                <a:latin typeface="Arial" panose="020B0604020202020204" pitchFamily="34" charset="0"/>
                <a:ea typeface="Lato"/>
                <a:cs typeface="Arial" panose="020B0604020202020204" pitchFamily="34" charset="0"/>
                <a:sym typeface="Lato"/>
              </a:rPr>
              <a:t>Grace</a:t>
            </a:r>
            <a:endParaRPr sz="3600" dirty="0">
              <a:solidFill>
                <a:schemeClr val="bg2">
                  <a:lumMod val="5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3BB00CCA-E8FF-4214-9F9C-D8F4FE89CB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9"/>
          <a:stretch/>
        </p:blipFill>
        <p:spPr>
          <a:xfrm>
            <a:off x="5486400" y="5187572"/>
            <a:ext cx="6705600" cy="8230716"/>
          </a:xfrm>
          <a:prstGeom prst="rect">
            <a:avLst/>
          </a:prstGeom>
          <a:effectLst>
            <a:softEdge rad="63500"/>
          </a:effectLst>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9"/>
          <p:cNvSpPr txBox="1">
            <a:spLocks noGrp="1"/>
          </p:cNvSpPr>
          <p:nvPr>
            <p:ph type="subTitle" idx="4294967295"/>
          </p:nvPr>
        </p:nvSpPr>
        <p:spPr>
          <a:xfrm>
            <a:off x="5486400" y="2461023"/>
            <a:ext cx="16388862" cy="1799700"/>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People who are actually experiencing a problem are the first ones you should look to for a solution. Someone who lives in or near problem areas often has more useful ideas than someone who has just studied a situation from far off.</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Competence</a:t>
            </a:r>
            <a:endParaRPr lang="en-US" sz="7200" dirty="0">
              <a:solidFill>
                <a:schemeClr val="tx2">
                  <a:lumMod val="1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39CEADE9-650F-42D2-97FD-6F9A8A87AF19}"/>
              </a:ext>
            </a:extLst>
          </p:cNvPr>
          <p:cNvPicPr>
            <a:picLocks noChangeAspect="1"/>
          </p:cNvPicPr>
          <p:nvPr/>
        </p:nvPicPr>
        <p:blipFill>
          <a:blip r:embed="rId3"/>
          <a:stretch>
            <a:fillRect/>
          </a:stretch>
        </p:blipFill>
        <p:spPr>
          <a:xfrm>
            <a:off x="11468986" y="4935229"/>
            <a:ext cx="11334750" cy="8058150"/>
          </a:xfrm>
          <a:prstGeom prst="rect">
            <a:avLst/>
          </a:prstGeom>
        </p:spPr>
      </p:pic>
      <p:sp>
        <p:nvSpPr>
          <p:cNvPr id="9" name="Google Shape;95;p5">
            <a:extLst>
              <a:ext uri="{FF2B5EF4-FFF2-40B4-BE49-F238E27FC236}">
                <a16:creationId xmlns:a16="http://schemas.microsoft.com/office/drawing/2014/main" id="{D56F8DE2-5C83-4C49-A611-2D4849A861F8}"/>
              </a:ext>
            </a:extLst>
          </p:cNvPr>
          <p:cNvSpPr txBox="1"/>
          <p:nvPr/>
        </p:nvSpPr>
        <p:spPr>
          <a:xfrm>
            <a:off x="6418526" y="5703838"/>
            <a:ext cx="10100919" cy="2308324"/>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Who do you trust the most to help you with problems with your friends? With school problems? Why?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7" name="Picture 6">
            <a:extLst>
              <a:ext uri="{FF2B5EF4-FFF2-40B4-BE49-F238E27FC236}">
                <a16:creationId xmlns:a16="http://schemas.microsoft.com/office/drawing/2014/main" id="{845973F1-F3E9-4325-86FA-A0B245A892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6400" y="5727915"/>
            <a:ext cx="10308936" cy="7073685"/>
          </a:xfrm>
          <a:prstGeom prst="rect">
            <a:avLst/>
          </a:prstGeom>
          <a:effectLst>
            <a:softEdge rad="38100"/>
          </a:effectLst>
        </p:spPr>
      </p:pic>
      <p:sp>
        <p:nvSpPr>
          <p:cNvPr id="116" name="Google Shape;116;p9"/>
          <p:cNvSpPr txBox="1">
            <a:spLocks noGrp="1"/>
          </p:cNvSpPr>
          <p:nvPr>
            <p:ph type="subTitle" idx="4294967295"/>
          </p:nvPr>
        </p:nvSpPr>
        <p:spPr>
          <a:xfrm>
            <a:off x="5486400" y="2370456"/>
            <a:ext cx="16580485" cy="1799700"/>
          </a:xfrm>
          <a:prstGeom prst="rect">
            <a:avLst/>
          </a:prstGeom>
          <a:noFill/>
          <a:ln>
            <a:noFill/>
          </a:ln>
        </p:spPr>
        <p:txBody>
          <a:bodyPr spcFirstLastPara="1" wrap="square" lIns="50800" tIns="50800" rIns="50800" bIns="50800" anchor="t" anchorCtr="0">
            <a:noAutofit/>
          </a:bodyPr>
          <a:lstStyle/>
          <a:p>
            <a:pPr marL="72390" indent="0">
              <a:lnSpc>
                <a:spcPct val="100000"/>
              </a:lnSpc>
              <a:buNone/>
            </a:pPr>
            <a:r>
              <a:rPr lang="en-US" sz="4000" dirty="0">
                <a:solidFill>
                  <a:schemeClr val="bg2">
                    <a:lumMod val="50000"/>
                  </a:schemeClr>
                </a:solidFill>
                <a:latin typeface="Arial" panose="020B0604020202020204" pitchFamily="34" charset="0"/>
                <a:cs typeface="Arial" panose="020B0604020202020204" pitchFamily="34" charset="0"/>
              </a:rPr>
              <a:t>It is important to get to know people and build trust before trying to help them change. Make sure you are doing things for the right reasons and are willing to stick around and keep your promises. Look for other people who have the same values and can be trusted to work with you.</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Integrity</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10825495" y="5214325"/>
            <a:ext cx="8639990" cy="2308324"/>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Have you ever felt like someone was trying to help just to make themselves look good?  </a:t>
            </a:r>
          </a:p>
        </p:txBody>
      </p:sp>
      <p:sp>
        <p:nvSpPr>
          <p:cNvPr id="10" name="Google Shape;95;p5">
            <a:extLst>
              <a:ext uri="{FF2B5EF4-FFF2-40B4-BE49-F238E27FC236}">
                <a16:creationId xmlns:a16="http://schemas.microsoft.com/office/drawing/2014/main" id="{2C6C808B-D49C-0145-A65D-F9A351F3C262}"/>
              </a:ext>
            </a:extLst>
          </p:cNvPr>
          <p:cNvSpPr txBox="1"/>
          <p:nvPr/>
        </p:nvSpPr>
        <p:spPr>
          <a:xfrm>
            <a:off x="13751087" y="8017947"/>
            <a:ext cx="8639990" cy="2893100"/>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Have you ever promised to do something and then realized it was going to be harder than you thought?  Did you quit?</a:t>
            </a:r>
          </a:p>
        </p:txBody>
      </p:sp>
      <p:sp>
        <p:nvSpPr>
          <p:cNvPr id="11" name="Google Shape;289;p3">
            <a:extLst>
              <a:ext uri="{FF2B5EF4-FFF2-40B4-BE49-F238E27FC236}">
                <a16:creationId xmlns:a16="http://schemas.microsoft.com/office/drawing/2014/main" id="{98BB3AF0-3604-4E08-B79E-7D43971E8A43}"/>
              </a:ext>
            </a:extLst>
          </p:cNvPr>
          <p:cNvSpPr txBox="1"/>
          <p:nvPr/>
        </p:nvSpPr>
        <p:spPr>
          <a:xfrm>
            <a:off x="15990277" y="11406346"/>
            <a:ext cx="6400800" cy="1395254"/>
          </a:xfrm>
          <a:prstGeom prst="rect">
            <a:avLst/>
          </a:prstGeom>
          <a:noFill/>
          <a:ln>
            <a:noFill/>
          </a:ln>
        </p:spPr>
        <p:txBody>
          <a:bodyPr spcFirstLastPara="1" wrap="square" lIns="50800" tIns="50800" rIns="50800" bIns="50800" anchor="ctr" anchorCtr="0">
            <a:spAutoFit/>
          </a:bodyPr>
          <a:lstStyle/>
          <a:p>
            <a:pPr marL="0" marR="0" lvl="0" indent="0"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Dr. Martin Luther King, Jr. and other activists at the March for Jobs and Freedom in Washington, D.C., 1963.</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1234970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0" name="Picture 9">
            <a:extLst>
              <a:ext uri="{FF2B5EF4-FFF2-40B4-BE49-F238E27FC236}">
                <a16:creationId xmlns:a16="http://schemas.microsoft.com/office/drawing/2014/main" id="{5F0AFFFD-8DD5-41D4-9E11-F325F7BB0A53}"/>
              </a:ext>
            </a:extLst>
          </p:cNvPr>
          <p:cNvPicPr>
            <a:picLocks noChangeAspect="1"/>
          </p:cNvPicPr>
          <p:nvPr/>
        </p:nvPicPr>
        <p:blipFill>
          <a:blip r:embed="rId3"/>
          <a:stretch>
            <a:fillRect/>
          </a:stretch>
        </p:blipFill>
        <p:spPr>
          <a:xfrm>
            <a:off x="5486398" y="2308993"/>
            <a:ext cx="8935763" cy="8935763"/>
          </a:xfrm>
          <a:prstGeom prst="rect">
            <a:avLst/>
          </a:prstGeom>
          <a:effectLst>
            <a:softEdge rad="38100"/>
          </a:effectLst>
        </p:spPr>
      </p:pic>
      <p:sp>
        <p:nvSpPr>
          <p:cNvPr id="116" name="Google Shape;116;p9"/>
          <p:cNvSpPr txBox="1">
            <a:spLocks noGrp="1"/>
          </p:cNvSpPr>
          <p:nvPr>
            <p:ph type="subTitle" idx="4294967295"/>
          </p:nvPr>
        </p:nvSpPr>
        <p:spPr>
          <a:xfrm>
            <a:off x="15141535" y="2308993"/>
            <a:ext cx="7357731" cy="1799700"/>
          </a:xfrm>
          <a:prstGeom prst="rect">
            <a:avLst/>
          </a:prstGeom>
          <a:noFill/>
          <a:ln>
            <a:noFill/>
          </a:ln>
        </p:spPr>
        <p:txBody>
          <a:bodyPr spcFirstLastPara="1" wrap="square" lIns="50800" tIns="50800" rIns="50800" bIns="50800" anchor="t" anchorCtr="0">
            <a:noAutofit/>
          </a:bodyPr>
          <a:lstStyle/>
          <a:p>
            <a:pPr marL="0" lvl="0" indent="0">
              <a:lnSpc>
                <a:spcPct val="100000"/>
              </a:lnSpc>
              <a:buClr>
                <a:schemeClr val="lt1"/>
              </a:buClr>
              <a:buSzPts val="3600"/>
              <a:buNone/>
            </a:pPr>
            <a:r>
              <a:rPr lang="en-US" sz="4000" dirty="0">
                <a:solidFill>
                  <a:schemeClr val="bg2">
                    <a:lumMod val="50000"/>
                  </a:schemeClr>
                </a:solidFill>
                <a:latin typeface="Arial" panose="020B0604020202020204" pitchFamily="34" charset="0"/>
                <a:cs typeface="Arial" panose="020B0604020202020204" pitchFamily="34" charset="0"/>
              </a:rPr>
              <a:t>Good leaders are willing to talk about the challenges they faced on the way to success. They aren’t too proud to admit their struggles so that others can trust them and learn to believe in themselves.</a:t>
            </a: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a:p>
            <a:pPr marL="0" lvl="0" indent="0">
              <a:lnSpc>
                <a:spcPct val="100000"/>
              </a:lnSpc>
              <a:buClr>
                <a:schemeClr val="lt1"/>
              </a:buClr>
              <a:buSzPts val="3600"/>
              <a:buNone/>
            </a:pPr>
            <a:endParaRPr lang="en-US" sz="4000" dirty="0">
              <a:solidFill>
                <a:schemeClr val="bg2">
                  <a:lumMod val="50000"/>
                </a:schemeClr>
              </a:solidFill>
              <a:latin typeface="Arial" panose="020B0604020202020204" pitchFamily="34" charset="0"/>
              <a:cs typeface="Arial" panose="020B0604020202020204" pitchFamily="34" charset="0"/>
            </a:endParaRPr>
          </a:p>
        </p:txBody>
      </p:sp>
      <p:sp>
        <p:nvSpPr>
          <p:cNvPr id="6" name="Google Shape;107;p7">
            <a:extLst>
              <a:ext uri="{FF2B5EF4-FFF2-40B4-BE49-F238E27FC236}">
                <a16:creationId xmlns:a16="http://schemas.microsoft.com/office/drawing/2014/main" id="{018BBDD0-D9FE-584E-B176-B5463A6A7F5D}"/>
              </a:ext>
            </a:extLst>
          </p:cNvPr>
          <p:cNvSpPr txBox="1">
            <a:spLocks/>
          </p:cNvSpPr>
          <p:nvPr/>
        </p:nvSpPr>
        <p:spPr>
          <a:xfrm>
            <a:off x="5486400" y="914400"/>
            <a:ext cx="18299080" cy="1100215"/>
          </a:xfrm>
          <a:prstGeom prst="rect">
            <a:avLst/>
          </a:prstGeom>
          <a:noFill/>
          <a:ln>
            <a:noFill/>
          </a:ln>
        </p:spPr>
        <p:txBody>
          <a:bodyPr spcFirstLastPara="1" wrap="square" lIns="50800" tIns="50800" rIns="50800" bIns="50800" anchor="t" anchorCtr="0">
            <a:noAutofit/>
          </a:bodyPr>
          <a:lstStyle>
            <a:defPPr marR="0" lvl="0" algn="l" rtl="0">
              <a:lnSpc>
                <a:spcPct val="100000"/>
              </a:lnSpc>
              <a:spcBef>
                <a:spcPts val="0"/>
              </a:spcBef>
              <a:spcAft>
                <a:spcPts val="0"/>
              </a:spcAft>
            </a:defPPr>
            <a:lvl1pPr marR="0" lvl="0"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1pPr>
            <a:lvl2pPr marR="0" lvl="1"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2pPr>
            <a:lvl3pPr marR="0" lvl="2"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3pPr>
            <a:lvl4pPr marR="0" lvl="3"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4pPr>
            <a:lvl5pPr marR="0" lvl="4"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5pPr>
            <a:lvl6pPr marR="0" lvl="5"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6pPr>
            <a:lvl7pPr marR="0" lvl="6"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7pPr>
            <a:lvl8pPr marR="0" lvl="7"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8pPr>
            <a:lvl9pPr marR="0" lvl="8" algn="l" rtl="0">
              <a:lnSpc>
                <a:spcPct val="80000"/>
              </a:lnSpc>
              <a:spcBef>
                <a:spcPts val="0"/>
              </a:spcBef>
              <a:spcAft>
                <a:spcPts val="0"/>
              </a:spcAft>
              <a:buClr>
                <a:srgbClr val="AE4844"/>
              </a:buClr>
              <a:buSzPts val="2600"/>
              <a:buFont typeface="Lato Light"/>
              <a:buNone/>
              <a:defRPr sz="2600" b="0" i="0" u="none" strike="noStrike" cap="none">
                <a:solidFill>
                  <a:srgbClr val="AE4844"/>
                </a:solidFill>
                <a:latin typeface="Lato Light"/>
                <a:ea typeface="Lato Light"/>
                <a:cs typeface="Lato Light"/>
                <a:sym typeface="Lato Light"/>
              </a:defRPr>
            </a:lvl9pPr>
          </a:lstStyle>
          <a:p>
            <a:pPr lvl="0">
              <a:lnSpc>
                <a:spcPct val="100000"/>
              </a:lnSpc>
              <a:buClr>
                <a:schemeClr val="dk2"/>
              </a:buClr>
              <a:buSzPts val="7000"/>
            </a:pPr>
            <a:r>
              <a:rPr lang="en-US" sz="7200" b="1" dirty="0">
                <a:solidFill>
                  <a:schemeClr val="tx2">
                    <a:lumMod val="10000"/>
                  </a:schemeClr>
                </a:solidFill>
                <a:latin typeface="Arial" panose="020B0604020202020204" pitchFamily="34" charset="0"/>
                <a:ea typeface="Bodoni"/>
                <a:cs typeface="Arial" panose="020B0604020202020204" pitchFamily="34" charset="0"/>
                <a:sym typeface="Bodoni"/>
              </a:rPr>
              <a:t>Transparency</a:t>
            </a:r>
            <a:endParaRPr lang="en-US" sz="7200" dirty="0">
              <a:solidFill>
                <a:schemeClr val="tx2">
                  <a:lumMod val="10000"/>
                </a:schemeClr>
              </a:solidFill>
              <a:latin typeface="Arial" panose="020B0604020202020204" pitchFamily="34" charset="0"/>
              <a:cs typeface="Arial" panose="020B0604020202020204" pitchFamily="34" charset="0"/>
            </a:endParaRPr>
          </a:p>
        </p:txBody>
      </p:sp>
      <p:sp>
        <p:nvSpPr>
          <p:cNvPr id="9" name="Google Shape;95;p5">
            <a:extLst>
              <a:ext uri="{FF2B5EF4-FFF2-40B4-BE49-F238E27FC236}">
                <a16:creationId xmlns:a16="http://schemas.microsoft.com/office/drawing/2014/main" id="{D56F8DE2-5C83-4C49-A611-2D4849A861F8}"/>
              </a:ext>
            </a:extLst>
          </p:cNvPr>
          <p:cNvSpPr txBox="1"/>
          <p:nvPr/>
        </p:nvSpPr>
        <p:spPr>
          <a:xfrm>
            <a:off x="10170041" y="8581816"/>
            <a:ext cx="12329225" cy="1723549"/>
          </a:xfrm>
          <a:prstGeom prst="rect">
            <a:avLst/>
          </a:prstGeom>
          <a:solidFill>
            <a:schemeClr val="lt1"/>
          </a:solidFill>
          <a:ln>
            <a:noFill/>
          </a:ln>
        </p:spPr>
        <p:txBody>
          <a:bodyPr spcFirstLastPara="1" wrap="square" lIns="274320" tIns="274320" rIns="274320" bIns="274320" anchor="t" anchorCtr="0">
            <a:spAutoFit/>
          </a:bodyPr>
          <a:lstStyle/>
          <a:p>
            <a:pPr lvl="0" algn="ctr"/>
            <a:r>
              <a:rPr lang="en-US" sz="3800" b="1" dirty="0">
                <a:solidFill>
                  <a:srgbClr val="FFFFFF"/>
                </a:solidFill>
                <a:latin typeface="Arial" panose="020B0604020202020204" pitchFamily="34" charset="0"/>
              </a:rPr>
              <a:t>How does it make you feel when an adult admits they used to have a problem with something? </a:t>
            </a:r>
          </a:p>
        </p:txBody>
      </p:sp>
      <p:sp>
        <p:nvSpPr>
          <p:cNvPr id="11" name="Google Shape;289;p3">
            <a:extLst>
              <a:ext uri="{FF2B5EF4-FFF2-40B4-BE49-F238E27FC236}">
                <a16:creationId xmlns:a16="http://schemas.microsoft.com/office/drawing/2014/main" id="{51BC8EE0-CA54-421C-B912-F743E46AFFF1}"/>
              </a:ext>
            </a:extLst>
          </p:cNvPr>
          <p:cNvSpPr txBox="1"/>
          <p:nvPr/>
        </p:nvSpPr>
        <p:spPr>
          <a:xfrm>
            <a:off x="5573665" y="11296237"/>
            <a:ext cx="8761228" cy="1703030"/>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545454"/>
              </a:buClr>
              <a:buSzPts val="2800"/>
              <a:buFont typeface="Lato Light"/>
              <a:buNone/>
            </a:pPr>
            <a:r>
              <a:rPr lang="en-US" sz="2800" dirty="0">
                <a:solidFill>
                  <a:schemeClr val="dk2"/>
                </a:solidFill>
                <a:latin typeface="Arial" panose="020B0604020202020204" pitchFamily="34" charset="0"/>
                <a:ea typeface="Lato Light"/>
                <a:cs typeface="Arial" panose="020B0604020202020204" pitchFamily="34" charset="0"/>
                <a:sym typeface="Lato Light"/>
              </a:rPr>
              <a:t>Remembered as “The Golden Thirteen,” the first-ever class of Black naval officers worked together to pass their rigorous training under tight deadlines. </a:t>
            </a:r>
          </a:p>
          <a:p>
            <a:pPr marL="0" marR="0" lvl="0" indent="0" algn="ctr" rtl="0">
              <a:lnSpc>
                <a:spcPct val="100000"/>
              </a:lnSpc>
              <a:spcBef>
                <a:spcPts val="0"/>
              </a:spcBef>
              <a:spcAft>
                <a:spcPts val="0"/>
              </a:spcAft>
              <a:buClr>
                <a:srgbClr val="545454"/>
              </a:buClr>
              <a:buSzPts val="2800"/>
              <a:buFont typeface="Lato Light"/>
              <a:buNone/>
            </a:pPr>
            <a:r>
              <a:rPr lang="en-US" sz="2000" i="1" dirty="0">
                <a:solidFill>
                  <a:schemeClr val="dk2"/>
                </a:solidFill>
                <a:latin typeface="Arial" panose="020B0604020202020204" pitchFamily="34" charset="0"/>
                <a:ea typeface="Lato Light"/>
                <a:cs typeface="Arial" panose="020B0604020202020204" pitchFamily="34" charset="0"/>
                <a:sym typeface="Lato Light"/>
              </a:rPr>
              <a:t>(Image: Naval History and Heritage Command)</a:t>
            </a:r>
            <a:endParaRPr sz="2000" b="0" i="1" u="none" strike="noStrike" cap="none" dirty="0">
              <a:solidFill>
                <a:schemeClr val="dk2"/>
              </a:solidFill>
              <a:latin typeface="Arial" panose="020B0604020202020204" pitchFamily="34" charset="0"/>
              <a:ea typeface="Lato Light"/>
              <a:cs typeface="Arial" panose="020B0604020202020204" pitchFamily="34" charset="0"/>
              <a:sym typeface="Lato Light"/>
            </a:endParaRPr>
          </a:p>
        </p:txBody>
      </p:sp>
    </p:spTree>
    <p:extLst>
      <p:ext uri="{BB962C8B-B14F-4D97-AF65-F5344CB8AC3E}">
        <p14:creationId xmlns:p14="http://schemas.microsoft.com/office/powerpoint/2010/main" val="325837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stom 1">
      <a:majorFont>
        <a:latin typeface="Arial"/>
        <a:ea typeface="Bodoni SvtyTwo ITC TT-Bold"/>
        <a:cs typeface="Bodoni SvtyTwo ITC TT-Bold"/>
      </a:majorFont>
      <a:minorFont>
        <a:latin typeface="Arial"/>
        <a:ea typeface="Lato-Light"/>
        <a:cs typeface="Lato-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1442</Words>
  <Application>Microsoft Office PowerPoint</Application>
  <PresentationFormat>Custom</PresentationFormat>
  <Paragraphs>149</Paragraphs>
  <Slides>19</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Bodoni</vt:lpstr>
      <vt:lpstr>Bodoni SvtyTwo ITC TT-Book</vt:lpstr>
      <vt:lpstr>Calibri</vt:lpstr>
      <vt:lpstr>Helvetica Neue</vt:lpstr>
      <vt:lpstr>Lato</vt:lpstr>
      <vt:lpstr>Lato Light</vt:lpstr>
      <vt:lpstr>Lato-Light</vt:lpstr>
      <vt:lpstr>21_BasicWhite</vt:lpstr>
      <vt:lpstr>Bob Woodson &amp;  The Woodson Principles  </vt:lpstr>
      <vt:lpstr>Bob Woodson &amp;  The Woodson Principles</vt:lpstr>
      <vt:lpstr>PowerPoint Presentation</vt:lpstr>
      <vt:lpstr>Civil Rights Activism</vt:lpstr>
      <vt:lpstr>PowerPoint Presentation</vt:lpstr>
      <vt:lpstr>The Woodson Principles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2024-08-21T20:58:53Z</dcterms:modified>
</cp:coreProperties>
</file>