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73" r:id="rId17"/>
  </p:sldIdLst>
  <p:sldSz cx="24384000" cy="13716000"/>
  <p:notesSz cx="6858000" cy="9144000"/>
  <p:embeddedFontLst>
    <p:embeddedFont>
      <p:font typeface="Bodoni" panose="02000503000000000000" pitchFamily="2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Helvetica Neue" panose="020B0604020202020204" charset="0"/>
      <p:regular r:id="rId27"/>
      <p:bold r:id="rId28"/>
      <p:italic r:id="rId29"/>
      <p:boldItalic r:id="rId30"/>
    </p:embeddedFont>
    <p:embeddedFont>
      <p:font typeface="Lato" panose="020F0502020204030203" pitchFamily="34" charset="0"/>
      <p:regular r:id="rId31"/>
      <p:bold r:id="rId32"/>
      <p:italic r:id="rId33"/>
      <p:boldItalic r:id="rId34"/>
    </p:embeddedFont>
    <p:embeddedFont>
      <p:font typeface="Lato Light" panose="020F0502020204030203" pitchFamily="34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2" roundtripDataSignature="AMtx7mgEO01rXB4JdDiP+JAaSLPH9u94j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208" autoAdjust="0"/>
  </p:normalViewPr>
  <p:slideViewPr>
    <p:cSldViewPr snapToGrid="0" snapToObjects="1">
      <p:cViewPr varScale="1">
        <p:scale>
          <a:sx n="43" d="100"/>
          <a:sy n="43" d="100"/>
        </p:scale>
        <p:origin x="562" y="67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e6AxEOV-w0&amp;feature=emb_logo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the74million.org/article/photo-history-the-incredible-true-story-of-how-booker-t-washington-the-president-of-sears-built-5000-schools-for-generations-of-southern-black-students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5" name="Google Shape;65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Google Shape;13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Google Shape;14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Google Shape;16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7" name="Google Shape;17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Google Shape;18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5" name="Google Shape;195;p2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Resources</a:t>
            </a:r>
            <a:endParaRPr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YouTube. </a:t>
            </a:r>
            <a:r>
              <a:rPr lang="en-US" u="sng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https://www.youtube.com/watch?v=ce6AxEOV-w0&amp;feature=emb_logo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Source: T74 </a:t>
            </a:r>
            <a:r>
              <a:rPr lang="en-US" u="sng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https://www.the74million.org/article/photo-history-the-incredible-true-story-of-how-booker-t-				washington-the-president-of-sears-built-5000-schools-for-generations-of-southern-black-students/</a:t>
            </a:r>
            <a:endParaRPr lang="en-US" u="sng" dirty="0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u="sng" dirty="0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https://unframed.lacma.org/2021/11/07/life-and-legacy-biddy-mason-through-lens-art-and-augmented-reality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Google Shape;7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Google Shape;8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Google Shape;9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Google Shape;9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Google Shape;10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Google Shape;1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Google Shape;12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Google Shape;13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userDrawn="1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9"/>
          <p:cNvSpPr txBox="1">
            <a:spLocks noGrp="1"/>
          </p:cNvSpPr>
          <p:nvPr>
            <p:ph type="title"/>
          </p:nvPr>
        </p:nvSpPr>
        <p:spPr>
          <a:xfrm>
            <a:off x="5486400" y="1371600"/>
            <a:ext cx="17173996" cy="126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13653"/>
              </a:buClr>
              <a:buSzPts val="7000"/>
              <a:buFont typeface="Bodoni"/>
              <a:buNone/>
              <a:defRPr sz="7200" b="1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Bodoni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1800"/>
              <a:buNone/>
              <a:defRPr/>
            </a:lvl9pPr>
          </a:lstStyle>
          <a:p>
            <a:endParaRPr dirty="0"/>
          </a:p>
        </p:txBody>
      </p:sp>
      <p:sp>
        <p:nvSpPr>
          <p:cNvPr id="12" name="Google Shape;12;p29"/>
          <p:cNvSpPr txBox="1">
            <a:spLocks noGrp="1"/>
          </p:cNvSpPr>
          <p:nvPr>
            <p:ph type="body" idx="2"/>
          </p:nvPr>
        </p:nvSpPr>
        <p:spPr>
          <a:xfrm>
            <a:off x="6015188" y="2977895"/>
            <a:ext cx="16479052" cy="1905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000"/>
              <a:buFont typeface="Lato Light"/>
              <a:buNone/>
              <a:defRPr sz="360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Lato Light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000"/>
              <a:buFont typeface="Lato Light"/>
              <a:buNone/>
              <a:defRPr sz="3000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000"/>
              <a:buFont typeface="Lato Light"/>
              <a:buNone/>
              <a:defRPr sz="3000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000"/>
              <a:buFont typeface="Lato Light"/>
              <a:buNone/>
              <a:defRPr sz="3000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000"/>
              <a:buFont typeface="Lato Light"/>
              <a:buNone/>
              <a:defRPr sz="3000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69189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214"/>
              <a:buChar char="•"/>
              <a:defRPr/>
            </a:lvl9pPr>
          </a:lstStyle>
          <a:p>
            <a:endParaRPr dirty="0"/>
          </a:p>
        </p:txBody>
      </p:sp>
      <p:sp>
        <p:nvSpPr>
          <p:cNvPr id="15" name="Google Shape;15;p29"/>
          <p:cNvSpPr txBox="1">
            <a:spLocks noGrp="1"/>
          </p:cNvSpPr>
          <p:nvPr>
            <p:ph type="sldNum" idx="12"/>
          </p:nvPr>
        </p:nvSpPr>
        <p:spPr>
          <a:xfrm>
            <a:off x="12001499" y="12799009"/>
            <a:ext cx="368505" cy="65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Helvetica Neue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9F2AF1E-08F7-4298-A5A7-0FB8D915C9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627984" cy="1371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8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 dirty="0"/>
          </a:p>
        </p:txBody>
      </p:sp>
      <p:sp>
        <p:nvSpPr>
          <p:cNvPr id="7" name="Google Shape;7;p28"/>
          <p:cNvSpPr txBox="1">
            <a:spLocks noGrp="1"/>
          </p:cNvSpPr>
          <p:nvPr>
            <p:ph type="body" idx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marR="0" lvl="0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8480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8480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 dirty="0"/>
          </a:p>
        </p:txBody>
      </p:sp>
      <p:sp>
        <p:nvSpPr>
          <p:cNvPr id="8" name="Google Shape;8;p28"/>
          <p:cNvSpPr txBox="1">
            <a:spLocks noGrp="1"/>
          </p:cNvSpPr>
          <p:nvPr>
            <p:ph type="sldNum" idx="12"/>
          </p:nvPr>
        </p:nvSpPr>
        <p:spPr>
          <a:xfrm>
            <a:off x="12001499" y="12799009"/>
            <a:ext cx="368505" cy="65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Helvetica Neue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ogsocialjustice.wordpress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"/>
          <p:cNvSpPr txBox="1">
            <a:spLocks noGrp="1"/>
          </p:cNvSpPr>
          <p:nvPr>
            <p:ph type="ctrTitle" idx="4294967295"/>
          </p:nvPr>
        </p:nvSpPr>
        <p:spPr>
          <a:xfrm>
            <a:off x="5784112" y="1341400"/>
            <a:ext cx="14425994" cy="2128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>
              <a:lnSpc>
                <a:spcPct val="106111"/>
              </a:lnSpc>
              <a:buClr>
                <a:srgbClr val="313653"/>
              </a:buClr>
              <a:buSzPts val="72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Bodoni"/>
                <a:cs typeface="Arial" panose="020B0604020202020204" pitchFamily="34" charset="0"/>
                <a:sym typeface="Bodoni"/>
              </a:rPr>
              <a:t>Biddy</a:t>
            </a:r>
            <a:r>
              <a:rPr lang="en-US" sz="7200" b="1" dirty="0">
                <a:solidFill>
                  <a:srgbClr val="313653"/>
                </a:solidFill>
                <a:latin typeface="Arial" panose="020B0604020202020204" pitchFamily="34" charset="0"/>
                <a:ea typeface="Bodoni"/>
                <a:cs typeface="Arial" panose="020B0604020202020204" pitchFamily="34" charset="0"/>
                <a:sym typeface="Bodoni"/>
              </a:rPr>
              <a:t> Mason</a:t>
            </a:r>
            <a:endParaRPr sz="7000" b="1" i="0" u="none" strike="noStrike" cap="none" dirty="0">
              <a:solidFill>
                <a:srgbClr val="313653"/>
              </a:solidFill>
              <a:latin typeface="Arial" panose="020B0604020202020204" pitchFamily="34" charset="0"/>
              <a:ea typeface="Bodoni"/>
              <a:cs typeface="Arial" panose="020B0604020202020204" pitchFamily="34" charset="0"/>
              <a:sym typeface="Bodoni"/>
            </a:endParaRPr>
          </a:p>
        </p:txBody>
      </p:sp>
      <p:sp>
        <p:nvSpPr>
          <p:cNvPr id="69" name="Google Shape;69;p1"/>
          <p:cNvSpPr txBox="1"/>
          <p:nvPr/>
        </p:nvSpPr>
        <p:spPr>
          <a:xfrm>
            <a:off x="7261367" y="3848210"/>
            <a:ext cx="4717390" cy="718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lvl="0">
              <a:buClr>
                <a:srgbClr val="AE4844"/>
              </a:buClr>
              <a:buSzPts val="4000"/>
            </a:pPr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1818 - 1891</a:t>
            </a:r>
          </a:p>
        </p:txBody>
      </p:sp>
      <p:sp>
        <p:nvSpPr>
          <p:cNvPr id="70" name="Google Shape;70;p1"/>
          <p:cNvSpPr txBox="1"/>
          <p:nvPr/>
        </p:nvSpPr>
        <p:spPr>
          <a:xfrm>
            <a:off x="7261367" y="5482522"/>
            <a:ext cx="9292855" cy="6276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>
              <a:buClr>
                <a:srgbClr val="AE4844"/>
              </a:buClr>
              <a:buSzPts val="2800"/>
            </a:pP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Entrepreneur</a:t>
            </a:r>
          </a:p>
          <a:p>
            <a:pPr lvl="0">
              <a:buClr>
                <a:srgbClr val="AE4844"/>
              </a:buClr>
              <a:buSzPts val="2800"/>
            </a:pPr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lvl="0">
              <a:buClr>
                <a:srgbClr val="AE4844"/>
              </a:buClr>
              <a:buSzPts val="2800"/>
            </a:pP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Pioneer</a:t>
            </a:r>
          </a:p>
          <a:p>
            <a:pPr lvl="0">
              <a:buClr>
                <a:srgbClr val="AE4844"/>
              </a:buClr>
              <a:buSzPts val="2800"/>
            </a:pPr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lvl="0">
              <a:buClr>
                <a:srgbClr val="AE4844"/>
              </a:buClr>
              <a:buSzPts val="2800"/>
            </a:pP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Health care provider</a:t>
            </a:r>
          </a:p>
          <a:p>
            <a:pPr lvl="0">
              <a:buClr>
                <a:srgbClr val="AE4844"/>
              </a:buClr>
              <a:buSzPts val="2800"/>
            </a:pPr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lvl="0">
              <a:buClr>
                <a:srgbClr val="AE4844"/>
              </a:buClr>
              <a:buSzPts val="2800"/>
            </a:pP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Real estate investor</a:t>
            </a:r>
          </a:p>
          <a:p>
            <a:pPr lvl="0">
              <a:buClr>
                <a:srgbClr val="AE4844"/>
              </a:buClr>
              <a:buSzPts val="2800"/>
            </a:pPr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lvl="0">
              <a:buClr>
                <a:srgbClr val="AE4844"/>
              </a:buClr>
              <a:buSzPts val="2800"/>
            </a:pP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Philanthropist</a:t>
            </a:r>
          </a:p>
          <a:p>
            <a:pPr lvl="0">
              <a:buClr>
                <a:srgbClr val="AE4844"/>
              </a:buClr>
              <a:buSzPts val="2800"/>
            </a:pPr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lvl="0">
              <a:buClr>
                <a:srgbClr val="AE4844"/>
              </a:buClr>
              <a:buSzPts val="2800"/>
            </a:pP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American Hero</a:t>
            </a:r>
          </a:p>
          <a:p>
            <a:pPr lvl="0">
              <a:buClr>
                <a:srgbClr val="AE4844"/>
              </a:buClr>
              <a:buSzPts val="2800"/>
            </a:pPr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800"/>
              <a:buFont typeface="Bodoni"/>
              <a:buNone/>
            </a:pPr>
            <a:endParaRPr sz="36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800"/>
              <a:buFont typeface="Bodoni"/>
              <a:buNone/>
            </a:pPr>
            <a:endParaRPr sz="36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800"/>
              <a:buFont typeface="Bodoni"/>
              <a:buNone/>
            </a:pPr>
            <a:endParaRPr sz="3600" b="0" i="0" u="none" strike="sng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800"/>
              <a:buFont typeface="Bodoni"/>
              <a:buNone/>
            </a:pPr>
            <a:endParaRPr sz="36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800"/>
              <a:buFont typeface="Bodoni"/>
              <a:buNone/>
            </a:pPr>
            <a:endParaRPr sz="36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6B4E35-E54A-D147-92B6-8B822029D8FD}"/>
              </a:ext>
            </a:extLst>
          </p:cNvPr>
          <p:cNvSpPr/>
          <p:nvPr/>
        </p:nvSpPr>
        <p:spPr>
          <a:xfrm>
            <a:off x="5784112" y="2762499"/>
            <a:ext cx="152835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AE4844"/>
              </a:buClr>
              <a:buSzPts val="2800"/>
            </a:pPr>
            <a:r>
              <a:rPr lang="en-US" sz="4000" b="1" i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Bodoni"/>
                <a:cs typeface="Arial" panose="020B0604020202020204" pitchFamily="34" charset="0"/>
                <a:sym typeface="Bodoni"/>
              </a:rPr>
              <a:t>She escaped slavery — and became a generous millionaire</a:t>
            </a:r>
            <a:endParaRPr lang="en-US" sz="4000" i="1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</p:txBody>
      </p:sp>
      <p:pic>
        <p:nvPicPr>
          <p:cNvPr id="1026" name="Picture 2" descr="A vintage photo of a person&#10;&#10;Description automatically generated">
            <a:extLst>
              <a:ext uri="{FF2B5EF4-FFF2-40B4-BE49-F238E27FC236}">
                <a16:creationId xmlns:a16="http://schemas.microsoft.com/office/drawing/2014/main" id="{BE447CD0-184C-9746-A648-0C12053C3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939" y="3696731"/>
            <a:ext cx="6360167" cy="801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lh7-us.googleusercontent.com/docsz/AD_4nXe_spznZeiPZydaUTicrhYvZHwFIRq9xiOmBIB2G4dJsTeyZrhLGXTZqWsHgqXsHJI67aPmcpbUiCgCTCztXFHRuysQtCzf7ZmUSZBuPyMHvhOaZbxlN5E5_htU91MWKGL3ESTbGiONpH-xIxjwqta_QHw?key=WcsKHybEeoMKP9flT8tQDQ">
            <a:extLst>
              <a:ext uri="{FF2B5EF4-FFF2-40B4-BE49-F238E27FC236}">
                <a16:creationId xmlns:a16="http://schemas.microsoft.com/office/drawing/2014/main" id="{4095E848-C08B-43CC-8ACA-B4EF8CB1B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3835" y="12893975"/>
            <a:ext cx="1990165" cy="82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4"/>
          <p:cNvSpPr txBox="1">
            <a:spLocks noGrp="1"/>
          </p:cNvSpPr>
          <p:nvPr>
            <p:ph type="subTitle" idx="4294967295"/>
          </p:nvPr>
        </p:nvSpPr>
        <p:spPr>
          <a:xfrm>
            <a:off x="5392194" y="2842268"/>
            <a:ext cx="16147303" cy="3720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Despite her humble beginnings, Biddy Mason became one of the most well-known citizens and most important landowners in Los Angeles during the 1850s and 1860s.</a:t>
            </a: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generous </a:t>
            </a:r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philanthropist</a:t>
            </a: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she founded a school, an orphanage, and the Los Angeles First African Methodist Episcopal (F.A.M.E.) Church.</a:t>
            </a:r>
            <a:endParaRPr sz="40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000"/>
              <a:buFont typeface="Lato Light"/>
              <a:buNone/>
            </a:pPr>
            <a:endParaRPr sz="40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000"/>
              <a:buFont typeface="Lato Light"/>
              <a:buNone/>
            </a:pPr>
            <a:endParaRPr sz="40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000"/>
              <a:buFont typeface="Lato Light"/>
              <a:buNone/>
            </a:pPr>
            <a:endParaRPr sz="40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000"/>
              <a:buFont typeface="Lato Light"/>
              <a:buNone/>
            </a:pPr>
            <a:endParaRPr sz="40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</p:txBody>
      </p:sp>
      <p:sp>
        <p:nvSpPr>
          <p:cNvPr id="5" name="Google Shape;107;p7">
            <a:extLst>
              <a:ext uri="{FF2B5EF4-FFF2-40B4-BE49-F238E27FC236}">
                <a16:creationId xmlns:a16="http://schemas.microsoft.com/office/drawing/2014/main" id="{8594E5D9-AF1A-D446-8E3C-0DC5C7E15154}"/>
              </a:ext>
            </a:extLst>
          </p:cNvPr>
          <p:cNvSpPr txBox="1">
            <a:spLocks/>
          </p:cNvSpPr>
          <p:nvPr/>
        </p:nvSpPr>
        <p:spPr>
          <a:xfrm>
            <a:off x="5392194" y="1327810"/>
            <a:ext cx="18299080" cy="110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lvl="0">
              <a:lnSpc>
                <a:spcPct val="100000"/>
              </a:lnSpc>
              <a:buClr>
                <a:schemeClr val="dk2"/>
              </a:buClr>
              <a:buSzPts val="70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Bodoni"/>
                <a:cs typeface="Arial" panose="020B0604020202020204" pitchFamily="34" charset="0"/>
                <a:sym typeface="Bodoni"/>
              </a:rPr>
              <a:t>Accomplishments</a:t>
            </a:r>
            <a:endParaRPr lang="en-US" sz="72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oogle Shape;154;p12" descr="A vintage photo of a person&#10;&#10;Description automatically generated">
            <a:extLst>
              <a:ext uri="{FF2B5EF4-FFF2-40B4-BE49-F238E27FC236}">
                <a16:creationId xmlns:a16="http://schemas.microsoft.com/office/drawing/2014/main" id="{7ABEA22E-7C04-9740-8615-85FA4335048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43970" y="6915715"/>
            <a:ext cx="13995527" cy="5177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5"/>
          <p:cNvSpPr txBox="1">
            <a:spLocks noGrp="1"/>
          </p:cNvSpPr>
          <p:nvPr>
            <p:ph type="subTitle" idx="4294967295"/>
          </p:nvPr>
        </p:nvSpPr>
        <p:spPr>
          <a:xfrm>
            <a:off x="15217380" y="2623910"/>
            <a:ext cx="7934555" cy="7750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During a Los Angeles </a:t>
            </a:r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smallpox</a:t>
            </a: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epidemic</a:t>
            </a: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despite the risk of getting sick, Biddy Mason used her knowledge of herbal remedies to care for the suffering. </a:t>
            </a: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floods hit the region, she told local merchants to provide for the victims’ needs (regardless of color or social status), and she covered the costs. </a:t>
            </a:r>
            <a:endParaRPr sz="40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000"/>
              <a:buFont typeface="Lato Light"/>
              <a:buNone/>
            </a:pPr>
            <a:endParaRPr sz="40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</p:txBody>
      </p:sp>
      <p:sp>
        <p:nvSpPr>
          <p:cNvPr id="150" name="Google Shape;150;p15"/>
          <p:cNvSpPr txBox="1"/>
          <p:nvPr/>
        </p:nvSpPr>
        <p:spPr>
          <a:xfrm>
            <a:off x="3827721" y="1774712"/>
            <a:ext cx="102657" cy="533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800"/>
              <a:buFont typeface="Bodoni"/>
              <a:buNone/>
            </a:pPr>
            <a:endParaRPr sz="2800" b="0" i="0" u="none" strike="noStrike" cap="none" dirty="0">
              <a:solidFill>
                <a:srgbClr val="AE4844"/>
              </a:solidFill>
              <a:latin typeface="Arial" panose="020B0604020202020204" pitchFamily="34" charset="0"/>
              <a:ea typeface="Bodoni"/>
              <a:cs typeface="Arial" panose="020B0604020202020204" pitchFamily="34" charset="0"/>
              <a:sym typeface="Bodoni"/>
            </a:endParaRPr>
          </a:p>
        </p:txBody>
      </p:sp>
      <p:sp>
        <p:nvSpPr>
          <p:cNvPr id="7" name="Google Shape;107;p7">
            <a:extLst>
              <a:ext uri="{FF2B5EF4-FFF2-40B4-BE49-F238E27FC236}">
                <a16:creationId xmlns:a16="http://schemas.microsoft.com/office/drawing/2014/main" id="{B3BD6E7D-E9D9-AE4D-A195-0483D16A931B}"/>
              </a:ext>
            </a:extLst>
          </p:cNvPr>
          <p:cNvSpPr txBox="1">
            <a:spLocks/>
          </p:cNvSpPr>
          <p:nvPr/>
        </p:nvSpPr>
        <p:spPr>
          <a:xfrm>
            <a:off x="5486400" y="1371600"/>
            <a:ext cx="18299080" cy="110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lvl="0">
              <a:lnSpc>
                <a:spcPct val="100000"/>
              </a:lnSpc>
              <a:buClr>
                <a:schemeClr val="dk2"/>
              </a:buClr>
              <a:buSzPts val="70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Bodoni"/>
                <a:cs typeface="Arial" panose="020B0604020202020204" pitchFamily="34" charset="0"/>
                <a:sym typeface="Bodoni"/>
              </a:rPr>
              <a:t>Accomplishments</a:t>
            </a:r>
            <a:endParaRPr lang="en-US" sz="72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oogle Shape;161;p13" descr="An old photo of a city&#10;&#10;Description automatically generated">
            <a:extLst>
              <a:ext uri="{FF2B5EF4-FFF2-40B4-BE49-F238E27FC236}">
                <a16:creationId xmlns:a16="http://schemas.microsoft.com/office/drawing/2014/main" id="{A38A1BA8-9078-D24C-B389-9DBAD3497AC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29887" y="2983484"/>
            <a:ext cx="9149540" cy="549686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11;p7">
            <a:extLst>
              <a:ext uri="{FF2B5EF4-FFF2-40B4-BE49-F238E27FC236}">
                <a16:creationId xmlns:a16="http://schemas.microsoft.com/office/drawing/2014/main" id="{FE32CB7F-E768-8B4F-9A07-1EDDB04980EB}"/>
              </a:ext>
            </a:extLst>
          </p:cNvPr>
          <p:cNvSpPr txBox="1"/>
          <p:nvPr/>
        </p:nvSpPr>
        <p:spPr>
          <a:xfrm>
            <a:off x="5598773" y="9519965"/>
            <a:ext cx="8811767" cy="172354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274320" tIns="274320" rIns="274320" bIns="274320" anchor="t" anchorCtr="0">
            <a:spAutoFit/>
          </a:bodyPr>
          <a:lstStyle/>
          <a:p>
            <a:pPr lvl="0" algn="ctr"/>
            <a:r>
              <a:rPr lang="en-US" sz="3800" b="1" dirty="0">
                <a:solidFill>
                  <a:srgbClr val="FFFFFF"/>
                </a:solidFill>
                <a:latin typeface="Arial" panose="020B0604020202020204" pitchFamily="34" charset="0"/>
              </a:rPr>
              <a:t>Why do you think these causes were important to her? </a:t>
            </a:r>
          </a:p>
        </p:txBody>
      </p:sp>
      <p:sp>
        <p:nvSpPr>
          <p:cNvPr id="11" name="Google Shape;182;p21">
            <a:extLst>
              <a:ext uri="{FF2B5EF4-FFF2-40B4-BE49-F238E27FC236}">
                <a16:creationId xmlns:a16="http://schemas.microsoft.com/office/drawing/2014/main" id="{4C2DC160-377D-4242-8A69-5C337A582CD2}"/>
              </a:ext>
            </a:extLst>
          </p:cNvPr>
          <p:cNvSpPr/>
          <p:nvPr/>
        </p:nvSpPr>
        <p:spPr>
          <a:xfrm>
            <a:off x="7953544" y="8548751"/>
            <a:ext cx="4316308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r">
              <a:buClr>
                <a:schemeClr val="dk2"/>
              </a:buClr>
              <a:buSzPts val="2800"/>
            </a:pPr>
            <a:r>
              <a:rPr lang="en-US" sz="2800" i="1" dirty="0">
                <a:solidFill>
                  <a:schemeClr val="dk2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Los Angeles in the 1860’s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9"/>
          <p:cNvSpPr txBox="1">
            <a:spLocks noGrp="1"/>
          </p:cNvSpPr>
          <p:nvPr>
            <p:ph type="subTitle" idx="4294967295"/>
          </p:nvPr>
        </p:nvSpPr>
        <p:spPr>
          <a:xfrm>
            <a:off x="5486400" y="2789220"/>
            <a:ext cx="17011650" cy="1799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the time of her death in 1891, Biddy had learned to speak </a:t>
            </a:r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fluent</a:t>
            </a: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Spanish, dined with the Los Angeles Mayor, and amassed a fortune of $300,000—the equivalent of about $8 million today. </a:t>
            </a: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the 1870s, Biddy was the richest African American woman west of the Mississippi, and one of Los Angeles’ major commercial real estate holders. </a:t>
            </a:r>
          </a:p>
        </p:txBody>
      </p:sp>
      <p:sp>
        <p:nvSpPr>
          <p:cNvPr id="174" name="Google Shape;174;p19"/>
          <p:cNvSpPr txBox="1"/>
          <p:nvPr/>
        </p:nvSpPr>
        <p:spPr>
          <a:xfrm>
            <a:off x="152400" y="152400"/>
            <a:ext cx="30000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2"/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600" dirty="0">
                <a:solidFill>
                  <a:schemeClr val="lt1"/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</a:br>
            <a:endParaRPr dirty="0"/>
          </a:p>
        </p:txBody>
      </p:sp>
      <p:sp>
        <p:nvSpPr>
          <p:cNvPr id="6" name="Google Shape;107;p7">
            <a:extLst>
              <a:ext uri="{FF2B5EF4-FFF2-40B4-BE49-F238E27FC236}">
                <a16:creationId xmlns:a16="http://schemas.microsoft.com/office/drawing/2014/main" id="{AE41A06A-5AF5-C24E-A9A1-398D6A7B2615}"/>
              </a:ext>
            </a:extLst>
          </p:cNvPr>
          <p:cNvSpPr txBox="1">
            <a:spLocks/>
          </p:cNvSpPr>
          <p:nvPr/>
        </p:nvSpPr>
        <p:spPr>
          <a:xfrm>
            <a:off x="5486400" y="1371600"/>
            <a:ext cx="18299080" cy="110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lvl="0">
              <a:lnSpc>
                <a:spcPct val="100000"/>
              </a:lnSpc>
              <a:buClr>
                <a:schemeClr val="dk2"/>
              </a:buClr>
              <a:buSzPts val="70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Bodoni"/>
              </a:rPr>
              <a:t>An important legacy</a:t>
            </a:r>
            <a:endParaRPr lang="en-US" sz="72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oogle Shape;169;p14">
            <a:hlinkClick r:id="rId3"/>
            <a:extLst>
              <a:ext uri="{FF2B5EF4-FFF2-40B4-BE49-F238E27FC236}">
                <a16:creationId xmlns:a16="http://schemas.microsoft.com/office/drawing/2014/main" id="{E6F55F35-24D2-AD4B-A3AC-6F01D5E1173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86400" y="7537006"/>
            <a:ext cx="17011650" cy="4807394"/>
          </a:xfrm>
          <a:prstGeom prst="rect">
            <a:avLst/>
          </a:prstGeom>
          <a:noFill/>
          <a:ln>
            <a:noFill/>
          </a:ln>
          <a:effectLst>
            <a:softEdge rad="254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1"/>
          <p:cNvSpPr txBox="1">
            <a:spLocks noGrp="1"/>
          </p:cNvSpPr>
          <p:nvPr>
            <p:ph type="subTitle" idx="4294967295"/>
          </p:nvPr>
        </p:nvSpPr>
        <p:spPr>
          <a:xfrm>
            <a:off x="5394960" y="3090152"/>
            <a:ext cx="15483840" cy="16525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Today, there is a park on the site of her home with a large monument recounting the story of her life.</a:t>
            </a: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600"/>
              <a:buFont typeface="Lato Light"/>
              <a:buNone/>
            </a:pPr>
            <a:endParaRPr lang="en-US" sz="40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600"/>
              <a:buFont typeface="Lato Light"/>
              <a:buNone/>
            </a:pPr>
            <a:endParaRPr sz="40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600"/>
              <a:buFont typeface="Lato Light"/>
              <a:buNone/>
            </a:pPr>
            <a:endParaRPr sz="40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000"/>
              <a:buFont typeface="Lato Light"/>
              <a:buNone/>
            </a:pPr>
            <a:endParaRPr sz="32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</p:txBody>
      </p:sp>
      <p:sp>
        <p:nvSpPr>
          <p:cNvPr id="6" name="Google Shape;107;p7">
            <a:extLst>
              <a:ext uri="{FF2B5EF4-FFF2-40B4-BE49-F238E27FC236}">
                <a16:creationId xmlns:a16="http://schemas.microsoft.com/office/drawing/2014/main" id="{25BDD49E-2648-E54A-B7D0-17F52846670D}"/>
              </a:ext>
            </a:extLst>
          </p:cNvPr>
          <p:cNvSpPr txBox="1">
            <a:spLocks/>
          </p:cNvSpPr>
          <p:nvPr/>
        </p:nvSpPr>
        <p:spPr>
          <a:xfrm>
            <a:off x="5394960" y="1371600"/>
            <a:ext cx="18299080" cy="110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lvl="0">
              <a:lnSpc>
                <a:spcPct val="100000"/>
              </a:lnSpc>
              <a:buClr>
                <a:schemeClr val="dk2"/>
              </a:buClr>
              <a:buSzPts val="70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Bodoni"/>
              </a:rPr>
              <a:t>Memorializing a remarkable life</a:t>
            </a:r>
            <a:endParaRPr lang="en-US" sz="72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oogle Shape;176;p16">
            <a:extLst>
              <a:ext uri="{FF2B5EF4-FFF2-40B4-BE49-F238E27FC236}">
                <a16:creationId xmlns:a16="http://schemas.microsoft.com/office/drawing/2014/main" id="{E87D665B-A112-AB46-BB0C-43FD7CF1A76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40628" y="5839519"/>
            <a:ext cx="6096000" cy="45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77;p16" descr="A sign on the side of a building&#10;&#10;Description automatically generated">
            <a:extLst>
              <a:ext uri="{FF2B5EF4-FFF2-40B4-BE49-F238E27FC236}">
                <a16:creationId xmlns:a16="http://schemas.microsoft.com/office/drawing/2014/main" id="{112B5972-133E-2A41-A858-1ED74C52FB7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342721" y="5995285"/>
            <a:ext cx="6857999" cy="457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78;p16" descr="A picture containing person, person, front, person&#10;&#10;Description automatically generated">
            <a:extLst>
              <a:ext uri="{FF2B5EF4-FFF2-40B4-BE49-F238E27FC236}">
                <a16:creationId xmlns:a16="http://schemas.microsoft.com/office/drawing/2014/main" id="{E82B21C7-0E75-CC40-8F0C-0B3AE3E50C85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700098" y="7918362"/>
            <a:ext cx="6857999" cy="457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79;p16">
            <a:extLst>
              <a:ext uri="{FF2B5EF4-FFF2-40B4-BE49-F238E27FC236}">
                <a16:creationId xmlns:a16="http://schemas.microsoft.com/office/drawing/2014/main" id="{76DED90A-F1DD-3B48-ACBC-03D15E52E594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65026" y="7918362"/>
            <a:ext cx="6096000" cy="4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5"/>
          <p:cNvSpPr txBox="1">
            <a:spLocks noGrp="1"/>
          </p:cNvSpPr>
          <p:nvPr>
            <p:ph type="subTitle" idx="4294967295"/>
          </p:nvPr>
        </p:nvSpPr>
        <p:spPr>
          <a:xfrm>
            <a:off x="5877422" y="2793444"/>
            <a:ext cx="10113945" cy="1799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endParaRPr lang="en-US" sz="3600" dirty="0">
              <a:solidFill>
                <a:srgbClr val="AE48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000"/>
              <a:buFont typeface="Lato Light"/>
              <a:buNone/>
            </a:pPr>
            <a:endParaRPr sz="3000" b="0" i="0" u="none" strike="noStrike" cap="none" dirty="0">
              <a:solidFill>
                <a:srgbClr val="AE4844"/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</p:txBody>
      </p:sp>
      <p:sp>
        <p:nvSpPr>
          <p:cNvPr id="8" name="Google Shape;107;p7">
            <a:extLst>
              <a:ext uri="{FF2B5EF4-FFF2-40B4-BE49-F238E27FC236}">
                <a16:creationId xmlns:a16="http://schemas.microsoft.com/office/drawing/2014/main" id="{90E63AED-9F36-A245-96F3-F6D8267070DE}"/>
              </a:ext>
            </a:extLst>
          </p:cNvPr>
          <p:cNvSpPr txBox="1">
            <a:spLocks/>
          </p:cNvSpPr>
          <p:nvPr/>
        </p:nvSpPr>
        <p:spPr>
          <a:xfrm>
            <a:off x="5486400" y="1371600"/>
            <a:ext cx="17667492" cy="1100215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txBody>
          <a:bodyPr spcFirstLastPara="1" wrap="square" lIns="50800" tIns="50800" rIns="50800" bIns="50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lvl="0">
              <a:lnSpc>
                <a:spcPct val="100000"/>
              </a:lnSpc>
              <a:buClr>
                <a:schemeClr val="dk2"/>
              </a:buClr>
              <a:buSzPts val="70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Bodoni"/>
              </a:rPr>
              <a:t>What causes would you like to support? </a:t>
            </a:r>
            <a:endParaRPr lang="en-US" sz="72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Google Shape;187;p17">
            <a:extLst>
              <a:ext uri="{FF2B5EF4-FFF2-40B4-BE49-F238E27FC236}">
                <a16:creationId xmlns:a16="http://schemas.microsoft.com/office/drawing/2014/main" id="{B9D9C794-6BDD-4441-B582-29AD5BD01AC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82389" y="3073835"/>
            <a:ext cx="6771503" cy="10157254"/>
          </a:xfrm>
          <a:prstGeom prst="rect">
            <a:avLst/>
          </a:prstGeom>
          <a:noFill/>
          <a:ln>
            <a:noFill/>
          </a:ln>
          <a:effectLst>
            <a:softEdge rad="38100"/>
          </a:effectLst>
        </p:spPr>
      </p:pic>
      <p:sp>
        <p:nvSpPr>
          <p:cNvPr id="10" name="Google Shape;111;p7">
            <a:extLst>
              <a:ext uri="{FF2B5EF4-FFF2-40B4-BE49-F238E27FC236}">
                <a16:creationId xmlns:a16="http://schemas.microsoft.com/office/drawing/2014/main" id="{598001EC-3263-774A-AE61-55E062A07B16}"/>
              </a:ext>
            </a:extLst>
          </p:cNvPr>
          <p:cNvSpPr txBox="1"/>
          <p:nvPr/>
        </p:nvSpPr>
        <p:spPr>
          <a:xfrm>
            <a:off x="5486400" y="3035735"/>
            <a:ext cx="9734550" cy="74417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274320" tIns="274320" rIns="274320" bIns="27432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Arial" panose="020B0604020202020204" pitchFamily="34" charset="0"/>
            </a:endParaRPr>
          </a:p>
          <a:p>
            <a:pPr lvl="0" algn="ctr"/>
            <a:r>
              <a:rPr lang="en-US" sz="3800" b="1" dirty="0">
                <a:solidFill>
                  <a:srgbClr val="FFFFFF"/>
                </a:solidFill>
                <a:latin typeface="Arial" panose="020B0604020202020204" pitchFamily="34" charset="0"/>
              </a:rPr>
              <a:t>If you had enough money to give some away, where would you like to donate? </a:t>
            </a:r>
          </a:p>
          <a:p>
            <a:pPr lvl="0" algn="ctr"/>
            <a:br>
              <a:rPr lang="en-US" sz="3800" b="1" dirty="0">
                <a:solidFill>
                  <a:srgbClr val="FFFFFF"/>
                </a:solidFill>
                <a:latin typeface="Arial" panose="020B0604020202020204" pitchFamily="34" charset="0"/>
              </a:rPr>
            </a:br>
            <a:r>
              <a:rPr lang="en-US" sz="3800" b="1" dirty="0">
                <a:solidFill>
                  <a:srgbClr val="FFFFFF"/>
                </a:solidFill>
                <a:latin typeface="Arial" panose="020B0604020202020204" pitchFamily="34" charset="0"/>
              </a:rPr>
              <a:t>What causes are important to you? </a:t>
            </a:r>
          </a:p>
          <a:p>
            <a:pPr lvl="0" algn="ctr"/>
            <a:endParaRPr lang="en-US" sz="3800" b="1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lvl="0" algn="ctr"/>
            <a:r>
              <a:rPr lang="en-US" sz="3800" b="1" dirty="0">
                <a:solidFill>
                  <a:srgbClr val="FFFFFF"/>
                </a:solidFill>
                <a:latin typeface="Arial" panose="020B0604020202020204" pitchFamily="34" charset="0"/>
              </a:rPr>
              <a:t>What kinds of people would you like to help in your life? </a:t>
            </a:r>
          </a:p>
          <a:p>
            <a:pPr lvl="0" algn="ctr"/>
            <a:endParaRPr lang="en-US" sz="3800" b="1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lvl="0" algn="ctr"/>
            <a:r>
              <a:rPr lang="en-US" sz="3800" b="1" dirty="0">
                <a:solidFill>
                  <a:srgbClr val="FFFFFF"/>
                </a:solidFill>
                <a:latin typeface="Arial" panose="020B0604020202020204" pitchFamily="34" charset="0"/>
              </a:rPr>
              <a:t>Are there ways you can support important causes, even if you have no money to give?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7;p7">
            <a:extLst>
              <a:ext uri="{FF2B5EF4-FFF2-40B4-BE49-F238E27FC236}">
                <a16:creationId xmlns:a16="http://schemas.microsoft.com/office/drawing/2014/main" id="{3BE4E279-E8F9-EF49-A3BB-1108BA5130F0}"/>
              </a:ext>
            </a:extLst>
          </p:cNvPr>
          <p:cNvSpPr txBox="1">
            <a:spLocks/>
          </p:cNvSpPr>
          <p:nvPr/>
        </p:nvSpPr>
        <p:spPr>
          <a:xfrm>
            <a:off x="5486400" y="1371600"/>
            <a:ext cx="18299080" cy="110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lvl="0">
              <a:lnSpc>
                <a:spcPct val="100000"/>
              </a:lnSpc>
              <a:buClr>
                <a:schemeClr val="dk2"/>
              </a:buClr>
              <a:buSzPts val="70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Bodoni"/>
              </a:rPr>
              <a:t>Vocabulary</a:t>
            </a:r>
            <a:endParaRPr lang="en-US" sz="72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197;p26">
            <a:extLst>
              <a:ext uri="{FF2B5EF4-FFF2-40B4-BE49-F238E27FC236}">
                <a16:creationId xmlns:a16="http://schemas.microsoft.com/office/drawing/2014/main" id="{3CCEF57F-F8EF-284C-934E-DD28EB9A50C6}"/>
              </a:ext>
            </a:extLst>
          </p:cNvPr>
          <p:cNvSpPr txBox="1">
            <a:spLocks/>
          </p:cNvSpPr>
          <p:nvPr/>
        </p:nvSpPr>
        <p:spPr>
          <a:xfrm>
            <a:off x="5486400" y="2612183"/>
            <a:ext cx="8540285" cy="9790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8480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8480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midwife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pioneer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wagon train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sue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intervene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Emancipation Proclamation 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wage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 estate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reinvest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profit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generous 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smallpox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epidemic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fluent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philanthropist</a:t>
            </a:r>
          </a:p>
          <a:p>
            <a:pPr marL="0" indent="0">
              <a:lnSpc>
                <a:spcPct val="100000"/>
              </a:lnSpc>
              <a:buClr>
                <a:srgbClr val="AE4844"/>
              </a:buClr>
              <a:buSzPts val="3600"/>
              <a:buFont typeface="Lato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abundance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7D77AF-FEC5-4B73-B055-54214F6CCE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405" y="1371600"/>
            <a:ext cx="6857776" cy="9161151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6" name="Google Shape;197;p26">
            <a:extLst>
              <a:ext uri="{FF2B5EF4-FFF2-40B4-BE49-F238E27FC236}">
                <a16:creationId xmlns:a16="http://schemas.microsoft.com/office/drawing/2014/main" id="{E5B360EE-2E00-427B-B1C1-BF3F3F3912B8}"/>
              </a:ext>
            </a:extLst>
          </p:cNvPr>
          <p:cNvSpPr txBox="1">
            <a:spLocks/>
          </p:cNvSpPr>
          <p:nvPr/>
        </p:nvSpPr>
        <p:spPr>
          <a:xfrm>
            <a:off x="14763405" y="10532751"/>
            <a:ext cx="6857776" cy="1693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8481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8480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8480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60"/>
              <a:buFont typeface="Lato"/>
              <a:buChar char="•"/>
              <a:defRPr sz="2000" b="0" i="0" u="none" strike="noStrike" cap="none">
                <a:solidFill>
                  <a:srgbClr val="5E5E5E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2400" dirty="0">
                <a:latin typeface="+mn-lt"/>
              </a:rPr>
              <a:t>Elizabeth </a:t>
            </a:r>
            <a:r>
              <a:rPr lang="en-US" sz="2400" dirty="0" err="1">
                <a:latin typeface="+mn-lt"/>
              </a:rPr>
              <a:t>Colomba</a:t>
            </a:r>
            <a:r>
              <a:rPr lang="en-US" sz="2400" dirty="0">
                <a:latin typeface="+mn-lt"/>
              </a:rPr>
              <a:t>, </a:t>
            </a:r>
            <a:r>
              <a:rPr lang="en-US" sz="2400" i="1" dirty="0">
                <a:latin typeface="+mn-lt"/>
              </a:rPr>
              <a:t>Biddy Mason</a:t>
            </a:r>
            <a:r>
              <a:rPr lang="en-US" sz="2400" dirty="0">
                <a:latin typeface="+mn-lt"/>
              </a:rPr>
              <a:t>, 2006, collection of Mattie McFadden-Lawson and Ambassador Michael A. Lawson (ret.), © 2021 Elizabeth </a:t>
            </a:r>
            <a:r>
              <a:rPr lang="en-US" sz="2400" dirty="0" err="1">
                <a:latin typeface="+mn-lt"/>
              </a:rPr>
              <a:t>Colomba</a:t>
            </a:r>
            <a:r>
              <a:rPr lang="en-US" sz="2400" dirty="0">
                <a:latin typeface="+mn-lt"/>
              </a:rPr>
              <a:t>/Artists Rights Society (ARS), NY, photo courtesy of the artist to LACMA.</a:t>
            </a:r>
            <a:endParaRPr lang="en-US" sz="2400" dirty="0">
              <a:solidFill>
                <a:schemeClr val="tx2">
                  <a:lumMod val="1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34F709-C136-4008-9F90-C203CD00F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17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"/>
          <p:cNvSpPr txBox="1">
            <a:spLocks noGrp="1"/>
          </p:cNvSpPr>
          <p:nvPr>
            <p:ph type="ctrTitle" idx="4294967295"/>
          </p:nvPr>
        </p:nvSpPr>
        <p:spPr>
          <a:xfrm>
            <a:off x="5486400" y="1371600"/>
            <a:ext cx="18299080" cy="110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6111"/>
              </a:lnSpc>
              <a:buClr>
                <a:srgbClr val="313653"/>
              </a:buClr>
              <a:buSzPts val="72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Bodoni"/>
                <a:cs typeface="Arial" panose="020B0604020202020204" pitchFamily="34" charset="0"/>
                <a:sym typeface="Bodoni"/>
              </a:rPr>
              <a:t>Early Life: </a:t>
            </a: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 Challenging Start</a:t>
            </a:r>
            <a:endParaRPr sz="7000" b="1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Bodoni"/>
              <a:cs typeface="Arial" panose="020B0604020202020204" pitchFamily="34" charset="0"/>
              <a:sym typeface="Bodoni"/>
            </a:endParaRPr>
          </a:p>
        </p:txBody>
      </p:sp>
      <p:sp>
        <p:nvSpPr>
          <p:cNvPr id="77" name="Google Shape;77;p2"/>
          <p:cNvSpPr/>
          <p:nvPr/>
        </p:nvSpPr>
        <p:spPr>
          <a:xfrm>
            <a:off x="5486400" y="3362198"/>
            <a:ext cx="12649200" cy="5016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Biddy Mason was born into slavery in 1818 and spent her youth in Mississippi, where she became a skilled healer and </a:t>
            </a:r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midwife</a:t>
            </a: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(someone who helps women during childbirth).</a:t>
            </a:r>
          </a:p>
          <a:p>
            <a:pPr lvl="0"/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lvl="0"/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She learned from other enslaved women how to treat illness with traditional African and Caribbean herbal medicine, and how to deliver babies.</a:t>
            </a:r>
          </a:p>
        </p:txBody>
      </p:sp>
      <p:sp>
        <p:nvSpPr>
          <p:cNvPr id="16" name="Google Shape;95;p5">
            <a:extLst>
              <a:ext uri="{FF2B5EF4-FFF2-40B4-BE49-F238E27FC236}">
                <a16:creationId xmlns:a16="http://schemas.microsoft.com/office/drawing/2014/main" id="{6FAE0CC7-3A98-7141-A308-D2E827736F11}"/>
              </a:ext>
            </a:extLst>
          </p:cNvPr>
          <p:cNvSpPr txBox="1"/>
          <p:nvPr/>
        </p:nvSpPr>
        <p:spPr>
          <a:xfrm>
            <a:off x="9056669" y="9269299"/>
            <a:ext cx="11557000" cy="240065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274320" tIns="274320" rIns="274320" bIns="27432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</a:rPr>
              <a:t>Biddy Mason learned her healing skills from her community.  What are some things you learned from people around you?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"/>
          <p:cNvSpPr txBox="1">
            <a:spLocks noGrp="1"/>
          </p:cNvSpPr>
          <p:nvPr>
            <p:ph type="subTitle" idx="4294967295"/>
          </p:nvPr>
        </p:nvSpPr>
        <p:spPr>
          <a:xfrm>
            <a:off x="5486400" y="2839829"/>
            <a:ext cx="8368075" cy="5918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1840s her enslaver, Robert Smith, took his family and slaves westward to join his fellow Mormons in Utah. She walked the entire way (1,700 miles) behind a </a:t>
            </a:r>
            <a:r>
              <a:rPr lang="en-US" sz="36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wagon train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which was how many </a:t>
            </a:r>
            <a:r>
              <a:rPr lang="en-US" sz="36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pioneers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travelled west.</a:t>
            </a: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endParaRPr lang="en-US" sz="3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 also set up and broke down the camp, cared for her own children, cooked meals, and worked as a midwife.</a:t>
            </a:r>
            <a:endParaRPr sz="36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Lato"/>
            </a:endParaRPr>
          </a:p>
        </p:txBody>
      </p:sp>
      <p:sp>
        <p:nvSpPr>
          <p:cNvPr id="84" name="Google Shape;84;p4"/>
          <p:cNvSpPr txBox="1"/>
          <p:nvPr/>
        </p:nvSpPr>
        <p:spPr>
          <a:xfrm>
            <a:off x="5486400" y="1371600"/>
            <a:ext cx="18299080" cy="110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>
              <a:lnSpc>
                <a:spcPct val="80000"/>
              </a:lnSpc>
              <a:buClr>
                <a:srgbClr val="313653"/>
              </a:buClr>
              <a:buSzPts val="70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Bodoni"/>
                <a:cs typeface="Arial" panose="020B0604020202020204" pitchFamily="34" charset="0"/>
                <a:sym typeface="Bodoni"/>
              </a:rPr>
              <a:t>Westward Journey</a:t>
            </a:r>
            <a:endParaRPr sz="72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7" name="Google Shape;95;p5">
            <a:extLst>
              <a:ext uri="{FF2B5EF4-FFF2-40B4-BE49-F238E27FC236}">
                <a16:creationId xmlns:a16="http://schemas.microsoft.com/office/drawing/2014/main" id="{1817ED9E-3474-A543-A593-18B0B83AD41E}"/>
              </a:ext>
            </a:extLst>
          </p:cNvPr>
          <p:cNvSpPr txBox="1"/>
          <p:nvPr/>
        </p:nvSpPr>
        <p:spPr>
          <a:xfrm>
            <a:off x="8339500" y="10028161"/>
            <a:ext cx="11029950" cy="240065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274320" tIns="274320" rIns="274320" bIns="27432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chemeClr val="tx1"/>
                </a:solidFill>
                <a:latin typeface="Arial" panose="020B0604020202020204" pitchFamily="34" charset="0"/>
              </a:rPr>
              <a:t>A wagon train trip could take about five months.  What is the longest trip you’ve ever taken?  What did you use to travel?</a:t>
            </a:r>
          </a:p>
        </p:txBody>
      </p:sp>
      <p:pic>
        <p:nvPicPr>
          <p:cNvPr id="7" name="Google Shape;90;p3">
            <a:extLst>
              <a:ext uri="{FF2B5EF4-FFF2-40B4-BE49-F238E27FC236}">
                <a16:creationId xmlns:a16="http://schemas.microsoft.com/office/drawing/2014/main" id="{D61B2C52-AA9B-9E4A-82E7-1F34402878A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592715" y="2471815"/>
            <a:ext cx="8150933" cy="6654620"/>
          </a:xfrm>
          <a:prstGeom prst="rect">
            <a:avLst/>
          </a:prstGeom>
          <a:noFill/>
          <a:ln>
            <a:noFill/>
          </a:ln>
          <a:effectLst>
            <a:softEdge rad="254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"/>
          <p:cNvSpPr txBox="1">
            <a:spLocks noGrp="1"/>
          </p:cNvSpPr>
          <p:nvPr>
            <p:ph type="ctrTitle" idx="4294967295"/>
          </p:nvPr>
        </p:nvSpPr>
        <p:spPr>
          <a:xfrm>
            <a:off x="5486400" y="1371600"/>
            <a:ext cx="18299080" cy="110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>
              <a:lnSpc>
                <a:spcPct val="106111"/>
              </a:lnSpc>
              <a:buClr>
                <a:srgbClr val="313653"/>
              </a:buClr>
              <a:buSzPts val="72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Bodoni"/>
                <a:cs typeface="Arial" panose="020B0604020202020204" pitchFamily="34" charset="0"/>
                <a:sym typeface="Bodoni"/>
              </a:rPr>
              <a:t>California</a:t>
            </a:r>
            <a:endParaRPr sz="7200" b="1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Bodoni"/>
              <a:cs typeface="Arial" panose="020B0604020202020204" pitchFamily="34" charset="0"/>
              <a:sym typeface="Bodoni"/>
            </a:endParaRPr>
          </a:p>
        </p:txBody>
      </p:sp>
      <p:sp>
        <p:nvSpPr>
          <p:cNvPr id="93" name="Google Shape;93;p5"/>
          <p:cNvSpPr txBox="1"/>
          <p:nvPr/>
        </p:nvSpPr>
        <p:spPr>
          <a:xfrm>
            <a:off x="5511095" y="2912490"/>
            <a:ext cx="11862505" cy="2819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>
              <a:buClr>
                <a:srgbClr val="AE4844"/>
              </a:buClr>
              <a:buSzPts val="3600"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Then, Smith moved on to California, even though it had recently entered the Union as a free state. </a:t>
            </a:r>
          </a:p>
          <a:p>
            <a:pPr lvl="0">
              <a:buClr>
                <a:srgbClr val="AE4844"/>
              </a:buClr>
              <a:buSzPts val="3600"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 lvl="0">
              <a:buClr>
                <a:srgbClr val="AE4844"/>
              </a:buClr>
              <a:buSzPts val="3600"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He took Biddy and her children with him.  Along the way, she met a free black couple, who urged her to </a:t>
            </a:r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sue</a:t>
            </a: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for freedom once she reached California.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3000"/>
              <a:buFont typeface="Lato Light"/>
              <a:buNone/>
            </a:pPr>
            <a:endParaRPr sz="3200" b="0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</p:txBody>
      </p:sp>
      <p:pic>
        <p:nvPicPr>
          <p:cNvPr id="6" name="Google Shape;98;p4">
            <a:extLst>
              <a:ext uri="{FF2B5EF4-FFF2-40B4-BE49-F238E27FC236}">
                <a16:creationId xmlns:a16="http://schemas.microsoft.com/office/drawing/2014/main" id="{9590DD2D-0D30-0549-92CE-9BC62C0B7F2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86400" y="7296912"/>
            <a:ext cx="15286679" cy="5047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99;p4" descr="A picture containing sitting, drawing, cat, flower&#10;&#10;Description automatically generated">
            <a:extLst>
              <a:ext uri="{FF2B5EF4-FFF2-40B4-BE49-F238E27FC236}">
                <a16:creationId xmlns:a16="http://schemas.microsoft.com/office/drawing/2014/main" id="{03DBA4E2-1620-F84B-B5CC-E432FDAD497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254365" y="1216884"/>
            <a:ext cx="5086818" cy="3391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"/>
          <p:cNvSpPr txBox="1"/>
          <p:nvPr/>
        </p:nvSpPr>
        <p:spPr>
          <a:xfrm>
            <a:off x="5486400" y="2659477"/>
            <a:ext cx="8572500" cy="2971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>
              <a:buClr>
                <a:srgbClr val="AE4844"/>
              </a:buClr>
              <a:buSzPts val="3600"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When Smith realized Mason could sue for freedom, he tried to take her to Texas (a slave state), but the sheriff </a:t>
            </a:r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intervened</a:t>
            </a: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 in her favor. </a:t>
            </a:r>
          </a:p>
          <a:p>
            <a:pPr lvl="0">
              <a:buClr>
                <a:srgbClr val="AE4844"/>
              </a:buClr>
              <a:buSzPts val="3600"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  <a:p>
            <a:pPr lvl="0">
              <a:buClr>
                <a:srgbClr val="AE4844"/>
              </a:buClr>
              <a:buSzPts val="3600"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In 1856, she won her freedom in court and Robert Smith was ordered to pay her court costs.</a:t>
            </a:r>
          </a:p>
          <a:p>
            <a:pPr lvl="0">
              <a:buClr>
                <a:srgbClr val="AE4844"/>
              </a:buClr>
              <a:buSzPts val="3600"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  <a:p>
            <a:pPr lvl="0">
              <a:buClr>
                <a:srgbClr val="AE4844"/>
              </a:buClr>
              <a:buSzPts val="3600"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  <a:p>
            <a:pPr lvl="0">
              <a:buClr>
                <a:srgbClr val="AE4844"/>
              </a:buClr>
              <a:buSzPts val="3600"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  <a:p>
            <a:pPr lvl="0">
              <a:buClr>
                <a:srgbClr val="AE4844"/>
              </a:buClr>
              <a:buSzPts val="3600"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</p:txBody>
      </p:sp>
      <p:sp>
        <p:nvSpPr>
          <p:cNvPr id="7" name="Google Shape;84;p4">
            <a:extLst>
              <a:ext uri="{FF2B5EF4-FFF2-40B4-BE49-F238E27FC236}">
                <a16:creationId xmlns:a16="http://schemas.microsoft.com/office/drawing/2014/main" id="{39813B01-BBCA-6840-BDE2-47CD6FAA77E7}"/>
              </a:ext>
            </a:extLst>
          </p:cNvPr>
          <p:cNvSpPr txBox="1"/>
          <p:nvPr/>
        </p:nvSpPr>
        <p:spPr>
          <a:xfrm>
            <a:off x="5486400" y="1371600"/>
            <a:ext cx="18299080" cy="110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>
              <a:lnSpc>
                <a:spcPct val="80000"/>
              </a:lnSpc>
              <a:buClr>
                <a:srgbClr val="313653"/>
              </a:buClr>
              <a:buSzPts val="70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Bodoni"/>
                <a:cs typeface="Arial" panose="020B0604020202020204" pitchFamily="34" charset="0"/>
                <a:sym typeface="Bodoni"/>
              </a:rPr>
              <a:t>Freedom! </a:t>
            </a:r>
            <a:endParaRPr sz="72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5" name="Google Shape;106;p5">
            <a:extLst>
              <a:ext uri="{FF2B5EF4-FFF2-40B4-BE49-F238E27FC236}">
                <a16:creationId xmlns:a16="http://schemas.microsoft.com/office/drawing/2014/main" id="{5A0A2F64-8AAD-A54B-AC91-8B9B0147B2B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92894" y="2659477"/>
            <a:ext cx="4210494" cy="400101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109B45-8F5D-644A-93FA-57B3DF5E1E71}"/>
              </a:ext>
            </a:extLst>
          </p:cNvPr>
          <p:cNvSpPr/>
          <p:nvPr/>
        </p:nvSpPr>
        <p:spPr>
          <a:xfrm>
            <a:off x="9696894" y="8451065"/>
            <a:ext cx="1219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buClr>
                <a:srgbClr val="AE4844"/>
              </a:buClr>
              <a:buSzPts val="3600"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In 1863, President Lincoln declared all slaves in regions “in rebellion against the United States,” i.e. the Confederacy, “forever free” in what became known as the </a:t>
            </a:r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Emancipation Proclamation</a:t>
            </a: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. But slavery was only outlawed nationwide with the passage of the Thirteenth Amendment in 1865.</a:t>
            </a:r>
          </a:p>
        </p:txBody>
      </p:sp>
      <p:pic>
        <p:nvPicPr>
          <p:cNvPr id="6" name="Google Shape;114;p6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615C3836-AE96-8A43-8807-3370F10DF3F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57056" y="8343382"/>
            <a:ext cx="6458688" cy="40010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7"/>
          <p:cNvSpPr txBox="1">
            <a:spLocks noGrp="1"/>
          </p:cNvSpPr>
          <p:nvPr>
            <p:ph type="ctrTitle" idx="4294967295"/>
          </p:nvPr>
        </p:nvSpPr>
        <p:spPr>
          <a:xfrm>
            <a:off x="5469223" y="1455185"/>
            <a:ext cx="18299080" cy="110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>
              <a:lnSpc>
                <a:spcPct val="106111"/>
              </a:lnSpc>
              <a:buClr>
                <a:srgbClr val="313653"/>
              </a:buClr>
              <a:buSzPts val="72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Bodoni"/>
                <a:cs typeface="Arial" panose="020B0604020202020204" pitchFamily="34" charset="0"/>
                <a:sym typeface="Bodoni"/>
              </a:rPr>
              <a:t>Working and investing</a:t>
            </a:r>
            <a:endParaRPr lang="en-US" sz="7000" b="1" i="0" u="none" strike="noStrike" cap="none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Bodoni"/>
              <a:cs typeface="Arial" panose="020B0604020202020204" pitchFamily="34" charset="0"/>
              <a:sym typeface="Bodoni"/>
            </a:endParaRPr>
          </a:p>
        </p:txBody>
      </p:sp>
      <p:sp>
        <p:nvSpPr>
          <p:cNvPr id="108" name="Google Shape;108;p7"/>
          <p:cNvSpPr txBox="1"/>
          <p:nvPr/>
        </p:nvSpPr>
        <p:spPr>
          <a:xfrm>
            <a:off x="5469223" y="3298050"/>
            <a:ext cx="16178824" cy="17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>
              <a:lnSpc>
                <a:spcPct val="115000"/>
              </a:lnSpc>
              <a:buClr>
                <a:srgbClr val="AE4844"/>
              </a:buClr>
              <a:buSzPts val="3600"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As a free woman, Biddy earned her living as a midwife and nurse. She earned a decent </a:t>
            </a:r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wage</a:t>
            </a: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 and carefully saved her money.</a:t>
            </a:r>
          </a:p>
        </p:txBody>
      </p:sp>
      <p:pic>
        <p:nvPicPr>
          <p:cNvPr id="6" name="Google Shape;123;p7" descr="A close up of a coin&#10;&#10;Description automatically generated">
            <a:extLst>
              <a:ext uri="{FF2B5EF4-FFF2-40B4-BE49-F238E27FC236}">
                <a16:creationId xmlns:a16="http://schemas.microsoft.com/office/drawing/2014/main" id="{EB437044-410D-F14C-9575-A6250854C77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12879" y="5172905"/>
            <a:ext cx="8811767" cy="4037375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7"/>
          <p:cNvSpPr txBox="1"/>
          <p:nvPr/>
        </p:nvSpPr>
        <p:spPr>
          <a:xfrm>
            <a:off x="10212879" y="9704105"/>
            <a:ext cx="8811767" cy="28085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Arial" panose="020B0604020202020204" pitchFamily="34" charset="0"/>
            </a:endParaRPr>
          </a:p>
          <a:p>
            <a:pPr lvl="0" algn="ctr"/>
            <a:r>
              <a:rPr lang="en-US" sz="3800" b="1" dirty="0">
                <a:solidFill>
                  <a:srgbClr val="FFFFFF"/>
                </a:solidFill>
                <a:latin typeface="Arial" panose="020B0604020202020204" pitchFamily="34" charset="0"/>
              </a:rPr>
              <a:t>Biddy Mason used her skills to earn money.  What are some ways even young people can </a:t>
            </a:r>
          </a:p>
          <a:p>
            <a:pPr lvl="0" algn="ctr"/>
            <a:r>
              <a:rPr lang="en-US" sz="3800" b="1" dirty="0">
                <a:solidFill>
                  <a:srgbClr val="FFFFFF"/>
                </a:solidFill>
                <a:latin typeface="Arial" panose="020B0604020202020204" pitchFamily="34" charset="0"/>
              </a:rPr>
              <a:t>earn money?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9"/>
          <p:cNvSpPr txBox="1">
            <a:spLocks noGrp="1"/>
          </p:cNvSpPr>
          <p:nvPr>
            <p:ph type="subTitle" idx="4294967295"/>
          </p:nvPr>
        </p:nvSpPr>
        <p:spPr>
          <a:xfrm>
            <a:off x="5486400" y="2807033"/>
            <a:ext cx="17127019" cy="17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lvl="0" indent="0">
              <a:lnSpc>
                <a:spcPct val="100000"/>
              </a:lnSpc>
              <a:buClr>
                <a:schemeClr val="lt1"/>
              </a:buClr>
              <a:buSzPts val="3600"/>
              <a:buNone/>
            </a:pP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her savings, Biddy purchased land in Los Angeles, which was a smart move, as California was growing rapidly. She later sold her land at a </a:t>
            </a:r>
            <a:r>
              <a:rPr lang="en-US" sz="36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profit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She </a:t>
            </a:r>
            <a:r>
              <a:rPr lang="en-US" sz="36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reinvested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her profit, and her </a:t>
            </a:r>
            <a:r>
              <a:rPr lang="en-US" sz="36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 estate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holdings grew.</a:t>
            </a:r>
          </a:p>
        </p:txBody>
      </p:sp>
      <p:sp>
        <p:nvSpPr>
          <p:cNvPr id="6" name="Google Shape;107;p7">
            <a:extLst>
              <a:ext uri="{FF2B5EF4-FFF2-40B4-BE49-F238E27FC236}">
                <a16:creationId xmlns:a16="http://schemas.microsoft.com/office/drawing/2014/main" id="{018BBDD0-D9FE-584E-B176-B5463A6A7F5D}"/>
              </a:ext>
            </a:extLst>
          </p:cNvPr>
          <p:cNvSpPr txBox="1">
            <a:spLocks/>
          </p:cNvSpPr>
          <p:nvPr/>
        </p:nvSpPr>
        <p:spPr>
          <a:xfrm>
            <a:off x="5486400" y="1371600"/>
            <a:ext cx="18299080" cy="110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lvl="0">
              <a:lnSpc>
                <a:spcPct val="100000"/>
              </a:lnSpc>
              <a:buClr>
                <a:schemeClr val="dk2"/>
              </a:buClr>
              <a:buSzPts val="70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Bodoni"/>
                <a:cs typeface="Arial" panose="020B0604020202020204" pitchFamily="34" charset="0"/>
                <a:sym typeface="Bodoni"/>
              </a:rPr>
              <a:t>Wise investment choices</a:t>
            </a:r>
            <a:endParaRPr lang="en-US" sz="72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oogle Shape;131;p8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C7AB1AD-48CE-EA44-AAA5-D12C5B02777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3113" y="5205510"/>
            <a:ext cx="3200400" cy="614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32;p8" descr="A close up of an old building&#10;&#10;Description automatically generated">
            <a:extLst>
              <a:ext uri="{FF2B5EF4-FFF2-40B4-BE49-F238E27FC236}">
                <a16:creationId xmlns:a16="http://schemas.microsoft.com/office/drawing/2014/main" id="{4936E44C-6C9C-B141-89CF-DFFFE85498F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31451" y="4941951"/>
            <a:ext cx="9753600" cy="731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2"/>
          <p:cNvSpPr txBox="1">
            <a:spLocks noGrp="1"/>
          </p:cNvSpPr>
          <p:nvPr>
            <p:ph type="subTitle" idx="4294967295"/>
          </p:nvPr>
        </p:nvSpPr>
        <p:spPr>
          <a:xfrm>
            <a:off x="5549982" y="2799371"/>
            <a:ext cx="16864541" cy="3372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Biddy used her fortune to benefit her neighbors of all races. She was very </a:t>
            </a:r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generous</a:t>
            </a: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those in need. </a:t>
            </a: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 donated money to many charities, fed and sheltered the poor, </a:t>
            </a: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visited prisoners.</a:t>
            </a:r>
          </a:p>
        </p:txBody>
      </p:sp>
      <p:sp>
        <p:nvSpPr>
          <p:cNvPr id="6" name="Google Shape;107;p7">
            <a:extLst>
              <a:ext uri="{FF2B5EF4-FFF2-40B4-BE49-F238E27FC236}">
                <a16:creationId xmlns:a16="http://schemas.microsoft.com/office/drawing/2014/main" id="{EDE286DC-7477-984E-821D-42CBF769C10E}"/>
              </a:ext>
            </a:extLst>
          </p:cNvPr>
          <p:cNvSpPr txBox="1">
            <a:spLocks/>
          </p:cNvSpPr>
          <p:nvPr/>
        </p:nvSpPr>
        <p:spPr>
          <a:xfrm>
            <a:off x="5549981" y="1380300"/>
            <a:ext cx="18299080" cy="110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lvl="0">
              <a:lnSpc>
                <a:spcPct val="100000"/>
              </a:lnSpc>
              <a:buClr>
                <a:schemeClr val="dk2"/>
              </a:buClr>
              <a:buSzPts val="70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Bodoni"/>
                <a:cs typeface="Arial" panose="020B0604020202020204" pitchFamily="34" charset="0"/>
                <a:sym typeface="Bodoni"/>
              </a:rPr>
              <a:t>A wealthy and generous woman</a:t>
            </a:r>
            <a:endParaRPr lang="en-US" sz="72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oogle Shape;139;p9">
            <a:extLst>
              <a:ext uri="{FF2B5EF4-FFF2-40B4-BE49-F238E27FC236}">
                <a16:creationId xmlns:a16="http://schemas.microsoft.com/office/drawing/2014/main" id="{B9AAAD1D-A3D2-7247-AC32-750760F51CD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6740" y="6491056"/>
            <a:ext cx="10519144" cy="6188149"/>
          </a:xfrm>
          <a:prstGeom prst="rect">
            <a:avLst/>
          </a:prstGeom>
          <a:noFill/>
          <a:ln>
            <a:noFill/>
          </a:ln>
          <a:effectLst>
            <a:softEdge rad="38100"/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C492937-F4A3-40A9-BB15-A1DBD1D8631D}"/>
              </a:ext>
            </a:extLst>
          </p:cNvPr>
          <p:cNvSpPr/>
          <p:nvPr/>
        </p:nvSpPr>
        <p:spPr>
          <a:xfrm>
            <a:off x="13223691" y="6669347"/>
            <a:ext cx="8229540" cy="4247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buClr>
                <a:srgbClr val="AE4844"/>
              </a:buClr>
              <a:buSzPts val="3600"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She donated to local churches attended by both blacks and whites. </a:t>
            </a:r>
          </a:p>
          <a:p>
            <a:pPr>
              <a:buClr>
                <a:srgbClr val="AE4844"/>
              </a:buClr>
              <a:buSzPts val="3600"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ea typeface="Lato"/>
              <a:cs typeface="Arial" panose="020B0604020202020204" pitchFamily="34" charset="0"/>
              <a:sym typeface="Lato"/>
            </a:endParaRPr>
          </a:p>
          <a:p>
            <a:pPr>
              <a:buClr>
                <a:srgbClr val="AE4844"/>
              </a:buClr>
              <a:buSzPts val="3600"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Lato"/>
                <a:cs typeface="Arial" panose="020B0604020202020204" pitchFamily="34" charset="0"/>
                <a:sym typeface="Lato"/>
              </a:rPr>
              <a:t>She founded a traveler’s aid society. She founded an elementary school for black children.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1"/>
          <p:cNvSpPr txBox="1">
            <a:spLocks noGrp="1"/>
          </p:cNvSpPr>
          <p:nvPr>
            <p:ph type="subTitle" idx="4294967295"/>
          </p:nvPr>
        </p:nvSpPr>
        <p:spPr>
          <a:xfrm>
            <a:off x="5486400" y="3224356"/>
            <a:ext cx="5657850" cy="2361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“If you hold your hand closed, nothing good can come in. </a:t>
            </a: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open hand </a:t>
            </a: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blessed, for it gives in </a:t>
            </a:r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abundance</a:t>
            </a: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even as </a:t>
            </a: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receives.” </a:t>
            </a: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r>
              <a:rPr lang="en-US" sz="4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Biddy Mason</a:t>
            </a: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0000"/>
              </a:lnSpc>
              <a:buClr>
                <a:srgbClr val="AE4844"/>
              </a:buClr>
              <a:buSzPts val="3600"/>
              <a:buNone/>
            </a:pPr>
            <a:endParaRPr lang="en-US" sz="4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Google Shape;107;p7">
            <a:extLst>
              <a:ext uri="{FF2B5EF4-FFF2-40B4-BE49-F238E27FC236}">
                <a16:creationId xmlns:a16="http://schemas.microsoft.com/office/drawing/2014/main" id="{72891400-20D8-2A48-9A5B-DD93105C0729}"/>
              </a:ext>
            </a:extLst>
          </p:cNvPr>
          <p:cNvSpPr txBox="1">
            <a:spLocks/>
          </p:cNvSpPr>
          <p:nvPr/>
        </p:nvSpPr>
        <p:spPr>
          <a:xfrm>
            <a:off x="5486400" y="1371600"/>
            <a:ext cx="18299080" cy="1100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E4844"/>
              </a:buClr>
              <a:buSzPts val="2600"/>
              <a:buFont typeface="Lato Light"/>
              <a:buNone/>
              <a:defRPr sz="2600" b="0" i="0" u="none" strike="noStrike" cap="none">
                <a:solidFill>
                  <a:srgbClr val="AE4844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lvl="0">
              <a:lnSpc>
                <a:spcPct val="100000"/>
              </a:lnSpc>
              <a:buClr>
                <a:schemeClr val="dk2"/>
              </a:buClr>
              <a:buSzPts val="7000"/>
            </a:pPr>
            <a:r>
              <a:rPr lang="en-US" sz="7200" b="1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ea typeface="Bodoni"/>
                <a:cs typeface="Arial" panose="020B0604020202020204" pitchFamily="34" charset="0"/>
                <a:sym typeface="Bodoni"/>
              </a:rPr>
              <a:t>A generous spirit</a:t>
            </a:r>
            <a:endParaRPr lang="en-US" sz="72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oogle Shape;146;p10">
            <a:extLst>
              <a:ext uri="{FF2B5EF4-FFF2-40B4-BE49-F238E27FC236}">
                <a16:creationId xmlns:a16="http://schemas.microsoft.com/office/drawing/2014/main" id="{6C6B50A8-0C88-9F4A-ABB0-E6449FC155B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296369" y="3669021"/>
            <a:ext cx="10711305" cy="569905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11;p7">
            <a:extLst>
              <a:ext uri="{FF2B5EF4-FFF2-40B4-BE49-F238E27FC236}">
                <a16:creationId xmlns:a16="http://schemas.microsoft.com/office/drawing/2014/main" id="{77C0FC85-C082-D146-9057-D92F781031D9}"/>
              </a:ext>
            </a:extLst>
          </p:cNvPr>
          <p:cNvSpPr txBox="1"/>
          <p:nvPr/>
        </p:nvSpPr>
        <p:spPr>
          <a:xfrm>
            <a:off x="7268059" y="10565279"/>
            <a:ext cx="14735762" cy="172354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274320" tIns="274320" rIns="274320" bIns="274320" anchor="t" anchorCtr="0">
            <a:spAutoFit/>
          </a:bodyPr>
          <a:lstStyle/>
          <a:p>
            <a:pPr lvl="0" algn="ctr"/>
            <a:r>
              <a:rPr lang="en-US" sz="3800" b="1" dirty="0">
                <a:solidFill>
                  <a:srgbClr val="FFFFFF"/>
                </a:solidFill>
                <a:latin typeface="Arial" panose="020B0604020202020204" pitchFamily="34" charset="0"/>
              </a:rPr>
              <a:t>How does it feel when you help other people?  Do you need to be rich to be generous?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FFFFFF"/>
      </a:dk1>
      <a:lt1>
        <a:srgbClr val="AE4844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1004</Words>
  <Application>Microsoft Office PowerPoint</Application>
  <PresentationFormat>Custom</PresentationFormat>
  <Paragraphs>120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Lato Light</vt:lpstr>
      <vt:lpstr>Bodoni</vt:lpstr>
      <vt:lpstr>Arial</vt:lpstr>
      <vt:lpstr>Calibri</vt:lpstr>
      <vt:lpstr>Lato</vt:lpstr>
      <vt:lpstr>Helvetica Neue</vt:lpstr>
      <vt:lpstr>21_BasicWhite</vt:lpstr>
      <vt:lpstr>Biddy Mason</vt:lpstr>
      <vt:lpstr>Early Life: A Challenging Start</vt:lpstr>
      <vt:lpstr>PowerPoint Presentation</vt:lpstr>
      <vt:lpstr>California</vt:lpstr>
      <vt:lpstr>PowerPoint Presentation</vt:lpstr>
      <vt:lpstr>Working and investing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2024-07-15T14:13:42Z</dcterms:modified>
</cp:coreProperties>
</file>