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saveSubsetFonts="1" autoCompressPictures="0">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9" r:id="rId13"/>
    <p:sldId id="270" r:id="rId14"/>
    <p:sldId id="271" r:id="rId15"/>
    <p:sldId id="272" r:id="rId16"/>
    <p:sldId id="390" r:id="rId17"/>
  </p:sldIdLst>
  <p:sldSz cx="24384000" cy="13716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4320" userDrawn="1">
          <p15:clr>
            <a:srgbClr val="A4A3A4"/>
          </p15:clr>
        </p15:guide>
        <p15:guide id="2" pos="7680" userDrawn="1">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5" roundtripDataSignature="AMtx7mgEO01rXB4JdDiP+JAaSLPH9u94j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9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71"/>
  </p:normalViewPr>
  <p:slideViewPr>
    <p:cSldViewPr snapToGrid="0" snapToObjects="1">
      <p:cViewPr varScale="1">
        <p:scale>
          <a:sx n="54" d="100"/>
          <a:sy n="54" d="100"/>
        </p:scale>
        <p:origin x="714" y="114"/>
      </p:cViewPr>
      <p:guideLst>
        <p:guide orient="horz" pos="4320"/>
        <p:guide pos="76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45" Type="http://customschemas.google.com/relationships/presentationmetadata" Target="metadata"/><Relationship Id="rId5" Type="http://schemas.openxmlformats.org/officeDocument/2006/relationships/slide" Target="slides/slide4.xml"/><Relationship Id="rId15" Type="http://schemas.openxmlformats.org/officeDocument/2006/relationships/slide" Target="slides/slide14.xml"/><Relationship Id="rId49"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48"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1pPr>
            <a:lvl2pPr marL="914400" marR="0" lvl="1"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2pPr>
            <a:lvl3pPr marL="1371600" marR="0" lvl="2"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3pPr>
            <a:lvl4pPr marL="1828800" marR="0" lvl="3"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4pPr>
            <a:lvl5pPr marL="2286000" marR="0" lvl="4"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5pPr>
            <a:lvl6pPr marL="2743200" marR="0" lvl="5"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6pPr>
            <a:lvl7pPr marL="3200400" marR="0" lvl="6"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7pPr>
            <a:lvl8pPr marL="3657600" marR="0" lvl="7"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8pPr>
            <a:lvl9pPr marL="4114800" marR="0" lvl="8"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youtube.com/watch?v=ce6AxEOV-w0&amp;feature=emb_logo"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s://www.the74million.org/article/photo-history-the-incredible-true-story-of-how-booker-t-washington-the-president-of-sears-built-5000-schools-for-generations-of-southern-black-students/"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5" name="Google Shape;65;p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14: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9" name="Google Shape;139;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15: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6" name="Google Shape;146;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9: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9" name="Google Shape;169;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2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7" name="Google Shape;177;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25: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85" name="Google Shape;185;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5" name="Google Shape;195;p2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en-US" sz="4000" b="1">
                <a:latin typeface="Lato"/>
                <a:ea typeface="Lato"/>
                <a:cs typeface="Lato"/>
                <a:sym typeface="Lato"/>
              </a:rPr>
              <a:t>Resources</a:t>
            </a:r>
            <a:endParaRPr sz="4000"/>
          </a:p>
          <a:p>
            <a:pPr marL="0" lvl="0" indent="0" algn="l" rtl="0">
              <a:lnSpc>
                <a:spcPct val="117999"/>
              </a:lnSpc>
              <a:spcBef>
                <a:spcPts val="0"/>
              </a:spcBef>
              <a:spcAft>
                <a:spcPts val="0"/>
              </a:spcAft>
              <a:buNone/>
            </a:pPr>
            <a:endParaRPr/>
          </a:p>
          <a:p>
            <a:pPr marL="0" lvl="0" indent="0" algn="l" rtl="0">
              <a:lnSpc>
                <a:spcPct val="117999"/>
              </a:lnSpc>
              <a:spcBef>
                <a:spcPts val="0"/>
              </a:spcBef>
              <a:spcAft>
                <a:spcPts val="0"/>
              </a:spcAft>
              <a:buNone/>
            </a:pPr>
            <a:r>
              <a:rPr lang="en-US"/>
              <a:t>	YouTube. </a:t>
            </a:r>
            <a:r>
              <a:rPr lang="en-US" u="sng">
                <a:solidFill>
                  <a:schemeClr val="hlink"/>
                </a:solidFill>
                <a:hlinkClick r:id="rId3"/>
              </a:rPr>
              <a:t>https://www.youtube.com/watch?v=ce6AxEOV-w0&amp;feature=emb_logo</a:t>
            </a:r>
            <a:endParaRPr/>
          </a:p>
          <a:p>
            <a:pPr marL="0" lvl="0" indent="0" algn="l" rtl="0">
              <a:lnSpc>
                <a:spcPct val="117999"/>
              </a:lnSpc>
              <a:spcBef>
                <a:spcPts val="0"/>
              </a:spcBef>
              <a:spcAft>
                <a:spcPts val="0"/>
              </a:spcAft>
              <a:buNone/>
            </a:pPr>
            <a:endParaRPr/>
          </a:p>
          <a:p>
            <a:pPr marL="0" lvl="0" indent="0" algn="l" rtl="0">
              <a:lnSpc>
                <a:spcPct val="117999"/>
              </a:lnSpc>
              <a:spcBef>
                <a:spcPts val="0"/>
              </a:spcBef>
              <a:spcAft>
                <a:spcPts val="0"/>
              </a:spcAft>
              <a:buNone/>
            </a:pPr>
            <a:r>
              <a:rPr lang="en-US"/>
              <a:t>	Source: T74 </a:t>
            </a:r>
            <a:r>
              <a:rPr lang="en-US" u="sng">
                <a:solidFill>
                  <a:schemeClr val="hlink"/>
                </a:solidFill>
                <a:hlinkClick r:id="rId4"/>
              </a:rPr>
              <a:t>https://www.the74million.org/article/photo-history-the-incredible-true-story-of-how-booker-t-				washington-the-president-of-sears-built-5000-schools-for-generations-of-southern-black-students/</a:t>
            </a:r>
            <a:endParaRPr/>
          </a:p>
          <a:p>
            <a:pPr marL="0" lvl="0" indent="0" algn="l" rtl="0">
              <a:lnSpc>
                <a:spcPct val="117999"/>
              </a:lnSpc>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3" name="Google Shape;7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p4: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1" name="Google Shape;8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5: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0" name="Google Shape;9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6: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8" name="Google Shape;98;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7: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 name="Google Shape;105;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9: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4" name="Google Shape;11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1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2" name="Google Shape;122;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1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0" name="Google Shape;130;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userDrawn="1">
  <p:cSld name="TITLE">
    <p:spTree>
      <p:nvGrpSpPr>
        <p:cNvPr id="1" name="Shape 9"/>
        <p:cNvGrpSpPr/>
        <p:nvPr/>
      </p:nvGrpSpPr>
      <p:grpSpPr>
        <a:xfrm>
          <a:off x="0" y="0"/>
          <a:ext cx="0" cy="0"/>
          <a:chOff x="0" y="0"/>
          <a:chExt cx="0" cy="0"/>
        </a:xfrm>
      </p:grpSpPr>
      <p:sp>
        <p:nvSpPr>
          <p:cNvPr id="11" name="Google Shape;11;p29"/>
          <p:cNvSpPr txBox="1">
            <a:spLocks noGrp="1"/>
          </p:cNvSpPr>
          <p:nvPr>
            <p:ph type="title"/>
          </p:nvPr>
        </p:nvSpPr>
        <p:spPr>
          <a:xfrm>
            <a:off x="5320244" y="1209275"/>
            <a:ext cx="17173996" cy="1264450"/>
          </a:xfrm>
          <a:prstGeom prst="rect">
            <a:avLst/>
          </a:prstGeom>
          <a:noFill/>
          <a:ln>
            <a:noFill/>
          </a:ln>
        </p:spPr>
        <p:txBody>
          <a:bodyPr spcFirstLastPara="1" wrap="square" lIns="50800" tIns="50800" rIns="50800" bIns="50800" anchor="b" anchorCtr="0">
            <a:normAutofit/>
          </a:bodyPr>
          <a:lstStyle>
            <a:lvl1pPr lvl="0" algn="l">
              <a:lnSpc>
                <a:spcPct val="80000"/>
              </a:lnSpc>
              <a:spcBef>
                <a:spcPts val="0"/>
              </a:spcBef>
              <a:spcAft>
                <a:spcPts val="0"/>
              </a:spcAft>
              <a:buClr>
                <a:srgbClr val="313653"/>
              </a:buClr>
              <a:buSzPts val="7000"/>
              <a:buFont typeface="Bodoni"/>
              <a:buNone/>
              <a:defRPr sz="7200" b="1">
                <a:solidFill>
                  <a:schemeClr val="tx2">
                    <a:lumMod val="10000"/>
                  </a:schemeClr>
                </a:solidFill>
                <a:latin typeface="Helvetica" pitchFamily="2" charset="0"/>
                <a:ea typeface="Helvetica" pitchFamily="2" charset="0"/>
                <a:cs typeface="Helvetica" pitchFamily="2" charset="0"/>
                <a:sym typeface="Bodoni"/>
              </a:defRPr>
            </a:lvl1pPr>
            <a:lvl2pPr lvl="1" algn="l">
              <a:lnSpc>
                <a:spcPct val="80000"/>
              </a:lnSpc>
              <a:spcBef>
                <a:spcPts val="0"/>
              </a:spcBef>
              <a:spcAft>
                <a:spcPts val="0"/>
              </a:spcAft>
              <a:buClr>
                <a:srgbClr val="AE4844"/>
              </a:buClr>
              <a:buSzPts val="1800"/>
              <a:buNone/>
              <a:defRPr/>
            </a:lvl2pPr>
            <a:lvl3pPr lvl="2" algn="l">
              <a:lnSpc>
                <a:spcPct val="80000"/>
              </a:lnSpc>
              <a:spcBef>
                <a:spcPts val="0"/>
              </a:spcBef>
              <a:spcAft>
                <a:spcPts val="0"/>
              </a:spcAft>
              <a:buClr>
                <a:srgbClr val="AE4844"/>
              </a:buClr>
              <a:buSzPts val="1800"/>
              <a:buNone/>
              <a:defRPr/>
            </a:lvl3pPr>
            <a:lvl4pPr lvl="3" algn="l">
              <a:lnSpc>
                <a:spcPct val="80000"/>
              </a:lnSpc>
              <a:spcBef>
                <a:spcPts val="0"/>
              </a:spcBef>
              <a:spcAft>
                <a:spcPts val="0"/>
              </a:spcAft>
              <a:buClr>
                <a:srgbClr val="AE4844"/>
              </a:buClr>
              <a:buSzPts val="1800"/>
              <a:buNone/>
              <a:defRPr/>
            </a:lvl4pPr>
            <a:lvl5pPr lvl="4" algn="l">
              <a:lnSpc>
                <a:spcPct val="80000"/>
              </a:lnSpc>
              <a:spcBef>
                <a:spcPts val="0"/>
              </a:spcBef>
              <a:spcAft>
                <a:spcPts val="0"/>
              </a:spcAft>
              <a:buClr>
                <a:srgbClr val="AE4844"/>
              </a:buClr>
              <a:buSzPts val="1800"/>
              <a:buNone/>
              <a:defRPr/>
            </a:lvl5pPr>
            <a:lvl6pPr lvl="5" algn="l">
              <a:lnSpc>
                <a:spcPct val="80000"/>
              </a:lnSpc>
              <a:spcBef>
                <a:spcPts val="0"/>
              </a:spcBef>
              <a:spcAft>
                <a:spcPts val="0"/>
              </a:spcAft>
              <a:buClr>
                <a:srgbClr val="AE4844"/>
              </a:buClr>
              <a:buSzPts val="1800"/>
              <a:buNone/>
              <a:defRPr/>
            </a:lvl6pPr>
            <a:lvl7pPr lvl="6" algn="l">
              <a:lnSpc>
                <a:spcPct val="80000"/>
              </a:lnSpc>
              <a:spcBef>
                <a:spcPts val="0"/>
              </a:spcBef>
              <a:spcAft>
                <a:spcPts val="0"/>
              </a:spcAft>
              <a:buClr>
                <a:srgbClr val="AE4844"/>
              </a:buClr>
              <a:buSzPts val="1800"/>
              <a:buNone/>
              <a:defRPr/>
            </a:lvl7pPr>
            <a:lvl8pPr lvl="7" algn="l">
              <a:lnSpc>
                <a:spcPct val="80000"/>
              </a:lnSpc>
              <a:spcBef>
                <a:spcPts val="0"/>
              </a:spcBef>
              <a:spcAft>
                <a:spcPts val="0"/>
              </a:spcAft>
              <a:buClr>
                <a:srgbClr val="AE4844"/>
              </a:buClr>
              <a:buSzPts val="1800"/>
              <a:buNone/>
              <a:defRPr/>
            </a:lvl8pPr>
            <a:lvl9pPr lvl="8" algn="l">
              <a:lnSpc>
                <a:spcPct val="80000"/>
              </a:lnSpc>
              <a:spcBef>
                <a:spcPts val="0"/>
              </a:spcBef>
              <a:spcAft>
                <a:spcPts val="0"/>
              </a:spcAft>
              <a:buClr>
                <a:srgbClr val="AE4844"/>
              </a:buClr>
              <a:buSzPts val="1800"/>
              <a:buNone/>
              <a:defRPr/>
            </a:lvl9pPr>
          </a:lstStyle>
          <a:p>
            <a:endParaRPr dirty="0"/>
          </a:p>
        </p:txBody>
      </p:sp>
      <p:sp>
        <p:nvSpPr>
          <p:cNvPr id="12" name="Google Shape;12;p29"/>
          <p:cNvSpPr txBox="1">
            <a:spLocks noGrp="1"/>
          </p:cNvSpPr>
          <p:nvPr>
            <p:ph type="body" idx="2"/>
          </p:nvPr>
        </p:nvSpPr>
        <p:spPr>
          <a:xfrm>
            <a:off x="5320244" y="2977895"/>
            <a:ext cx="16479052" cy="1905001"/>
          </a:xfrm>
          <a:prstGeom prst="rect">
            <a:avLst/>
          </a:prstGeom>
          <a:noFill/>
          <a:ln>
            <a:noFill/>
          </a:ln>
        </p:spPr>
        <p:txBody>
          <a:bodyPr spcFirstLastPara="1" wrap="square" lIns="50800" tIns="50800" rIns="50800" bIns="50800" anchor="t" anchorCtr="0">
            <a:normAutofit/>
          </a:bodyPr>
          <a:lstStyle>
            <a:lvl1pPr marL="457200" lvl="0" indent="-228600" algn="l">
              <a:lnSpc>
                <a:spcPct val="100000"/>
              </a:lnSpc>
              <a:spcBef>
                <a:spcPts val="0"/>
              </a:spcBef>
              <a:spcAft>
                <a:spcPts val="0"/>
              </a:spcAft>
              <a:buClr>
                <a:srgbClr val="AE4844"/>
              </a:buClr>
              <a:buSzPts val="3000"/>
              <a:buFont typeface="Lato Light"/>
              <a:buNone/>
              <a:defRPr sz="360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sym typeface="Lato Light"/>
              </a:defRPr>
            </a:lvl1pPr>
            <a:lvl2pPr marL="914400" lvl="1" indent="-228600" algn="l">
              <a:lnSpc>
                <a:spcPct val="100000"/>
              </a:lnSpc>
              <a:spcBef>
                <a:spcPts val="0"/>
              </a:spcBef>
              <a:spcAft>
                <a:spcPts val="0"/>
              </a:spcAft>
              <a:buClr>
                <a:srgbClr val="AE4844"/>
              </a:buClr>
              <a:buSzPts val="3000"/>
              <a:buFont typeface="Lato Light"/>
              <a:buNone/>
              <a:defRPr sz="3000">
                <a:solidFill>
                  <a:srgbClr val="AE4844"/>
                </a:solidFill>
                <a:latin typeface="Lato Light"/>
                <a:ea typeface="Lato Light"/>
                <a:cs typeface="Lato Light"/>
                <a:sym typeface="Lato Light"/>
              </a:defRPr>
            </a:lvl2pPr>
            <a:lvl3pPr marL="1371600" lvl="2" indent="-228600" algn="l">
              <a:lnSpc>
                <a:spcPct val="100000"/>
              </a:lnSpc>
              <a:spcBef>
                <a:spcPts val="0"/>
              </a:spcBef>
              <a:spcAft>
                <a:spcPts val="0"/>
              </a:spcAft>
              <a:buClr>
                <a:srgbClr val="AE4844"/>
              </a:buClr>
              <a:buSzPts val="3000"/>
              <a:buFont typeface="Lato Light"/>
              <a:buNone/>
              <a:defRPr sz="3000">
                <a:solidFill>
                  <a:srgbClr val="AE4844"/>
                </a:solidFill>
                <a:latin typeface="Lato Light"/>
                <a:ea typeface="Lato Light"/>
                <a:cs typeface="Lato Light"/>
                <a:sym typeface="Lato Light"/>
              </a:defRPr>
            </a:lvl3pPr>
            <a:lvl4pPr marL="1828800" lvl="3" indent="-228600" algn="l">
              <a:lnSpc>
                <a:spcPct val="100000"/>
              </a:lnSpc>
              <a:spcBef>
                <a:spcPts val="0"/>
              </a:spcBef>
              <a:spcAft>
                <a:spcPts val="0"/>
              </a:spcAft>
              <a:buClr>
                <a:srgbClr val="AE4844"/>
              </a:buClr>
              <a:buSzPts val="3000"/>
              <a:buFont typeface="Lato Light"/>
              <a:buNone/>
              <a:defRPr sz="3000">
                <a:solidFill>
                  <a:srgbClr val="AE4844"/>
                </a:solidFill>
                <a:latin typeface="Lato Light"/>
                <a:ea typeface="Lato Light"/>
                <a:cs typeface="Lato Light"/>
                <a:sym typeface="Lato Light"/>
              </a:defRPr>
            </a:lvl4pPr>
            <a:lvl5pPr marL="2286000" lvl="4" indent="-228600" algn="l">
              <a:lnSpc>
                <a:spcPct val="100000"/>
              </a:lnSpc>
              <a:spcBef>
                <a:spcPts val="0"/>
              </a:spcBef>
              <a:spcAft>
                <a:spcPts val="0"/>
              </a:spcAft>
              <a:buClr>
                <a:srgbClr val="AE4844"/>
              </a:buClr>
              <a:buSzPts val="3000"/>
              <a:buFont typeface="Lato Light"/>
              <a:buNone/>
              <a:defRPr sz="3000">
                <a:solidFill>
                  <a:srgbClr val="AE4844"/>
                </a:solidFill>
                <a:latin typeface="Lato Light"/>
                <a:ea typeface="Lato Light"/>
                <a:cs typeface="Lato Light"/>
                <a:sym typeface="Lato Light"/>
              </a:defRPr>
            </a:lvl5pPr>
            <a:lvl6pPr marL="2743200" lvl="5" indent="-369189" algn="l">
              <a:lnSpc>
                <a:spcPct val="150000"/>
              </a:lnSpc>
              <a:spcBef>
                <a:spcPts val="0"/>
              </a:spcBef>
              <a:spcAft>
                <a:spcPts val="0"/>
              </a:spcAft>
              <a:buClr>
                <a:srgbClr val="5E5E5E"/>
              </a:buClr>
              <a:buSzPts val="2214"/>
              <a:buChar char="•"/>
              <a:defRPr/>
            </a:lvl6pPr>
            <a:lvl7pPr marL="3200400" lvl="6" indent="-369189" algn="l">
              <a:lnSpc>
                <a:spcPct val="150000"/>
              </a:lnSpc>
              <a:spcBef>
                <a:spcPts val="0"/>
              </a:spcBef>
              <a:spcAft>
                <a:spcPts val="0"/>
              </a:spcAft>
              <a:buClr>
                <a:srgbClr val="5E5E5E"/>
              </a:buClr>
              <a:buSzPts val="2214"/>
              <a:buChar char="•"/>
              <a:defRPr/>
            </a:lvl7pPr>
            <a:lvl8pPr marL="3657600" lvl="7" indent="-369189" algn="l">
              <a:lnSpc>
                <a:spcPct val="150000"/>
              </a:lnSpc>
              <a:spcBef>
                <a:spcPts val="0"/>
              </a:spcBef>
              <a:spcAft>
                <a:spcPts val="0"/>
              </a:spcAft>
              <a:buClr>
                <a:srgbClr val="5E5E5E"/>
              </a:buClr>
              <a:buSzPts val="2214"/>
              <a:buChar char="•"/>
              <a:defRPr/>
            </a:lvl8pPr>
            <a:lvl9pPr marL="4114800" lvl="8" indent="-369189" algn="l">
              <a:lnSpc>
                <a:spcPct val="150000"/>
              </a:lnSpc>
              <a:spcBef>
                <a:spcPts val="0"/>
              </a:spcBef>
              <a:spcAft>
                <a:spcPts val="0"/>
              </a:spcAft>
              <a:buClr>
                <a:srgbClr val="5E5E5E"/>
              </a:buClr>
              <a:buSzPts val="2214"/>
              <a:buChar char="•"/>
              <a:defRPr/>
            </a:lvl9pPr>
          </a:lstStyle>
          <a:p>
            <a:endParaRPr dirty="0"/>
          </a:p>
        </p:txBody>
      </p:sp>
      <p:sp>
        <p:nvSpPr>
          <p:cNvPr id="15" name="Google Shape;15;p29"/>
          <p:cNvSpPr txBox="1">
            <a:spLocks noGrp="1"/>
          </p:cNvSpPr>
          <p:nvPr>
            <p:ph type="sldNum" idx="12"/>
          </p:nvPr>
        </p:nvSpPr>
        <p:spPr>
          <a:xfrm>
            <a:off x="12001499" y="13080999"/>
            <a:ext cx="368505"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sz="1800">
                <a:solidFill>
                  <a:srgbClr val="000000"/>
                </a:solidFill>
                <a:latin typeface="Helvetica Neue"/>
                <a:ea typeface="Helvetica Neue"/>
                <a:cs typeface="Helvetica Neue"/>
                <a:sym typeface="Helvetica Neue"/>
              </a:defRPr>
            </a:lvl1pPr>
            <a:lvl2pPr marL="0" lvl="1" indent="0" algn="ctr">
              <a:lnSpc>
                <a:spcPct val="100000"/>
              </a:lnSpc>
              <a:spcBef>
                <a:spcPts val="0"/>
              </a:spcBef>
              <a:spcAft>
                <a:spcPts val="0"/>
              </a:spcAft>
              <a:buClr>
                <a:srgbClr val="000000"/>
              </a:buClr>
              <a:buSzPts val="1800"/>
              <a:buFont typeface="Helvetica Neue"/>
              <a:buNone/>
              <a:defRPr sz="1800">
                <a:solidFill>
                  <a:srgbClr val="000000"/>
                </a:solidFill>
                <a:latin typeface="Helvetica Neue"/>
                <a:ea typeface="Helvetica Neue"/>
                <a:cs typeface="Helvetica Neue"/>
                <a:sym typeface="Helvetica Neue"/>
              </a:defRPr>
            </a:lvl2pPr>
            <a:lvl3pPr marL="0" lvl="2" indent="0" algn="ctr">
              <a:lnSpc>
                <a:spcPct val="100000"/>
              </a:lnSpc>
              <a:spcBef>
                <a:spcPts val="0"/>
              </a:spcBef>
              <a:spcAft>
                <a:spcPts val="0"/>
              </a:spcAft>
              <a:buClr>
                <a:srgbClr val="000000"/>
              </a:buClr>
              <a:buSzPts val="1800"/>
              <a:buFont typeface="Helvetica Neue"/>
              <a:buNone/>
              <a:defRPr sz="1800">
                <a:solidFill>
                  <a:srgbClr val="000000"/>
                </a:solidFill>
                <a:latin typeface="Helvetica Neue"/>
                <a:ea typeface="Helvetica Neue"/>
                <a:cs typeface="Helvetica Neue"/>
                <a:sym typeface="Helvetica Neue"/>
              </a:defRPr>
            </a:lvl3pPr>
            <a:lvl4pPr marL="0" lvl="3" indent="0" algn="ctr">
              <a:lnSpc>
                <a:spcPct val="100000"/>
              </a:lnSpc>
              <a:spcBef>
                <a:spcPts val="0"/>
              </a:spcBef>
              <a:spcAft>
                <a:spcPts val="0"/>
              </a:spcAft>
              <a:buClr>
                <a:srgbClr val="000000"/>
              </a:buClr>
              <a:buSzPts val="1800"/>
              <a:buFont typeface="Helvetica Neue"/>
              <a:buNone/>
              <a:defRPr sz="1800">
                <a:solidFill>
                  <a:srgbClr val="000000"/>
                </a:solidFill>
                <a:latin typeface="Helvetica Neue"/>
                <a:ea typeface="Helvetica Neue"/>
                <a:cs typeface="Helvetica Neue"/>
                <a:sym typeface="Helvetica Neue"/>
              </a:defRPr>
            </a:lvl4pPr>
            <a:lvl5pPr marL="0" lvl="4" indent="0" algn="ctr">
              <a:lnSpc>
                <a:spcPct val="100000"/>
              </a:lnSpc>
              <a:spcBef>
                <a:spcPts val="0"/>
              </a:spcBef>
              <a:spcAft>
                <a:spcPts val="0"/>
              </a:spcAft>
              <a:buClr>
                <a:srgbClr val="000000"/>
              </a:buClr>
              <a:buSzPts val="1800"/>
              <a:buFont typeface="Helvetica Neue"/>
              <a:buNone/>
              <a:defRPr sz="1800">
                <a:solidFill>
                  <a:srgbClr val="000000"/>
                </a:solidFill>
                <a:latin typeface="Helvetica Neue"/>
                <a:ea typeface="Helvetica Neue"/>
                <a:cs typeface="Helvetica Neue"/>
                <a:sym typeface="Helvetica Neue"/>
              </a:defRPr>
            </a:lvl5pPr>
            <a:lvl6pPr marL="0" lvl="5" indent="0" algn="ctr">
              <a:lnSpc>
                <a:spcPct val="100000"/>
              </a:lnSpc>
              <a:spcBef>
                <a:spcPts val="0"/>
              </a:spcBef>
              <a:spcAft>
                <a:spcPts val="0"/>
              </a:spcAft>
              <a:buClr>
                <a:srgbClr val="000000"/>
              </a:buClr>
              <a:buSzPts val="1800"/>
              <a:buFont typeface="Helvetica Neue"/>
              <a:buNone/>
              <a:defRPr sz="1800">
                <a:solidFill>
                  <a:srgbClr val="000000"/>
                </a:solidFill>
                <a:latin typeface="Helvetica Neue"/>
                <a:ea typeface="Helvetica Neue"/>
                <a:cs typeface="Helvetica Neue"/>
                <a:sym typeface="Helvetica Neue"/>
              </a:defRPr>
            </a:lvl6pPr>
            <a:lvl7pPr marL="0" lvl="6" indent="0" algn="ctr">
              <a:lnSpc>
                <a:spcPct val="100000"/>
              </a:lnSpc>
              <a:spcBef>
                <a:spcPts val="0"/>
              </a:spcBef>
              <a:spcAft>
                <a:spcPts val="0"/>
              </a:spcAft>
              <a:buClr>
                <a:srgbClr val="000000"/>
              </a:buClr>
              <a:buSzPts val="1800"/>
              <a:buFont typeface="Helvetica Neue"/>
              <a:buNone/>
              <a:defRPr sz="1800">
                <a:solidFill>
                  <a:srgbClr val="000000"/>
                </a:solidFill>
                <a:latin typeface="Helvetica Neue"/>
                <a:ea typeface="Helvetica Neue"/>
                <a:cs typeface="Helvetica Neue"/>
                <a:sym typeface="Helvetica Neue"/>
              </a:defRPr>
            </a:lvl7pPr>
            <a:lvl8pPr marL="0" lvl="7" indent="0" algn="ctr">
              <a:lnSpc>
                <a:spcPct val="100000"/>
              </a:lnSpc>
              <a:spcBef>
                <a:spcPts val="0"/>
              </a:spcBef>
              <a:spcAft>
                <a:spcPts val="0"/>
              </a:spcAft>
              <a:buClr>
                <a:srgbClr val="000000"/>
              </a:buClr>
              <a:buSzPts val="1800"/>
              <a:buFont typeface="Helvetica Neue"/>
              <a:buNone/>
              <a:defRPr sz="1800">
                <a:solidFill>
                  <a:srgbClr val="000000"/>
                </a:solidFill>
                <a:latin typeface="Helvetica Neue"/>
                <a:ea typeface="Helvetica Neue"/>
                <a:cs typeface="Helvetica Neue"/>
                <a:sym typeface="Helvetica Neue"/>
              </a:defRPr>
            </a:lvl8pPr>
            <a:lvl9pPr marL="0" lvl="8" indent="0" algn="ctr">
              <a:lnSpc>
                <a:spcPct val="100000"/>
              </a:lnSpc>
              <a:spcBef>
                <a:spcPts val="0"/>
              </a:spcBef>
              <a:spcAft>
                <a:spcPts val="0"/>
              </a:spcAft>
              <a:buClr>
                <a:srgbClr val="000000"/>
              </a:buClr>
              <a:buSzPts val="1800"/>
              <a:buFont typeface="Helvetica Neue"/>
              <a:buNone/>
              <a:defRPr sz="1800">
                <a:solidFill>
                  <a:srgbClr val="000000"/>
                </a:solidFill>
                <a:latin typeface="Helvetica Neue"/>
                <a:ea typeface="Helvetica Neue"/>
                <a:cs typeface="Helvetica Neue"/>
                <a:sym typeface="Helvetica Neue"/>
              </a:defRPr>
            </a:lvl9pPr>
          </a:lstStyle>
          <a:p>
            <a:pPr marL="0" lvl="0" indent="0" algn="ctr" rtl="0">
              <a:spcBef>
                <a:spcPts val="0"/>
              </a:spcBef>
              <a:spcAft>
                <a:spcPts val="0"/>
              </a:spcAft>
              <a:buNone/>
            </a:pPr>
            <a:fld id="{00000000-1234-1234-1234-123412341234}" type="slidenum">
              <a:rPr lang="en-US"/>
              <a:t>‹#›</a:t>
            </a:fld>
            <a:endParaRPr/>
          </a:p>
        </p:txBody>
      </p:sp>
      <p:sp>
        <p:nvSpPr>
          <p:cNvPr id="17" name="TextBox 16">
            <a:extLst>
              <a:ext uri="{FF2B5EF4-FFF2-40B4-BE49-F238E27FC236}">
                <a16:creationId xmlns:a16="http://schemas.microsoft.com/office/drawing/2014/main" id="{C9E7DB99-C5D6-C94C-B1C0-D1546C404216}"/>
              </a:ext>
            </a:extLst>
          </p:cNvPr>
          <p:cNvSpPr txBox="1"/>
          <p:nvPr userDrawn="1"/>
        </p:nvSpPr>
        <p:spPr>
          <a:xfrm>
            <a:off x="1268507" y="11452417"/>
            <a:ext cx="1756047" cy="1815882"/>
          </a:xfrm>
          <a:prstGeom prst="rect">
            <a:avLst/>
          </a:prstGeom>
          <a:noFill/>
        </p:spPr>
        <p:txBody>
          <a:bodyPr wrap="square" rtlCol="0">
            <a:spAutoFit/>
          </a:bodyPr>
          <a:lstStyle/>
          <a:p>
            <a:pPr algn="ctr"/>
            <a:r>
              <a:rPr lang="en-US" sz="2800" b="1" dirty="0">
                <a:solidFill>
                  <a:schemeClr val="tx1"/>
                </a:solidFill>
                <a:latin typeface="American Typewriter" panose="02090604020004020304" pitchFamily="18" charset="77"/>
              </a:rPr>
              <a:t>Lessons for </a:t>
            </a:r>
          </a:p>
          <a:p>
            <a:pPr algn="ctr"/>
            <a:r>
              <a:rPr lang="en-US" sz="2800" b="1" dirty="0">
                <a:solidFill>
                  <a:schemeClr val="tx1"/>
                </a:solidFill>
                <a:latin typeface="American Typewriter" panose="02090604020004020304" pitchFamily="18" charset="77"/>
              </a:rPr>
              <a:t>Grade School</a:t>
            </a:r>
          </a:p>
        </p:txBody>
      </p:sp>
      <p:pic>
        <p:nvPicPr>
          <p:cNvPr id="10" name="Picture 9">
            <a:extLst>
              <a:ext uri="{FF2B5EF4-FFF2-40B4-BE49-F238E27FC236}">
                <a16:creationId xmlns:a16="http://schemas.microsoft.com/office/drawing/2014/main" id="{39BAF595-5DD0-45FA-A61D-F90E6D06E1E8}"/>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4627984" cy="13716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54" name="Body Level One…"/>
          <p:cNvSpPr txBox="1">
            <a:spLocks noGrp="1"/>
          </p:cNvSpPr>
          <p:nvPr>
            <p:ph type="body" idx="1" hasCustomPrompt="1"/>
          </p:nvPr>
        </p:nvSpPr>
        <p:spPr>
          <a:prstGeom prst="rect">
            <a:avLst/>
          </a:prstGeom>
        </p:spPr>
        <p:txBody>
          <a:bodyPr numCol="2" spcCol="1098550"/>
          <a:lstStyle>
            <a:lvl1pPr>
              <a:defRPr/>
            </a:lvl1pPr>
            <a:lvl2pPr>
              <a:defRPr/>
            </a:lvl2pPr>
            <a:lvl3pPr>
              <a:defRPr/>
            </a:lvl3pPr>
            <a:lvl4pPr>
              <a:defRPr/>
            </a:lvl4pPr>
            <a:lvl5pPr>
              <a:defRPr/>
            </a:lvl5pPr>
          </a:lstStyle>
          <a:p>
            <a:r>
              <a:rPr dirty="0"/>
              <a:t>Slide bullet text</a:t>
            </a:r>
          </a:p>
          <a:p>
            <a:pPr lvl="1"/>
            <a:endParaRPr dirty="0"/>
          </a:p>
          <a:p>
            <a:pPr lvl="2"/>
            <a:endParaRPr dirty="0"/>
          </a:p>
          <a:p>
            <a:pPr lvl="3"/>
            <a:endParaRPr dirty="0"/>
          </a:p>
          <a:p>
            <a:pPr lvl="4"/>
            <a:endParaRPr dirty="0"/>
          </a:p>
        </p:txBody>
      </p:sp>
      <p:sp>
        <p:nvSpPr>
          <p:cNvPr id="55" name="Slide Number"/>
          <p:cNvSpPr txBox="1">
            <a:spLocks noGrp="1"/>
          </p:cNvSpPr>
          <p:nvPr>
            <p:ph type="sldNum" sz="quarter" idx="2"/>
          </p:nvPr>
        </p:nvSpPr>
        <p:spPr>
          <a:prstGeom prst="rect">
            <a:avLst/>
          </a:prstGeom>
        </p:spPr>
        <p:txBody>
          <a:bodyPr/>
          <a:lstStyle>
            <a:lvl1pPr>
              <a:defRPr b="0" i="0"/>
            </a:lvl1pPr>
          </a:lstStyle>
          <a:p>
            <a:fld id="{86CB4B4D-7CA3-9044-876B-883B54F8677D}" type="slidenum">
              <a:rPr lang="en-US" smtClean="0"/>
              <a:pPr/>
              <a:t>‹#›</a:t>
            </a:fld>
            <a:endParaRPr lang="en-US" dirty="0"/>
          </a:p>
        </p:txBody>
      </p:sp>
    </p:spTree>
    <p:extLst>
      <p:ext uri="{BB962C8B-B14F-4D97-AF65-F5344CB8AC3E}">
        <p14:creationId xmlns:p14="http://schemas.microsoft.com/office/powerpoint/2010/main" val="3503948455"/>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28"/>
          <p:cNvSpPr txBox="1">
            <a:spLocks noGrp="1"/>
          </p:cNvSpPr>
          <p:nvPr>
            <p:ph type="title"/>
          </p:nvPr>
        </p:nvSpPr>
        <p:spPr>
          <a:xfrm>
            <a:off x="1206500" y="1079500"/>
            <a:ext cx="21971000" cy="1433163"/>
          </a:xfrm>
          <a:prstGeom prst="rect">
            <a:avLst/>
          </a:prstGeom>
          <a:noFill/>
          <a:ln>
            <a:noFill/>
          </a:ln>
        </p:spPr>
        <p:txBody>
          <a:bodyPr spcFirstLastPara="1" wrap="square" lIns="50800" tIns="50800" rIns="50800" bIns="50800" anchor="t" anchorCtr="0">
            <a:normAutofit/>
          </a:bodyPr>
          <a:lstStyle>
            <a:lvl1pPr marR="0" lvl="0"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1pPr>
            <a:lvl2pPr marR="0" lvl="1"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2pPr>
            <a:lvl3pPr marR="0" lvl="2"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3pPr>
            <a:lvl4pPr marR="0" lvl="3"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4pPr>
            <a:lvl5pPr marR="0" lvl="4"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5pPr>
            <a:lvl6pPr marR="0" lvl="5"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6pPr>
            <a:lvl7pPr marR="0" lvl="6"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7pPr>
            <a:lvl8pPr marR="0" lvl="7"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8pPr>
            <a:lvl9pPr marR="0" lvl="8"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9pPr>
          </a:lstStyle>
          <a:p>
            <a:endParaRPr/>
          </a:p>
        </p:txBody>
      </p:sp>
      <p:sp>
        <p:nvSpPr>
          <p:cNvPr id="7" name="Google Shape;7;p28"/>
          <p:cNvSpPr txBox="1">
            <a:spLocks noGrp="1"/>
          </p:cNvSpPr>
          <p:nvPr>
            <p:ph type="body" idx="1"/>
          </p:nvPr>
        </p:nvSpPr>
        <p:spPr>
          <a:xfrm>
            <a:off x="1206500" y="4248504"/>
            <a:ext cx="21971000" cy="8256012"/>
          </a:xfrm>
          <a:prstGeom prst="rect">
            <a:avLst/>
          </a:prstGeom>
          <a:noFill/>
          <a:ln>
            <a:noFill/>
          </a:ln>
        </p:spPr>
        <p:txBody>
          <a:bodyPr spcFirstLastPara="1" wrap="square" lIns="50800" tIns="50800" rIns="50800" bIns="50800" anchor="t" anchorCtr="0">
            <a:normAutofit/>
          </a:bodyPr>
          <a:lstStyle>
            <a:lvl1pPr marL="457200" marR="0" lvl="0"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1pPr>
            <a:lvl2pPr marL="914400" marR="0" lvl="1"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2pPr>
            <a:lvl3pPr marL="1371600" marR="0" lvl="2"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3pPr>
            <a:lvl4pPr marL="1828800" marR="0" lvl="3"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4pPr>
            <a:lvl5pPr marL="2286000" marR="0" lvl="4"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5pPr>
            <a:lvl6pPr marL="2743200" marR="0" lvl="5"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6pPr>
            <a:lvl7pPr marL="3200400" marR="0" lvl="6"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7pPr>
            <a:lvl8pPr marL="3657600" marR="0" lvl="7" indent="-384809"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8pPr>
            <a:lvl9pPr marL="4114800" marR="0" lvl="8" indent="-384809"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9pPr>
          </a:lstStyle>
          <a:p>
            <a:endParaRPr/>
          </a:p>
        </p:txBody>
      </p:sp>
      <p:sp>
        <p:nvSpPr>
          <p:cNvPr id="8" name="Google Shape;8;p28"/>
          <p:cNvSpPr txBox="1">
            <a:spLocks noGrp="1"/>
          </p:cNvSpPr>
          <p:nvPr>
            <p:ph type="sldNum" idx="12"/>
          </p:nvPr>
        </p:nvSpPr>
        <p:spPr>
          <a:xfrm>
            <a:off x="12001499" y="13080999"/>
            <a:ext cx="368505" cy="374600"/>
          </a:xfrm>
          <a:prstGeom prst="rect">
            <a:avLst/>
          </a:prstGeom>
          <a:noFill/>
          <a:ln>
            <a:noFill/>
          </a:ln>
        </p:spPr>
        <p:txBody>
          <a:bodyPr spcFirstLastPara="1" wrap="square" lIns="50800" tIns="50800" rIns="50800" bIns="50800" anchor="b" anchorCtr="0">
            <a:spAutoFit/>
          </a:bodyPr>
          <a:lstStyle>
            <a:lvl1pPr marL="0" marR="0" lvl="0"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9pPr>
          </a:lstStyle>
          <a:p>
            <a:pPr marL="0" lvl="0" indent="0" algn="ct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
          <p:cNvSpPr txBox="1">
            <a:spLocks noGrp="1"/>
          </p:cNvSpPr>
          <p:nvPr>
            <p:ph type="ctrTitle" idx="4294967295"/>
          </p:nvPr>
        </p:nvSpPr>
        <p:spPr>
          <a:xfrm>
            <a:off x="5486400" y="914400"/>
            <a:ext cx="18375609" cy="1100215"/>
          </a:xfrm>
          <a:prstGeom prst="rect">
            <a:avLst/>
          </a:prstGeom>
          <a:noFill/>
          <a:ln>
            <a:noFill/>
          </a:ln>
        </p:spPr>
        <p:txBody>
          <a:bodyPr spcFirstLastPara="1" wrap="square" lIns="50800" tIns="50800" rIns="50800" bIns="50800" anchor="t" anchorCtr="0">
            <a:noAutofit/>
          </a:bodyPr>
          <a:lstStyle/>
          <a:p>
            <a:pPr marL="0" marR="0" lvl="0" indent="0" algn="l" rtl="0">
              <a:lnSpc>
                <a:spcPct val="106111"/>
              </a:lnSpc>
              <a:spcBef>
                <a:spcPts val="0"/>
              </a:spcBef>
              <a:spcAft>
                <a:spcPts val="0"/>
              </a:spcAft>
              <a:buClr>
                <a:srgbClr val="313653"/>
              </a:buClr>
              <a:buSzPts val="7200"/>
              <a:buFont typeface="Bodoni"/>
              <a:buNone/>
            </a:pPr>
            <a:r>
              <a:rPr lang="en-US" sz="7200" b="1" i="0" u="none" strike="noStrike" cap="none" dirty="0">
                <a:solidFill>
                  <a:srgbClr val="000000"/>
                </a:solidFill>
                <a:latin typeface="+mj-lt"/>
                <a:ea typeface="Bodoni"/>
                <a:cs typeface="Arial" panose="020B0604020202020204" pitchFamily="34" charset="0"/>
                <a:sym typeface="Bodoni"/>
              </a:rPr>
              <a:t>Booker T. Washington &amp; </a:t>
            </a:r>
            <a:br>
              <a:rPr lang="en-US" sz="7200" b="1" i="0" u="none" strike="noStrike" cap="none" dirty="0">
                <a:solidFill>
                  <a:srgbClr val="000000"/>
                </a:solidFill>
                <a:latin typeface="+mj-lt"/>
                <a:ea typeface="Bodoni"/>
                <a:cs typeface="Arial" panose="020B0604020202020204" pitchFamily="34" charset="0"/>
                <a:sym typeface="Bodoni"/>
              </a:rPr>
            </a:br>
            <a:r>
              <a:rPr lang="en-US" sz="7200" b="1" i="0" u="none" strike="noStrike" cap="none" dirty="0">
                <a:solidFill>
                  <a:srgbClr val="000000"/>
                </a:solidFill>
                <a:latin typeface="+mj-lt"/>
                <a:ea typeface="Bodoni"/>
                <a:cs typeface="Arial" panose="020B0604020202020204" pitchFamily="34" charset="0"/>
                <a:sym typeface="Bodoni"/>
              </a:rPr>
              <a:t>The Rosenwald Schools</a:t>
            </a:r>
            <a:br>
              <a:rPr lang="en-US" sz="7200" b="1" i="0" u="none" strike="noStrike" cap="none" dirty="0">
                <a:solidFill>
                  <a:srgbClr val="313653"/>
                </a:solidFill>
                <a:latin typeface="Arial" panose="020B0604020202020204" pitchFamily="34" charset="0"/>
                <a:ea typeface="Bodoni"/>
                <a:cs typeface="Arial" panose="020B0604020202020204" pitchFamily="34" charset="0"/>
                <a:sym typeface="Bodoni"/>
              </a:rPr>
            </a:br>
            <a:endParaRPr sz="7200" b="1" i="0" u="none" strike="noStrike" cap="none" dirty="0">
              <a:solidFill>
                <a:srgbClr val="313653"/>
              </a:solidFill>
              <a:latin typeface="Arial" panose="020B0604020202020204" pitchFamily="34" charset="0"/>
              <a:ea typeface="Bodoni"/>
              <a:cs typeface="Arial" panose="020B0604020202020204" pitchFamily="34" charset="0"/>
              <a:sym typeface="Bodoni"/>
            </a:endParaRPr>
          </a:p>
        </p:txBody>
      </p:sp>
      <p:pic>
        <p:nvPicPr>
          <p:cNvPr id="68" name="Google Shape;68;p1" descr="A group of people in front of a house&#10;&#10;Description automatically generated"/>
          <p:cNvPicPr preferRelativeResize="0">
            <a:picLocks noChangeAspect="1"/>
          </p:cNvPicPr>
          <p:nvPr/>
        </p:nvPicPr>
        <p:blipFill rotWithShape="1">
          <a:blip r:embed="rId3">
            <a:alphaModFix/>
          </a:blip>
          <a:srcRect/>
          <a:stretch/>
        </p:blipFill>
        <p:spPr>
          <a:xfrm>
            <a:off x="12192000" y="5424230"/>
            <a:ext cx="11319275" cy="5815981"/>
          </a:xfrm>
          <a:prstGeom prst="rect">
            <a:avLst/>
          </a:prstGeom>
          <a:noFill/>
          <a:ln>
            <a:noFill/>
          </a:ln>
          <a:effectLst>
            <a:softEdge rad="50800"/>
          </a:effectLst>
        </p:spPr>
      </p:pic>
      <p:sp>
        <p:nvSpPr>
          <p:cNvPr id="69" name="Google Shape;69;p1"/>
          <p:cNvSpPr txBox="1"/>
          <p:nvPr/>
        </p:nvSpPr>
        <p:spPr>
          <a:xfrm>
            <a:off x="5486400" y="5386908"/>
            <a:ext cx="4717390" cy="1149033"/>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rgbClr val="AE4844"/>
              </a:buClr>
              <a:buSzPts val="4000"/>
              <a:buFont typeface="Lato"/>
              <a:buNone/>
            </a:pPr>
            <a:r>
              <a:rPr lang="en-US" sz="4000" b="1" i="0" u="none" strike="noStrike" cap="none" dirty="0">
                <a:latin typeface="Lato" panose="020F0502020204030203" pitchFamily="34" charset="0"/>
                <a:ea typeface="Lato" panose="020F0502020204030203" pitchFamily="34" charset="0"/>
                <a:cs typeface="Lato" panose="020F0502020204030203" pitchFamily="34" charset="0"/>
                <a:sym typeface="Lato"/>
              </a:rPr>
              <a:t>1912 - 1932 </a:t>
            </a:r>
            <a:endParaRPr dirty="0">
              <a:latin typeface="Lato" panose="020F0502020204030203" pitchFamily="34" charset="0"/>
              <a:ea typeface="Lato" panose="020F0502020204030203" pitchFamily="34" charset="0"/>
              <a:cs typeface="Lato" panose="020F0502020204030203" pitchFamily="34" charset="0"/>
            </a:endParaRPr>
          </a:p>
          <a:p>
            <a:pPr marL="0" marR="0" lvl="0" indent="0" algn="l" rtl="0">
              <a:lnSpc>
                <a:spcPct val="100000"/>
              </a:lnSpc>
              <a:spcBef>
                <a:spcPts val="0"/>
              </a:spcBef>
              <a:spcAft>
                <a:spcPts val="0"/>
              </a:spcAft>
              <a:buClr>
                <a:srgbClr val="AE4844"/>
              </a:buClr>
              <a:buSzPts val="2800"/>
              <a:buFont typeface="Bodoni"/>
              <a:buNone/>
            </a:pPr>
            <a:endParaRPr sz="2800" b="0" i="0" u="none" strike="noStrike" cap="none" dirty="0">
              <a:solidFill>
                <a:srgbClr val="AE4844"/>
              </a:solidFill>
              <a:latin typeface="Bodoni"/>
              <a:ea typeface="Bodoni"/>
              <a:cs typeface="Bodoni"/>
              <a:sym typeface="Bodoni"/>
            </a:endParaRPr>
          </a:p>
        </p:txBody>
      </p:sp>
      <p:sp>
        <p:nvSpPr>
          <p:cNvPr id="70" name="Google Shape;70;p1"/>
          <p:cNvSpPr txBox="1"/>
          <p:nvPr/>
        </p:nvSpPr>
        <p:spPr>
          <a:xfrm>
            <a:off x="6545460" y="6479486"/>
            <a:ext cx="5360401" cy="412009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2800"/>
              <a:buFont typeface="Lato"/>
              <a:buNone/>
            </a:pPr>
            <a:r>
              <a:rPr lang="en-US" sz="3200" b="0" i="0" u="none" strike="noStrike" cap="none" dirty="0">
                <a:latin typeface="Arial" panose="020B0604020202020204" pitchFamily="34" charset="0"/>
                <a:ea typeface="Lato"/>
                <a:cs typeface="Arial" panose="020B0604020202020204" pitchFamily="34" charset="0"/>
                <a:sym typeface="Lato"/>
              </a:rPr>
              <a:t>Visionary Design</a:t>
            </a:r>
          </a:p>
          <a:p>
            <a:pPr marL="0" marR="0" lvl="0" indent="0" algn="l" rtl="0">
              <a:lnSpc>
                <a:spcPct val="100000"/>
              </a:lnSpc>
              <a:spcBef>
                <a:spcPts val="0"/>
              </a:spcBef>
              <a:spcAft>
                <a:spcPts val="0"/>
              </a:spcAft>
              <a:buClr>
                <a:srgbClr val="AE4844"/>
              </a:buClr>
              <a:buSzPts val="2800"/>
              <a:buFont typeface="Lato"/>
              <a:buNone/>
            </a:pPr>
            <a:endParaRPr sz="3200" dirty="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Clr>
                <a:srgbClr val="AE4844"/>
              </a:buClr>
              <a:buSzPts val="2800"/>
              <a:buFont typeface="Lato"/>
              <a:buNone/>
            </a:pPr>
            <a:r>
              <a:rPr lang="en-US" sz="3200" dirty="0">
                <a:latin typeface="Arial" panose="020B0604020202020204" pitchFamily="34" charset="0"/>
                <a:ea typeface="Lato"/>
                <a:cs typeface="Arial" panose="020B0604020202020204" pitchFamily="34" charset="0"/>
                <a:sym typeface="Lato"/>
              </a:rPr>
              <a:t>Working Together</a:t>
            </a:r>
          </a:p>
          <a:p>
            <a:pPr marL="0" marR="0" lvl="0" indent="0" algn="l" rtl="0">
              <a:lnSpc>
                <a:spcPct val="100000"/>
              </a:lnSpc>
              <a:spcBef>
                <a:spcPts val="0"/>
              </a:spcBef>
              <a:spcAft>
                <a:spcPts val="0"/>
              </a:spcAft>
              <a:buClr>
                <a:srgbClr val="AE4844"/>
              </a:buClr>
              <a:buSzPts val="2800"/>
              <a:buFont typeface="Lato"/>
              <a:buNone/>
            </a:pPr>
            <a:endParaRPr sz="3200" dirty="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Clr>
                <a:srgbClr val="AE4844"/>
              </a:buClr>
              <a:buSzPts val="2800"/>
              <a:buFont typeface="Lato"/>
              <a:buNone/>
            </a:pPr>
            <a:r>
              <a:rPr lang="en-US" sz="3200" b="0" i="0" u="none" strike="noStrike" cap="none" dirty="0">
                <a:latin typeface="Arial" panose="020B0604020202020204" pitchFamily="34" charset="0"/>
                <a:ea typeface="Lato"/>
                <a:cs typeface="Arial" panose="020B0604020202020204" pitchFamily="34" charset="0"/>
                <a:sym typeface="Lato"/>
              </a:rPr>
              <a:t>Community Investment</a:t>
            </a:r>
          </a:p>
          <a:p>
            <a:pPr marL="0" marR="0" lvl="0" indent="0" algn="l" rtl="0">
              <a:lnSpc>
                <a:spcPct val="100000"/>
              </a:lnSpc>
              <a:spcBef>
                <a:spcPts val="0"/>
              </a:spcBef>
              <a:spcAft>
                <a:spcPts val="0"/>
              </a:spcAft>
              <a:buClr>
                <a:srgbClr val="AE4844"/>
              </a:buClr>
              <a:buSzPts val="2800"/>
              <a:buFont typeface="Lato"/>
              <a:buNone/>
            </a:pPr>
            <a:endParaRPr sz="3200" dirty="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Clr>
                <a:srgbClr val="AE4844"/>
              </a:buClr>
              <a:buSzPts val="2800"/>
              <a:buFont typeface="Lato"/>
              <a:buNone/>
            </a:pPr>
            <a:r>
              <a:rPr lang="en-US" sz="3200" b="0" i="0" u="none" strike="noStrike" cap="none" dirty="0">
                <a:latin typeface="Arial" panose="020B0604020202020204" pitchFamily="34" charset="0"/>
                <a:ea typeface="Lato"/>
                <a:cs typeface="Arial" panose="020B0604020202020204" pitchFamily="34" charset="0"/>
                <a:sym typeface="Lato"/>
              </a:rPr>
              <a:t>Built nearly 5,000 Schools</a:t>
            </a:r>
            <a:endParaRPr sz="3200" dirty="0">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A86B4E35-E54A-D147-92B6-8B822029D8FD}"/>
              </a:ext>
            </a:extLst>
          </p:cNvPr>
          <p:cNvSpPr/>
          <p:nvPr/>
        </p:nvSpPr>
        <p:spPr>
          <a:xfrm>
            <a:off x="5486400" y="3831552"/>
            <a:ext cx="14951529" cy="830997"/>
          </a:xfrm>
          <a:prstGeom prst="rect">
            <a:avLst/>
          </a:prstGeom>
        </p:spPr>
        <p:txBody>
          <a:bodyPr wrap="none">
            <a:spAutoFit/>
          </a:bodyPr>
          <a:lstStyle/>
          <a:p>
            <a:pPr lvl="0">
              <a:buClr>
                <a:srgbClr val="AE4844"/>
              </a:buClr>
              <a:buSzPts val="2800"/>
            </a:pPr>
            <a:r>
              <a:rPr lang="en-US" sz="4800" b="1" i="1" dirty="0">
                <a:solidFill>
                  <a:schemeClr val="bg2">
                    <a:lumMod val="50000"/>
                  </a:schemeClr>
                </a:solidFill>
                <a:latin typeface="+mn-lt"/>
                <a:ea typeface="Bodoni"/>
                <a:cs typeface="Latha" panose="020B0502040204020203" pitchFamily="34" charset="0"/>
                <a:sym typeface="Bodoni"/>
              </a:rPr>
              <a:t>A ray of hope during the Jim Crow era in the South</a:t>
            </a:r>
            <a:endParaRPr lang="en-US" sz="4800" i="1" dirty="0">
              <a:solidFill>
                <a:schemeClr val="bg2">
                  <a:lumMod val="50000"/>
                </a:schemeClr>
              </a:solidFill>
              <a:latin typeface="+mn-lt"/>
              <a:ea typeface="Lato"/>
              <a:cs typeface="Latha" panose="020B0502040204020203" pitchFamily="34" charset="0"/>
              <a:sym typeface="Lato"/>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14"/>
          <p:cNvSpPr txBox="1">
            <a:spLocks noGrp="1"/>
          </p:cNvSpPr>
          <p:nvPr>
            <p:ph type="subTitle" idx="4294967295"/>
          </p:nvPr>
        </p:nvSpPr>
        <p:spPr>
          <a:xfrm>
            <a:off x="5486400" y="2456299"/>
            <a:ext cx="17136878"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4000" b="0" i="0" u="none" strike="noStrike" cap="none" dirty="0">
                <a:solidFill>
                  <a:srgbClr val="000000"/>
                </a:solidFill>
                <a:latin typeface="+mn-lt"/>
                <a:cs typeface="Calibri" panose="020F0502020204030204" pitchFamily="34" charset="0"/>
                <a:sym typeface="Lato"/>
              </a:rPr>
              <a:t>The Rosenwald schools were a product of its hopeful vision of the future. </a:t>
            </a:r>
            <a:endParaRPr sz="4000" dirty="0">
              <a:solidFill>
                <a:srgbClr val="000000"/>
              </a:solidFill>
              <a:latin typeface="+mn-lt"/>
              <a:cs typeface="Calibri" panose="020F0502020204030204" pitchFamily="34" charset="0"/>
            </a:endParaRPr>
          </a:p>
          <a:p>
            <a:pPr marL="0" marR="0" lvl="0" indent="0" algn="l" rtl="0">
              <a:lnSpc>
                <a:spcPct val="100000"/>
              </a:lnSpc>
              <a:spcBef>
                <a:spcPts val="0"/>
              </a:spcBef>
              <a:spcAft>
                <a:spcPts val="0"/>
              </a:spcAft>
              <a:buClr>
                <a:srgbClr val="AE4844"/>
              </a:buClr>
              <a:buSzPts val="3600"/>
              <a:buFont typeface="Lato"/>
              <a:buNone/>
            </a:pPr>
            <a:endParaRPr lang="en-US" sz="4000" dirty="0">
              <a:solidFill>
                <a:srgbClr val="000000"/>
              </a:solidFill>
              <a:latin typeface="+mn-lt"/>
              <a:cs typeface="Calibri" panose="020F0502020204030204" pitchFamily="34" charset="0"/>
            </a:endParaRPr>
          </a:p>
          <a:p>
            <a:pPr marL="0" marR="0" lvl="0" indent="0" algn="l" rtl="0">
              <a:lnSpc>
                <a:spcPct val="100000"/>
              </a:lnSpc>
              <a:spcBef>
                <a:spcPts val="0"/>
              </a:spcBef>
              <a:spcAft>
                <a:spcPts val="0"/>
              </a:spcAft>
              <a:buClr>
                <a:srgbClr val="AE4844"/>
              </a:buClr>
              <a:buSzPts val="3600"/>
              <a:buFont typeface="Lato"/>
              <a:buNone/>
            </a:pPr>
            <a:r>
              <a:rPr lang="en-US" sz="4000" b="0" i="0" u="none" strike="noStrike" cap="none" dirty="0">
                <a:solidFill>
                  <a:srgbClr val="000000"/>
                </a:solidFill>
                <a:latin typeface="+mn-lt"/>
                <a:cs typeface="Calibri" panose="020F0502020204030204" pitchFamily="34" charset="0"/>
                <a:sym typeface="Lato"/>
              </a:rPr>
              <a:t>According to historian Stephanie Deutsch, the schoolhouses</a:t>
            </a:r>
            <a:r>
              <a:rPr lang="en-US" sz="4000" b="0" i="1" u="none" strike="noStrike" cap="none" dirty="0">
                <a:solidFill>
                  <a:srgbClr val="000000"/>
                </a:solidFill>
                <a:latin typeface="+mn-lt"/>
                <a:cs typeface="Calibri" panose="020F0502020204030204" pitchFamily="34" charset="0"/>
                <a:sym typeface="Lato"/>
              </a:rPr>
              <a:t> “were new and modern, with big tall windows, and lots of light streaming in. They felt special [to the students], because they were new and they were theirs.” </a:t>
            </a:r>
            <a:endParaRPr lang="en-US" sz="4000" dirty="0">
              <a:solidFill>
                <a:srgbClr val="000000"/>
              </a:solidFill>
              <a:latin typeface="+mn-lt"/>
              <a:cs typeface="Calibri" panose="020F0502020204030204" pitchFamily="34" charset="0"/>
            </a:endParaRPr>
          </a:p>
          <a:p>
            <a:pPr marL="0" marR="0" lvl="0" indent="0" algn="l" rtl="0">
              <a:lnSpc>
                <a:spcPct val="100000"/>
              </a:lnSpc>
              <a:spcBef>
                <a:spcPts val="0"/>
              </a:spcBef>
              <a:spcAft>
                <a:spcPts val="0"/>
              </a:spcAft>
              <a:buClr>
                <a:srgbClr val="AE4844"/>
              </a:buClr>
              <a:buSzPts val="3600"/>
              <a:buFont typeface="Lato Light"/>
              <a:buNone/>
            </a:pPr>
            <a:endParaRPr lang="en-US" sz="4000" b="0" i="0" u="none" strike="noStrike" cap="none" dirty="0">
              <a:solidFill>
                <a:srgbClr val="000000"/>
              </a:solidFill>
              <a:latin typeface="+mn-lt"/>
              <a:ea typeface="Lato"/>
              <a:cs typeface="Lato"/>
              <a:sym typeface="Lato"/>
            </a:endParaRPr>
          </a:p>
          <a:p>
            <a:pPr marL="0" marR="0" lvl="0" indent="0" algn="l" rtl="0">
              <a:lnSpc>
                <a:spcPct val="100000"/>
              </a:lnSpc>
              <a:spcBef>
                <a:spcPts val="0"/>
              </a:spcBef>
              <a:spcAft>
                <a:spcPts val="0"/>
              </a:spcAft>
              <a:buClr>
                <a:srgbClr val="AE4844"/>
              </a:buClr>
              <a:buSzPts val="3000"/>
              <a:buFont typeface="Lato Light"/>
              <a:buNone/>
            </a:pPr>
            <a:endParaRPr sz="3000" b="0" i="0" u="none" strike="noStrike" cap="none" dirty="0">
              <a:solidFill>
                <a:srgbClr val="AE4844"/>
              </a:solidFill>
              <a:latin typeface="Lato Light"/>
              <a:ea typeface="Lato Light"/>
              <a:cs typeface="Lato Light"/>
              <a:sym typeface="Lato Light"/>
            </a:endParaRPr>
          </a:p>
          <a:p>
            <a:pPr marL="0" marR="0" lvl="0" indent="0" algn="l" rtl="0">
              <a:lnSpc>
                <a:spcPct val="100000"/>
              </a:lnSpc>
              <a:spcBef>
                <a:spcPts val="0"/>
              </a:spcBef>
              <a:spcAft>
                <a:spcPts val="0"/>
              </a:spcAft>
              <a:buClr>
                <a:srgbClr val="AE4844"/>
              </a:buClr>
              <a:buSzPts val="3000"/>
              <a:buFont typeface="Lato Light"/>
              <a:buNone/>
            </a:pPr>
            <a:endParaRPr sz="3000" b="0" i="0" u="none" strike="noStrike" cap="none" dirty="0">
              <a:solidFill>
                <a:srgbClr val="AE4844"/>
              </a:solidFill>
              <a:latin typeface="Lato Light"/>
              <a:ea typeface="Lato Light"/>
              <a:cs typeface="Lato Light"/>
              <a:sym typeface="Lato Light"/>
            </a:endParaRPr>
          </a:p>
          <a:p>
            <a:pPr marL="0" marR="0" lvl="0" indent="0" algn="l" rtl="0">
              <a:lnSpc>
                <a:spcPct val="100000"/>
              </a:lnSpc>
              <a:spcBef>
                <a:spcPts val="0"/>
              </a:spcBef>
              <a:spcAft>
                <a:spcPts val="0"/>
              </a:spcAft>
              <a:buClr>
                <a:srgbClr val="AE4844"/>
              </a:buClr>
              <a:buSzPts val="3000"/>
              <a:buFont typeface="Lato Light"/>
              <a:buNone/>
            </a:pPr>
            <a:endParaRPr sz="3000" b="0" i="0" u="none" strike="noStrike" cap="none" dirty="0">
              <a:solidFill>
                <a:srgbClr val="AE4844"/>
              </a:solidFill>
              <a:latin typeface="Lato Light"/>
              <a:ea typeface="Lato Light"/>
              <a:cs typeface="Lato Light"/>
              <a:sym typeface="Lato Light"/>
            </a:endParaRPr>
          </a:p>
          <a:p>
            <a:pPr marL="0" marR="0" lvl="0" indent="0" algn="l" rtl="0">
              <a:lnSpc>
                <a:spcPct val="100000"/>
              </a:lnSpc>
              <a:spcBef>
                <a:spcPts val="0"/>
              </a:spcBef>
              <a:spcAft>
                <a:spcPts val="0"/>
              </a:spcAft>
              <a:buClr>
                <a:srgbClr val="AE4844"/>
              </a:buClr>
              <a:buSzPts val="3000"/>
              <a:buFont typeface="Lato Light"/>
              <a:buNone/>
            </a:pPr>
            <a:endParaRPr sz="3000" b="0" i="0" u="none" strike="noStrike" cap="none" dirty="0">
              <a:solidFill>
                <a:srgbClr val="AE4844"/>
              </a:solidFill>
              <a:latin typeface="Lato Light"/>
              <a:ea typeface="Lato Light"/>
              <a:cs typeface="Lato Light"/>
              <a:sym typeface="Lato Light"/>
            </a:endParaRPr>
          </a:p>
        </p:txBody>
      </p:sp>
      <p:pic>
        <p:nvPicPr>
          <p:cNvPr id="143" name="Google Shape;143;p14" descr="A group of people posing for the camera&#10;&#10;Description automatically generated"/>
          <p:cNvPicPr preferRelativeResize="0">
            <a:picLocks noChangeAspect="1"/>
          </p:cNvPicPr>
          <p:nvPr/>
        </p:nvPicPr>
        <p:blipFill rotWithShape="1">
          <a:blip r:embed="rId3">
            <a:alphaModFix/>
          </a:blip>
          <a:srcRect/>
          <a:stretch/>
        </p:blipFill>
        <p:spPr>
          <a:xfrm>
            <a:off x="12748262" y="6165645"/>
            <a:ext cx="9638798" cy="5582121"/>
          </a:xfrm>
          <a:prstGeom prst="rect">
            <a:avLst/>
          </a:prstGeom>
          <a:noFill/>
          <a:ln>
            <a:noFill/>
          </a:ln>
          <a:effectLst>
            <a:softEdge rad="38100"/>
          </a:effectLst>
        </p:spPr>
      </p:pic>
      <p:sp>
        <p:nvSpPr>
          <p:cNvPr id="5" name="Google Shape;107;p7">
            <a:extLst>
              <a:ext uri="{FF2B5EF4-FFF2-40B4-BE49-F238E27FC236}">
                <a16:creationId xmlns:a16="http://schemas.microsoft.com/office/drawing/2014/main" id="{8594E5D9-AF1A-D446-8E3C-0DC5C7E15154}"/>
              </a:ext>
            </a:extLst>
          </p:cNvPr>
          <p:cNvSpPr txBox="1">
            <a:spLocks/>
          </p:cNvSpPr>
          <p:nvPr/>
        </p:nvSpPr>
        <p:spPr>
          <a:xfrm>
            <a:off x="5486400" y="914400"/>
            <a:ext cx="18299080" cy="1100215"/>
          </a:xfrm>
          <a:prstGeom prst="rect">
            <a:avLst/>
          </a:prstGeom>
          <a:noFill/>
          <a:ln>
            <a:noFill/>
          </a:ln>
        </p:spPr>
        <p:txBody>
          <a:bodyPr spcFirstLastPara="1" wrap="square" lIns="50800" tIns="50800" rIns="50800" bIns="50800" anchor="t" anchorCtr="0">
            <a:noAutofit/>
          </a:bodyPr>
          <a:lstStyle>
            <a:defPPr marR="0" lvl="0" algn="l" rtl="0">
              <a:lnSpc>
                <a:spcPct val="100000"/>
              </a:lnSpc>
              <a:spcBef>
                <a:spcPts val="0"/>
              </a:spcBef>
              <a:spcAft>
                <a:spcPts val="0"/>
              </a:spcAft>
            </a:defPPr>
            <a:lvl1pPr marR="0" lvl="0"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1pPr>
            <a:lvl2pPr marR="0" lvl="1"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2pPr>
            <a:lvl3pPr marR="0" lvl="2"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3pPr>
            <a:lvl4pPr marR="0" lvl="3"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4pPr>
            <a:lvl5pPr marR="0" lvl="4"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5pPr>
            <a:lvl6pPr marR="0" lvl="5"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6pPr>
            <a:lvl7pPr marR="0" lvl="6"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7pPr>
            <a:lvl8pPr marR="0" lvl="7"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8pPr>
            <a:lvl9pPr marR="0" lvl="8"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9pPr>
          </a:lstStyle>
          <a:p>
            <a:pPr lvl="0">
              <a:lnSpc>
                <a:spcPct val="100000"/>
              </a:lnSpc>
              <a:buClr>
                <a:schemeClr val="dk2"/>
              </a:buClr>
              <a:buSzPts val="7000"/>
            </a:pPr>
            <a:r>
              <a:rPr lang="en-US" sz="7200" b="1" dirty="0">
                <a:solidFill>
                  <a:schemeClr val="tx2">
                    <a:lumMod val="10000"/>
                  </a:schemeClr>
                </a:solidFill>
                <a:latin typeface="+mj-lt"/>
                <a:ea typeface="Bodoni"/>
                <a:cs typeface="Bodoni"/>
                <a:sym typeface="Bodoni"/>
              </a:rPr>
              <a:t>A Hopeful Future</a:t>
            </a:r>
            <a:endParaRPr lang="en-US" sz="7200" dirty="0">
              <a:solidFill>
                <a:schemeClr val="tx2">
                  <a:lumMod val="10000"/>
                </a:schemeClr>
              </a:solidFill>
              <a:latin typeface="+mj-lt"/>
            </a:endParaRPr>
          </a:p>
        </p:txBody>
      </p:sp>
      <p:sp>
        <p:nvSpPr>
          <p:cNvPr id="7" name="Google Shape;136;p11">
            <a:extLst>
              <a:ext uri="{FF2B5EF4-FFF2-40B4-BE49-F238E27FC236}">
                <a16:creationId xmlns:a16="http://schemas.microsoft.com/office/drawing/2014/main" id="{968398ED-F10E-430E-96B7-ADB906DFD559}"/>
              </a:ext>
            </a:extLst>
          </p:cNvPr>
          <p:cNvSpPr txBox="1"/>
          <p:nvPr/>
        </p:nvSpPr>
        <p:spPr>
          <a:xfrm>
            <a:off x="5486400" y="6165645"/>
            <a:ext cx="6149340" cy="3477845"/>
          </a:xfrm>
          <a:prstGeom prst="rect">
            <a:avLst/>
          </a:prstGeom>
          <a:noFill/>
          <a:ln>
            <a:noFill/>
          </a:ln>
        </p:spPr>
        <p:txBody>
          <a:bodyPr spcFirstLastPara="1" wrap="square" lIns="91425" tIns="91425" rIns="91425" bIns="91425" anchor="t" anchorCtr="0">
            <a:spAutoFit/>
          </a:bodyPr>
          <a:lstStyle/>
          <a:p>
            <a:pPr lvl="0">
              <a:buClr>
                <a:srgbClr val="AE4844"/>
              </a:buClr>
              <a:buSzPts val="3600"/>
            </a:pPr>
            <a:r>
              <a:rPr lang="en-US" sz="4000" dirty="0">
                <a:cs typeface="Calibri" panose="020F0502020204030204" pitchFamily="34" charset="0"/>
                <a:sym typeface="Lato"/>
              </a:rPr>
              <a:t>The Rosenwald schools offered two generations of Black Americans a quality education in pleasant, new schoolhouses. </a:t>
            </a:r>
            <a:endParaRPr lang="en-US" sz="4000" dirty="0">
              <a:cs typeface="Calibri" panose="020F0502020204030204" pitchFamily="34" charset="0"/>
            </a:endParaRPr>
          </a:p>
          <a:p>
            <a:pPr marL="0" lvl="0" indent="0" algn="l" rtl="0">
              <a:spcBef>
                <a:spcPts val="0"/>
              </a:spcBef>
              <a:spcAft>
                <a:spcPts val="0"/>
              </a:spcAft>
              <a:buNone/>
            </a:pPr>
            <a:endParaRPr dirty="0">
              <a:latin typeface="Calibri" panose="020F0502020204030204" pitchFamily="34" charset="0"/>
              <a:ea typeface="Lato"/>
              <a:cs typeface="Calibri" panose="020F0502020204030204" pitchFamily="34" charset="0"/>
              <a:sym typeface="Lato"/>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15"/>
          <p:cNvSpPr txBox="1">
            <a:spLocks noGrp="1"/>
          </p:cNvSpPr>
          <p:nvPr>
            <p:ph type="subTitle" idx="4294967295"/>
          </p:nvPr>
        </p:nvSpPr>
        <p:spPr>
          <a:xfrm>
            <a:off x="12192000" y="3235921"/>
            <a:ext cx="9067800"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4000" b="0" i="0" u="none" strike="noStrike" cap="none" dirty="0">
                <a:solidFill>
                  <a:srgbClr val="000000"/>
                </a:solidFill>
                <a:latin typeface="+mn-lt"/>
                <a:cs typeface="Calibri" panose="020F0502020204030204" pitchFamily="34" charset="0"/>
                <a:sym typeface="Lato"/>
              </a:rPr>
              <a:t>Sadly, Washington did not live to see his schoolhouse project completed. </a:t>
            </a:r>
            <a:br>
              <a:rPr lang="en-US" sz="4000" b="0" i="0" u="none" strike="noStrike" cap="none" dirty="0">
                <a:solidFill>
                  <a:srgbClr val="000000"/>
                </a:solidFill>
                <a:latin typeface="+mn-lt"/>
                <a:cs typeface="Calibri" panose="020F0502020204030204" pitchFamily="34" charset="0"/>
                <a:sym typeface="Lato"/>
              </a:rPr>
            </a:br>
            <a:endParaRPr lang="en-US" sz="4000" b="0" i="0" u="none" strike="noStrike" cap="none" dirty="0">
              <a:solidFill>
                <a:srgbClr val="000000"/>
              </a:solidFill>
              <a:latin typeface="+mn-lt"/>
              <a:cs typeface="Calibri" panose="020F0502020204030204" pitchFamily="34" charset="0"/>
              <a:sym typeface="Lato"/>
            </a:endParaRPr>
          </a:p>
          <a:p>
            <a:pPr marL="0" marR="0" lvl="0" indent="0" algn="l" rtl="0">
              <a:lnSpc>
                <a:spcPct val="100000"/>
              </a:lnSpc>
              <a:spcBef>
                <a:spcPts val="0"/>
              </a:spcBef>
              <a:spcAft>
                <a:spcPts val="0"/>
              </a:spcAft>
              <a:buClr>
                <a:srgbClr val="AE4844"/>
              </a:buClr>
              <a:buSzPts val="3600"/>
              <a:buFont typeface="Lato"/>
              <a:buNone/>
            </a:pPr>
            <a:r>
              <a:rPr lang="en-US" sz="4000" b="0" i="0" u="none" strike="noStrike" cap="none" dirty="0">
                <a:solidFill>
                  <a:srgbClr val="000000"/>
                </a:solidFill>
                <a:latin typeface="+mn-lt"/>
                <a:cs typeface="Calibri" panose="020F0502020204030204" pitchFamily="34" charset="0"/>
                <a:sym typeface="Lato"/>
              </a:rPr>
              <a:t>In the fall of 1915, after </a:t>
            </a:r>
            <a:r>
              <a:rPr lang="en-US" sz="4000" dirty="0">
                <a:solidFill>
                  <a:srgbClr val="000000"/>
                </a:solidFill>
                <a:latin typeface="+mn-lt"/>
                <a:cs typeface="Calibri" panose="020F0502020204030204" pitchFamily="34" charset="0"/>
              </a:rPr>
              <a:t>a </a:t>
            </a:r>
            <a:r>
              <a:rPr lang="en-US" sz="4000" b="0" i="0" u="none" strike="noStrike" cap="none" dirty="0">
                <a:solidFill>
                  <a:srgbClr val="000000"/>
                </a:solidFill>
                <a:latin typeface="+mn-lt"/>
                <a:cs typeface="Calibri" panose="020F0502020204030204" pitchFamily="34" charset="0"/>
                <a:sym typeface="Lato"/>
              </a:rPr>
              <a:t>short time of </a:t>
            </a:r>
            <a:r>
              <a:rPr lang="en-US" sz="4000" dirty="0">
                <a:solidFill>
                  <a:srgbClr val="000000"/>
                </a:solidFill>
                <a:latin typeface="+mn-lt"/>
                <a:cs typeface="Calibri" panose="020F0502020204030204" pitchFamily="34" charset="0"/>
              </a:rPr>
              <a:t>illness, he died </a:t>
            </a:r>
            <a:r>
              <a:rPr lang="en-US" sz="4000" b="0" i="0" u="none" strike="noStrike" cap="none" dirty="0">
                <a:solidFill>
                  <a:srgbClr val="000000"/>
                </a:solidFill>
                <a:latin typeface="+mn-lt"/>
                <a:cs typeface="Calibri" panose="020F0502020204030204" pitchFamily="34" charset="0"/>
                <a:sym typeface="Lato"/>
              </a:rPr>
              <a:t> at the age of 59. He was buried in the Tuskegee University </a:t>
            </a:r>
          </a:p>
          <a:p>
            <a:pPr marL="0" marR="0" lvl="0" indent="0" algn="l" rtl="0">
              <a:lnSpc>
                <a:spcPct val="100000"/>
              </a:lnSpc>
              <a:spcBef>
                <a:spcPts val="0"/>
              </a:spcBef>
              <a:spcAft>
                <a:spcPts val="0"/>
              </a:spcAft>
              <a:buClr>
                <a:srgbClr val="AE4844"/>
              </a:buClr>
              <a:buSzPts val="3600"/>
              <a:buFont typeface="Lato"/>
              <a:buNone/>
            </a:pPr>
            <a:r>
              <a:rPr lang="en-US" sz="4000" b="0" i="0" u="none" strike="noStrike" cap="none" dirty="0">
                <a:solidFill>
                  <a:srgbClr val="000000"/>
                </a:solidFill>
                <a:latin typeface="+mn-lt"/>
                <a:cs typeface="Calibri" panose="020F0502020204030204" pitchFamily="34" charset="0"/>
                <a:sym typeface="Lato"/>
              </a:rPr>
              <a:t>Campus Cemetery.</a:t>
            </a:r>
            <a:endParaRPr sz="4000" dirty="0">
              <a:solidFill>
                <a:srgbClr val="000000"/>
              </a:solidFill>
              <a:latin typeface="+mn-lt"/>
              <a:cs typeface="Calibri" panose="020F0502020204030204" pitchFamily="34" charset="0"/>
            </a:endParaRPr>
          </a:p>
          <a:p>
            <a:pPr marL="0" marR="0" lvl="0" indent="0" algn="l" rtl="0">
              <a:lnSpc>
                <a:spcPct val="200000"/>
              </a:lnSpc>
              <a:spcBef>
                <a:spcPts val="0"/>
              </a:spcBef>
              <a:spcAft>
                <a:spcPts val="0"/>
              </a:spcAft>
              <a:buClr>
                <a:srgbClr val="AE4844"/>
              </a:buClr>
              <a:buSzPts val="3600"/>
              <a:buFont typeface="Lato Light"/>
              <a:buNone/>
            </a:pPr>
            <a:endParaRPr sz="3600" b="0" i="0" u="none" strike="noStrike" cap="none" dirty="0">
              <a:solidFill>
                <a:srgbClr val="AE4844"/>
              </a:solidFill>
              <a:latin typeface="Calibri" panose="020F0502020204030204" pitchFamily="34" charset="0"/>
              <a:cs typeface="Calibri" panose="020F0502020204030204" pitchFamily="34" charset="0"/>
              <a:sym typeface="Lato"/>
            </a:endParaRPr>
          </a:p>
          <a:p>
            <a:pPr marL="0" marR="0" lvl="0" indent="0" algn="l" rtl="0">
              <a:lnSpc>
                <a:spcPct val="100000"/>
              </a:lnSpc>
              <a:spcBef>
                <a:spcPts val="0"/>
              </a:spcBef>
              <a:spcAft>
                <a:spcPts val="0"/>
              </a:spcAft>
              <a:buClr>
                <a:srgbClr val="AE4844"/>
              </a:buClr>
              <a:buSzPts val="3000"/>
              <a:buFont typeface="Lato Light"/>
              <a:buNone/>
            </a:pPr>
            <a:endParaRPr sz="3000" b="0" i="0" u="none" strike="noStrike" cap="none" dirty="0">
              <a:solidFill>
                <a:srgbClr val="AE4844"/>
              </a:solidFill>
              <a:latin typeface="Calibri" panose="020F0502020204030204" pitchFamily="34" charset="0"/>
              <a:ea typeface="Lato Light"/>
              <a:cs typeface="Calibri" panose="020F0502020204030204" pitchFamily="34" charset="0"/>
              <a:sym typeface="Lato Light"/>
            </a:endParaRPr>
          </a:p>
          <a:p>
            <a:pPr marL="0" marR="0" lvl="0" indent="0" algn="l" rtl="0">
              <a:lnSpc>
                <a:spcPct val="100000"/>
              </a:lnSpc>
              <a:spcBef>
                <a:spcPts val="0"/>
              </a:spcBef>
              <a:spcAft>
                <a:spcPts val="0"/>
              </a:spcAft>
              <a:buClr>
                <a:srgbClr val="AE4844"/>
              </a:buClr>
              <a:buSzPts val="3000"/>
              <a:buFont typeface="Lato Light"/>
              <a:buNone/>
            </a:pPr>
            <a:endParaRPr sz="3000" b="0" i="0" u="none" strike="noStrike" cap="none" dirty="0">
              <a:solidFill>
                <a:srgbClr val="AE4844"/>
              </a:solidFill>
              <a:latin typeface="Calibri" panose="020F0502020204030204" pitchFamily="34" charset="0"/>
              <a:ea typeface="Lato Light"/>
              <a:cs typeface="Calibri" panose="020F0502020204030204" pitchFamily="34" charset="0"/>
              <a:sym typeface="Lato Light"/>
            </a:endParaRPr>
          </a:p>
        </p:txBody>
      </p:sp>
      <p:pic>
        <p:nvPicPr>
          <p:cNvPr id="149" name="Google Shape;149;p15" descr="A sandwich sitting on top of a dirt field&#10;&#10;Description automatically generated"/>
          <p:cNvPicPr preferRelativeResize="0">
            <a:picLocks noChangeAspect="1"/>
          </p:cNvPicPr>
          <p:nvPr/>
        </p:nvPicPr>
        <p:blipFill rotWithShape="1">
          <a:blip r:embed="rId3">
            <a:alphaModFix/>
          </a:blip>
          <a:srcRect/>
          <a:stretch/>
        </p:blipFill>
        <p:spPr>
          <a:xfrm>
            <a:off x="1618558" y="3341402"/>
            <a:ext cx="9606592" cy="7204944"/>
          </a:xfrm>
          <a:prstGeom prst="rect">
            <a:avLst/>
          </a:prstGeom>
          <a:noFill/>
          <a:ln>
            <a:noFill/>
          </a:ln>
          <a:effectLst>
            <a:softEdge rad="38100"/>
          </a:effectLst>
        </p:spPr>
      </p:pic>
      <p:sp>
        <p:nvSpPr>
          <p:cNvPr id="150" name="Google Shape;150;p15"/>
          <p:cNvSpPr txBox="1"/>
          <p:nvPr/>
        </p:nvSpPr>
        <p:spPr>
          <a:xfrm>
            <a:off x="3827721" y="1774712"/>
            <a:ext cx="102657" cy="533479"/>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rgbClr val="AE4844"/>
              </a:buClr>
              <a:buSzPts val="2800"/>
              <a:buFont typeface="Bodoni"/>
              <a:buNone/>
            </a:pPr>
            <a:endParaRPr sz="2800" b="0" i="0" u="none" strike="noStrike" cap="none">
              <a:solidFill>
                <a:srgbClr val="AE4844"/>
              </a:solidFill>
              <a:latin typeface="Bodoni"/>
              <a:ea typeface="Bodoni"/>
              <a:cs typeface="Bodoni"/>
              <a:sym typeface="Bodoni"/>
            </a:endParaRPr>
          </a:p>
        </p:txBody>
      </p:sp>
      <p:sp>
        <p:nvSpPr>
          <p:cNvPr id="152" name="Google Shape;152;p15"/>
          <p:cNvSpPr/>
          <p:nvPr/>
        </p:nvSpPr>
        <p:spPr>
          <a:xfrm>
            <a:off x="12192000" y="8108799"/>
            <a:ext cx="7670974" cy="255450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AE4844"/>
              </a:buClr>
              <a:buSzPts val="3600"/>
              <a:buFont typeface="Lato"/>
              <a:buNone/>
            </a:pPr>
            <a:r>
              <a:rPr lang="en-US" sz="4000" dirty="0">
                <a:latin typeface="+mn-lt"/>
                <a:ea typeface="Lato"/>
                <a:cs typeface="Calibri" panose="020F0502020204030204" pitchFamily="34" charset="0"/>
                <a:sym typeface="Lato"/>
              </a:rPr>
              <a:t>But R</a:t>
            </a:r>
            <a:r>
              <a:rPr lang="en-US" sz="4000" b="0" i="0" u="none" strike="noStrike" cap="none" dirty="0">
                <a:latin typeface="+mn-lt"/>
                <a:ea typeface="Lato"/>
                <a:cs typeface="Calibri" panose="020F0502020204030204" pitchFamily="34" charset="0"/>
                <a:sym typeface="Lato"/>
              </a:rPr>
              <a:t>osenwald </a:t>
            </a:r>
            <a:r>
              <a:rPr lang="en-US" sz="4000" dirty="0">
                <a:latin typeface="+mn-lt"/>
                <a:ea typeface="Lato"/>
                <a:cs typeface="Calibri" panose="020F0502020204030204" pitchFamily="34" charset="0"/>
                <a:sym typeface="Lato"/>
              </a:rPr>
              <a:t>and others from Tuskegee continued to design and build schoolhouses throughout the South.</a:t>
            </a:r>
            <a:endParaRPr sz="4000" dirty="0">
              <a:latin typeface="+mn-lt"/>
              <a:cs typeface="Calibri" panose="020F0502020204030204" pitchFamily="34" charset="0"/>
            </a:endParaRPr>
          </a:p>
        </p:txBody>
      </p:sp>
      <p:sp>
        <p:nvSpPr>
          <p:cNvPr id="7" name="Google Shape;107;p7">
            <a:extLst>
              <a:ext uri="{FF2B5EF4-FFF2-40B4-BE49-F238E27FC236}">
                <a16:creationId xmlns:a16="http://schemas.microsoft.com/office/drawing/2014/main" id="{B3BD6E7D-E9D9-AE4D-A195-0483D16A931B}"/>
              </a:ext>
            </a:extLst>
          </p:cNvPr>
          <p:cNvSpPr txBox="1">
            <a:spLocks/>
          </p:cNvSpPr>
          <p:nvPr/>
        </p:nvSpPr>
        <p:spPr>
          <a:xfrm>
            <a:off x="5486400" y="914400"/>
            <a:ext cx="18299080" cy="1100215"/>
          </a:xfrm>
          <a:prstGeom prst="rect">
            <a:avLst/>
          </a:prstGeom>
          <a:noFill/>
          <a:ln>
            <a:noFill/>
          </a:ln>
        </p:spPr>
        <p:txBody>
          <a:bodyPr spcFirstLastPara="1" wrap="square" lIns="50800" tIns="50800" rIns="50800" bIns="50800" anchor="t" anchorCtr="0">
            <a:noAutofit/>
          </a:bodyPr>
          <a:lstStyle>
            <a:defPPr marR="0" lvl="0" algn="l" rtl="0">
              <a:lnSpc>
                <a:spcPct val="100000"/>
              </a:lnSpc>
              <a:spcBef>
                <a:spcPts val="0"/>
              </a:spcBef>
              <a:spcAft>
                <a:spcPts val="0"/>
              </a:spcAft>
            </a:defPPr>
            <a:lvl1pPr marR="0" lvl="0"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1pPr>
            <a:lvl2pPr marR="0" lvl="1"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2pPr>
            <a:lvl3pPr marR="0" lvl="2"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3pPr>
            <a:lvl4pPr marR="0" lvl="3"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4pPr>
            <a:lvl5pPr marR="0" lvl="4"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5pPr>
            <a:lvl6pPr marR="0" lvl="5"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6pPr>
            <a:lvl7pPr marR="0" lvl="6"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7pPr>
            <a:lvl8pPr marR="0" lvl="7"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8pPr>
            <a:lvl9pPr marR="0" lvl="8"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9pPr>
          </a:lstStyle>
          <a:p>
            <a:pPr lvl="0">
              <a:lnSpc>
                <a:spcPct val="100000"/>
              </a:lnSpc>
              <a:buClr>
                <a:schemeClr val="dk2"/>
              </a:buClr>
              <a:buSzPts val="7000"/>
            </a:pPr>
            <a:r>
              <a:rPr lang="en-US" sz="7200" b="1" dirty="0">
                <a:solidFill>
                  <a:schemeClr val="tx2">
                    <a:lumMod val="10000"/>
                  </a:schemeClr>
                </a:solidFill>
                <a:latin typeface="+mj-lt"/>
                <a:ea typeface="Bodoni"/>
                <a:cs typeface="Bodoni"/>
                <a:sym typeface="Bodoni"/>
              </a:rPr>
              <a:t>Booker T. Washington’s Death</a:t>
            </a:r>
            <a:endParaRPr lang="en-US" sz="7200" dirty="0">
              <a:solidFill>
                <a:schemeClr val="tx2">
                  <a:lumMod val="10000"/>
                </a:schemeClr>
              </a:solidFill>
              <a:latin typeface="+mj-lt"/>
            </a:endParaRPr>
          </a:p>
        </p:txBody>
      </p:sp>
    </p:spTree>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19"/>
          <p:cNvSpPr txBox="1">
            <a:spLocks noGrp="1"/>
          </p:cNvSpPr>
          <p:nvPr>
            <p:ph type="subTitle" idx="4294967295"/>
          </p:nvPr>
        </p:nvSpPr>
        <p:spPr>
          <a:xfrm>
            <a:off x="5486400" y="2492040"/>
            <a:ext cx="17647906"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4000" b="0" i="0" u="none" strike="noStrike" cap="none" dirty="0">
                <a:solidFill>
                  <a:srgbClr val="000000"/>
                </a:solidFill>
                <a:latin typeface="+mn-lt"/>
                <a:ea typeface="Lato" panose="020F0502020204030203" pitchFamily="34" charset="0"/>
                <a:cs typeface="Lato" panose="020F0502020204030203" pitchFamily="34" charset="0"/>
                <a:sym typeface="Lato"/>
              </a:rPr>
              <a:t>In 1954, the Supreme Court ruled unanimously in the landmark civil rights case, </a:t>
            </a:r>
            <a:r>
              <a:rPr lang="en-US" sz="4000" b="1" i="1" u="none" strike="noStrike" cap="none" dirty="0">
                <a:solidFill>
                  <a:srgbClr val="000000"/>
                </a:solidFill>
                <a:latin typeface="+mn-lt"/>
                <a:ea typeface="Lato" panose="020F0502020204030203" pitchFamily="34" charset="0"/>
                <a:cs typeface="Lato" panose="020F0502020204030203" pitchFamily="34" charset="0"/>
                <a:sym typeface="Lato"/>
              </a:rPr>
              <a:t>Brown v. Board of Education,</a:t>
            </a:r>
            <a:r>
              <a:rPr lang="en-US" sz="4000" b="1" i="0" u="none" strike="noStrike" cap="none" dirty="0">
                <a:solidFill>
                  <a:srgbClr val="000000"/>
                </a:solidFill>
                <a:latin typeface="+mn-lt"/>
                <a:ea typeface="Lato" panose="020F0502020204030203" pitchFamily="34" charset="0"/>
                <a:cs typeface="Lato" panose="020F0502020204030203" pitchFamily="34" charset="0"/>
                <a:sym typeface="Lato"/>
              </a:rPr>
              <a:t> </a:t>
            </a:r>
            <a:r>
              <a:rPr lang="en-US" sz="4000" b="0" i="0" u="none" strike="noStrike" cap="none" dirty="0">
                <a:solidFill>
                  <a:srgbClr val="000000"/>
                </a:solidFill>
                <a:latin typeface="+mn-lt"/>
                <a:ea typeface="Lato" panose="020F0502020204030203" pitchFamily="34" charset="0"/>
                <a:cs typeface="Lato" panose="020F0502020204030203" pitchFamily="34" charset="0"/>
                <a:sym typeface="Lato"/>
              </a:rPr>
              <a:t>that </a:t>
            </a:r>
            <a:r>
              <a:rPr lang="en-US" sz="4000" dirty="0">
                <a:solidFill>
                  <a:srgbClr val="000000"/>
                </a:solidFill>
                <a:latin typeface="+mn-lt"/>
                <a:ea typeface="Lato" panose="020F0502020204030203" pitchFamily="34" charset="0"/>
                <a:cs typeface="Lato" panose="020F0502020204030203" pitchFamily="34" charset="0"/>
              </a:rPr>
              <a:t>separating schools by race </a:t>
            </a:r>
            <a:r>
              <a:rPr lang="en-US" sz="4000" b="0" i="0" u="none" strike="noStrike" cap="none" dirty="0">
                <a:solidFill>
                  <a:srgbClr val="000000"/>
                </a:solidFill>
                <a:latin typeface="+mn-lt"/>
                <a:ea typeface="Lato" panose="020F0502020204030203" pitchFamily="34" charset="0"/>
                <a:cs typeface="Lato" panose="020F0502020204030203" pitchFamily="34" charset="0"/>
                <a:sym typeface="Lato"/>
              </a:rPr>
              <a:t>and the idea of </a:t>
            </a:r>
            <a:r>
              <a:rPr lang="en-US" sz="4000" dirty="0">
                <a:solidFill>
                  <a:srgbClr val="000000"/>
                </a:solidFill>
                <a:latin typeface="+mn-lt"/>
                <a:ea typeface="Lato" panose="020F0502020204030203" pitchFamily="34" charset="0"/>
                <a:cs typeface="Lato" panose="020F0502020204030203" pitchFamily="34" charset="0"/>
              </a:rPr>
              <a:t>“separate but equal” was </a:t>
            </a:r>
            <a:r>
              <a:rPr lang="en-US" sz="4000" b="1" i="0" u="none" strike="noStrike" cap="none" dirty="0">
                <a:solidFill>
                  <a:srgbClr val="000000"/>
                </a:solidFill>
                <a:latin typeface="+mn-lt"/>
                <a:ea typeface="Lato" panose="020F0502020204030203" pitchFamily="34" charset="0"/>
                <a:cs typeface="Lato" panose="020F0502020204030203" pitchFamily="34" charset="0"/>
              </a:rPr>
              <a:t>unconstitutional</a:t>
            </a:r>
            <a:r>
              <a:rPr lang="en-US" sz="4000" b="0" i="0" u="none" strike="noStrike" cap="none" dirty="0">
                <a:solidFill>
                  <a:srgbClr val="000000"/>
                </a:solidFill>
                <a:latin typeface="+mn-lt"/>
                <a:ea typeface="Lato" panose="020F0502020204030203" pitchFamily="34" charset="0"/>
                <a:cs typeface="Lato" panose="020F0502020204030203" pitchFamily="34" charset="0"/>
                <a:sym typeface="Lato"/>
              </a:rPr>
              <a:t>. </a:t>
            </a:r>
            <a:endParaRPr sz="4000" dirty="0">
              <a:solidFill>
                <a:srgbClr val="000000"/>
              </a:solidFill>
              <a:latin typeface="+mn-lt"/>
              <a:ea typeface="Lato" panose="020F0502020204030203" pitchFamily="34" charset="0"/>
              <a:cs typeface="Lato" panose="020F0502020204030203" pitchFamily="34" charset="0"/>
            </a:endParaRPr>
          </a:p>
        </p:txBody>
      </p:sp>
      <p:pic>
        <p:nvPicPr>
          <p:cNvPr id="173" name="Google Shape;173;p19" descr="A group of people standing in front of a crowd&#10;&#10;Description automatically generated"/>
          <p:cNvPicPr preferRelativeResize="0"/>
          <p:nvPr/>
        </p:nvPicPr>
        <p:blipFill rotWithShape="1">
          <a:blip r:embed="rId3">
            <a:alphaModFix/>
          </a:blip>
          <a:srcRect/>
          <a:stretch/>
        </p:blipFill>
        <p:spPr>
          <a:xfrm>
            <a:off x="13639679" y="4769245"/>
            <a:ext cx="9664748" cy="5586684"/>
          </a:xfrm>
          <a:prstGeom prst="rect">
            <a:avLst/>
          </a:prstGeom>
          <a:noFill/>
          <a:ln>
            <a:noFill/>
          </a:ln>
          <a:effectLst>
            <a:softEdge rad="63500"/>
          </a:effectLst>
        </p:spPr>
      </p:pic>
      <p:sp>
        <p:nvSpPr>
          <p:cNvPr id="174" name="Google Shape;174;p19"/>
          <p:cNvSpPr txBox="1"/>
          <p:nvPr/>
        </p:nvSpPr>
        <p:spPr>
          <a:xfrm>
            <a:off x="152400" y="152400"/>
            <a:ext cx="3000000" cy="1262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2000">
              <a:solidFill>
                <a:schemeClr val="dk2"/>
              </a:solidFill>
              <a:latin typeface="Lato"/>
              <a:ea typeface="Lato"/>
              <a:cs typeface="Lato"/>
              <a:sym typeface="Lato"/>
            </a:endParaRPr>
          </a:p>
          <a:p>
            <a:pPr marL="0" lvl="0" indent="0" algn="l" rtl="0">
              <a:spcBef>
                <a:spcPts val="0"/>
              </a:spcBef>
              <a:spcAft>
                <a:spcPts val="0"/>
              </a:spcAft>
              <a:buNone/>
            </a:pPr>
            <a:br>
              <a:rPr lang="en-US" sz="3600">
                <a:solidFill>
                  <a:schemeClr val="lt1"/>
                </a:solidFill>
                <a:latin typeface="Lato"/>
                <a:ea typeface="Lato"/>
                <a:cs typeface="Lato"/>
                <a:sym typeface="Lato"/>
              </a:rPr>
            </a:br>
            <a:endParaRPr/>
          </a:p>
        </p:txBody>
      </p:sp>
      <p:sp>
        <p:nvSpPr>
          <p:cNvPr id="6" name="Google Shape;107;p7">
            <a:extLst>
              <a:ext uri="{FF2B5EF4-FFF2-40B4-BE49-F238E27FC236}">
                <a16:creationId xmlns:a16="http://schemas.microsoft.com/office/drawing/2014/main" id="{AE41A06A-5AF5-C24E-A9A1-398D6A7B2615}"/>
              </a:ext>
            </a:extLst>
          </p:cNvPr>
          <p:cNvSpPr txBox="1">
            <a:spLocks/>
          </p:cNvSpPr>
          <p:nvPr/>
        </p:nvSpPr>
        <p:spPr>
          <a:xfrm>
            <a:off x="5486400" y="914400"/>
            <a:ext cx="18299080" cy="1100215"/>
          </a:xfrm>
          <a:prstGeom prst="rect">
            <a:avLst/>
          </a:prstGeom>
          <a:noFill/>
          <a:ln>
            <a:noFill/>
          </a:ln>
        </p:spPr>
        <p:txBody>
          <a:bodyPr spcFirstLastPara="1" wrap="square" lIns="50800" tIns="50800" rIns="50800" bIns="50800" anchor="t" anchorCtr="0">
            <a:noAutofit/>
          </a:bodyPr>
          <a:lstStyle>
            <a:defPPr marR="0" lvl="0" algn="l" rtl="0">
              <a:lnSpc>
                <a:spcPct val="100000"/>
              </a:lnSpc>
              <a:spcBef>
                <a:spcPts val="0"/>
              </a:spcBef>
              <a:spcAft>
                <a:spcPts val="0"/>
              </a:spcAft>
            </a:defPPr>
            <a:lvl1pPr marR="0" lvl="0"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1pPr>
            <a:lvl2pPr marR="0" lvl="1"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2pPr>
            <a:lvl3pPr marR="0" lvl="2"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3pPr>
            <a:lvl4pPr marR="0" lvl="3"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4pPr>
            <a:lvl5pPr marR="0" lvl="4"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5pPr>
            <a:lvl6pPr marR="0" lvl="5"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6pPr>
            <a:lvl7pPr marR="0" lvl="6"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7pPr>
            <a:lvl8pPr marR="0" lvl="7"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8pPr>
            <a:lvl9pPr marR="0" lvl="8"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9pPr>
          </a:lstStyle>
          <a:p>
            <a:pPr lvl="0">
              <a:lnSpc>
                <a:spcPct val="100000"/>
              </a:lnSpc>
              <a:buClr>
                <a:schemeClr val="dk2"/>
              </a:buClr>
              <a:buSzPts val="7000"/>
            </a:pPr>
            <a:r>
              <a:rPr lang="en-US" sz="7200" b="1" dirty="0">
                <a:solidFill>
                  <a:srgbClr val="000000"/>
                </a:solidFill>
                <a:latin typeface="+mj-lt"/>
                <a:sym typeface="Bodoni"/>
              </a:rPr>
              <a:t>After Desegregation</a:t>
            </a:r>
            <a:endParaRPr lang="en-US" sz="7200" dirty="0">
              <a:solidFill>
                <a:srgbClr val="000000"/>
              </a:solidFill>
              <a:latin typeface="+mj-lt"/>
            </a:endParaRPr>
          </a:p>
        </p:txBody>
      </p:sp>
      <p:sp>
        <p:nvSpPr>
          <p:cNvPr id="7" name="Google Shape;171;p19">
            <a:extLst>
              <a:ext uri="{FF2B5EF4-FFF2-40B4-BE49-F238E27FC236}">
                <a16:creationId xmlns:a16="http://schemas.microsoft.com/office/drawing/2014/main" id="{742D75C8-73B0-42E6-9976-1C22A53E0ACA}"/>
              </a:ext>
            </a:extLst>
          </p:cNvPr>
          <p:cNvSpPr txBox="1">
            <a:spLocks/>
          </p:cNvSpPr>
          <p:nvPr/>
        </p:nvSpPr>
        <p:spPr>
          <a:xfrm>
            <a:off x="5486400" y="4769245"/>
            <a:ext cx="7208874" cy="1799780"/>
          </a:xfrm>
          <a:prstGeom prst="rect">
            <a:avLst/>
          </a:prstGeom>
          <a:noFill/>
          <a:ln>
            <a:noFill/>
          </a:ln>
        </p:spPr>
        <p:txBody>
          <a:bodyPr spcFirstLastPara="1" wrap="square" lIns="50800" tIns="50800" rIns="50800" bIns="50800" anchor="t" anchorCtr="0">
            <a:noAutofit/>
          </a:bodyPr>
          <a:lstStyle>
            <a:defPPr marR="0" lvl="0" algn="l" rtl="0">
              <a:lnSpc>
                <a:spcPct val="100000"/>
              </a:lnSpc>
              <a:spcBef>
                <a:spcPts val="0"/>
              </a:spcBef>
              <a:spcAft>
                <a:spcPts val="0"/>
              </a:spcAft>
            </a:defPPr>
            <a:lvl1pPr marL="457200" marR="0" lvl="0"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1pPr>
            <a:lvl2pPr marL="914400" marR="0" lvl="1"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2pPr>
            <a:lvl3pPr marL="1371600" marR="0" lvl="2"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3pPr>
            <a:lvl4pPr marL="1828800" marR="0" lvl="3"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4pPr>
            <a:lvl5pPr marL="2286000" marR="0" lvl="4"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5pPr>
            <a:lvl6pPr marL="2743200" marR="0" lvl="5"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6pPr>
            <a:lvl7pPr marL="3200400" marR="0" lvl="6"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7pPr>
            <a:lvl8pPr marL="3657600" marR="0" lvl="7" indent="-384809"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8pPr>
            <a:lvl9pPr marL="4114800" marR="0" lvl="8" indent="-384809"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9pPr>
          </a:lstStyle>
          <a:p>
            <a:pPr marL="0" indent="0">
              <a:lnSpc>
                <a:spcPct val="100000"/>
              </a:lnSpc>
              <a:buClr>
                <a:srgbClr val="AE4844"/>
              </a:buClr>
              <a:buSzPts val="3600"/>
              <a:buFont typeface="Lato"/>
              <a:buNone/>
            </a:pPr>
            <a:r>
              <a:rPr lang="en-US" sz="4000" dirty="0">
                <a:solidFill>
                  <a:srgbClr val="000000"/>
                </a:solidFill>
                <a:latin typeface="+mn-lt"/>
                <a:ea typeface="Lato" panose="020F0502020204030203" pitchFamily="34" charset="0"/>
                <a:cs typeface="Lato" panose="020F0502020204030203" pitchFamily="34" charset="0"/>
              </a:rPr>
              <a:t>While this was a legal victory for racial justice and equality, it was also the beginning of the end for the thousands of Rosenwald schools throughout the American South. </a:t>
            </a:r>
          </a:p>
          <a:p>
            <a:pPr marL="0" indent="0">
              <a:lnSpc>
                <a:spcPct val="100000"/>
              </a:lnSpc>
              <a:buFont typeface="Lato"/>
              <a:buNone/>
            </a:pPr>
            <a:endParaRPr lang="en-US" sz="4000" dirty="0">
              <a:solidFill>
                <a:srgbClr val="000000"/>
              </a:solidFill>
              <a:latin typeface="+mn-lt"/>
              <a:ea typeface="Lato" panose="020F0502020204030203" pitchFamily="34" charset="0"/>
              <a:cs typeface="Lato" panose="020F0502020204030203" pitchFamily="34" charset="0"/>
              <a:sym typeface="Lato Light"/>
            </a:endParaRPr>
          </a:p>
          <a:p>
            <a:pPr marL="0" indent="0">
              <a:lnSpc>
                <a:spcPct val="100000"/>
              </a:lnSpc>
              <a:buFont typeface="Lato"/>
              <a:buNone/>
            </a:pPr>
            <a:r>
              <a:rPr lang="en-US" sz="4000" dirty="0">
                <a:solidFill>
                  <a:srgbClr val="000000"/>
                </a:solidFill>
                <a:latin typeface="+mn-lt"/>
                <a:ea typeface="Lato" panose="020F0502020204030203" pitchFamily="34" charset="0"/>
                <a:cs typeface="Lato" panose="020F0502020204030203" pitchFamily="34" charset="0"/>
              </a:rPr>
              <a:t>Despite student protests over their closing and demolition, most of the schools were gone by the 1970s.</a:t>
            </a:r>
            <a:endParaRPr lang="en-US" sz="4000" dirty="0">
              <a:solidFill>
                <a:srgbClr val="000000"/>
              </a:solidFill>
              <a:latin typeface="+mn-lt"/>
              <a:ea typeface="Lato" panose="020F0502020204030203" pitchFamily="34" charset="0"/>
              <a:cs typeface="Lato" panose="020F0502020204030203" pitchFamily="34" charset="0"/>
              <a:sym typeface="Lato Ligh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1"/>
          <p:cNvSpPr txBox="1">
            <a:spLocks noGrp="1"/>
          </p:cNvSpPr>
          <p:nvPr>
            <p:ph type="subTitle" idx="4294967295"/>
          </p:nvPr>
        </p:nvSpPr>
        <p:spPr>
          <a:xfrm>
            <a:off x="12915899" y="3044785"/>
            <a:ext cx="8094035" cy="7149653"/>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4000" dirty="0">
                <a:solidFill>
                  <a:srgbClr val="000000"/>
                </a:solidFill>
                <a:latin typeface="+mn-lt"/>
                <a:cs typeface="Calibri" panose="020F0502020204030204" pitchFamily="34" charset="0"/>
              </a:rPr>
              <a:t>I</a:t>
            </a:r>
            <a:r>
              <a:rPr lang="en-US" sz="4000" b="0" i="0" u="none" strike="noStrike" cap="none" dirty="0">
                <a:solidFill>
                  <a:srgbClr val="000000"/>
                </a:solidFill>
                <a:latin typeface="+mn-lt"/>
                <a:cs typeface="Calibri" panose="020F0502020204030204" pitchFamily="34" charset="0"/>
                <a:sym typeface="Lato"/>
              </a:rPr>
              <a:t>n the early 21st century,</a:t>
            </a:r>
            <a:r>
              <a:rPr lang="en-US" sz="4000" dirty="0">
                <a:solidFill>
                  <a:srgbClr val="000000"/>
                </a:solidFill>
                <a:latin typeface="+mn-lt"/>
                <a:cs typeface="Calibri" panose="020F0502020204030204" pitchFamily="34" charset="0"/>
              </a:rPr>
              <a:t> people began to celebrate the important role the Rosenwald schools played in American history.  </a:t>
            </a:r>
          </a:p>
          <a:p>
            <a:pPr marL="0" marR="0" lvl="0" indent="0" algn="l" rtl="0">
              <a:lnSpc>
                <a:spcPct val="100000"/>
              </a:lnSpc>
              <a:spcBef>
                <a:spcPts val="0"/>
              </a:spcBef>
              <a:spcAft>
                <a:spcPts val="0"/>
              </a:spcAft>
              <a:buClr>
                <a:srgbClr val="AE4844"/>
              </a:buClr>
              <a:buSzPts val="3600"/>
              <a:buFont typeface="Lato"/>
              <a:buNone/>
            </a:pPr>
            <a:endParaRPr lang="en-US" sz="4000" b="0" i="0" u="none" strike="noStrike" cap="none" dirty="0">
              <a:solidFill>
                <a:srgbClr val="000000"/>
              </a:solidFill>
              <a:latin typeface="+mn-lt"/>
              <a:cs typeface="Calibri" panose="020F0502020204030204" pitchFamily="34" charset="0"/>
              <a:sym typeface="Lato"/>
            </a:endParaRPr>
          </a:p>
          <a:p>
            <a:pPr marL="0" marR="0" lvl="0" indent="0" algn="l" rtl="0">
              <a:lnSpc>
                <a:spcPct val="100000"/>
              </a:lnSpc>
              <a:spcBef>
                <a:spcPts val="0"/>
              </a:spcBef>
              <a:spcAft>
                <a:spcPts val="0"/>
              </a:spcAft>
              <a:buClr>
                <a:srgbClr val="AE4844"/>
              </a:buClr>
              <a:buSzPts val="3600"/>
              <a:buFont typeface="Lato"/>
              <a:buNone/>
            </a:pPr>
            <a:r>
              <a:rPr lang="en-US" sz="4000" b="0" i="0" u="none" strike="noStrike" cap="none" dirty="0">
                <a:solidFill>
                  <a:srgbClr val="000000"/>
                </a:solidFill>
                <a:latin typeface="+mn-lt"/>
                <a:cs typeface="Calibri" panose="020F0502020204030204" pitchFamily="34" charset="0"/>
                <a:sym typeface="Lato"/>
              </a:rPr>
              <a:t>Today, a few remaining school buildings are the subject of</a:t>
            </a:r>
            <a:r>
              <a:rPr lang="en-US" sz="4000" dirty="0">
                <a:solidFill>
                  <a:srgbClr val="000000"/>
                </a:solidFill>
                <a:latin typeface="+mn-lt"/>
                <a:cs typeface="Calibri" panose="020F0502020204030204" pitchFamily="34" charset="0"/>
              </a:rPr>
              <a:t> </a:t>
            </a:r>
            <a:r>
              <a:rPr lang="en-US" sz="4000" b="1" i="0" u="none" strike="noStrike" cap="none" dirty="0">
                <a:solidFill>
                  <a:srgbClr val="000000"/>
                </a:solidFill>
                <a:latin typeface="+mn-lt"/>
                <a:cs typeface="Calibri" panose="020F0502020204030204" pitchFamily="34" charset="0"/>
              </a:rPr>
              <a:t>preservation</a:t>
            </a:r>
            <a:r>
              <a:rPr lang="en-US" sz="4000" b="0" i="0" u="none" strike="noStrike" cap="none" dirty="0">
                <a:solidFill>
                  <a:srgbClr val="000000"/>
                </a:solidFill>
                <a:latin typeface="+mn-lt"/>
                <a:cs typeface="Calibri" panose="020F0502020204030204" pitchFamily="34" charset="0"/>
                <a:sym typeface="Lato"/>
              </a:rPr>
              <a:t> efforts, and are now education centers and museums that keep the Rosenwald school spirit alive.</a:t>
            </a:r>
            <a:endParaRPr sz="3600" b="0" i="0" u="none" strike="noStrike" cap="none" dirty="0">
              <a:solidFill>
                <a:srgbClr val="AE4844"/>
              </a:solidFill>
              <a:latin typeface="Calibri" panose="020F0502020204030204" pitchFamily="34" charset="0"/>
              <a:ea typeface="Lato Light"/>
              <a:cs typeface="Calibri" panose="020F0502020204030204" pitchFamily="34" charset="0"/>
              <a:sym typeface="Lato Light"/>
            </a:endParaRPr>
          </a:p>
          <a:p>
            <a:pPr marL="0" marR="0" lvl="0" indent="0" algn="l" rtl="0">
              <a:lnSpc>
                <a:spcPct val="100000"/>
              </a:lnSpc>
              <a:spcBef>
                <a:spcPts val="0"/>
              </a:spcBef>
              <a:spcAft>
                <a:spcPts val="0"/>
              </a:spcAft>
              <a:buClr>
                <a:srgbClr val="AE4844"/>
              </a:buClr>
              <a:buSzPts val="3000"/>
              <a:buFont typeface="Lato Light"/>
              <a:buNone/>
            </a:pPr>
            <a:endParaRPr sz="3000" b="0" i="0" u="none" strike="noStrike" cap="none" dirty="0">
              <a:solidFill>
                <a:srgbClr val="AE4844"/>
              </a:solidFill>
              <a:latin typeface="Calibri" panose="020F0502020204030204" pitchFamily="34" charset="0"/>
              <a:ea typeface="Lato Light"/>
              <a:cs typeface="Calibri" panose="020F0502020204030204" pitchFamily="34" charset="0"/>
              <a:sym typeface="Lato Light"/>
            </a:endParaRPr>
          </a:p>
        </p:txBody>
      </p:sp>
      <p:pic>
        <p:nvPicPr>
          <p:cNvPr id="181" name="Google Shape;181;p21" descr="A sign in front of a brick building&#10;&#10;Description automatically generated"/>
          <p:cNvPicPr preferRelativeResize="0">
            <a:picLocks noChangeAspect="1"/>
          </p:cNvPicPr>
          <p:nvPr/>
        </p:nvPicPr>
        <p:blipFill rotWithShape="1">
          <a:blip r:embed="rId3">
            <a:alphaModFix/>
          </a:blip>
          <a:srcRect/>
          <a:stretch/>
        </p:blipFill>
        <p:spPr>
          <a:xfrm>
            <a:off x="1268681" y="2912227"/>
            <a:ext cx="10923319" cy="7282212"/>
          </a:xfrm>
          <a:prstGeom prst="rect">
            <a:avLst/>
          </a:prstGeom>
          <a:noFill/>
          <a:ln>
            <a:noFill/>
          </a:ln>
          <a:effectLst>
            <a:softEdge rad="63500"/>
          </a:effectLst>
        </p:spPr>
      </p:pic>
      <p:sp>
        <p:nvSpPr>
          <p:cNvPr id="182" name="Google Shape;182;p21"/>
          <p:cNvSpPr/>
          <p:nvPr/>
        </p:nvSpPr>
        <p:spPr>
          <a:xfrm>
            <a:off x="5486400" y="10551487"/>
            <a:ext cx="10154400" cy="523180"/>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chemeClr val="dk2"/>
              </a:buClr>
              <a:buSzPts val="2800"/>
              <a:buFont typeface="Lato"/>
              <a:buNone/>
            </a:pPr>
            <a:r>
              <a:rPr lang="en-US" sz="2800" b="0" i="1" u="none" strike="noStrike" cap="none" dirty="0">
                <a:latin typeface="Lato"/>
                <a:ea typeface="Lato"/>
                <a:cs typeface="Lato"/>
                <a:sym typeface="Lato"/>
              </a:rPr>
              <a:t>Restored Rosenwald School in </a:t>
            </a:r>
            <a:r>
              <a:rPr lang="en-US" dirty="0"/>
              <a:t> </a:t>
            </a:r>
            <a:r>
              <a:rPr lang="en-US" sz="2800" b="0" i="1" u="none" strike="noStrike" cap="none" dirty="0">
                <a:latin typeface="Lato"/>
                <a:ea typeface="Lato"/>
                <a:cs typeface="Lato"/>
                <a:sym typeface="Lato"/>
              </a:rPr>
              <a:t>Hiram, Georgia - circa 1930</a:t>
            </a:r>
            <a:endParaRPr sz="2800" b="0" i="1" u="none" strike="noStrike" cap="none" dirty="0">
              <a:latin typeface="Bodoni"/>
              <a:ea typeface="Bodoni"/>
              <a:cs typeface="Bodoni"/>
              <a:sym typeface="Bodoni"/>
            </a:endParaRPr>
          </a:p>
        </p:txBody>
      </p:sp>
      <p:sp>
        <p:nvSpPr>
          <p:cNvPr id="6" name="Google Shape;107;p7">
            <a:extLst>
              <a:ext uri="{FF2B5EF4-FFF2-40B4-BE49-F238E27FC236}">
                <a16:creationId xmlns:a16="http://schemas.microsoft.com/office/drawing/2014/main" id="{25BDD49E-2648-E54A-B7D0-17F52846670D}"/>
              </a:ext>
            </a:extLst>
          </p:cNvPr>
          <p:cNvSpPr txBox="1">
            <a:spLocks/>
          </p:cNvSpPr>
          <p:nvPr/>
        </p:nvSpPr>
        <p:spPr>
          <a:xfrm>
            <a:off x="5486400" y="914400"/>
            <a:ext cx="18299080" cy="1100215"/>
          </a:xfrm>
          <a:prstGeom prst="rect">
            <a:avLst/>
          </a:prstGeom>
          <a:noFill/>
          <a:ln>
            <a:noFill/>
          </a:ln>
        </p:spPr>
        <p:txBody>
          <a:bodyPr spcFirstLastPara="1" wrap="square" lIns="50800" tIns="50800" rIns="50800" bIns="50800" anchor="t" anchorCtr="0">
            <a:noAutofit/>
          </a:bodyPr>
          <a:lstStyle>
            <a:defPPr marR="0" lvl="0" algn="l" rtl="0">
              <a:lnSpc>
                <a:spcPct val="100000"/>
              </a:lnSpc>
              <a:spcBef>
                <a:spcPts val="0"/>
              </a:spcBef>
              <a:spcAft>
                <a:spcPts val="0"/>
              </a:spcAft>
            </a:defPPr>
            <a:lvl1pPr marR="0" lvl="0"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1pPr>
            <a:lvl2pPr marR="0" lvl="1"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2pPr>
            <a:lvl3pPr marR="0" lvl="2"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3pPr>
            <a:lvl4pPr marR="0" lvl="3"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4pPr>
            <a:lvl5pPr marR="0" lvl="4"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5pPr>
            <a:lvl6pPr marR="0" lvl="5"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6pPr>
            <a:lvl7pPr marR="0" lvl="6"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7pPr>
            <a:lvl8pPr marR="0" lvl="7"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8pPr>
            <a:lvl9pPr marR="0" lvl="8"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9pPr>
          </a:lstStyle>
          <a:p>
            <a:pPr lvl="0">
              <a:lnSpc>
                <a:spcPct val="100000"/>
              </a:lnSpc>
              <a:buClr>
                <a:schemeClr val="dk2"/>
              </a:buClr>
              <a:buSzPts val="7000"/>
            </a:pPr>
            <a:r>
              <a:rPr lang="en-US" sz="7200" b="1" dirty="0">
                <a:solidFill>
                  <a:srgbClr val="000000"/>
                </a:solidFill>
                <a:latin typeface="+mj-lt"/>
                <a:sym typeface="Bodoni"/>
              </a:rPr>
              <a:t>Preservation &amp; Legacy</a:t>
            </a:r>
            <a:endParaRPr lang="en-US" sz="7200" dirty="0">
              <a:solidFill>
                <a:srgbClr val="000000"/>
              </a:solidFill>
              <a:latin typeface="+mj-l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5"/>
          <p:cNvSpPr txBox="1">
            <a:spLocks noGrp="1"/>
          </p:cNvSpPr>
          <p:nvPr>
            <p:ph type="subTitle" idx="4294967295"/>
          </p:nvPr>
        </p:nvSpPr>
        <p:spPr>
          <a:xfrm>
            <a:off x="5486400" y="2419327"/>
            <a:ext cx="16357600"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4000" b="0" i="0" u="none" strike="noStrike" cap="none" dirty="0">
                <a:solidFill>
                  <a:srgbClr val="000000"/>
                </a:solidFill>
                <a:latin typeface="+mn-lt"/>
                <a:cs typeface="Calibri" panose="020F0502020204030204" pitchFamily="34" charset="0"/>
                <a:sym typeface="Lato"/>
              </a:rPr>
              <a:t>Graduates of Rosenwald schools include novelist and po</a:t>
            </a:r>
            <a:r>
              <a:rPr lang="en-US" sz="4000" dirty="0">
                <a:solidFill>
                  <a:srgbClr val="000000"/>
                </a:solidFill>
                <a:latin typeface="+mn-lt"/>
                <a:cs typeface="Calibri" panose="020F0502020204030204" pitchFamily="34" charset="0"/>
              </a:rPr>
              <a:t>et </a:t>
            </a:r>
            <a:r>
              <a:rPr lang="en-US" sz="4000" b="0" i="0" u="none" strike="noStrike" cap="none" dirty="0">
                <a:solidFill>
                  <a:srgbClr val="000000"/>
                </a:solidFill>
                <a:latin typeface="+mn-lt"/>
                <a:cs typeface="Calibri" panose="020F0502020204030204" pitchFamily="34" charset="0"/>
                <a:sym typeface="Lato"/>
              </a:rPr>
              <a:t>Maya Angelou and Congressman John Lewis, both of whom played key roles in the civil rights movement, along with tens of thousands of others whose lives were transformed for the better b</a:t>
            </a:r>
            <a:r>
              <a:rPr lang="en-US" sz="4000" dirty="0">
                <a:solidFill>
                  <a:srgbClr val="000000"/>
                </a:solidFill>
                <a:latin typeface="+mn-lt"/>
                <a:cs typeface="Calibri" panose="020F0502020204030204" pitchFamily="34" charset="0"/>
              </a:rPr>
              <a:t>ecause of</a:t>
            </a:r>
            <a:r>
              <a:rPr lang="en-US" sz="4000" b="0" i="0" u="none" strike="noStrike" cap="none" dirty="0">
                <a:solidFill>
                  <a:srgbClr val="000000"/>
                </a:solidFill>
                <a:latin typeface="+mn-lt"/>
                <a:cs typeface="Calibri" panose="020F0502020204030204" pitchFamily="34" charset="0"/>
                <a:sym typeface="Lato"/>
              </a:rPr>
              <a:t> the schools.  </a:t>
            </a:r>
            <a:endParaRPr sz="4000" dirty="0">
              <a:solidFill>
                <a:srgbClr val="000000"/>
              </a:solidFill>
              <a:latin typeface="+mn-lt"/>
              <a:cs typeface="Calibri" panose="020F0502020204030204" pitchFamily="34" charset="0"/>
            </a:endParaRPr>
          </a:p>
          <a:p>
            <a:pPr marL="0" marR="0" lvl="0" indent="0" algn="l" rtl="0">
              <a:lnSpc>
                <a:spcPct val="100000"/>
              </a:lnSpc>
              <a:spcBef>
                <a:spcPts val="0"/>
              </a:spcBef>
              <a:spcAft>
                <a:spcPts val="0"/>
              </a:spcAft>
              <a:buClr>
                <a:srgbClr val="AE4844"/>
              </a:buClr>
              <a:buSzPts val="3000"/>
              <a:buFont typeface="Lato Light"/>
              <a:buNone/>
            </a:pPr>
            <a:endParaRPr sz="3000" b="0" i="0" u="none" strike="noStrike" cap="none" dirty="0">
              <a:solidFill>
                <a:srgbClr val="AE4844"/>
              </a:solidFill>
              <a:latin typeface="Calibri" panose="020F0502020204030204" pitchFamily="34" charset="0"/>
              <a:ea typeface="Lato Light"/>
              <a:cs typeface="Calibri" panose="020F0502020204030204" pitchFamily="34" charset="0"/>
              <a:sym typeface="Lato Light"/>
            </a:endParaRPr>
          </a:p>
        </p:txBody>
      </p:sp>
      <p:pic>
        <p:nvPicPr>
          <p:cNvPr id="188" name="Google Shape;188;p25" descr="A person wearing a uniform&#10;&#10;Description automatically generated"/>
          <p:cNvPicPr preferRelativeResize="0"/>
          <p:nvPr/>
        </p:nvPicPr>
        <p:blipFill rotWithShape="1">
          <a:blip r:embed="rId3">
            <a:alphaModFix/>
          </a:blip>
          <a:srcRect/>
          <a:stretch/>
        </p:blipFill>
        <p:spPr>
          <a:xfrm>
            <a:off x="5486400" y="5662203"/>
            <a:ext cx="6858000" cy="4572000"/>
          </a:xfrm>
          <a:prstGeom prst="rect">
            <a:avLst/>
          </a:prstGeom>
          <a:noFill/>
          <a:ln>
            <a:noFill/>
          </a:ln>
        </p:spPr>
      </p:pic>
      <p:sp>
        <p:nvSpPr>
          <p:cNvPr id="190" name="Google Shape;190;p25"/>
          <p:cNvSpPr txBox="1"/>
          <p:nvPr/>
        </p:nvSpPr>
        <p:spPr>
          <a:xfrm>
            <a:off x="7736391" y="10291371"/>
            <a:ext cx="2358018" cy="533479"/>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chemeClr val="dk2"/>
              </a:buClr>
              <a:buSzPts val="2800"/>
              <a:buFont typeface="Lato"/>
              <a:buNone/>
            </a:pPr>
            <a:r>
              <a:rPr lang="en-US" sz="2800" b="0" i="0" u="none" strike="noStrike" cap="none" dirty="0">
                <a:solidFill>
                  <a:schemeClr val="dk2"/>
                </a:solidFill>
                <a:latin typeface="Lato"/>
                <a:ea typeface="Lato"/>
                <a:cs typeface="Lato"/>
                <a:sym typeface="Lato"/>
              </a:rPr>
              <a:t>Maya Angelou</a:t>
            </a:r>
            <a:endParaRPr dirty="0"/>
          </a:p>
        </p:txBody>
      </p:sp>
      <p:sp>
        <p:nvSpPr>
          <p:cNvPr id="191" name="Google Shape;191;p25"/>
          <p:cNvSpPr txBox="1"/>
          <p:nvPr/>
        </p:nvSpPr>
        <p:spPr>
          <a:xfrm>
            <a:off x="13985721" y="10291371"/>
            <a:ext cx="6465432" cy="533479"/>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chemeClr val="dk2"/>
              </a:buClr>
              <a:buSzPts val="2800"/>
              <a:buFont typeface="Lato"/>
              <a:buNone/>
            </a:pPr>
            <a:r>
              <a:rPr lang="en-US" sz="2800" b="0" i="0" u="none" strike="noStrike" cap="none" dirty="0">
                <a:solidFill>
                  <a:schemeClr val="dk2"/>
                </a:solidFill>
                <a:latin typeface="Lato"/>
                <a:ea typeface="Lato"/>
                <a:cs typeface="Lato"/>
                <a:sym typeface="Lato"/>
              </a:rPr>
              <a:t>Representative  John Lewis</a:t>
            </a:r>
            <a:endParaRPr dirty="0"/>
          </a:p>
        </p:txBody>
      </p:sp>
      <p:sp>
        <p:nvSpPr>
          <p:cNvPr id="8" name="Google Shape;107;p7">
            <a:extLst>
              <a:ext uri="{FF2B5EF4-FFF2-40B4-BE49-F238E27FC236}">
                <a16:creationId xmlns:a16="http://schemas.microsoft.com/office/drawing/2014/main" id="{90E63AED-9F36-A245-96F3-F6D8267070DE}"/>
              </a:ext>
            </a:extLst>
          </p:cNvPr>
          <p:cNvSpPr txBox="1">
            <a:spLocks/>
          </p:cNvSpPr>
          <p:nvPr/>
        </p:nvSpPr>
        <p:spPr>
          <a:xfrm>
            <a:off x="5486400" y="914400"/>
            <a:ext cx="18299080" cy="1100215"/>
          </a:xfrm>
          <a:prstGeom prst="rect">
            <a:avLst/>
          </a:prstGeom>
          <a:noFill/>
          <a:ln>
            <a:noFill/>
          </a:ln>
        </p:spPr>
        <p:txBody>
          <a:bodyPr spcFirstLastPara="1" wrap="square" lIns="50800" tIns="50800" rIns="50800" bIns="50800" anchor="t" anchorCtr="0">
            <a:noAutofit/>
          </a:bodyPr>
          <a:lstStyle>
            <a:defPPr marR="0" lvl="0" algn="l" rtl="0">
              <a:lnSpc>
                <a:spcPct val="100000"/>
              </a:lnSpc>
              <a:spcBef>
                <a:spcPts val="0"/>
              </a:spcBef>
              <a:spcAft>
                <a:spcPts val="0"/>
              </a:spcAft>
            </a:defPPr>
            <a:lvl1pPr marR="0" lvl="0"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1pPr>
            <a:lvl2pPr marR="0" lvl="1"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2pPr>
            <a:lvl3pPr marR="0" lvl="2"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3pPr>
            <a:lvl4pPr marR="0" lvl="3"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4pPr>
            <a:lvl5pPr marR="0" lvl="4"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5pPr>
            <a:lvl6pPr marR="0" lvl="5"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6pPr>
            <a:lvl7pPr marR="0" lvl="6"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7pPr>
            <a:lvl8pPr marR="0" lvl="7"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8pPr>
            <a:lvl9pPr marR="0" lvl="8"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9pPr>
          </a:lstStyle>
          <a:p>
            <a:pPr lvl="0">
              <a:lnSpc>
                <a:spcPct val="100000"/>
              </a:lnSpc>
              <a:buClr>
                <a:schemeClr val="dk2"/>
              </a:buClr>
              <a:buSzPts val="7000"/>
            </a:pPr>
            <a:r>
              <a:rPr lang="en-US" sz="7200" b="1" dirty="0">
                <a:solidFill>
                  <a:srgbClr val="000000"/>
                </a:solidFill>
                <a:latin typeface="+mj-lt"/>
                <a:sym typeface="Bodoni"/>
              </a:rPr>
              <a:t>Alumni of Rosenwald Schools</a:t>
            </a:r>
            <a:endParaRPr lang="en-US" sz="7200" dirty="0">
              <a:solidFill>
                <a:srgbClr val="000000"/>
              </a:solidFill>
              <a:latin typeface="+mj-lt"/>
            </a:endParaRPr>
          </a:p>
        </p:txBody>
      </p:sp>
      <p:pic>
        <p:nvPicPr>
          <p:cNvPr id="3" name="Picture 2">
            <a:extLst>
              <a:ext uri="{FF2B5EF4-FFF2-40B4-BE49-F238E27FC236}">
                <a16:creationId xmlns:a16="http://schemas.microsoft.com/office/drawing/2014/main" id="{F78B8396-6EE2-4FB8-984F-DFB35614DF2A}"/>
              </a:ext>
            </a:extLst>
          </p:cNvPr>
          <p:cNvPicPr>
            <a:picLocks noChangeAspect="1"/>
          </p:cNvPicPr>
          <p:nvPr/>
        </p:nvPicPr>
        <p:blipFill rotWithShape="1">
          <a:blip r:embed="rId4"/>
          <a:srcRect l="20223" b="5451"/>
          <a:stretch/>
        </p:blipFill>
        <p:spPr>
          <a:xfrm>
            <a:off x="14289593" y="5662203"/>
            <a:ext cx="5857688" cy="4629168"/>
          </a:xfrm>
          <a:prstGeom prst="rect">
            <a:avLst/>
          </a:prstGeom>
        </p:spPr>
      </p:pic>
    </p:spTree>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26"/>
          <p:cNvSpPr txBox="1">
            <a:spLocks noGrp="1"/>
          </p:cNvSpPr>
          <p:nvPr>
            <p:ph type="subTitle" idx="4294967295"/>
          </p:nvPr>
        </p:nvSpPr>
        <p:spPr>
          <a:xfrm>
            <a:off x="5486400" y="2772275"/>
            <a:ext cx="4343400"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4000" dirty="0">
                <a:solidFill>
                  <a:srgbClr val="000000"/>
                </a:solidFill>
                <a:latin typeface="+mn-lt"/>
                <a:cs typeface="Calibri" panose="020F0502020204030204" pitchFamily="34" charset="0"/>
                <a:sym typeface="Lato Light"/>
              </a:rPr>
              <a:t>i</a:t>
            </a:r>
            <a:r>
              <a:rPr lang="en-US" sz="4000" dirty="0">
                <a:solidFill>
                  <a:srgbClr val="000000"/>
                </a:solidFill>
                <a:latin typeface="+mn-lt"/>
                <a:cs typeface="Calibri" panose="020F0502020204030204" pitchFamily="34" charset="0"/>
              </a:rPr>
              <a:t>ntellectual</a:t>
            </a:r>
            <a:endParaRPr sz="4000" dirty="0">
              <a:solidFill>
                <a:srgbClr val="000000"/>
              </a:solidFill>
              <a:latin typeface="+mn-lt"/>
              <a:cs typeface="Calibri" panose="020F0502020204030204" pitchFamily="34" charset="0"/>
            </a:endParaRPr>
          </a:p>
          <a:p>
            <a:pPr marL="0" marR="0" lvl="0" indent="0" algn="l" rtl="0">
              <a:lnSpc>
                <a:spcPct val="100000"/>
              </a:lnSpc>
              <a:spcBef>
                <a:spcPts val="0"/>
              </a:spcBef>
              <a:spcAft>
                <a:spcPts val="0"/>
              </a:spcAft>
              <a:buClr>
                <a:srgbClr val="AE4844"/>
              </a:buClr>
              <a:buSzPts val="3600"/>
              <a:buFont typeface="Lato"/>
              <a:buNone/>
            </a:pPr>
            <a:r>
              <a:rPr lang="en-US" sz="4000" dirty="0">
                <a:solidFill>
                  <a:srgbClr val="000000"/>
                </a:solidFill>
                <a:latin typeface="+mn-lt"/>
                <a:cs typeface="Calibri" panose="020F0502020204030204" pitchFamily="34" charset="0"/>
              </a:rPr>
              <a:t>autobiography</a:t>
            </a:r>
            <a:endParaRPr sz="4000" dirty="0">
              <a:solidFill>
                <a:srgbClr val="000000"/>
              </a:solidFill>
              <a:latin typeface="+mn-lt"/>
              <a:cs typeface="Calibri" panose="020F0502020204030204" pitchFamily="34" charset="0"/>
            </a:endParaRPr>
          </a:p>
          <a:p>
            <a:pPr marL="0" marR="0" lvl="0" indent="0" algn="l" rtl="0">
              <a:lnSpc>
                <a:spcPct val="100000"/>
              </a:lnSpc>
              <a:spcBef>
                <a:spcPts val="0"/>
              </a:spcBef>
              <a:spcAft>
                <a:spcPts val="0"/>
              </a:spcAft>
              <a:buClr>
                <a:srgbClr val="AE4844"/>
              </a:buClr>
              <a:buSzPts val="3600"/>
              <a:buFont typeface="Lato"/>
              <a:buNone/>
            </a:pPr>
            <a:r>
              <a:rPr lang="en-US" sz="4000" dirty="0">
                <a:solidFill>
                  <a:srgbClr val="000000"/>
                </a:solidFill>
                <a:latin typeface="+mn-lt"/>
                <a:cs typeface="Calibri" panose="020F0502020204030204" pitchFamily="34" charset="0"/>
              </a:rPr>
              <a:t>vocational</a:t>
            </a:r>
            <a:endParaRPr sz="4000" dirty="0">
              <a:solidFill>
                <a:srgbClr val="000000"/>
              </a:solidFill>
              <a:latin typeface="+mn-lt"/>
              <a:cs typeface="Calibri" panose="020F0502020204030204" pitchFamily="34" charset="0"/>
            </a:endParaRPr>
          </a:p>
          <a:p>
            <a:pPr marL="0" marR="0" lvl="0" indent="0" algn="l" rtl="0">
              <a:lnSpc>
                <a:spcPct val="100000"/>
              </a:lnSpc>
              <a:spcBef>
                <a:spcPts val="0"/>
              </a:spcBef>
              <a:spcAft>
                <a:spcPts val="0"/>
              </a:spcAft>
              <a:buClr>
                <a:srgbClr val="AE4844"/>
              </a:buClr>
              <a:buSzPts val="3600"/>
              <a:buFont typeface="Lato"/>
              <a:buNone/>
            </a:pPr>
            <a:r>
              <a:rPr lang="en-US" sz="4000" dirty="0">
                <a:solidFill>
                  <a:srgbClr val="000000"/>
                </a:solidFill>
                <a:latin typeface="+mn-lt"/>
                <a:cs typeface="Calibri" panose="020F0502020204030204" pitchFamily="34" charset="0"/>
              </a:rPr>
              <a:t>segregation</a:t>
            </a:r>
            <a:endParaRPr sz="4000" dirty="0">
              <a:solidFill>
                <a:srgbClr val="000000"/>
              </a:solidFill>
              <a:latin typeface="+mn-lt"/>
              <a:cs typeface="Calibri" panose="020F0502020204030204" pitchFamily="34" charset="0"/>
            </a:endParaRPr>
          </a:p>
          <a:p>
            <a:pPr marL="0" marR="0" lvl="0" indent="0" algn="l" rtl="0">
              <a:lnSpc>
                <a:spcPct val="100000"/>
              </a:lnSpc>
              <a:spcBef>
                <a:spcPts val="0"/>
              </a:spcBef>
              <a:spcAft>
                <a:spcPts val="0"/>
              </a:spcAft>
              <a:buClr>
                <a:srgbClr val="AE4844"/>
              </a:buClr>
              <a:buSzPts val="3600"/>
              <a:buFont typeface="Lato"/>
              <a:buNone/>
            </a:pPr>
            <a:r>
              <a:rPr lang="en-US" sz="4000" dirty="0">
                <a:solidFill>
                  <a:srgbClr val="000000"/>
                </a:solidFill>
                <a:latin typeface="+mn-lt"/>
                <a:cs typeface="Calibri" panose="020F0502020204030204" pitchFamily="34" charset="0"/>
              </a:rPr>
              <a:t>philanthropist</a:t>
            </a:r>
            <a:endParaRPr sz="4000" dirty="0">
              <a:solidFill>
                <a:srgbClr val="000000"/>
              </a:solidFill>
              <a:latin typeface="+mn-lt"/>
              <a:cs typeface="Calibri" panose="020F0502020204030204" pitchFamily="34" charset="0"/>
            </a:endParaRPr>
          </a:p>
          <a:p>
            <a:pPr marL="0" marR="0" lvl="0" indent="0" algn="l" rtl="0">
              <a:lnSpc>
                <a:spcPct val="100000"/>
              </a:lnSpc>
              <a:spcBef>
                <a:spcPts val="0"/>
              </a:spcBef>
              <a:spcAft>
                <a:spcPts val="0"/>
              </a:spcAft>
              <a:buClr>
                <a:srgbClr val="AE4844"/>
              </a:buClr>
              <a:buSzPts val="3600"/>
              <a:buFont typeface="Lato"/>
              <a:buNone/>
            </a:pPr>
            <a:r>
              <a:rPr lang="en-US" sz="4000" dirty="0">
                <a:solidFill>
                  <a:srgbClr val="000000"/>
                </a:solidFill>
                <a:latin typeface="+mn-lt"/>
                <a:cs typeface="Calibri" panose="020F0502020204030204" pitchFamily="34" charset="0"/>
              </a:rPr>
              <a:t>immigrant</a:t>
            </a:r>
            <a:endParaRPr sz="4000" dirty="0">
              <a:solidFill>
                <a:srgbClr val="000000"/>
              </a:solidFill>
              <a:latin typeface="+mn-lt"/>
              <a:cs typeface="Calibri" panose="020F0502020204030204" pitchFamily="34" charset="0"/>
            </a:endParaRPr>
          </a:p>
          <a:p>
            <a:pPr marL="0" marR="0" lvl="0" indent="0" algn="l" rtl="0">
              <a:lnSpc>
                <a:spcPct val="100000"/>
              </a:lnSpc>
              <a:spcBef>
                <a:spcPts val="0"/>
              </a:spcBef>
              <a:spcAft>
                <a:spcPts val="0"/>
              </a:spcAft>
              <a:buClr>
                <a:srgbClr val="AE4844"/>
              </a:buClr>
              <a:buSzPts val="3600"/>
              <a:buFont typeface="Lato"/>
              <a:buNone/>
            </a:pPr>
            <a:r>
              <a:rPr lang="en-US" sz="4000" dirty="0">
                <a:solidFill>
                  <a:srgbClr val="000000"/>
                </a:solidFill>
                <a:latin typeface="+mn-lt"/>
                <a:cs typeface="Calibri" panose="020F0502020204030204" pitchFamily="34" charset="0"/>
              </a:rPr>
              <a:t>stakeholder</a:t>
            </a:r>
            <a:endParaRPr sz="4000" dirty="0">
              <a:solidFill>
                <a:srgbClr val="000000"/>
              </a:solidFill>
              <a:latin typeface="+mn-lt"/>
              <a:cs typeface="Calibri" panose="020F0502020204030204" pitchFamily="34" charset="0"/>
            </a:endParaRPr>
          </a:p>
          <a:p>
            <a:pPr marL="0" marR="0" lvl="0" indent="0" algn="l" rtl="0">
              <a:lnSpc>
                <a:spcPct val="100000"/>
              </a:lnSpc>
              <a:spcBef>
                <a:spcPts val="0"/>
              </a:spcBef>
              <a:spcAft>
                <a:spcPts val="0"/>
              </a:spcAft>
              <a:buClr>
                <a:srgbClr val="AE4844"/>
              </a:buClr>
              <a:buSzPts val="3600"/>
              <a:buFont typeface="Lato"/>
              <a:buNone/>
            </a:pPr>
            <a:r>
              <a:rPr lang="en-US" sz="4000" dirty="0">
                <a:solidFill>
                  <a:srgbClr val="000000"/>
                </a:solidFill>
                <a:latin typeface="+mn-lt"/>
                <a:cs typeface="Calibri" panose="020F0502020204030204" pitchFamily="34" charset="0"/>
              </a:rPr>
              <a:t>architect</a:t>
            </a:r>
            <a:endParaRPr sz="4000" dirty="0">
              <a:solidFill>
                <a:srgbClr val="000000"/>
              </a:solidFill>
              <a:latin typeface="+mn-lt"/>
              <a:cs typeface="Calibri" panose="020F0502020204030204" pitchFamily="34" charset="0"/>
            </a:endParaRPr>
          </a:p>
          <a:p>
            <a:pPr marL="0" marR="0" lvl="0" indent="0" algn="l" rtl="0">
              <a:lnSpc>
                <a:spcPct val="100000"/>
              </a:lnSpc>
              <a:spcBef>
                <a:spcPts val="0"/>
              </a:spcBef>
              <a:spcAft>
                <a:spcPts val="0"/>
              </a:spcAft>
              <a:buClr>
                <a:srgbClr val="AE4844"/>
              </a:buClr>
              <a:buSzPts val="3600"/>
              <a:buFont typeface="Lato"/>
              <a:buNone/>
            </a:pPr>
            <a:r>
              <a:rPr lang="en-US" sz="4000" dirty="0">
                <a:solidFill>
                  <a:srgbClr val="000000"/>
                </a:solidFill>
                <a:latin typeface="+mn-lt"/>
                <a:cs typeface="Calibri" panose="020F0502020204030204" pitchFamily="34" charset="0"/>
              </a:rPr>
              <a:t>desegregation</a:t>
            </a:r>
            <a:endParaRPr sz="4000" dirty="0">
              <a:solidFill>
                <a:srgbClr val="000000"/>
              </a:solidFill>
              <a:latin typeface="+mn-lt"/>
              <a:cs typeface="Calibri" panose="020F0502020204030204" pitchFamily="34" charset="0"/>
            </a:endParaRPr>
          </a:p>
          <a:p>
            <a:pPr marL="0" marR="0" lvl="0" indent="0" algn="l" rtl="0">
              <a:lnSpc>
                <a:spcPct val="100000"/>
              </a:lnSpc>
              <a:spcBef>
                <a:spcPts val="0"/>
              </a:spcBef>
              <a:spcAft>
                <a:spcPts val="0"/>
              </a:spcAft>
              <a:buClr>
                <a:srgbClr val="AE4844"/>
              </a:buClr>
              <a:buSzPts val="3600"/>
              <a:buFont typeface="Lato"/>
              <a:buNone/>
            </a:pPr>
            <a:r>
              <a:rPr lang="en-US" sz="4000" dirty="0">
                <a:solidFill>
                  <a:srgbClr val="000000"/>
                </a:solidFill>
                <a:latin typeface="+mn-lt"/>
                <a:cs typeface="Calibri" panose="020F0502020204030204" pitchFamily="34" charset="0"/>
              </a:rPr>
              <a:t>literacy</a:t>
            </a:r>
            <a:endParaRPr sz="4000" dirty="0">
              <a:solidFill>
                <a:srgbClr val="000000"/>
              </a:solidFill>
              <a:latin typeface="+mn-lt"/>
              <a:cs typeface="Calibri" panose="020F0502020204030204" pitchFamily="34" charset="0"/>
            </a:endParaRPr>
          </a:p>
          <a:p>
            <a:pPr marL="0" marR="0" lvl="0" indent="0" algn="l" rtl="0">
              <a:lnSpc>
                <a:spcPct val="100000"/>
              </a:lnSpc>
              <a:spcBef>
                <a:spcPts val="0"/>
              </a:spcBef>
              <a:spcAft>
                <a:spcPts val="0"/>
              </a:spcAft>
              <a:buClr>
                <a:srgbClr val="AE4844"/>
              </a:buClr>
              <a:buSzPts val="3600"/>
              <a:buFont typeface="Lato"/>
              <a:buNone/>
            </a:pPr>
            <a:r>
              <a:rPr lang="en-US" sz="4000" dirty="0">
                <a:solidFill>
                  <a:srgbClr val="000000"/>
                </a:solidFill>
                <a:latin typeface="+mn-lt"/>
                <a:cs typeface="Calibri" panose="020F0502020204030204" pitchFamily="34" charset="0"/>
              </a:rPr>
              <a:t>unconstitutional</a:t>
            </a:r>
            <a:endParaRPr sz="4000" dirty="0">
              <a:solidFill>
                <a:srgbClr val="000000"/>
              </a:solidFill>
              <a:latin typeface="+mn-lt"/>
              <a:cs typeface="Calibri" panose="020F0502020204030204" pitchFamily="34" charset="0"/>
            </a:endParaRPr>
          </a:p>
          <a:p>
            <a:pPr marL="0" marR="0" lvl="0" indent="0" algn="l" rtl="0">
              <a:lnSpc>
                <a:spcPct val="100000"/>
              </a:lnSpc>
              <a:spcBef>
                <a:spcPts val="0"/>
              </a:spcBef>
              <a:spcAft>
                <a:spcPts val="0"/>
              </a:spcAft>
              <a:buClr>
                <a:srgbClr val="AE4844"/>
              </a:buClr>
              <a:buSzPts val="3600"/>
              <a:buFont typeface="Lato"/>
              <a:buNone/>
            </a:pPr>
            <a:r>
              <a:rPr lang="en-US" sz="4000" dirty="0">
                <a:solidFill>
                  <a:srgbClr val="000000"/>
                </a:solidFill>
                <a:latin typeface="+mn-lt"/>
                <a:cs typeface="Calibri" panose="020F0502020204030204" pitchFamily="34" charset="0"/>
              </a:rPr>
              <a:t>preservation</a:t>
            </a:r>
            <a:endParaRPr sz="4000" dirty="0">
              <a:solidFill>
                <a:srgbClr val="000000"/>
              </a:solidFill>
              <a:latin typeface="+mn-lt"/>
              <a:cs typeface="Calibri" panose="020F0502020204030204" pitchFamily="34" charset="0"/>
            </a:endParaRPr>
          </a:p>
          <a:p>
            <a:pPr marL="0" marR="0" lvl="0" indent="0" algn="l" rtl="0">
              <a:lnSpc>
                <a:spcPct val="100000"/>
              </a:lnSpc>
              <a:spcBef>
                <a:spcPts val="0"/>
              </a:spcBef>
              <a:spcAft>
                <a:spcPts val="0"/>
              </a:spcAft>
              <a:buClr>
                <a:srgbClr val="AE4844"/>
              </a:buClr>
              <a:buSzPts val="3000"/>
              <a:buFont typeface="Lato Light"/>
              <a:buNone/>
            </a:pPr>
            <a:endParaRPr sz="3600" b="0" i="0" u="none" strike="noStrike" cap="none" dirty="0">
              <a:solidFill>
                <a:srgbClr val="AE4844"/>
              </a:solidFill>
              <a:latin typeface="Calibri" panose="020F0502020204030204" pitchFamily="34" charset="0"/>
              <a:ea typeface="Lato Light"/>
              <a:cs typeface="Calibri" panose="020F0502020204030204" pitchFamily="34" charset="0"/>
              <a:sym typeface="Lato Light"/>
            </a:endParaRPr>
          </a:p>
          <a:p>
            <a:pPr marL="0" marR="0" lvl="0" indent="0" algn="l" rtl="0">
              <a:lnSpc>
                <a:spcPct val="100000"/>
              </a:lnSpc>
              <a:spcBef>
                <a:spcPts val="0"/>
              </a:spcBef>
              <a:spcAft>
                <a:spcPts val="0"/>
              </a:spcAft>
              <a:buClr>
                <a:srgbClr val="AE4844"/>
              </a:buClr>
              <a:buSzPts val="3000"/>
              <a:buFont typeface="Lato Light"/>
              <a:buNone/>
            </a:pPr>
            <a:endParaRPr sz="3600" b="0" i="0" u="none" strike="noStrike" cap="none" dirty="0">
              <a:solidFill>
                <a:srgbClr val="AE4844"/>
              </a:solidFill>
              <a:latin typeface="Calibri" panose="020F0502020204030204" pitchFamily="34" charset="0"/>
              <a:ea typeface="Lato Light"/>
              <a:cs typeface="Calibri" panose="020F0502020204030204" pitchFamily="34" charset="0"/>
              <a:sym typeface="Lato Light"/>
            </a:endParaRPr>
          </a:p>
          <a:p>
            <a:pPr marL="0" marR="0" lvl="0" indent="0" algn="l" rtl="0">
              <a:lnSpc>
                <a:spcPct val="100000"/>
              </a:lnSpc>
              <a:spcBef>
                <a:spcPts val="0"/>
              </a:spcBef>
              <a:spcAft>
                <a:spcPts val="0"/>
              </a:spcAft>
              <a:buClr>
                <a:srgbClr val="AE4844"/>
              </a:buClr>
              <a:buSzPts val="3000"/>
              <a:buFont typeface="Lato Light"/>
              <a:buNone/>
            </a:pPr>
            <a:endParaRPr sz="3600" b="0" i="0" u="none" strike="noStrike" cap="none" dirty="0">
              <a:solidFill>
                <a:srgbClr val="AE4844"/>
              </a:solidFill>
              <a:latin typeface="Calibri" panose="020F0502020204030204" pitchFamily="34" charset="0"/>
              <a:ea typeface="Lato Light"/>
              <a:cs typeface="Calibri" panose="020F0502020204030204" pitchFamily="34" charset="0"/>
              <a:sym typeface="Lato Light"/>
            </a:endParaRPr>
          </a:p>
          <a:p>
            <a:pPr marL="0" marR="0" lvl="0" indent="0" algn="l" rtl="0">
              <a:lnSpc>
                <a:spcPct val="100000"/>
              </a:lnSpc>
              <a:spcBef>
                <a:spcPts val="0"/>
              </a:spcBef>
              <a:spcAft>
                <a:spcPts val="0"/>
              </a:spcAft>
              <a:buClr>
                <a:srgbClr val="AE4844"/>
              </a:buClr>
              <a:buSzPts val="3000"/>
              <a:buFont typeface="Lato Light"/>
              <a:buNone/>
            </a:pPr>
            <a:endParaRPr sz="3600" b="0" i="0" u="none" strike="noStrike" cap="none" dirty="0">
              <a:solidFill>
                <a:srgbClr val="AE4844"/>
              </a:solidFill>
              <a:latin typeface="Calibri" panose="020F0502020204030204" pitchFamily="34" charset="0"/>
              <a:ea typeface="Lato Light"/>
              <a:cs typeface="Calibri" panose="020F0502020204030204" pitchFamily="34" charset="0"/>
              <a:sym typeface="Lato Light"/>
            </a:endParaRPr>
          </a:p>
        </p:txBody>
      </p:sp>
      <p:sp>
        <p:nvSpPr>
          <p:cNvPr id="3" name="Google Shape;107;p7">
            <a:extLst>
              <a:ext uri="{FF2B5EF4-FFF2-40B4-BE49-F238E27FC236}">
                <a16:creationId xmlns:a16="http://schemas.microsoft.com/office/drawing/2014/main" id="{3BE4E279-E8F9-EF49-A3BB-1108BA5130F0}"/>
              </a:ext>
            </a:extLst>
          </p:cNvPr>
          <p:cNvSpPr txBox="1">
            <a:spLocks/>
          </p:cNvSpPr>
          <p:nvPr/>
        </p:nvSpPr>
        <p:spPr>
          <a:xfrm>
            <a:off x="5486400" y="822960"/>
            <a:ext cx="18299080" cy="1100215"/>
          </a:xfrm>
          <a:prstGeom prst="rect">
            <a:avLst/>
          </a:prstGeom>
          <a:noFill/>
          <a:ln>
            <a:noFill/>
          </a:ln>
        </p:spPr>
        <p:txBody>
          <a:bodyPr spcFirstLastPara="1" wrap="square" lIns="50800" tIns="50800" rIns="50800" bIns="50800" anchor="t" anchorCtr="0">
            <a:noAutofit/>
          </a:bodyPr>
          <a:lstStyle>
            <a:defPPr marR="0" lvl="0" algn="l" rtl="0">
              <a:lnSpc>
                <a:spcPct val="100000"/>
              </a:lnSpc>
              <a:spcBef>
                <a:spcPts val="0"/>
              </a:spcBef>
              <a:spcAft>
                <a:spcPts val="0"/>
              </a:spcAft>
            </a:defPPr>
            <a:lvl1pPr marR="0" lvl="0"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1pPr>
            <a:lvl2pPr marR="0" lvl="1"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2pPr>
            <a:lvl3pPr marR="0" lvl="2"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3pPr>
            <a:lvl4pPr marR="0" lvl="3"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4pPr>
            <a:lvl5pPr marR="0" lvl="4"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5pPr>
            <a:lvl6pPr marR="0" lvl="5"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6pPr>
            <a:lvl7pPr marR="0" lvl="6"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7pPr>
            <a:lvl8pPr marR="0" lvl="7"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8pPr>
            <a:lvl9pPr marR="0" lvl="8"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9pPr>
          </a:lstStyle>
          <a:p>
            <a:pPr lvl="0">
              <a:lnSpc>
                <a:spcPct val="100000"/>
              </a:lnSpc>
              <a:buClr>
                <a:schemeClr val="dk2"/>
              </a:buClr>
              <a:buSzPts val="7000"/>
            </a:pPr>
            <a:r>
              <a:rPr lang="en-US" sz="7200" b="1" dirty="0">
                <a:solidFill>
                  <a:schemeClr val="tx2">
                    <a:lumMod val="10000"/>
                  </a:schemeClr>
                </a:solidFill>
                <a:latin typeface="+mj-lt"/>
                <a:sym typeface="Bodoni"/>
              </a:rPr>
              <a:t>Vocabulary</a:t>
            </a:r>
            <a:endParaRPr lang="en-US" sz="7200" dirty="0">
              <a:solidFill>
                <a:schemeClr val="tx2">
                  <a:lumMod val="10000"/>
                </a:schemeClr>
              </a:solidFill>
              <a:latin typeface="+mj-lt"/>
            </a:endParaRPr>
          </a:p>
        </p:txBody>
      </p:sp>
      <p:pic>
        <p:nvPicPr>
          <p:cNvPr id="4" name="Picture 3">
            <a:extLst>
              <a:ext uri="{FF2B5EF4-FFF2-40B4-BE49-F238E27FC236}">
                <a16:creationId xmlns:a16="http://schemas.microsoft.com/office/drawing/2014/main" id="{9AE7CEB7-C370-41A0-A6FC-4D73CE98A070}"/>
              </a:ext>
            </a:extLst>
          </p:cNvPr>
          <p:cNvPicPr>
            <a:picLocks noChangeAspect="1"/>
          </p:cNvPicPr>
          <p:nvPr/>
        </p:nvPicPr>
        <p:blipFill>
          <a:blip r:embed="rId3"/>
          <a:stretch>
            <a:fillRect/>
          </a:stretch>
        </p:blipFill>
        <p:spPr>
          <a:xfrm>
            <a:off x="12715745" y="2772275"/>
            <a:ext cx="10214313" cy="8171450"/>
          </a:xfrm>
          <a:prstGeom prst="rect">
            <a:avLst/>
          </a:prstGeom>
        </p:spPr>
      </p:pic>
      <p:sp>
        <p:nvSpPr>
          <p:cNvPr id="6" name="Google Shape;182;p21">
            <a:extLst>
              <a:ext uri="{FF2B5EF4-FFF2-40B4-BE49-F238E27FC236}">
                <a16:creationId xmlns:a16="http://schemas.microsoft.com/office/drawing/2014/main" id="{D6B09106-F593-402C-BFF2-62E3630255F5}"/>
              </a:ext>
            </a:extLst>
          </p:cNvPr>
          <p:cNvSpPr/>
          <p:nvPr/>
        </p:nvSpPr>
        <p:spPr>
          <a:xfrm>
            <a:off x="12745701" y="11078186"/>
            <a:ext cx="10154400"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2"/>
              </a:buClr>
              <a:buSzPts val="2800"/>
              <a:buFont typeface="Lato"/>
              <a:buNone/>
            </a:pPr>
            <a:r>
              <a:rPr lang="en-US" sz="2800" b="0" i="1" u="none" strike="noStrike" cap="none" dirty="0">
                <a:latin typeface="Lato"/>
                <a:ea typeface="Lato"/>
                <a:cs typeface="Lato"/>
                <a:sym typeface="Lato"/>
              </a:rPr>
              <a:t>Julius Rosenwald and Booker T. Washington, c. 1912</a:t>
            </a:r>
            <a:endParaRPr sz="2800" b="0" i="1" u="none" strike="noStrike" cap="none" dirty="0">
              <a:latin typeface="Bodoni"/>
              <a:ea typeface="Bodoni"/>
              <a:cs typeface="Bodoni"/>
              <a:sym typeface="Bodoni"/>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95A977E-C0A1-48F1-AF7D-B9CA10E29422}"/>
              </a:ext>
            </a:extLst>
          </p:cNvPr>
          <p:cNvSpPr>
            <a:spLocks noGrp="1"/>
          </p:cNvSpPr>
          <p:nvPr>
            <p:ph type="body" idx="1"/>
          </p:nvPr>
        </p:nvSpPr>
        <p:spPr/>
        <p:txBody>
          <a:bodyPr/>
          <a:lstStyle/>
          <a:p>
            <a:endParaRPr lang="en-US" dirty="0"/>
          </a:p>
        </p:txBody>
      </p:sp>
      <p:pic>
        <p:nvPicPr>
          <p:cNvPr id="3" name="Picture 2">
            <a:extLst>
              <a:ext uri="{FF2B5EF4-FFF2-40B4-BE49-F238E27FC236}">
                <a16:creationId xmlns:a16="http://schemas.microsoft.com/office/drawing/2014/main" id="{94E435B3-D01D-4655-975D-1A3DA79308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2" y="-1"/>
            <a:ext cx="24841202" cy="13973175"/>
          </a:xfrm>
          <a:prstGeom prst="rect">
            <a:avLst/>
          </a:prstGeom>
        </p:spPr>
      </p:pic>
    </p:spTree>
    <p:extLst>
      <p:ext uri="{BB962C8B-B14F-4D97-AF65-F5344CB8AC3E}">
        <p14:creationId xmlns:p14="http://schemas.microsoft.com/office/powerpoint/2010/main" val="2904536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2"/>
          <p:cNvSpPr txBox="1">
            <a:spLocks noGrp="1"/>
          </p:cNvSpPr>
          <p:nvPr>
            <p:ph type="ctrTitle" idx="4294967295"/>
          </p:nvPr>
        </p:nvSpPr>
        <p:spPr>
          <a:xfrm>
            <a:off x="5486400" y="914400"/>
            <a:ext cx="18299080" cy="1100215"/>
          </a:xfrm>
          <a:prstGeom prst="rect">
            <a:avLst/>
          </a:prstGeom>
          <a:noFill/>
          <a:ln>
            <a:noFill/>
          </a:ln>
        </p:spPr>
        <p:txBody>
          <a:bodyPr spcFirstLastPara="1" wrap="square" lIns="50800" tIns="50800" rIns="50800" bIns="50800" anchor="t" anchorCtr="0">
            <a:noAutofit/>
          </a:bodyPr>
          <a:lstStyle/>
          <a:p>
            <a:pPr marL="0" marR="0" lvl="0" indent="0" algn="l" rtl="0">
              <a:lnSpc>
                <a:spcPct val="106111"/>
              </a:lnSpc>
              <a:spcBef>
                <a:spcPts val="0"/>
              </a:spcBef>
              <a:spcAft>
                <a:spcPts val="0"/>
              </a:spcAft>
              <a:buClr>
                <a:srgbClr val="313653"/>
              </a:buClr>
              <a:buSzPts val="7200"/>
              <a:buFont typeface="Bodoni"/>
              <a:buNone/>
            </a:pPr>
            <a:r>
              <a:rPr lang="en-US" sz="7200" b="1" i="0" u="none" strike="noStrike" cap="none" dirty="0">
                <a:solidFill>
                  <a:srgbClr val="000000"/>
                </a:solidFill>
                <a:latin typeface="+mj-lt"/>
                <a:ea typeface="Bodoni"/>
                <a:cs typeface="Bodoni"/>
                <a:sym typeface="Bodoni"/>
              </a:rPr>
              <a:t>Booker T. Washington</a:t>
            </a:r>
            <a:endParaRPr sz="7200" b="1" i="0" u="none" strike="noStrike" cap="none" dirty="0">
              <a:solidFill>
                <a:srgbClr val="313653"/>
              </a:solidFill>
              <a:latin typeface="+mj-lt"/>
              <a:ea typeface="Bodoni"/>
              <a:cs typeface="Bodoni"/>
              <a:sym typeface="Bodoni"/>
            </a:endParaRPr>
          </a:p>
        </p:txBody>
      </p:sp>
      <p:pic>
        <p:nvPicPr>
          <p:cNvPr id="76" name="Google Shape;76;p2" descr="A vintage photo of a person in a suit and tie&#10;&#10;Description automatically generated"/>
          <p:cNvPicPr preferRelativeResize="0"/>
          <p:nvPr/>
        </p:nvPicPr>
        <p:blipFill rotWithShape="1">
          <a:blip r:embed="rId3">
            <a:alphaModFix/>
          </a:blip>
          <a:srcRect/>
          <a:stretch/>
        </p:blipFill>
        <p:spPr>
          <a:xfrm>
            <a:off x="18045405" y="2294304"/>
            <a:ext cx="5453965" cy="9127392"/>
          </a:xfrm>
          <a:prstGeom prst="rect">
            <a:avLst/>
          </a:prstGeom>
          <a:noFill/>
          <a:ln>
            <a:noFill/>
          </a:ln>
        </p:spPr>
      </p:pic>
      <p:sp>
        <p:nvSpPr>
          <p:cNvPr id="77" name="Google Shape;77;p2"/>
          <p:cNvSpPr/>
          <p:nvPr/>
        </p:nvSpPr>
        <p:spPr>
          <a:xfrm>
            <a:off x="5486400" y="2517448"/>
            <a:ext cx="11090812" cy="803292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4000" dirty="0">
                <a:latin typeface="+mn-lt"/>
                <a:ea typeface="Lato"/>
                <a:cs typeface="Calibri" panose="020F0502020204030204" pitchFamily="34" charset="0"/>
                <a:sym typeface="Lato"/>
              </a:rPr>
              <a:t>In the late nineteenth and early twentieth century, Booker Taliaferro Washington (1856-1915) was likely the most famous Black public </a:t>
            </a:r>
            <a:r>
              <a:rPr lang="en-US" sz="4000" b="1" dirty="0">
                <a:latin typeface="+mn-lt"/>
                <a:ea typeface="Lato"/>
                <a:cs typeface="Calibri" panose="020F0502020204030204" pitchFamily="34" charset="0"/>
                <a:sym typeface="Lato"/>
              </a:rPr>
              <a:t>intellectual</a:t>
            </a:r>
            <a:r>
              <a:rPr lang="en-US" sz="4000" dirty="0">
                <a:latin typeface="+mn-lt"/>
                <a:ea typeface="Lato"/>
                <a:cs typeface="Calibri" panose="020F0502020204030204" pitchFamily="34" charset="0"/>
                <a:sym typeface="Lato"/>
              </a:rPr>
              <a:t> in America. </a:t>
            </a:r>
            <a:endParaRPr sz="4000" dirty="0">
              <a:latin typeface="+mn-lt"/>
              <a:ea typeface="Lato"/>
              <a:cs typeface="Calibri" panose="020F0502020204030204" pitchFamily="34" charset="0"/>
              <a:sym typeface="Lato"/>
            </a:endParaRPr>
          </a:p>
          <a:p>
            <a:pPr marL="0" marR="0" lvl="0" indent="0" algn="l" rtl="0">
              <a:lnSpc>
                <a:spcPct val="100000"/>
              </a:lnSpc>
              <a:spcBef>
                <a:spcPts val="0"/>
              </a:spcBef>
              <a:spcAft>
                <a:spcPts val="0"/>
              </a:spcAft>
              <a:buNone/>
            </a:pPr>
            <a:endParaRPr sz="1800" dirty="0">
              <a:latin typeface="+mn-lt"/>
              <a:ea typeface="Lato"/>
              <a:cs typeface="Calibri" panose="020F0502020204030204" pitchFamily="34" charset="0"/>
              <a:sym typeface="Lato"/>
            </a:endParaRPr>
          </a:p>
          <a:p>
            <a:pPr marL="0" marR="0" lvl="0" indent="0" algn="l" rtl="0">
              <a:lnSpc>
                <a:spcPct val="100000"/>
              </a:lnSpc>
              <a:spcBef>
                <a:spcPts val="0"/>
              </a:spcBef>
              <a:spcAft>
                <a:spcPts val="0"/>
              </a:spcAft>
              <a:buNone/>
            </a:pPr>
            <a:r>
              <a:rPr lang="en-US" sz="4000" dirty="0">
                <a:latin typeface="+mn-lt"/>
                <a:ea typeface="Lato"/>
                <a:cs typeface="Calibri" panose="020F0502020204030204" pitchFamily="34" charset="0"/>
                <a:sym typeface="Lato"/>
              </a:rPr>
              <a:t>Born into slavery in Virginia, Washington grew up experiencing destitution and racial discrimination. Despite these obstacles, his perseverance eventually led to an education at what is now known as Hampton University. </a:t>
            </a:r>
            <a:endParaRPr sz="4000" dirty="0">
              <a:latin typeface="+mn-lt"/>
              <a:ea typeface="Lato"/>
              <a:cs typeface="Calibri" panose="020F0502020204030204" pitchFamily="34" charset="0"/>
              <a:sym typeface="Lato"/>
            </a:endParaRPr>
          </a:p>
          <a:p>
            <a:pPr marL="0" marR="0" lvl="0" indent="0" algn="l" rtl="0">
              <a:lnSpc>
                <a:spcPct val="100000"/>
              </a:lnSpc>
              <a:spcBef>
                <a:spcPts val="0"/>
              </a:spcBef>
              <a:spcAft>
                <a:spcPts val="0"/>
              </a:spcAft>
              <a:buNone/>
            </a:pPr>
            <a:endParaRPr sz="1800" dirty="0">
              <a:latin typeface="+mn-lt"/>
              <a:ea typeface="Lato"/>
              <a:cs typeface="Calibri" panose="020F0502020204030204" pitchFamily="34" charset="0"/>
              <a:sym typeface="Lato"/>
            </a:endParaRPr>
          </a:p>
          <a:p>
            <a:pPr marL="0" marR="0" lvl="0" indent="0" algn="l" rtl="0">
              <a:lnSpc>
                <a:spcPct val="100000"/>
              </a:lnSpc>
              <a:spcBef>
                <a:spcPts val="0"/>
              </a:spcBef>
              <a:spcAft>
                <a:spcPts val="0"/>
              </a:spcAft>
              <a:buNone/>
            </a:pPr>
            <a:r>
              <a:rPr lang="en-US" sz="4000" dirty="0">
                <a:latin typeface="+mn-lt"/>
                <a:ea typeface="Lato"/>
                <a:cs typeface="Calibri" panose="020F0502020204030204" pitchFamily="34" charset="0"/>
                <a:sym typeface="Lato"/>
              </a:rPr>
              <a:t>His bestselling </a:t>
            </a:r>
            <a:r>
              <a:rPr lang="en-US" sz="4000" b="1" dirty="0">
                <a:latin typeface="+mn-lt"/>
                <a:ea typeface="Lato"/>
                <a:cs typeface="Calibri" panose="020F0502020204030204" pitchFamily="34" charset="0"/>
                <a:sym typeface="Lato"/>
              </a:rPr>
              <a:t>autobiography</a:t>
            </a:r>
            <a:r>
              <a:rPr lang="en-US" sz="4000" dirty="0">
                <a:latin typeface="+mn-lt"/>
                <a:ea typeface="Lato"/>
                <a:cs typeface="Calibri" panose="020F0502020204030204" pitchFamily="34" charset="0"/>
                <a:sym typeface="Lato"/>
              </a:rPr>
              <a:t> </a:t>
            </a:r>
            <a:r>
              <a:rPr lang="en-US" sz="4000" i="1" dirty="0">
                <a:latin typeface="+mn-lt"/>
                <a:ea typeface="Lato"/>
                <a:cs typeface="Calibri" panose="020F0502020204030204" pitchFamily="34" charset="0"/>
                <a:sym typeface="Lato"/>
              </a:rPr>
              <a:t>Up From Slavery</a:t>
            </a:r>
            <a:r>
              <a:rPr lang="en-US" sz="4000" dirty="0">
                <a:latin typeface="+mn-lt"/>
                <a:ea typeface="Lato"/>
                <a:cs typeface="Calibri" panose="020F0502020204030204" pitchFamily="34" charset="0"/>
                <a:sym typeface="Lato"/>
              </a:rPr>
              <a:t> describes his journey from uneducated slave to teacher and education reformer.</a:t>
            </a:r>
            <a:endParaRPr sz="4000" dirty="0">
              <a:latin typeface="+mn-lt"/>
              <a:ea typeface="Lato"/>
              <a:cs typeface="Calibri" panose="020F0502020204030204" pitchFamily="34" charset="0"/>
              <a:sym typeface="Lato"/>
            </a:endParaRPr>
          </a:p>
        </p:txBody>
      </p:sp>
      <p:sp>
        <p:nvSpPr>
          <p:cNvPr id="16" name="Google Shape;95;p5">
            <a:extLst>
              <a:ext uri="{FF2B5EF4-FFF2-40B4-BE49-F238E27FC236}">
                <a16:creationId xmlns:a16="http://schemas.microsoft.com/office/drawing/2014/main" id="{6FAE0CC7-3A98-7141-A308-D2E827736F11}"/>
              </a:ext>
            </a:extLst>
          </p:cNvPr>
          <p:cNvSpPr txBox="1"/>
          <p:nvPr/>
        </p:nvSpPr>
        <p:spPr>
          <a:xfrm>
            <a:off x="5685629" y="11053209"/>
            <a:ext cx="11557000" cy="1785104"/>
          </a:xfrm>
          <a:prstGeom prst="rect">
            <a:avLst/>
          </a:prstGeom>
          <a:solidFill>
            <a:schemeClr val="lt1"/>
          </a:solidFill>
          <a:ln>
            <a:noFill/>
          </a:ln>
        </p:spPr>
        <p:txBody>
          <a:bodyPr spcFirstLastPara="1" wrap="square" lIns="274320" tIns="274320" rIns="274320" bIns="274320" anchor="t" anchorCtr="0">
            <a:spAutoFit/>
          </a:bodyPr>
          <a:lstStyle/>
          <a:p>
            <a:pPr lvl="0" algn="ctr"/>
            <a:r>
              <a:rPr lang="en-US" sz="4000" b="1" dirty="0">
                <a:solidFill>
                  <a:schemeClr val="tx1"/>
                </a:solidFill>
                <a:highlight>
                  <a:srgbClr val="AE4844"/>
                </a:highlight>
                <a:latin typeface="+mn-lt"/>
              </a:rPr>
              <a:t>Have you heard of Booker T. Washington?  </a:t>
            </a:r>
          </a:p>
          <a:p>
            <a:pPr lvl="0" algn="ctr"/>
            <a:r>
              <a:rPr lang="en-US" sz="4000" b="1" dirty="0">
                <a:solidFill>
                  <a:schemeClr val="tx1"/>
                </a:solidFill>
                <a:highlight>
                  <a:srgbClr val="AE4844"/>
                </a:highlight>
                <a:latin typeface="+mn-lt"/>
              </a:rPr>
              <a:t>What do you know about him?</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7">
                                            <p:txEl>
                                              <p:pRg st="2" end="2"/>
                                            </p:txEl>
                                          </p:spTgt>
                                        </p:tgtEl>
                                        <p:attrNameLst>
                                          <p:attrName>style.visibility</p:attrName>
                                        </p:attrNameLst>
                                      </p:cBhvr>
                                      <p:to>
                                        <p:strVal val="visible"/>
                                      </p:to>
                                    </p:set>
                                    <p:animEffect transition="in" filter="fade">
                                      <p:cBhvr>
                                        <p:cTn id="7" dur="500"/>
                                        <p:tgtEl>
                                          <p:spTgt spid="77">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7">
                                            <p:txEl>
                                              <p:pRg st="4" end="4"/>
                                            </p:txEl>
                                          </p:spTgt>
                                        </p:tgtEl>
                                        <p:attrNameLst>
                                          <p:attrName>style.visibility</p:attrName>
                                        </p:attrNameLst>
                                      </p:cBhvr>
                                      <p:to>
                                        <p:strVal val="visible"/>
                                      </p:to>
                                    </p:set>
                                    <p:animEffect transition="in" filter="fade">
                                      <p:cBhvr>
                                        <p:cTn id="10" dur="500"/>
                                        <p:tgtEl>
                                          <p:spTgt spid="77">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p4"/>
          <p:cNvSpPr txBox="1">
            <a:spLocks noGrp="1"/>
          </p:cNvSpPr>
          <p:nvPr>
            <p:ph type="subTitle" idx="4294967295"/>
          </p:nvPr>
        </p:nvSpPr>
        <p:spPr>
          <a:xfrm>
            <a:off x="5486400" y="5313280"/>
            <a:ext cx="7563698" cy="179970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4000" b="0" i="0" u="none" strike="noStrike" cap="none" dirty="0">
                <a:solidFill>
                  <a:srgbClr val="000000"/>
                </a:solidFill>
                <a:latin typeface="+mn-lt"/>
                <a:cs typeface="Calibri" panose="020F0502020204030204" pitchFamily="34" charset="0"/>
                <a:sym typeface="Lato"/>
              </a:rPr>
              <a:t>While he supported </a:t>
            </a:r>
            <a:r>
              <a:rPr lang="en-US" sz="4000" dirty="0">
                <a:solidFill>
                  <a:srgbClr val="000000"/>
                </a:solidFill>
                <a:latin typeface="+mn-lt"/>
                <a:cs typeface="Calibri" panose="020F0502020204030204" pitchFamily="34" charset="0"/>
              </a:rPr>
              <a:t>changing the laws </a:t>
            </a:r>
            <a:r>
              <a:rPr lang="en-US" sz="4000" b="0" i="0" u="none" strike="noStrike" cap="none" dirty="0">
                <a:solidFill>
                  <a:srgbClr val="000000"/>
                </a:solidFill>
                <a:latin typeface="+mn-lt"/>
                <a:cs typeface="Calibri" panose="020F0502020204030204" pitchFamily="34" charset="0"/>
                <a:sym typeface="Lato"/>
              </a:rPr>
              <a:t> to secure equal rights for Black Americans, he also </a:t>
            </a:r>
            <a:r>
              <a:rPr lang="en-US" sz="4000" dirty="0">
                <a:solidFill>
                  <a:srgbClr val="000000"/>
                </a:solidFill>
                <a:latin typeface="+mn-lt"/>
                <a:cs typeface="Calibri" panose="020F0502020204030204" pitchFamily="34" charset="0"/>
              </a:rPr>
              <a:t>recommended </a:t>
            </a:r>
            <a:r>
              <a:rPr lang="en-US" sz="4000" b="1" i="0" u="none" strike="noStrike" cap="none" dirty="0">
                <a:solidFill>
                  <a:srgbClr val="000000"/>
                </a:solidFill>
                <a:latin typeface="+mn-lt"/>
                <a:cs typeface="Calibri" panose="020F0502020204030204" pitchFamily="34" charset="0"/>
              </a:rPr>
              <a:t>vocational</a:t>
            </a:r>
            <a:r>
              <a:rPr lang="en-US" sz="4000" b="0" i="0" u="none" strike="noStrike" cap="none" dirty="0">
                <a:solidFill>
                  <a:srgbClr val="000000"/>
                </a:solidFill>
                <a:latin typeface="+mn-lt"/>
                <a:cs typeface="Calibri" panose="020F0502020204030204" pitchFamily="34" charset="0"/>
                <a:sym typeface="Lato"/>
              </a:rPr>
              <a:t> training, </a:t>
            </a:r>
            <a:r>
              <a:rPr lang="en-US" sz="4000" dirty="0">
                <a:solidFill>
                  <a:srgbClr val="000000"/>
                </a:solidFill>
                <a:latin typeface="+mn-lt"/>
                <a:cs typeface="Calibri" panose="020F0502020204030204" pitchFamily="34" charset="0"/>
              </a:rPr>
              <a:t>starting businesses</a:t>
            </a:r>
            <a:r>
              <a:rPr lang="en-US" sz="4000" b="0" i="0" u="none" strike="noStrike" cap="none" dirty="0">
                <a:solidFill>
                  <a:srgbClr val="000000"/>
                </a:solidFill>
                <a:latin typeface="+mn-lt"/>
                <a:cs typeface="Calibri" panose="020F0502020204030204" pitchFamily="34" charset="0"/>
                <a:sym typeface="Lato"/>
              </a:rPr>
              <a:t>, patience, and thrift as the best paths to progress. </a:t>
            </a:r>
            <a:endParaRPr sz="4000" dirty="0">
              <a:solidFill>
                <a:srgbClr val="000000"/>
              </a:solidFill>
              <a:latin typeface="+mn-lt"/>
              <a:cs typeface="Calibri" panose="020F0502020204030204" pitchFamily="34" charset="0"/>
            </a:endParaRPr>
          </a:p>
          <a:p>
            <a:pPr marL="0" marR="0" lvl="0" indent="0" algn="l" rtl="0">
              <a:lnSpc>
                <a:spcPct val="100000"/>
              </a:lnSpc>
              <a:spcBef>
                <a:spcPts val="0"/>
              </a:spcBef>
              <a:spcAft>
                <a:spcPts val="0"/>
              </a:spcAft>
              <a:buClr>
                <a:srgbClr val="AE4844"/>
              </a:buClr>
              <a:buSzPts val="3600"/>
              <a:buFont typeface="Lato"/>
              <a:buNone/>
            </a:pPr>
            <a:r>
              <a:rPr lang="en-US" sz="3600" b="0" i="0" u="none" strike="noStrike" cap="none" dirty="0">
                <a:solidFill>
                  <a:srgbClr val="AE4844"/>
                </a:solidFill>
                <a:latin typeface="Calibri" panose="020F0502020204030204" pitchFamily="34" charset="0"/>
                <a:cs typeface="Calibri" panose="020F0502020204030204" pitchFamily="34" charset="0"/>
                <a:sym typeface="Lato"/>
              </a:rPr>
              <a:t> </a:t>
            </a:r>
            <a:br>
              <a:rPr lang="en-US" sz="3600" b="0" i="0" u="none" strike="noStrike" cap="none" dirty="0">
                <a:solidFill>
                  <a:srgbClr val="AE4844"/>
                </a:solidFill>
                <a:latin typeface="Calibri" panose="020F0502020204030204" pitchFamily="34" charset="0"/>
                <a:cs typeface="Calibri" panose="020F0502020204030204" pitchFamily="34" charset="0"/>
                <a:sym typeface="Lato"/>
              </a:rPr>
            </a:br>
            <a:endParaRPr sz="3600" b="0" i="0" u="none" strike="noStrike" cap="none" dirty="0">
              <a:solidFill>
                <a:srgbClr val="AE4844"/>
              </a:solidFill>
              <a:latin typeface="Calibri" panose="020F0502020204030204" pitchFamily="34" charset="0"/>
              <a:cs typeface="Calibri" panose="020F0502020204030204" pitchFamily="34" charset="0"/>
              <a:sym typeface="Lato"/>
            </a:endParaRPr>
          </a:p>
          <a:p>
            <a:pPr marL="0" marR="0" lvl="0" indent="0" algn="l" rtl="0">
              <a:lnSpc>
                <a:spcPct val="100000"/>
              </a:lnSpc>
              <a:spcBef>
                <a:spcPts val="0"/>
              </a:spcBef>
              <a:spcAft>
                <a:spcPts val="0"/>
              </a:spcAft>
              <a:buClr>
                <a:srgbClr val="AE4844"/>
              </a:buClr>
              <a:buSzPts val="3600"/>
              <a:buFont typeface="Lato Light"/>
              <a:buNone/>
            </a:pPr>
            <a:endParaRPr sz="3600" b="0" i="0" u="none" strike="noStrike" cap="none" dirty="0">
              <a:solidFill>
                <a:srgbClr val="AE4844"/>
              </a:solidFill>
              <a:latin typeface="Calibri" panose="020F0502020204030204" pitchFamily="34" charset="0"/>
              <a:ea typeface="Lato Light"/>
              <a:cs typeface="Calibri" panose="020F0502020204030204" pitchFamily="34" charset="0"/>
              <a:sym typeface="Lato Light"/>
            </a:endParaRPr>
          </a:p>
        </p:txBody>
      </p:sp>
      <p:pic>
        <p:nvPicPr>
          <p:cNvPr id="85" name="Google Shape;85;p4" descr="A person standing in front of a crowd&#10;&#10;Description automatically generated"/>
          <p:cNvPicPr preferRelativeResize="0"/>
          <p:nvPr/>
        </p:nvPicPr>
        <p:blipFill rotWithShape="1">
          <a:blip r:embed="rId3">
            <a:alphaModFix/>
          </a:blip>
          <a:srcRect/>
          <a:stretch/>
        </p:blipFill>
        <p:spPr>
          <a:xfrm flipH="1">
            <a:off x="13881099" y="2685502"/>
            <a:ext cx="9461500" cy="5537200"/>
          </a:xfrm>
          <a:prstGeom prst="rect">
            <a:avLst/>
          </a:prstGeom>
          <a:noFill/>
          <a:ln>
            <a:noFill/>
          </a:ln>
          <a:effectLst>
            <a:softEdge rad="38100"/>
          </a:effectLst>
        </p:spPr>
      </p:pic>
      <p:sp>
        <p:nvSpPr>
          <p:cNvPr id="86" name="Google Shape;86;p4"/>
          <p:cNvSpPr txBox="1"/>
          <p:nvPr/>
        </p:nvSpPr>
        <p:spPr>
          <a:xfrm>
            <a:off x="5486400" y="2335299"/>
            <a:ext cx="7563698" cy="3118803"/>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rgbClr val="AE4844"/>
              </a:buClr>
              <a:buSzPts val="3600"/>
              <a:buFont typeface="Lato"/>
              <a:buNone/>
            </a:pPr>
            <a:r>
              <a:rPr lang="en-US" sz="4000" i="0" u="none" strike="noStrike" cap="none" dirty="0">
                <a:latin typeface="+mn-lt"/>
                <a:ea typeface="Lato"/>
                <a:cs typeface="Calibri" panose="020F0502020204030204" pitchFamily="34" charset="0"/>
                <a:sym typeface="Lato"/>
              </a:rPr>
              <a:t>Washington believed that </a:t>
            </a:r>
            <a:r>
              <a:rPr lang="en-US" sz="4000" dirty="0">
                <a:latin typeface="+mn-lt"/>
                <a:ea typeface="Lato"/>
                <a:cs typeface="Calibri" panose="020F0502020204030204" pitchFamily="34" charset="0"/>
                <a:sym typeface="Lato"/>
              </a:rPr>
              <a:t>the best way to improve the lives of Black Americans was through economic advancement. </a:t>
            </a:r>
            <a:endParaRPr sz="4000" dirty="0">
              <a:latin typeface="+mn-lt"/>
              <a:ea typeface="Lato"/>
              <a:cs typeface="Calibri" panose="020F0502020204030204" pitchFamily="34" charset="0"/>
              <a:sym typeface="Lato"/>
            </a:endParaRPr>
          </a:p>
          <a:p>
            <a:pPr marL="0" marR="0" lvl="0" indent="0" algn="l" rtl="0">
              <a:lnSpc>
                <a:spcPct val="100000"/>
              </a:lnSpc>
              <a:spcBef>
                <a:spcPts val="0"/>
              </a:spcBef>
              <a:spcAft>
                <a:spcPts val="0"/>
              </a:spcAft>
              <a:buClr>
                <a:srgbClr val="AE4844"/>
              </a:buClr>
              <a:buSzPts val="3600"/>
              <a:buFont typeface="Lato"/>
              <a:buNone/>
            </a:pPr>
            <a:endParaRPr sz="3600" dirty="0">
              <a:solidFill>
                <a:srgbClr val="AE4844"/>
              </a:solidFill>
              <a:latin typeface="Calibri" panose="020F0502020204030204" pitchFamily="34" charset="0"/>
              <a:ea typeface="Lato"/>
              <a:cs typeface="Calibri" panose="020F0502020204030204" pitchFamily="34" charset="0"/>
              <a:sym typeface="Lato"/>
            </a:endParaRPr>
          </a:p>
        </p:txBody>
      </p:sp>
      <p:sp>
        <p:nvSpPr>
          <p:cNvPr id="17" name="Google Shape;95;p5">
            <a:extLst>
              <a:ext uri="{FF2B5EF4-FFF2-40B4-BE49-F238E27FC236}">
                <a16:creationId xmlns:a16="http://schemas.microsoft.com/office/drawing/2014/main" id="{1817ED9E-3474-A543-A593-18B0B83AD41E}"/>
              </a:ext>
            </a:extLst>
          </p:cNvPr>
          <p:cNvSpPr txBox="1"/>
          <p:nvPr/>
        </p:nvSpPr>
        <p:spPr>
          <a:xfrm>
            <a:off x="7851288" y="10090961"/>
            <a:ext cx="12059621" cy="3016210"/>
          </a:xfrm>
          <a:prstGeom prst="rect">
            <a:avLst/>
          </a:prstGeom>
          <a:solidFill>
            <a:schemeClr val="lt1"/>
          </a:solidFill>
          <a:ln>
            <a:noFill/>
          </a:ln>
        </p:spPr>
        <p:txBody>
          <a:bodyPr spcFirstLastPara="1" wrap="square" lIns="274320" tIns="274320" rIns="274320" bIns="274320" anchor="t" anchorCtr="0">
            <a:spAutoFit/>
          </a:bodyPr>
          <a:lstStyle>
            <a:defPPr marR="0" lvl="0" algn="l" rtl="0">
              <a:lnSpc>
                <a:spcPct val="100000"/>
              </a:lnSpc>
              <a:spcBef>
                <a:spcPts val="0"/>
              </a:spcBef>
              <a:spcAft>
                <a:spcPts val="0"/>
              </a:spcAft>
            </a:defPPr>
            <a:lvl1pPr algn="ctr">
              <a:defRPr sz="4000" b="1">
                <a:solidFill>
                  <a:schemeClr val="tx1"/>
                </a:solidFill>
                <a:highlight>
                  <a:srgbClr val="AE4844"/>
                </a:highlight>
                <a:latin typeface="+mn-lt"/>
              </a:defRPr>
            </a:lvl1pPr>
          </a:lstStyle>
          <a:p>
            <a:r>
              <a:rPr lang="en-US" dirty="0"/>
              <a:t>Why was education so important to improve the lives of Black Americans?</a:t>
            </a:r>
          </a:p>
          <a:p>
            <a:endParaRPr lang="en-US" dirty="0"/>
          </a:p>
          <a:p>
            <a:r>
              <a:rPr lang="en-US" dirty="0"/>
              <a:t>Why were new laws needed?</a:t>
            </a:r>
          </a:p>
        </p:txBody>
      </p:sp>
      <p:sp>
        <p:nvSpPr>
          <p:cNvPr id="7" name="Google Shape;92;p5">
            <a:extLst>
              <a:ext uri="{FF2B5EF4-FFF2-40B4-BE49-F238E27FC236}">
                <a16:creationId xmlns:a16="http://schemas.microsoft.com/office/drawing/2014/main" id="{4ABECB38-1BAD-4FDD-BB0C-93CB47289E42}"/>
              </a:ext>
            </a:extLst>
          </p:cNvPr>
          <p:cNvSpPr txBox="1">
            <a:spLocks/>
          </p:cNvSpPr>
          <p:nvPr/>
        </p:nvSpPr>
        <p:spPr>
          <a:xfrm>
            <a:off x="5486400" y="914400"/>
            <a:ext cx="18299080" cy="1100215"/>
          </a:xfrm>
          <a:prstGeom prst="rect">
            <a:avLst/>
          </a:prstGeom>
          <a:noFill/>
          <a:ln>
            <a:noFill/>
          </a:ln>
        </p:spPr>
        <p:txBody>
          <a:bodyPr spcFirstLastPara="1" wrap="square" lIns="50800" tIns="50800" rIns="50800" bIns="50800" anchor="t" anchorCtr="0">
            <a:noAutofit/>
          </a:bodyPr>
          <a:lstStyle>
            <a:defPPr marR="0" lvl="0" algn="l" rtl="0">
              <a:lnSpc>
                <a:spcPct val="100000"/>
              </a:lnSpc>
              <a:spcBef>
                <a:spcPts val="0"/>
              </a:spcBef>
              <a:spcAft>
                <a:spcPts val="0"/>
              </a:spcAft>
            </a:defPPr>
            <a:lvl1pPr marR="0" lvl="0"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1pPr>
            <a:lvl2pPr marR="0" lvl="1"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2pPr>
            <a:lvl3pPr marR="0" lvl="2"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3pPr>
            <a:lvl4pPr marR="0" lvl="3"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4pPr>
            <a:lvl5pPr marR="0" lvl="4"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5pPr>
            <a:lvl6pPr marR="0" lvl="5"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6pPr>
            <a:lvl7pPr marR="0" lvl="6"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7pPr>
            <a:lvl8pPr marR="0" lvl="7"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8pPr>
            <a:lvl9pPr marR="0" lvl="8"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9pPr>
          </a:lstStyle>
          <a:p>
            <a:pPr>
              <a:lnSpc>
                <a:spcPct val="106111"/>
              </a:lnSpc>
              <a:buClr>
                <a:srgbClr val="313653"/>
              </a:buClr>
              <a:buSzPts val="7200"/>
              <a:buFont typeface="Bodoni"/>
              <a:buNone/>
            </a:pPr>
            <a:r>
              <a:rPr lang="en-US" sz="7200" b="1">
                <a:solidFill>
                  <a:srgbClr val="000000"/>
                </a:solidFill>
                <a:latin typeface="+mj-lt"/>
                <a:ea typeface="Bodoni"/>
                <a:cs typeface="Bodoni"/>
                <a:sym typeface="Bodoni"/>
              </a:rPr>
              <a:t>Vision of Booker T. Washington</a:t>
            </a:r>
            <a:br>
              <a:rPr lang="en-US" sz="7200" b="1">
                <a:solidFill>
                  <a:srgbClr val="313653"/>
                </a:solidFill>
                <a:latin typeface="Helvetica" pitchFamily="2" charset="0"/>
                <a:ea typeface="Bodoni"/>
                <a:cs typeface="Bodoni"/>
                <a:sym typeface="Bodoni"/>
              </a:rPr>
            </a:br>
            <a:endParaRPr lang="en-US" sz="7200" b="1" dirty="0">
              <a:solidFill>
                <a:srgbClr val="313653"/>
              </a:solidFill>
              <a:latin typeface="Helvetica" pitchFamily="2" charset="0"/>
              <a:ea typeface="Bodoni"/>
              <a:cs typeface="Bodoni"/>
              <a:sym typeface="Bodoni"/>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checkerboard(across)">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5"/>
          <p:cNvSpPr txBox="1">
            <a:spLocks noGrp="1"/>
          </p:cNvSpPr>
          <p:nvPr>
            <p:ph type="ctrTitle" idx="4294967295"/>
          </p:nvPr>
        </p:nvSpPr>
        <p:spPr>
          <a:xfrm>
            <a:off x="5486400" y="914400"/>
            <a:ext cx="18299080" cy="1100215"/>
          </a:xfrm>
          <a:prstGeom prst="rect">
            <a:avLst/>
          </a:prstGeom>
          <a:noFill/>
          <a:ln>
            <a:noFill/>
          </a:ln>
        </p:spPr>
        <p:txBody>
          <a:bodyPr spcFirstLastPara="1" wrap="square" lIns="50800" tIns="50800" rIns="50800" bIns="50800" anchor="t" anchorCtr="0">
            <a:noAutofit/>
          </a:bodyPr>
          <a:lstStyle/>
          <a:p>
            <a:pPr marL="0" marR="0" lvl="0" indent="0" algn="l" rtl="0">
              <a:lnSpc>
                <a:spcPct val="106111"/>
              </a:lnSpc>
              <a:spcBef>
                <a:spcPts val="0"/>
              </a:spcBef>
              <a:spcAft>
                <a:spcPts val="0"/>
              </a:spcAft>
              <a:buClr>
                <a:srgbClr val="313653"/>
              </a:buClr>
              <a:buSzPts val="7200"/>
              <a:buFont typeface="Bodoni"/>
              <a:buNone/>
            </a:pPr>
            <a:r>
              <a:rPr lang="en-US" sz="7200" b="1" i="0" u="none" strike="noStrike" cap="none" dirty="0">
                <a:solidFill>
                  <a:srgbClr val="000000"/>
                </a:solidFill>
                <a:latin typeface="+mj-lt"/>
                <a:ea typeface="Bodoni"/>
                <a:cs typeface="Bodoni"/>
                <a:sym typeface="Bodoni"/>
              </a:rPr>
              <a:t>Vision of Booker T. Washington</a:t>
            </a:r>
            <a:br>
              <a:rPr lang="en-US" sz="7200" b="1" i="0" u="none" strike="noStrike" cap="none" dirty="0">
                <a:solidFill>
                  <a:srgbClr val="313653"/>
                </a:solidFill>
                <a:latin typeface="Helvetica" pitchFamily="2" charset="0"/>
                <a:ea typeface="Bodoni"/>
                <a:cs typeface="Bodoni"/>
                <a:sym typeface="Bodoni"/>
              </a:rPr>
            </a:br>
            <a:endParaRPr sz="7200" b="1" i="0" u="none" strike="noStrike" cap="none" dirty="0">
              <a:solidFill>
                <a:srgbClr val="313653"/>
              </a:solidFill>
              <a:latin typeface="Helvetica" pitchFamily="2" charset="0"/>
              <a:ea typeface="Bodoni"/>
              <a:cs typeface="Bodoni"/>
              <a:sym typeface="Bodoni"/>
            </a:endParaRPr>
          </a:p>
        </p:txBody>
      </p:sp>
      <p:sp>
        <p:nvSpPr>
          <p:cNvPr id="93" name="Google Shape;93;p5"/>
          <p:cNvSpPr txBox="1"/>
          <p:nvPr/>
        </p:nvSpPr>
        <p:spPr>
          <a:xfrm>
            <a:off x="5486400" y="2144989"/>
            <a:ext cx="16714423"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4000" b="0" i="0" u="none" strike="noStrike" cap="none" dirty="0">
                <a:latin typeface="+mn-lt"/>
                <a:ea typeface="Lato"/>
                <a:cs typeface="Calibri" panose="020F0502020204030204" pitchFamily="34" charset="0"/>
                <a:sym typeface="Lato"/>
              </a:rPr>
              <a:t>As an educator, he </a:t>
            </a:r>
            <a:r>
              <a:rPr lang="en-US" sz="4000" dirty="0">
                <a:latin typeface="+mn-lt"/>
                <a:ea typeface="Lato"/>
                <a:cs typeface="Calibri" panose="020F0502020204030204" pitchFamily="34" charset="0"/>
                <a:sym typeface="Lato"/>
              </a:rPr>
              <a:t>had an important part</a:t>
            </a:r>
            <a:r>
              <a:rPr lang="en-US" sz="4000" b="0" i="0" u="none" strike="noStrike" cap="none" dirty="0">
                <a:latin typeface="+mn-lt"/>
                <a:ea typeface="Lato"/>
                <a:cs typeface="Calibri" panose="020F0502020204030204" pitchFamily="34" charset="0"/>
                <a:sym typeface="Lato"/>
              </a:rPr>
              <a:t> in transforming Tuskegee Normal and Industrial Institute into Tuskegee University </a:t>
            </a:r>
            <a:r>
              <a:rPr lang="en-US" sz="4000" dirty="0">
                <a:highlight>
                  <a:srgbClr val="FFFFFF"/>
                </a:highlight>
                <a:latin typeface="+mn-lt"/>
                <a:ea typeface="Lato"/>
                <a:cs typeface="Calibri" panose="020F0502020204030204" pitchFamily="34" charset="0"/>
                <a:sym typeface="Lato"/>
              </a:rPr>
              <a:t>— perhaps the most famous, well-funded, and influential Black research facility of its era.</a:t>
            </a:r>
            <a:endParaRPr sz="4000" dirty="0">
              <a:highlight>
                <a:srgbClr val="FFFFFF"/>
              </a:highlight>
              <a:latin typeface="+mn-lt"/>
              <a:ea typeface="Lato"/>
              <a:cs typeface="Calibri" panose="020F0502020204030204" pitchFamily="34" charset="0"/>
              <a:sym typeface="Lato"/>
            </a:endParaRPr>
          </a:p>
          <a:p>
            <a:pPr marL="0" marR="0" lvl="0" indent="0" algn="l" rtl="0">
              <a:lnSpc>
                <a:spcPct val="100000"/>
              </a:lnSpc>
              <a:spcBef>
                <a:spcPts val="0"/>
              </a:spcBef>
              <a:spcAft>
                <a:spcPts val="0"/>
              </a:spcAft>
              <a:buClr>
                <a:srgbClr val="AE4844"/>
              </a:buClr>
              <a:buSzPts val="3600"/>
              <a:buFont typeface="Lato"/>
              <a:buNone/>
            </a:pPr>
            <a:endParaRPr sz="1800" dirty="0">
              <a:latin typeface="+mn-lt"/>
              <a:ea typeface="Lato"/>
              <a:cs typeface="Calibri" panose="020F0502020204030204" pitchFamily="34" charset="0"/>
              <a:sym typeface="Lato"/>
            </a:endParaRPr>
          </a:p>
          <a:p>
            <a:pPr marL="0" marR="0" lvl="0" indent="0" algn="l" rtl="0">
              <a:lnSpc>
                <a:spcPct val="100000"/>
              </a:lnSpc>
              <a:spcBef>
                <a:spcPts val="0"/>
              </a:spcBef>
              <a:spcAft>
                <a:spcPts val="0"/>
              </a:spcAft>
              <a:buClr>
                <a:srgbClr val="AE4844"/>
              </a:buClr>
              <a:buSzPts val="3600"/>
              <a:buFont typeface="Lato"/>
              <a:buNone/>
            </a:pPr>
            <a:r>
              <a:rPr lang="en-US" sz="4000" b="0" i="0" u="none" strike="noStrike" cap="none" dirty="0">
                <a:latin typeface="+mn-lt"/>
                <a:ea typeface="Lato"/>
                <a:cs typeface="Calibri" panose="020F0502020204030204" pitchFamily="34" charset="0"/>
                <a:sym typeface="Lato"/>
              </a:rPr>
              <a:t>Washington </a:t>
            </a:r>
            <a:r>
              <a:rPr lang="en-US" sz="4000" dirty="0">
                <a:latin typeface="+mn-lt"/>
                <a:ea typeface="Lato"/>
                <a:cs typeface="Calibri" panose="020F0502020204030204" pitchFamily="34" charset="0"/>
                <a:sym typeface="Lato"/>
              </a:rPr>
              <a:t>focused</a:t>
            </a:r>
            <a:r>
              <a:rPr lang="en-US" sz="4000" b="0" i="0" u="none" strike="noStrike" cap="none" dirty="0">
                <a:latin typeface="+mn-lt"/>
                <a:ea typeface="Lato"/>
                <a:cs typeface="Calibri" panose="020F0502020204030204" pitchFamily="34" charset="0"/>
                <a:sym typeface="Lato"/>
              </a:rPr>
              <a:t> </a:t>
            </a:r>
            <a:r>
              <a:rPr lang="en-US" sz="4000" dirty="0">
                <a:latin typeface="+mn-lt"/>
                <a:ea typeface="Lato"/>
                <a:cs typeface="Calibri" panose="020F0502020204030204" pitchFamily="34" charset="0"/>
                <a:sym typeface="Lato"/>
              </a:rPr>
              <a:t>on</a:t>
            </a:r>
            <a:r>
              <a:rPr lang="en-US" sz="4000" b="0" i="0" u="none" strike="noStrike" cap="none" dirty="0">
                <a:latin typeface="+mn-lt"/>
                <a:ea typeface="Lato"/>
                <a:cs typeface="Calibri" panose="020F0502020204030204" pitchFamily="34" charset="0"/>
                <a:sym typeface="Lato"/>
              </a:rPr>
              <a:t> </a:t>
            </a:r>
            <a:r>
              <a:rPr lang="en-US" sz="4000" dirty="0">
                <a:latin typeface="+mn-lt"/>
                <a:ea typeface="Lato"/>
                <a:cs typeface="Calibri" panose="020F0502020204030204" pitchFamily="34" charset="0"/>
                <a:sym typeface="Lato"/>
              </a:rPr>
              <a:t>making sure</a:t>
            </a:r>
            <a:r>
              <a:rPr lang="en-US" sz="4000" b="0" i="0" u="none" strike="noStrike" cap="none" dirty="0">
                <a:latin typeface="+mn-lt"/>
                <a:ea typeface="Lato"/>
                <a:cs typeface="Calibri" panose="020F0502020204030204" pitchFamily="34" charset="0"/>
                <a:sym typeface="Lato"/>
              </a:rPr>
              <a:t> Black Americans</a:t>
            </a:r>
            <a:r>
              <a:rPr lang="en-US" sz="4000" dirty="0">
                <a:latin typeface="+mn-lt"/>
                <a:ea typeface="Lato"/>
                <a:cs typeface="Calibri" panose="020F0502020204030204" pitchFamily="34" charset="0"/>
                <a:sym typeface="Lato"/>
              </a:rPr>
              <a:t> had the opportunity to get a good education.</a:t>
            </a:r>
            <a:endParaRPr sz="4000" b="0" i="0" u="none" strike="noStrike" cap="none" dirty="0">
              <a:latin typeface="+mn-lt"/>
              <a:ea typeface="Lato Light"/>
              <a:cs typeface="Calibri" panose="020F0502020204030204" pitchFamily="34" charset="0"/>
              <a:sym typeface="Lato Light"/>
            </a:endParaRPr>
          </a:p>
          <a:p>
            <a:pPr marL="0" marR="0" lvl="0" indent="0" algn="l" rtl="0">
              <a:lnSpc>
                <a:spcPct val="100000"/>
              </a:lnSpc>
              <a:spcBef>
                <a:spcPts val="0"/>
              </a:spcBef>
              <a:spcAft>
                <a:spcPts val="0"/>
              </a:spcAft>
              <a:buClr>
                <a:srgbClr val="AE4844"/>
              </a:buClr>
              <a:buSzPts val="3000"/>
              <a:buFont typeface="Lato Light"/>
              <a:buNone/>
            </a:pPr>
            <a:endParaRPr sz="3000" b="0" i="0" u="none" strike="noStrike" cap="none" dirty="0">
              <a:solidFill>
                <a:srgbClr val="AE4844"/>
              </a:solidFill>
              <a:latin typeface="Lato Light"/>
              <a:ea typeface="Lato Light"/>
              <a:cs typeface="Lato Light"/>
              <a:sym typeface="Lato Light"/>
            </a:endParaRPr>
          </a:p>
        </p:txBody>
      </p:sp>
      <p:pic>
        <p:nvPicPr>
          <p:cNvPr id="94" name="Google Shape;94;p5" descr="A vintage photo of a group of people in uniform&#10;&#10;Description automatically generated"/>
          <p:cNvPicPr preferRelativeResize="0"/>
          <p:nvPr/>
        </p:nvPicPr>
        <p:blipFill rotWithShape="1">
          <a:blip r:embed="rId3">
            <a:alphaModFix/>
          </a:blip>
          <a:srcRect l="5779"/>
          <a:stretch/>
        </p:blipFill>
        <p:spPr>
          <a:xfrm>
            <a:off x="5486400" y="6033007"/>
            <a:ext cx="10550602" cy="6298714"/>
          </a:xfrm>
          <a:prstGeom prst="rect">
            <a:avLst/>
          </a:prstGeom>
          <a:noFill/>
          <a:ln>
            <a:noFill/>
          </a:ln>
          <a:effectLst>
            <a:softEdge rad="50800"/>
          </a:effectLst>
        </p:spPr>
      </p:pic>
      <p:sp>
        <p:nvSpPr>
          <p:cNvPr id="95" name="Google Shape;95;p5"/>
          <p:cNvSpPr txBox="1"/>
          <p:nvPr/>
        </p:nvSpPr>
        <p:spPr>
          <a:xfrm>
            <a:off x="13843611" y="6750929"/>
            <a:ext cx="9052775" cy="4862870"/>
          </a:xfrm>
          <a:prstGeom prst="rect">
            <a:avLst/>
          </a:prstGeom>
          <a:solidFill>
            <a:schemeClr val="lt1"/>
          </a:solidFill>
          <a:ln>
            <a:noFill/>
          </a:ln>
        </p:spPr>
        <p:txBody>
          <a:bodyPr spcFirstLastPara="1" wrap="square" lIns="274320" tIns="274320" rIns="274320" bIns="274320" anchor="t" anchorCtr="0">
            <a:spAutoFit/>
          </a:bodyPr>
          <a:lstStyle>
            <a:defPPr marR="0" lvl="0" algn="l" rtl="0">
              <a:lnSpc>
                <a:spcPct val="100000"/>
              </a:lnSpc>
              <a:spcBef>
                <a:spcPts val="0"/>
              </a:spcBef>
              <a:spcAft>
                <a:spcPts val="0"/>
              </a:spcAft>
              <a:defRPr/>
            </a:defPPr>
            <a:lvl1pPr algn="ctr">
              <a:defRPr sz="4000" b="1">
                <a:solidFill>
                  <a:schemeClr val="tx1"/>
                </a:solidFill>
                <a:highlight>
                  <a:srgbClr val="AE4844"/>
                </a:highlight>
                <a:latin typeface="+mn-lt"/>
              </a:defRPr>
            </a:lvl1pPr>
          </a:lstStyle>
          <a:p>
            <a:r>
              <a:rPr lang="en-US" dirty="0"/>
              <a:t>Hampton and Tuskegee are two of America’s historically Black colleges and universities (HBCUs).  Do you know of any other HBCUs?  </a:t>
            </a:r>
            <a:endParaRPr dirty="0"/>
          </a:p>
          <a:p>
            <a:endParaRPr dirty="0"/>
          </a:p>
          <a:p>
            <a:r>
              <a:rPr lang="en-US" dirty="0"/>
              <a:t>Why are HBCUs an important part of American history and culture? </a:t>
            </a:r>
            <a:endParaRPr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additive="base">
                                        <p:cTn id="7" dur="500" fill="hold"/>
                                        <p:tgtEl>
                                          <p:spTgt spid="95"/>
                                        </p:tgtEl>
                                        <p:attrNameLst>
                                          <p:attrName>ppt_x</p:attrName>
                                        </p:attrNameLst>
                                      </p:cBhvr>
                                      <p:tavLst>
                                        <p:tav tm="0">
                                          <p:val>
                                            <p:strVal val="#ppt_x"/>
                                          </p:val>
                                        </p:tav>
                                        <p:tav tm="100000">
                                          <p:val>
                                            <p:strVal val="#ppt_x"/>
                                          </p:val>
                                        </p:tav>
                                      </p:tavLst>
                                    </p:anim>
                                    <p:anim calcmode="lin" valueType="num">
                                      <p:cBhvr additive="base">
                                        <p:cTn id="8" dur="500" fill="hold"/>
                                        <p:tgtEl>
                                          <p:spTgt spid="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pic>
        <p:nvPicPr>
          <p:cNvPr id="102" name="Google Shape;102;p6" descr="An old photo of a person&#10;&#10;Description automatically generated"/>
          <p:cNvPicPr preferRelativeResize="0"/>
          <p:nvPr/>
        </p:nvPicPr>
        <p:blipFill rotWithShape="1">
          <a:blip r:embed="rId3">
            <a:alphaModFix/>
          </a:blip>
          <a:srcRect l="38871"/>
          <a:stretch/>
        </p:blipFill>
        <p:spPr>
          <a:xfrm>
            <a:off x="17945100" y="7223760"/>
            <a:ext cx="5240278" cy="6019800"/>
          </a:xfrm>
          <a:prstGeom prst="rect">
            <a:avLst/>
          </a:prstGeom>
          <a:noFill/>
          <a:ln>
            <a:noFill/>
          </a:ln>
        </p:spPr>
      </p:pic>
      <p:sp>
        <p:nvSpPr>
          <p:cNvPr id="101" name="Google Shape;101;p6"/>
          <p:cNvSpPr txBox="1"/>
          <p:nvPr/>
        </p:nvSpPr>
        <p:spPr>
          <a:xfrm>
            <a:off x="5486400" y="2471602"/>
            <a:ext cx="16872123" cy="176271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4000" b="0" i="0" u="none" strike="noStrike" cap="none" dirty="0">
                <a:latin typeface="+mn-lt"/>
                <a:ea typeface="Lato"/>
                <a:cs typeface="Calibri" panose="020F0502020204030204" pitchFamily="34" charset="0"/>
                <a:sym typeface="Lato"/>
              </a:rPr>
              <a:t>In the segregated South of the early 1900s, Black children often received their education in churches and lodge halls because local White governments refused to </a:t>
            </a:r>
            <a:r>
              <a:rPr lang="en-US" sz="4000" dirty="0">
                <a:latin typeface="+mn-lt"/>
                <a:ea typeface="Lato"/>
                <a:cs typeface="Calibri" panose="020F0502020204030204" pitchFamily="34" charset="0"/>
                <a:sym typeface="Lato"/>
              </a:rPr>
              <a:t>spend money on </a:t>
            </a:r>
            <a:r>
              <a:rPr lang="en-US" sz="4000" b="0" i="0" u="none" strike="noStrike" cap="none" dirty="0">
                <a:latin typeface="+mn-lt"/>
                <a:ea typeface="Lato"/>
                <a:cs typeface="Calibri" panose="020F0502020204030204" pitchFamily="34" charset="0"/>
                <a:sym typeface="Lato"/>
              </a:rPr>
              <a:t>schools for Blacks. </a:t>
            </a:r>
            <a:endParaRPr sz="4000" dirty="0">
              <a:latin typeface="+mn-lt"/>
              <a:cs typeface="Calibri" panose="020F0502020204030204" pitchFamily="34" charset="0"/>
            </a:endParaRPr>
          </a:p>
          <a:p>
            <a:pPr marL="0" marR="0" lvl="0" indent="0" algn="l" rtl="0">
              <a:lnSpc>
                <a:spcPct val="100000"/>
              </a:lnSpc>
              <a:spcBef>
                <a:spcPts val="0"/>
              </a:spcBef>
              <a:spcAft>
                <a:spcPts val="0"/>
              </a:spcAft>
              <a:buClr>
                <a:srgbClr val="AE4844"/>
              </a:buClr>
              <a:buSzPts val="3600"/>
              <a:buFont typeface="Lato Light"/>
              <a:buNone/>
            </a:pPr>
            <a:endParaRPr sz="4000" b="0" i="0" u="none" strike="noStrike" cap="none" dirty="0">
              <a:latin typeface="+mn-lt"/>
              <a:ea typeface="Lato"/>
              <a:cs typeface="Calibri" panose="020F0502020204030204" pitchFamily="34" charset="0"/>
              <a:sym typeface="Lato"/>
            </a:endParaRPr>
          </a:p>
          <a:p>
            <a:pPr marL="0" marR="0" lvl="0" indent="0" algn="l" rtl="0">
              <a:lnSpc>
                <a:spcPct val="100000"/>
              </a:lnSpc>
              <a:spcBef>
                <a:spcPts val="0"/>
              </a:spcBef>
              <a:spcAft>
                <a:spcPts val="0"/>
              </a:spcAft>
              <a:buClr>
                <a:srgbClr val="AE4844"/>
              </a:buClr>
              <a:buSzPts val="3600"/>
              <a:buFont typeface="Lato"/>
              <a:buNone/>
            </a:pPr>
            <a:r>
              <a:rPr lang="en-US" sz="4000" b="0" i="0" u="none" strike="noStrike" cap="none" dirty="0">
                <a:latin typeface="+mn-lt"/>
                <a:ea typeface="Lato"/>
                <a:cs typeface="Calibri" panose="020F0502020204030204" pitchFamily="34" charset="0"/>
                <a:sym typeface="Lato"/>
              </a:rPr>
              <a:t>Having </a:t>
            </a:r>
            <a:r>
              <a:rPr lang="en-US" sz="4000" dirty="0">
                <a:latin typeface="+mn-lt"/>
                <a:ea typeface="Lato"/>
                <a:cs typeface="Calibri" panose="020F0502020204030204" pitchFamily="34" charset="0"/>
                <a:sym typeface="Lato"/>
              </a:rPr>
              <a:t>seen</a:t>
            </a:r>
            <a:r>
              <a:rPr lang="en-US" sz="4000" b="0" i="0" u="none" strike="noStrike" cap="none" dirty="0">
                <a:latin typeface="+mn-lt"/>
                <a:ea typeface="Lato"/>
                <a:cs typeface="Calibri" panose="020F0502020204030204" pitchFamily="34" charset="0"/>
                <a:sym typeface="Lato"/>
              </a:rPr>
              <a:t> </a:t>
            </a:r>
            <a:r>
              <a:rPr lang="en-US" sz="4000" dirty="0">
                <a:latin typeface="+mn-lt"/>
                <a:ea typeface="Lato"/>
                <a:cs typeface="Calibri" panose="020F0502020204030204" pitchFamily="34" charset="0"/>
                <a:sym typeface="Lato"/>
              </a:rPr>
              <a:t>the differences in education and opportunity for blacks,</a:t>
            </a:r>
            <a:r>
              <a:rPr lang="en-US" sz="4000" b="0" i="0" u="none" strike="noStrike" cap="none" dirty="0">
                <a:latin typeface="+mn-lt"/>
                <a:ea typeface="Lato"/>
                <a:cs typeface="Calibri" panose="020F0502020204030204" pitchFamily="34" charset="0"/>
                <a:sym typeface="Lato"/>
              </a:rPr>
              <a:t> Washington dreamed of a school-building project for Black communities that could help begin to lift them out of poverty. </a:t>
            </a:r>
            <a:endParaRPr sz="4000" dirty="0">
              <a:latin typeface="+mn-lt"/>
              <a:cs typeface="Calibri" panose="020F0502020204030204" pitchFamily="34" charset="0"/>
            </a:endParaRPr>
          </a:p>
          <a:p>
            <a:pPr marL="0" marR="0" lvl="0" indent="0" algn="l" rtl="0">
              <a:lnSpc>
                <a:spcPct val="100000"/>
              </a:lnSpc>
              <a:spcBef>
                <a:spcPts val="0"/>
              </a:spcBef>
              <a:spcAft>
                <a:spcPts val="0"/>
              </a:spcAft>
              <a:buClr>
                <a:srgbClr val="AE4844"/>
              </a:buClr>
              <a:buSzPts val="3600"/>
              <a:buFont typeface="Lato"/>
              <a:buNone/>
            </a:pPr>
            <a:br>
              <a:rPr lang="en-US" sz="4000" b="0" i="0" u="none" strike="noStrike" cap="none" dirty="0">
                <a:latin typeface="+mn-lt"/>
                <a:ea typeface="Lato"/>
                <a:cs typeface="Calibri" panose="020F0502020204030204" pitchFamily="34" charset="0"/>
                <a:sym typeface="Lato"/>
              </a:rPr>
            </a:br>
            <a:r>
              <a:rPr lang="en-US" sz="4000" b="0" i="0" u="none" strike="noStrike" cap="none" dirty="0">
                <a:latin typeface="+mn-lt"/>
                <a:ea typeface="Lato"/>
                <a:cs typeface="Calibri" panose="020F0502020204030204" pitchFamily="34" charset="0"/>
                <a:sym typeface="Lato"/>
              </a:rPr>
              <a:t>Washington dreamed of </a:t>
            </a:r>
            <a:r>
              <a:rPr lang="en-US" sz="4000" dirty="0">
                <a:latin typeface="+mn-lt"/>
                <a:ea typeface="Lato"/>
                <a:cs typeface="Calibri" panose="020F0502020204030204" pitchFamily="34" charset="0"/>
                <a:sym typeface="Lato"/>
              </a:rPr>
              <a:t>building </a:t>
            </a:r>
            <a:r>
              <a:rPr lang="en-US" sz="4000" b="0" i="0" u="none" strike="noStrike" cap="none" dirty="0">
                <a:latin typeface="+mn-lt"/>
                <a:ea typeface="Lato"/>
                <a:cs typeface="Calibri" panose="020F0502020204030204" pitchFamily="34" charset="0"/>
                <a:sym typeface="Lato"/>
              </a:rPr>
              <a:t>high-</a:t>
            </a:r>
            <a:endParaRPr sz="4000" dirty="0">
              <a:latin typeface="+mn-lt"/>
              <a:cs typeface="Calibri" panose="020F0502020204030204" pitchFamily="34" charset="0"/>
            </a:endParaRPr>
          </a:p>
          <a:p>
            <a:pPr marL="0" marR="0" lvl="0" indent="0" algn="l" rtl="0">
              <a:lnSpc>
                <a:spcPct val="100000"/>
              </a:lnSpc>
              <a:spcBef>
                <a:spcPts val="0"/>
              </a:spcBef>
              <a:spcAft>
                <a:spcPts val="0"/>
              </a:spcAft>
              <a:buClr>
                <a:srgbClr val="AE4844"/>
              </a:buClr>
              <a:buSzPts val="3600"/>
              <a:buFont typeface="Lato"/>
              <a:buNone/>
            </a:pPr>
            <a:r>
              <a:rPr lang="en-US" sz="4000" b="0" i="0" u="none" strike="noStrike" cap="none" dirty="0">
                <a:latin typeface="+mn-lt"/>
                <a:ea typeface="Lato"/>
                <a:cs typeface="Calibri" panose="020F0502020204030204" pitchFamily="34" charset="0"/>
                <a:sym typeface="Lato"/>
              </a:rPr>
              <a:t>quality schoolhouses that the surrounding Black </a:t>
            </a:r>
            <a:br>
              <a:rPr lang="en-US" sz="4000" b="0" i="0" u="none" strike="noStrike" cap="none" dirty="0">
                <a:latin typeface="+mn-lt"/>
                <a:ea typeface="Lato"/>
                <a:cs typeface="Calibri" panose="020F0502020204030204" pitchFamily="34" charset="0"/>
                <a:sym typeface="Lato"/>
              </a:rPr>
            </a:br>
            <a:r>
              <a:rPr lang="en-US" sz="4000" b="0" i="0" u="none" strike="noStrike" cap="none" dirty="0">
                <a:latin typeface="+mn-lt"/>
                <a:ea typeface="Lato"/>
                <a:cs typeface="Calibri" panose="020F0502020204030204" pitchFamily="34" charset="0"/>
                <a:sym typeface="Lato"/>
              </a:rPr>
              <a:t>communities</a:t>
            </a:r>
            <a:r>
              <a:rPr lang="en-US" sz="4000" dirty="0">
                <a:latin typeface="+mn-lt"/>
                <a:ea typeface="Lato"/>
                <a:cs typeface="Calibri" panose="020F0502020204030204" pitchFamily="34" charset="0"/>
                <a:sym typeface="Lato"/>
              </a:rPr>
              <a:t> would support not only with their</a:t>
            </a:r>
            <a:endParaRPr sz="4000" dirty="0">
              <a:latin typeface="+mn-lt"/>
              <a:ea typeface="Lato"/>
              <a:cs typeface="Calibri" panose="020F0502020204030204" pitchFamily="34" charset="0"/>
              <a:sym typeface="Lato"/>
            </a:endParaRPr>
          </a:p>
          <a:p>
            <a:pPr marL="0" marR="0" lvl="0" indent="0" algn="l" rtl="0">
              <a:lnSpc>
                <a:spcPct val="100000"/>
              </a:lnSpc>
              <a:spcBef>
                <a:spcPts val="0"/>
              </a:spcBef>
              <a:spcAft>
                <a:spcPts val="0"/>
              </a:spcAft>
              <a:buClr>
                <a:srgbClr val="AE4844"/>
              </a:buClr>
              <a:buSzPts val="3600"/>
              <a:buFont typeface="Lato"/>
              <a:buNone/>
            </a:pPr>
            <a:r>
              <a:rPr lang="en-US" sz="4000" dirty="0">
                <a:latin typeface="+mn-lt"/>
                <a:ea typeface="Lato"/>
                <a:cs typeface="Calibri" panose="020F0502020204030204" pitchFamily="34" charset="0"/>
                <a:sym typeface="Lato"/>
              </a:rPr>
              <a:t>money, but with their time and energy.</a:t>
            </a:r>
            <a:endParaRPr sz="4000" dirty="0">
              <a:latin typeface="+mn-lt"/>
              <a:ea typeface="Lato"/>
              <a:cs typeface="Calibri" panose="020F0502020204030204" pitchFamily="34" charset="0"/>
              <a:sym typeface="Lato"/>
            </a:endParaRPr>
          </a:p>
        </p:txBody>
      </p:sp>
      <p:sp>
        <p:nvSpPr>
          <p:cNvPr id="5" name="Google Shape;92;p5">
            <a:extLst>
              <a:ext uri="{FF2B5EF4-FFF2-40B4-BE49-F238E27FC236}">
                <a16:creationId xmlns:a16="http://schemas.microsoft.com/office/drawing/2014/main" id="{B68F297D-7DC0-442C-9346-39C61E44789B}"/>
              </a:ext>
            </a:extLst>
          </p:cNvPr>
          <p:cNvSpPr txBox="1">
            <a:spLocks/>
          </p:cNvSpPr>
          <p:nvPr/>
        </p:nvSpPr>
        <p:spPr>
          <a:xfrm>
            <a:off x="5486400" y="914400"/>
            <a:ext cx="18299080" cy="1100215"/>
          </a:xfrm>
          <a:prstGeom prst="rect">
            <a:avLst/>
          </a:prstGeom>
          <a:noFill/>
          <a:ln>
            <a:noFill/>
          </a:ln>
        </p:spPr>
        <p:txBody>
          <a:bodyPr spcFirstLastPara="1" wrap="square" lIns="50800" tIns="50800" rIns="50800" bIns="50800" anchor="t" anchorCtr="0">
            <a:noAutofit/>
          </a:bodyPr>
          <a:lstStyle>
            <a:defPPr marR="0" lvl="0" algn="l" rtl="0">
              <a:lnSpc>
                <a:spcPct val="100000"/>
              </a:lnSpc>
              <a:spcBef>
                <a:spcPts val="0"/>
              </a:spcBef>
              <a:spcAft>
                <a:spcPts val="0"/>
              </a:spcAft>
            </a:defPPr>
            <a:lvl1pPr marR="0" lvl="0"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1pPr>
            <a:lvl2pPr marR="0" lvl="1"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2pPr>
            <a:lvl3pPr marR="0" lvl="2"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3pPr>
            <a:lvl4pPr marR="0" lvl="3"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4pPr>
            <a:lvl5pPr marR="0" lvl="4"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5pPr>
            <a:lvl6pPr marR="0" lvl="5"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6pPr>
            <a:lvl7pPr marR="0" lvl="6"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7pPr>
            <a:lvl8pPr marR="0" lvl="7"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8pPr>
            <a:lvl9pPr marR="0" lvl="8"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9pPr>
          </a:lstStyle>
          <a:p>
            <a:pPr>
              <a:lnSpc>
                <a:spcPct val="106111"/>
              </a:lnSpc>
              <a:buClr>
                <a:srgbClr val="313653"/>
              </a:buClr>
              <a:buSzPts val="7200"/>
              <a:buFont typeface="Bodoni"/>
              <a:buNone/>
            </a:pPr>
            <a:r>
              <a:rPr lang="en-US" sz="7200" b="1">
                <a:solidFill>
                  <a:srgbClr val="000000"/>
                </a:solidFill>
                <a:latin typeface="+mj-lt"/>
                <a:ea typeface="Bodoni"/>
                <a:cs typeface="Bodoni"/>
                <a:sym typeface="Bodoni"/>
              </a:rPr>
              <a:t>Vision of Booker T. Washington</a:t>
            </a:r>
            <a:br>
              <a:rPr lang="en-US" sz="7200" b="1">
                <a:solidFill>
                  <a:srgbClr val="313653"/>
                </a:solidFill>
                <a:latin typeface="Helvetica" pitchFamily="2" charset="0"/>
                <a:ea typeface="Bodoni"/>
                <a:cs typeface="Bodoni"/>
                <a:sym typeface="Bodoni"/>
              </a:rPr>
            </a:br>
            <a:endParaRPr lang="en-US" sz="7200" b="1" dirty="0">
              <a:solidFill>
                <a:srgbClr val="313653"/>
              </a:solidFill>
              <a:latin typeface="Helvetica" pitchFamily="2" charset="0"/>
              <a:ea typeface="Bodoni"/>
              <a:cs typeface="Bodoni"/>
              <a:sym typeface="Bodoni"/>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1">
                                            <p:txEl>
                                              <p:pRg st="3" end="3"/>
                                            </p:txEl>
                                          </p:spTgt>
                                        </p:tgtEl>
                                        <p:attrNameLst>
                                          <p:attrName>style.visibility</p:attrName>
                                        </p:attrNameLst>
                                      </p:cBhvr>
                                      <p:to>
                                        <p:strVal val="visible"/>
                                      </p:to>
                                    </p:set>
                                    <p:animEffect transition="in" filter="fade">
                                      <p:cBhvr>
                                        <p:cTn id="7" dur="500"/>
                                        <p:tgtEl>
                                          <p:spTgt spid="101">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1">
                                            <p:txEl>
                                              <p:pRg st="4" end="4"/>
                                            </p:txEl>
                                          </p:spTgt>
                                        </p:tgtEl>
                                        <p:attrNameLst>
                                          <p:attrName>style.visibility</p:attrName>
                                        </p:attrNameLst>
                                      </p:cBhvr>
                                      <p:to>
                                        <p:strVal val="visible"/>
                                      </p:to>
                                    </p:set>
                                    <p:animEffect transition="in" filter="fade">
                                      <p:cBhvr>
                                        <p:cTn id="10" dur="500"/>
                                        <p:tgtEl>
                                          <p:spTgt spid="101">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01">
                                            <p:txEl>
                                              <p:pRg st="5" end="5"/>
                                            </p:txEl>
                                          </p:spTgt>
                                        </p:tgtEl>
                                        <p:attrNameLst>
                                          <p:attrName>style.visibility</p:attrName>
                                        </p:attrNameLst>
                                      </p:cBhvr>
                                      <p:to>
                                        <p:strVal val="visible"/>
                                      </p:to>
                                    </p:set>
                                    <p:animEffect transition="in" filter="fade">
                                      <p:cBhvr>
                                        <p:cTn id="13" dur="500"/>
                                        <p:tgtEl>
                                          <p:spTgt spid="10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7"/>
          <p:cNvSpPr txBox="1">
            <a:spLocks noGrp="1"/>
          </p:cNvSpPr>
          <p:nvPr>
            <p:ph type="ctrTitle" idx="4294967295"/>
          </p:nvPr>
        </p:nvSpPr>
        <p:spPr>
          <a:xfrm>
            <a:off x="5486400" y="914400"/>
            <a:ext cx="18299080" cy="1100215"/>
          </a:xfrm>
          <a:prstGeom prst="rect">
            <a:avLst/>
          </a:prstGeom>
          <a:noFill/>
          <a:ln>
            <a:noFill/>
          </a:ln>
        </p:spPr>
        <p:txBody>
          <a:bodyPr spcFirstLastPara="1" wrap="square" lIns="50800" tIns="50800" rIns="50800" bIns="50800" anchor="t" anchorCtr="0">
            <a:noAutofit/>
          </a:bodyPr>
          <a:lstStyle/>
          <a:p>
            <a:pPr marL="0" marR="0" lvl="0" indent="0" algn="l" rtl="0">
              <a:lnSpc>
                <a:spcPct val="106111"/>
              </a:lnSpc>
              <a:spcBef>
                <a:spcPts val="0"/>
              </a:spcBef>
              <a:spcAft>
                <a:spcPts val="0"/>
              </a:spcAft>
              <a:buClr>
                <a:srgbClr val="313653"/>
              </a:buClr>
              <a:buSzPts val="7200"/>
              <a:buFont typeface="Bodoni"/>
              <a:buNone/>
            </a:pPr>
            <a:r>
              <a:rPr lang="en-US" sz="7200" b="1" dirty="0">
                <a:solidFill>
                  <a:srgbClr val="000000"/>
                </a:solidFill>
                <a:latin typeface="+mj-lt"/>
                <a:ea typeface="Bodoni"/>
                <a:cs typeface="Bodoni"/>
                <a:sym typeface="Bodoni"/>
              </a:rPr>
              <a:t>Working Together</a:t>
            </a:r>
            <a:endParaRPr lang="en-US" sz="7000" b="1" i="0" u="none" strike="noStrike" cap="none" dirty="0">
              <a:solidFill>
                <a:srgbClr val="000000"/>
              </a:solidFill>
              <a:latin typeface="+mj-lt"/>
              <a:ea typeface="Bodoni"/>
              <a:cs typeface="Bodoni"/>
              <a:sym typeface="Bodoni"/>
            </a:endParaRPr>
          </a:p>
        </p:txBody>
      </p:sp>
      <p:sp>
        <p:nvSpPr>
          <p:cNvPr id="108" name="Google Shape;108;p7"/>
          <p:cNvSpPr txBox="1"/>
          <p:nvPr/>
        </p:nvSpPr>
        <p:spPr>
          <a:xfrm>
            <a:off x="5486400" y="2296740"/>
            <a:ext cx="18032937" cy="1762800"/>
          </a:xfrm>
          <a:prstGeom prst="rect">
            <a:avLst/>
          </a:prstGeom>
          <a:noFill/>
          <a:ln>
            <a:noFill/>
          </a:ln>
        </p:spPr>
        <p:txBody>
          <a:bodyPr spcFirstLastPara="1" wrap="square" lIns="50800" tIns="50800" rIns="50800" bIns="50800" anchor="t" anchorCtr="0">
            <a:noAutofit/>
          </a:bodyPr>
          <a:lstStyle/>
          <a:p>
            <a:pPr marL="0" marR="0" lvl="0" indent="0" algn="l" rtl="0">
              <a:lnSpc>
                <a:spcPct val="115000"/>
              </a:lnSpc>
              <a:spcBef>
                <a:spcPts val="0"/>
              </a:spcBef>
              <a:spcAft>
                <a:spcPts val="0"/>
              </a:spcAft>
              <a:buClr>
                <a:srgbClr val="AE4844"/>
              </a:buClr>
              <a:buSzPts val="3600"/>
              <a:buFont typeface="Lato"/>
              <a:buNone/>
            </a:pPr>
            <a:r>
              <a:rPr lang="en-US" sz="4000" b="0" i="0" u="none" strike="noStrike" cap="none" dirty="0">
                <a:latin typeface="+mn-lt"/>
                <a:ea typeface="Lato"/>
                <a:cs typeface="Calibri" panose="020F0502020204030204" pitchFamily="34" charset="0"/>
                <a:sym typeface="Lato"/>
              </a:rPr>
              <a:t>In 1912, Washington presented his ideas to Julius Rosenwald, a wealthy American </a:t>
            </a:r>
            <a:r>
              <a:rPr lang="en-US" sz="4000" b="1" i="0" u="none" strike="noStrike" cap="none" dirty="0">
                <a:latin typeface="+mn-lt"/>
                <a:ea typeface="Lato"/>
                <a:cs typeface="Calibri" panose="020F0502020204030204" pitchFamily="34" charset="0"/>
                <a:sym typeface="Lato"/>
              </a:rPr>
              <a:t>philanthropist</a:t>
            </a:r>
            <a:r>
              <a:rPr lang="en-US" sz="4000" b="0" i="0" u="none" strike="noStrike" cap="none" dirty="0">
                <a:latin typeface="+mn-lt"/>
                <a:ea typeface="Lato"/>
                <a:cs typeface="Calibri" panose="020F0502020204030204" pitchFamily="34" charset="0"/>
                <a:sym typeface="Lato"/>
              </a:rPr>
              <a:t> who was already a member of Tuskegee’s board of trustees and well-known for working on problems related to racial inequality. </a:t>
            </a:r>
            <a:endParaRPr sz="4000" b="0" i="0" u="none" strike="noStrike" cap="none" dirty="0">
              <a:latin typeface="+mn-lt"/>
              <a:ea typeface="Lato"/>
              <a:cs typeface="Calibri" panose="020F0502020204030204" pitchFamily="34" charset="0"/>
              <a:sym typeface="Lato"/>
            </a:endParaRPr>
          </a:p>
          <a:p>
            <a:pPr marL="0" marR="0" lvl="0" indent="0" algn="l" rtl="0">
              <a:lnSpc>
                <a:spcPct val="115000"/>
              </a:lnSpc>
              <a:spcBef>
                <a:spcPts val="0"/>
              </a:spcBef>
              <a:spcAft>
                <a:spcPts val="0"/>
              </a:spcAft>
              <a:buClr>
                <a:srgbClr val="AE4844"/>
              </a:buClr>
              <a:buSzPts val="3600"/>
              <a:buFont typeface="Lato"/>
              <a:buNone/>
            </a:pPr>
            <a:endParaRPr sz="1800" dirty="0">
              <a:latin typeface="+mn-lt"/>
              <a:ea typeface="Lato"/>
              <a:cs typeface="Calibri" panose="020F0502020204030204" pitchFamily="34" charset="0"/>
              <a:sym typeface="Lato"/>
            </a:endParaRPr>
          </a:p>
          <a:p>
            <a:pPr marL="0" lvl="0" indent="0" algn="l" rtl="0">
              <a:lnSpc>
                <a:spcPct val="115000"/>
              </a:lnSpc>
              <a:spcBef>
                <a:spcPts val="0"/>
              </a:spcBef>
              <a:spcAft>
                <a:spcPts val="0"/>
              </a:spcAft>
              <a:buNone/>
            </a:pPr>
            <a:r>
              <a:rPr lang="en-US" sz="4000" dirty="0">
                <a:latin typeface="+mn-lt"/>
                <a:ea typeface="Lato"/>
                <a:cs typeface="Calibri" panose="020F0502020204030204" pitchFamily="34" charset="0"/>
                <a:sym typeface="Lato"/>
              </a:rPr>
              <a:t>Washington provided the vision for both what the schools would look like and what they would teach.  </a:t>
            </a:r>
            <a:r>
              <a:rPr lang="en-US" sz="4000" b="0" i="0" u="none" strike="noStrike" cap="none" dirty="0">
                <a:latin typeface="+mn-lt"/>
                <a:ea typeface="Lato"/>
                <a:cs typeface="Calibri" panose="020F0502020204030204" pitchFamily="34" charset="0"/>
                <a:sym typeface="Lato"/>
              </a:rPr>
              <a:t>With Rosenwald’s financial contributions, Washington’s hopeful dream soon became a reality. </a:t>
            </a:r>
            <a:endParaRPr sz="4000" b="0" i="0" u="none" strike="noStrike" cap="none" dirty="0">
              <a:latin typeface="+mn-lt"/>
              <a:ea typeface="Lato Light"/>
              <a:cs typeface="Calibri" panose="020F0502020204030204" pitchFamily="34" charset="0"/>
              <a:sym typeface="Lato Light"/>
            </a:endParaRPr>
          </a:p>
          <a:p>
            <a:pPr marL="0" marR="0" lvl="0" indent="0" algn="l" rtl="0">
              <a:lnSpc>
                <a:spcPct val="100000"/>
              </a:lnSpc>
              <a:spcBef>
                <a:spcPts val="0"/>
              </a:spcBef>
              <a:spcAft>
                <a:spcPts val="0"/>
              </a:spcAft>
              <a:buClr>
                <a:srgbClr val="AE4844"/>
              </a:buClr>
              <a:buSzPts val="3000"/>
              <a:buFont typeface="Lato Light"/>
              <a:buNone/>
            </a:pPr>
            <a:endParaRPr sz="3000" b="0" i="0" u="none" strike="noStrike" cap="none" dirty="0">
              <a:solidFill>
                <a:srgbClr val="AE4844"/>
              </a:solidFill>
              <a:latin typeface="Calibri" panose="020F0502020204030204" pitchFamily="34" charset="0"/>
              <a:ea typeface="Lato Light"/>
              <a:cs typeface="Calibri" panose="020F0502020204030204" pitchFamily="34" charset="0"/>
              <a:sym typeface="Lato Light"/>
            </a:endParaRPr>
          </a:p>
        </p:txBody>
      </p:sp>
      <p:pic>
        <p:nvPicPr>
          <p:cNvPr id="110" name="Google Shape;110;p7" descr="A person standing in front of a window&#10;&#10;Description automatically generated"/>
          <p:cNvPicPr preferRelativeResize="0"/>
          <p:nvPr/>
        </p:nvPicPr>
        <p:blipFill rotWithShape="1">
          <a:blip r:embed="rId3">
            <a:alphaModFix/>
          </a:blip>
          <a:srcRect/>
          <a:stretch/>
        </p:blipFill>
        <p:spPr>
          <a:xfrm>
            <a:off x="14635940" y="7223760"/>
            <a:ext cx="8572500" cy="6019800"/>
          </a:xfrm>
          <a:prstGeom prst="rect">
            <a:avLst/>
          </a:prstGeom>
          <a:noFill/>
          <a:ln>
            <a:noFill/>
          </a:ln>
        </p:spPr>
      </p:pic>
      <p:sp>
        <p:nvSpPr>
          <p:cNvPr id="111" name="Google Shape;111;p7"/>
          <p:cNvSpPr txBox="1"/>
          <p:nvPr/>
        </p:nvSpPr>
        <p:spPr>
          <a:xfrm>
            <a:off x="5486400" y="7592945"/>
            <a:ext cx="8572500" cy="4862870"/>
          </a:xfrm>
          <a:prstGeom prst="rect">
            <a:avLst/>
          </a:prstGeom>
          <a:solidFill>
            <a:schemeClr val="lt1"/>
          </a:solidFill>
          <a:ln>
            <a:noFill/>
          </a:ln>
        </p:spPr>
        <p:txBody>
          <a:bodyPr spcFirstLastPara="1" wrap="square" lIns="274320" tIns="274320" rIns="274320" bIns="274320" anchor="t" anchorCtr="0">
            <a:spAutoFit/>
          </a:bodyPr>
          <a:lstStyle>
            <a:defPPr marR="0" lvl="0" algn="l" rtl="0">
              <a:lnSpc>
                <a:spcPct val="100000"/>
              </a:lnSpc>
              <a:spcBef>
                <a:spcPts val="0"/>
              </a:spcBef>
              <a:spcAft>
                <a:spcPts val="0"/>
              </a:spcAft>
              <a:defRPr/>
            </a:defPPr>
            <a:lvl1pPr algn="ctr">
              <a:defRPr sz="4000" b="1">
                <a:solidFill>
                  <a:schemeClr val="tx1"/>
                </a:solidFill>
                <a:highlight>
                  <a:srgbClr val="AE4844"/>
                </a:highlight>
                <a:latin typeface="+mn-lt"/>
              </a:defRPr>
            </a:lvl1pPr>
          </a:lstStyle>
          <a:p>
            <a:r>
              <a:rPr lang="en-US" dirty="0"/>
              <a:t>A philanthropist is a person who donates money, property, or work to try to improve society. </a:t>
            </a:r>
            <a:endParaRPr dirty="0"/>
          </a:p>
          <a:p>
            <a:endParaRPr dirty="0"/>
          </a:p>
          <a:p>
            <a:r>
              <a:rPr lang="en-US" dirty="0"/>
              <a:t>What kinds of projects would you donate to if you were wealthy?</a:t>
            </a:r>
            <a:endParaRPr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8">
                                            <p:txEl>
                                              <p:pRg st="2" end="2"/>
                                            </p:txEl>
                                          </p:spTgt>
                                        </p:tgtEl>
                                        <p:attrNameLst>
                                          <p:attrName>style.visibility</p:attrName>
                                        </p:attrNameLst>
                                      </p:cBhvr>
                                      <p:to>
                                        <p:strVal val="visible"/>
                                      </p:to>
                                    </p:set>
                                    <p:animEffect transition="in" filter="fade">
                                      <p:cBhvr>
                                        <p:cTn id="7" dur="500"/>
                                        <p:tgtEl>
                                          <p:spTgt spid="108">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1"/>
                                        </p:tgtEl>
                                        <p:attrNameLst>
                                          <p:attrName>style.visibility</p:attrName>
                                        </p:attrNameLst>
                                      </p:cBhvr>
                                      <p:to>
                                        <p:strVal val="visible"/>
                                      </p:to>
                                    </p:set>
                                    <p:animEffect transition="in" filter="blinds(horizontal)">
                                      <p:cBhvr>
                                        <p:cTn id="12"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9"/>
          <p:cNvSpPr txBox="1">
            <a:spLocks noGrp="1"/>
          </p:cNvSpPr>
          <p:nvPr>
            <p:ph type="subTitle" idx="4294967295"/>
          </p:nvPr>
        </p:nvSpPr>
        <p:spPr>
          <a:xfrm>
            <a:off x="5486400" y="2480578"/>
            <a:ext cx="16893539" cy="1799700"/>
          </a:xfrm>
          <a:prstGeom prst="rect">
            <a:avLst/>
          </a:prstGeom>
          <a:noFill/>
          <a:ln>
            <a:noFill/>
          </a:ln>
        </p:spPr>
        <p:txBody>
          <a:bodyPr spcFirstLastPara="1" wrap="square" lIns="50800" tIns="50800" rIns="50800" bIns="50800" anchor="t" anchorCtr="0">
            <a:noAutofit/>
          </a:bodyPr>
          <a:lstStyle/>
          <a:p>
            <a:pPr marL="0" lvl="0" indent="0" algn="l" rtl="0">
              <a:lnSpc>
                <a:spcPct val="100000"/>
              </a:lnSpc>
              <a:spcBef>
                <a:spcPts val="0"/>
              </a:spcBef>
              <a:spcAft>
                <a:spcPts val="0"/>
              </a:spcAft>
              <a:buClr>
                <a:schemeClr val="lt1"/>
              </a:buClr>
              <a:buSzPts val="3600"/>
              <a:buFont typeface="Lato"/>
              <a:buNone/>
            </a:pPr>
            <a:r>
              <a:rPr lang="en-US" sz="4000" dirty="0">
                <a:solidFill>
                  <a:srgbClr val="000000"/>
                </a:solidFill>
                <a:latin typeface="+mn-lt"/>
                <a:cs typeface="Calibri" panose="020F0502020204030204" pitchFamily="34" charset="0"/>
              </a:rPr>
              <a:t>Rosenwald was the son of German Jewish </a:t>
            </a:r>
            <a:r>
              <a:rPr lang="en-US" sz="4000" b="1" dirty="0">
                <a:solidFill>
                  <a:srgbClr val="000000"/>
                </a:solidFill>
                <a:latin typeface="+mn-lt"/>
                <a:cs typeface="Calibri" panose="020F0502020204030204" pitchFamily="34" charset="0"/>
              </a:rPr>
              <a:t>immigrants</a:t>
            </a:r>
            <a:r>
              <a:rPr lang="en-US" sz="4000" dirty="0">
                <a:solidFill>
                  <a:srgbClr val="000000"/>
                </a:solidFill>
                <a:latin typeface="+mn-lt"/>
                <a:cs typeface="Calibri" panose="020F0502020204030204" pitchFamily="34" charset="0"/>
              </a:rPr>
              <a:t> who made his fortune as one of the owners of Sears, Roebuck, and Company.  He founded the Rosenwald Fund as a effort to address the problems facing Black Americans in the age of </a:t>
            </a:r>
            <a:r>
              <a:rPr lang="en-US" sz="4000" b="1" dirty="0">
                <a:solidFill>
                  <a:srgbClr val="000000"/>
                </a:solidFill>
                <a:latin typeface="+mn-lt"/>
                <a:cs typeface="Calibri" panose="020F0502020204030204" pitchFamily="34" charset="0"/>
              </a:rPr>
              <a:t>segregation</a:t>
            </a:r>
            <a:r>
              <a:rPr lang="en-US" sz="4000" dirty="0">
                <a:solidFill>
                  <a:srgbClr val="000000"/>
                </a:solidFill>
                <a:latin typeface="+mn-lt"/>
                <a:cs typeface="Calibri" panose="020F0502020204030204" pitchFamily="34" charset="0"/>
              </a:rPr>
              <a:t>. </a:t>
            </a:r>
            <a:endParaRPr sz="4000" dirty="0">
              <a:solidFill>
                <a:srgbClr val="000000"/>
              </a:solidFill>
              <a:latin typeface="+mn-lt"/>
              <a:cs typeface="Calibri" panose="020F0502020204030204" pitchFamily="34" charset="0"/>
            </a:endParaRPr>
          </a:p>
          <a:p>
            <a:pPr marL="0" lvl="0" indent="0" algn="l" rtl="0">
              <a:lnSpc>
                <a:spcPct val="100000"/>
              </a:lnSpc>
              <a:spcBef>
                <a:spcPts val="0"/>
              </a:spcBef>
              <a:spcAft>
                <a:spcPts val="0"/>
              </a:spcAft>
              <a:buClr>
                <a:schemeClr val="lt1"/>
              </a:buClr>
              <a:buSzPts val="3600"/>
              <a:buFont typeface="Lato"/>
              <a:buNone/>
            </a:pPr>
            <a:endParaRPr sz="1800" dirty="0">
              <a:solidFill>
                <a:srgbClr val="000000"/>
              </a:solidFill>
              <a:latin typeface="+mn-lt"/>
              <a:cs typeface="Calibri" panose="020F0502020204030204" pitchFamily="34" charset="0"/>
            </a:endParaRPr>
          </a:p>
          <a:p>
            <a:pPr marL="0" marR="0" lvl="0" indent="0" algn="l" rtl="0">
              <a:lnSpc>
                <a:spcPct val="100000"/>
              </a:lnSpc>
              <a:spcBef>
                <a:spcPts val="0"/>
              </a:spcBef>
              <a:spcAft>
                <a:spcPts val="0"/>
              </a:spcAft>
              <a:buClr>
                <a:srgbClr val="AE4844"/>
              </a:buClr>
              <a:buSzPts val="3600"/>
              <a:buFont typeface="Lato"/>
              <a:buNone/>
            </a:pPr>
            <a:r>
              <a:rPr lang="en-US" sz="4000" b="0" i="0" u="none" strike="noStrike" cap="none" dirty="0">
                <a:solidFill>
                  <a:srgbClr val="000000"/>
                </a:solidFill>
                <a:latin typeface="+mn-lt"/>
                <a:cs typeface="Calibri" panose="020F0502020204030204" pitchFamily="34" charset="0"/>
                <a:sym typeface="Lato"/>
              </a:rPr>
              <a:t>In total, Rosenwald donated $4.3 million ($75 million today) to build schools in 15 states. The schools became social centers and sources of pride for the communities they served.</a:t>
            </a:r>
            <a:endParaRPr sz="4000" b="0" i="0" u="none" strike="noStrike" cap="none" dirty="0">
              <a:solidFill>
                <a:srgbClr val="000000"/>
              </a:solidFill>
              <a:latin typeface="+mn-lt"/>
              <a:ea typeface="Lato Light"/>
              <a:cs typeface="Calibri" panose="020F0502020204030204" pitchFamily="34" charset="0"/>
              <a:sym typeface="Lato Light"/>
            </a:endParaRPr>
          </a:p>
        </p:txBody>
      </p:sp>
      <p:pic>
        <p:nvPicPr>
          <p:cNvPr id="118" name="Google Shape;118;p9" descr="A group of people posing for a photo&#10;&#10;Description automatically generated"/>
          <p:cNvPicPr preferRelativeResize="0"/>
          <p:nvPr/>
        </p:nvPicPr>
        <p:blipFill rotWithShape="1">
          <a:blip r:embed="rId3">
            <a:alphaModFix/>
          </a:blip>
          <a:srcRect/>
          <a:stretch/>
        </p:blipFill>
        <p:spPr>
          <a:xfrm>
            <a:off x="5486401" y="7533493"/>
            <a:ext cx="8442042" cy="5571748"/>
          </a:xfrm>
          <a:prstGeom prst="rect">
            <a:avLst/>
          </a:prstGeom>
          <a:noFill/>
          <a:ln>
            <a:noFill/>
          </a:ln>
          <a:effectLst>
            <a:softEdge rad="63500"/>
          </a:effectLst>
        </p:spPr>
      </p:pic>
      <p:sp>
        <p:nvSpPr>
          <p:cNvPr id="119" name="Google Shape;119;p9"/>
          <p:cNvSpPr/>
          <p:nvPr/>
        </p:nvSpPr>
        <p:spPr>
          <a:xfrm>
            <a:off x="14635939" y="7533493"/>
            <a:ext cx="7744000" cy="276994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AE4844"/>
              </a:buClr>
              <a:buSzPts val="3600"/>
              <a:buFont typeface="Lato"/>
              <a:buNone/>
            </a:pPr>
            <a:r>
              <a:rPr lang="en-US" sz="4000" b="0" i="0" u="none" strike="noStrike" cap="none" dirty="0">
                <a:latin typeface="+mn-lt"/>
                <a:ea typeface="Lato"/>
                <a:cs typeface="Calibri" panose="020F0502020204030204" pitchFamily="34" charset="0"/>
                <a:sym typeface="Lato"/>
              </a:rPr>
              <a:t>The almost 5,000 schools built in the rural American South between 1912 and 1932 became known as “Rosenwald schools.”</a:t>
            </a:r>
            <a:endParaRPr sz="4000" dirty="0">
              <a:latin typeface="+mn-lt"/>
              <a:cs typeface="Calibri" panose="020F0502020204030204" pitchFamily="34" charset="0"/>
            </a:endParaRPr>
          </a:p>
          <a:p>
            <a:pPr marL="0" marR="0" lvl="0" indent="0" algn="l" rtl="0">
              <a:lnSpc>
                <a:spcPct val="100000"/>
              </a:lnSpc>
              <a:spcBef>
                <a:spcPts val="0"/>
              </a:spcBef>
              <a:spcAft>
                <a:spcPts val="0"/>
              </a:spcAft>
              <a:buClr>
                <a:srgbClr val="AE4844"/>
              </a:buClr>
              <a:buSzPts val="3600"/>
              <a:buFont typeface="Lato"/>
              <a:buNone/>
            </a:pPr>
            <a:endParaRPr dirty="0">
              <a:latin typeface="Calibri" panose="020F0502020204030204" pitchFamily="34" charset="0"/>
              <a:cs typeface="Calibri" panose="020F0502020204030204" pitchFamily="34" charset="0"/>
            </a:endParaRPr>
          </a:p>
        </p:txBody>
      </p:sp>
      <p:sp>
        <p:nvSpPr>
          <p:cNvPr id="6" name="Google Shape;107;p7">
            <a:extLst>
              <a:ext uri="{FF2B5EF4-FFF2-40B4-BE49-F238E27FC236}">
                <a16:creationId xmlns:a16="http://schemas.microsoft.com/office/drawing/2014/main" id="{018BBDD0-D9FE-584E-B176-B5463A6A7F5D}"/>
              </a:ext>
            </a:extLst>
          </p:cNvPr>
          <p:cNvSpPr txBox="1">
            <a:spLocks/>
          </p:cNvSpPr>
          <p:nvPr/>
        </p:nvSpPr>
        <p:spPr>
          <a:xfrm>
            <a:off x="5486400" y="914400"/>
            <a:ext cx="18299080" cy="1100215"/>
          </a:xfrm>
          <a:prstGeom prst="rect">
            <a:avLst/>
          </a:prstGeom>
          <a:noFill/>
          <a:ln>
            <a:noFill/>
          </a:ln>
        </p:spPr>
        <p:txBody>
          <a:bodyPr spcFirstLastPara="1" wrap="square" lIns="50800" tIns="50800" rIns="50800" bIns="50800" anchor="t" anchorCtr="0">
            <a:noAutofit/>
          </a:bodyPr>
          <a:lstStyle>
            <a:defPPr marR="0" lvl="0" algn="l" rtl="0">
              <a:lnSpc>
                <a:spcPct val="100000"/>
              </a:lnSpc>
              <a:spcBef>
                <a:spcPts val="0"/>
              </a:spcBef>
              <a:spcAft>
                <a:spcPts val="0"/>
              </a:spcAft>
            </a:defPPr>
            <a:lvl1pPr marR="0" lvl="0"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1pPr>
            <a:lvl2pPr marR="0" lvl="1"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2pPr>
            <a:lvl3pPr marR="0" lvl="2"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3pPr>
            <a:lvl4pPr marR="0" lvl="3"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4pPr>
            <a:lvl5pPr marR="0" lvl="4"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5pPr>
            <a:lvl6pPr marR="0" lvl="5"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6pPr>
            <a:lvl7pPr marR="0" lvl="6"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7pPr>
            <a:lvl8pPr marR="0" lvl="7"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8pPr>
            <a:lvl9pPr marR="0" lvl="8"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9pPr>
          </a:lstStyle>
          <a:p>
            <a:pPr lvl="0">
              <a:lnSpc>
                <a:spcPct val="100000"/>
              </a:lnSpc>
              <a:buClr>
                <a:schemeClr val="dk2"/>
              </a:buClr>
              <a:buSzPts val="7000"/>
            </a:pPr>
            <a:r>
              <a:rPr lang="en-US" sz="7200" b="1" dirty="0">
                <a:solidFill>
                  <a:schemeClr val="tx2">
                    <a:lumMod val="10000"/>
                  </a:schemeClr>
                </a:solidFill>
                <a:latin typeface="+mj-lt"/>
                <a:ea typeface="Bodoni"/>
                <a:cs typeface="Bodoni"/>
                <a:sym typeface="Bodoni"/>
              </a:rPr>
              <a:t>Thousands of Schools</a:t>
            </a:r>
            <a:endParaRPr lang="en-US" sz="7200" dirty="0">
              <a:solidFill>
                <a:schemeClr val="tx2">
                  <a:lumMod val="10000"/>
                </a:schemeClr>
              </a:solidFill>
              <a:latin typeface="+mj-lt"/>
            </a:endParaRPr>
          </a:p>
        </p:txBody>
      </p:sp>
    </p:spTree>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2"/>
          <p:cNvSpPr txBox="1">
            <a:spLocks noGrp="1"/>
          </p:cNvSpPr>
          <p:nvPr>
            <p:ph type="subTitle" idx="4294967295"/>
          </p:nvPr>
        </p:nvSpPr>
        <p:spPr>
          <a:xfrm>
            <a:off x="10898155" y="2441036"/>
            <a:ext cx="12249085" cy="6348208"/>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3800" b="0" i="0" u="none" strike="noStrike" cap="none" dirty="0">
                <a:solidFill>
                  <a:srgbClr val="000000"/>
                </a:solidFill>
                <a:latin typeface="+mn-lt"/>
                <a:cs typeface="Calibri" panose="020F0502020204030204" pitchFamily="34" charset="0"/>
                <a:sym typeface="Lato"/>
              </a:rPr>
              <a:t>Washington and Rosenwald were both firm believers that true lasting progress </a:t>
            </a:r>
            <a:r>
              <a:rPr lang="en-US" sz="3800" dirty="0">
                <a:solidFill>
                  <a:srgbClr val="000000"/>
                </a:solidFill>
                <a:latin typeface="+mn-lt"/>
                <a:cs typeface="Calibri" panose="020F0502020204030204" pitchFamily="34" charset="0"/>
              </a:rPr>
              <a:t>happens when </a:t>
            </a:r>
            <a:r>
              <a:rPr lang="en-US" sz="3800" b="0" i="0" u="none" strike="noStrike" cap="none" dirty="0">
                <a:solidFill>
                  <a:srgbClr val="000000"/>
                </a:solidFill>
                <a:latin typeface="+mn-lt"/>
                <a:cs typeface="Calibri" panose="020F0502020204030204" pitchFamily="34" charset="0"/>
                <a:sym typeface="Lato"/>
              </a:rPr>
              <a:t>communities work together and have the power to help thems</a:t>
            </a:r>
            <a:r>
              <a:rPr lang="en-US" sz="3800" dirty="0">
                <a:solidFill>
                  <a:srgbClr val="000000"/>
                </a:solidFill>
                <a:latin typeface="+mn-lt"/>
                <a:cs typeface="Calibri" panose="020F0502020204030204" pitchFamily="34" charset="0"/>
              </a:rPr>
              <a:t>elves</a:t>
            </a:r>
            <a:r>
              <a:rPr lang="en-US" sz="3800" b="0" i="0" u="none" strike="noStrike" cap="none" dirty="0">
                <a:solidFill>
                  <a:srgbClr val="000000"/>
                </a:solidFill>
                <a:latin typeface="+mn-lt"/>
                <a:cs typeface="Calibri" panose="020F0502020204030204" pitchFamily="34" charset="0"/>
                <a:sym typeface="Lato"/>
              </a:rPr>
              <a:t>. They wanted each community to be a </a:t>
            </a:r>
            <a:r>
              <a:rPr lang="en-US" sz="3800" b="1" i="0" u="none" strike="noStrike" cap="none" dirty="0">
                <a:solidFill>
                  <a:srgbClr val="000000"/>
                </a:solidFill>
                <a:latin typeface="+mn-lt"/>
                <a:cs typeface="Calibri" panose="020F0502020204030204" pitchFamily="34" charset="0"/>
              </a:rPr>
              <a:t>stakeholder</a:t>
            </a:r>
            <a:r>
              <a:rPr lang="en-US" sz="3800" b="0" i="0" u="none" strike="noStrike" cap="none" dirty="0">
                <a:solidFill>
                  <a:srgbClr val="000000"/>
                </a:solidFill>
                <a:latin typeface="+mn-lt"/>
                <a:cs typeface="Calibri" panose="020F0502020204030204" pitchFamily="34" charset="0"/>
                <a:sym typeface="Lato"/>
              </a:rPr>
              <a:t> in the </a:t>
            </a:r>
            <a:r>
              <a:rPr lang="en-US" sz="3800" dirty="0">
                <a:solidFill>
                  <a:srgbClr val="000000"/>
                </a:solidFill>
                <a:latin typeface="+mn-lt"/>
                <a:cs typeface="Calibri" panose="020F0502020204030204" pitchFamily="34" charset="0"/>
              </a:rPr>
              <a:t>school project.</a:t>
            </a:r>
            <a:r>
              <a:rPr lang="en-US" sz="3800" b="0" i="0" u="none" strike="noStrike" cap="none" dirty="0">
                <a:solidFill>
                  <a:srgbClr val="000000"/>
                </a:solidFill>
                <a:latin typeface="+mn-lt"/>
                <a:cs typeface="Calibri" panose="020F0502020204030204" pitchFamily="34" charset="0"/>
                <a:sym typeface="Lato"/>
              </a:rPr>
              <a:t> </a:t>
            </a:r>
            <a:endParaRPr sz="3800" dirty="0">
              <a:solidFill>
                <a:srgbClr val="000000"/>
              </a:solidFill>
              <a:latin typeface="+mn-lt"/>
              <a:cs typeface="Calibri" panose="020F0502020204030204" pitchFamily="34" charset="0"/>
            </a:endParaRPr>
          </a:p>
          <a:p>
            <a:pPr marL="0" marR="0" lvl="0" indent="0" algn="l" rtl="0">
              <a:lnSpc>
                <a:spcPct val="100000"/>
              </a:lnSpc>
              <a:spcBef>
                <a:spcPts val="0"/>
              </a:spcBef>
              <a:spcAft>
                <a:spcPts val="0"/>
              </a:spcAft>
              <a:buClr>
                <a:srgbClr val="AE4844"/>
              </a:buClr>
              <a:buSzPts val="3600"/>
              <a:buFont typeface="Lato"/>
              <a:buNone/>
            </a:pPr>
            <a:endParaRPr lang="en-US" sz="3800" dirty="0">
              <a:solidFill>
                <a:srgbClr val="000000"/>
              </a:solidFill>
              <a:latin typeface="+mn-lt"/>
              <a:cs typeface="Calibri" panose="020F0502020204030204" pitchFamily="34" charset="0"/>
            </a:endParaRPr>
          </a:p>
          <a:p>
            <a:pPr marL="0" marR="0" lvl="0" indent="0" algn="l" rtl="0">
              <a:lnSpc>
                <a:spcPct val="100000"/>
              </a:lnSpc>
              <a:spcBef>
                <a:spcPts val="0"/>
              </a:spcBef>
              <a:spcAft>
                <a:spcPts val="0"/>
              </a:spcAft>
              <a:buClr>
                <a:srgbClr val="AE4844"/>
              </a:buClr>
              <a:buSzPts val="3600"/>
              <a:buFont typeface="Lato"/>
              <a:buNone/>
            </a:pPr>
            <a:r>
              <a:rPr lang="en-US" sz="3800" b="0" i="0" u="none" strike="noStrike" cap="none" dirty="0">
                <a:solidFill>
                  <a:srgbClr val="000000"/>
                </a:solidFill>
                <a:latin typeface="+mn-lt"/>
                <a:cs typeface="Calibri" panose="020F0502020204030204" pitchFamily="34" charset="0"/>
                <a:sym typeface="Lato"/>
              </a:rPr>
              <a:t>Rosenwald gave </a:t>
            </a:r>
            <a:r>
              <a:rPr lang="en-US" sz="3800" dirty="0">
                <a:solidFill>
                  <a:srgbClr val="000000"/>
                </a:solidFill>
                <a:latin typeface="+mn-lt"/>
                <a:cs typeface="Calibri" panose="020F0502020204030204" pitchFamily="34" charset="0"/>
              </a:rPr>
              <a:t>donations to equal the amount </a:t>
            </a:r>
            <a:r>
              <a:rPr lang="en-US" sz="3800" b="0" i="0" u="none" strike="noStrike" cap="none" dirty="0">
                <a:solidFill>
                  <a:srgbClr val="000000"/>
                </a:solidFill>
                <a:latin typeface="+mn-lt"/>
                <a:cs typeface="Calibri" panose="020F0502020204030204" pitchFamily="34" charset="0"/>
                <a:sym typeface="Lato"/>
              </a:rPr>
              <a:t>of contributions </a:t>
            </a:r>
            <a:r>
              <a:rPr lang="en-US" sz="3800" dirty="0">
                <a:solidFill>
                  <a:srgbClr val="000000"/>
                </a:solidFill>
                <a:latin typeface="+mn-lt"/>
                <a:cs typeface="Calibri" panose="020F0502020204030204" pitchFamily="34" charset="0"/>
              </a:rPr>
              <a:t>f</a:t>
            </a:r>
            <a:r>
              <a:rPr lang="en-US" sz="3800" b="0" i="0" u="none" strike="noStrike" cap="none" dirty="0">
                <a:solidFill>
                  <a:srgbClr val="000000"/>
                </a:solidFill>
                <a:latin typeface="+mn-lt"/>
                <a:cs typeface="Calibri" panose="020F0502020204030204" pitchFamily="34" charset="0"/>
                <a:sym typeface="Lato"/>
              </a:rPr>
              <a:t>rom</a:t>
            </a:r>
            <a:r>
              <a:rPr lang="en-US" sz="3800" dirty="0">
                <a:solidFill>
                  <a:srgbClr val="000000"/>
                </a:solidFill>
                <a:latin typeface="+mn-lt"/>
                <a:cs typeface="Calibri" panose="020F0502020204030204" pitchFamily="34" charset="0"/>
              </a:rPr>
              <a:t> </a:t>
            </a:r>
            <a:r>
              <a:rPr lang="en-US" sz="3800" b="0" i="0" u="none" strike="noStrike" cap="none" dirty="0">
                <a:solidFill>
                  <a:srgbClr val="000000"/>
                </a:solidFill>
                <a:latin typeface="+mn-lt"/>
                <a:cs typeface="Calibri" panose="020F0502020204030204" pitchFamily="34" charset="0"/>
                <a:sym typeface="Lato"/>
              </a:rPr>
              <a:t>community members.  </a:t>
            </a:r>
            <a:r>
              <a:rPr lang="en-US" sz="3800" dirty="0">
                <a:solidFill>
                  <a:srgbClr val="000000"/>
                </a:solidFill>
                <a:latin typeface="+mn-lt"/>
                <a:cs typeface="Calibri" panose="020F0502020204030204" pitchFamily="34" charset="0"/>
              </a:rPr>
              <a:t>His funds helped start the building projects, but each community </a:t>
            </a:r>
            <a:r>
              <a:rPr lang="en-US" sz="3800" b="0" i="0" u="none" strike="noStrike" cap="none" dirty="0">
                <a:solidFill>
                  <a:srgbClr val="000000"/>
                </a:solidFill>
                <a:latin typeface="+mn-lt"/>
                <a:cs typeface="Calibri" panose="020F0502020204030204" pitchFamily="34" charset="0"/>
                <a:sym typeface="Lato"/>
              </a:rPr>
              <a:t>would eventually take over the schools themselves. </a:t>
            </a:r>
            <a:endParaRPr sz="3600" b="0" i="0" u="none" strike="noStrike" cap="none" dirty="0">
              <a:solidFill>
                <a:srgbClr val="AE4844"/>
              </a:solidFill>
              <a:latin typeface="Calibri" panose="020F0502020204030204" pitchFamily="34" charset="0"/>
              <a:cs typeface="Calibri" panose="020F0502020204030204" pitchFamily="34" charset="0"/>
              <a:sym typeface="Lato"/>
            </a:endParaRPr>
          </a:p>
        </p:txBody>
      </p:sp>
      <p:pic>
        <p:nvPicPr>
          <p:cNvPr id="126" name="Google Shape;126;p12" descr="A group of people posing for a photo&#10;&#10;Description automatically generated"/>
          <p:cNvPicPr preferRelativeResize="0">
            <a:picLocks noChangeAspect="1"/>
          </p:cNvPicPr>
          <p:nvPr/>
        </p:nvPicPr>
        <p:blipFill rotWithShape="1">
          <a:blip r:embed="rId3">
            <a:alphaModFix/>
          </a:blip>
          <a:srcRect/>
          <a:stretch/>
        </p:blipFill>
        <p:spPr>
          <a:xfrm>
            <a:off x="1983630" y="2441036"/>
            <a:ext cx="8511300" cy="6348208"/>
          </a:xfrm>
          <a:prstGeom prst="rect">
            <a:avLst/>
          </a:prstGeom>
          <a:noFill/>
          <a:ln>
            <a:noFill/>
          </a:ln>
          <a:effectLst>
            <a:softEdge rad="25400"/>
          </a:effectLst>
        </p:spPr>
      </p:pic>
      <p:sp>
        <p:nvSpPr>
          <p:cNvPr id="6" name="Google Shape;107;p7">
            <a:extLst>
              <a:ext uri="{FF2B5EF4-FFF2-40B4-BE49-F238E27FC236}">
                <a16:creationId xmlns:a16="http://schemas.microsoft.com/office/drawing/2014/main" id="{EDE286DC-7477-984E-821D-42CBF769C10E}"/>
              </a:ext>
            </a:extLst>
          </p:cNvPr>
          <p:cNvSpPr txBox="1">
            <a:spLocks/>
          </p:cNvSpPr>
          <p:nvPr/>
        </p:nvSpPr>
        <p:spPr>
          <a:xfrm>
            <a:off x="5486400" y="914400"/>
            <a:ext cx="18299080" cy="1100215"/>
          </a:xfrm>
          <a:prstGeom prst="rect">
            <a:avLst/>
          </a:prstGeom>
          <a:noFill/>
          <a:ln>
            <a:noFill/>
          </a:ln>
        </p:spPr>
        <p:txBody>
          <a:bodyPr spcFirstLastPara="1" wrap="square" lIns="50800" tIns="50800" rIns="50800" bIns="50800" anchor="t" anchorCtr="0">
            <a:noAutofit/>
          </a:bodyPr>
          <a:lstStyle>
            <a:defPPr marR="0" lvl="0" algn="l" rtl="0">
              <a:lnSpc>
                <a:spcPct val="100000"/>
              </a:lnSpc>
              <a:spcBef>
                <a:spcPts val="0"/>
              </a:spcBef>
              <a:spcAft>
                <a:spcPts val="0"/>
              </a:spcAft>
            </a:defPPr>
            <a:lvl1pPr marR="0" lvl="0"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1pPr>
            <a:lvl2pPr marR="0" lvl="1"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2pPr>
            <a:lvl3pPr marR="0" lvl="2"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3pPr>
            <a:lvl4pPr marR="0" lvl="3"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4pPr>
            <a:lvl5pPr marR="0" lvl="4"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5pPr>
            <a:lvl6pPr marR="0" lvl="5"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6pPr>
            <a:lvl7pPr marR="0" lvl="6"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7pPr>
            <a:lvl8pPr marR="0" lvl="7"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8pPr>
            <a:lvl9pPr marR="0" lvl="8"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9pPr>
          </a:lstStyle>
          <a:p>
            <a:pPr lvl="0">
              <a:lnSpc>
                <a:spcPct val="100000"/>
              </a:lnSpc>
              <a:buClr>
                <a:schemeClr val="dk2"/>
              </a:buClr>
              <a:buSzPts val="7000"/>
            </a:pPr>
            <a:r>
              <a:rPr lang="en-US" sz="7200" b="1" dirty="0">
                <a:solidFill>
                  <a:schemeClr val="tx2">
                    <a:lumMod val="10000"/>
                  </a:schemeClr>
                </a:solidFill>
                <a:latin typeface="+mj-lt"/>
                <a:ea typeface="Bodoni"/>
                <a:cs typeface="Bodoni"/>
                <a:sym typeface="Bodoni"/>
              </a:rPr>
              <a:t>Self-Empowerment</a:t>
            </a:r>
            <a:endParaRPr lang="en-US" sz="7200" dirty="0">
              <a:solidFill>
                <a:schemeClr val="tx2">
                  <a:lumMod val="10000"/>
                </a:schemeClr>
              </a:solidFill>
              <a:latin typeface="+mj-lt"/>
            </a:endParaRPr>
          </a:p>
        </p:txBody>
      </p:sp>
      <p:sp>
        <p:nvSpPr>
          <p:cNvPr id="10" name="Google Shape;111;p7">
            <a:extLst>
              <a:ext uri="{FF2B5EF4-FFF2-40B4-BE49-F238E27FC236}">
                <a16:creationId xmlns:a16="http://schemas.microsoft.com/office/drawing/2014/main" id="{4B71D1BE-23AA-4A47-9032-7CC17385C05C}"/>
              </a:ext>
            </a:extLst>
          </p:cNvPr>
          <p:cNvSpPr txBox="1"/>
          <p:nvPr/>
        </p:nvSpPr>
        <p:spPr>
          <a:xfrm>
            <a:off x="5486400" y="9452722"/>
            <a:ext cx="15496138" cy="3016210"/>
          </a:xfrm>
          <a:prstGeom prst="rect">
            <a:avLst/>
          </a:prstGeom>
          <a:solidFill>
            <a:schemeClr val="lt1"/>
          </a:solidFill>
          <a:ln>
            <a:noFill/>
          </a:ln>
        </p:spPr>
        <p:txBody>
          <a:bodyPr spcFirstLastPara="1" wrap="square" lIns="274320" tIns="274320" rIns="274320" bIns="274320" anchor="t" anchorCtr="0">
            <a:spAutoFit/>
          </a:bodyPr>
          <a:lstStyle>
            <a:defPPr marR="0" lvl="0" algn="l" rtl="0">
              <a:lnSpc>
                <a:spcPct val="100000"/>
              </a:lnSpc>
              <a:spcBef>
                <a:spcPts val="0"/>
              </a:spcBef>
              <a:spcAft>
                <a:spcPts val="0"/>
              </a:spcAft>
              <a:defRPr/>
            </a:defPPr>
            <a:lvl1pPr algn="ctr">
              <a:defRPr sz="4000" b="1">
                <a:solidFill>
                  <a:schemeClr val="tx1"/>
                </a:solidFill>
                <a:highlight>
                  <a:srgbClr val="AE4844"/>
                </a:highlight>
                <a:latin typeface="+mn-lt"/>
              </a:defRPr>
            </a:lvl1pPr>
          </a:lstStyle>
          <a:p>
            <a:r>
              <a:rPr lang="en-US" dirty="0"/>
              <a:t>Have you ever been part of a community service project?</a:t>
            </a:r>
          </a:p>
          <a:p>
            <a:endParaRPr lang="en-US" dirty="0"/>
          </a:p>
          <a:p>
            <a:r>
              <a:rPr lang="en-US" dirty="0"/>
              <a:t>How do you feel when you help make something good happen in your family or neighborhood?</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4">
                                            <p:txEl>
                                              <p:pRg st="2" end="2"/>
                                            </p:txEl>
                                          </p:spTgt>
                                        </p:tgtEl>
                                        <p:attrNameLst>
                                          <p:attrName>style.visibility</p:attrName>
                                        </p:attrNameLst>
                                      </p:cBhvr>
                                      <p:to>
                                        <p:strVal val="visible"/>
                                      </p:to>
                                    </p:set>
                                    <p:animEffect transition="in" filter="fade">
                                      <p:cBhvr>
                                        <p:cTn id="7" dur="500"/>
                                        <p:tgtEl>
                                          <p:spTgt spid="12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11"/>
          <p:cNvSpPr txBox="1">
            <a:spLocks noGrp="1"/>
          </p:cNvSpPr>
          <p:nvPr>
            <p:ph type="subTitle" idx="4294967295"/>
          </p:nvPr>
        </p:nvSpPr>
        <p:spPr>
          <a:xfrm>
            <a:off x="5486400" y="2493708"/>
            <a:ext cx="17196693" cy="179978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AE4844"/>
              </a:buClr>
              <a:buSzPts val="3600"/>
              <a:buFont typeface="Lato"/>
              <a:buNone/>
            </a:pPr>
            <a:r>
              <a:rPr lang="en-US" sz="4000" b="0" i="0" u="none" strike="noStrike" cap="none" dirty="0">
                <a:solidFill>
                  <a:srgbClr val="000000"/>
                </a:solidFill>
                <a:latin typeface="+mn-lt"/>
                <a:cs typeface="Calibri" panose="020F0502020204030204" pitchFamily="34" charset="0"/>
                <a:sym typeface="Lato"/>
              </a:rPr>
              <a:t>Washington insisted that the schools be designed by Black architects.  Robert Robinson Taylor, a Tuskegee faculty member, design</a:t>
            </a:r>
            <a:r>
              <a:rPr lang="en-US" sz="4000" dirty="0">
                <a:solidFill>
                  <a:srgbClr val="000000"/>
                </a:solidFill>
                <a:latin typeface="+mn-lt"/>
                <a:cs typeface="Calibri" panose="020F0502020204030204" pitchFamily="34" charset="0"/>
              </a:rPr>
              <a:t>ed</a:t>
            </a:r>
            <a:r>
              <a:rPr lang="en-US" sz="4000" b="0" i="0" u="none" strike="noStrike" cap="none" dirty="0">
                <a:solidFill>
                  <a:srgbClr val="000000"/>
                </a:solidFill>
                <a:latin typeface="+mn-lt"/>
                <a:cs typeface="Calibri" panose="020F0502020204030204" pitchFamily="34" charset="0"/>
                <a:sym typeface="Lato"/>
              </a:rPr>
              <a:t> the schools. Taylor was the first Black graduate of the Massachusetts </a:t>
            </a:r>
            <a:r>
              <a:rPr lang="en-US" sz="4000" dirty="0">
                <a:solidFill>
                  <a:srgbClr val="000000"/>
                </a:solidFill>
                <a:latin typeface="+mn-lt"/>
                <a:cs typeface="Calibri" panose="020F0502020204030204" pitchFamily="34" charset="0"/>
              </a:rPr>
              <a:t>Institute of </a:t>
            </a:r>
            <a:r>
              <a:rPr lang="en-US" sz="4000" b="0" i="0" u="none" strike="noStrike" cap="none" dirty="0">
                <a:solidFill>
                  <a:srgbClr val="000000"/>
                </a:solidFill>
                <a:latin typeface="+mn-lt"/>
                <a:cs typeface="Calibri" panose="020F0502020204030204" pitchFamily="34" charset="0"/>
                <a:sym typeface="Lato"/>
              </a:rPr>
              <a:t>Techn</a:t>
            </a:r>
            <a:r>
              <a:rPr lang="en-US" sz="4000" dirty="0">
                <a:solidFill>
                  <a:srgbClr val="000000"/>
                </a:solidFill>
                <a:latin typeface="+mn-lt"/>
                <a:cs typeface="Calibri" panose="020F0502020204030204" pitchFamily="34" charset="0"/>
              </a:rPr>
              <a:t>ology (MIT)</a:t>
            </a:r>
            <a:r>
              <a:rPr lang="en-US" sz="4000" b="0" i="0" u="none" strike="noStrike" cap="none" dirty="0">
                <a:solidFill>
                  <a:srgbClr val="000000"/>
                </a:solidFill>
                <a:latin typeface="+mn-lt"/>
                <a:cs typeface="Calibri" panose="020F0502020204030204" pitchFamily="34" charset="0"/>
                <a:sym typeface="Lato"/>
              </a:rPr>
              <a:t> and the first </a:t>
            </a:r>
            <a:r>
              <a:rPr lang="en-US" sz="4000" dirty="0">
                <a:solidFill>
                  <a:srgbClr val="000000"/>
                </a:solidFill>
                <a:latin typeface="+mn-lt"/>
                <a:cs typeface="Calibri" panose="020F0502020204030204" pitchFamily="34" charset="0"/>
              </a:rPr>
              <a:t>licensed</a:t>
            </a:r>
            <a:r>
              <a:rPr lang="en-US" sz="4000" b="0" i="0" u="none" strike="noStrike" cap="none" dirty="0">
                <a:solidFill>
                  <a:srgbClr val="000000"/>
                </a:solidFill>
                <a:latin typeface="+mn-lt"/>
                <a:cs typeface="Calibri" panose="020F0502020204030204" pitchFamily="34" charset="0"/>
                <a:sym typeface="Lato"/>
              </a:rPr>
              <a:t> Black architect in America when he graduated in 1892.</a:t>
            </a:r>
            <a:endParaRPr sz="4000" dirty="0">
              <a:solidFill>
                <a:srgbClr val="000000"/>
              </a:solidFill>
              <a:latin typeface="+mn-lt"/>
              <a:cs typeface="Calibri" panose="020F0502020204030204" pitchFamily="34" charset="0"/>
            </a:endParaRPr>
          </a:p>
          <a:p>
            <a:pPr marL="0" marR="0" lvl="0" indent="0" algn="l" rtl="0">
              <a:lnSpc>
                <a:spcPct val="200000"/>
              </a:lnSpc>
              <a:spcBef>
                <a:spcPts val="0"/>
              </a:spcBef>
              <a:spcAft>
                <a:spcPts val="0"/>
              </a:spcAft>
              <a:buClr>
                <a:srgbClr val="AE4844"/>
              </a:buClr>
              <a:buSzPts val="3600"/>
              <a:buFont typeface="Lato Light"/>
              <a:buNone/>
            </a:pPr>
            <a:endParaRPr sz="4000" b="0" i="0" u="none" strike="noStrike" cap="none" dirty="0">
              <a:solidFill>
                <a:srgbClr val="000000"/>
              </a:solidFill>
              <a:latin typeface="+mn-lt"/>
              <a:cs typeface="Calibri" panose="020F0502020204030204" pitchFamily="34" charset="0"/>
              <a:sym typeface="Lato"/>
            </a:endParaRPr>
          </a:p>
          <a:p>
            <a:pPr marL="0" marR="0" lvl="0" indent="0" algn="l" rtl="0">
              <a:lnSpc>
                <a:spcPct val="100000"/>
              </a:lnSpc>
              <a:spcBef>
                <a:spcPts val="0"/>
              </a:spcBef>
              <a:spcAft>
                <a:spcPts val="0"/>
              </a:spcAft>
              <a:buClr>
                <a:srgbClr val="AE4844"/>
              </a:buClr>
              <a:buSzPts val="3000"/>
              <a:buFont typeface="Lato Light"/>
              <a:buNone/>
            </a:pPr>
            <a:endParaRPr sz="3000" b="0" i="0" u="none" strike="noStrike" cap="none" dirty="0">
              <a:solidFill>
                <a:srgbClr val="AE4844"/>
              </a:solidFill>
              <a:latin typeface="Calibri" panose="020F0502020204030204" pitchFamily="34" charset="0"/>
              <a:ea typeface="Lato Light"/>
              <a:cs typeface="Calibri" panose="020F0502020204030204" pitchFamily="34" charset="0"/>
              <a:sym typeface="Lato Light"/>
            </a:endParaRPr>
          </a:p>
        </p:txBody>
      </p:sp>
      <p:pic>
        <p:nvPicPr>
          <p:cNvPr id="134" name="Google Shape;134;p11"/>
          <p:cNvPicPr preferRelativeResize="0"/>
          <p:nvPr/>
        </p:nvPicPr>
        <p:blipFill rotWithShape="1">
          <a:blip r:embed="rId3">
            <a:alphaModFix/>
          </a:blip>
          <a:srcRect/>
          <a:stretch/>
        </p:blipFill>
        <p:spPr>
          <a:xfrm>
            <a:off x="14178177" y="6428802"/>
            <a:ext cx="9461500" cy="5676900"/>
          </a:xfrm>
          <a:prstGeom prst="rect">
            <a:avLst/>
          </a:prstGeom>
          <a:noFill/>
          <a:ln>
            <a:noFill/>
          </a:ln>
        </p:spPr>
      </p:pic>
      <p:sp>
        <p:nvSpPr>
          <p:cNvPr id="135" name="Google Shape;135;p11"/>
          <p:cNvSpPr/>
          <p:nvPr/>
        </p:nvSpPr>
        <p:spPr>
          <a:xfrm>
            <a:off x="13901866" y="10745258"/>
            <a:ext cx="4154802" cy="95406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chemeClr val="dk2"/>
              </a:buClr>
              <a:buSzPts val="2800"/>
              <a:buFont typeface="Lato"/>
              <a:buNone/>
            </a:pPr>
            <a:r>
              <a:rPr lang="en-US" sz="2800" b="0" i="1" u="none" strike="noStrike" cap="none" dirty="0">
                <a:solidFill>
                  <a:schemeClr val="dk2"/>
                </a:solidFill>
                <a:latin typeface="Lato"/>
                <a:ea typeface="Lato"/>
                <a:cs typeface="Lato"/>
                <a:sym typeface="Lato"/>
              </a:rPr>
              <a:t>Rosenwald School in </a:t>
            </a:r>
            <a:endParaRPr dirty="0"/>
          </a:p>
          <a:p>
            <a:pPr marL="0" marR="0" lvl="0" indent="0" algn="r" rtl="0">
              <a:lnSpc>
                <a:spcPct val="100000"/>
              </a:lnSpc>
              <a:spcBef>
                <a:spcPts val="0"/>
              </a:spcBef>
              <a:spcAft>
                <a:spcPts val="0"/>
              </a:spcAft>
              <a:buClr>
                <a:schemeClr val="dk2"/>
              </a:buClr>
              <a:buSzPts val="2800"/>
              <a:buFont typeface="Lato"/>
              <a:buNone/>
            </a:pPr>
            <a:r>
              <a:rPr lang="en-US" sz="2800" b="0" i="1" u="none" strike="noStrike" cap="none" dirty="0">
                <a:solidFill>
                  <a:schemeClr val="dk2"/>
                </a:solidFill>
                <a:latin typeface="Lato"/>
                <a:ea typeface="Lato"/>
                <a:cs typeface="Lato"/>
                <a:sym typeface="Lato"/>
              </a:rPr>
              <a:t>Macon, Alabama, c. 1915</a:t>
            </a:r>
            <a:endParaRPr sz="2800" b="0" i="1" u="none" strike="noStrike" cap="none" dirty="0">
              <a:solidFill>
                <a:schemeClr val="dk2"/>
              </a:solidFill>
              <a:latin typeface="Bodoni"/>
              <a:ea typeface="Bodoni"/>
              <a:cs typeface="Bodoni"/>
              <a:sym typeface="Bodoni"/>
            </a:endParaRPr>
          </a:p>
        </p:txBody>
      </p:sp>
      <p:sp>
        <p:nvSpPr>
          <p:cNvPr id="136" name="Google Shape;136;p11"/>
          <p:cNvSpPr txBox="1"/>
          <p:nvPr/>
        </p:nvSpPr>
        <p:spPr>
          <a:xfrm>
            <a:off x="5486400" y="6165645"/>
            <a:ext cx="7698102" cy="5940057"/>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4000" dirty="0">
                <a:latin typeface="+mn-lt"/>
                <a:ea typeface="Lato"/>
                <a:cs typeface="Calibri" panose="020F0502020204030204" pitchFamily="34" charset="0"/>
                <a:sym typeface="Lato"/>
              </a:rPr>
              <a:t>The schools were typically built and partially funded by the families and communities of the students, even though they didn’t have much money.</a:t>
            </a:r>
            <a:endParaRPr sz="4000" dirty="0">
              <a:latin typeface="+mn-lt"/>
              <a:ea typeface="Lato"/>
              <a:cs typeface="Calibri" panose="020F0502020204030204" pitchFamily="34" charset="0"/>
              <a:sym typeface="Lato"/>
            </a:endParaRPr>
          </a:p>
          <a:p>
            <a:pPr marL="0" lvl="0" indent="0" algn="l" rtl="0">
              <a:spcBef>
                <a:spcPts val="0"/>
              </a:spcBef>
              <a:spcAft>
                <a:spcPts val="0"/>
              </a:spcAft>
              <a:buNone/>
            </a:pPr>
            <a:endParaRPr sz="4000" dirty="0">
              <a:latin typeface="+mn-lt"/>
              <a:ea typeface="Lato"/>
              <a:cs typeface="Calibri" panose="020F0502020204030204" pitchFamily="34" charset="0"/>
              <a:sym typeface="Lato"/>
            </a:endParaRPr>
          </a:p>
          <a:p>
            <a:pPr marL="0" lvl="0" indent="0" algn="l" rtl="0">
              <a:spcBef>
                <a:spcPts val="0"/>
              </a:spcBef>
              <a:spcAft>
                <a:spcPts val="0"/>
              </a:spcAft>
              <a:buNone/>
            </a:pPr>
            <a:r>
              <a:rPr lang="en-US" sz="4000" dirty="0">
                <a:latin typeface="+mn-lt"/>
                <a:ea typeface="Lato"/>
                <a:cs typeface="Calibri" panose="020F0502020204030204" pitchFamily="34" charset="0"/>
                <a:sym typeface="Lato"/>
              </a:rPr>
              <a:t>The goal was for the whole community to take ownership of and have pride in the schools.</a:t>
            </a:r>
            <a:endParaRPr sz="4000" dirty="0">
              <a:latin typeface="+mn-lt"/>
              <a:ea typeface="Lato Light"/>
              <a:cs typeface="Calibri" panose="020F0502020204030204" pitchFamily="34" charset="0"/>
              <a:sym typeface="Lato Light"/>
            </a:endParaRPr>
          </a:p>
        </p:txBody>
      </p:sp>
      <p:sp>
        <p:nvSpPr>
          <p:cNvPr id="7" name="Google Shape;107;p7">
            <a:extLst>
              <a:ext uri="{FF2B5EF4-FFF2-40B4-BE49-F238E27FC236}">
                <a16:creationId xmlns:a16="http://schemas.microsoft.com/office/drawing/2014/main" id="{72891400-20D8-2A48-9A5B-DD93105C0729}"/>
              </a:ext>
            </a:extLst>
          </p:cNvPr>
          <p:cNvSpPr txBox="1">
            <a:spLocks/>
          </p:cNvSpPr>
          <p:nvPr/>
        </p:nvSpPr>
        <p:spPr>
          <a:xfrm>
            <a:off x="5486400" y="914400"/>
            <a:ext cx="18299080" cy="1100215"/>
          </a:xfrm>
          <a:prstGeom prst="rect">
            <a:avLst/>
          </a:prstGeom>
          <a:noFill/>
          <a:ln>
            <a:noFill/>
          </a:ln>
        </p:spPr>
        <p:txBody>
          <a:bodyPr spcFirstLastPara="1" wrap="square" lIns="50800" tIns="50800" rIns="50800" bIns="50800" anchor="t" anchorCtr="0">
            <a:noAutofit/>
          </a:bodyPr>
          <a:lstStyle>
            <a:defPPr marR="0" lvl="0" algn="l" rtl="0">
              <a:lnSpc>
                <a:spcPct val="100000"/>
              </a:lnSpc>
              <a:spcBef>
                <a:spcPts val="0"/>
              </a:spcBef>
              <a:spcAft>
                <a:spcPts val="0"/>
              </a:spcAft>
            </a:defPPr>
            <a:lvl1pPr marR="0" lvl="0"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1pPr>
            <a:lvl2pPr marR="0" lvl="1"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2pPr>
            <a:lvl3pPr marR="0" lvl="2"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3pPr>
            <a:lvl4pPr marR="0" lvl="3"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4pPr>
            <a:lvl5pPr marR="0" lvl="4"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5pPr>
            <a:lvl6pPr marR="0" lvl="5"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6pPr>
            <a:lvl7pPr marR="0" lvl="6"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7pPr>
            <a:lvl8pPr marR="0" lvl="7"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8pPr>
            <a:lvl9pPr marR="0" lvl="8"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9pPr>
          </a:lstStyle>
          <a:p>
            <a:pPr lvl="0">
              <a:lnSpc>
                <a:spcPct val="100000"/>
              </a:lnSpc>
              <a:buClr>
                <a:schemeClr val="dk2"/>
              </a:buClr>
              <a:buSzPts val="7000"/>
            </a:pPr>
            <a:r>
              <a:rPr lang="en-US" sz="7200" b="1" dirty="0">
                <a:solidFill>
                  <a:schemeClr val="tx2">
                    <a:lumMod val="10000"/>
                  </a:schemeClr>
                </a:solidFill>
                <a:latin typeface="+mj-lt"/>
                <a:ea typeface="Bodoni"/>
                <a:cs typeface="Bodoni"/>
                <a:sym typeface="Bodoni"/>
              </a:rPr>
              <a:t>Plans for Schools </a:t>
            </a:r>
            <a:endParaRPr lang="en-US" sz="7200" dirty="0">
              <a:solidFill>
                <a:schemeClr val="tx2">
                  <a:lumMod val="10000"/>
                </a:schemeClr>
              </a:solidFill>
              <a:latin typeface="+mj-l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6"/>
                                        </p:tgtEl>
                                        <p:attrNameLst>
                                          <p:attrName>style.visibility</p:attrName>
                                        </p:attrNameLst>
                                      </p:cBhvr>
                                      <p:to>
                                        <p:strVal val="visible"/>
                                      </p:to>
                                    </p:set>
                                    <p:animEffect transition="in" filter="fade">
                                      <p:cBhvr>
                                        <p:cTn id="7" dur="1000"/>
                                        <p:tgtEl>
                                          <p:spTgt spid="136"/>
                                        </p:tgtEl>
                                      </p:cBhvr>
                                    </p:animEffect>
                                    <p:anim calcmode="lin" valueType="num">
                                      <p:cBhvr>
                                        <p:cTn id="8" dur="1000" fill="hold"/>
                                        <p:tgtEl>
                                          <p:spTgt spid="136"/>
                                        </p:tgtEl>
                                        <p:attrNameLst>
                                          <p:attrName>ppt_x</p:attrName>
                                        </p:attrNameLst>
                                      </p:cBhvr>
                                      <p:tavLst>
                                        <p:tav tm="0">
                                          <p:val>
                                            <p:strVal val="#ppt_x"/>
                                          </p:val>
                                        </p:tav>
                                        <p:tav tm="100000">
                                          <p:val>
                                            <p:strVal val="#ppt_x"/>
                                          </p:val>
                                        </p:tav>
                                      </p:tavLst>
                                    </p:anim>
                                    <p:anim calcmode="lin" valueType="num">
                                      <p:cBhvr>
                                        <p:cTn id="9" dur="1000" fill="hold"/>
                                        <p:tgtEl>
                                          <p:spTgt spid="1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p:bldLst>
  </p:timing>
</p:sld>
</file>

<file path=ppt/theme/theme1.xml><?xml version="1.0" encoding="utf-8"?>
<a:theme xmlns:a="http://schemas.openxmlformats.org/drawingml/2006/main" name="21_BasicWhite">
  <a:themeElements>
    <a:clrScheme name="21_BasicWhite">
      <a:dk1>
        <a:srgbClr val="FFFFFF"/>
      </a:dk1>
      <a:lt1>
        <a:srgbClr val="AE4844"/>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1244</Words>
  <Application>Microsoft Office PowerPoint</Application>
  <PresentationFormat>Custom</PresentationFormat>
  <Paragraphs>116</Paragraphs>
  <Slides>16</Slides>
  <Notes>15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16</vt:i4>
      </vt:variant>
    </vt:vector>
  </HeadingPairs>
  <TitlesOfParts>
    <vt:vector size="26" baseType="lpstr">
      <vt:lpstr>American Typewriter</vt:lpstr>
      <vt:lpstr>Arial</vt:lpstr>
      <vt:lpstr>Bodoni</vt:lpstr>
      <vt:lpstr>Calibri</vt:lpstr>
      <vt:lpstr>Helvetica</vt:lpstr>
      <vt:lpstr>Helvetica Neue</vt:lpstr>
      <vt:lpstr>Latha</vt:lpstr>
      <vt:lpstr>Lato</vt:lpstr>
      <vt:lpstr>Lato Light</vt:lpstr>
      <vt:lpstr>21_BasicWhite</vt:lpstr>
      <vt:lpstr>Booker T. Washington &amp;  The Rosenwald Schools </vt:lpstr>
      <vt:lpstr>Booker T. Washington</vt:lpstr>
      <vt:lpstr>PowerPoint Presentation</vt:lpstr>
      <vt:lpstr>Vision of Booker T. Washington </vt:lpstr>
      <vt:lpstr>PowerPoint Presentation</vt:lpstr>
      <vt:lpstr>Working Together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modified xsi:type="dcterms:W3CDTF">2024-07-22T20:09:56Z</dcterms:modified>
</cp:coreProperties>
</file>